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6.xml" ContentType="application/vnd.openxmlformats-officedocument.presentationml.notesSlide+xml"/>
  <Override PartName="/ppt/tags/tag1.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8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3" r:id="rId2"/>
    <p:sldMasterId id="2147483668" r:id="rId3"/>
    <p:sldMasterId id="2147483672" r:id="rId4"/>
  </p:sldMasterIdLst>
  <p:notesMasterIdLst>
    <p:notesMasterId r:id="rId133"/>
  </p:notesMasterIdLst>
  <p:sldIdLst>
    <p:sldId id="7308" r:id="rId5"/>
    <p:sldId id="7681" r:id="rId6"/>
    <p:sldId id="584" r:id="rId7"/>
    <p:sldId id="6819" r:id="rId8"/>
    <p:sldId id="5725" r:id="rId9"/>
    <p:sldId id="7625" r:id="rId10"/>
    <p:sldId id="5509" r:id="rId11"/>
    <p:sldId id="585" r:id="rId12"/>
    <p:sldId id="1240" r:id="rId13"/>
    <p:sldId id="2147470817" r:id="rId14"/>
    <p:sldId id="7689" r:id="rId15"/>
    <p:sldId id="368" r:id="rId16"/>
    <p:sldId id="659" r:id="rId17"/>
    <p:sldId id="655" r:id="rId18"/>
    <p:sldId id="369" r:id="rId19"/>
    <p:sldId id="671" r:id="rId20"/>
    <p:sldId id="370" r:id="rId21"/>
    <p:sldId id="7683" r:id="rId22"/>
    <p:sldId id="7393" r:id="rId23"/>
    <p:sldId id="7418" r:id="rId24"/>
    <p:sldId id="7407" r:id="rId25"/>
    <p:sldId id="7408" r:id="rId26"/>
    <p:sldId id="7398" r:id="rId27"/>
    <p:sldId id="7405" r:id="rId28"/>
    <p:sldId id="7399" r:id="rId29"/>
    <p:sldId id="7379" r:id="rId30"/>
    <p:sldId id="7690" r:id="rId31"/>
    <p:sldId id="7684" r:id="rId32"/>
    <p:sldId id="371" r:id="rId33"/>
    <p:sldId id="377" r:id="rId34"/>
    <p:sldId id="679" r:id="rId35"/>
    <p:sldId id="2147470815" r:id="rId36"/>
    <p:sldId id="677" r:id="rId37"/>
    <p:sldId id="378" r:id="rId38"/>
    <p:sldId id="379" r:id="rId39"/>
    <p:sldId id="7386" r:id="rId40"/>
    <p:sldId id="380" r:id="rId41"/>
    <p:sldId id="673" r:id="rId42"/>
    <p:sldId id="2147470816" r:id="rId43"/>
    <p:sldId id="267" r:id="rId44"/>
    <p:sldId id="1179" r:id="rId45"/>
    <p:sldId id="1193" r:id="rId46"/>
    <p:sldId id="1181" r:id="rId47"/>
    <p:sldId id="1194" r:id="rId48"/>
    <p:sldId id="7685" r:id="rId49"/>
    <p:sldId id="1125" r:id="rId50"/>
    <p:sldId id="1123" r:id="rId51"/>
    <p:sldId id="7686" r:id="rId52"/>
    <p:sldId id="7297" r:id="rId53"/>
    <p:sldId id="1184" r:id="rId54"/>
    <p:sldId id="263" r:id="rId55"/>
    <p:sldId id="281" r:id="rId56"/>
    <p:sldId id="875" r:id="rId57"/>
    <p:sldId id="835" r:id="rId58"/>
    <p:sldId id="2147470813" r:id="rId59"/>
    <p:sldId id="2147470812" r:id="rId60"/>
    <p:sldId id="3790" r:id="rId61"/>
    <p:sldId id="2147470814" r:id="rId62"/>
    <p:sldId id="741" r:id="rId63"/>
    <p:sldId id="1241" r:id="rId64"/>
    <p:sldId id="7310" r:id="rId65"/>
    <p:sldId id="782" r:id="rId66"/>
    <p:sldId id="781" r:id="rId67"/>
    <p:sldId id="552" r:id="rId68"/>
    <p:sldId id="7289" r:id="rId69"/>
    <p:sldId id="7290" r:id="rId70"/>
    <p:sldId id="7293" r:id="rId71"/>
    <p:sldId id="7294" r:id="rId72"/>
    <p:sldId id="7295" r:id="rId73"/>
    <p:sldId id="7296" r:id="rId74"/>
    <p:sldId id="566" r:id="rId75"/>
    <p:sldId id="680" r:id="rId76"/>
    <p:sldId id="823" r:id="rId77"/>
    <p:sldId id="824" r:id="rId78"/>
    <p:sldId id="825" r:id="rId79"/>
    <p:sldId id="7687" r:id="rId80"/>
    <p:sldId id="7313" r:id="rId81"/>
    <p:sldId id="1065" r:id="rId82"/>
    <p:sldId id="1006" r:id="rId83"/>
    <p:sldId id="1063" r:id="rId84"/>
    <p:sldId id="1064" r:id="rId85"/>
    <p:sldId id="7314" r:id="rId86"/>
    <p:sldId id="1081" r:id="rId87"/>
    <p:sldId id="1074" r:id="rId88"/>
    <p:sldId id="1101" r:id="rId89"/>
    <p:sldId id="1103" r:id="rId90"/>
    <p:sldId id="1102" r:id="rId91"/>
    <p:sldId id="1078" r:id="rId92"/>
    <p:sldId id="1082" r:id="rId93"/>
    <p:sldId id="1079" r:id="rId94"/>
    <p:sldId id="1080" r:id="rId95"/>
    <p:sldId id="1090" r:id="rId96"/>
    <p:sldId id="1001" r:id="rId97"/>
    <p:sldId id="982" r:id="rId98"/>
    <p:sldId id="1057" r:id="rId99"/>
    <p:sldId id="865" r:id="rId100"/>
    <p:sldId id="857" r:id="rId101"/>
    <p:sldId id="7309" r:id="rId102"/>
    <p:sldId id="7318" r:id="rId103"/>
    <p:sldId id="1128" r:id="rId104"/>
    <p:sldId id="1137" r:id="rId105"/>
    <p:sldId id="1138" r:id="rId106"/>
    <p:sldId id="1139" r:id="rId107"/>
    <p:sldId id="1140" r:id="rId108"/>
    <p:sldId id="1145" r:id="rId109"/>
    <p:sldId id="1153" r:id="rId110"/>
    <p:sldId id="1098" r:id="rId111"/>
    <p:sldId id="7300" r:id="rId112"/>
    <p:sldId id="1180" r:id="rId113"/>
    <p:sldId id="1170" r:id="rId114"/>
    <p:sldId id="7302" r:id="rId115"/>
    <p:sldId id="1157" r:id="rId116"/>
    <p:sldId id="301" r:id="rId117"/>
    <p:sldId id="1198" r:id="rId118"/>
    <p:sldId id="1199" r:id="rId119"/>
    <p:sldId id="1051" r:id="rId120"/>
    <p:sldId id="1109" r:id="rId121"/>
    <p:sldId id="1238" r:id="rId122"/>
    <p:sldId id="1239" r:id="rId123"/>
    <p:sldId id="1242" r:id="rId124"/>
    <p:sldId id="7284" r:id="rId125"/>
    <p:sldId id="7287" r:id="rId126"/>
    <p:sldId id="2147470628" r:id="rId127"/>
    <p:sldId id="2147470818" r:id="rId128"/>
    <p:sldId id="6038" r:id="rId129"/>
    <p:sldId id="7060" r:id="rId130"/>
    <p:sldId id="5852" r:id="rId131"/>
    <p:sldId id="7691" r:id="rId1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4C93"/>
    <a:srgbClr val="E16161"/>
    <a:srgbClr val="A18BC2"/>
    <a:srgbClr val="1A82C4"/>
    <a:srgbClr val="5DA2DB"/>
    <a:srgbClr val="FBE5D7"/>
    <a:srgbClr val="D9D9D9"/>
    <a:srgbClr val="9E670A"/>
    <a:srgbClr val="FBE4BF"/>
    <a:srgbClr val="F3BC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285"/>
    <p:restoredTop sz="86434"/>
  </p:normalViewPr>
  <p:slideViewPr>
    <p:cSldViewPr snapToGrid="0" snapToObjects="1">
      <p:cViewPr varScale="1">
        <p:scale>
          <a:sx n="123" d="100"/>
          <a:sy n="123" d="100"/>
        </p:scale>
        <p:origin x="248" y="176"/>
      </p:cViewPr>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slide" Target="slides/slide52.xml"/><Relationship Id="rId1" Type="http://schemas.openxmlformats.org/officeDocument/2006/relationships/slide" Target="slides/slide41.xml"/><Relationship Id="rId4" Type="http://schemas.openxmlformats.org/officeDocument/2006/relationships/slide" Target="slides/slide7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Users/geraldo/Dropbox/Projects/matdram/Presentations/replots.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joaodinis\Dropbox\1-Projects\202210_pLUTo\MICRO%202022%20Presentation\OneDrive%20Backup\pLUTo%20-%20MICRO%202022%20Presentation\Resources\plots_presentation.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Users\joaodinis\Dropbox\1-Projects\202210_pLUTo\MICRO%202022%20Presentation\OneDrive%20Backup\pLUTo%20-%20MICRO%202022%20Presentation\Resources\plots_presentation.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56715398099662"/>
          <c:y val="0.12397869658213979"/>
          <c:w val="0.83945685510249246"/>
          <c:h val="0.63991802424249211"/>
        </c:manualLayout>
      </c:layout>
      <c:barChart>
        <c:barDir val="col"/>
        <c:grouping val="clustered"/>
        <c:varyColors val="0"/>
        <c:ser>
          <c:idx val="0"/>
          <c:order val="0"/>
          <c:tx>
            <c:strRef>
              <c:f>Sheet1!$B$13</c:f>
              <c:strCache>
                <c:ptCount val="1"/>
                <c:pt idx="0">
                  <c:v>PrIM</c:v>
                </c:pt>
              </c:strCache>
            </c:strRef>
          </c:tx>
          <c:spPr>
            <a:solidFill>
              <a:schemeClr val="accent4"/>
            </a:solidFill>
            <a:ln w="12700">
              <a:solidFill>
                <a:schemeClr val="tx1"/>
              </a:solidFill>
            </a:ln>
            <a:effectLst/>
          </c:spPr>
          <c:invertIfNegative val="0"/>
          <c:cat>
            <c:strRef>
              <c:f>Sheet1!$A$14:$A$20</c:f>
              <c:strCache>
                <c:ptCount val="7"/>
                <c:pt idx="0">
                  <c:v>VA</c:v>
                </c:pt>
                <c:pt idx="1">
                  <c:v>SEL</c:v>
                </c:pt>
                <c:pt idx="2">
                  <c:v>UNI</c:v>
                </c:pt>
                <c:pt idx="3">
                  <c:v>RED</c:v>
                </c:pt>
                <c:pt idx="4">
                  <c:v>GEMV</c:v>
                </c:pt>
                <c:pt idx="5">
                  <c:v>HST-S</c:v>
                </c:pt>
                <c:pt idx="6">
                  <c:v>GMEAN</c:v>
                </c:pt>
              </c:strCache>
            </c:strRef>
          </c:cat>
          <c:val>
            <c:numRef>
              <c:f>Sheet1!$B$14:$B$20</c:f>
              <c:numCache>
                <c:formatCode>General</c:formatCode>
                <c:ptCount val="7"/>
                <c:pt idx="0">
                  <c:v>1</c:v>
                </c:pt>
                <c:pt idx="1">
                  <c:v>1</c:v>
                </c:pt>
                <c:pt idx="2">
                  <c:v>1</c:v>
                </c:pt>
                <c:pt idx="3">
                  <c:v>1</c:v>
                </c:pt>
                <c:pt idx="4">
                  <c:v>1</c:v>
                </c:pt>
                <c:pt idx="5">
                  <c:v>1</c:v>
                </c:pt>
                <c:pt idx="6">
                  <c:v>1</c:v>
                </c:pt>
              </c:numCache>
            </c:numRef>
          </c:val>
          <c:extLst>
            <c:ext xmlns:c16="http://schemas.microsoft.com/office/drawing/2014/chart" uri="{C3380CC4-5D6E-409C-BE32-E72D297353CC}">
              <c16:uniqueId val="{00000000-AE94-9845-827D-6A6826D6618D}"/>
            </c:ext>
          </c:extLst>
        </c:ser>
        <c:ser>
          <c:idx val="1"/>
          <c:order val="1"/>
          <c:tx>
            <c:strRef>
              <c:f>Sheet1!$C$13</c:f>
              <c:strCache>
                <c:ptCount val="1"/>
                <c:pt idx="0">
                  <c:v>DaPPA</c:v>
                </c:pt>
              </c:strCache>
            </c:strRef>
          </c:tx>
          <c:spPr>
            <a:solidFill>
              <a:schemeClr val="accent5"/>
            </a:solidFill>
            <a:ln w="12700">
              <a:solidFill>
                <a:schemeClr val="tx1"/>
              </a:solidFill>
            </a:ln>
            <a:effectLst/>
          </c:spPr>
          <c:invertIfNegative val="0"/>
          <c:cat>
            <c:strRef>
              <c:f>Sheet1!$A$14:$A$20</c:f>
              <c:strCache>
                <c:ptCount val="7"/>
                <c:pt idx="0">
                  <c:v>VA</c:v>
                </c:pt>
                <c:pt idx="1">
                  <c:v>SEL</c:v>
                </c:pt>
                <c:pt idx="2">
                  <c:v>UNI</c:v>
                </c:pt>
                <c:pt idx="3">
                  <c:v>RED</c:v>
                </c:pt>
                <c:pt idx="4">
                  <c:v>GEMV</c:v>
                </c:pt>
                <c:pt idx="5">
                  <c:v>HST-S</c:v>
                </c:pt>
                <c:pt idx="6">
                  <c:v>GMEAN</c:v>
                </c:pt>
              </c:strCache>
            </c:strRef>
          </c:cat>
          <c:val>
            <c:numRef>
              <c:f>Sheet1!$C$14:$C$20</c:f>
              <c:numCache>
                <c:formatCode>General</c:formatCode>
                <c:ptCount val="7"/>
                <c:pt idx="0">
                  <c:v>1.125</c:v>
                </c:pt>
                <c:pt idx="1">
                  <c:v>10</c:v>
                </c:pt>
                <c:pt idx="2">
                  <c:v>10</c:v>
                </c:pt>
                <c:pt idx="3">
                  <c:v>1.1000000000000001</c:v>
                </c:pt>
                <c:pt idx="4">
                  <c:v>0.93333333333333335</c:v>
                </c:pt>
                <c:pt idx="5">
                  <c:v>0.93333333333333335</c:v>
                </c:pt>
                <c:pt idx="6">
                  <c:v>2.1</c:v>
                </c:pt>
              </c:numCache>
            </c:numRef>
          </c:val>
          <c:extLst>
            <c:ext xmlns:c16="http://schemas.microsoft.com/office/drawing/2014/chart" uri="{C3380CC4-5D6E-409C-BE32-E72D297353CC}">
              <c16:uniqueId val="{00000001-AE94-9845-827D-6A6826D6618D}"/>
            </c:ext>
          </c:extLst>
        </c:ser>
        <c:dLbls>
          <c:showLegendKey val="0"/>
          <c:showVal val="0"/>
          <c:showCatName val="0"/>
          <c:showSerName val="0"/>
          <c:showPercent val="0"/>
          <c:showBubbleSize val="0"/>
        </c:dLbls>
        <c:gapWidth val="219"/>
        <c:overlap val="-27"/>
        <c:axId val="790386992"/>
        <c:axId val="790031072"/>
      </c:barChart>
      <c:catAx>
        <c:axId val="790386992"/>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crossAx val="790031072"/>
        <c:crosses val="autoZero"/>
        <c:auto val="1"/>
        <c:lblAlgn val="ctr"/>
        <c:lblOffset val="100"/>
        <c:noMultiLvlLbl val="0"/>
      </c:catAx>
      <c:valAx>
        <c:axId val="790031072"/>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solidFill>
                    <a:latin typeface="Avenir Next" panose="020B0503020202020204" pitchFamily="34" charset="0"/>
                    <a:ea typeface="+mn-ea"/>
                    <a:cs typeface="+mn-cs"/>
                  </a:defRPr>
                </a:pPr>
                <a:r>
                  <a:rPr lang="en-US" sz="2400"/>
                  <a:t>Normalized Performance</a:t>
                </a:r>
              </a:p>
            </c:rich>
          </c:tx>
          <c:layout>
            <c:manualLayout>
              <c:xMode val="edge"/>
              <c:yMode val="edge"/>
              <c:x val="1.5661643271029441E-2"/>
              <c:y val="8.4424172411412646E-2"/>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Avenir Next" panose="020B0503020202020204" pitchFamily="34" charset="0"/>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2400" b="0" i="0" u="none" strike="noStrike" kern="1200" baseline="0">
                <a:solidFill>
                  <a:schemeClr val="tx1"/>
                </a:solidFill>
                <a:latin typeface="Avenir Next" panose="020B0503020202020204" pitchFamily="34" charset="0"/>
                <a:ea typeface="+mn-ea"/>
                <a:cs typeface="+mn-cs"/>
              </a:defRPr>
            </a:pPr>
            <a:endParaRPr lang="en-US"/>
          </a:p>
        </c:txPr>
        <c:crossAx val="790386992"/>
        <c:crosses val="autoZero"/>
        <c:crossBetween val="between"/>
      </c:valAx>
      <c:spPr>
        <a:noFill/>
        <a:ln>
          <a:solidFill>
            <a:schemeClr val="tx1"/>
          </a:solidFill>
        </a:ln>
        <a:effectLst/>
      </c:spPr>
    </c:plotArea>
    <c:legend>
      <c:legendPos val="b"/>
      <c:layout>
        <c:manualLayout>
          <c:xMode val="edge"/>
          <c:yMode val="edge"/>
          <c:x val="0.15869872245294872"/>
          <c:y val="3.1783820794433593E-2"/>
          <c:w val="0.72350343452795773"/>
          <c:h val="8.9636462892197233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Avenir Next" panose="020B0503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solidFill>
            <a:schemeClr val="tx1"/>
          </a:solidFill>
          <a:latin typeface="Avenir Next" panose="020B0503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824155554744007"/>
          <c:y val="0.15488141393076674"/>
          <c:w val="0.76634516500208028"/>
          <c:h val="0.59511340134917934"/>
        </c:manualLayout>
      </c:layout>
      <c:barChart>
        <c:barDir val="col"/>
        <c:grouping val="clustered"/>
        <c:varyColors val="0"/>
        <c:ser>
          <c:idx val="0"/>
          <c:order val="0"/>
          <c:tx>
            <c:strRef>
              <c:f>Sheet1!$F$2</c:f>
              <c:strCache>
                <c:ptCount val="1"/>
                <c:pt idx="0">
                  <c:v>CPU</c:v>
                </c:pt>
              </c:strCache>
            </c:strRef>
          </c:tx>
          <c:spPr>
            <a:solidFill>
              <a:schemeClr val="accent1"/>
            </a:solidFill>
            <a:ln>
              <a:solidFill>
                <a:schemeClr val="tx1"/>
              </a:solidFill>
            </a:ln>
            <a:effectLst/>
          </c:spPr>
          <c:invertIfNegative val="0"/>
          <c:cat>
            <c:strRef>
              <c:f>Sheet1!$E$3:$E$15</c:f>
              <c:strCache>
                <c:ptCount val="13"/>
                <c:pt idx="0">
                  <c:v>2mm</c:v>
                </c:pt>
                <c:pt idx="1">
                  <c:v>3mm</c:v>
                </c:pt>
                <c:pt idx="2">
                  <c:v>cov</c:v>
                </c:pt>
                <c:pt idx="3">
                  <c:v>doitgen</c:v>
                </c:pt>
                <c:pt idx="4">
                  <c:v>fdtd</c:v>
                </c:pt>
                <c:pt idx="5">
                  <c:v>gemm</c:v>
                </c:pt>
                <c:pt idx="6">
                  <c:v>gs</c:v>
                </c:pt>
                <c:pt idx="7">
                  <c:v>hw</c:v>
                </c:pt>
                <c:pt idx="8">
                  <c:v>kmeans</c:v>
                </c:pt>
                <c:pt idx="9">
                  <c:v>bp</c:v>
                </c:pt>
                <c:pt idx="10">
                  <c:v>pca</c:v>
                </c:pt>
                <c:pt idx="11">
                  <c:v>x264</c:v>
                </c:pt>
                <c:pt idx="12">
                  <c:v>GMean</c:v>
                </c:pt>
              </c:strCache>
            </c:strRef>
          </c:cat>
          <c:val>
            <c:numRef>
              <c:f>Sheet1!$F$3:$F$15</c:f>
              <c:numCache>
                <c:formatCode>General</c:formatCode>
                <c:ptCount val="13"/>
                <c:pt idx="0">
                  <c:v>1</c:v>
                </c:pt>
                <c:pt idx="1">
                  <c:v>1</c:v>
                </c:pt>
                <c:pt idx="2">
                  <c:v>1</c:v>
                </c:pt>
                <c:pt idx="3">
                  <c:v>1</c:v>
                </c:pt>
                <c:pt idx="4">
                  <c:v>1</c:v>
                </c:pt>
                <c:pt idx="5">
                  <c:v>1</c:v>
                </c:pt>
                <c:pt idx="6">
                  <c:v>1</c:v>
                </c:pt>
                <c:pt idx="7">
                  <c:v>1</c:v>
                </c:pt>
                <c:pt idx="8">
                  <c:v>1</c:v>
                </c:pt>
                <c:pt idx="9">
                  <c:v>1</c:v>
                </c:pt>
                <c:pt idx="10">
                  <c:v>1</c:v>
                </c:pt>
                <c:pt idx="11">
                  <c:v>1</c:v>
                </c:pt>
                <c:pt idx="12">
                  <c:v>1</c:v>
                </c:pt>
              </c:numCache>
            </c:numRef>
          </c:val>
          <c:extLst>
            <c:ext xmlns:c16="http://schemas.microsoft.com/office/drawing/2014/chart" uri="{C3380CC4-5D6E-409C-BE32-E72D297353CC}">
              <c16:uniqueId val="{00000000-7FA0-1B4A-A3CA-0ACE60322FD7}"/>
            </c:ext>
          </c:extLst>
        </c:ser>
        <c:ser>
          <c:idx val="1"/>
          <c:order val="1"/>
          <c:tx>
            <c:strRef>
              <c:f>Sheet1!$G$2</c:f>
              <c:strCache>
                <c:ptCount val="1"/>
                <c:pt idx="0">
                  <c:v>GPU</c:v>
                </c:pt>
              </c:strCache>
            </c:strRef>
          </c:tx>
          <c:spPr>
            <a:solidFill>
              <a:srgbClr val="F3BC61"/>
            </a:solidFill>
            <a:ln>
              <a:solidFill>
                <a:schemeClr val="tx1"/>
              </a:solidFill>
            </a:ln>
            <a:effectLst/>
          </c:spPr>
          <c:invertIfNegative val="0"/>
          <c:cat>
            <c:strRef>
              <c:f>Sheet1!$E$3:$E$15</c:f>
              <c:strCache>
                <c:ptCount val="13"/>
                <c:pt idx="0">
                  <c:v>2mm</c:v>
                </c:pt>
                <c:pt idx="1">
                  <c:v>3mm</c:v>
                </c:pt>
                <c:pt idx="2">
                  <c:v>cov</c:v>
                </c:pt>
                <c:pt idx="3">
                  <c:v>doitgen</c:v>
                </c:pt>
                <c:pt idx="4">
                  <c:v>fdtd</c:v>
                </c:pt>
                <c:pt idx="5">
                  <c:v>gemm</c:v>
                </c:pt>
                <c:pt idx="6">
                  <c:v>gs</c:v>
                </c:pt>
                <c:pt idx="7">
                  <c:v>hw</c:v>
                </c:pt>
                <c:pt idx="8">
                  <c:v>kmeans</c:v>
                </c:pt>
                <c:pt idx="9">
                  <c:v>bp</c:v>
                </c:pt>
                <c:pt idx="10">
                  <c:v>pca</c:v>
                </c:pt>
                <c:pt idx="11">
                  <c:v>x264</c:v>
                </c:pt>
                <c:pt idx="12">
                  <c:v>GMean</c:v>
                </c:pt>
              </c:strCache>
            </c:strRef>
          </c:cat>
          <c:val>
            <c:numRef>
              <c:f>Sheet1!$G$3:$G$15</c:f>
              <c:numCache>
                <c:formatCode>General</c:formatCode>
                <c:ptCount val="13"/>
                <c:pt idx="0">
                  <c:v>0.13400000000000001</c:v>
                </c:pt>
                <c:pt idx="1">
                  <c:v>0.13800000000000001</c:v>
                </c:pt>
                <c:pt idx="2">
                  <c:v>3.5999999999999997E-2</c:v>
                </c:pt>
                <c:pt idx="3">
                  <c:v>6.3E-2</c:v>
                </c:pt>
                <c:pt idx="5">
                  <c:v>0.16300000000000001</c:v>
                </c:pt>
                <c:pt idx="6">
                  <c:v>1.2E-2</c:v>
                </c:pt>
                <c:pt idx="7">
                  <c:v>8.9999999999999993E-3</c:v>
                </c:pt>
                <c:pt idx="8">
                  <c:v>1.4999999999999999E-2</c:v>
                </c:pt>
                <c:pt idx="12">
                  <c:v>4.2709999999999998E-2</c:v>
                </c:pt>
              </c:numCache>
            </c:numRef>
          </c:val>
          <c:extLst>
            <c:ext xmlns:c16="http://schemas.microsoft.com/office/drawing/2014/chart" uri="{C3380CC4-5D6E-409C-BE32-E72D297353CC}">
              <c16:uniqueId val="{00000001-7FA0-1B4A-A3CA-0ACE60322FD7}"/>
            </c:ext>
          </c:extLst>
        </c:ser>
        <c:ser>
          <c:idx val="2"/>
          <c:order val="2"/>
          <c:tx>
            <c:strRef>
              <c:f>Sheet1!$H$2</c:f>
              <c:strCache>
                <c:ptCount val="1"/>
                <c:pt idx="0">
                  <c:v>SIMDRAM</c:v>
                </c:pt>
              </c:strCache>
            </c:strRef>
          </c:tx>
          <c:spPr>
            <a:solidFill>
              <a:srgbClr val="38A87F"/>
            </a:solidFill>
            <a:ln>
              <a:solidFill>
                <a:schemeClr val="tx1"/>
              </a:solidFill>
            </a:ln>
            <a:effectLst/>
          </c:spPr>
          <c:invertIfNegative val="0"/>
          <c:cat>
            <c:strRef>
              <c:f>Sheet1!$E$3:$E$15</c:f>
              <c:strCache>
                <c:ptCount val="13"/>
                <c:pt idx="0">
                  <c:v>2mm</c:v>
                </c:pt>
                <c:pt idx="1">
                  <c:v>3mm</c:v>
                </c:pt>
                <c:pt idx="2">
                  <c:v>cov</c:v>
                </c:pt>
                <c:pt idx="3">
                  <c:v>doitgen</c:v>
                </c:pt>
                <c:pt idx="4">
                  <c:v>fdtd</c:v>
                </c:pt>
                <c:pt idx="5">
                  <c:v>gemm</c:v>
                </c:pt>
                <c:pt idx="6">
                  <c:v>gs</c:v>
                </c:pt>
                <c:pt idx="7">
                  <c:v>hw</c:v>
                </c:pt>
                <c:pt idx="8">
                  <c:v>kmeans</c:v>
                </c:pt>
                <c:pt idx="9">
                  <c:v>bp</c:v>
                </c:pt>
                <c:pt idx="10">
                  <c:v>pca</c:v>
                </c:pt>
                <c:pt idx="11">
                  <c:v>x264</c:v>
                </c:pt>
                <c:pt idx="12">
                  <c:v>GMean</c:v>
                </c:pt>
              </c:strCache>
            </c:strRef>
          </c:cat>
          <c:val>
            <c:numRef>
              <c:f>Sheet1!$H$3:$H$15</c:f>
              <c:numCache>
                <c:formatCode>General</c:formatCode>
                <c:ptCount val="13"/>
                <c:pt idx="0">
                  <c:v>2.3460000000000001</c:v>
                </c:pt>
                <c:pt idx="1">
                  <c:v>2.3279999999999998</c:v>
                </c:pt>
                <c:pt idx="2">
                  <c:v>8.1950000000000003</c:v>
                </c:pt>
                <c:pt idx="3">
                  <c:v>0.34300000000000003</c:v>
                </c:pt>
                <c:pt idx="4">
                  <c:v>2.6259999999999999</c:v>
                </c:pt>
                <c:pt idx="5">
                  <c:v>2.35</c:v>
                </c:pt>
                <c:pt idx="6">
                  <c:v>2.9940000000000002</c:v>
                </c:pt>
                <c:pt idx="7">
                  <c:v>4.1000000000000002E-2</c:v>
                </c:pt>
                <c:pt idx="8">
                  <c:v>5.1890000000000001</c:v>
                </c:pt>
                <c:pt idx="9">
                  <c:v>62.814</c:v>
                </c:pt>
                <c:pt idx="10">
                  <c:v>0.153</c:v>
                </c:pt>
                <c:pt idx="11">
                  <c:v>15.696</c:v>
                </c:pt>
                <c:pt idx="12">
                  <c:v>2.1378599999999999</c:v>
                </c:pt>
              </c:numCache>
            </c:numRef>
          </c:val>
          <c:extLst>
            <c:ext xmlns:c16="http://schemas.microsoft.com/office/drawing/2014/chart" uri="{C3380CC4-5D6E-409C-BE32-E72D297353CC}">
              <c16:uniqueId val="{00000002-7FA0-1B4A-A3CA-0ACE60322FD7}"/>
            </c:ext>
          </c:extLst>
        </c:ser>
        <c:ser>
          <c:idx val="3"/>
          <c:order val="3"/>
          <c:tx>
            <c:strRef>
              <c:f>Sheet1!$I$2</c:f>
              <c:strCache>
                <c:ptCount val="1"/>
                <c:pt idx="0">
                  <c:v>MIMDRAM</c:v>
                </c:pt>
              </c:strCache>
            </c:strRef>
          </c:tx>
          <c:spPr>
            <a:solidFill>
              <a:srgbClr val="5CA2DB"/>
            </a:solidFill>
            <a:ln>
              <a:solidFill>
                <a:schemeClr val="tx1"/>
              </a:solidFill>
            </a:ln>
            <a:effectLst/>
          </c:spPr>
          <c:invertIfNegative val="0"/>
          <c:cat>
            <c:strRef>
              <c:f>Sheet1!$E$3:$E$15</c:f>
              <c:strCache>
                <c:ptCount val="13"/>
                <c:pt idx="0">
                  <c:v>2mm</c:v>
                </c:pt>
                <c:pt idx="1">
                  <c:v>3mm</c:v>
                </c:pt>
                <c:pt idx="2">
                  <c:v>cov</c:v>
                </c:pt>
                <c:pt idx="3">
                  <c:v>doitgen</c:v>
                </c:pt>
                <c:pt idx="4">
                  <c:v>fdtd</c:v>
                </c:pt>
                <c:pt idx="5">
                  <c:v>gemm</c:v>
                </c:pt>
                <c:pt idx="6">
                  <c:v>gs</c:v>
                </c:pt>
                <c:pt idx="7">
                  <c:v>hw</c:v>
                </c:pt>
                <c:pt idx="8">
                  <c:v>kmeans</c:v>
                </c:pt>
                <c:pt idx="9">
                  <c:v>bp</c:v>
                </c:pt>
                <c:pt idx="10">
                  <c:v>pca</c:v>
                </c:pt>
                <c:pt idx="11">
                  <c:v>x264</c:v>
                </c:pt>
                <c:pt idx="12">
                  <c:v>GMean</c:v>
                </c:pt>
              </c:strCache>
            </c:strRef>
          </c:cat>
          <c:val>
            <c:numRef>
              <c:f>Sheet1!$I$3:$I$15</c:f>
              <c:numCache>
                <c:formatCode>General</c:formatCode>
                <c:ptCount val="13"/>
                <c:pt idx="0">
                  <c:v>30.754000000000001</c:v>
                </c:pt>
                <c:pt idx="1">
                  <c:v>36.107999999999997</c:v>
                </c:pt>
                <c:pt idx="2">
                  <c:v>199.08099999999999</c:v>
                </c:pt>
                <c:pt idx="3">
                  <c:v>13.407999999999999</c:v>
                </c:pt>
                <c:pt idx="4">
                  <c:v>2.6890000000000001</c:v>
                </c:pt>
                <c:pt idx="5">
                  <c:v>26.765000000000001</c:v>
                </c:pt>
                <c:pt idx="6">
                  <c:v>35.271999999999998</c:v>
                </c:pt>
                <c:pt idx="7">
                  <c:v>1.429</c:v>
                </c:pt>
                <c:pt idx="8">
                  <c:v>123.361</c:v>
                </c:pt>
                <c:pt idx="9">
                  <c:v>2397.384</c:v>
                </c:pt>
                <c:pt idx="10">
                  <c:v>2.294</c:v>
                </c:pt>
                <c:pt idx="11">
                  <c:v>92.781999999999996</c:v>
                </c:pt>
                <c:pt idx="12">
                  <c:v>30.610330000000001</c:v>
                </c:pt>
              </c:numCache>
            </c:numRef>
          </c:val>
          <c:extLst>
            <c:ext xmlns:c16="http://schemas.microsoft.com/office/drawing/2014/chart" uri="{C3380CC4-5D6E-409C-BE32-E72D297353CC}">
              <c16:uniqueId val="{00000003-7FA0-1B4A-A3CA-0ACE60322FD7}"/>
            </c:ext>
          </c:extLst>
        </c:ser>
        <c:dLbls>
          <c:showLegendKey val="0"/>
          <c:showVal val="0"/>
          <c:showCatName val="0"/>
          <c:showSerName val="0"/>
          <c:showPercent val="0"/>
          <c:showBubbleSize val="0"/>
        </c:dLbls>
        <c:gapWidth val="0"/>
        <c:overlap val="-38"/>
        <c:axId val="100144992"/>
        <c:axId val="100196544"/>
      </c:barChart>
      <c:catAx>
        <c:axId val="100144992"/>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Avenir Next" panose="020B0503020202020204" pitchFamily="34" charset="0"/>
                <a:ea typeface="+mn-ea"/>
                <a:cs typeface="+mn-cs"/>
              </a:defRPr>
            </a:pPr>
            <a:endParaRPr lang="en-US"/>
          </a:p>
        </c:txPr>
        <c:crossAx val="100196544"/>
        <c:crosses val="autoZero"/>
        <c:auto val="1"/>
        <c:lblAlgn val="ctr"/>
        <c:lblOffset val="100"/>
        <c:noMultiLvlLbl val="0"/>
      </c:catAx>
      <c:valAx>
        <c:axId val="100196544"/>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Avenir Next" panose="020B0503020202020204" pitchFamily="34" charset="0"/>
                    <a:ea typeface="+mn-ea"/>
                    <a:cs typeface="+mn-cs"/>
                  </a:defRPr>
                </a:pPr>
                <a:r>
                  <a:rPr lang="en-US" sz="2000" b="1"/>
                  <a:t>CPU-Normalized</a:t>
                </a:r>
                <a:br>
                  <a:rPr lang="en-US" sz="2000" b="1"/>
                </a:br>
                <a:r>
                  <a:rPr lang="en-US" sz="2000" b="1"/>
                  <a:t>Performance/Watt</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Avenir Next" panose="020B0503020202020204" pitchFamily="34" charset="0"/>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800" b="0" i="0" u="none" strike="noStrike" kern="1200" baseline="0">
                <a:solidFill>
                  <a:schemeClr val="tx1"/>
                </a:solidFill>
                <a:latin typeface="Avenir Next" panose="020B0503020202020204" pitchFamily="34" charset="0"/>
                <a:ea typeface="+mn-ea"/>
                <a:cs typeface="+mn-cs"/>
              </a:defRPr>
            </a:pPr>
            <a:endParaRPr lang="en-US"/>
          </a:p>
        </c:txPr>
        <c:crossAx val="100144992"/>
        <c:crosses val="autoZero"/>
        <c:crossBetween val="between"/>
      </c:valAx>
      <c:spPr>
        <a:noFill/>
        <a:ln>
          <a:solidFill>
            <a:schemeClr val="tx1"/>
          </a:solidFill>
        </a:ln>
        <a:effectLst/>
      </c:spPr>
    </c:plotArea>
    <c:legend>
      <c:legendPos val="t"/>
      <c:legendEntry>
        <c:idx val="0"/>
        <c:delete val="1"/>
      </c:legendEntry>
      <c:layout>
        <c:manualLayout>
          <c:xMode val="edge"/>
          <c:yMode val="edge"/>
          <c:x val="0.15515423391829503"/>
          <c:y val="2.7777777777777776E-2"/>
          <c:w val="0.81593274630715329"/>
          <c:h val="8.4106517935258099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Avenir Next" panose="020B0503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56715398099662"/>
          <c:y val="0.12397869658213979"/>
          <c:w val="0.83945685510249246"/>
          <c:h val="0.63991802424249211"/>
        </c:manualLayout>
      </c:layout>
      <c:barChart>
        <c:barDir val="col"/>
        <c:grouping val="clustered"/>
        <c:varyColors val="0"/>
        <c:ser>
          <c:idx val="0"/>
          <c:order val="0"/>
          <c:tx>
            <c:strRef>
              <c:f>Sheet1!$B$13</c:f>
              <c:strCache>
                <c:ptCount val="1"/>
                <c:pt idx="0">
                  <c:v>PrIM</c:v>
                </c:pt>
              </c:strCache>
            </c:strRef>
          </c:tx>
          <c:spPr>
            <a:solidFill>
              <a:schemeClr val="accent4"/>
            </a:solidFill>
            <a:ln w="12700">
              <a:solidFill>
                <a:schemeClr val="tx1"/>
              </a:solidFill>
            </a:ln>
            <a:effectLst/>
          </c:spPr>
          <c:invertIfNegative val="0"/>
          <c:cat>
            <c:strRef>
              <c:f>Sheet1!$A$14:$A$20</c:f>
              <c:strCache>
                <c:ptCount val="7"/>
                <c:pt idx="0">
                  <c:v>VA</c:v>
                </c:pt>
                <c:pt idx="1">
                  <c:v>SEL</c:v>
                </c:pt>
                <c:pt idx="2">
                  <c:v>UNI</c:v>
                </c:pt>
                <c:pt idx="3">
                  <c:v>RED</c:v>
                </c:pt>
                <c:pt idx="4">
                  <c:v>GEMV</c:v>
                </c:pt>
                <c:pt idx="5">
                  <c:v>HST-S</c:v>
                </c:pt>
                <c:pt idx="6">
                  <c:v>GMEAN</c:v>
                </c:pt>
              </c:strCache>
            </c:strRef>
          </c:cat>
          <c:val>
            <c:numRef>
              <c:f>Sheet1!$B$14:$B$20</c:f>
              <c:numCache>
                <c:formatCode>General</c:formatCode>
                <c:ptCount val="7"/>
                <c:pt idx="0">
                  <c:v>1</c:v>
                </c:pt>
                <c:pt idx="1">
                  <c:v>1</c:v>
                </c:pt>
                <c:pt idx="2">
                  <c:v>1</c:v>
                </c:pt>
                <c:pt idx="3">
                  <c:v>1</c:v>
                </c:pt>
                <c:pt idx="4">
                  <c:v>1</c:v>
                </c:pt>
                <c:pt idx="5">
                  <c:v>1</c:v>
                </c:pt>
                <c:pt idx="6">
                  <c:v>1</c:v>
                </c:pt>
              </c:numCache>
            </c:numRef>
          </c:val>
          <c:extLst>
            <c:ext xmlns:c16="http://schemas.microsoft.com/office/drawing/2014/chart" uri="{C3380CC4-5D6E-409C-BE32-E72D297353CC}">
              <c16:uniqueId val="{00000000-AE94-9845-827D-6A6826D6618D}"/>
            </c:ext>
          </c:extLst>
        </c:ser>
        <c:ser>
          <c:idx val="1"/>
          <c:order val="1"/>
          <c:tx>
            <c:strRef>
              <c:f>Sheet1!$C$13</c:f>
              <c:strCache>
                <c:ptCount val="1"/>
                <c:pt idx="0">
                  <c:v>DaPPA</c:v>
                </c:pt>
              </c:strCache>
            </c:strRef>
          </c:tx>
          <c:spPr>
            <a:solidFill>
              <a:schemeClr val="accent5"/>
            </a:solidFill>
            <a:ln w="12700">
              <a:solidFill>
                <a:schemeClr val="tx1"/>
              </a:solidFill>
            </a:ln>
            <a:effectLst/>
          </c:spPr>
          <c:invertIfNegative val="0"/>
          <c:cat>
            <c:strRef>
              <c:f>Sheet1!$A$14:$A$20</c:f>
              <c:strCache>
                <c:ptCount val="7"/>
                <c:pt idx="0">
                  <c:v>VA</c:v>
                </c:pt>
                <c:pt idx="1">
                  <c:v>SEL</c:v>
                </c:pt>
                <c:pt idx="2">
                  <c:v>UNI</c:v>
                </c:pt>
                <c:pt idx="3">
                  <c:v>RED</c:v>
                </c:pt>
                <c:pt idx="4">
                  <c:v>GEMV</c:v>
                </c:pt>
                <c:pt idx="5">
                  <c:v>HST-S</c:v>
                </c:pt>
                <c:pt idx="6">
                  <c:v>GMEAN</c:v>
                </c:pt>
              </c:strCache>
            </c:strRef>
          </c:cat>
          <c:val>
            <c:numRef>
              <c:f>Sheet1!$C$14:$C$20</c:f>
              <c:numCache>
                <c:formatCode>General</c:formatCode>
                <c:ptCount val="7"/>
                <c:pt idx="0">
                  <c:v>1.125</c:v>
                </c:pt>
                <c:pt idx="1">
                  <c:v>10</c:v>
                </c:pt>
                <c:pt idx="2">
                  <c:v>10</c:v>
                </c:pt>
                <c:pt idx="3">
                  <c:v>1.1000000000000001</c:v>
                </c:pt>
                <c:pt idx="4">
                  <c:v>0.93333333333333335</c:v>
                </c:pt>
                <c:pt idx="5">
                  <c:v>0.93333333333333335</c:v>
                </c:pt>
                <c:pt idx="6">
                  <c:v>2.1</c:v>
                </c:pt>
              </c:numCache>
            </c:numRef>
          </c:val>
          <c:extLst>
            <c:ext xmlns:c16="http://schemas.microsoft.com/office/drawing/2014/chart" uri="{C3380CC4-5D6E-409C-BE32-E72D297353CC}">
              <c16:uniqueId val="{00000001-AE94-9845-827D-6A6826D6618D}"/>
            </c:ext>
          </c:extLst>
        </c:ser>
        <c:dLbls>
          <c:showLegendKey val="0"/>
          <c:showVal val="0"/>
          <c:showCatName val="0"/>
          <c:showSerName val="0"/>
          <c:showPercent val="0"/>
          <c:showBubbleSize val="0"/>
        </c:dLbls>
        <c:gapWidth val="219"/>
        <c:overlap val="-27"/>
        <c:axId val="790386992"/>
        <c:axId val="790031072"/>
      </c:barChart>
      <c:catAx>
        <c:axId val="790386992"/>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crossAx val="790031072"/>
        <c:crosses val="autoZero"/>
        <c:auto val="1"/>
        <c:lblAlgn val="ctr"/>
        <c:lblOffset val="100"/>
        <c:noMultiLvlLbl val="0"/>
      </c:catAx>
      <c:valAx>
        <c:axId val="790031072"/>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solidFill>
                    <a:latin typeface="Avenir Next" panose="020B0503020202020204" pitchFamily="34" charset="0"/>
                    <a:ea typeface="+mn-ea"/>
                    <a:cs typeface="+mn-cs"/>
                  </a:defRPr>
                </a:pPr>
                <a:r>
                  <a:rPr lang="en-US" sz="2400"/>
                  <a:t>Normalized Performance</a:t>
                </a:r>
              </a:p>
            </c:rich>
          </c:tx>
          <c:layout>
            <c:manualLayout>
              <c:xMode val="edge"/>
              <c:yMode val="edge"/>
              <c:x val="1.5661643271029441E-2"/>
              <c:y val="8.4424172411412646E-2"/>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Avenir Next" panose="020B0503020202020204" pitchFamily="34" charset="0"/>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2400" b="0" i="0" u="none" strike="noStrike" kern="1200" baseline="0">
                <a:solidFill>
                  <a:schemeClr val="tx1"/>
                </a:solidFill>
                <a:latin typeface="Avenir Next" panose="020B0503020202020204" pitchFamily="34" charset="0"/>
                <a:ea typeface="+mn-ea"/>
                <a:cs typeface="+mn-cs"/>
              </a:defRPr>
            </a:pPr>
            <a:endParaRPr lang="en-US"/>
          </a:p>
        </c:txPr>
        <c:crossAx val="790386992"/>
        <c:crosses val="autoZero"/>
        <c:crossBetween val="between"/>
      </c:valAx>
      <c:spPr>
        <a:noFill/>
        <a:ln>
          <a:solidFill>
            <a:schemeClr val="tx1"/>
          </a:solidFill>
        </a:ln>
        <a:effectLst/>
      </c:spPr>
    </c:plotArea>
    <c:legend>
      <c:legendPos val="b"/>
      <c:layout>
        <c:manualLayout>
          <c:xMode val="edge"/>
          <c:yMode val="edge"/>
          <c:x val="0.15869872245294872"/>
          <c:y val="3.1783820794433593E-2"/>
          <c:w val="0.72350343452795773"/>
          <c:h val="8.9636462892197233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Avenir Next" panose="020B0503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solidFill>
            <a:schemeClr val="tx1"/>
          </a:solidFill>
          <a:latin typeface="Avenir Next" panose="020B0503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23922737205544"/>
          <c:y val="0.13493782242736899"/>
          <c:w val="0.71051482251521791"/>
          <c:h val="0.65492609452771988"/>
        </c:manualLayout>
      </c:layout>
      <c:barChart>
        <c:barDir val="col"/>
        <c:grouping val="clustered"/>
        <c:varyColors val="0"/>
        <c:ser>
          <c:idx val="0"/>
          <c:order val="0"/>
          <c:tx>
            <c:strRef>
              <c:f>Sheet1!$B$33</c:f>
              <c:strCache>
                <c:ptCount val="1"/>
                <c:pt idx="0">
                  <c:v>PrIM</c:v>
                </c:pt>
              </c:strCache>
            </c:strRef>
          </c:tx>
          <c:spPr>
            <a:solidFill>
              <a:schemeClr val="accent4"/>
            </a:solidFill>
            <a:ln>
              <a:solidFill>
                <a:schemeClr val="tx1"/>
              </a:solidFill>
            </a:ln>
            <a:effectLst/>
          </c:spPr>
          <c:invertIfNegative val="0"/>
          <c:cat>
            <c:strRef>
              <c:f>Sheet1!$A$34:$A$40</c:f>
              <c:strCache>
                <c:ptCount val="7"/>
                <c:pt idx="0">
                  <c:v>VA</c:v>
                </c:pt>
                <c:pt idx="1">
                  <c:v>SEL</c:v>
                </c:pt>
                <c:pt idx="2">
                  <c:v>UNI</c:v>
                </c:pt>
                <c:pt idx="3">
                  <c:v>RED</c:v>
                </c:pt>
                <c:pt idx="4">
                  <c:v>GEMV</c:v>
                </c:pt>
                <c:pt idx="5">
                  <c:v>HST-S</c:v>
                </c:pt>
                <c:pt idx="6">
                  <c:v>GMEAN</c:v>
                </c:pt>
              </c:strCache>
            </c:strRef>
          </c:cat>
          <c:val>
            <c:numRef>
              <c:f>Sheet1!$B$34:$B$40</c:f>
              <c:numCache>
                <c:formatCode>General</c:formatCode>
                <c:ptCount val="7"/>
                <c:pt idx="0">
                  <c:v>78</c:v>
                </c:pt>
                <c:pt idx="1">
                  <c:v>120</c:v>
                </c:pt>
                <c:pt idx="2">
                  <c:v>155</c:v>
                </c:pt>
                <c:pt idx="3">
                  <c:v>123</c:v>
                </c:pt>
                <c:pt idx="4">
                  <c:v>180</c:v>
                </c:pt>
                <c:pt idx="5">
                  <c:v>113</c:v>
                </c:pt>
                <c:pt idx="6">
                  <c:v>123.96828728912052</c:v>
                </c:pt>
              </c:numCache>
            </c:numRef>
          </c:val>
          <c:extLst>
            <c:ext xmlns:c16="http://schemas.microsoft.com/office/drawing/2014/chart" uri="{C3380CC4-5D6E-409C-BE32-E72D297353CC}">
              <c16:uniqueId val="{00000000-80CB-C14F-A4CA-8012295375CD}"/>
            </c:ext>
          </c:extLst>
        </c:ser>
        <c:ser>
          <c:idx val="1"/>
          <c:order val="1"/>
          <c:tx>
            <c:strRef>
              <c:f>Sheet1!$C$33</c:f>
              <c:strCache>
                <c:ptCount val="1"/>
                <c:pt idx="0">
                  <c:v>DaPPA</c:v>
                </c:pt>
              </c:strCache>
            </c:strRef>
          </c:tx>
          <c:spPr>
            <a:solidFill>
              <a:schemeClr val="accent5"/>
            </a:solidFill>
            <a:ln>
              <a:solidFill>
                <a:schemeClr val="tx1"/>
              </a:solidFill>
            </a:ln>
            <a:effectLst/>
          </c:spPr>
          <c:invertIfNegative val="0"/>
          <c:cat>
            <c:strRef>
              <c:f>Sheet1!$A$34:$A$40</c:f>
              <c:strCache>
                <c:ptCount val="7"/>
                <c:pt idx="0">
                  <c:v>VA</c:v>
                </c:pt>
                <c:pt idx="1">
                  <c:v>SEL</c:v>
                </c:pt>
                <c:pt idx="2">
                  <c:v>UNI</c:v>
                </c:pt>
                <c:pt idx="3">
                  <c:v>RED</c:v>
                </c:pt>
                <c:pt idx="4">
                  <c:v>GEMV</c:v>
                </c:pt>
                <c:pt idx="5">
                  <c:v>HST-S</c:v>
                </c:pt>
                <c:pt idx="6">
                  <c:v>GMEAN</c:v>
                </c:pt>
              </c:strCache>
            </c:strRef>
          </c:cat>
          <c:val>
            <c:numRef>
              <c:f>Sheet1!$C$34:$C$40</c:f>
              <c:numCache>
                <c:formatCode>General</c:formatCode>
                <c:ptCount val="7"/>
                <c:pt idx="0">
                  <c:v>6</c:v>
                </c:pt>
                <c:pt idx="1">
                  <c:v>6</c:v>
                </c:pt>
                <c:pt idx="2">
                  <c:v>6</c:v>
                </c:pt>
                <c:pt idx="3">
                  <c:v>6</c:v>
                </c:pt>
                <c:pt idx="4">
                  <c:v>9</c:v>
                </c:pt>
                <c:pt idx="5">
                  <c:v>8</c:v>
                </c:pt>
                <c:pt idx="6">
                  <c:v>6.7347722898562381</c:v>
                </c:pt>
              </c:numCache>
            </c:numRef>
          </c:val>
          <c:extLst>
            <c:ext xmlns:c16="http://schemas.microsoft.com/office/drawing/2014/chart" uri="{C3380CC4-5D6E-409C-BE32-E72D297353CC}">
              <c16:uniqueId val="{00000001-80CB-C14F-A4CA-8012295375CD}"/>
            </c:ext>
          </c:extLst>
        </c:ser>
        <c:dLbls>
          <c:showLegendKey val="0"/>
          <c:showVal val="0"/>
          <c:showCatName val="0"/>
          <c:showSerName val="0"/>
          <c:showPercent val="0"/>
          <c:showBubbleSize val="0"/>
        </c:dLbls>
        <c:gapWidth val="219"/>
        <c:overlap val="-27"/>
        <c:axId val="1792414063"/>
        <c:axId val="243662576"/>
      </c:barChart>
      <c:lineChart>
        <c:grouping val="standard"/>
        <c:varyColors val="0"/>
        <c:ser>
          <c:idx val="2"/>
          <c:order val="2"/>
          <c:tx>
            <c:strRef>
              <c:f>Sheet1!$D$33</c:f>
              <c:strCache>
                <c:ptCount val="1"/>
                <c:pt idx="0">
                  <c:v>Reduction</c:v>
                </c:pt>
              </c:strCache>
            </c:strRef>
          </c:tx>
          <c:spPr>
            <a:ln w="47625" cap="rnd">
              <a:solidFill>
                <a:srgbClr val="C00000"/>
              </a:solidFill>
              <a:round/>
            </a:ln>
            <a:effectLst/>
          </c:spPr>
          <c:marker>
            <c:symbol val="diamond"/>
            <c:size val="14"/>
            <c:spPr>
              <a:solidFill>
                <a:srgbClr val="C00000"/>
              </a:solidFill>
              <a:ln w="28575">
                <a:solidFill>
                  <a:schemeClr val="tx1"/>
                </a:solidFill>
              </a:ln>
              <a:effectLst/>
            </c:spPr>
          </c:marker>
          <c:cat>
            <c:strRef>
              <c:f>Sheet1!$A$34:$A$40</c:f>
              <c:strCache>
                <c:ptCount val="7"/>
                <c:pt idx="0">
                  <c:v>VA</c:v>
                </c:pt>
                <c:pt idx="1">
                  <c:v>SEL</c:v>
                </c:pt>
                <c:pt idx="2">
                  <c:v>UNI</c:v>
                </c:pt>
                <c:pt idx="3">
                  <c:v>RED</c:v>
                </c:pt>
                <c:pt idx="4">
                  <c:v>GEMV</c:v>
                </c:pt>
                <c:pt idx="5">
                  <c:v>HST-S</c:v>
                </c:pt>
                <c:pt idx="6">
                  <c:v>GMEAN</c:v>
                </c:pt>
              </c:strCache>
            </c:strRef>
          </c:cat>
          <c:val>
            <c:numRef>
              <c:f>Sheet1!$D$34:$D$40</c:f>
              <c:numCache>
                <c:formatCode>0%</c:formatCode>
                <c:ptCount val="7"/>
                <c:pt idx="0">
                  <c:v>0.92307692307692313</c:v>
                </c:pt>
                <c:pt idx="1">
                  <c:v>0.95</c:v>
                </c:pt>
                <c:pt idx="2">
                  <c:v>0.96129032258064517</c:v>
                </c:pt>
                <c:pt idx="3">
                  <c:v>0.95121951219512191</c:v>
                </c:pt>
                <c:pt idx="4">
                  <c:v>0.95</c:v>
                </c:pt>
                <c:pt idx="5">
                  <c:v>0.92920353982300885</c:v>
                </c:pt>
                <c:pt idx="6">
                  <c:v>0.94403597974593634</c:v>
                </c:pt>
              </c:numCache>
            </c:numRef>
          </c:val>
          <c:smooth val="0"/>
          <c:extLst>
            <c:ext xmlns:c16="http://schemas.microsoft.com/office/drawing/2014/chart" uri="{C3380CC4-5D6E-409C-BE32-E72D297353CC}">
              <c16:uniqueId val="{00000002-80CB-C14F-A4CA-8012295375CD}"/>
            </c:ext>
          </c:extLst>
        </c:ser>
        <c:dLbls>
          <c:showLegendKey val="0"/>
          <c:showVal val="0"/>
          <c:showCatName val="0"/>
          <c:showSerName val="0"/>
          <c:showPercent val="0"/>
          <c:showBubbleSize val="0"/>
        </c:dLbls>
        <c:marker val="1"/>
        <c:smooth val="0"/>
        <c:axId val="1788943167"/>
        <c:axId val="790998224"/>
      </c:lineChart>
      <c:catAx>
        <c:axId val="1792414063"/>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crossAx val="243662576"/>
        <c:crosses val="autoZero"/>
        <c:auto val="1"/>
        <c:lblAlgn val="ctr"/>
        <c:lblOffset val="100"/>
        <c:noMultiLvlLbl val="0"/>
      </c:catAx>
      <c:valAx>
        <c:axId val="2436625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solidFill>
                    <a:latin typeface="Avenir Next" panose="020B0503020202020204" pitchFamily="34" charset="0"/>
                    <a:ea typeface="+mn-ea"/>
                    <a:cs typeface="+mn-cs"/>
                  </a:defRPr>
                </a:pPr>
                <a:r>
                  <a:rPr lang="en-US"/>
                  <a:t>Lines of Code (LOC)</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Avenir Next" panose="020B0503020202020204" pitchFamily="34" charset="0"/>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2400" b="0" i="0" u="none" strike="noStrike" kern="1200" baseline="0">
                <a:solidFill>
                  <a:schemeClr val="tx1"/>
                </a:solidFill>
                <a:latin typeface="Avenir Next" panose="020B0503020202020204" pitchFamily="34" charset="0"/>
                <a:ea typeface="+mn-ea"/>
                <a:cs typeface="+mn-cs"/>
              </a:defRPr>
            </a:pPr>
            <a:endParaRPr lang="en-US"/>
          </a:p>
        </c:txPr>
        <c:crossAx val="1792414063"/>
        <c:crosses val="autoZero"/>
        <c:crossBetween val="between"/>
      </c:valAx>
      <c:valAx>
        <c:axId val="790998224"/>
        <c:scaling>
          <c:orientation val="minMax"/>
        </c:scaling>
        <c:delete val="0"/>
        <c:axPos val="r"/>
        <c:numFmt formatCode="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2400" b="0" i="0" u="none" strike="noStrike" kern="1200" baseline="0">
                <a:solidFill>
                  <a:schemeClr val="tx1"/>
                </a:solidFill>
                <a:latin typeface="Avenir Next" panose="020B0503020202020204" pitchFamily="34" charset="0"/>
                <a:ea typeface="+mn-ea"/>
                <a:cs typeface="+mn-cs"/>
              </a:defRPr>
            </a:pPr>
            <a:endParaRPr lang="en-US"/>
          </a:p>
        </c:txPr>
        <c:crossAx val="1788943167"/>
        <c:crosses val="max"/>
        <c:crossBetween val="between"/>
        <c:majorUnit val="0.02"/>
      </c:valAx>
      <c:catAx>
        <c:axId val="1788943167"/>
        <c:scaling>
          <c:orientation val="minMax"/>
        </c:scaling>
        <c:delete val="1"/>
        <c:axPos val="b"/>
        <c:numFmt formatCode="General" sourceLinked="1"/>
        <c:majorTickMark val="out"/>
        <c:minorTickMark val="none"/>
        <c:tickLblPos val="nextTo"/>
        <c:crossAx val="790998224"/>
        <c:crosses val="autoZero"/>
        <c:auto val="1"/>
        <c:lblAlgn val="ctr"/>
        <c:lblOffset val="100"/>
        <c:noMultiLvlLbl val="0"/>
      </c:catAx>
      <c:spPr>
        <a:noFill/>
        <a:ln>
          <a:solidFill>
            <a:schemeClr val="tx1"/>
          </a:solidFill>
        </a:ln>
        <a:effectLst/>
      </c:spPr>
    </c:plotArea>
    <c:legend>
      <c:legendPos val="b"/>
      <c:layout>
        <c:manualLayout>
          <c:xMode val="edge"/>
          <c:yMode val="edge"/>
          <c:x val="0.10412205135800029"/>
          <c:y val="3.5719793646483845E-2"/>
          <c:w val="0.82519364154715769"/>
          <c:h val="9.2556068422481666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Avenir Next" panose="020B0503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solidFill>
            <a:schemeClr val="tx1"/>
          </a:solidFill>
          <a:latin typeface="Avenir Next" panose="020B0503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56783493752883"/>
          <c:y val="0.21605433622608106"/>
          <c:w val="0.79743216506247117"/>
          <c:h val="0.74666857336678727"/>
        </c:manualLayout>
      </c:layout>
      <c:barChart>
        <c:barDir val="col"/>
        <c:grouping val="clustered"/>
        <c:varyColors val="0"/>
        <c:ser>
          <c:idx val="0"/>
          <c:order val="0"/>
          <c:tx>
            <c:strRef>
              <c:f>Sheet1!$A$41</c:f>
              <c:strCache>
                <c:ptCount val="1"/>
                <c:pt idx="0">
                  <c:v>SIMDRAM - 1 Bank</c:v>
                </c:pt>
              </c:strCache>
            </c:strRef>
          </c:tx>
          <c:spPr>
            <a:solidFill>
              <a:schemeClr val="accent6">
                <a:lumMod val="60000"/>
                <a:lumOff val="40000"/>
              </a:schemeClr>
            </a:solidFill>
            <a:ln>
              <a:solidFill>
                <a:schemeClr val="tx1"/>
              </a:solidFill>
            </a:ln>
            <a:effectLst/>
          </c:spPr>
          <c:invertIfNegative val="0"/>
          <c:dLbls>
            <c:dLbl>
              <c:idx val="1"/>
              <c:layout>
                <c:manualLayout>
                  <c:x val="-1.413054532110941E-3"/>
                  <c:y val="0.19565217391304349"/>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E9E-C143-9F21-061FE2B2AC8D}"/>
                </c:ext>
              </c:extLst>
            </c:dLbl>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Sheet1!$B$40:$D$40</c:f>
              <c:strCache>
                <c:ptCount val="3"/>
                <c:pt idx="0">
                  <c:v>CPU</c:v>
                </c:pt>
                <c:pt idx="1">
                  <c:v>GPU</c:v>
                </c:pt>
                <c:pt idx="2">
                  <c:v>Ambit</c:v>
                </c:pt>
              </c:strCache>
            </c:strRef>
          </c:cat>
          <c:val>
            <c:numRef>
              <c:f>Sheet1!$B$41:$D$41</c:f>
              <c:numCache>
                <c:formatCode>0.0</c:formatCode>
                <c:ptCount val="3"/>
                <c:pt idx="0">
                  <c:v>5.5</c:v>
                </c:pt>
                <c:pt idx="1">
                  <c:v>0.36</c:v>
                </c:pt>
                <c:pt idx="2">
                  <c:v>1.98</c:v>
                </c:pt>
              </c:numCache>
            </c:numRef>
          </c:val>
          <c:extLst>
            <c:ext xmlns:c16="http://schemas.microsoft.com/office/drawing/2014/chart" uri="{C3380CC4-5D6E-409C-BE32-E72D297353CC}">
              <c16:uniqueId val="{00000000-8E9E-C143-9F21-061FE2B2AC8D}"/>
            </c:ext>
          </c:extLst>
        </c:ser>
        <c:ser>
          <c:idx val="1"/>
          <c:order val="1"/>
          <c:tx>
            <c:strRef>
              <c:f>Sheet1!$A$42</c:f>
              <c:strCache>
                <c:ptCount val="1"/>
                <c:pt idx="0">
                  <c:v>SIMDRAM - 4 Banks</c:v>
                </c:pt>
              </c:strCache>
            </c:strRef>
          </c:tx>
          <c:spPr>
            <a:solidFill>
              <a:schemeClr val="accent4">
                <a:lumMod val="60000"/>
                <a:lumOff val="40000"/>
              </a:schemeClr>
            </a:solidFill>
            <a:ln>
              <a:solidFill>
                <a:schemeClr val="tx1"/>
              </a:solidFill>
            </a:ln>
            <a:effectLst/>
          </c:spPr>
          <c:invertIfNegative val="0"/>
          <c:dLbls>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Sheet1!$B$40:$D$40</c:f>
              <c:strCache>
                <c:ptCount val="3"/>
                <c:pt idx="0">
                  <c:v>CPU</c:v>
                </c:pt>
                <c:pt idx="1">
                  <c:v>GPU</c:v>
                </c:pt>
                <c:pt idx="2">
                  <c:v>Ambit</c:v>
                </c:pt>
              </c:strCache>
            </c:strRef>
          </c:cat>
          <c:val>
            <c:numRef>
              <c:f>Sheet1!$B$42:$D$42</c:f>
              <c:numCache>
                <c:formatCode>0.0</c:formatCode>
                <c:ptCount val="3"/>
                <c:pt idx="0">
                  <c:v>22</c:v>
                </c:pt>
                <c:pt idx="1">
                  <c:v>1.5</c:v>
                </c:pt>
                <c:pt idx="2">
                  <c:v>7.9</c:v>
                </c:pt>
              </c:numCache>
            </c:numRef>
          </c:val>
          <c:extLst>
            <c:ext xmlns:c16="http://schemas.microsoft.com/office/drawing/2014/chart" uri="{C3380CC4-5D6E-409C-BE32-E72D297353CC}">
              <c16:uniqueId val="{00000001-8E9E-C143-9F21-061FE2B2AC8D}"/>
            </c:ext>
          </c:extLst>
        </c:ser>
        <c:ser>
          <c:idx val="2"/>
          <c:order val="2"/>
          <c:tx>
            <c:strRef>
              <c:f>Sheet1!$A$43</c:f>
              <c:strCache>
                <c:ptCount val="1"/>
                <c:pt idx="0">
                  <c:v>SIMDRAM - 16 Banks</c:v>
                </c:pt>
              </c:strCache>
            </c:strRef>
          </c:tx>
          <c:spPr>
            <a:solidFill>
              <a:schemeClr val="accent5">
                <a:lumMod val="60000"/>
                <a:lumOff val="40000"/>
              </a:schemeClr>
            </a:solidFill>
            <a:ln>
              <a:solidFill>
                <a:schemeClr val="tx1"/>
              </a:solidFill>
            </a:ln>
            <a:effectLst/>
          </c:spPr>
          <c:invertIfNegative val="0"/>
          <c:dLbls>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Sheet1!$B$40:$D$40</c:f>
              <c:strCache>
                <c:ptCount val="3"/>
                <c:pt idx="0">
                  <c:v>CPU</c:v>
                </c:pt>
                <c:pt idx="1">
                  <c:v>GPU</c:v>
                </c:pt>
                <c:pt idx="2">
                  <c:v>Ambit</c:v>
                </c:pt>
              </c:strCache>
            </c:strRef>
          </c:cat>
          <c:val>
            <c:numRef>
              <c:f>Sheet1!$B$43:$D$43</c:f>
              <c:numCache>
                <c:formatCode>0.0</c:formatCode>
                <c:ptCount val="3"/>
                <c:pt idx="0">
                  <c:v>88.01</c:v>
                </c:pt>
                <c:pt idx="1">
                  <c:v>5.82</c:v>
                </c:pt>
                <c:pt idx="2">
                  <c:v>31.61</c:v>
                </c:pt>
              </c:numCache>
            </c:numRef>
          </c:val>
          <c:extLst>
            <c:ext xmlns:c16="http://schemas.microsoft.com/office/drawing/2014/chart" uri="{C3380CC4-5D6E-409C-BE32-E72D297353CC}">
              <c16:uniqueId val="{00000002-8E9E-C143-9F21-061FE2B2AC8D}"/>
            </c:ext>
          </c:extLst>
        </c:ser>
        <c:dLbls>
          <c:dLblPos val="outEnd"/>
          <c:showLegendKey val="0"/>
          <c:showVal val="1"/>
          <c:showCatName val="0"/>
          <c:showSerName val="0"/>
          <c:showPercent val="0"/>
          <c:showBubbleSize val="0"/>
        </c:dLbls>
        <c:gapWidth val="219"/>
        <c:overlap val="-27"/>
        <c:axId val="35359200"/>
        <c:axId val="34686368"/>
      </c:barChart>
      <c:catAx>
        <c:axId val="35359200"/>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crossAx val="34686368"/>
        <c:crosses val="autoZero"/>
        <c:auto val="1"/>
        <c:lblAlgn val="ctr"/>
        <c:lblOffset val="100"/>
        <c:noMultiLvlLbl val="0"/>
      </c:catAx>
      <c:valAx>
        <c:axId val="34686368"/>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r>
                  <a:rPr lang="en-US" sz="2000"/>
                  <a:t>Average Normalized Throughput (GOPS/s) --  log scale</a:t>
                </a:r>
              </a:p>
            </c:rich>
          </c:tx>
          <c:layout>
            <c:manualLayout>
              <c:xMode val="edge"/>
              <c:yMode val="edge"/>
              <c:x val="0"/>
              <c:y val="0.18903749856702032"/>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title>
        <c:numFmt formatCode="0.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crossAx val="35359200"/>
        <c:crosses val="autoZero"/>
        <c:crossBetween val="between"/>
      </c:valAx>
      <c:spPr>
        <a:noFill/>
        <a:ln>
          <a:noFill/>
        </a:ln>
        <a:effectLst/>
      </c:spPr>
    </c:plotArea>
    <c:legend>
      <c:legendPos val="t"/>
      <c:legendEntry>
        <c:idx val="0"/>
        <c:txPr>
          <a:bodyPr rot="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legendEntry>
      <c:legendEntry>
        <c:idx val="1"/>
        <c:txPr>
          <a:bodyPr rot="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legendEntry>
      <c:legendEntry>
        <c:idx val="2"/>
        <c:txPr>
          <a:bodyPr rot="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legendEntry>
      <c:layout>
        <c:manualLayout>
          <c:xMode val="edge"/>
          <c:yMode val="edge"/>
          <c:x val="8.6720367268307303E-3"/>
          <c:y val="6.9043029573155237E-2"/>
          <c:w val="0.99120654892392324"/>
          <c:h val="8.7671174594245158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2000">
          <a:solidFill>
            <a:schemeClr val="tx1"/>
          </a:solidFill>
          <a:latin typeface="Avenir Next" panose="020B0503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764733011164357"/>
          <c:y val="0.17402815816501199"/>
          <c:w val="0.81404627230136373"/>
          <c:h val="0.70217969017459769"/>
        </c:manualLayout>
      </c:layout>
      <c:barChart>
        <c:barDir val="col"/>
        <c:grouping val="clustered"/>
        <c:varyColors val="0"/>
        <c:ser>
          <c:idx val="0"/>
          <c:order val="0"/>
          <c:tx>
            <c:strRef>
              <c:f>Sheet1!$A$41</c:f>
              <c:strCache>
                <c:ptCount val="1"/>
                <c:pt idx="0">
                  <c:v>SIMDRAM - 1 Bank</c:v>
                </c:pt>
              </c:strCache>
            </c:strRef>
          </c:tx>
          <c:spPr>
            <a:solidFill>
              <a:schemeClr val="accent6">
                <a:lumMod val="60000"/>
                <a:lumOff val="40000"/>
              </a:schemeClr>
            </a:solidFill>
            <a:ln>
              <a:solidFill>
                <a:schemeClr val="tx1"/>
              </a:solidFill>
            </a:ln>
            <a:effectLst/>
          </c:spPr>
          <c:invertIfNegative val="0"/>
          <c:dLbls>
            <c:delete val="1"/>
          </c:dLbls>
          <c:cat>
            <c:strRef>
              <c:f>Sheet1!$B$40:$D$40</c:f>
              <c:strCache>
                <c:ptCount val="3"/>
                <c:pt idx="0">
                  <c:v>CPU</c:v>
                </c:pt>
                <c:pt idx="1">
                  <c:v>GPU</c:v>
                </c:pt>
                <c:pt idx="2">
                  <c:v>Ambit</c:v>
                </c:pt>
              </c:strCache>
            </c:strRef>
          </c:cat>
          <c:val>
            <c:numRef>
              <c:f>Sheet1!$B$55:$D$55</c:f>
              <c:numCache>
                <c:formatCode>General</c:formatCode>
                <c:ptCount val="3"/>
                <c:pt idx="0">
                  <c:v>257</c:v>
                </c:pt>
                <c:pt idx="1">
                  <c:v>31</c:v>
                </c:pt>
                <c:pt idx="2">
                  <c:v>2.6</c:v>
                </c:pt>
              </c:numCache>
            </c:numRef>
          </c:val>
          <c:extLst>
            <c:ext xmlns:c16="http://schemas.microsoft.com/office/drawing/2014/chart" uri="{C3380CC4-5D6E-409C-BE32-E72D297353CC}">
              <c16:uniqueId val="{00000000-4D49-8941-B6EA-424EE53BF810}"/>
            </c:ext>
          </c:extLst>
        </c:ser>
        <c:ser>
          <c:idx val="1"/>
          <c:order val="1"/>
          <c:tx>
            <c:strRef>
              <c:f>Sheet1!$A$42</c:f>
              <c:strCache>
                <c:ptCount val="1"/>
                <c:pt idx="0">
                  <c:v>SIMDRAM - 4 Banks</c:v>
                </c:pt>
              </c:strCache>
            </c:strRef>
          </c:tx>
          <c:spPr>
            <a:solidFill>
              <a:schemeClr val="accent4">
                <a:lumMod val="60000"/>
                <a:lumOff val="40000"/>
              </a:schemeClr>
            </a:solidFill>
            <a:ln>
              <a:solidFill>
                <a:schemeClr val="tx1"/>
              </a:solidFill>
            </a:ln>
            <a:effectLst/>
          </c:spPr>
          <c:invertIfNegative val="0"/>
          <c:dLbls>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Sheet1!$B$40:$D$40</c:f>
              <c:strCache>
                <c:ptCount val="3"/>
                <c:pt idx="0">
                  <c:v>CPU</c:v>
                </c:pt>
                <c:pt idx="1">
                  <c:v>GPU</c:v>
                </c:pt>
                <c:pt idx="2">
                  <c:v>Ambit</c:v>
                </c:pt>
              </c:strCache>
            </c:strRef>
          </c:cat>
          <c:val>
            <c:numRef>
              <c:f>Sheet1!$B$56:$D$56</c:f>
              <c:numCache>
                <c:formatCode>General</c:formatCode>
                <c:ptCount val="3"/>
                <c:pt idx="0">
                  <c:v>257</c:v>
                </c:pt>
                <c:pt idx="1">
                  <c:v>31</c:v>
                </c:pt>
                <c:pt idx="2">
                  <c:v>2.6</c:v>
                </c:pt>
              </c:numCache>
            </c:numRef>
          </c:val>
          <c:extLst>
            <c:ext xmlns:c16="http://schemas.microsoft.com/office/drawing/2014/chart" uri="{C3380CC4-5D6E-409C-BE32-E72D297353CC}">
              <c16:uniqueId val="{00000001-4D49-8941-B6EA-424EE53BF810}"/>
            </c:ext>
          </c:extLst>
        </c:ser>
        <c:ser>
          <c:idx val="2"/>
          <c:order val="2"/>
          <c:tx>
            <c:strRef>
              <c:f>Sheet1!$A$43</c:f>
              <c:strCache>
                <c:ptCount val="1"/>
                <c:pt idx="0">
                  <c:v>SIMDRAM - 16 Banks</c:v>
                </c:pt>
              </c:strCache>
            </c:strRef>
          </c:tx>
          <c:spPr>
            <a:solidFill>
              <a:schemeClr val="accent5">
                <a:lumMod val="60000"/>
                <a:lumOff val="40000"/>
              </a:schemeClr>
            </a:solidFill>
            <a:ln>
              <a:solidFill>
                <a:schemeClr val="tx1"/>
              </a:solidFill>
            </a:ln>
            <a:effectLst/>
          </c:spPr>
          <c:invertIfNegative val="0"/>
          <c:dLbls>
            <c:delete val="1"/>
          </c:dLbls>
          <c:cat>
            <c:strRef>
              <c:f>Sheet1!$B$40:$D$40</c:f>
              <c:strCache>
                <c:ptCount val="3"/>
                <c:pt idx="0">
                  <c:v>CPU</c:v>
                </c:pt>
                <c:pt idx="1">
                  <c:v>GPU</c:v>
                </c:pt>
                <c:pt idx="2">
                  <c:v>Ambit</c:v>
                </c:pt>
              </c:strCache>
            </c:strRef>
          </c:cat>
          <c:val>
            <c:numRef>
              <c:f>Sheet1!$B$57:$D$57</c:f>
              <c:numCache>
                <c:formatCode>General</c:formatCode>
                <c:ptCount val="3"/>
                <c:pt idx="0">
                  <c:v>257</c:v>
                </c:pt>
                <c:pt idx="1">
                  <c:v>31</c:v>
                </c:pt>
                <c:pt idx="2">
                  <c:v>2.6</c:v>
                </c:pt>
              </c:numCache>
            </c:numRef>
          </c:val>
          <c:extLst>
            <c:ext xmlns:c16="http://schemas.microsoft.com/office/drawing/2014/chart" uri="{C3380CC4-5D6E-409C-BE32-E72D297353CC}">
              <c16:uniqueId val="{00000002-4D49-8941-B6EA-424EE53BF810}"/>
            </c:ext>
          </c:extLst>
        </c:ser>
        <c:dLbls>
          <c:dLblPos val="outEnd"/>
          <c:showLegendKey val="0"/>
          <c:showVal val="1"/>
          <c:showCatName val="0"/>
          <c:showSerName val="0"/>
          <c:showPercent val="0"/>
          <c:showBubbleSize val="0"/>
        </c:dLbls>
        <c:gapWidth val="219"/>
        <c:overlap val="-27"/>
        <c:axId val="35359200"/>
        <c:axId val="34686368"/>
      </c:barChart>
      <c:catAx>
        <c:axId val="35359200"/>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crossAx val="34686368"/>
        <c:crosses val="autoZero"/>
        <c:auto val="1"/>
        <c:lblAlgn val="ctr"/>
        <c:lblOffset val="100"/>
        <c:noMultiLvlLbl val="0"/>
      </c:catAx>
      <c:valAx>
        <c:axId val="34686368"/>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r>
                  <a:rPr lang="en-US"/>
                  <a:t>Average Energy Efficiency (GOPS/s/Watt) --  log scale</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crossAx val="35359200"/>
        <c:crosses val="autoZero"/>
        <c:crossBetween val="between"/>
      </c:valAx>
      <c:spPr>
        <a:noFill/>
        <a:ln>
          <a:noFill/>
        </a:ln>
        <a:effectLst/>
      </c:spPr>
    </c:plotArea>
    <c:legend>
      <c:legendPos val="t"/>
      <c:legendEntry>
        <c:idx val="0"/>
        <c:txPr>
          <a:bodyPr rot="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legendEntry>
      <c:legendEntry>
        <c:idx val="1"/>
        <c:txPr>
          <a:bodyPr rot="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legendEntry>
      <c:legendEntry>
        <c:idx val="2"/>
        <c:txPr>
          <a:bodyPr rot="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legendEntry>
      <c:layout>
        <c:manualLayout>
          <c:xMode val="edge"/>
          <c:yMode val="edge"/>
          <c:x val="0"/>
          <c:y val="1.8115283094090353E-2"/>
          <c:w val="1"/>
          <c:h val="8.8177685727415384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2000">
          <a:solidFill>
            <a:schemeClr val="tx1"/>
          </a:solidFill>
          <a:latin typeface="Avenir Next" panose="020B0503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058196484008785"/>
          <c:y val="0.20392592193099152"/>
          <c:w val="0.83100290599671411"/>
          <c:h val="0.65325609983683541"/>
        </c:manualLayout>
      </c:layout>
      <c:barChart>
        <c:barDir val="col"/>
        <c:grouping val="clustered"/>
        <c:varyColors val="0"/>
        <c:ser>
          <c:idx val="0"/>
          <c:order val="0"/>
          <c:tx>
            <c:strRef>
              <c:f>Sheet1!$A$41</c:f>
              <c:strCache>
                <c:ptCount val="1"/>
                <c:pt idx="0">
                  <c:v>SIMDRAM - 1 Bank</c:v>
                </c:pt>
              </c:strCache>
            </c:strRef>
          </c:tx>
          <c:spPr>
            <a:solidFill>
              <a:schemeClr val="accent6">
                <a:lumMod val="60000"/>
                <a:lumOff val="40000"/>
              </a:schemeClr>
            </a:solidFill>
            <a:ln>
              <a:solidFill>
                <a:schemeClr val="tx1"/>
              </a:solidFill>
            </a:ln>
            <a:effectLst/>
          </c:spPr>
          <c:invertIfNegative val="0"/>
          <c:dLbls>
            <c:dLbl>
              <c:idx val="1"/>
              <c:layout>
                <c:manualLayout>
                  <c:x val="-1.1481056257176502E-3"/>
                  <c:y val="0.2119565217391304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905-0443-AD08-76740C6E9D78}"/>
                </c:ext>
              </c:extLst>
            </c:dLbl>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Sheet1!$B$40:$D$40</c:f>
              <c:strCache>
                <c:ptCount val="3"/>
                <c:pt idx="0">
                  <c:v>CPU</c:v>
                </c:pt>
                <c:pt idx="1">
                  <c:v>GPU</c:v>
                </c:pt>
                <c:pt idx="2">
                  <c:v>Ambit</c:v>
                </c:pt>
              </c:strCache>
            </c:strRef>
          </c:cat>
          <c:val>
            <c:numRef>
              <c:f>Sheet1!$B$77:$D$77</c:f>
              <c:numCache>
                <c:formatCode>0.0</c:formatCode>
                <c:ptCount val="3"/>
                <c:pt idx="0">
                  <c:v>3</c:v>
                </c:pt>
                <c:pt idx="1">
                  <c:v>0.30612244999999999</c:v>
                </c:pt>
                <c:pt idx="2">
                  <c:v>2.5</c:v>
                </c:pt>
              </c:numCache>
            </c:numRef>
          </c:val>
          <c:extLst>
            <c:ext xmlns:c16="http://schemas.microsoft.com/office/drawing/2014/chart" uri="{C3380CC4-5D6E-409C-BE32-E72D297353CC}">
              <c16:uniqueId val="{00000001-9905-0443-AD08-76740C6E9D78}"/>
            </c:ext>
          </c:extLst>
        </c:ser>
        <c:ser>
          <c:idx val="1"/>
          <c:order val="1"/>
          <c:tx>
            <c:strRef>
              <c:f>Sheet1!$A$42</c:f>
              <c:strCache>
                <c:ptCount val="1"/>
                <c:pt idx="0">
                  <c:v>SIMDRAM - 4 Banks</c:v>
                </c:pt>
              </c:strCache>
            </c:strRef>
          </c:tx>
          <c:spPr>
            <a:solidFill>
              <a:schemeClr val="accent4">
                <a:lumMod val="60000"/>
                <a:lumOff val="40000"/>
              </a:schemeClr>
            </a:solidFill>
            <a:ln>
              <a:solidFill>
                <a:schemeClr val="tx1"/>
              </a:solidFill>
            </a:ln>
            <a:effectLst/>
          </c:spPr>
          <c:invertIfNegative val="0"/>
          <c:dLbls>
            <c:dLbl>
              <c:idx val="1"/>
              <c:layout>
                <c:manualLayout>
                  <c:x val="-1.1481056257176502E-3"/>
                  <c:y val="0.10326086956521739"/>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905-0443-AD08-76740C6E9D78}"/>
                </c:ext>
              </c:extLst>
            </c:dLbl>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Sheet1!$B$40:$D$40</c:f>
              <c:strCache>
                <c:ptCount val="3"/>
                <c:pt idx="0">
                  <c:v>CPU</c:v>
                </c:pt>
                <c:pt idx="1">
                  <c:v>GPU</c:v>
                </c:pt>
                <c:pt idx="2">
                  <c:v>Ambit</c:v>
                </c:pt>
              </c:strCache>
            </c:strRef>
          </c:cat>
          <c:val>
            <c:numRef>
              <c:f>Sheet1!$B$78:$D$78</c:f>
              <c:numCache>
                <c:formatCode>0.0</c:formatCode>
                <c:ptCount val="3"/>
                <c:pt idx="0">
                  <c:v>8.6999999999999993</c:v>
                </c:pt>
                <c:pt idx="1">
                  <c:v>0.88775510000000002</c:v>
                </c:pt>
                <c:pt idx="2">
                  <c:v>7.25</c:v>
                </c:pt>
              </c:numCache>
            </c:numRef>
          </c:val>
          <c:extLst>
            <c:ext xmlns:c16="http://schemas.microsoft.com/office/drawing/2014/chart" uri="{C3380CC4-5D6E-409C-BE32-E72D297353CC}">
              <c16:uniqueId val="{00000003-9905-0443-AD08-76740C6E9D78}"/>
            </c:ext>
          </c:extLst>
        </c:ser>
        <c:ser>
          <c:idx val="2"/>
          <c:order val="2"/>
          <c:tx>
            <c:strRef>
              <c:f>Sheet1!$A$43</c:f>
              <c:strCache>
                <c:ptCount val="1"/>
                <c:pt idx="0">
                  <c:v>SIMDRAM - 16 Banks</c:v>
                </c:pt>
              </c:strCache>
            </c:strRef>
          </c:tx>
          <c:spPr>
            <a:solidFill>
              <a:schemeClr val="accent5">
                <a:lumMod val="60000"/>
                <a:lumOff val="40000"/>
              </a:schemeClr>
            </a:solidFill>
            <a:ln>
              <a:solidFill>
                <a:schemeClr val="tx1"/>
              </a:solidFill>
            </a:ln>
            <a:effectLst/>
          </c:spPr>
          <c:invertIfNegative val="0"/>
          <c:dLbls>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Sheet1!$B$40:$D$40</c:f>
              <c:strCache>
                <c:ptCount val="3"/>
                <c:pt idx="0">
                  <c:v>CPU</c:v>
                </c:pt>
                <c:pt idx="1">
                  <c:v>GPU</c:v>
                </c:pt>
                <c:pt idx="2">
                  <c:v>Ambit</c:v>
                </c:pt>
              </c:strCache>
            </c:strRef>
          </c:cat>
          <c:val>
            <c:numRef>
              <c:f>Sheet1!$B$79:$D$79</c:f>
              <c:numCache>
                <c:formatCode>0.0</c:formatCode>
                <c:ptCount val="3"/>
                <c:pt idx="0">
                  <c:v>21</c:v>
                </c:pt>
                <c:pt idx="1">
                  <c:v>2.1428571399999998</c:v>
                </c:pt>
                <c:pt idx="2">
                  <c:v>17.5</c:v>
                </c:pt>
              </c:numCache>
            </c:numRef>
          </c:val>
          <c:extLst>
            <c:ext xmlns:c16="http://schemas.microsoft.com/office/drawing/2014/chart" uri="{C3380CC4-5D6E-409C-BE32-E72D297353CC}">
              <c16:uniqueId val="{00000004-9905-0443-AD08-76740C6E9D78}"/>
            </c:ext>
          </c:extLst>
        </c:ser>
        <c:dLbls>
          <c:dLblPos val="outEnd"/>
          <c:showLegendKey val="0"/>
          <c:showVal val="1"/>
          <c:showCatName val="0"/>
          <c:showSerName val="0"/>
          <c:showPercent val="0"/>
          <c:showBubbleSize val="0"/>
        </c:dLbls>
        <c:gapWidth val="219"/>
        <c:overlap val="-27"/>
        <c:axId val="35359200"/>
        <c:axId val="34686368"/>
      </c:barChart>
      <c:catAx>
        <c:axId val="35359200"/>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crossAx val="34686368"/>
        <c:crosses val="autoZero"/>
        <c:auto val="1"/>
        <c:lblAlgn val="ctr"/>
        <c:lblOffset val="100"/>
        <c:noMultiLvlLbl val="0"/>
      </c:catAx>
      <c:valAx>
        <c:axId val="34686368"/>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r>
                  <a:rPr lang="en-US" dirty="0"/>
                  <a:t>Average Speedup  </a:t>
                </a:r>
              </a:p>
              <a:p>
                <a:pPr>
                  <a:defRPr/>
                </a:pPr>
                <a:r>
                  <a:rPr lang="en-US" dirty="0"/>
                  <a:t>--  log scale</a:t>
                </a:r>
              </a:p>
            </c:rich>
          </c:tx>
          <c:layout>
            <c:manualLayout>
              <c:xMode val="edge"/>
              <c:yMode val="edge"/>
              <c:x val="2.826109064221882E-3"/>
              <c:y val="0.19045949735735088"/>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title>
        <c:numFmt formatCode="0.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crossAx val="35359200"/>
        <c:crosses val="autoZero"/>
        <c:crossBetween val="between"/>
      </c:valAx>
      <c:spPr>
        <a:noFill/>
        <a:ln>
          <a:noFill/>
        </a:ln>
        <a:effectLst/>
      </c:spPr>
    </c:plotArea>
    <c:legend>
      <c:legendPos val="t"/>
      <c:legendEntry>
        <c:idx val="0"/>
        <c:txPr>
          <a:bodyPr rot="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legendEntry>
      <c:legendEntry>
        <c:idx val="1"/>
        <c:txPr>
          <a:bodyPr rot="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legendEntry>
      <c:legendEntry>
        <c:idx val="2"/>
        <c:txPr>
          <a:bodyPr rot="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legendEntry>
      <c:layout>
        <c:manualLayout>
          <c:xMode val="edge"/>
          <c:yMode val="edge"/>
          <c:x val="7.8126338646641001E-3"/>
          <c:y val="7.2422882071247946E-2"/>
          <c:w val="0.98306203798958192"/>
          <c:h val="7.4124695410516139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Avenir Next" panose="020B0503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2000">
          <a:solidFill>
            <a:schemeClr val="tx1"/>
          </a:solidFill>
          <a:latin typeface="Avenir Next" panose="020B05030202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BSA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Sheet1!$A$2:$A$4</c:f>
              <c:strCache>
                <c:ptCount val="3"/>
                <c:pt idx="0">
                  <c:v>Performance</c:v>
                </c:pt>
                <c:pt idx="1">
                  <c:v>Energy Efficiency</c:v>
                </c:pt>
                <c:pt idx="2">
                  <c:v>Area Efficiency</c:v>
                </c:pt>
              </c:strCache>
            </c:strRef>
          </c:cat>
          <c:val>
            <c:numRef>
              <c:f>Sheet1!$B$2:$B$4</c:f>
              <c:numCache>
                <c:formatCode>General</c:formatCode>
                <c:ptCount val="3"/>
                <c:pt idx="0">
                  <c:v>8</c:v>
                </c:pt>
                <c:pt idx="1">
                  <c:v>8</c:v>
                </c:pt>
                <c:pt idx="2">
                  <c:v>5</c:v>
                </c:pt>
              </c:numCache>
            </c:numRef>
          </c:val>
          <c:extLst>
            <c:ext xmlns:c16="http://schemas.microsoft.com/office/drawing/2014/chart" uri="{C3380CC4-5D6E-409C-BE32-E72D297353CC}">
              <c16:uniqueId val="{00000000-FA57-374E-B7D6-C53E13C5AD07}"/>
            </c:ext>
          </c:extLst>
        </c:ser>
        <c:ser>
          <c:idx val="1"/>
          <c:order val="1"/>
          <c:tx>
            <c:strRef>
              <c:f>Sheet1!$C$1</c:f>
              <c:strCache>
                <c:ptCount val="1"/>
                <c:pt idx="0">
                  <c:v>GSA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Sheet1!$A$2:$A$4</c:f>
              <c:strCache>
                <c:ptCount val="3"/>
                <c:pt idx="0">
                  <c:v>Performance</c:v>
                </c:pt>
                <c:pt idx="1">
                  <c:v>Energy Efficiency</c:v>
                </c:pt>
                <c:pt idx="2">
                  <c:v>Area Efficiency</c:v>
                </c:pt>
              </c:strCache>
            </c:strRef>
          </c:cat>
          <c:val>
            <c:numRef>
              <c:f>Sheet1!$C$2:$C$4</c:f>
              <c:numCache>
                <c:formatCode>General</c:formatCode>
                <c:ptCount val="3"/>
                <c:pt idx="0">
                  <c:v>4</c:v>
                </c:pt>
                <c:pt idx="1">
                  <c:v>4</c:v>
                </c:pt>
                <c:pt idx="2">
                  <c:v>10</c:v>
                </c:pt>
              </c:numCache>
            </c:numRef>
          </c:val>
          <c:extLst>
            <c:ext xmlns:c16="http://schemas.microsoft.com/office/drawing/2014/chart" uri="{C3380CC4-5D6E-409C-BE32-E72D297353CC}">
              <c16:uniqueId val="{00000001-FA57-374E-B7D6-C53E13C5AD07}"/>
            </c:ext>
          </c:extLst>
        </c:ser>
        <c:ser>
          <c:idx val="2"/>
          <c:order val="2"/>
          <c:tx>
            <c:strRef>
              <c:f>Sheet1!$D$1</c:f>
              <c:strCache>
                <c:ptCount val="1"/>
                <c:pt idx="0">
                  <c:v>GMC</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Sheet1!$A$2:$A$4</c:f>
              <c:strCache>
                <c:ptCount val="3"/>
                <c:pt idx="0">
                  <c:v>Performance</c:v>
                </c:pt>
                <c:pt idx="1">
                  <c:v>Energy Efficiency</c:v>
                </c:pt>
                <c:pt idx="2">
                  <c:v>Area Efficiency</c:v>
                </c:pt>
              </c:strCache>
            </c:strRef>
          </c:cat>
          <c:val>
            <c:numRef>
              <c:f>Sheet1!$D$2:$D$4</c:f>
              <c:numCache>
                <c:formatCode>General</c:formatCode>
                <c:ptCount val="3"/>
                <c:pt idx="0">
                  <c:v>10</c:v>
                </c:pt>
                <c:pt idx="1">
                  <c:v>10</c:v>
                </c:pt>
                <c:pt idx="2">
                  <c:v>3</c:v>
                </c:pt>
              </c:numCache>
            </c:numRef>
          </c:val>
          <c:extLst>
            <c:ext xmlns:c16="http://schemas.microsoft.com/office/drawing/2014/chart" uri="{C3380CC4-5D6E-409C-BE32-E72D297353CC}">
              <c16:uniqueId val="{00000002-FA57-374E-B7D6-C53E13C5AD07}"/>
            </c:ext>
          </c:extLst>
        </c:ser>
        <c:dLbls>
          <c:showLegendKey val="0"/>
          <c:showVal val="0"/>
          <c:showCatName val="0"/>
          <c:showSerName val="0"/>
          <c:showPercent val="0"/>
          <c:showBubbleSize val="0"/>
        </c:dLbls>
        <c:axId val="1630665807"/>
        <c:axId val="1694001359"/>
      </c:radarChart>
      <c:catAx>
        <c:axId val="163066580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94001359"/>
        <c:crosses val="autoZero"/>
        <c:auto val="1"/>
        <c:lblAlgn val="ctr"/>
        <c:lblOffset val="100"/>
        <c:noMultiLvlLbl val="0"/>
      </c:catAx>
      <c:valAx>
        <c:axId val="16940013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30665807"/>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71535548188055"/>
          <c:y val="0.15956969194640147"/>
          <c:w val="0.79073493691578023"/>
          <c:h val="0.78574889237243517"/>
        </c:manualLayout>
      </c:layout>
      <c:barChart>
        <c:barDir val="col"/>
        <c:grouping val="clustered"/>
        <c:varyColors val="0"/>
        <c:ser>
          <c:idx val="0"/>
          <c:order val="0"/>
          <c:tx>
            <c:strRef>
              <c:f>Speedups!$B$1</c:f>
              <c:strCache>
                <c:ptCount val="1"/>
                <c:pt idx="0">
                  <c:v>pLUTo-GSA</c:v>
                </c:pt>
              </c:strCache>
            </c:strRef>
          </c:tx>
          <c:spPr>
            <a:solidFill>
              <a:srgbClr val="F9DB6F"/>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C00000"/>
                    </a:solidFill>
                    <a:latin typeface="Corbel" panose="020B0503020204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Speedups!$A$2:$A$4</c:f>
              <c:strCache>
                <c:ptCount val="3"/>
                <c:pt idx="0">
                  <c:v>CPU</c:v>
                </c:pt>
                <c:pt idx="1">
                  <c:v>GPU</c:v>
                </c:pt>
                <c:pt idx="2">
                  <c:v>PnM</c:v>
                </c:pt>
              </c:strCache>
            </c:strRef>
          </c:cat>
          <c:val>
            <c:numRef>
              <c:f>Speedups!$B$2:$B$4</c:f>
              <c:numCache>
                <c:formatCode>General</c:formatCode>
                <c:ptCount val="3"/>
                <c:pt idx="0">
                  <c:v>357</c:v>
                </c:pt>
                <c:pt idx="1">
                  <c:v>0.6</c:v>
                </c:pt>
                <c:pt idx="2">
                  <c:v>9.1999999999999993</c:v>
                </c:pt>
              </c:numCache>
            </c:numRef>
          </c:val>
          <c:extLst>
            <c:ext xmlns:c16="http://schemas.microsoft.com/office/drawing/2014/chart" uri="{C3380CC4-5D6E-409C-BE32-E72D297353CC}">
              <c16:uniqueId val="{00000000-97D7-5340-BA1D-1925314B3030}"/>
            </c:ext>
          </c:extLst>
        </c:ser>
        <c:ser>
          <c:idx val="1"/>
          <c:order val="1"/>
          <c:tx>
            <c:strRef>
              <c:f>Speedups!$C$1</c:f>
              <c:strCache>
                <c:ptCount val="1"/>
                <c:pt idx="0">
                  <c:v>pLUTo-BSA</c:v>
                </c:pt>
              </c:strCache>
            </c:strRef>
          </c:tx>
          <c:spPr>
            <a:solidFill>
              <a:srgbClr val="A6C68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C00000"/>
                    </a:solidFill>
                    <a:latin typeface="Corbel" panose="020B0503020204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Speedups!$A$2:$A$4</c:f>
              <c:strCache>
                <c:ptCount val="3"/>
                <c:pt idx="0">
                  <c:v>CPU</c:v>
                </c:pt>
                <c:pt idx="1">
                  <c:v>GPU</c:v>
                </c:pt>
                <c:pt idx="2">
                  <c:v>PnM</c:v>
                </c:pt>
              </c:strCache>
            </c:strRef>
          </c:cat>
          <c:val>
            <c:numRef>
              <c:f>Speedups!$C$2:$C$4</c:f>
              <c:numCache>
                <c:formatCode>General</c:formatCode>
                <c:ptCount val="3"/>
                <c:pt idx="0">
                  <c:v>713</c:v>
                </c:pt>
                <c:pt idx="1">
                  <c:v>1.2</c:v>
                </c:pt>
                <c:pt idx="2">
                  <c:v>18.3</c:v>
                </c:pt>
              </c:numCache>
            </c:numRef>
          </c:val>
          <c:extLst>
            <c:ext xmlns:c16="http://schemas.microsoft.com/office/drawing/2014/chart" uri="{C3380CC4-5D6E-409C-BE32-E72D297353CC}">
              <c16:uniqueId val="{00000001-97D7-5340-BA1D-1925314B3030}"/>
            </c:ext>
          </c:extLst>
        </c:ser>
        <c:ser>
          <c:idx val="2"/>
          <c:order val="2"/>
          <c:tx>
            <c:strRef>
              <c:f>Speedups!$D$1</c:f>
              <c:strCache>
                <c:ptCount val="1"/>
                <c:pt idx="0">
                  <c:v>pLUTo-GMC</c:v>
                </c:pt>
              </c:strCache>
            </c:strRef>
          </c:tx>
          <c:spPr>
            <a:solidFill>
              <a:srgbClr val="72A1D6"/>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C00000"/>
                    </a:solidFill>
                    <a:latin typeface="Corbel" panose="020B0503020204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Speedups!$A$2:$A$4</c:f>
              <c:strCache>
                <c:ptCount val="3"/>
                <c:pt idx="0">
                  <c:v>CPU</c:v>
                </c:pt>
                <c:pt idx="1">
                  <c:v>GPU</c:v>
                </c:pt>
                <c:pt idx="2">
                  <c:v>PnM</c:v>
                </c:pt>
              </c:strCache>
            </c:strRef>
          </c:cat>
          <c:val>
            <c:numRef>
              <c:f>Speedups!$D$2:$D$4</c:f>
              <c:numCache>
                <c:formatCode>General</c:formatCode>
                <c:ptCount val="3"/>
                <c:pt idx="0">
                  <c:v>1413</c:v>
                </c:pt>
                <c:pt idx="1">
                  <c:v>2.2999999999999998</c:v>
                </c:pt>
                <c:pt idx="2">
                  <c:v>36.200000000000003</c:v>
                </c:pt>
              </c:numCache>
            </c:numRef>
          </c:val>
          <c:extLst>
            <c:ext xmlns:c16="http://schemas.microsoft.com/office/drawing/2014/chart" uri="{C3380CC4-5D6E-409C-BE32-E72D297353CC}">
              <c16:uniqueId val="{00000002-97D7-5340-BA1D-1925314B3030}"/>
            </c:ext>
          </c:extLst>
        </c:ser>
        <c:dLbls>
          <c:dLblPos val="outEnd"/>
          <c:showLegendKey val="0"/>
          <c:showVal val="1"/>
          <c:showCatName val="0"/>
          <c:showSerName val="0"/>
          <c:showPercent val="0"/>
          <c:showBubbleSize val="0"/>
        </c:dLbls>
        <c:gapWidth val="219"/>
        <c:overlap val="-27"/>
        <c:axId val="1452202063"/>
        <c:axId val="1452198287"/>
      </c:barChart>
      <c:catAx>
        <c:axId val="1452202063"/>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1" i="0" u="none" strike="noStrike" kern="1200" baseline="0">
                <a:solidFill>
                  <a:schemeClr val="tx1"/>
                </a:solidFill>
                <a:latin typeface="Corbel" panose="020B0503020204020204" pitchFamily="34" charset="0"/>
                <a:ea typeface="+mn-ea"/>
                <a:cs typeface="+mn-cs"/>
              </a:defRPr>
            </a:pPr>
            <a:endParaRPr lang="en-US"/>
          </a:p>
        </c:txPr>
        <c:crossAx val="1452198287"/>
        <c:crosses val="autoZero"/>
        <c:auto val="1"/>
        <c:lblAlgn val="ctr"/>
        <c:lblOffset val="100"/>
        <c:noMultiLvlLbl val="0"/>
      </c:catAx>
      <c:valAx>
        <c:axId val="1452198287"/>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solidFill>
                    <a:latin typeface="Corbel" panose="020B0503020204020204" pitchFamily="34" charset="0"/>
                    <a:ea typeface="+mn-ea"/>
                    <a:cs typeface="+mn-cs"/>
                  </a:defRPr>
                </a:pPr>
                <a:r>
                  <a:rPr lang="en-US" sz="2400"/>
                  <a:t>Average Speedup</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Corbel" panose="020B0503020204020204" pitchFamily="34" charset="0"/>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2000" b="0" i="0" u="none" strike="noStrike" kern="1200" baseline="0">
                <a:solidFill>
                  <a:schemeClr val="tx1"/>
                </a:solidFill>
                <a:latin typeface="Corbel" panose="020B0503020204020204" pitchFamily="34" charset="0"/>
                <a:ea typeface="+mn-ea"/>
                <a:cs typeface="+mn-cs"/>
              </a:defRPr>
            </a:pPr>
            <a:endParaRPr lang="en-US"/>
          </a:p>
        </c:txPr>
        <c:crossAx val="1452202063"/>
        <c:crosses val="autoZero"/>
        <c:crossBetween val="between"/>
      </c:valAx>
      <c:spPr>
        <a:noFill/>
        <a:ln>
          <a:solidFill>
            <a:schemeClr val="tx1"/>
          </a:solidFill>
        </a:ln>
        <a:effectLst/>
      </c:spPr>
    </c:plotArea>
    <c:legend>
      <c:legendPos val="t"/>
      <c:layout>
        <c:manualLayout>
          <c:xMode val="edge"/>
          <c:yMode val="edge"/>
          <c:x val="9.6251640419947507E-2"/>
          <c:y val="4.4943752740289618E-2"/>
          <c:w val="0.86333882284322305"/>
          <c:h val="8.4735468459700966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Corbel" panose="020B0503020204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000">
          <a:solidFill>
            <a:schemeClr val="tx1"/>
          </a:solidFill>
          <a:latin typeface="Corbel" panose="020B050302020402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1476916834671"/>
          <c:y val="0.16507367735357717"/>
          <c:w val="0.82741108448400469"/>
          <c:h val="0.685480609298599"/>
        </c:manualLayout>
      </c:layout>
      <c:barChart>
        <c:barDir val="col"/>
        <c:grouping val="clustered"/>
        <c:varyColors val="0"/>
        <c:ser>
          <c:idx val="0"/>
          <c:order val="0"/>
          <c:tx>
            <c:strRef>
              <c:f>Speedups!$B$1</c:f>
              <c:strCache>
                <c:ptCount val="1"/>
                <c:pt idx="0">
                  <c:v>pLUTo-GSA</c:v>
                </c:pt>
              </c:strCache>
            </c:strRef>
          </c:tx>
          <c:spPr>
            <a:solidFill>
              <a:srgbClr val="F9DB6F"/>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C00000"/>
                    </a:solidFill>
                    <a:latin typeface="Corbel" panose="020B0503020204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Speedups!$A$2:$A$4</c:f>
              <c:strCache>
                <c:ptCount val="3"/>
                <c:pt idx="0">
                  <c:v>CPU</c:v>
                </c:pt>
                <c:pt idx="1">
                  <c:v>GPU</c:v>
                </c:pt>
                <c:pt idx="2">
                  <c:v>PnM</c:v>
                </c:pt>
              </c:strCache>
            </c:strRef>
          </c:cat>
          <c:val>
            <c:numRef>
              <c:f>Energy!$B$2:$B$3</c:f>
              <c:numCache>
                <c:formatCode>0</c:formatCode>
                <c:ptCount val="2"/>
                <c:pt idx="0">
                  <c:v>1361.7034722414755</c:v>
                </c:pt>
                <c:pt idx="1">
                  <c:v>28.966392217439974</c:v>
                </c:pt>
              </c:numCache>
            </c:numRef>
          </c:val>
          <c:extLst>
            <c:ext xmlns:c16="http://schemas.microsoft.com/office/drawing/2014/chart" uri="{C3380CC4-5D6E-409C-BE32-E72D297353CC}">
              <c16:uniqueId val="{00000000-EFD8-8B41-BFC5-9F8237B773BB}"/>
            </c:ext>
          </c:extLst>
        </c:ser>
        <c:ser>
          <c:idx val="1"/>
          <c:order val="1"/>
          <c:tx>
            <c:strRef>
              <c:f>Speedups!$C$1</c:f>
              <c:strCache>
                <c:ptCount val="1"/>
                <c:pt idx="0">
                  <c:v>pLUTo-BSA</c:v>
                </c:pt>
              </c:strCache>
            </c:strRef>
          </c:tx>
          <c:spPr>
            <a:solidFill>
              <a:srgbClr val="A6C68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C00000"/>
                    </a:solidFill>
                    <a:latin typeface="Corbel" panose="020B0503020204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Speedups!$A$2:$A$4</c:f>
              <c:strCache>
                <c:ptCount val="3"/>
                <c:pt idx="0">
                  <c:v>CPU</c:v>
                </c:pt>
                <c:pt idx="1">
                  <c:v>GPU</c:v>
                </c:pt>
                <c:pt idx="2">
                  <c:v>PnM</c:v>
                </c:pt>
              </c:strCache>
            </c:strRef>
          </c:cat>
          <c:val>
            <c:numRef>
              <c:f>Energy!$C$2:$C$3</c:f>
              <c:numCache>
                <c:formatCode>0</c:formatCode>
                <c:ptCount val="2"/>
                <c:pt idx="0">
                  <c:v>1854.9694897579293</c:v>
                </c:pt>
                <c:pt idx="1">
                  <c:v>39.459232415164351</c:v>
                </c:pt>
              </c:numCache>
            </c:numRef>
          </c:val>
          <c:extLst>
            <c:ext xmlns:c16="http://schemas.microsoft.com/office/drawing/2014/chart" uri="{C3380CC4-5D6E-409C-BE32-E72D297353CC}">
              <c16:uniqueId val="{00000001-EFD8-8B41-BFC5-9F8237B773BB}"/>
            </c:ext>
          </c:extLst>
        </c:ser>
        <c:ser>
          <c:idx val="2"/>
          <c:order val="2"/>
          <c:tx>
            <c:strRef>
              <c:f>Speedups!$D$1</c:f>
              <c:strCache>
                <c:ptCount val="1"/>
                <c:pt idx="0">
                  <c:v>pLUTo-GMC</c:v>
                </c:pt>
              </c:strCache>
            </c:strRef>
          </c:tx>
          <c:spPr>
            <a:solidFill>
              <a:srgbClr val="72A1D6"/>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C00000"/>
                    </a:solidFill>
                    <a:latin typeface="Corbel" panose="020B0503020204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Speedups!$A$2:$A$4</c:f>
              <c:strCache>
                <c:ptCount val="3"/>
                <c:pt idx="0">
                  <c:v>CPU</c:v>
                </c:pt>
                <c:pt idx="1">
                  <c:v>GPU</c:v>
                </c:pt>
                <c:pt idx="2">
                  <c:v>PnM</c:v>
                </c:pt>
              </c:strCache>
            </c:strRef>
          </c:cat>
          <c:val>
            <c:numRef>
              <c:f>Energy!$D$2:$D$3</c:f>
              <c:numCache>
                <c:formatCode>0</c:formatCode>
                <c:ptCount val="2"/>
                <c:pt idx="0">
                  <c:v>3071.3750713054669</c:v>
                </c:pt>
                <c:pt idx="1">
                  <c:v>65.334822724550605</c:v>
                </c:pt>
              </c:numCache>
            </c:numRef>
          </c:val>
          <c:extLst>
            <c:ext xmlns:c16="http://schemas.microsoft.com/office/drawing/2014/chart" uri="{C3380CC4-5D6E-409C-BE32-E72D297353CC}">
              <c16:uniqueId val="{00000002-EFD8-8B41-BFC5-9F8237B773BB}"/>
            </c:ext>
          </c:extLst>
        </c:ser>
        <c:dLbls>
          <c:dLblPos val="outEnd"/>
          <c:showLegendKey val="0"/>
          <c:showVal val="1"/>
          <c:showCatName val="0"/>
          <c:showSerName val="0"/>
          <c:showPercent val="0"/>
          <c:showBubbleSize val="0"/>
        </c:dLbls>
        <c:gapWidth val="219"/>
        <c:overlap val="-27"/>
        <c:axId val="1452202063"/>
        <c:axId val="1452198287"/>
      </c:barChart>
      <c:catAx>
        <c:axId val="1452202063"/>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1" i="0" u="none" strike="noStrike" kern="1200" baseline="0">
                <a:solidFill>
                  <a:schemeClr val="tx1"/>
                </a:solidFill>
                <a:latin typeface="Corbel" panose="020B0503020204020204" pitchFamily="34" charset="0"/>
                <a:ea typeface="+mn-ea"/>
                <a:cs typeface="+mn-cs"/>
              </a:defRPr>
            </a:pPr>
            <a:endParaRPr lang="en-US"/>
          </a:p>
        </c:txPr>
        <c:crossAx val="1452198287"/>
        <c:crosses val="autoZero"/>
        <c:auto val="1"/>
        <c:lblAlgn val="ctr"/>
        <c:lblOffset val="100"/>
        <c:noMultiLvlLbl val="0"/>
      </c:catAx>
      <c:valAx>
        <c:axId val="1452198287"/>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Corbel" panose="020B0503020204020204" pitchFamily="34" charset="0"/>
                    <a:ea typeface="+mn-ea"/>
                    <a:cs typeface="+mn-cs"/>
                  </a:defRPr>
                </a:pPr>
                <a:r>
                  <a:rPr lang="en-US" sz="2000"/>
                  <a:t>Average </a:t>
                </a:r>
                <a:r>
                  <a:rPr lang="en-US" sz="2000" b="0" i="0" u="none" strike="noStrike" baseline="0"/>
                  <a:t>Energy Salving</a:t>
                </a:r>
                <a:endParaRPr lang="en-US" sz="200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Corbel" panose="020B0503020204020204" pitchFamily="34" charset="0"/>
                  <a:ea typeface="+mn-ea"/>
                  <a:cs typeface="+mn-cs"/>
                </a:defRPr>
              </a:pPr>
              <a:endParaRPr lang="en-US"/>
            </a:p>
          </c:txPr>
        </c:title>
        <c:numFmt formatCode="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2000" b="0" i="0" u="none" strike="noStrike" kern="1200" baseline="0">
                <a:solidFill>
                  <a:schemeClr val="tx1"/>
                </a:solidFill>
                <a:latin typeface="Corbel" panose="020B0503020204020204" pitchFamily="34" charset="0"/>
                <a:ea typeface="+mn-ea"/>
                <a:cs typeface="+mn-cs"/>
              </a:defRPr>
            </a:pPr>
            <a:endParaRPr lang="en-US"/>
          </a:p>
        </c:txPr>
        <c:crossAx val="1452202063"/>
        <c:crosses val="autoZero"/>
        <c:crossBetween val="between"/>
      </c:valAx>
      <c:spPr>
        <a:noFill/>
        <a:ln>
          <a:solidFill>
            <a:schemeClr val="tx1"/>
          </a:solidFill>
        </a:ln>
        <a:effectLst/>
      </c:spPr>
    </c:plotArea>
    <c:legend>
      <c:legendPos val="t"/>
      <c:layout>
        <c:manualLayout>
          <c:xMode val="edge"/>
          <c:yMode val="edge"/>
          <c:x val="9.8073845841733551E-2"/>
          <c:y val="4.4943877032765554E-2"/>
          <c:w val="0.86333882284322305"/>
          <c:h val="8.4735468459700966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Corbel" panose="020B0503020204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000">
          <a:solidFill>
            <a:schemeClr val="tx1"/>
          </a:solidFill>
          <a:latin typeface="Corbel" panose="020B05030202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30A2F0-F6D6-6B43-940A-4FD98F67F47C}" type="datetimeFigureOut">
              <a:rPr lang="en-US" smtClean="0"/>
              <a:t>12/11/24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F323FB-BF2C-9B4E-83B8-1F1A8785A570}" type="slidenum">
              <a:rPr lang="en-US" smtClean="0"/>
              <a:t>‹#›</a:t>
            </a:fld>
            <a:endParaRPr lang="en-US"/>
          </a:p>
        </p:txBody>
      </p:sp>
    </p:spTree>
    <p:extLst>
      <p:ext uri="{BB962C8B-B14F-4D97-AF65-F5344CB8AC3E}">
        <p14:creationId xmlns:p14="http://schemas.microsoft.com/office/powerpoint/2010/main" val="3698049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Hi, I’m Geraldo, a PhD Student under the supervision of professor </a:t>
            </a:r>
            <a:r>
              <a:rPr lang="en-US" baseline="0" dirty="0" err="1"/>
              <a:t>Multu</a:t>
            </a:r>
            <a:r>
              <a:rPr lang="en-US" baseline="0" dirty="0"/>
              <a:t> at ETH Zurich and I’ll be talking about our work </a:t>
            </a:r>
            <a:r>
              <a:rPr lang="en-US" sz="1200" dirty="0">
                <a:solidFill>
                  <a:schemeClr val="bg1">
                    <a:lumMod val="95000"/>
                  </a:schemeClr>
                </a:solidFill>
                <a:latin typeface="Cambria" panose="02040503050406030204" pitchFamily="18" charset="0"/>
              </a:rPr>
              <a:t>DAMOV: A New Methodology and Benchmark Suite for Evaluating Data Movement Bottlenecks.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lumMod val="95000"/>
                </a:schemeClr>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95000"/>
                  </a:schemeClr>
                </a:solidFill>
                <a:latin typeface="Cambria" panose="02040503050406030204" pitchFamily="18" charset="0"/>
              </a:rPr>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solidFill>
                <a:schemeClr val="bg1">
                  <a:lumMod val="95000"/>
                </a:schemeClr>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solidFill>
                <a:schemeClr val="bg1">
                  <a:lumMod val="95000"/>
                </a:schemeClr>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583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UPMEM PIM system is composed of a collection of simple in-order multi-threaded cores that have access to a low latency DRAM bank and an SRAM-based scratchpad memory. </a:t>
            </a:r>
          </a:p>
          <a:p>
            <a:endParaRPr lang="en-US" dirty="0"/>
          </a:p>
          <a:p>
            <a:r>
              <a:rPr lang="en-US" dirty="0"/>
              <a:t>[CLICK] The UPMEM PIM chip is integrated in a system following a loosely coupled accelerator model</a:t>
            </a:r>
          </a:p>
          <a:p>
            <a:endParaRPr lang="en-US" dirty="0"/>
          </a:p>
          <a:p>
            <a:r>
              <a:rPr lang="en-US" dirty="0"/>
              <a:t>[NEXT]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EE7DAF-91B5-F546-8403-33BB41AE2B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1150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our new compiler support for PUD applications </a:t>
            </a:r>
          </a:p>
          <a:p>
            <a:endParaRPr lang="en-US" dirty="0"/>
          </a:p>
          <a:p>
            <a:r>
              <a:rPr lang="en-US" dirty="0"/>
              <a:t>[NEXT] </a:t>
            </a:r>
          </a:p>
        </p:txBody>
      </p:sp>
      <p:sp>
        <p:nvSpPr>
          <p:cNvPr id="4" name="Slide Number Placeholder 3"/>
          <p:cNvSpPr>
            <a:spLocks noGrp="1"/>
          </p:cNvSpPr>
          <p:nvPr>
            <p:ph type="sldNum" sz="quarter" idx="5"/>
          </p:nvPr>
        </p:nvSpPr>
        <p:spPr/>
        <p:txBody>
          <a:bodyPr/>
          <a:lstStyle/>
          <a:p>
            <a:fld id="{DAF323FB-BF2C-9B4E-83B8-1F1A8785A570}" type="slidenum">
              <a:rPr lang="en-US" smtClean="0"/>
              <a:t>111</a:t>
            </a:fld>
            <a:endParaRPr lang="en-US"/>
          </a:p>
        </p:txBody>
      </p:sp>
    </p:spTree>
    <p:extLst>
      <p:ext uri="{BB962C8B-B14F-4D97-AF65-F5344CB8AC3E}">
        <p14:creationId xmlns:p14="http://schemas.microsoft.com/office/powerpoint/2010/main" val="24589255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our new compiler support for PUD applications </a:t>
            </a:r>
          </a:p>
          <a:p>
            <a:endParaRPr lang="en-US" dirty="0"/>
          </a:p>
          <a:p>
            <a:r>
              <a:rPr lang="en-US" dirty="0"/>
              <a:t>[NEXT] </a:t>
            </a:r>
          </a:p>
        </p:txBody>
      </p:sp>
      <p:sp>
        <p:nvSpPr>
          <p:cNvPr id="4" name="Slide Number Placeholder 3"/>
          <p:cNvSpPr>
            <a:spLocks noGrp="1"/>
          </p:cNvSpPr>
          <p:nvPr>
            <p:ph type="sldNum" sz="quarter" idx="5"/>
          </p:nvPr>
        </p:nvSpPr>
        <p:spPr/>
        <p:txBody>
          <a:bodyPr/>
          <a:lstStyle/>
          <a:p>
            <a:fld id="{DAF323FB-BF2C-9B4E-83B8-1F1A8785A570}" type="slidenum">
              <a:rPr lang="en-US" smtClean="0"/>
              <a:t>112</a:t>
            </a:fld>
            <a:endParaRPr lang="en-US"/>
          </a:p>
        </p:txBody>
      </p:sp>
    </p:spTree>
    <p:extLst>
      <p:ext uri="{BB962C8B-B14F-4D97-AF65-F5344CB8AC3E}">
        <p14:creationId xmlns:p14="http://schemas.microsoft.com/office/powerpoint/2010/main" val="25516657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is to transparently from the user, extract SIMD parallelism from an application and schedule PUD instructions while maximizing SIMD utilization</a:t>
            </a:r>
          </a:p>
          <a:p>
            <a:endParaRPr lang="en-US" dirty="0"/>
          </a:p>
          <a:p>
            <a:r>
              <a:rPr lang="en-US" dirty="0"/>
              <a:t>[CLICK] To this end, we implemented three LLVM passed targeting PUD execution </a:t>
            </a:r>
          </a:p>
          <a:p>
            <a:endParaRPr lang="en-US" dirty="0"/>
          </a:p>
          <a:p>
            <a:r>
              <a:rPr lang="en-US" dirty="0"/>
              <a:t>[NEXT]</a:t>
            </a:r>
          </a:p>
        </p:txBody>
      </p:sp>
      <p:sp>
        <p:nvSpPr>
          <p:cNvPr id="4" name="Slide Number Placeholder 3"/>
          <p:cNvSpPr>
            <a:spLocks noGrp="1"/>
          </p:cNvSpPr>
          <p:nvPr>
            <p:ph type="sldNum" sz="quarter" idx="5"/>
          </p:nvPr>
        </p:nvSpPr>
        <p:spPr/>
        <p:txBody>
          <a:bodyPr/>
          <a:lstStyle/>
          <a:p>
            <a:fld id="{DAF323FB-BF2C-9B4E-83B8-1F1A8785A570}" type="slidenum">
              <a:rPr lang="en-US" smtClean="0"/>
              <a:t>113</a:t>
            </a:fld>
            <a:endParaRPr lang="en-US"/>
          </a:p>
        </p:txBody>
      </p:sp>
    </p:spTree>
    <p:extLst>
      <p:ext uri="{BB962C8B-B14F-4D97-AF65-F5344CB8AC3E}">
        <p14:creationId xmlns:p14="http://schemas.microsoft.com/office/powerpoint/2010/main" val="39850057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brief discuss our data allocation &amp; alignment routine</a:t>
            </a:r>
          </a:p>
          <a:p>
            <a:endParaRPr lang="en-US" dirty="0"/>
          </a:p>
          <a:p>
            <a:r>
              <a:rPr lang="en-US" dirty="0"/>
              <a:t>[NEXT] </a:t>
            </a:r>
          </a:p>
        </p:txBody>
      </p:sp>
      <p:sp>
        <p:nvSpPr>
          <p:cNvPr id="4" name="Slide Number Placeholder 3"/>
          <p:cNvSpPr>
            <a:spLocks noGrp="1"/>
          </p:cNvSpPr>
          <p:nvPr>
            <p:ph type="sldNum" sz="quarter" idx="5"/>
          </p:nvPr>
        </p:nvSpPr>
        <p:spPr/>
        <p:txBody>
          <a:bodyPr/>
          <a:lstStyle/>
          <a:p>
            <a:fld id="{DAF323FB-BF2C-9B4E-83B8-1F1A8785A570}" type="slidenum">
              <a:rPr lang="en-US" smtClean="0"/>
              <a:t>114</a:t>
            </a:fld>
            <a:endParaRPr lang="en-US"/>
          </a:p>
        </p:txBody>
      </p:sp>
    </p:spTree>
    <p:extLst>
      <p:ext uri="{BB962C8B-B14F-4D97-AF65-F5344CB8AC3E}">
        <p14:creationId xmlns:p14="http://schemas.microsoft.com/office/powerpoint/2010/main" val="288212252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MIMDRAM requires data from PUD operations to map to the target DRAM mats correctly. </a:t>
            </a:r>
          </a:p>
          <a:p>
            <a:endParaRPr lang="en-US" dirty="0"/>
          </a:p>
          <a:p>
            <a:r>
              <a:rPr lang="en-US" dirty="0"/>
              <a:t>To allow the memory allocator to influence the physical data location for PUD operations, we implement a new memory allocator that leverages huge pages and reversed-engineered DRAM </a:t>
            </a:r>
            <a:r>
              <a:rPr lang="en-US" dirty="0" err="1"/>
              <a:t>inter;eaving</a:t>
            </a:r>
            <a:r>
              <a:rPr lang="en-US" dirty="0"/>
              <a:t> information for PUD memory objects.  </a:t>
            </a:r>
          </a:p>
        </p:txBody>
      </p:sp>
      <p:sp>
        <p:nvSpPr>
          <p:cNvPr id="4" name="Slide Number Placeholder 3"/>
          <p:cNvSpPr>
            <a:spLocks noGrp="1"/>
          </p:cNvSpPr>
          <p:nvPr>
            <p:ph type="sldNum" sz="quarter" idx="5"/>
          </p:nvPr>
        </p:nvSpPr>
        <p:spPr/>
        <p:txBody>
          <a:bodyPr/>
          <a:lstStyle/>
          <a:p>
            <a:fld id="{DAF323FB-BF2C-9B4E-83B8-1F1A8785A570}" type="slidenum">
              <a:rPr lang="en-US" smtClean="0"/>
              <a:t>115</a:t>
            </a:fld>
            <a:endParaRPr lang="en-US"/>
          </a:p>
        </p:txBody>
      </p:sp>
    </p:spTree>
    <p:extLst>
      <p:ext uri="{BB962C8B-B14F-4D97-AF65-F5344CB8AC3E}">
        <p14:creationId xmlns:p14="http://schemas.microsoft.com/office/powerpoint/2010/main" val="22864946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compared MIMDRAM to a high-end CPU and GPU, two state-of-the-art PUD systems that use large DRAM access for computation, and a processing-near-DRAM architecture. </a:t>
            </a:r>
          </a:p>
          <a:p>
            <a:endParaRPr lang="en-US" dirty="0"/>
          </a:p>
          <a:p>
            <a:r>
              <a:rPr lang="en-US" dirty="0"/>
              <a:t>[CLICK] In our analyses, we use 12 workloads from four benchmark suites and 495 application mixes from such workloads </a:t>
            </a:r>
          </a:p>
          <a:p>
            <a:endParaRPr lang="en-US" dirty="0"/>
          </a:p>
          <a:p>
            <a:r>
              <a:rPr lang="en-US" dirty="0"/>
              <a:t>[CLICK] We perform a two-level analysis. For single applications, MIMDRAM can leverage its intra-application data parallelism and for multiple applications, MIMDRAM leverages inter-application data parallelism </a:t>
            </a:r>
          </a:p>
          <a:p>
            <a:endParaRPr lang="en-US" dirty="0"/>
          </a:p>
          <a:p>
            <a:r>
              <a:rPr lang="en-US" dirty="0"/>
              <a:t>[NEXT] </a:t>
            </a:r>
          </a:p>
        </p:txBody>
      </p:sp>
      <p:sp>
        <p:nvSpPr>
          <p:cNvPr id="4" name="Slide Number Placeholder 3"/>
          <p:cNvSpPr>
            <a:spLocks noGrp="1"/>
          </p:cNvSpPr>
          <p:nvPr>
            <p:ph type="sldNum" sz="quarter" idx="5"/>
          </p:nvPr>
        </p:nvSpPr>
        <p:spPr/>
        <p:txBody>
          <a:bodyPr/>
          <a:lstStyle/>
          <a:p>
            <a:fld id="{DAF323FB-BF2C-9B4E-83B8-1F1A8785A570}" type="slidenum">
              <a:rPr lang="en-US" smtClean="0"/>
              <a:t>116</a:t>
            </a:fld>
            <a:endParaRPr lang="en-US"/>
          </a:p>
        </p:txBody>
      </p:sp>
    </p:spTree>
    <p:extLst>
      <p:ext uri="{BB962C8B-B14F-4D97-AF65-F5344CB8AC3E}">
        <p14:creationId xmlns:p14="http://schemas.microsoft.com/office/powerpoint/2010/main" val="36434166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First, we evaluate the energy efficiency of the CPU </a:t>
            </a:r>
          </a:p>
          <a:p>
            <a:endParaRPr lang="en-US" dirty="0"/>
          </a:p>
          <a:p>
            <a:r>
              <a:rPr lang="en-US" dirty="0"/>
              <a:t>[CLICK] GPU</a:t>
            </a:r>
          </a:p>
          <a:p>
            <a:endParaRPr lang="en-US" dirty="0"/>
          </a:p>
          <a:p>
            <a:r>
              <a:rPr lang="en-US" dirty="0"/>
              <a:t>[CLICK] SIMDRAM and </a:t>
            </a:r>
          </a:p>
          <a:p>
            <a:endParaRPr lang="en-US" dirty="0"/>
          </a:p>
          <a:p>
            <a:r>
              <a:rPr lang="en-US" dirty="0"/>
              <a:t>[CLICK] MIMDRAM for the twelve applications using a single DRAM subarray, which is conservative for PUD systems.</a:t>
            </a:r>
          </a:p>
          <a:p>
            <a:endParaRPr lang="en-US" dirty="0"/>
          </a:p>
          <a:p>
            <a:r>
              <a:rPr lang="en-US" dirty="0"/>
              <a:t>Values are normalized to the baseline CPU</a:t>
            </a:r>
          </a:p>
          <a:p>
            <a:endParaRPr lang="en-US" dirty="0"/>
          </a:p>
          <a:p>
            <a:r>
              <a:rPr lang="en-US" dirty="0"/>
              <a:t> [CLICK] We observe that MIMDRAM significantly improves energy efficiency compared to the CPU, GPU and SIMDRAM</a:t>
            </a:r>
          </a:p>
          <a:p>
            <a:endParaRPr lang="en-US" dirty="0"/>
          </a:p>
          <a:p>
            <a:r>
              <a:rPr lang="en-US" dirty="0"/>
              <a:t>[NEXT] </a:t>
            </a:r>
          </a:p>
        </p:txBody>
      </p:sp>
      <p:sp>
        <p:nvSpPr>
          <p:cNvPr id="4" name="Slide Number Placeholder 3"/>
          <p:cNvSpPr>
            <a:spLocks noGrp="1"/>
          </p:cNvSpPr>
          <p:nvPr>
            <p:ph type="sldNum" sz="quarter" idx="5"/>
          </p:nvPr>
        </p:nvSpPr>
        <p:spPr/>
        <p:txBody>
          <a:bodyPr/>
          <a:lstStyle/>
          <a:p>
            <a:fld id="{DAF323FB-BF2C-9B4E-83B8-1F1A8785A570}" type="slidenum">
              <a:rPr lang="en-US" smtClean="0"/>
              <a:t>117</a:t>
            </a:fld>
            <a:endParaRPr lang="en-US"/>
          </a:p>
        </p:txBody>
      </p:sp>
    </p:spTree>
    <p:extLst>
      <p:ext uri="{BB962C8B-B14F-4D97-AF65-F5344CB8AC3E}">
        <p14:creationId xmlns:p14="http://schemas.microsoft.com/office/powerpoint/2010/main" val="8900511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many more results in our paper, including. </a:t>
            </a:r>
          </a:p>
          <a:p>
            <a:endParaRPr lang="en-US" dirty="0"/>
          </a:p>
          <a:p>
            <a:r>
              <a:rPr lang="en-US" dirty="0"/>
              <a:t>[CLICK] Comparison to DRISA and Fulcrum for multi-applications </a:t>
            </a:r>
          </a:p>
          <a:p>
            <a:endParaRPr lang="en-US" dirty="0"/>
          </a:p>
          <a:p>
            <a:r>
              <a:rPr lang="en-US" dirty="0"/>
              <a:t>[CLICK] SIMDRAM utilization versus SIMDRAM</a:t>
            </a:r>
          </a:p>
          <a:p>
            <a:endParaRPr lang="en-US" dirty="0"/>
          </a:p>
          <a:p>
            <a:r>
              <a:rPr lang="en-US" dirty="0"/>
              <a:t>[CLICK] MIMDRAM’s performance with subarray and bank-level parallelism</a:t>
            </a:r>
          </a:p>
          <a:p>
            <a:endParaRPr lang="en-US" dirty="0"/>
          </a:p>
          <a:p>
            <a:r>
              <a:rPr lang="en-US" dirty="0"/>
              <a:t>[CLICK] and area analysis </a:t>
            </a:r>
          </a:p>
          <a:p>
            <a:endParaRPr lang="en-US" dirty="0"/>
          </a:p>
          <a:p>
            <a:r>
              <a:rPr lang="en-US" dirty="0"/>
              <a:t>[NEXT] </a:t>
            </a:r>
          </a:p>
        </p:txBody>
      </p:sp>
      <p:sp>
        <p:nvSpPr>
          <p:cNvPr id="4" name="Slide Number Placeholder 3"/>
          <p:cNvSpPr>
            <a:spLocks noGrp="1"/>
          </p:cNvSpPr>
          <p:nvPr>
            <p:ph type="sldNum" sz="quarter" idx="5"/>
          </p:nvPr>
        </p:nvSpPr>
        <p:spPr/>
        <p:txBody>
          <a:bodyPr/>
          <a:lstStyle/>
          <a:p>
            <a:fld id="{DAF323FB-BF2C-9B4E-83B8-1F1A8785A570}" type="slidenum">
              <a:rPr lang="en-US" smtClean="0"/>
              <a:t>118</a:t>
            </a:fld>
            <a:endParaRPr lang="en-US"/>
          </a:p>
        </p:txBody>
      </p:sp>
    </p:spTree>
    <p:extLst>
      <p:ext uri="{BB962C8B-B14F-4D97-AF65-F5344CB8AC3E}">
        <p14:creationId xmlns:p14="http://schemas.microsoft.com/office/powerpoint/2010/main" val="12104486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all that, I invite you to check our paper </a:t>
            </a:r>
          </a:p>
          <a:p>
            <a:endParaRPr lang="en-US" dirty="0"/>
          </a:p>
          <a:p>
            <a:r>
              <a:rPr lang="en-US" dirty="0"/>
              <a:t>[NEXT] </a:t>
            </a:r>
          </a:p>
        </p:txBody>
      </p:sp>
      <p:sp>
        <p:nvSpPr>
          <p:cNvPr id="4" name="Slide Number Placeholder 3"/>
          <p:cNvSpPr>
            <a:spLocks noGrp="1"/>
          </p:cNvSpPr>
          <p:nvPr>
            <p:ph type="sldNum" sz="quarter" idx="5"/>
          </p:nvPr>
        </p:nvSpPr>
        <p:spPr/>
        <p:txBody>
          <a:bodyPr/>
          <a:lstStyle/>
          <a:p>
            <a:fld id="{DAF323FB-BF2C-9B4E-83B8-1F1A8785A570}" type="slidenum">
              <a:rPr lang="en-US" smtClean="0"/>
              <a:t>119</a:t>
            </a:fld>
            <a:endParaRPr lang="en-US"/>
          </a:p>
        </p:txBody>
      </p:sp>
    </p:spTree>
    <p:extLst>
      <p:ext uri="{BB962C8B-B14F-4D97-AF65-F5344CB8AC3E}">
        <p14:creationId xmlns:p14="http://schemas.microsoft.com/office/powerpoint/2010/main" val="154059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323FB-BF2C-9B4E-83B8-1F1A8785A570}" type="slidenum">
              <a:rPr lang="en-US" smtClean="0"/>
              <a:t>121</a:t>
            </a:fld>
            <a:endParaRPr lang="en-US"/>
          </a:p>
        </p:txBody>
      </p:sp>
    </p:spTree>
    <p:extLst>
      <p:ext uri="{BB962C8B-B14F-4D97-AF65-F5344CB8AC3E}">
        <p14:creationId xmlns:p14="http://schemas.microsoft.com/office/powerpoint/2010/main" val="812542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program the UPMEM system, the programmer needs to perform four main operations.</a:t>
            </a:r>
          </a:p>
          <a:p>
            <a:endParaRPr lang="en-US" dirty="0"/>
          </a:p>
          <a:p>
            <a:r>
              <a:rPr lang="en-US" dirty="0"/>
              <a:t>[CLICK] First, it needs to split input data across PIM chips</a:t>
            </a:r>
          </a:p>
          <a:p>
            <a:endParaRPr lang="en-US" dirty="0"/>
          </a:p>
          <a:p>
            <a:r>
              <a:rPr lang="en-US" dirty="0"/>
              <a:t>[CLICK] Second, it needs to transfer input data from main memory to PIM chips</a:t>
            </a:r>
          </a:p>
          <a:p>
            <a:endParaRPr lang="en-US" dirty="0"/>
          </a:p>
          <a:p>
            <a:r>
              <a:rPr lang="en-US" dirty="0"/>
              <a:t>[CLICK] Third, it needs to manually handle caching inside the PIM’s scratchpad memory</a:t>
            </a:r>
          </a:p>
          <a:p>
            <a:endParaRPr lang="en-US" dirty="0"/>
          </a:p>
          <a:p>
            <a:r>
              <a:rPr lang="en-US" dirty="0"/>
              <a:t>[CLICK] and fourth, it needs to transfer output data from PIM chips to main memory</a:t>
            </a:r>
          </a:p>
          <a:p>
            <a:endParaRPr lang="en-US" dirty="0"/>
          </a:p>
          <a:p>
            <a:r>
              <a:rPr lang="en-US" dirty="0"/>
              <a:t>[NEXT]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EE7DAF-91B5-F546-8403-33BB41AE2B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275522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323FB-BF2C-9B4E-83B8-1F1A8785A570}" type="slidenum">
              <a:rPr lang="en-US" smtClean="0"/>
              <a:t>122</a:t>
            </a:fld>
            <a:endParaRPr lang="en-US"/>
          </a:p>
        </p:txBody>
      </p:sp>
    </p:spTree>
    <p:extLst>
      <p:ext uri="{BB962C8B-B14F-4D97-AF65-F5344CB8AC3E}">
        <p14:creationId xmlns:p14="http://schemas.microsoft.com/office/powerpoint/2010/main" val="12718042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123</a:t>
            </a:fld>
            <a:endParaRPr lang="en-US"/>
          </a:p>
        </p:txBody>
      </p:sp>
    </p:spTree>
    <p:extLst>
      <p:ext uri="{BB962C8B-B14F-4D97-AF65-F5344CB8AC3E}">
        <p14:creationId xmlns:p14="http://schemas.microsoft.com/office/powerpoint/2010/main" val="30006544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124</a:t>
            </a:fld>
            <a:endParaRPr lang="en-US"/>
          </a:p>
        </p:txBody>
      </p:sp>
    </p:spTree>
    <p:extLst>
      <p:ext uri="{BB962C8B-B14F-4D97-AF65-F5344CB8AC3E}">
        <p14:creationId xmlns:p14="http://schemas.microsoft.com/office/powerpoint/2010/main" val="7573509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check our book chapter on PIM research.</a:t>
            </a:r>
          </a:p>
          <a:p>
            <a:endParaRPr lang="en-US" dirty="0"/>
          </a:p>
          <a:p>
            <a:r>
              <a:rPr lang="en-US" dirty="0"/>
              <a:t>[NEXT] </a:t>
            </a:r>
          </a:p>
        </p:txBody>
      </p:sp>
      <p:sp>
        <p:nvSpPr>
          <p:cNvPr id="4" name="Slide Number Placeholder 3"/>
          <p:cNvSpPr>
            <a:spLocks noGrp="1"/>
          </p:cNvSpPr>
          <p:nvPr>
            <p:ph type="sldNum" sz="quarter" idx="5"/>
          </p:nvPr>
        </p:nvSpPr>
        <p:spPr/>
        <p:txBody>
          <a:bodyPr/>
          <a:lstStyle/>
          <a:p>
            <a:fld id="{45EE7DAF-91B5-F546-8403-33BB41AE2B47}" type="slidenum">
              <a:rPr lang="en-US" smtClean="0"/>
              <a:t>127</a:t>
            </a:fld>
            <a:endParaRPr lang="en-US"/>
          </a:p>
        </p:txBody>
      </p:sp>
    </p:spTree>
    <p:extLst>
      <p:ext uri="{BB962C8B-B14F-4D97-AF65-F5344CB8AC3E}">
        <p14:creationId xmlns:p14="http://schemas.microsoft.com/office/powerpoint/2010/main" val="33226389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Hi, I’m Geraldo, a PhD Student under the supervision of professor </a:t>
            </a:r>
            <a:r>
              <a:rPr lang="en-US" baseline="0" dirty="0" err="1"/>
              <a:t>Multu</a:t>
            </a:r>
            <a:r>
              <a:rPr lang="en-US" baseline="0" dirty="0"/>
              <a:t> at ETH Zurich and I’ll be talking about our work </a:t>
            </a:r>
            <a:r>
              <a:rPr lang="en-US" sz="1200" dirty="0">
                <a:solidFill>
                  <a:schemeClr val="bg1">
                    <a:lumMod val="95000"/>
                  </a:schemeClr>
                </a:solidFill>
                <a:latin typeface="Cambria" panose="02040503050406030204" pitchFamily="18" charset="0"/>
              </a:rPr>
              <a:t>DAMOV: A New Methodology and Benchmark Suite for Evaluating Data Movement Bottlenecks.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lumMod val="95000"/>
                </a:schemeClr>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95000"/>
                  </a:schemeClr>
                </a:solidFill>
                <a:latin typeface="Cambria" panose="02040503050406030204" pitchFamily="18" charset="0"/>
              </a:rPr>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solidFill>
                <a:schemeClr val="bg1">
                  <a:lumMod val="95000"/>
                </a:schemeClr>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solidFill>
                <a:schemeClr val="bg1">
                  <a:lumMod val="95000"/>
                </a:schemeClr>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932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conclude that programming the UPMEM system leads to non-trivial effort by the programmer since it requires knowledge of the underlying hardware and manual data movement handling</a:t>
            </a:r>
          </a:p>
          <a:p>
            <a:endParaRPr lang="en-US" dirty="0"/>
          </a:p>
          <a:p>
            <a:r>
              <a:rPr lang="en-US" dirty="0"/>
              <a:t>[NEXT[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EE7DAF-91B5-F546-8403-33BB41AE2B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782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our goal in this work is to ease programmability for the UPMEM system, allowing the programmer to write PIM-friendly code efficiently. </a:t>
            </a:r>
          </a:p>
          <a:p>
            <a:endParaRPr lang="en-US" dirty="0"/>
          </a:p>
          <a:p>
            <a:r>
              <a:rPr lang="en-US" dirty="0"/>
              <a:t>[NEXT]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EE7DAF-91B5-F546-8403-33BB41AE2B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120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EE7DAF-91B5-F546-8403-33BB41AE2B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4196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Our software framework, SimplePIM, leverages the massive memory bandwidth and parallelism offered by PIM hardware to operate on arrays of arbitrary size and dimensions. SimplePIM offers three key interfaces to support PIM systems like UPMEM. </a:t>
            </a:r>
          </a:p>
          <a:p>
            <a:endParaRPr lang="en-US" dirty="0"/>
          </a:p>
          <a:p>
            <a:r>
              <a:rPr lang="en-US" dirty="0"/>
              <a:t>[CLICK] The management interface stores metadata for the PIM-resident arrays, which can be accessed by the programmer and other parts of SimplePIM as needed. </a:t>
            </a:r>
          </a:p>
          <a:p>
            <a:endParaRPr lang="en-US" dirty="0"/>
          </a:p>
          <a:p>
            <a:r>
              <a:rPr lang="en-US" dirty="0"/>
              <a:t>[CLICK] The communication interface provides abstractions for both Host-PIM and PIM-PIM communication patterns. </a:t>
            </a:r>
          </a:p>
          <a:p>
            <a:r>
              <a:rPr lang="en-US" dirty="0"/>
              <a:t>These patterns are similar to communication patterns in other distributed frameworks such as MPI [71], which makes it easier for SimplePIM to be adopted. </a:t>
            </a:r>
          </a:p>
          <a:p>
            <a:endParaRPr lang="en-US" dirty="0"/>
          </a:p>
          <a:p>
            <a:r>
              <a:rPr lang="en-US" dirty="0"/>
              <a:t>[CLICK] The processing interface leverages PIM’s high memory bandwidth and parallelism to execute map, reduce, and zip iterators on PIM arrays. </a:t>
            </a:r>
          </a:p>
          <a:p>
            <a:r>
              <a:rPr lang="en-US" dirty="0"/>
              <a:t>Programmers can combine these iterators to implement many widely-used workloads ranging from simple vector addition to complex machine learning model training.</a:t>
            </a:r>
          </a:p>
          <a:p>
            <a:endParaRPr lang="en-US" dirty="0"/>
          </a:p>
          <a:p>
            <a:r>
              <a:rPr lang="en-US" dirty="0"/>
              <a:t>[CLICK] Let’s check each one of these interfaces next </a:t>
            </a:r>
          </a:p>
          <a:p>
            <a:endParaRPr lang="en-US" dirty="0"/>
          </a:p>
          <a:p>
            <a:r>
              <a:rPr lang="en-US" dirty="0"/>
              <a:t>[NEXT]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8715E5-0E3B-1B4F-BB79-1C4B57B473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4697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8715E5-0E3B-1B4F-BB79-1C4B57B473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954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8715E5-0E3B-1B4F-BB79-1C4B57B473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50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8715E5-0E3B-1B4F-BB79-1C4B57B473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494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8715E5-0E3B-1B4F-BB79-1C4B57B473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0631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323FB-BF2C-9B4E-83B8-1F1A8785A570}" type="slidenum">
              <a:rPr lang="en-US" smtClean="0"/>
              <a:t>2</a:t>
            </a:fld>
            <a:endParaRPr lang="en-US"/>
          </a:p>
        </p:txBody>
      </p:sp>
    </p:spTree>
    <p:extLst>
      <p:ext uri="{BB962C8B-B14F-4D97-AF65-F5344CB8AC3E}">
        <p14:creationId xmlns:p14="http://schemas.microsoft.com/office/powerpoint/2010/main" val="3603113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8715E5-0E3B-1B4F-BB79-1C4B57B473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123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EE7DAF-91B5-F546-8403-33BB41AE2B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3754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EE7DAF-91B5-F546-8403-33BB41AE2B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552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idea behind DaPPA is to use an intuitive data-parallel pattern Based programming interface for PIM</a:t>
            </a:r>
          </a:p>
          <a:p>
            <a:endParaRPr lang="en-US" dirty="0"/>
          </a:p>
          <a:p>
            <a:r>
              <a:rPr lang="en-US" dirty="0"/>
              <a:t>[CLICK] DaPPA uses such an interface to automatically distribute and gather data across PIM chips, handle memory management and to parallelism computation across PIM cores </a:t>
            </a:r>
          </a:p>
          <a:p>
            <a:endParaRPr lang="en-US" dirty="0"/>
          </a:p>
          <a:p>
            <a:r>
              <a:rPr lang="en-US" dirty="0"/>
              <a:t>[CLICK]  DaPPA is composed of three main components.</a:t>
            </a:r>
          </a:p>
          <a:p>
            <a:endParaRPr lang="en-US" dirty="0"/>
          </a:p>
          <a:p>
            <a:r>
              <a:rPr lang="en-US" dirty="0"/>
              <a:t>[CLICK] A collection of data-parallel pattern APIs</a:t>
            </a:r>
          </a:p>
          <a:p>
            <a:endParaRPr lang="en-US" dirty="0"/>
          </a:p>
          <a:p>
            <a:r>
              <a:rPr lang="en-US" dirty="0"/>
              <a:t>[CLICK] A dataflow programming interface</a:t>
            </a:r>
          </a:p>
          <a:p>
            <a:endParaRPr lang="en-US" dirty="0"/>
          </a:p>
          <a:p>
            <a:r>
              <a:rPr lang="en-US" dirty="0"/>
              <a:t>[CLICK] and a dynamic template-based compilation</a:t>
            </a:r>
          </a:p>
          <a:p>
            <a:endParaRPr lang="en-US" dirty="0"/>
          </a:p>
          <a:p>
            <a:r>
              <a:rPr lang="en-US" dirty="0"/>
              <a:t>[NEXT]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EE7DAF-91B5-F546-8403-33BB41AE2B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379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DaPPA can be used to implement a simple dot product operation in the UPMEM system</a:t>
            </a:r>
          </a:p>
          <a:p>
            <a:endParaRPr lang="en-US" dirty="0"/>
          </a:p>
          <a:p>
            <a:r>
              <a:rPr lang="en-US" dirty="0"/>
              <a:t>[NEXT]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EE7DAF-91B5-F546-8403-33BB41AE2B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595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programmer chooses suitable data parallel patterns to represent the computation. In this case, a map and reduce patterns</a:t>
            </a:r>
          </a:p>
          <a:p>
            <a:endParaRPr lang="en-US" dirty="0"/>
          </a:p>
          <a:p>
            <a:r>
              <a:rPr lang="en-US" dirty="0"/>
              <a:t>[NEXT]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EE7DAF-91B5-F546-8403-33BB41AE2B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215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the user creates two pipeline stages in C++ to implement the computation. Note that there is no hardware specific code required here.</a:t>
            </a:r>
          </a:p>
          <a:p>
            <a:endParaRPr lang="en-US" dirty="0"/>
          </a:p>
          <a:p>
            <a:r>
              <a:rPr lang="en-US" dirty="0"/>
              <a:t>[NEXT]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EE7DAF-91B5-F546-8403-33BB41AE2B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003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DaPPA takes the C++-based pipeline, and dynamically compiles and executes each stage in the UPMEM system. </a:t>
            </a:r>
          </a:p>
          <a:p>
            <a:endParaRPr lang="en-US" dirty="0"/>
          </a:p>
          <a:p>
            <a:r>
              <a:rPr lang="en-US" dirty="0"/>
              <a:t>[NEXT]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EE7DAF-91B5-F546-8403-33BB41AE2B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574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 DaPPA using a real UPMEM system with more than 2000 PIM cores</a:t>
            </a:r>
          </a:p>
          <a:p>
            <a:endParaRPr lang="en-US" dirty="0"/>
          </a:p>
          <a:p>
            <a:r>
              <a:rPr lang="en-US" dirty="0"/>
              <a:t>[CLICK] We use six workloads from the PrIM benchmark suite </a:t>
            </a:r>
          </a:p>
          <a:p>
            <a:endParaRPr lang="en-US" dirty="0"/>
          </a:p>
          <a:p>
            <a:r>
              <a:rPr lang="en-US" dirty="0"/>
              <a:t>[CLICK] We compare </a:t>
            </a:r>
            <a:r>
              <a:rPr lang="en-US" dirty="0" err="1"/>
              <a:t>DaPPA’s</a:t>
            </a:r>
            <a:r>
              <a:rPr lang="en-US" dirty="0"/>
              <a:t> performance and programming complexity against the hand-tuned PrIM workloads </a:t>
            </a:r>
          </a:p>
          <a:p>
            <a:endParaRPr lang="en-US" dirty="0"/>
          </a:p>
          <a:p>
            <a:r>
              <a:rPr lang="en-US" dirty="0"/>
              <a:t>[NEXT]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EE7DAF-91B5-F546-8403-33BB41AE2B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004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plot, we show </a:t>
            </a:r>
            <a:r>
              <a:rPr lang="en-US" dirty="0" err="1"/>
              <a:t>DaPPA’s</a:t>
            </a:r>
            <a:r>
              <a:rPr lang="en-US" dirty="0"/>
              <a:t> performance normalized to the hand-tuned PrIM implementations.</a:t>
            </a:r>
          </a:p>
          <a:p>
            <a:endParaRPr lang="en-US" dirty="0"/>
          </a:p>
          <a:p>
            <a:r>
              <a:rPr lang="en-US" dirty="0"/>
              <a:t>[CLICK] We observe a large performance improvement for some workloads, due to DAPPA usage of parallel data transfers and collaborative host and PIM execution</a:t>
            </a:r>
          </a:p>
          <a:p>
            <a:endParaRPr lang="en-US" dirty="0"/>
          </a:p>
          <a:p>
            <a:r>
              <a:rPr lang="en-US" dirty="0"/>
              <a:t>[NEXT[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EE7DAF-91B5-F546-8403-33BB41AE2B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477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movement has become an key bottleneck for modern systems. </a:t>
            </a:r>
          </a:p>
          <a:p>
            <a:endParaRPr lang="en-US" dirty="0"/>
          </a:p>
          <a:p>
            <a:r>
              <a:rPr lang="en-US" dirty="0"/>
              <a:t>[CLICK] Intuitively, it does become an issue because of at least three different reasons: </a:t>
            </a:r>
          </a:p>
          <a:p>
            <a:endParaRPr lang="en-US" dirty="0"/>
          </a:p>
          <a:p>
            <a:r>
              <a:rPr lang="en-US" dirty="0"/>
              <a:t>[CLICK] because infective use of the cache hierarchy in applications with poor data locality</a:t>
            </a:r>
          </a:p>
          <a:p>
            <a:endParaRPr lang="en-US" dirty="0"/>
          </a:p>
          <a:p>
            <a:r>
              <a:rPr lang="en-US" dirty="0"/>
              <a:t>[CLICK] because the main memory cannot provide enough memory bandwidth</a:t>
            </a:r>
          </a:p>
          <a:p>
            <a:endParaRPr lang="en-US" dirty="0"/>
          </a:p>
          <a:p>
            <a:r>
              <a:rPr lang="en-US" dirty="0"/>
              <a:t>[CLICK] or because the application or system cannot tolerate the high average memory access time cause by frequent accesses to main memory</a:t>
            </a:r>
          </a:p>
          <a:p>
            <a:endParaRPr lang="en-US" dirty="0"/>
          </a:p>
          <a:p>
            <a:r>
              <a:rPr lang="en-US" dirty="0"/>
              <a:t>[NEXT].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440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DAPPA provides 2.1x the performance of hand-tuned code. </a:t>
            </a:r>
          </a:p>
          <a:p>
            <a:endParaRPr lang="en-US" dirty="0"/>
          </a:p>
          <a:p>
            <a:r>
              <a:rPr lang="en-US" dirty="0"/>
              <a:t>[NEXT]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EE7DAF-91B5-F546-8403-33BB41AE2B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655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evaluate programming complexity measured in lines of code. </a:t>
            </a:r>
          </a:p>
          <a:p>
            <a:endParaRPr lang="en-US" dirty="0"/>
          </a:p>
          <a:p>
            <a:r>
              <a:rPr lang="en-US" dirty="0"/>
              <a:t>[CLICK] On average, DaPPA reduces the required lines of code by 94% compared to PrIM.</a:t>
            </a:r>
          </a:p>
          <a:p>
            <a:endParaRPr lang="en-US" dirty="0"/>
          </a:p>
          <a:p>
            <a:r>
              <a:rPr lang="en-US" dirty="0"/>
              <a:t>[NEXT]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EE7DAF-91B5-F546-8403-33BB41AE2B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527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briefly compared DaPPA to a previously proposed framework for PIM programmability called SimplePIM.</a:t>
            </a:r>
          </a:p>
          <a:p>
            <a:endParaRPr lang="en-US" dirty="0"/>
          </a:p>
          <a:p>
            <a:r>
              <a:rPr lang="en-US" dirty="0"/>
              <a:t>Compared to SimplePIM, DaPPA provides </a:t>
            </a:r>
          </a:p>
          <a:p>
            <a:endParaRPr lang="en-US" dirty="0"/>
          </a:p>
          <a:p>
            <a:r>
              <a:rPr lang="en-US" dirty="0"/>
              <a:t>[CLICK] A higher abstraction level, where the user does not need to manually specific communication across PIM cores as in SIMPLE PIM; two more parallel patterns, and further optimizations as </a:t>
            </a:r>
            <a:r>
              <a:rPr lang="en-US" dirty="0" err="1"/>
              <a:t>colloborative</a:t>
            </a:r>
            <a:r>
              <a:rPr lang="en-US" dirty="0"/>
              <a:t> </a:t>
            </a:r>
            <a:r>
              <a:rPr lang="en-US" dirty="0" err="1"/>
              <a:t>PIM+host</a:t>
            </a:r>
            <a:r>
              <a:rPr lang="en-US" dirty="0"/>
              <a:t> execution. </a:t>
            </a:r>
          </a:p>
          <a:p>
            <a:endParaRPr lang="en-US" dirty="0"/>
          </a:p>
          <a:p>
            <a:r>
              <a:rPr lang="en-US" dirty="0"/>
              <a:t>[CLICK] We conclude that DaPPA improves the state-of-the-art in PIM programmability </a:t>
            </a:r>
          </a:p>
          <a:p>
            <a:endParaRPr lang="en-US" dirty="0"/>
          </a:p>
          <a:p>
            <a:r>
              <a:rPr lang="en-US" dirty="0"/>
              <a:t>[NEXT]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EE7DAF-91B5-F546-8403-33BB41AE2B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256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EE7DAF-91B5-F546-8403-33BB41AE2B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7638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Processing-in-Memory architectures alleviate data movement bottlenecks by moving computation to where the data resides. Such architectures can be implemented </a:t>
            </a:r>
          </a:p>
          <a:p>
            <a:endParaRPr lang="en-US" dirty="0"/>
          </a:p>
          <a:p>
            <a:r>
              <a:rPr lang="en-US" dirty="0"/>
              <a:t>[CLICK] by adding logic near the memory arrays, in what is called processing-near-memory or</a:t>
            </a:r>
          </a:p>
          <a:p>
            <a:endParaRPr lang="en-US" dirty="0"/>
          </a:p>
          <a:p>
            <a:r>
              <a:rPr lang="en-US" dirty="0"/>
              <a:t>[CLICK] by using the analog operating principles of the memory cells to perform computation, in what is called processing-using-memory</a:t>
            </a:r>
          </a:p>
          <a:p>
            <a:endParaRPr lang="en-US" dirty="0"/>
          </a:p>
          <a:p>
            <a:r>
              <a:rPr lang="en-US" dirty="0"/>
              <a:t>[NEXT]</a:t>
            </a:r>
          </a:p>
        </p:txBody>
      </p:sp>
      <p:sp>
        <p:nvSpPr>
          <p:cNvPr id="4" name="Slide Number Placeholder 3"/>
          <p:cNvSpPr>
            <a:spLocks noGrp="1"/>
          </p:cNvSpPr>
          <p:nvPr>
            <p:ph type="sldNum" sz="quarter" idx="5"/>
          </p:nvPr>
        </p:nvSpPr>
        <p:spPr/>
        <p:txBody>
          <a:bodyPr/>
          <a:lstStyle/>
          <a:p>
            <a:fld id="{DAF323FB-BF2C-9B4E-83B8-1F1A8785A570}" type="slidenum">
              <a:rPr lang="en-US" smtClean="0"/>
              <a:t>40</a:t>
            </a:fld>
            <a:endParaRPr lang="en-US"/>
          </a:p>
        </p:txBody>
      </p:sp>
    </p:spTree>
    <p:extLst>
      <p:ext uri="{BB962C8B-B14F-4D97-AF65-F5344CB8AC3E}">
        <p14:creationId xmlns:p14="http://schemas.microsoft.com/office/powerpoint/2010/main" val="1793068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 chips are hierarchically organized. </a:t>
            </a:r>
          </a:p>
          <a:p>
            <a:endParaRPr lang="en-US" dirty="0"/>
          </a:p>
          <a:p>
            <a:r>
              <a:rPr lang="en-US" dirty="0"/>
              <a:t>[CLICK] On the bottom level, we have a DRAM mat, which is a 2D array of DRAM cells</a:t>
            </a:r>
          </a:p>
          <a:p>
            <a:endParaRPr lang="en-US" dirty="0"/>
          </a:p>
          <a:p>
            <a:r>
              <a:rPr lang="en-US" dirty="0"/>
              <a:t>[CLICK] Rows in a DRAM mat share a wordline,</a:t>
            </a:r>
          </a:p>
          <a:p>
            <a:endParaRPr lang="en-US" dirty="0"/>
          </a:p>
          <a:p>
            <a:r>
              <a:rPr lang="en-US" dirty="0"/>
              <a:t>[CLICK] and columns share a bitline </a:t>
            </a:r>
          </a:p>
          <a:p>
            <a:endParaRPr lang="en-US" dirty="0"/>
          </a:p>
          <a:p>
            <a:r>
              <a:rPr lang="en-US" dirty="0"/>
              <a:t>[CLICK] Columns are connected to a set of  local sense amplifiers</a:t>
            </a:r>
          </a:p>
          <a:p>
            <a:endParaRPr lang="en-US" dirty="0"/>
          </a:p>
          <a:p>
            <a:r>
              <a:rPr lang="en-US" dirty="0"/>
              <a:t>[CLICK] and rows are connected to a local row decoder </a:t>
            </a:r>
          </a:p>
          <a:p>
            <a:endParaRPr lang="en-US" dirty="0"/>
          </a:p>
          <a:p>
            <a:r>
              <a:rPr lang="en-US" dirty="0"/>
              <a:t>[CLICK] Multiple DRAM mats constitute a DRAM subarray </a:t>
            </a:r>
          </a:p>
          <a:p>
            <a:endParaRPr lang="en-US" dirty="0"/>
          </a:p>
          <a:p>
            <a:r>
              <a:rPr lang="en-US" dirty="0"/>
              <a:t>[NEXT] </a:t>
            </a:r>
          </a:p>
        </p:txBody>
      </p:sp>
      <p:sp>
        <p:nvSpPr>
          <p:cNvPr id="4" name="Slide Number Placeholder 3"/>
          <p:cNvSpPr>
            <a:spLocks noGrp="1"/>
          </p:cNvSpPr>
          <p:nvPr>
            <p:ph type="sldNum" sz="quarter" idx="5"/>
          </p:nvPr>
        </p:nvSpPr>
        <p:spPr/>
        <p:txBody>
          <a:bodyPr/>
          <a:lstStyle/>
          <a:p>
            <a:fld id="{DAF323FB-BF2C-9B4E-83B8-1F1A8785A570}" type="slidenum">
              <a:rPr lang="en-US" smtClean="0"/>
              <a:t>41</a:t>
            </a:fld>
            <a:endParaRPr lang="en-US"/>
          </a:p>
        </p:txBody>
      </p:sp>
    </p:spTree>
    <p:extLst>
      <p:ext uri="{BB962C8B-B14F-4D97-AF65-F5344CB8AC3E}">
        <p14:creationId xmlns:p14="http://schemas.microsoft.com/office/powerpoint/2010/main" val="1042139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many mats in a DRAM subarray are indexed using a global row decoder, which propagates the target row address across all mats using the global wordline </a:t>
            </a:r>
          </a:p>
          <a:p>
            <a:endParaRPr lang="en-US" dirty="0"/>
          </a:p>
          <a:p>
            <a:r>
              <a:rPr lang="en-US" dirty="0"/>
              <a:t>[CLICK] To move data outside a mat, a DRAM subarray uses a global sense amplifier, </a:t>
            </a:r>
          </a:p>
          <a:p>
            <a:endParaRPr lang="en-US" dirty="0"/>
          </a:p>
          <a:p>
            <a:r>
              <a:rPr lang="en-US" dirty="0"/>
              <a:t>[CLICK] and to move data outside a DRAM subarray, a DRAM chip uses the I/O logic interface</a:t>
            </a:r>
          </a:p>
          <a:p>
            <a:endParaRPr lang="en-US" dirty="0"/>
          </a:p>
          <a:p>
            <a:r>
              <a:rPr lang="en-US" dirty="0"/>
              <a:t>[NEXT]</a:t>
            </a:r>
          </a:p>
        </p:txBody>
      </p:sp>
      <p:sp>
        <p:nvSpPr>
          <p:cNvPr id="4" name="Slide Number Placeholder 3"/>
          <p:cNvSpPr>
            <a:spLocks noGrp="1"/>
          </p:cNvSpPr>
          <p:nvPr>
            <p:ph type="sldNum" sz="quarter" idx="5"/>
          </p:nvPr>
        </p:nvSpPr>
        <p:spPr/>
        <p:txBody>
          <a:bodyPr/>
          <a:lstStyle/>
          <a:p>
            <a:fld id="{DAF323FB-BF2C-9B4E-83B8-1F1A8785A570}" type="slidenum">
              <a:rPr lang="en-US" smtClean="0"/>
              <a:t>42</a:t>
            </a:fld>
            <a:endParaRPr lang="en-US"/>
          </a:p>
        </p:txBody>
      </p:sp>
    </p:spTree>
    <p:extLst>
      <p:ext uri="{BB962C8B-B14F-4D97-AF65-F5344CB8AC3E}">
        <p14:creationId xmlns:p14="http://schemas.microsoft.com/office/powerpoint/2010/main" val="3278242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access data, the memory controller executes two main operations.</a:t>
            </a:r>
          </a:p>
          <a:p>
            <a:endParaRPr lang="en-US" dirty="0"/>
          </a:p>
          <a:p>
            <a:r>
              <a:rPr lang="en-US" dirty="0"/>
              <a:t>[CLICK] To access a DRAM row, the memory controller issues an ACTIVATE command to DRAM. On receiving an ACT, the global and local row decoder assess the wordline of the target row, connecting the DRAM cells to the bitlines</a:t>
            </a:r>
          </a:p>
          <a:p>
            <a:endParaRPr lang="en-US" dirty="0"/>
          </a:p>
          <a:p>
            <a:r>
              <a:rPr lang="en-US" dirty="0"/>
              <a:t>[CLICK]  Then, the sense amplifier senses the perturbation caused in the bitline, amplifying  and latching  the data from the DRAM cells</a:t>
            </a:r>
          </a:p>
          <a:p>
            <a:endParaRPr lang="en-US" dirty="0"/>
          </a:p>
          <a:p>
            <a:r>
              <a:rPr lang="en-US" dirty="0"/>
              <a:t>[NEXT]</a:t>
            </a:r>
          </a:p>
        </p:txBody>
      </p:sp>
      <p:sp>
        <p:nvSpPr>
          <p:cNvPr id="4" name="Slide Number Placeholder 3"/>
          <p:cNvSpPr>
            <a:spLocks noGrp="1"/>
          </p:cNvSpPr>
          <p:nvPr>
            <p:ph type="sldNum" sz="quarter" idx="5"/>
          </p:nvPr>
        </p:nvSpPr>
        <p:spPr/>
        <p:txBody>
          <a:bodyPr/>
          <a:lstStyle/>
          <a:p>
            <a:fld id="{DAF323FB-BF2C-9B4E-83B8-1F1A8785A570}" type="slidenum">
              <a:rPr lang="en-US" smtClean="0"/>
              <a:t>43</a:t>
            </a:fld>
            <a:endParaRPr lang="en-US"/>
          </a:p>
        </p:txBody>
      </p:sp>
    </p:spTree>
    <p:extLst>
      <p:ext uri="{BB962C8B-B14F-4D97-AF65-F5344CB8AC3E}">
        <p14:creationId xmlns:p14="http://schemas.microsoft.com/office/powerpoint/2010/main" val="694587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memory controller issues a read command to read a column of data from the previously latched DRAM row.</a:t>
            </a:r>
          </a:p>
          <a:p>
            <a:endParaRPr lang="en-US" dirty="0"/>
          </a:p>
          <a:p>
            <a:r>
              <a:rPr lang="en-US" dirty="0"/>
              <a:t>[CLICK] The read command moves the target DRAM column from the local sense amplifiers to the global sense amplifier and finally to the memory channel via the I/O interface</a:t>
            </a:r>
          </a:p>
          <a:p>
            <a:endParaRPr lang="en-US" dirty="0"/>
          </a:p>
          <a:p>
            <a:r>
              <a:rPr lang="en-US" dirty="0"/>
              <a:t>[NEXT]</a:t>
            </a:r>
          </a:p>
        </p:txBody>
      </p:sp>
      <p:sp>
        <p:nvSpPr>
          <p:cNvPr id="4" name="Slide Number Placeholder 3"/>
          <p:cNvSpPr>
            <a:spLocks noGrp="1"/>
          </p:cNvSpPr>
          <p:nvPr>
            <p:ph type="sldNum" sz="quarter" idx="5"/>
          </p:nvPr>
        </p:nvSpPr>
        <p:spPr/>
        <p:txBody>
          <a:bodyPr/>
          <a:lstStyle/>
          <a:p>
            <a:fld id="{DAF323FB-BF2C-9B4E-83B8-1F1A8785A570}" type="slidenum">
              <a:rPr lang="en-US" smtClean="0"/>
              <a:t>44</a:t>
            </a:fld>
            <a:endParaRPr lang="en-US"/>
          </a:p>
        </p:txBody>
      </p:sp>
    </p:spTree>
    <p:extLst>
      <p:ext uri="{BB962C8B-B14F-4D97-AF65-F5344CB8AC3E}">
        <p14:creationId xmlns:p14="http://schemas.microsoft.com/office/powerpoint/2010/main" val="13343285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dirty="0">
                <a:effectLst/>
                <a:latin typeface="Arial" panose="020B0604020202020204" pitchFamily="34" charset="0"/>
              </a:rPr>
              <a:t>The operating principles of DRAM can be used to implement bulk-bitwise operations inside DRAM. For example, </a:t>
            </a:r>
            <a:r>
              <a:rPr lang="en-US" dirty="0" err="1">
                <a:effectLst/>
                <a:latin typeface="Arial" panose="020B0604020202020204" pitchFamily="34" charset="0"/>
              </a:rPr>
              <a:t>RowClone</a:t>
            </a:r>
            <a:r>
              <a:rPr lang="en-US" dirty="0">
                <a:effectLst/>
                <a:latin typeface="Arial" panose="020B0604020202020204" pitchFamily="34" charset="0"/>
              </a:rPr>
              <a:t> implements in-DRAM row copy operation by issuing back-to-back ACTIVATE commands to DRAM</a:t>
            </a:r>
          </a:p>
          <a:p>
            <a:pPr fontAlgn="t"/>
            <a:endParaRPr lang="en-US" dirty="0">
              <a:effectLst/>
              <a:latin typeface="Arial" panose="020B0604020202020204" pitchFamily="34" charset="0"/>
            </a:endParaRPr>
          </a:p>
          <a:p>
            <a:pPr fontAlgn="t"/>
            <a:r>
              <a:rPr lang="en-US" dirty="0">
                <a:effectLst/>
                <a:latin typeface="Arial" panose="020B0604020202020204" pitchFamily="34" charset="0"/>
              </a:rPr>
              <a:t>[CLICK] The first activate copies the source row into the local sense amplifier </a:t>
            </a:r>
          </a:p>
          <a:p>
            <a:pPr fontAlgn="t"/>
            <a:endParaRPr lang="en-US" dirty="0">
              <a:effectLst/>
              <a:latin typeface="Arial" panose="020B0604020202020204" pitchFamily="34" charset="0"/>
            </a:endParaRPr>
          </a:p>
          <a:p>
            <a:pPr fontAlgn="t"/>
            <a:r>
              <a:rPr lang="en-US" dirty="0">
                <a:effectLst/>
                <a:latin typeface="Arial" panose="020B0604020202020204" pitchFamily="34" charset="0"/>
              </a:rPr>
              <a:t>[NEXT]</a:t>
            </a:r>
            <a:endParaRPr lang="en-US" dirty="0"/>
          </a:p>
        </p:txBody>
      </p:sp>
      <p:sp>
        <p:nvSpPr>
          <p:cNvPr id="4" name="Slide Number Placeholder 3"/>
          <p:cNvSpPr>
            <a:spLocks noGrp="1"/>
          </p:cNvSpPr>
          <p:nvPr>
            <p:ph type="sldNum" sz="quarter" idx="5"/>
          </p:nvPr>
        </p:nvSpPr>
        <p:spPr/>
        <p:txBody>
          <a:bodyPr/>
          <a:lstStyle/>
          <a:p>
            <a:fld id="{DAF323FB-BF2C-9B4E-83B8-1F1A8785A570}" type="slidenum">
              <a:rPr lang="en-US" smtClean="0"/>
              <a:t>45</a:t>
            </a:fld>
            <a:endParaRPr lang="en-US"/>
          </a:p>
        </p:txBody>
      </p:sp>
    </p:spTree>
    <p:extLst>
      <p:ext uri="{BB962C8B-B14F-4D97-AF65-F5344CB8AC3E}">
        <p14:creationId xmlns:p14="http://schemas.microsoft.com/office/powerpoint/2010/main" val="1899662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High-performance systems have evolved to include mechanisms that aim to alleviate data movement’s impact on system performance and energy consumption, such as deep cache hierarchies and aggressive prefetchers. We refer to such mechanisms as compute-centric. </a:t>
            </a:r>
          </a:p>
          <a:p>
            <a:endParaRPr lang="en-US" dirty="0"/>
          </a:p>
          <a:p>
            <a:r>
              <a:rPr lang="en-US" dirty="0"/>
              <a:t>However, such mechanisms not only come with significant hardware cost and complexity, but they also often fail to hide the latency and energy costs of accessing DRAM in many modern and emerging applications. </a:t>
            </a:r>
          </a:p>
          <a:p>
            <a:endParaRPr lang="en-US" dirty="0"/>
          </a:p>
          <a:p>
            <a:r>
              <a:rPr lang="en-US" dirty="0"/>
              <a:t>[CLICK]</a:t>
            </a:r>
          </a:p>
          <a:p>
            <a:endParaRPr lang="en-US" dirty="0"/>
          </a:p>
          <a:p>
            <a:r>
              <a:rPr lang="en-US" dirty="0"/>
              <a:t>[CLICK] One promising technique that aims to alleviate the data movement bottleneck in modern and emerging applications are memory-centric architectures. </a:t>
            </a:r>
          </a:p>
          <a:p>
            <a:endParaRPr lang="en-US" dirty="0"/>
          </a:p>
          <a:p>
            <a:r>
              <a:rPr lang="en-US" dirty="0"/>
              <a:t>[CLICK] In such architectures,  the cost of data movement  is reduced by placing computation capability close to memory. </a:t>
            </a:r>
          </a:p>
          <a:p>
            <a:endParaRPr lang="en-US" dirty="0"/>
          </a:p>
          <a:p>
            <a:r>
              <a:rPr lang="en-US" dirty="0"/>
              <a:t>[CLICK] Near-Data processing, or NDP, is a good example of a memory-centric architecture. </a:t>
            </a:r>
          </a:p>
          <a:p>
            <a:endParaRPr lang="en-US" dirty="0"/>
          </a:p>
          <a:p>
            <a:r>
              <a:rPr lang="en-US" dirty="0"/>
              <a:t>[CLICK] In a NDP design, the logic close to memory has access to data that in main memory with higher memory bandwidth and  shorter latency than the CPU has in existing systems. </a:t>
            </a:r>
          </a:p>
          <a:p>
            <a:br>
              <a:rPr lang="en-US" dirty="0"/>
            </a:br>
            <a:r>
              <a:rPr lang="en-US" dirty="0"/>
              <a:t>[NEXT]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6809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activate connects the destination row to the local sense amplifier.</a:t>
            </a:r>
          </a:p>
          <a:p>
            <a:endParaRPr lang="en-US" dirty="0"/>
          </a:p>
          <a:p>
            <a:r>
              <a:rPr lang="en-US" dirty="0"/>
              <a:t>[CLICK] which allows the previously-latched source row to be written back to the destination row. </a:t>
            </a:r>
          </a:p>
          <a:p>
            <a:endParaRPr lang="en-US" dirty="0"/>
          </a:p>
          <a:p>
            <a:r>
              <a:rPr lang="en-US" dirty="0"/>
              <a:t>[NEXT]</a:t>
            </a:r>
          </a:p>
        </p:txBody>
      </p:sp>
      <p:sp>
        <p:nvSpPr>
          <p:cNvPr id="4" name="Slide Number Placeholder 3"/>
          <p:cNvSpPr>
            <a:spLocks noGrp="1"/>
          </p:cNvSpPr>
          <p:nvPr>
            <p:ph type="sldNum" sz="quarter" idx="5"/>
          </p:nvPr>
        </p:nvSpPr>
        <p:spPr/>
        <p:txBody>
          <a:bodyPr/>
          <a:lstStyle/>
          <a:p>
            <a:fld id="{DAF323FB-BF2C-9B4E-83B8-1F1A8785A570}" type="slidenum">
              <a:rPr lang="en-US" smtClean="0"/>
              <a:t>46</a:t>
            </a:fld>
            <a:endParaRPr lang="en-US"/>
          </a:p>
        </p:txBody>
      </p:sp>
    </p:spTree>
    <p:extLst>
      <p:ext uri="{BB962C8B-B14F-4D97-AF65-F5344CB8AC3E}">
        <p14:creationId xmlns:p14="http://schemas.microsoft.com/office/powerpoint/2010/main" val="3120143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Ambit implements majority operations in-DRAM by simultaneously activating three DRAM rows. </a:t>
            </a:r>
          </a:p>
          <a:p>
            <a:endParaRPr lang="en-US" dirty="0"/>
          </a:p>
          <a:p>
            <a:r>
              <a:rPr lang="en-US" dirty="0"/>
              <a:t>[CLICK] When three rows are activated, they simultaneously perpetuate the bitline based on the DRAM cell's content </a:t>
            </a:r>
          </a:p>
          <a:p>
            <a:endParaRPr lang="en-US" dirty="0"/>
          </a:p>
          <a:p>
            <a:r>
              <a:rPr lang="en-US" dirty="0"/>
              <a:t>[CLICK] this allows the local sense amplifiers to compute the majority of the values stored in the DRAM cells </a:t>
            </a:r>
          </a:p>
          <a:p>
            <a:endParaRPr lang="en-US" dirty="0"/>
          </a:p>
          <a:p>
            <a:r>
              <a:rPr lang="en-US" dirty="0"/>
              <a:t>[NEXT]</a:t>
            </a:r>
          </a:p>
          <a:p>
            <a:endParaRPr lang="en-US" dirty="0"/>
          </a:p>
          <a:p>
            <a:endParaRPr lang="en-US" dirty="0"/>
          </a:p>
        </p:txBody>
      </p:sp>
      <p:sp>
        <p:nvSpPr>
          <p:cNvPr id="4" name="Slide Number Placeholder 3"/>
          <p:cNvSpPr>
            <a:spLocks noGrp="1"/>
          </p:cNvSpPr>
          <p:nvPr>
            <p:ph type="sldNum" sz="quarter" idx="5"/>
          </p:nvPr>
        </p:nvSpPr>
        <p:spPr/>
        <p:txBody>
          <a:bodyPr/>
          <a:lstStyle/>
          <a:p>
            <a:fld id="{DAF323FB-BF2C-9B4E-83B8-1F1A8785A570}" type="slidenum">
              <a:rPr lang="en-US" smtClean="0"/>
              <a:t>47</a:t>
            </a:fld>
            <a:endParaRPr lang="en-US"/>
          </a:p>
        </p:txBody>
      </p:sp>
    </p:spTree>
    <p:extLst>
      <p:ext uri="{BB962C8B-B14F-4D97-AF65-F5344CB8AC3E}">
        <p14:creationId xmlns:p14="http://schemas.microsoft.com/office/powerpoint/2010/main" val="27147811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Ambit implements majority operations in-DRAM by simultaneously activating three DRAM rows. </a:t>
            </a:r>
          </a:p>
          <a:p>
            <a:endParaRPr lang="en-US" dirty="0"/>
          </a:p>
          <a:p>
            <a:r>
              <a:rPr lang="en-US" dirty="0"/>
              <a:t>[CLICK] When three rows are activated, they simultaneously perpetuate the bitline based on the DRAM cell's content </a:t>
            </a:r>
          </a:p>
          <a:p>
            <a:endParaRPr lang="en-US" dirty="0"/>
          </a:p>
          <a:p>
            <a:r>
              <a:rPr lang="en-US" dirty="0"/>
              <a:t>[CLICK] this allows the local sense amplifiers to compute the majority of the values stored in the DRAM cells </a:t>
            </a:r>
          </a:p>
          <a:p>
            <a:endParaRPr lang="en-US" dirty="0"/>
          </a:p>
          <a:p>
            <a:r>
              <a:rPr lang="en-US" dirty="0"/>
              <a:t>[NEXT]</a:t>
            </a:r>
          </a:p>
          <a:p>
            <a:endParaRPr lang="en-US" dirty="0"/>
          </a:p>
          <a:p>
            <a:endParaRPr lang="en-US" dirty="0"/>
          </a:p>
        </p:txBody>
      </p:sp>
      <p:sp>
        <p:nvSpPr>
          <p:cNvPr id="4" name="Slide Number Placeholder 3"/>
          <p:cNvSpPr>
            <a:spLocks noGrp="1"/>
          </p:cNvSpPr>
          <p:nvPr>
            <p:ph type="sldNum" sz="quarter" idx="5"/>
          </p:nvPr>
        </p:nvSpPr>
        <p:spPr/>
        <p:txBody>
          <a:bodyPr/>
          <a:lstStyle/>
          <a:p>
            <a:fld id="{DAF323FB-BF2C-9B4E-83B8-1F1A8785A570}" type="slidenum">
              <a:rPr lang="en-US" smtClean="0"/>
              <a:t>48</a:t>
            </a:fld>
            <a:endParaRPr lang="en-US"/>
          </a:p>
        </p:txBody>
      </p:sp>
    </p:spTree>
    <p:extLst>
      <p:ext uri="{BB962C8B-B14F-4D97-AF65-F5344CB8AC3E}">
        <p14:creationId xmlns:p14="http://schemas.microsoft.com/office/powerpoint/2010/main" val="3250900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Ambit implements majority operations in-DRAM by simultaneously activating three DRAM rows. </a:t>
            </a:r>
          </a:p>
          <a:p>
            <a:endParaRPr lang="en-US" dirty="0"/>
          </a:p>
          <a:p>
            <a:r>
              <a:rPr lang="en-US" dirty="0"/>
              <a:t>[CLICK] When three rows are activated, they simultaneously perpetuate the bitline based on the DRAM cell's content </a:t>
            </a:r>
          </a:p>
          <a:p>
            <a:endParaRPr lang="en-US" dirty="0"/>
          </a:p>
          <a:p>
            <a:r>
              <a:rPr lang="en-US" dirty="0"/>
              <a:t>[CLICK] this allows the local sense amplifiers to compute the majority of the values stored in the DRAM cells </a:t>
            </a:r>
          </a:p>
          <a:p>
            <a:endParaRPr lang="en-US" dirty="0"/>
          </a:p>
          <a:p>
            <a:r>
              <a:rPr lang="en-US" dirty="0"/>
              <a:t>[NEXT]</a:t>
            </a:r>
          </a:p>
          <a:p>
            <a:endParaRPr lang="en-US" dirty="0"/>
          </a:p>
          <a:p>
            <a:endParaRPr lang="en-US" dirty="0"/>
          </a:p>
        </p:txBody>
      </p:sp>
      <p:sp>
        <p:nvSpPr>
          <p:cNvPr id="4" name="Slide Number Placeholder 3"/>
          <p:cNvSpPr>
            <a:spLocks noGrp="1"/>
          </p:cNvSpPr>
          <p:nvPr>
            <p:ph type="sldNum" sz="quarter" idx="5"/>
          </p:nvPr>
        </p:nvSpPr>
        <p:spPr/>
        <p:txBody>
          <a:bodyPr/>
          <a:lstStyle/>
          <a:p>
            <a:fld id="{DAF323FB-BF2C-9B4E-83B8-1F1A8785A570}" type="slidenum">
              <a:rPr lang="en-US" smtClean="0"/>
              <a:t>49</a:t>
            </a:fld>
            <a:endParaRPr lang="en-US"/>
          </a:p>
        </p:txBody>
      </p:sp>
    </p:spTree>
    <p:extLst>
      <p:ext uri="{BB962C8B-B14F-4D97-AF65-F5344CB8AC3E}">
        <p14:creationId xmlns:p14="http://schemas.microsoft.com/office/powerpoint/2010/main" val="26217729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C435B-A0CD-F0F5-5A13-18B4626D3F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90B405-281C-4778-6947-8EDBD9324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2E943A-4584-2D2E-AAAE-8E79624040A7}"/>
              </a:ext>
            </a:extLst>
          </p:cNvPr>
          <p:cNvSpPr>
            <a:spLocks noGrp="1"/>
          </p:cNvSpPr>
          <p:nvPr>
            <p:ph type="body" idx="1"/>
          </p:nvPr>
        </p:nvSpPr>
        <p:spPr/>
        <p:txBody>
          <a:bodyPr/>
          <a:lstStyle/>
          <a:p>
            <a:r>
              <a:rPr lang="en-US" dirty="0"/>
              <a:t>[CLICK]In this study, we experimentally demonstrate that off-the-shelf DRAM chips </a:t>
            </a:r>
          </a:p>
          <a:p>
            <a:r>
              <a:rPr lang="en-US" dirty="0"/>
              <a:t>[CLICK] Can simultaneously activating up to 48 DRAM rows in two neighboring subarrays</a:t>
            </a:r>
          </a:p>
          <a:p>
            <a:r>
              <a:rPr lang="en-US" dirty="0"/>
              <a:t>[CLICK] Can performing NOT operation with up to 32 output operands</a:t>
            </a:r>
          </a:p>
          <a:p>
            <a:r>
              <a:rPr lang="en-US" dirty="0"/>
              <a:t>[CLICK] Can performing up to 16-input AND, NAND, OR, and NOR operations</a:t>
            </a:r>
          </a:p>
        </p:txBody>
      </p:sp>
      <p:sp>
        <p:nvSpPr>
          <p:cNvPr id="4" name="Slide Number Placeholder 3">
            <a:extLst>
              <a:ext uri="{FF2B5EF4-FFF2-40B4-BE49-F238E27FC236}">
                <a16:creationId xmlns:a16="http://schemas.microsoft.com/office/drawing/2014/main" id="{897087A8-9148-E124-5FF5-6AF013C4F08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15BD74-A3FE-8D41-A5F8-7391B7541C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68007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We use a FPGA based DDR4 testing infrastructure developed from DRAM bender that </a:t>
            </a:r>
          </a:p>
          <a:p>
            <a:r>
              <a:rPr lang="en-US" dirty="0"/>
              <a:t>[CLICK] enables fine-grained control over DRAM commands, timings, and temperature</a:t>
            </a:r>
            <a:endParaRPr lang="en-CH" dirty="0"/>
          </a:p>
        </p:txBody>
      </p:sp>
      <p:sp>
        <p:nvSpPr>
          <p:cNvPr id="5" name="Slayt Numarası Yer Tutucusu 4">
            <a:extLst>
              <a:ext uri="{FF2B5EF4-FFF2-40B4-BE49-F238E27FC236}">
                <a16:creationId xmlns:a16="http://schemas.microsoft.com/office/drawing/2014/main" id="{5EAC5C3B-DDAB-D5BE-600D-C959378DEA36}"/>
              </a:ext>
            </a:extLst>
          </p:cNvPr>
          <p:cNvSpPr>
            <a:spLocks noGrp="1"/>
          </p:cNvSpPr>
          <p:nvPr>
            <p:ph type="sldNum" sz="quarter" idx="5"/>
          </p:nvPr>
        </p:nvSpPr>
        <p:spPr/>
        <p:txBody>
          <a:bodyPr/>
          <a:lstStyle/>
          <a:p>
            <a:fld id="{9215BD74-A3FE-8D41-A5F8-7391B7541C41}" type="slidenum">
              <a:rPr lang="en-US" smtClean="0"/>
              <a:t>51</a:t>
            </a:fld>
            <a:endParaRPr lang="en-US"/>
          </a:p>
        </p:txBody>
      </p:sp>
    </p:spTree>
    <p:extLst>
      <p:ext uri="{BB962C8B-B14F-4D97-AF65-F5344CB8AC3E}">
        <p14:creationId xmlns:p14="http://schemas.microsoft.com/office/powerpoint/2010/main" val="601300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[CLICK]We test 256 DDR4 chips from two major DRAM manufacturers, </a:t>
            </a:r>
          </a:p>
          <a:p>
            <a:r>
              <a:rPr lang="en-US" dirty="0"/>
              <a:t>[CLICK] covering different die densities and revisions</a:t>
            </a:r>
            <a:endParaRPr lang="en-CH" dirty="0"/>
          </a:p>
        </p:txBody>
      </p:sp>
      <p:sp>
        <p:nvSpPr>
          <p:cNvPr id="5" name="Slayt Numarası Yer Tutucusu 4">
            <a:extLst>
              <a:ext uri="{FF2B5EF4-FFF2-40B4-BE49-F238E27FC236}">
                <a16:creationId xmlns:a16="http://schemas.microsoft.com/office/drawing/2014/main" id="{356D7060-3310-7338-E057-EF71108F03ED}"/>
              </a:ext>
            </a:extLst>
          </p:cNvPr>
          <p:cNvSpPr>
            <a:spLocks noGrp="1"/>
          </p:cNvSpPr>
          <p:nvPr>
            <p:ph type="sldNum" sz="quarter" idx="5"/>
          </p:nvPr>
        </p:nvSpPr>
        <p:spPr/>
        <p:txBody>
          <a:bodyPr/>
          <a:lstStyle/>
          <a:p>
            <a:fld id="{9215BD74-A3FE-8D41-A5F8-7391B7541C41}" type="slidenum">
              <a:rPr lang="en-US" smtClean="0"/>
              <a:t>52</a:t>
            </a:fld>
            <a:endParaRPr lang="en-US"/>
          </a:p>
        </p:txBody>
      </p:sp>
    </p:spTree>
    <p:extLst>
      <p:ext uri="{BB962C8B-B14F-4D97-AF65-F5344CB8AC3E}">
        <p14:creationId xmlns:p14="http://schemas.microsoft.com/office/powerpoint/2010/main" val="20618054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In this study, we focus on two neighboring subarrays, here denoted as Subarray X and Subarray Y, which share a common component, sense amplifiers</a:t>
            </a:r>
          </a:p>
          <a:p>
            <a:endParaRPr lang="en-US" dirty="0"/>
          </a:p>
          <a:p>
            <a:r>
              <a:rPr lang="en-US" dirty="0"/>
              <a:t>[CLICK] We perform our experiment using the following command sequence: Activate Row A, which is in the subarray X, </a:t>
            </a:r>
            <a:r>
              <a:rPr lang="en-US" dirty="0" err="1"/>
              <a:t>Precharge</a:t>
            </a:r>
            <a:r>
              <a:rPr lang="en-US" dirty="0"/>
              <a:t>, and Activate Row B</a:t>
            </a:r>
          </a:p>
          <a:p>
            <a:endParaRPr lang="en-US" dirty="0"/>
          </a:p>
          <a:p>
            <a:r>
              <a:rPr lang="en-US" dirty="0"/>
              <a:t>[CLICK] We carefully sweep four parameters: Row addresses: Row A and Row B</a:t>
            </a:r>
          </a:p>
          <a:p>
            <a:r>
              <a:rPr lang="en-US" dirty="0"/>
              <a:t>[CLICK] Timing parameters between ACT Row A and </a:t>
            </a:r>
            <a:r>
              <a:rPr lang="en-US" dirty="0" err="1"/>
              <a:t>Precharge</a:t>
            </a:r>
            <a:r>
              <a:rPr lang="en-US" dirty="0"/>
              <a:t> and between </a:t>
            </a:r>
            <a:r>
              <a:rPr lang="en-US" dirty="0" err="1"/>
              <a:t>Precharge</a:t>
            </a:r>
            <a:r>
              <a:rPr lang="en-US" dirty="0"/>
              <a:t> and ACT Row B</a:t>
            </a:r>
          </a:p>
        </p:txBody>
      </p:sp>
      <p:sp>
        <p:nvSpPr>
          <p:cNvPr id="4" name="Slayt Numarası Yer Tutucusu 3"/>
          <p:cNvSpPr>
            <a:spLocks noGrp="1"/>
          </p:cNvSpPr>
          <p:nvPr>
            <p:ph type="sldNum" sz="quarter" idx="5"/>
          </p:nvPr>
        </p:nvSpPr>
        <p:spPr/>
        <p:txBody>
          <a:bodyPr/>
          <a:lstStyle/>
          <a:p>
            <a:fld id="{9215BD74-A3FE-8D41-A5F8-7391B7541C41}" type="slidenum">
              <a:rPr lang="en-US" smtClean="0"/>
              <a:t>53</a:t>
            </a:fld>
            <a:endParaRPr lang="en-US"/>
          </a:p>
        </p:txBody>
      </p:sp>
    </p:spTree>
    <p:extLst>
      <p:ext uri="{BB962C8B-B14F-4D97-AF65-F5344CB8AC3E}">
        <p14:creationId xmlns:p14="http://schemas.microsoft.com/office/powerpoint/2010/main" val="39018539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73E30-FE41-B97A-AB76-063F50E2A6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4BB567-C46A-D7C1-8C87-E40DAA6AA8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B6B45A-8B8F-19BF-5386-00B477BE77F6}"/>
              </a:ext>
            </a:extLst>
          </p:cNvPr>
          <p:cNvSpPr>
            <a:spLocks noGrp="1"/>
          </p:cNvSpPr>
          <p:nvPr>
            <p:ph type="body" idx="1"/>
          </p:nvPr>
        </p:nvSpPr>
        <p:spPr/>
        <p:txBody>
          <a:bodyPr/>
          <a:lstStyle/>
          <a:p>
            <a:endParaRPr lang="en-US" b="0" baseline="0"/>
          </a:p>
        </p:txBody>
      </p:sp>
      <p:sp>
        <p:nvSpPr>
          <p:cNvPr id="5" name="Slayt Numarası Yer Tutucusu 4">
            <a:extLst>
              <a:ext uri="{FF2B5EF4-FFF2-40B4-BE49-F238E27FC236}">
                <a16:creationId xmlns:a16="http://schemas.microsoft.com/office/drawing/2014/main" id="{75FD08B4-F6BA-6B33-619B-BDA32A33554A}"/>
              </a:ext>
            </a:extLst>
          </p:cNvPr>
          <p:cNvSpPr>
            <a:spLocks noGrp="1"/>
          </p:cNvSpPr>
          <p:nvPr>
            <p:ph type="sldNum" sz="quarter" idx="5"/>
          </p:nvPr>
        </p:nvSpPr>
        <p:spPr/>
        <p:txBody>
          <a:bodyPr/>
          <a:lstStyle/>
          <a:p>
            <a:fld id="{9215BD74-A3FE-8D41-A5F8-7391B7541C41}" type="slidenum">
              <a:rPr lang="en-US" smtClean="0"/>
              <a:t>54</a:t>
            </a:fld>
            <a:endParaRPr lang="en-US"/>
          </a:p>
        </p:txBody>
      </p:sp>
    </p:spTree>
    <p:extLst>
      <p:ext uri="{BB962C8B-B14F-4D97-AF65-F5344CB8AC3E}">
        <p14:creationId xmlns:p14="http://schemas.microsoft.com/office/powerpoint/2010/main" val="38061259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F323FB-BF2C-9B4E-83B8-1F1A8785A570}" type="slidenum">
              <a:rPr lang="en-US" smtClean="0"/>
              <a:t>59</a:t>
            </a:fld>
            <a:endParaRPr lang="en-US"/>
          </a:p>
        </p:txBody>
      </p:sp>
    </p:spTree>
    <p:extLst>
      <p:ext uri="{BB962C8B-B14F-4D97-AF65-F5344CB8AC3E}">
        <p14:creationId xmlns:p14="http://schemas.microsoft.com/office/powerpoint/2010/main" val="3476892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Processing-in-Memory architectures alleviate data movement bottlenecks by moving computation to where the data resides. Such architectures can be implemented </a:t>
            </a:r>
          </a:p>
          <a:p>
            <a:endParaRPr lang="en-US" dirty="0"/>
          </a:p>
          <a:p>
            <a:r>
              <a:rPr lang="en-US" dirty="0"/>
              <a:t>[CLICK] by adding logic near the memory arrays, in what is called processing-near-memory or</a:t>
            </a:r>
          </a:p>
          <a:p>
            <a:endParaRPr lang="en-US" dirty="0"/>
          </a:p>
          <a:p>
            <a:r>
              <a:rPr lang="en-US" dirty="0"/>
              <a:t>[CLICK] by using the analog operating principles of the memory cells to perform computation, in what is called processing-using-memory</a:t>
            </a:r>
          </a:p>
          <a:p>
            <a:endParaRPr lang="en-US" dirty="0"/>
          </a:p>
          <a:p>
            <a:r>
              <a:rPr lang="en-US" dirty="0"/>
              <a:t>[NEXT]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F323FB-BF2C-9B4E-83B8-1F1A8785A5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10293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F323FB-BF2C-9B4E-83B8-1F1A8785A570}" type="slidenum">
              <a:rPr lang="en-US" smtClean="0"/>
              <a:t>60</a:t>
            </a:fld>
            <a:endParaRPr lang="en-US"/>
          </a:p>
        </p:txBody>
      </p:sp>
    </p:spTree>
    <p:extLst>
      <p:ext uri="{BB962C8B-B14F-4D97-AF65-F5344CB8AC3E}">
        <p14:creationId xmlns:p14="http://schemas.microsoft.com/office/powerpoint/2010/main" val="26592725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F323FB-BF2C-9B4E-83B8-1F1A8785A570}" type="slidenum">
              <a:rPr lang="en-US" smtClean="0"/>
              <a:t>61</a:t>
            </a:fld>
            <a:endParaRPr lang="en-US"/>
          </a:p>
        </p:txBody>
      </p:sp>
    </p:spTree>
    <p:extLst>
      <p:ext uri="{BB962C8B-B14F-4D97-AF65-F5344CB8AC3E}">
        <p14:creationId xmlns:p14="http://schemas.microsoft.com/office/powerpoint/2010/main" val="7782856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Accordingly, [CLICK] our goal is to design a processing using memory framework that,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[CLICK] </a:t>
            </a:r>
            <a:r>
              <a:rPr lang="en-US" sz="1200" dirty="0">
                <a:solidFill>
                  <a:schemeClr val="accent1">
                    <a:lumMod val="75000"/>
                  </a:schemeClr>
                </a:solidFill>
              </a:rPr>
              <a:t>Efficiently</a:t>
            </a:r>
            <a:r>
              <a:rPr lang="en-US" sz="1200" dirty="0"/>
              <a:t> implements </a:t>
            </a:r>
            <a:r>
              <a:rPr lang="en-US" sz="1200" dirty="0">
                <a:solidFill>
                  <a:schemeClr val="accent1">
                    <a:lumMod val="75000"/>
                  </a:schemeClr>
                </a:solidFill>
              </a:rPr>
              <a:t>complex</a:t>
            </a:r>
            <a:r>
              <a:rPr lang="en-US" sz="1200" dirty="0"/>
              <a:t>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[CLICK] </a:t>
            </a:r>
            <a:r>
              <a:rPr lang="en-US" sz="1200" dirty="0"/>
              <a:t>Provides the </a:t>
            </a:r>
            <a:r>
              <a:rPr lang="en-US" sz="1200" dirty="0">
                <a:solidFill>
                  <a:schemeClr val="accent1">
                    <a:lumMod val="75000"/>
                  </a:schemeClr>
                </a:solidFill>
              </a:rPr>
              <a:t>flexibility</a:t>
            </a:r>
            <a:r>
              <a:rPr lang="en-US" sz="1200" dirty="0"/>
              <a:t> to support new desired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[CLICK] </a:t>
            </a:r>
            <a:r>
              <a:rPr lang="en-US" sz="1200" dirty="0">
                <a:solidFill>
                  <a:schemeClr val="accent1">
                    <a:lumMod val="75000"/>
                  </a:schemeClr>
                </a:solidFill>
              </a:rPr>
              <a:t>Minimally</a:t>
            </a:r>
            <a:r>
              <a:rPr lang="en-US" sz="1200" dirty="0"/>
              <a:t> changes the DRAM architecture</a:t>
            </a:r>
          </a:p>
          <a:p>
            <a:endParaRPr lang="en-CA" sz="1200" b="0" i="0" u="none" strike="noStrike" kern="1200" dirty="0">
              <a:solidFill>
                <a:schemeClr val="tx1"/>
              </a:solidFill>
              <a:effectLst/>
              <a:latin typeface="+mn-lt"/>
              <a:ea typeface="+mn-ea"/>
              <a:cs typeface="+mn-cs"/>
            </a:endParaRPr>
          </a:p>
          <a:p>
            <a:endParaRPr lang="en-CA"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215BD74-A3FE-8D41-A5F8-7391B7541C41}" type="slidenum">
              <a:rPr lang="en-US" smtClean="0"/>
              <a:t>62</a:t>
            </a:fld>
            <a:endParaRPr lang="en-US"/>
          </a:p>
        </p:txBody>
      </p:sp>
      <p:sp>
        <p:nvSpPr>
          <p:cNvPr id="5" name="Date Placeholder 4">
            <a:extLst>
              <a:ext uri="{FF2B5EF4-FFF2-40B4-BE49-F238E27FC236}">
                <a16:creationId xmlns:a16="http://schemas.microsoft.com/office/drawing/2014/main" id="{4888CC07-5324-1447-BCDD-69E7ABB5119A}"/>
              </a:ext>
            </a:extLst>
          </p:cNvPr>
          <p:cNvSpPr>
            <a:spLocks noGrp="1"/>
          </p:cNvSpPr>
          <p:nvPr>
            <p:ph type="dt" idx="1"/>
          </p:nvPr>
        </p:nvSpPr>
        <p:spPr/>
        <p:txBody>
          <a:bodyPr/>
          <a:lstStyle/>
          <a:p>
            <a:fld id="{AD99EF5E-4122-264E-B5A7-A7D5D01A8F1C}" type="datetime1">
              <a:rPr lang="en-US" smtClean="0"/>
              <a:t>12/12/24</a:t>
            </a:fld>
            <a:endParaRPr lang="en-US"/>
          </a:p>
        </p:txBody>
      </p:sp>
      <p:sp>
        <p:nvSpPr>
          <p:cNvPr id="6" name="Footer Placeholder 5">
            <a:extLst>
              <a:ext uri="{FF2B5EF4-FFF2-40B4-BE49-F238E27FC236}">
                <a16:creationId xmlns:a16="http://schemas.microsoft.com/office/drawing/2014/main" id="{B102D3B0-3BD6-AB4D-BE52-ED73489007DB}"/>
              </a:ext>
            </a:extLst>
          </p:cNvPr>
          <p:cNvSpPr>
            <a:spLocks noGrp="1"/>
          </p:cNvSpPr>
          <p:nvPr>
            <p:ph type="ftr" sz="quarter" idx="4"/>
          </p:nvPr>
        </p:nvSpPr>
        <p:spPr/>
        <p:txBody>
          <a:bodyPr/>
          <a:lstStyle/>
          <a:p>
            <a:endParaRPr lang="en-US"/>
          </a:p>
        </p:txBody>
      </p:sp>
      <p:sp>
        <p:nvSpPr>
          <p:cNvPr id="7" name="Header Placeholder 6">
            <a:extLst>
              <a:ext uri="{FF2B5EF4-FFF2-40B4-BE49-F238E27FC236}">
                <a16:creationId xmlns:a16="http://schemas.microsoft.com/office/drawing/2014/main" id="{5A9182A1-BF4D-7049-9F8B-51441138284E}"/>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8606392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We build the SIMDRAM</a:t>
            </a:r>
          </a:p>
          <a:p>
            <a:r>
              <a:rPr lang="en-CA" sz="1200" kern="1200" dirty="0">
                <a:solidFill>
                  <a:schemeClr val="tx1"/>
                </a:solidFill>
                <a:effectLst/>
                <a:latin typeface="+mn-lt"/>
                <a:ea typeface="+mn-ea"/>
                <a:cs typeface="+mn-cs"/>
              </a:rPr>
              <a:t>framework around a DRAM substrate that enables two</a:t>
            </a:r>
          </a:p>
          <a:p>
            <a:r>
              <a:rPr lang="en-CA" sz="1200" kern="1200" dirty="0">
                <a:solidFill>
                  <a:schemeClr val="tx1"/>
                </a:solidFill>
                <a:effectLst/>
                <a:latin typeface="+mn-lt"/>
                <a:ea typeface="+mn-ea"/>
                <a:cs typeface="+mn-cs"/>
              </a:rPr>
              <a:t>key techniques: first, [CLICK] vertical data layout in DRAM</a:t>
            </a:r>
            <a:endParaRPr lang="en-US" dirty="0"/>
          </a:p>
          <a:p>
            <a:endParaRPr lang="en-US" dirty="0"/>
          </a:p>
          <a:p>
            <a:r>
              <a:rPr lang="en-CA" sz="1200" kern="1200" dirty="0">
                <a:solidFill>
                  <a:schemeClr val="tx1"/>
                </a:solidFill>
                <a:effectLst/>
                <a:latin typeface="+mn-lt"/>
                <a:ea typeface="+mn-ea"/>
                <a:cs typeface="+mn-cs"/>
              </a:rPr>
              <a:t>[CLICK] Prior works show that employing a vertical layout for the data in DRAM, eliminates the need for adding extra logic in DRAM to implement bit-shift operation which is essential for many complex operations.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[CLICK] Employing vertical data layout provides SIMDRAM with two key benefits:</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[CLICK] implicit shift operation</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[CLICK] and massive parallelism, wherein each DRAM column operates as a SIMD lane</a:t>
            </a:r>
          </a:p>
          <a:p>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[CLICK] The second key technique used in SIMDRAM’s substrate is majority based computation. As opposed to using basic logic operations such as AND/OR/NOT to implement in-DRAM computation, SIMDRAM uses [CLICK] logically complete set of majority (MAJ) and NOT operations to implement in-DRAM computation.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Doing so [CLICK] enables SIMDRAM to achieve [CLICK] higher performance, [CLICK] higher throughput, and [CLICK] lower energy consumption compared to using basic logical operations for in-DRAM computation.</a:t>
            </a:r>
          </a:p>
          <a:p>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215BD74-A3FE-8D41-A5F8-7391B7541C41}" type="slidenum">
              <a:rPr lang="en-US" smtClean="0"/>
              <a:t>63</a:t>
            </a:fld>
            <a:endParaRPr lang="en-US"/>
          </a:p>
        </p:txBody>
      </p:sp>
      <p:sp>
        <p:nvSpPr>
          <p:cNvPr id="5" name="Date Placeholder 4">
            <a:extLst>
              <a:ext uri="{FF2B5EF4-FFF2-40B4-BE49-F238E27FC236}">
                <a16:creationId xmlns:a16="http://schemas.microsoft.com/office/drawing/2014/main" id="{1CD57545-2F4C-B844-9634-FE7F5D2CE328}"/>
              </a:ext>
            </a:extLst>
          </p:cNvPr>
          <p:cNvSpPr>
            <a:spLocks noGrp="1"/>
          </p:cNvSpPr>
          <p:nvPr>
            <p:ph type="dt" idx="1"/>
          </p:nvPr>
        </p:nvSpPr>
        <p:spPr/>
        <p:txBody>
          <a:bodyPr/>
          <a:lstStyle/>
          <a:p>
            <a:fld id="{F02C948B-F522-9746-B9D4-3F04C9CEEB8D}" type="datetime1">
              <a:rPr lang="en-US" smtClean="0"/>
              <a:t>12/12/24</a:t>
            </a:fld>
            <a:endParaRPr lang="en-US"/>
          </a:p>
        </p:txBody>
      </p:sp>
      <p:sp>
        <p:nvSpPr>
          <p:cNvPr id="6" name="Footer Placeholder 5">
            <a:extLst>
              <a:ext uri="{FF2B5EF4-FFF2-40B4-BE49-F238E27FC236}">
                <a16:creationId xmlns:a16="http://schemas.microsoft.com/office/drawing/2014/main" id="{BEA0ECA3-B587-C741-BCE1-37AC0E57EDD5}"/>
              </a:ext>
            </a:extLst>
          </p:cNvPr>
          <p:cNvSpPr>
            <a:spLocks noGrp="1"/>
          </p:cNvSpPr>
          <p:nvPr>
            <p:ph type="ftr" sz="quarter" idx="4"/>
          </p:nvPr>
        </p:nvSpPr>
        <p:spPr/>
        <p:txBody>
          <a:bodyPr/>
          <a:lstStyle/>
          <a:p>
            <a:endParaRPr lang="en-US"/>
          </a:p>
        </p:txBody>
      </p:sp>
      <p:sp>
        <p:nvSpPr>
          <p:cNvPr id="7" name="Header Placeholder 6">
            <a:extLst>
              <a:ext uri="{FF2B5EF4-FFF2-40B4-BE49-F238E27FC236}">
                <a16:creationId xmlns:a16="http://schemas.microsoft.com/office/drawing/2014/main" id="{A451061D-999A-014D-B032-B0396A6BF2BE}"/>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2019415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CA" sz="1200" kern="1200" dirty="0">
                <a:solidFill>
                  <a:schemeClr val="tx1"/>
                </a:solidFill>
                <a:effectLst/>
                <a:latin typeface="+mn-lt"/>
                <a:ea typeface="+mn-ea"/>
                <a:cs typeface="+mn-cs"/>
              </a:rPr>
              <a:t>SIMDRAM is an end-to-end framework that provides the user with</a:t>
            </a:r>
          </a:p>
          <a:p>
            <a:r>
              <a:rPr lang="en-CA" sz="1200" kern="1200" dirty="0">
                <a:solidFill>
                  <a:schemeClr val="tx1"/>
                </a:solidFill>
                <a:effectLst/>
                <a:latin typeface="+mn-lt"/>
                <a:ea typeface="+mn-ea"/>
                <a:cs typeface="+mn-cs"/>
              </a:rPr>
              <a:t>the ability to implement an arbitrary operation in DRAM</a:t>
            </a:r>
          </a:p>
          <a:p>
            <a:endParaRPr lang="en-US" dirty="0"/>
          </a:p>
          <a:p>
            <a:r>
              <a:rPr lang="en-CA" sz="1200" kern="1200" dirty="0">
                <a:solidFill>
                  <a:schemeClr val="tx1"/>
                </a:solidFill>
                <a:effectLst/>
                <a:latin typeface="+mn-lt"/>
                <a:ea typeface="+mn-ea"/>
                <a:cs typeface="+mn-cs"/>
              </a:rPr>
              <a:t>The framework</a:t>
            </a:r>
            <a:r>
              <a:rPr lang="en-US" dirty="0"/>
              <a:t> is composed of three main steps</a:t>
            </a:r>
            <a:r>
              <a:rPr lang="en-CA" sz="1200" kern="1200" dirty="0">
                <a:solidFill>
                  <a:schemeClr val="tx1"/>
                </a:solidFill>
                <a:effectLst/>
                <a:latin typeface="+mn-lt"/>
                <a:ea typeface="+mn-ea"/>
                <a:cs typeface="+mn-cs"/>
              </a:rPr>
              <a:t> which are illustrated in this picture. </a:t>
            </a:r>
            <a:endParaRPr lang="en-US" dirty="0"/>
          </a:p>
          <a:p>
            <a:endParaRPr lang="en-US" dirty="0"/>
          </a:p>
          <a:p>
            <a:r>
              <a:rPr lang="en-US" dirty="0"/>
              <a:t>[CLICK] It takes as user input input the AND/OR/NOT representation of a desired operation.</a:t>
            </a:r>
          </a:p>
          <a:p>
            <a:endParaRPr lang="en-US" dirty="0"/>
          </a:p>
          <a:p>
            <a:r>
              <a:rPr lang="en-CA" sz="1200" kern="1200" dirty="0">
                <a:solidFill>
                  <a:schemeClr val="tx1"/>
                </a:solidFill>
                <a:effectLst/>
                <a:latin typeface="+mn-lt"/>
                <a:ea typeface="+mn-ea"/>
                <a:cs typeface="+mn-cs"/>
              </a:rPr>
              <a:t>[CLICK] Step 1 builds an efficient MAJ/NOT representation of a given desired operation from its AND/OR/NOT-based implementation. Specifically, this step takes as input a desired</a:t>
            </a:r>
          </a:p>
          <a:p>
            <a:r>
              <a:rPr lang="en-CA" sz="1200" kern="1200" dirty="0">
                <a:solidFill>
                  <a:schemeClr val="tx1"/>
                </a:solidFill>
                <a:effectLst/>
                <a:latin typeface="+mn-lt"/>
                <a:ea typeface="+mn-ea"/>
                <a:cs typeface="+mn-cs"/>
              </a:rPr>
              <a:t>operation and uses logic optimization to minimize the number of logic primitives (and, therefore, the computation latency) required to perform the operation. </a:t>
            </a:r>
          </a:p>
          <a:p>
            <a:endParaRPr lang="en-US" dirty="0"/>
          </a:p>
          <a:p>
            <a:r>
              <a:rPr lang="en-CA" sz="1200" kern="1200" dirty="0">
                <a:solidFill>
                  <a:schemeClr val="tx1"/>
                </a:solidFill>
                <a:effectLst/>
                <a:latin typeface="+mn-lt"/>
                <a:ea typeface="+mn-ea"/>
                <a:cs typeface="+mn-cs"/>
              </a:rPr>
              <a:t>[CLICK] </a:t>
            </a:r>
            <a:r>
              <a:rPr lang="en-US" sz="1200"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The second step allocates DRAM rows to the operation’s inputs and outputs and generates the required sequence of DRAM commands to execute the desired operation. </a:t>
            </a:r>
            <a:endParaRPr lang="en-US" dirty="0"/>
          </a:p>
          <a:p>
            <a:endParaRPr lang="en-US" dirty="0"/>
          </a:p>
          <a:p>
            <a:r>
              <a:rPr lang="en-CA" sz="1200" kern="1200" dirty="0">
                <a:solidFill>
                  <a:schemeClr val="tx1"/>
                </a:solidFill>
                <a:effectLst/>
                <a:latin typeface="+mn-lt"/>
                <a:ea typeface="+mn-ea"/>
                <a:cs typeface="+mn-cs"/>
              </a:rPr>
              <a:t>[CLICK] This step’s output is a </a:t>
            </a:r>
            <a:r>
              <a:rPr lang="el-GR" sz="1200" kern="1200" dirty="0">
                <a:solidFill>
                  <a:schemeClr val="tx1"/>
                </a:solidFill>
                <a:effectLst/>
                <a:latin typeface="+mn-lt"/>
                <a:ea typeface="+mn-ea"/>
                <a:cs typeface="+mn-cs"/>
              </a:rPr>
              <a:t>μ</a:t>
            </a:r>
            <a:r>
              <a:rPr lang="en-CA" sz="1200" kern="1200" dirty="0">
                <a:solidFill>
                  <a:schemeClr val="tx1"/>
                </a:solidFill>
                <a:effectLst/>
                <a:latin typeface="+mn-lt"/>
                <a:ea typeface="+mn-ea"/>
                <a:cs typeface="+mn-cs"/>
              </a:rPr>
              <a:t>Program, i.e., the optimized sequence of DRAM commands that is stored in main memory and will be used to execute the operation at runtime. The </a:t>
            </a:r>
            <a:r>
              <a:rPr lang="en-CA" sz="1200" kern="1200" dirty="0" err="1">
                <a:solidFill>
                  <a:schemeClr val="tx1"/>
                </a:solidFill>
                <a:effectLst/>
                <a:latin typeface="+mn-lt"/>
                <a:ea typeface="+mn-ea"/>
                <a:cs typeface="+mn-cs"/>
              </a:rPr>
              <a:t>uProgram</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[CLICK] is stored in main memory and will be used to execute the operation at runtime</a:t>
            </a:r>
          </a:p>
          <a:p>
            <a:r>
              <a:rPr lang="en-CA" sz="1200" kern="1200" dirty="0">
                <a:solidFill>
                  <a:schemeClr val="tx1"/>
                </a:solidFill>
                <a:effectLst/>
                <a:latin typeface="+mn-lt"/>
                <a:ea typeface="+mn-ea"/>
                <a:cs typeface="+mn-cs"/>
              </a:rPr>
              <a:t>[CLICK] and a new SIMDRAM instruction called </a:t>
            </a:r>
            <a:r>
              <a:rPr lang="en-CA" sz="1200" kern="1200" dirty="0" err="1">
                <a:solidFill>
                  <a:schemeClr val="tx1"/>
                </a:solidFill>
                <a:effectLst/>
                <a:latin typeface="+mn-lt"/>
                <a:ea typeface="+mn-ea"/>
                <a:cs typeface="+mn-cs"/>
              </a:rPr>
              <a:t>bbop</a:t>
            </a:r>
            <a:r>
              <a:rPr lang="en-CA" sz="1200" kern="1200" dirty="0">
                <a:solidFill>
                  <a:schemeClr val="tx1"/>
                </a:solidFill>
                <a:effectLst/>
                <a:latin typeface="+mn-lt"/>
                <a:ea typeface="+mn-ea"/>
                <a:cs typeface="+mn-cs"/>
              </a:rPr>
              <a:t> is created as an interface to the </a:t>
            </a:r>
            <a:r>
              <a:rPr lang="en-CA" sz="1200" kern="1200" dirty="0" err="1">
                <a:solidFill>
                  <a:schemeClr val="tx1"/>
                </a:solidFill>
                <a:effectLst/>
                <a:latin typeface="+mn-lt"/>
                <a:ea typeface="+mn-ea"/>
                <a:cs typeface="+mn-cs"/>
              </a:rPr>
              <a:t>uProgram</a:t>
            </a:r>
            <a:r>
              <a:rPr lang="en-CA" sz="1200" kern="1200" dirty="0">
                <a:solidFill>
                  <a:schemeClr val="tx1"/>
                </a:solidFill>
                <a:effectLst/>
                <a:latin typeface="+mn-lt"/>
                <a:ea typeface="+mn-ea"/>
                <a:cs typeface="+mn-cs"/>
              </a:rPr>
              <a:t>, and then added to the CPU ISA</a:t>
            </a:r>
          </a:p>
          <a:p>
            <a:endParaRPr lang="en-US" dirty="0"/>
          </a:p>
          <a:p>
            <a:r>
              <a:rPr lang="en-US" dirty="0"/>
              <a:t>[CLICK] The third step </a:t>
            </a:r>
            <a:r>
              <a:rPr lang="en-CA" sz="1200" kern="1200" dirty="0">
                <a:solidFill>
                  <a:schemeClr val="tx1"/>
                </a:solidFill>
                <a:effectLst/>
                <a:latin typeface="+mn-lt"/>
                <a:ea typeface="+mn-ea"/>
                <a:cs typeface="+mn-cs"/>
              </a:rPr>
              <a:t>executes the </a:t>
            </a:r>
            <a:r>
              <a:rPr lang="el-GR" sz="1200" kern="1200" dirty="0">
                <a:solidFill>
                  <a:schemeClr val="tx1"/>
                </a:solidFill>
                <a:effectLst/>
                <a:latin typeface="+mn-lt"/>
                <a:ea typeface="+mn-ea"/>
                <a:cs typeface="+mn-cs"/>
              </a:rPr>
              <a:t>μ</a:t>
            </a:r>
            <a:r>
              <a:rPr lang="en-CA" sz="1200" kern="1200" dirty="0">
                <a:solidFill>
                  <a:schemeClr val="tx1"/>
                </a:solidFill>
                <a:effectLst/>
                <a:latin typeface="+mn-lt"/>
                <a:ea typeface="+mn-ea"/>
                <a:cs typeface="+mn-cs"/>
              </a:rPr>
              <a:t>Program to perform the operation. SIMDRAM uses a control unit in the memory controller that transparently issues the sequence of commands to DRAM, as dictated by the </a:t>
            </a:r>
            <a:r>
              <a:rPr lang="el-GR" sz="1200" kern="1200" dirty="0">
                <a:solidFill>
                  <a:schemeClr val="tx1"/>
                </a:solidFill>
                <a:effectLst/>
                <a:latin typeface="+mn-lt"/>
                <a:ea typeface="+mn-ea"/>
                <a:cs typeface="+mn-cs"/>
              </a:rPr>
              <a:t>μ</a:t>
            </a:r>
            <a:r>
              <a:rPr lang="en-CA" sz="1200" kern="1200" dirty="0">
                <a:solidFill>
                  <a:schemeClr val="tx1"/>
                </a:solidFill>
                <a:effectLst/>
                <a:latin typeface="+mn-lt"/>
                <a:ea typeface="+mn-ea"/>
                <a:cs typeface="+mn-cs"/>
              </a:rPr>
              <a:t>Program. Once the </a:t>
            </a:r>
            <a:r>
              <a:rPr lang="el-GR" sz="1200" kern="1200" dirty="0">
                <a:solidFill>
                  <a:schemeClr val="tx1"/>
                </a:solidFill>
                <a:effectLst/>
                <a:latin typeface="+mn-lt"/>
                <a:ea typeface="+mn-ea"/>
                <a:cs typeface="+mn-cs"/>
              </a:rPr>
              <a:t>μ</a:t>
            </a:r>
            <a:r>
              <a:rPr lang="en-CA" sz="1200" kern="1200" dirty="0">
                <a:solidFill>
                  <a:schemeClr val="tx1"/>
                </a:solidFill>
                <a:effectLst/>
                <a:latin typeface="+mn-lt"/>
                <a:ea typeface="+mn-ea"/>
                <a:cs typeface="+mn-cs"/>
              </a:rPr>
              <a:t>Program is complete, the result of the operation is held in DRAM.</a:t>
            </a:r>
            <a:endParaRPr lang="en-US" sz="1200" kern="1200" dirty="0">
              <a:solidFill>
                <a:schemeClr val="tx1"/>
              </a:solidFill>
              <a:effectLst/>
              <a:latin typeface="+mn-lt"/>
              <a:ea typeface="+mn-ea"/>
              <a:cs typeface="+mn-cs"/>
            </a:endParaRPr>
          </a:p>
          <a:p>
            <a:endParaRPr lang="en-US" dirty="0"/>
          </a:p>
          <a:p>
            <a:endParaRPr lang="en-US" dirty="0"/>
          </a:p>
          <a:p>
            <a:r>
              <a:rPr lang="en-US" dirty="0"/>
              <a:t>[NEXT]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5C05B30F-BA6C-9149-B255-56E54729187F}"/>
              </a:ext>
            </a:extLst>
          </p:cNvPr>
          <p:cNvSpPr>
            <a:spLocks noGrp="1"/>
          </p:cNvSpPr>
          <p:nvPr>
            <p:ph type="dt" idx="1"/>
          </p:nvPr>
        </p:nvSpPr>
        <p:spPr/>
        <p:txBody>
          <a:bodyPr/>
          <a:lstStyle/>
          <a:p>
            <a:fld id="{1E035412-A6B9-CB43-9480-5F06A4E85463}" type="datetime1">
              <a:rPr lang="en-US" smtClean="0"/>
              <a:t>12/12/24</a:t>
            </a:fld>
            <a:endParaRPr lang="en-US"/>
          </a:p>
        </p:txBody>
      </p:sp>
      <p:sp>
        <p:nvSpPr>
          <p:cNvPr id="6" name="Footer Placeholder 5">
            <a:extLst>
              <a:ext uri="{FF2B5EF4-FFF2-40B4-BE49-F238E27FC236}">
                <a16:creationId xmlns:a16="http://schemas.microsoft.com/office/drawing/2014/main" id="{0EF98DC5-8B83-4147-8F81-E9BF1BEB60D4}"/>
              </a:ext>
            </a:extLst>
          </p:cNvPr>
          <p:cNvSpPr>
            <a:spLocks noGrp="1"/>
          </p:cNvSpPr>
          <p:nvPr>
            <p:ph type="ftr" sz="quarter" idx="4"/>
          </p:nvPr>
        </p:nvSpPr>
        <p:spPr/>
        <p:txBody>
          <a:bodyPr/>
          <a:lstStyle/>
          <a:p>
            <a:endParaRPr lang="en-US"/>
          </a:p>
        </p:txBody>
      </p:sp>
      <p:sp>
        <p:nvSpPr>
          <p:cNvPr id="7" name="Header Placeholder 6">
            <a:extLst>
              <a:ext uri="{FF2B5EF4-FFF2-40B4-BE49-F238E27FC236}">
                <a16:creationId xmlns:a16="http://schemas.microsoft.com/office/drawing/2014/main" id="{2717AFDC-B6E7-B246-8635-069AA5EEDEB6}"/>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495684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Ambit implements majority operations in-DRAM by simultaneously activating three DRAM rows. </a:t>
            </a:r>
          </a:p>
          <a:p>
            <a:endParaRPr lang="en-US" dirty="0"/>
          </a:p>
          <a:p>
            <a:r>
              <a:rPr lang="en-US" dirty="0"/>
              <a:t>[CLICK] When three rows are activated, they simultaneously perpetuate the bitline based on the DRAM cell's content </a:t>
            </a:r>
          </a:p>
          <a:p>
            <a:endParaRPr lang="en-US" dirty="0"/>
          </a:p>
          <a:p>
            <a:r>
              <a:rPr lang="en-US" dirty="0"/>
              <a:t>[CLICK] this allows the local sense amplifiers to compute the majority of the values stored in the DRAM cells </a:t>
            </a:r>
          </a:p>
          <a:p>
            <a:endParaRPr lang="en-US" dirty="0"/>
          </a:p>
          <a:p>
            <a:r>
              <a:rPr lang="en-US" dirty="0"/>
              <a:t>[NEXT]</a:t>
            </a:r>
          </a:p>
          <a:p>
            <a:endParaRPr lang="en-US" dirty="0"/>
          </a:p>
          <a:p>
            <a:endParaRPr lang="en-US" dirty="0"/>
          </a:p>
        </p:txBody>
      </p:sp>
      <p:sp>
        <p:nvSpPr>
          <p:cNvPr id="4" name="Slide Number Placeholder 3"/>
          <p:cNvSpPr>
            <a:spLocks noGrp="1"/>
          </p:cNvSpPr>
          <p:nvPr>
            <p:ph type="sldNum" sz="quarter" idx="5"/>
          </p:nvPr>
        </p:nvSpPr>
        <p:spPr/>
        <p:txBody>
          <a:bodyPr/>
          <a:lstStyle/>
          <a:p>
            <a:fld id="{DAF323FB-BF2C-9B4E-83B8-1F1A8785A570}" type="slidenum">
              <a:rPr lang="en-US" smtClean="0"/>
              <a:t>65</a:t>
            </a:fld>
            <a:endParaRPr lang="en-US"/>
          </a:p>
        </p:txBody>
      </p:sp>
    </p:spTree>
    <p:extLst>
      <p:ext uri="{BB962C8B-B14F-4D97-AF65-F5344CB8AC3E}">
        <p14:creationId xmlns:p14="http://schemas.microsoft.com/office/powerpoint/2010/main" val="29852712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Ambit implements majority operations in-DRAM by simultaneously activating three DRAM rows. </a:t>
            </a:r>
          </a:p>
          <a:p>
            <a:endParaRPr lang="en-US" dirty="0"/>
          </a:p>
          <a:p>
            <a:r>
              <a:rPr lang="en-US" dirty="0"/>
              <a:t>[CLICK] When three rows are activated, they simultaneously perpetuate the bitline based on the DRAM cell's content </a:t>
            </a:r>
          </a:p>
          <a:p>
            <a:endParaRPr lang="en-US" dirty="0"/>
          </a:p>
          <a:p>
            <a:r>
              <a:rPr lang="en-US" dirty="0"/>
              <a:t>[CLICK] this allows the local sense amplifiers to compute the majority of the values stored in the DRAM cells </a:t>
            </a:r>
          </a:p>
          <a:p>
            <a:endParaRPr lang="en-US" dirty="0"/>
          </a:p>
          <a:p>
            <a:r>
              <a:rPr lang="en-US" dirty="0"/>
              <a:t>[NEXT]</a:t>
            </a:r>
          </a:p>
          <a:p>
            <a:endParaRPr lang="en-US" dirty="0"/>
          </a:p>
          <a:p>
            <a:endParaRPr lang="en-US" dirty="0"/>
          </a:p>
        </p:txBody>
      </p:sp>
      <p:sp>
        <p:nvSpPr>
          <p:cNvPr id="4" name="Slide Number Placeholder 3"/>
          <p:cNvSpPr>
            <a:spLocks noGrp="1"/>
          </p:cNvSpPr>
          <p:nvPr>
            <p:ph type="sldNum" sz="quarter" idx="5"/>
          </p:nvPr>
        </p:nvSpPr>
        <p:spPr/>
        <p:txBody>
          <a:bodyPr/>
          <a:lstStyle/>
          <a:p>
            <a:fld id="{DAF323FB-BF2C-9B4E-83B8-1F1A8785A570}" type="slidenum">
              <a:rPr lang="en-US" smtClean="0"/>
              <a:t>66</a:t>
            </a:fld>
            <a:endParaRPr lang="en-US"/>
          </a:p>
        </p:txBody>
      </p:sp>
    </p:spTree>
    <p:extLst>
      <p:ext uri="{BB962C8B-B14F-4D97-AF65-F5344CB8AC3E}">
        <p14:creationId xmlns:p14="http://schemas.microsoft.com/office/powerpoint/2010/main" val="2157447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Ambit implements majority operations in-DRAM by simultaneously activating three DRAM rows. </a:t>
            </a:r>
          </a:p>
          <a:p>
            <a:endParaRPr lang="en-US" dirty="0"/>
          </a:p>
          <a:p>
            <a:r>
              <a:rPr lang="en-US" dirty="0"/>
              <a:t>[CLICK] When three rows are activated, they simultaneously perpetuate the bitline based on the DRAM cell's content </a:t>
            </a:r>
          </a:p>
          <a:p>
            <a:endParaRPr lang="en-US" dirty="0"/>
          </a:p>
          <a:p>
            <a:r>
              <a:rPr lang="en-US" dirty="0"/>
              <a:t>[CLICK] this allows the local sense amplifiers to compute the majority of the values stored in the DRAM cells </a:t>
            </a:r>
          </a:p>
          <a:p>
            <a:endParaRPr lang="en-US" dirty="0"/>
          </a:p>
          <a:p>
            <a:r>
              <a:rPr lang="en-US" dirty="0"/>
              <a:t>[NEXT]</a:t>
            </a:r>
          </a:p>
          <a:p>
            <a:endParaRPr lang="en-US" dirty="0"/>
          </a:p>
          <a:p>
            <a:endParaRPr lang="en-US" dirty="0"/>
          </a:p>
        </p:txBody>
      </p:sp>
      <p:sp>
        <p:nvSpPr>
          <p:cNvPr id="4" name="Slide Number Placeholder 3"/>
          <p:cNvSpPr>
            <a:spLocks noGrp="1"/>
          </p:cNvSpPr>
          <p:nvPr>
            <p:ph type="sldNum" sz="quarter" idx="5"/>
          </p:nvPr>
        </p:nvSpPr>
        <p:spPr/>
        <p:txBody>
          <a:bodyPr/>
          <a:lstStyle/>
          <a:p>
            <a:fld id="{DAF323FB-BF2C-9B4E-83B8-1F1A8785A570}" type="slidenum">
              <a:rPr lang="en-US" smtClean="0"/>
              <a:t>67</a:t>
            </a:fld>
            <a:endParaRPr lang="en-US"/>
          </a:p>
        </p:txBody>
      </p:sp>
    </p:spTree>
    <p:extLst>
      <p:ext uri="{BB962C8B-B14F-4D97-AF65-F5344CB8AC3E}">
        <p14:creationId xmlns:p14="http://schemas.microsoft.com/office/powerpoint/2010/main" val="30206927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Ambit implements majority operations in-DRAM by simultaneously activating three DRAM rows. </a:t>
            </a:r>
          </a:p>
          <a:p>
            <a:endParaRPr lang="en-US" dirty="0"/>
          </a:p>
          <a:p>
            <a:r>
              <a:rPr lang="en-US" dirty="0"/>
              <a:t>[CLICK] When three rows are activated, they simultaneously perpetuate the bitline based on the DRAM cell's content </a:t>
            </a:r>
          </a:p>
          <a:p>
            <a:endParaRPr lang="en-US" dirty="0"/>
          </a:p>
          <a:p>
            <a:r>
              <a:rPr lang="en-US" dirty="0"/>
              <a:t>[CLICK] this allows the local sense amplifiers to compute the majority of the values stored in the DRAM cells </a:t>
            </a:r>
          </a:p>
          <a:p>
            <a:endParaRPr lang="en-US" dirty="0"/>
          </a:p>
          <a:p>
            <a:r>
              <a:rPr lang="en-US" dirty="0"/>
              <a:t>[NEXT]</a:t>
            </a:r>
          </a:p>
          <a:p>
            <a:endParaRPr lang="en-US" dirty="0"/>
          </a:p>
          <a:p>
            <a:endParaRPr lang="en-US" dirty="0"/>
          </a:p>
        </p:txBody>
      </p:sp>
      <p:sp>
        <p:nvSpPr>
          <p:cNvPr id="4" name="Slide Number Placeholder 3"/>
          <p:cNvSpPr>
            <a:spLocks noGrp="1"/>
          </p:cNvSpPr>
          <p:nvPr>
            <p:ph type="sldNum" sz="quarter" idx="5"/>
          </p:nvPr>
        </p:nvSpPr>
        <p:spPr/>
        <p:txBody>
          <a:bodyPr/>
          <a:lstStyle/>
          <a:p>
            <a:fld id="{DAF323FB-BF2C-9B4E-83B8-1F1A8785A570}" type="slidenum">
              <a:rPr lang="en-US" smtClean="0"/>
              <a:t>68</a:t>
            </a:fld>
            <a:endParaRPr lang="en-US"/>
          </a:p>
        </p:txBody>
      </p:sp>
    </p:spTree>
    <p:extLst>
      <p:ext uri="{BB962C8B-B14F-4D97-AF65-F5344CB8AC3E}">
        <p14:creationId xmlns:p14="http://schemas.microsoft.com/office/powerpoint/2010/main" val="39457734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Ambit implements majority operations in-DRAM by simultaneously activating three DRAM rows. </a:t>
            </a:r>
          </a:p>
          <a:p>
            <a:endParaRPr lang="en-US" dirty="0"/>
          </a:p>
          <a:p>
            <a:r>
              <a:rPr lang="en-US" dirty="0"/>
              <a:t>[CLICK] When three rows are activated, they simultaneously perpetuate the bitline based on the DRAM cell's content </a:t>
            </a:r>
          </a:p>
          <a:p>
            <a:endParaRPr lang="en-US" dirty="0"/>
          </a:p>
          <a:p>
            <a:r>
              <a:rPr lang="en-US" dirty="0"/>
              <a:t>[CLICK] this allows the local sense amplifiers to compute the majority of the values stored in the DRAM cells </a:t>
            </a:r>
          </a:p>
          <a:p>
            <a:endParaRPr lang="en-US" dirty="0"/>
          </a:p>
          <a:p>
            <a:r>
              <a:rPr lang="en-US" dirty="0"/>
              <a:t>[NEXT]</a:t>
            </a:r>
          </a:p>
          <a:p>
            <a:endParaRPr lang="en-US" dirty="0"/>
          </a:p>
          <a:p>
            <a:endParaRPr lang="en-US" dirty="0"/>
          </a:p>
        </p:txBody>
      </p:sp>
      <p:sp>
        <p:nvSpPr>
          <p:cNvPr id="4" name="Slide Number Placeholder 3"/>
          <p:cNvSpPr>
            <a:spLocks noGrp="1"/>
          </p:cNvSpPr>
          <p:nvPr>
            <p:ph type="sldNum" sz="quarter" idx="5"/>
          </p:nvPr>
        </p:nvSpPr>
        <p:spPr/>
        <p:txBody>
          <a:bodyPr/>
          <a:lstStyle/>
          <a:p>
            <a:fld id="{DAF323FB-BF2C-9B4E-83B8-1F1A8785A570}" type="slidenum">
              <a:rPr lang="en-US" smtClean="0"/>
              <a:t>69</a:t>
            </a:fld>
            <a:endParaRPr lang="en-US"/>
          </a:p>
        </p:txBody>
      </p:sp>
    </p:spTree>
    <p:extLst>
      <p:ext uri="{BB962C8B-B14F-4D97-AF65-F5344CB8AC3E}">
        <p14:creationId xmlns:p14="http://schemas.microsoft.com/office/powerpoint/2010/main" val="3191029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Processing-in-Memory architectures alleviate data movement bottlenecks by moving computation to where the data resides. Such architectures can be implemented </a:t>
            </a:r>
          </a:p>
          <a:p>
            <a:endParaRPr lang="en-US" dirty="0"/>
          </a:p>
          <a:p>
            <a:r>
              <a:rPr lang="en-US" dirty="0"/>
              <a:t>[CLICK] by adding logic near the memory arrays, in what is called processing-near-memory or</a:t>
            </a:r>
          </a:p>
          <a:p>
            <a:endParaRPr lang="en-US" dirty="0"/>
          </a:p>
          <a:p>
            <a:r>
              <a:rPr lang="en-US" dirty="0"/>
              <a:t>[CLICK] by using the analog operating principles of the memory cells to perform computation, in what is called processing-using-memory</a:t>
            </a:r>
          </a:p>
          <a:p>
            <a:endParaRPr lang="en-US" dirty="0"/>
          </a:p>
          <a:p>
            <a:r>
              <a:rPr lang="en-US" dirty="0"/>
              <a:t>[NEXT]</a:t>
            </a:r>
          </a:p>
        </p:txBody>
      </p:sp>
      <p:sp>
        <p:nvSpPr>
          <p:cNvPr id="4" name="Slide Number Placeholder 3"/>
          <p:cNvSpPr>
            <a:spLocks noGrp="1"/>
          </p:cNvSpPr>
          <p:nvPr>
            <p:ph type="sldNum" sz="quarter" idx="5"/>
          </p:nvPr>
        </p:nvSpPr>
        <p:spPr/>
        <p:txBody>
          <a:bodyPr/>
          <a:lstStyle/>
          <a:p>
            <a:fld id="{DAF323FB-BF2C-9B4E-83B8-1F1A8785A570}" type="slidenum">
              <a:rPr lang="en-US" smtClean="0"/>
              <a:t>10</a:t>
            </a:fld>
            <a:endParaRPr lang="en-US"/>
          </a:p>
        </p:txBody>
      </p:sp>
    </p:spTree>
    <p:extLst>
      <p:ext uri="{BB962C8B-B14F-4D97-AF65-F5344CB8AC3E}">
        <p14:creationId xmlns:p14="http://schemas.microsoft.com/office/powerpoint/2010/main" val="32976991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Ambit implements majority operations in-DRAM by simultaneously activating three DRAM rows. </a:t>
            </a:r>
          </a:p>
          <a:p>
            <a:endParaRPr lang="en-US" dirty="0"/>
          </a:p>
          <a:p>
            <a:r>
              <a:rPr lang="en-US" dirty="0"/>
              <a:t>[CLICK] When three rows are activated, they simultaneously perpetuate the bitline based on the DRAM cell's content </a:t>
            </a:r>
          </a:p>
          <a:p>
            <a:endParaRPr lang="en-US" dirty="0"/>
          </a:p>
          <a:p>
            <a:r>
              <a:rPr lang="en-US" dirty="0"/>
              <a:t>[CLICK] this allows the local sense amplifiers to compute the majority of the values stored in the DRAM cells </a:t>
            </a:r>
          </a:p>
          <a:p>
            <a:endParaRPr lang="en-US" dirty="0"/>
          </a:p>
          <a:p>
            <a:r>
              <a:rPr lang="en-US" dirty="0"/>
              <a:t>[NEXT]</a:t>
            </a:r>
          </a:p>
          <a:p>
            <a:endParaRPr lang="en-US" dirty="0"/>
          </a:p>
          <a:p>
            <a:endParaRPr lang="en-US" dirty="0"/>
          </a:p>
        </p:txBody>
      </p:sp>
      <p:sp>
        <p:nvSpPr>
          <p:cNvPr id="4" name="Slide Number Placeholder 3"/>
          <p:cNvSpPr>
            <a:spLocks noGrp="1"/>
          </p:cNvSpPr>
          <p:nvPr>
            <p:ph type="sldNum" sz="quarter" idx="5"/>
          </p:nvPr>
        </p:nvSpPr>
        <p:spPr/>
        <p:txBody>
          <a:bodyPr/>
          <a:lstStyle/>
          <a:p>
            <a:fld id="{DAF323FB-BF2C-9B4E-83B8-1F1A8785A570}" type="slidenum">
              <a:rPr lang="en-US" smtClean="0"/>
              <a:t>70</a:t>
            </a:fld>
            <a:endParaRPr lang="en-US"/>
          </a:p>
        </p:txBody>
      </p:sp>
    </p:spTree>
    <p:extLst>
      <p:ext uri="{BB962C8B-B14F-4D97-AF65-F5344CB8AC3E}">
        <p14:creationId xmlns:p14="http://schemas.microsoft.com/office/powerpoint/2010/main" val="15724045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We implement SIMDRAM using gem5 simulator</a:t>
            </a:r>
          </a:p>
          <a:p>
            <a:endParaRPr lang="en-US" dirty="0"/>
          </a:p>
          <a:p>
            <a:r>
              <a:rPr lang="en-US" dirty="0"/>
              <a:t>[CLICK] We compare SIMDRAM against three baselines</a:t>
            </a:r>
          </a:p>
          <a:p>
            <a:r>
              <a:rPr lang="en-US" dirty="0"/>
              <a:t>[CLICK] a multi-core CPU</a:t>
            </a:r>
          </a:p>
          <a:p>
            <a:r>
              <a:rPr lang="en-US" dirty="0"/>
              <a:t>[CLICK] a high-end GPU</a:t>
            </a:r>
          </a:p>
          <a:p>
            <a:r>
              <a:rPr lang="en-US" dirty="0"/>
              <a:t>[CLICK] and, Ambit, an state-of-the-art in-DRAM computing mechanism </a:t>
            </a:r>
          </a:p>
          <a:p>
            <a:endParaRPr lang="en-US" dirty="0"/>
          </a:p>
          <a:p>
            <a:r>
              <a:rPr lang="en-US" dirty="0"/>
              <a:t>[CLICK] We evaluate three different configurations of SIMDRAM</a:t>
            </a:r>
          </a:p>
          <a:p>
            <a:r>
              <a:rPr lang="en-US" dirty="0"/>
              <a:t>[CLICK] 1-bank configuration, where a single DRAM bank is extended to enable SIMDRAM computation. This  enables SIMDRAM to execute operations over 64K SIMD lanes</a:t>
            </a:r>
          </a:p>
          <a:p>
            <a:r>
              <a:rPr lang="en-US" dirty="0"/>
              <a:t>[CLICK] We also evaluate SIMDRAM with four in-DRAM computation enabled banks</a:t>
            </a:r>
          </a:p>
          <a:p>
            <a:r>
              <a:rPr lang="en-US" dirty="0"/>
              <a:t>[CLICK] And 16 in-DRAM computation enabled banks. </a:t>
            </a:r>
          </a:p>
          <a:p>
            <a:endParaRPr lang="en-US" dirty="0"/>
          </a:p>
          <a:p>
            <a:r>
              <a:rPr lang="en-US" dirty="0"/>
              <a:t>[NEXT]</a:t>
            </a:r>
          </a:p>
        </p:txBody>
      </p:sp>
      <p:sp>
        <p:nvSpPr>
          <p:cNvPr id="4" name="Slide Number Placeholder 3"/>
          <p:cNvSpPr>
            <a:spLocks noGrp="1"/>
          </p:cNvSpPr>
          <p:nvPr>
            <p:ph type="sldNum" sz="quarter" idx="5"/>
          </p:nvPr>
        </p:nvSpPr>
        <p:spPr/>
        <p:txBody>
          <a:bodyPr/>
          <a:lstStyle/>
          <a:p>
            <a:fld id="{9215BD74-A3FE-8D41-A5F8-7391B7541C41}" type="slidenum">
              <a:rPr lang="en-US" smtClean="0"/>
              <a:t>71</a:t>
            </a:fld>
            <a:endParaRPr lang="en-US"/>
          </a:p>
        </p:txBody>
      </p:sp>
      <p:sp>
        <p:nvSpPr>
          <p:cNvPr id="5" name="Date Placeholder 4">
            <a:extLst>
              <a:ext uri="{FF2B5EF4-FFF2-40B4-BE49-F238E27FC236}">
                <a16:creationId xmlns:a16="http://schemas.microsoft.com/office/drawing/2014/main" id="{D30514E8-A6EE-8E4D-8BEC-5F50C5A7B9B7}"/>
              </a:ext>
            </a:extLst>
          </p:cNvPr>
          <p:cNvSpPr>
            <a:spLocks noGrp="1"/>
          </p:cNvSpPr>
          <p:nvPr>
            <p:ph type="dt" idx="1"/>
          </p:nvPr>
        </p:nvSpPr>
        <p:spPr/>
        <p:txBody>
          <a:bodyPr/>
          <a:lstStyle/>
          <a:p>
            <a:fld id="{A72DF000-2E77-3741-B876-BD16A4065520}" type="datetime1">
              <a:rPr lang="en-US" smtClean="0"/>
              <a:t>12/12/24</a:t>
            </a:fld>
            <a:endParaRPr lang="en-US"/>
          </a:p>
        </p:txBody>
      </p:sp>
      <p:sp>
        <p:nvSpPr>
          <p:cNvPr id="6" name="Footer Placeholder 5">
            <a:extLst>
              <a:ext uri="{FF2B5EF4-FFF2-40B4-BE49-F238E27FC236}">
                <a16:creationId xmlns:a16="http://schemas.microsoft.com/office/drawing/2014/main" id="{F4D43C0C-C292-A447-8785-D35331D72C69}"/>
              </a:ext>
            </a:extLst>
          </p:cNvPr>
          <p:cNvSpPr>
            <a:spLocks noGrp="1"/>
          </p:cNvSpPr>
          <p:nvPr>
            <p:ph type="ftr" sz="quarter" idx="4"/>
          </p:nvPr>
        </p:nvSpPr>
        <p:spPr/>
        <p:txBody>
          <a:bodyPr/>
          <a:lstStyle/>
          <a:p>
            <a:endParaRPr lang="en-US"/>
          </a:p>
        </p:txBody>
      </p:sp>
      <p:sp>
        <p:nvSpPr>
          <p:cNvPr id="7" name="Header Placeholder 6">
            <a:extLst>
              <a:ext uri="{FF2B5EF4-FFF2-40B4-BE49-F238E27FC236}">
                <a16:creationId xmlns:a16="http://schemas.microsoft.com/office/drawing/2014/main" id="{5E609680-ECCA-F640-8696-1B4A29AA6019}"/>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130302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To demonstrate its generality, we evaluate SIMDRAM using</a:t>
            </a:r>
          </a:p>
          <a:p>
            <a:r>
              <a:rPr lang="en-US" dirty="0"/>
              <a:t>[CLICK] 16 complex in-DRAM operations</a:t>
            </a:r>
          </a:p>
          <a:p>
            <a:endParaRPr lang="en-US" dirty="0"/>
          </a:p>
          <a:p>
            <a:r>
              <a:rPr lang="en-US" dirty="0"/>
              <a:t>And [CLICK] 7 commonly-used real-world applications from various domains</a:t>
            </a:r>
          </a:p>
          <a:p>
            <a:endParaRPr lang="en-US" dirty="0"/>
          </a:p>
          <a:p>
            <a:endParaRPr lang="en-US" dirty="0"/>
          </a:p>
          <a:p>
            <a:r>
              <a:rPr lang="en-US" dirty="0"/>
              <a:t>[NEXT]</a:t>
            </a:r>
          </a:p>
        </p:txBody>
      </p:sp>
      <p:sp>
        <p:nvSpPr>
          <p:cNvPr id="4" name="Slide Number Placeholder 3"/>
          <p:cNvSpPr>
            <a:spLocks noGrp="1"/>
          </p:cNvSpPr>
          <p:nvPr>
            <p:ph type="sldNum" sz="quarter" idx="5"/>
          </p:nvPr>
        </p:nvSpPr>
        <p:spPr/>
        <p:txBody>
          <a:bodyPr/>
          <a:lstStyle/>
          <a:p>
            <a:fld id="{9215BD74-A3FE-8D41-A5F8-7391B7541C41}" type="slidenum">
              <a:rPr lang="en-US" smtClean="0"/>
              <a:t>72</a:t>
            </a:fld>
            <a:endParaRPr lang="en-US"/>
          </a:p>
        </p:txBody>
      </p:sp>
      <p:sp>
        <p:nvSpPr>
          <p:cNvPr id="5" name="Date Placeholder 4">
            <a:extLst>
              <a:ext uri="{FF2B5EF4-FFF2-40B4-BE49-F238E27FC236}">
                <a16:creationId xmlns:a16="http://schemas.microsoft.com/office/drawing/2014/main" id="{C1D17C10-CDF3-6C47-BC91-92142CDACE95}"/>
              </a:ext>
            </a:extLst>
          </p:cNvPr>
          <p:cNvSpPr>
            <a:spLocks noGrp="1"/>
          </p:cNvSpPr>
          <p:nvPr>
            <p:ph type="dt" idx="1"/>
          </p:nvPr>
        </p:nvSpPr>
        <p:spPr/>
        <p:txBody>
          <a:bodyPr/>
          <a:lstStyle/>
          <a:p>
            <a:fld id="{C1A5276E-E567-D74E-8980-B1288617D8B1}" type="datetime1">
              <a:rPr lang="en-US" smtClean="0"/>
              <a:t>12/12/24</a:t>
            </a:fld>
            <a:endParaRPr lang="en-US"/>
          </a:p>
        </p:txBody>
      </p:sp>
      <p:sp>
        <p:nvSpPr>
          <p:cNvPr id="6" name="Footer Placeholder 5">
            <a:extLst>
              <a:ext uri="{FF2B5EF4-FFF2-40B4-BE49-F238E27FC236}">
                <a16:creationId xmlns:a16="http://schemas.microsoft.com/office/drawing/2014/main" id="{1D24143C-B602-0440-850B-484401BDDF3A}"/>
              </a:ext>
            </a:extLst>
          </p:cNvPr>
          <p:cNvSpPr>
            <a:spLocks noGrp="1"/>
          </p:cNvSpPr>
          <p:nvPr>
            <p:ph type="ftr" sz="quarter" idx="4"/>
          </p:nvPr>
        </p:nvSpPr>
        <p:spPr/>
        <p:txBody>
          <a:bodyPr/>
          <a:lstStyle/>
          <a:p>
            <a:endParaRPr lang="en-US"/>
          </a:p>
        </p:txBody>
      </p:sp>
      <p:sp>
        <p:nvSpPr>
          <p:cNvPr id="7" name="Header Placeholder 6">
            <a:extLst>
              <a:ext uri="{FF2B5EF4-FFF2-40B4-BE49-F238E27FC236}">
                <a16:creationId xmlns:a16="http://schemas.microsoft.com/office/drawing/2014/main" id="{69A273A3-A969-AF41-964C-018EA8BD3967}"/>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8311823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compare the throughput across all 16 SIMDRAM operations, normalized to the three baselines.</a:t>
            </a:r>
          </a:p>
          <a:p>
            <a:endParaRPr lang="en-US" dirty="0"/>
          </a:p>
          <a:p>
            <a:r>
              <a:rPr lang="en-US" dirty="0"/>
              <a:t>[CLICK] Here, the X axis shows each one of the three baselines we evaluated, and the Y axis shows the average normalized throughput in </a:t>
            </a:r>
            <a:r>
              <a:rPr lang="en-US" dirty="0" err="1"/>
              <a:t>GigaOPerations</a:t>
            </a:r>
            <a:r>
              <a:rPr lang="en-US" dirty="0"/>
              <a:t> per second. We make the following observations.</a:t>
            </a:r>
          </a:p>
          <a:p>
            <a:endParaRPr lang="en-US" dirty="0"/>
          </a:p>
          <a:p>
            <a:r>
              <a:rPr lang="en-US" dirty="0"/>
              <a:t>[CLICK] First, SIMDRAM with a single bank provides 5.5x the throughput of the baseline CPU </a:t>
            </a:r>
          </a:p>
          <a:p>
            <a:r>
              <a:rPr lang="en-US" dirty="0"/>
              <a:t>[CLICK] This value increases to 22x the throughput of the baseline CPU using four DRAM banks </a:t>
            </a:r>
          </a:p>
          <a:p>
            <a:r>
              <a:rPr lang="en-US" dirty="0"/>
              <a:t>[CLICK] and to 88x the throughput of the CPU using 16 DRAM banks. </a:t>
            </a:r>
          </a:p>
          <a:p>
            <a:endParaRPr lang="en-US" dirty="0"/>
          </a:p>
          <a:p>
            <a:r>
              <a:rPr lang="en-US" dirty="0"/>
              <a:t>[CLICK] Second, SIMDRAM with a single bank is not enough to outperform the throughput of the GPU.</a:t>
            </a:r>
          </a:p>
          <a:p>
            <a:r>
              <a:rPr lang="en-US" dirty="0"/>
              <a:t>[CLICK] However, with four DRAM banks, SIMDRAM provides 1.5x the throughput of the GPU </a:t>
            </a:r>
          </a:p>
          <a:p>
            <a:r>
              <a:rPr lang="en-US" dirty="0"/>
              <a:t>[CLICK] which scales to 5.8x when using 16 DRAM banks. </a:t>
            </a:r>
          </a:p>
          <a:p>
            <a:endParaRPr lang="en-US" dirty="0"/>
          </a:p>
          <a:p>
            <a:r>
              <a:rPr lang="en-US" dirty="0"/>
              <a:t>[CLICK] Third, compared to Ambit, SIMDRAM 1 bank provides 2x Ambit's throughput of Ambit.</a:t>
            </a:r>
          </a:p>
          <a:p>
            <a:r>
              <a:rPr lang="en-US" dirty="0"/>
              <a:t>[CLICK] While SIMDRAM 4 banks provides 7.9x</a:t>
            </a:r>
          </a:p>
          <a:p>
            <a:r>
              <a:rPr lang="en-US" dirty="0"/>
              <a:t>[CLICK] And SIMDRAM 16 banks provides 31.6x the throughput of Ambit.</a:t>
            </a:r>
          </a:p>
          <a:p>
            <a:endParaRPr lang="en-US" dirty="0"/>
          </a:p>
          <a:p>
            <a:r>
              <a:rPr lang="en-US" dirty="0"/>
              <a:t>[CLICK] We conclude that SIMDRAM can largely outperform all three state-of-the-art baselines for a wide range of operations</a:t>
            </a:r>
          </a:p>
          <a:p>
            <a:endParaRPr lang="en-US" dirty="0"/>
          </a:p>
          <a:p>
            <a:r>
              <a:rPr lang="en-US" dirty="0"/>
              <a:t>[NEXT]</a:t>
            </a:r>
          </a:p>
        </p:txBody>
      </p:sp>
      <p:sp>
        <p:nvSpPr>
          <p:cNvPr id="4" name="Slide Number Placeholder 3"/>
          <p:cNvSpPr>
            <a:spLocks noGrp="1"/>
          </p:cNvSpPr>
          <p:nvPr>
            <p:ph type="sldNum" sz="quarter" idx="5"/>
          </p:nvPr>
        </p:nvSpPr>
        <p:spPr/>
        <p:txBody>
          <a:bodyPr/>
          <a:lstStyle/>
          <a:p>
            <a:fld id="{9215BD74-A3FE-8D41-A5F8-7391B7541C41}" type="slidenum">
              <a:rPr lang="en-US" smtClean="0"/>
              <a:t>73</a:t>
            </a:fld>
            <a:endParaRPr lang="en-US"/>
          </a:p>
        </p:txBody>
      </p:sp>
      <p:sp>
        <p:nvSpPr>
          <p:cNvPr id="5" name="Date Placeholder 4">
            <a:extLst>
              <a:ext uri="{FF2B5EF4-FFF2-40B4-BE49-F238E27FC236}">
                <a16:creationId xmlns:a16="http://schemas.microsoft.com/office/drawing/2014/main" id="{04F2004B-4FA6-384E-91AD-67360941D405}"/>
              </a:ext>
            </a:extLst>
          </p:cNvPr>
          <p:cNvSpPr>
            <a:spLocks noGrp="1"/>
          </p:cNvSpPr>
          <p:nvPr>
            <p:ph type="dt" idx="1"/>
          </p:nvPr>
        </p:nvSpPr>
        <p:spPr/>
        <p:txBody>
          <a:bodyPr/>
          <a:lstStyle/>
          <a:p>
            <a:fld id="{F4EA0BE4-F98E-054F-B55D-AE3436D7D5F9}" type="datetime1">
              <a:rPr lang="en-US" smtClean="0"/>
              <a:t>12/12/24</a:t>
            </a:fld>
            <a:endParaRPr lang="en-US"/>
          </a:p>
        </p:txBody>
      </p:sp>
      <p:sp>
        <p:nvSpPr>
          <p:cNvPr id="6" name="Footer Placeholder 5">
            <a:extLst>
              <a:ext uri="{FF2B5EF4-FFF2-40B4-BE49-F238E27FC236}">
                <a16:creationId xmlns:a16="http://schemas.microsoft.com/office/drawing/2014/main" id="{87BD953C-F2AB-D54A-97F1-14B6674757B3}"/>
              </a:ext>
            </a:extLst>
          </p:cNvPr>
          <p:cNvSpPr>
            <a:spLocks noGrp="1"/>
          </p:cNvSpPr>
          <p:nvPr>
            <p:ph type="ftr" sz="quarter" idx="4"/>
          </p:nvPr>
        </p:nvSpPr>
        <p:spPr/>
        <p:txBody>
          <a:bodyPr/>
          <a:lstStyle/>
          <a:p>
            <a:endParaRPr lang="en-US"/>
          </a:p>
        </p:txBody>
      </p:sp>
      <p:sp>
        <p:nvSpPr>
          <p:cNvPr id="7" name="Header Placeholder 6">
            <a:extLst>
              <a:ext uri="{FF2B5EF4-FFF2-40B4-BE49-F238E27FC236}">
                <a16:creationId xmlns:a16="http://schemas.microsoft.com/office/drawing/2014/main" id="{54CD8603-DA6B-D44D-A1AA-4EBDA2DE9BDA}"/>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3446447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 compare the energy efficiency across all 16 SIMDRAM operations, normalized to the three baselines.</a:t>
            </a:r>
          </a:p>
          <a:p>
            <a:endParaRPr lang="en-US" dirty="0"/>
          </a:p>
          <a:p>
            <a:r>
              <a:rPr lang="en-US" dirty="0"/>
              <a:t>[CLICK] Here, the X axis shows each one of the three baselines we evaluated, and the Y axis shows the average normalized energy efficiency in Throughput per Watt. We make the following observations.</a:t>
            </a:r>
          </a:p>
          <a:p>
            <a:endParaRPr lang="en-US" dirty="0"/>
          </a:p>
          <a:p>
            <a:r>
              <a:rPr lang="en-US" dirty="0"/>
              <a:t>[CLICK] SIMDRAM provides  257x  the energy efficiency of the CPU baseline, </a:t>
            </a:r>
          </a:p>
          <a:p>
            <a:endParaRPr lang="en-US" dirty="0"/>
          </a:p>
          <a:p>
            <a:r>
              <a:rPr lang="en-US" dirty="0"/>
              <a:t>[CLICK] 31x the energy efficiency of the high-end GPU </a:t>
            </a:r>
          </a:p>
          <a:p>
            <a:r>
              <a:rPr lang="en-US" dirty="0"/>
              <a:t>[CLICK] And 2.6x the energy efficiency of Ambit</a:t>
            </a:r>
          </a:p>
          <a:p>
            <a:endParaRPr lang="en-US" dirty="0"/>
          </a:p>
          <a:p>
            <a:r>
              <a:rPr lang="en-US" dirty="0"/>
              <a:t>[CLICK] We conclude that SIMDRAM is more energy efficient than all state-of-the-art baselines</a:t>
            </a:r>
          </a:p>
          <a:p>
            <a:endParaRPr lang="en-US" dirty="0"/>
          </a:p>
          <a:p>
            <a:r>
              <a:rPr lang="en-US" dirty="0"/>
              <a:t>[NEXT]</a:t>
            </a:r>
          </a:p>
          <a:p>
            <a:endParaRPr lang="en-US" dirty="0"/>
          </a:p>
        </p:txBody>
      </p:sp>
      <p:sp>
        <p:nvSpPr>
          <p:cNvPr id="4" name="Slide Number Placeholder 3"/>
          <p:cNvSpPr>
            <a:spLocks noGrp="1"/>
          </p:cNvSpPr>
          <p:nvPr>
            <p:ph type="sldNum" sz="quarter" idx="5"/>
          </p:nvPr>
        </p:nvSpPr>
        <p:spPr/>
        <p:txBody>
          <a:bodyPr/>
          <a:lstStyle/>
          <a:p>
            <a:fld id="{9215BD74-A3FE-8D41-A5F8-7391B7541C41}" type="slidenum">
              <a:rPr lang="en-US" smtClean="0"/>
              <a:t>74</a:t>
            </a:fld>
            <a:endParaRPr lang="en-US"/>
          </a:p>
        </p:txBody>
      </p:sp>
      <p:sp>
        <p:nvSpPr>
          <p:cNvPr id="5" name="Date Placeholder 4">
            <a:extLst>
              <a:ext uri="{FF2B5EF4-FFF2-40B4-BE49-F238E27FC236}">
                <a16:creationId xmlns:a16="http://schemas.microsoft.com/office/drawing/2014/main" id="{4B174365-706B-7A43-8440-0AD8B238977C}"/>
              </a:ext>
            </a:extLst>
          </p:cNvPr>
          <p:cNvSpPr>
            <a:spLocks noGrp="1"/>
          </p:cNvSpPr>
          <p:nvPr>
            <p:ph type="dt" idx="1"/>
          </p:nvPr>
        </p:nvSpPr>
        <p:spPr/>
        <p:txBody>
          <a:bodyPr/>
          <a:lstStyle/>
          <a:p>
            <a:fld id="{7CB354CA-2438-A443-9987-B4E837B418A6}" type="datetime1">
              <a:rPr lang="en-US" smtClean="0"/>
              <a:t>12/12/24</a:t>
            </a:fld>
            <a:endParaRPr lang="en-US"/>
          </a:p>
        </p:txBody>
      </p:sp>
      <p:sp>
        <p:nvSpPr>
          <p:cNvPr id="6" name="Footer Placeholder 5">
            <a:extLst>
              <a:ext uri="{FF2B5EF4-FFF2-40B4-BE49-F238E27FC236}">
                <a16:creationId xmlns:a16="http://schemas.microsoft.com/office/drawing/2014/main" id="{94C9BCCC-011B-6E4A-981C-A7F6DCDAFFC7}"/>
              </a:ext>
            </a:extLst>
          </p:cNvPr>
          <p:cNvSpPr>
            <a:spLocks noGrp="1"/>
          </p:cNvSpPr>
          <p:nvPr>
            <p:ph type="ftr" sz="quarter" idx="4"/>
          </p:nvPr>
        </p:nvSpPr>
        <p:spPr/>
        <p:txBody>
          <a:bodyPr/>
          <a:lstStyle/>
          <a:p>
            <a:endParaRPr lang="en-US"/>
          </a:p>
        </p:txBody>
      </p:sp>
      <p:sp>
        <p:nvSpPr>
          <p:cNvPr id="7" name="Header Placeholder 6">
            <a:extLst>
              <a:ext uri="{FF2B5EF4-FFF2-40B4-BE49-F238E27FC236}">
                <a16:creationId xmlns:a16="http://schemas.microsoft.com/office/drawing/2014/main" id="{A9A1DB93-68CA-2C4D-90A5-BFF69BE6FD73}"/>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8488968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we compare the speedup across all 7 real-world applications,</a:t>
            </a:r>
          </a:p>
          <a:p>
            <a:endParaRPr lang="en-US" dirty="0"/>
          </a:p>
          <a:p>
            <a:endParaRPr lang="en-US" dirty="0"/>
          </a:p>
          <a:p>
            <a:r>
              <a:rPr lang="en-US" dirty="0"/>
              <a:t>[CLICK] First, SIMDRAM with a single bank provides 3x speedup compared to the baseline CPU </a:t>
            </a:r>
          </a:p>
          <a:p>
            <a:r>
              <a:rPr lang="en-US" dirty="0"/>
              <a:t>[CLICK] which scales to 8.7x using four DRAM banks and </a:t>
            </a:r>
          </a:p>
          <a:p>
            <a:r>
              <a:rPr lang="en-US" dirty="0"/>
              <a:t>[CLICK] 21x using all 16 SIMDRAM-capable banks </a:t>
            </a:r>
          </a:p>
          <a:p>
            <a:endParaRPr lang="en-US" dirty="0"/>
          </a:p>
          <a:p>
            <a:r>
              <a:rPr lang="en-US" dirty="0"/>
              <a:t>[CLICK] Second, SIMDRAM with a single bank and </a:t>
            </a:r>
          </a:p>
          <a:p>
            <a:r>
              <a:rPr lang="en-US" dirty="0"/>
              <a:t>[CLICK] with four banks is not enough to outperform the GPU.</a:t>
            </a:r>
          </a:p>
          <a:p>
            <a:r>
              <a:rPr lang="en-US" dirty="0"/>
              <a:t>[CLICK] However, by using all 16 SIMDRAM-capable banks, SIMDRAM provides an average speedup of 2.1x compared to the GPU </a:t>
            </a:r>
          </a:p>
          <a:p>
            <a:endParaRPr lang="en-US" dirty="0"/>
          </a:p>
          <a:p>
            <a:r>
              <a:rPr lang="en-US" dirty="0"/>
              <a:t>CLICK] Third, SIMDRAM with a single bank provides 2.5x speedup compared to Ambit</a:t>
            </a:r>
          </a:p>
          <a:p>
            <a:r>
              <a:rPr lang="en-US" dirty="0"/>
              <a:t>[CLICK] which scales to 7.3x using four DRAM banks and </a:t>
            </a:r>
          </a:p>
          <a:p>
            <a:r>
              <a:rPr lang="en-US" dirty="0"/>
              <a:t>[CLICK] 17.5x using all 16 SIMDRAM-capable banks </a:t>
            </a:r>
          </a:p>
          <a:p>
            <a:endParaRPr lang="en-US" dirty="0"/>
          </a:p>
          <a:p>
            <a:r>
              <a:rPr lang="en-US" dirty="0"/>
              <a:t>[CLICK] We conclude that SIMDRAM can effectively and efficiently accelerate many commonly used real-world applications. </a:t>
            </a:r>
          </a:p>
        </p:txBody>
      </p:sp>
      <p:sp>
        <p:nvSpPr>
          <p:cNvPr id="4" name="Slide Number Placeholder 3"/>
          <p:cNvSpPr>
            <a:spLocks noGrp="1"/>
          </p:cNvSpPr>
          <p:nvPr>
            <p:ph type="sldNum" sz="quarter" idx="5"/>
          </p:nvPr>
        </p:nvSpPr>
        <p:spPr/>
        <p:txBody>
          <a:bodyPr/>
          <a:lstStyle/>
          <a:p>
            <a:fld id="{9215BD74-A3FE-8D41-A5F8-7391B7541C41}" type="slidenum">
              <a:rPr lang="en-US" smtClean="0"/>
              <a:t>75</a:t>
            </a:fld>
            <a:endParaRPr lang="en-US"/>
          </a:p>
        </p:txBody>
      </p:sp>
      <p:sp>
        <p:nvSpPr>
          <p:cNvPr id="5" name="Date Placeholder 4">
            <a:extLst>
              <a:ext uri="{FF2B5EF4-FFF2-40B4-BE49-F238E27FC236}">
                <a16:creationId xmlns:a16="http://schemas.microsoft.com/office/drawing/2014/main" id="{F5ADA186-38D8-5C42-AD1D-F2ED58CB10FA}"/>
              </a:ext>
            </a:extLst>
          </p:cNvPr>
          <p:cNvSpPr>
            <a:spLocks noGrp="1"/>
          </p:cNvSpPr>
          <p:nvPr>
            <p:ph type="dt" idx="1"/>
          </p:nvPr>
        </p:nvSpPr>
        <p:spPr/>
        <p:txBody>
          <a:bodyPr/>
          <a:lstStyle/>
          <a:p>
            <a:fld id="{52BE9BEF-F99B-394E-BFA8-B357DE206114}" type="datetime1">
              <a:rPr lang="en-US" smtClean="0"/>
              <a:t>12/12/24</a:t>
            </a:fld>
            <a:endParaRPr lang="en-US"/>
          </a:p>
        </p:txBody>
      </p:sp>
      <p:sp>
        <p:nvSpPr>
          <p:cNvPr id="6" name="Footer Placeholder 5">
            <a:extLst>
              <a:ext uri="{FF2B5EF4-FFF2-40B4-BE49-F238E27FC236}">
                <a16:creationId xmlns:a16="http://schemas.microsoft.com/office/drawing/2014/main" id="{F51DA98C-865E-C949-B664-275AC8D5CFB9}"/>
              </a:ext>
            </a:extLst>
          </p:cNvPr>
          <p:cNvSpPr>
            <a:spLocks noGrp="1"/>
          </p:cNvSpPr>
          <p:nvPr>
            <p:ph type="ftr" sz="quarter" idx="4"/>
          </p:nvPr>
        </p:nvSpPr>
        <p:spPr/>
        <p:txBody>
          <a:bodyPr/>
          <a:lstStyle/>
          <a:p>
            <a:endParaRPr lang="en-US"/>
          </a:p>
        </p:txBody>
      </p:sp>
      <p:sp>
        <p:nvSpPr>
          <p:cNvPr id="7" name="Header Placeholder 6">
            <a:extLst>
              <a:ext uri="{FF2B5EF4-FFF2-40B4-BE49-F238E27FC236}">
                <a16:creationId xmlns:a16="http://schemas.microsoft.com/office/drawing/2014/main" id="{A66DC97A-9A2D-E14B-9B9B-CA2CC7F1D3C7}"/>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9839887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Ambit implements majority operations in-DRAM by simultaneously activating three DRAM rows. </a:t>
            </a:r>
          </a:p>
          <a:p>
            <a:endParaRPr lang="en-US" dirty="0"/>
          </a:p>
          <a:p>
            <a:r>
              <a:rPr lang="en-US" dirty="0"/>
              <a:t>[CLICK] When three rows are activated, they simultaneously perpetuate the bitline based on the DRAM cell's content </a:t>
            </a:r>
          </a:p>
          <a:p>
            <a:endParaRPr lang="en-US" dirty="0"/>
          </a:p>
          <a:p>
            <a:r>
              <a:rPr lang="en-US" dirty="0"/>
              <a:t>[CLICK] this allows the local sense amplifiers to compute the majority of the values stored in the DRAM cells </a:t>
            </a:r>
          </a:p>
          <a:p>
            <a:endParaRPr lang="en-US" dirty="0"/>
          </a:p>
          <a:p>
            <a:r>
              <a:rPr lang="en-US" dirty="0"/>
              <a:t>[NEXT]</a:t>
            </a:r>
          </a:p>
          <a:p>
            <a:endParaRPr lang="en-US" dirty="0"/>
          </a:p>
          <a:p>
            <a:endParaRPr lang="en-US" dirty="0"/>
          </a:p>
        </p:txBody>
      </p:sp>
      <p:sp>
        <p:nvSpPr>
          <p:cNvPr id="4" name="Slide Number Placeholder 3"/>
          <p:cNvSpPr>
            <a:spLocks noGrp="1"/>
          </p:cNvSpPr>
          <p:nvPr>
            <p:ph type="sldNum" sz="quarter" idx="5"/>
          </p:nvPr>
        </p:nvSpPr>
        <p:spPr/>
        <p:txBody>
          <a:bodyPr/>
          <a:lstStyle/>
          <a:p>
            <a:fld id="{DAF323FB-BF2C-9B4E-83B8-1F1A8785A570}" type="slidenum">
              <a:rPr lang="en-US" smtClean="0"/>
              <a:t>76</a:t>
            </a:fld>
            <a:endParaRPr lang="en-US"/>
          </a:p>
        </p:txBody>
      </p:sp>
    </p:spTree>
    <p:extLst>
      <p:ext uri="{BB962C8B-B14F-4D97-AF65-F5344CB8AC3E}">
        <p14:creationId xmlns:p14="http://schemas.microsoft.com/office/powerpoint/2010/main" val="38239143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DO SO, LET’S BEGIN BY CONSIDERING THE KEY IDEA BEHIND PLUTO’S OPERATION.</a:t>
            </a:r>
          </a:p>
          <a:p>
            <a:endParaRPr lang="en-US"/>
          </a:p>
          <a:p>
            <a:r>
              <a:rPr lang="en-US"/>
              <a:t>CONVENTIONAL ARCHITECTURES EMPLOY DEDICATED ARITHMETIC LOGIC UNITS, ALUS &lt;POINT&gt;, TO</a:t>
            </a:r>
          </a:p>
          <a:p>
            <a:endParaRPr lang="en-US"/>
          </a:p>
          <a:p>
            <a:r>
              <a:rPr lang="en-US"/>
              <a:t>HIGH-LEVEL KEY IDEA: INTRODUCE THE CONCEPT OF LUT QUERY</a:t>
            </a:r>
          </a:p>
          <a:p>
            <a:pPr lvl="1"/>
            <a:r>
              <a:rPr lang="en-US"/>
              <a:t>WHAT DOES IT PROVIDE AND HOW IT FIXES THE PROBLEM WE STATED BEFORE?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15BD74-A3FE-8D41-A5F8-7391B7541C41}" type="slidenum">
              <a:rPr kumimoji="0" lang="en-US" sz="1200" b="0" i="0" u="none" strike="noStrike" kern="1200" cap="none" spc="0" normalizeH="0" baseline="0" noProof="0" smtClean="0">
                <a:ln>
                  <a:noFill/>
                </a:ln>
                <a:solidFill>
                  <a:prstClr val="black"/>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17398280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DO SO, LET’S BEGIN BY CONSIDERING THE KEY IDEA BEHIND PLUTO’S OPERATION.</a:t>
            </a:r>
          </a:p>
          <a:p>
            <a:endParaRPr lang="en-US"/>
          </a:p>
          <a:p>
            <a:r>
              <a:rPr lang="en-US"/>
              <a:t>CONVENTIONAL ARCHITECTURES EMPLOY DEDICATED ARITHMETIC LOGIC UNITS, ALUS &lt;POINT&gt;, TO</a:t>
            </a:r>
          </a:p>
          <a:p>
            <a:endParaRPr lang="en-US"/>
          </a:p>
          <a:p>
            <a:r>
              <a:rPr lang="en-US"/>
              <a:t>HIGH-LEVEL KEY IDEA: INTRODUCE THE CONCEPT OF LUT QUERY</a:t>
            </a:r>
          </a:p>
          <a:p>
            <a:pPr lvl="1"/>
            <a:r>
              <a:rPr lang="en-US"/>
              <a:t>WHAT DOES IT PROVIDE AND HOW IT FIXES THE PROBLEM WE STATED BEFORE?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15BD74-A3FE-8D41-A5F8-7391B7541C41}" type="slidenum">
              <a:rPr kumimoji="0" lang="en-US" sz="1200" b="0" i="0" u="none" strike="noStrike" kern="1200" cap="none" spc="0" normalizeH="0" baseline="0" noProof="0" smtClean="0">
                <a:ln>
                  <a:noFill/>
                </a:ln>
                <a:solidFill>
                  <a:prstClr val="black"/>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4506390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ILLUSTRATE PLUTO’S OPERATION, I WILL NOW GO OVER THE EXECUTION OF A SIMPLE OPERATION IN PLUTO.</a:t>
            </a:r>
          </a:p>
          <a:p>
            <a:endParaRPr lang="en-US"/>
          </a:p>
          <a:p>
            <a:r>
              <a:rPr lang="en-US"/>
              <a:t>WE BEGIN BY CLEARLY DEFINING THE OPERATION WE WANT TO REPLACE.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15BD74-A3FE-8D41-A5F8-7391B7541C41}" type="slidenum">
              <a:rPr kumimoji="0" lang="en-US" sz="1200" b="0" i="0" u="none" strike="noStrike" kern="1200" cap="none" spc="0" normalizeH="0" baseline="0" noProof="0" smtClean="0">
                <a:ln>
                  <a:noFill/>
                </a:ln>
                <a:solidFill>
                  <a:prstClr val="black"/>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3239455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processing-in-memory is an old idea, it is just recently that the first PIM architectures have become commercially available.</a:t>
            </a:r>
          </a:p>
          <a:p>
            <a:endParaRPr lang="en-US" dirty="0"/>
          </a:p>
          <a:p>
            <a:r>
              <a:rPr lang="en-US" dirty="0"/>
              <a:t>[CLICK] For example, the UPMEM PIM system, provided by a company of same name, proposes a PIM system with near-DRAM-banking processing elements for general purpose computing</a:t>
            </a:r>
          </a:p>
          <a:p>
            <a:endParaRPr lang="en-US" dirty="0"/>
          </a:p>
          <a:p>
            <a:r>
              <a:rPr lang="en-US" dirty="0"/>
              <a:t>[CLICK] Another example is Samsung’s HBM-PIM system which targets accelerating neural network inference.</a:t>
            </a:r>
          </a:p>
          <a:p>
            <a:endParaRPr lang="en-US" dirty="0"/>
          </a:p>
          <a:p>
            <a:r>
              <a:rPr lang="en-US" dirty="0"/>
              <a:t>[NEXT]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EE7DAF-91B5-F546-8403-33BB41AE2B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4626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ILLUSTRATE PLUTO’S OPERATION, I WILL NOW GO OVER THE EXECUTION OF A SIMPLE OPERATION IN PLUTO.</a:t>
            </a:r>
          </a:p>
          <a:p>
            <a:endParaRPr lang="en-US"/>
          </a:p>
          <a:p>
            <a:r>
              <a:rPr lang="en-US"/>
              <a:t>WE BEGIN BY CLEARLY DEFINING THE OPERATION WE WANT TO REPLACE.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15BD74-A3FE-8D41-A5F8-7391B7541C41}" type="slidenum">
              <a:rPr kumimoji="0" lang="en-US" sz="1200" b="0" i="0" u="none" strike="noStrike" kern="1200" cap="none" spc="0" normalizeH="0" baseline="0" noProof="0" smtClean="0">
                <a:ln>
                  <a:noFill/>
                </a:ln>
                <a:solidFill>
                  <a:prstClr val="black"/>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19726367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ILLUSTRATE PLUTO’S OPERATION, I WILL NOW GO OVER THE EXECUTION OF A SIMPLE OPERATION IN PLUTO.</a:t>
            </a:r>
          </a:p>
          <a:p>
            <a:endParaRPr lang="en-US"/>
          </a:p>
          <a:p>
            <a:r>
              <a:rPr lang="en-US"/>
              <a:t>WE BEGIN BY CLEARLY DEFINING THE OPERATION WE WANT TO REPLACE.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15BD74-A3FE-8D41-A5F8-7391B7541C41}" type="slidenum">
              <a:rPr kumimoji="0" lang="en-US" sz="1200" b="0" i="0" u="none" strike="noStrike" kern="1200" cap="none" spc="0" normalizeH="0" baseline="0" noProof="0" smtClean="0">
                <a:ln>
                  <a:noFill/>
                </a:ln>
                <a:solidFill>
                  <a:prstClr val="black"/>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15792215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ILLUSTRATE PLUTO’S OPERATION, I WILL NOW GO OVER THE EXECUTION OF A SIMPLE OPERATION IN PLUTO.</a:t>
            </a:r>
          </a:p>
          <a:p>
            <a:endParaRPr lang="en-US"/>
          </a:p>
          <a:p>
            <a:r>
              <a:rPr lang="en-US"/>
              <a:t>WE BEGIN BY CLEARLY DEFINING THE OPERATION WE WANT TO REPLACE.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15BD74-A3FE-8D41-A5F8-7391B7541C41}" type="slidenum">
              <a:rPr kumimoji="0" lang="en-US" sz="1200" b="0" i="0" u="none" strike="noStrike" kern="1200" cap="none" spc="0" normalizeH="0" baseline="0" noProof="0" smtClean="0">
                <a:ln>
                  <a:noFill/>
                </a:ln>
                <a:solidFill>
                  <a:prstClr val="black"/>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14916345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ILLUSTRATE PLUTO’S OPERATION, I WILL NOW GO OVER THE EXECUTION OF A SIMPLE OPERATION IN PLUTO.</a:t>
            </a:r>
          </a:p>
          <a:p>
            <a:endParaRPr lang="en-US"/>
          </a:p>
          <a:p>
            <a:r>
              <a:rPr lang="en-US"/>
              <a:t>WE BEGIN BY CLEARLY DEFINING THE OPERATION WE WANT TO REPLACE.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15BD74-A3FE-8D41-A5F8-7391B7541C41}" type="slidenum">
              <a:rPr kumimoji="0" lang="en-US" sz="1200" b="0" i="0" u="none" strike="noStrike" kern="1200" cap="none" spc="0" normalizeH="0" baseline="0" noProof="0" smtClean="0">
                <a:ln>
                  <a:noFill/>
                </a:ln>
                <a:solidFill>
                  <a:prstClr val="black"/>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2253512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ILLUSTRATE PLUTO’S OPERATION, I WILL NOW GO OVER THE EXECUTION OF A SIMPLE OPERATION IN PLUTO.</a:t>
            </a:r>
          </a:p>
          <a:p>
            <a:endParaRPr lang="en-US"/>
          </a:p>
          <a:p>
            <a:r>
              <a:rPr lang="en-US"/>
              <a:t>WE BEGIN BY CLEARLY DEFINING THE OPERATION WE WANT TO REPLACE.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15BD74-A3FE-8D41-A5F8-7391B7541C41}" type="slidenum">
              <a:rPr kumimoji="0" lang="en-US" sz="1200" b="0" i="0" u="none" strike="noStrike" kern="1200" cap="none" spc="0" normalizeH="0" baseline="0" noProof="0" smtClean="0">
                <a:ln>
                  <a:noFill/>
                </a:ln>
                <a:solidFill>
                  <a:prstClr val="black"/>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7633133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ILLUSTRATE PLUTO’S OPERATION, I WILL NOW GO OVER THE EXECUTION OF A SIMPLE OPERATION IN PLUTO.</a:t>
            </a:r>
          </a:p>
          <a:p>
            <a:endParaRPr lang="en-US"/>
          </a:p>
          <a:p>
            <a:r>
              <a:rPr lang="en-US"/>
              <a:t>WE BEGIN BY CLEARLY DEFINING THE OPERATION WE WANT TO REPLACE.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15BD74-A3FE-8D41-A5F8-7391B7541C41}" type="slidenum">
              <a:rPr kumimoji="0" lang="en-US" sz="1200" b="0" i="0" u="none" strike="noStrike" kern="1200" cap="none" spc="0" normalizeH="0" baseline="0" noProof="0" smtClean="0">
                <a:ln>
                  <a:noFill/>
                </a:ln>
                <a:solidFill>
                  <a:prstClr val="black"/>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42336043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ILLUSTRATE PLUTO’S OPERATION, I WILL NOW GO OVER THE EXECUTION OF A SIMPLE OPERATION IN PLUTO.</a:t>
            </a:r>
          </a:p>
          <a:p>
            <a:endParaRPr lang="en-US"/>
          </a:p>
          <a:p>
            <a:r>
              <a:rPr lang="en-US"/>
              <a:t>WE BEGIN BY CLEARLY DEFINING THE OPERATION WE WANT TO REPLACE.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15BD74-A3FE-8D41-A5F8-7391B7541C41}" type="slidenum">
              <a:rPr kumimoji="0" lang="en-US" sz="1200" b="0" i="0" u="none" strike="noStrike" kern="1200" cap="none" spc="0" normalizeH="0" baseline="0" noProof="0" smtClean="0">
                <a:ln>
                  <a:noFill/>
                </a:ln>
                <a:solidFill>
                  <a:prstClr val="black"/>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33022681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ILLUSTRATE PLUTO’S OPERATION, I WILL NOW GO OVER THE EXECUTION OF A SIMPLE OPERATION IN PLUTO.</a:t>
            </a:r>
          </a:p>
          <a:p>
            <a:endParaRPr lang="en-US"/>
          </a:p>
          <a:p>
            <a:r>
              <a:rPr lang="en-US"/>
              <a:t>WE BEGIN BY CLEARLY DEFINING THE OPERATION WE WANT TO REPLACE.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15BD74-A3FE-8D41-A5F8-7391B7541C41}" type="slidenum">
              <a:rPr kumimoji="0" lang="en-US" sz="1200" b="0" i="0" u="none" strike="noStrike" kern="1200" cap="none" spc="0" normalizeH="0" baseline="0" noProof="0" smtClean="0">
                <a:ln>
                  <a:noFill/>
                </a:ln>
                <a:solidFill>
                  <a:prstClr val="black"/>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3045008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ILLUSTRATE PLUTO’S OPERATION, I WILL NOW GO OVER THE EXECUTION OF A SIMPLE OPERATION IN PLUTO.</a:t>
            </a:r>
          </a:p>
          <a:p>
            <a:endParaRPr lang="en-US"/>
          </a:p>
          <a:p>
            <a:r>
              <a:rPr lang="en-US"/>
              <a:t>WE BEGIN BY CLEARLY DEFINING THE OPERATION WE WANT TO REPLACE.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15BD74-A3FE-8D41-A5F8-7391B7541C41}" type="slidenum">
              <a:rPr kumimoji="0" lang="en-US" sz="1200" b="0" i="0" u="none" strike="noStrike" kern="1200" cap="none" spc="0" normalizeH="0" baseline="0" noProof="0" smtClean="0">
                <a:ln>
                  <a:noFill/>
                </a:ln>
                <a:solidFill>
                  <a:prstClr val="black"/>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30666895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ILLUSTRATE PLUTO’S OPERATION, I WILL NOW GO OVER THE EXECUTION OF A SIMPLE OPERATION IN PLUTO.</a:t>
            </a:r>
          </a:p>
          <a:p>
            <a:endParaRPr lang="en-US"/>
          </a:p>
          <a:p>
            <a:r>
              <a:rPr lang="en-US"/>
              <a:t>WE BEGIN BY CLEARLY DEFINING THE OPERATION WE WANT TO REPLACE.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15BD74-A3FE-8D41-A5F8-7391B7541C41}" type="slidenum">
              <a:rPr kumimoji="0" lang="en-US" sz="1200" b="0" i="0" u="none" strike="noStrike" kern="1200" cap="none" spc="0" normalizeH="0" baseline="0" noProof="0" smtClean="0">
                <a:ln>
                  <a:noFill/>
                </a:ln>
                <a:solidFill>
                  <a:prstClr val="black"/>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100638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processing-in-memory is an old idea, it is just recently that the first PIM architectures have become commercially available.</a:t>
            </a:r>
          </a:p>
          <a:p>
            <a:endParaRPr lang="en-US" dirty="0"/>
          </a:p>
          <a:p>
            <a:r>
              <a:rPr lang="en-US" dirty="0"/>
              <a:t>[CLICK] For example, the UPMEM PIM system, provided by a company of same name, proposes a PIM system with near-DRAM-banking processing elements for general purpose computing</a:t>
            </a:r>
          </a:p>
          <a:p>
            <a:endParaRPr lang="en-US" dirty="0"/>
          </a:p>
          <a:p>
            <a:r>
              <a:rPr lang="en-US" dirty="0"/>
              <a:t>[CLICK] Another example is Samsung’s HBM-PIM system which targets accelerating neural network inference.</a:t>
            </a:r>
          </a:p>
          <a:p>
            <a:endParaRPr lang="en-US" dirty="0"/>
          </a:p>
          <a:p>
            <a:r>
              <a:rPr lang="en-US" dirty="0"/>
              <a:t>[NEXT]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EE7DAF-91B5-F546-8403-33BB41AE2B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80835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ILLUSTRATE PLUTO’S OPERATION, I WILL NOW GO OVER THE EXECUTION OF A SIMPLE OPERATION IN PLUTO.</a:t>
            </a:r>
          </a:p>
          <a:p>
            <a:endParaRPr lang="en-US"/>
          </a:p>
          <a:p>
            <a:r>
              <a:rPr lang="en-US"/>
              <a:t>WE BEGIN BY CLEARLY DEFINING THE OPERATION WE WANT TO REPLACE.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15BD74-A3FE-8D41-A5F8-7391B7541C41}" type="slidenum">
              <a:rPr kumimoji="0" lang="en-US" sz="1200" b="0" i="0" u="none" strike="noStrike" kern="1200" cap="none" spc="0" normalizeH="0" baseline="0" noProof="0" smtClean="0">
                <a:ln>
                  <a:noFill/>
                </a:ln>
                <a:solidFill>
                  <a:prstClr val="black"/>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37766231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ILLUSTRATE PLUTO’S OPERATION, I WILL NOW GO OVER THE EXECUTION OF A SIMPLE OPERATION IN PLUTO.</a:t>
            </a:r>
          </a:p>
          <a:p>
            <a:endParaRPr lang="en-US"/>
          </a:p>
          <a:p>
            <a:r>
              <a:rPr lang="en-US"/>
              <a:t>WE BEGIN BY CLEARLY DEFINING THE OPERATION WE WANT TO REPLACE.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15BD74-A3FE-8D41-A5F8-7391B7541C41}" type="slidenum">
              <a:rPr kumimoji="0" lang="en-US" sz="1200" b="0" i="0" u="none" strike="noStrike" kern="1200" cap="none" spc="0" normalizeH="0" baseline="0" noProof="0" smtClean="0">
                <a:ln>
                  <a:noFill/>
                </a:ln>
                <a:solidFill>
                  <a:prstClr val="black"/>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32919317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15BD74-A3FE-8D41-A5F8-7391B7541C41}" type="slidenum">
              <a:rPr kumimoji="0" lang="en-US" sz="1200" b="0" i="0" u="none" strike="noStrike" kern="1200" cap="none" spc="0" normalizeH="0" baseline="0" noProof="0" smtClean="0">
                <a:ln>
                  <a:noFill/>
                </a:ln>
                <a:solidFill>
                  <a:prstClr val="black"/>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2814869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15BD74-A3FE-8D41-A5F8-7391B7541C41}" type="slidenum">
              <a:rPr kumimoji="0" lang="en-US" sz="1200" b="0" i="0" u="none" strike="noStrike" kern="1200" cap="none" spc="0" normalizeH="0" baseline="0" noProof="0" smtClean="0">
                <a:ln>
                  <a:noFill/>
                </a:ln>
                <a:solidFill>
                  <a:prstClr val="black"/>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12614760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15BD74-A3FE-8D41-A5F8-7391B7541C41}" type="slidenum">
              <a:rPr kumimoji="0" lang="en-US" sz="1200" b="0" i="0" u="none" strike="noStrike" kern="1200" cap="none" spc="0" normalizeH="0" baseline="0" noProof="0" smtClean="0">
                <a:ln>
                  <a:noFill/>
                </a:ln>
                <a:solidFill>
                  <a:prstClr val="black"/>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36070998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15BD74-A3FE-8D41-A5F8-7391B7541C41}" type="slidenum">
              <a:rPr kumimoji="0" lang="en-US" sz="1200" b="0" i="0" u="none" strike="noStrike" kern="1200" cap="none" spc="0" normalizeH="0" baseline="0" noProof="0" smtClean="0">
                <a:ln>
                  <a:noFill/>
                </a:ln>
                <a:solidFill>
                  <a:prstClr val="black"/>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13765689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15BD74-A3FE-8D41-A5F8-7391B7541C41}" type="slidenum">
              <a:rPr kumimoji="0" lang="en-US" sz="1200" b="0" i="0" u="none" strike="noStrike" kern="1200" cap="none" spc="0" normalizeH="0" baseline="0" noProof="0" smtClean="0">
                <a:ln>
                  <a:noFill/>
                </a:ln>
                <a:solidFill>
                  <a:prstClr val="black"/>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18720147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F323FB-BF2C-9B4E-83B8-1F1A8785A570}" type="slidenum">
              <a:rPr lang="en-US" smtClean="0"/>
              <a:t>98</a:t>
            </a:fld>
            <a:endParaRPr lang="en-US"/>
          </a:p>
        </p:txBody>
      </p:sp>
    </p:spTree>
    <p:extLst>
      <p:ext uri="{BB962C8B-B14F-4D97-AF65-F5344CB8AC3E}">
        <p14:creationId xmlns:p14="http://schemas.microsoft.com/office/powerpoint/2010/main" val="21554556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F323FB-BF2C-9B4E-83B8-1F1A8785A570}" type="slidenum">
              <a:rPr lang="en-US" smtClean="0"/>
              <a:t>99</a:t>
            </a:fld>
            <a:endParaRPr lang="en-US"/>
          </a:p>
        </p:txBody>
      </p:sp>
    </p:spTree>
    <p:extLst>
      <p:ext uri="{BB962C8B-B14F-4D97-AF65-F5344CB8AC3E}">
        <p14:creationId xmlns:p14="http://schemas.microsoft.com/office/powerpoint/2010/main" val="27571331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Processing-using-DRAM architectures suffers from three main limitations due to the rigid and large DRAM access granularity </a:t>
            </a:r>
          </a:p>
          <a:p>
            <a:endParaRPr lang="en-US" dirty="0"/>
          </a:p>
          <a:p>
            <a:r>
              <a:rPr lang="en-US" dirty="0"/>
              <a:t>[CLICK] First, they suffer from SIMD underutilization</a:t>
            </a:r>
          </a:p>
          <a:p>
            <a:endParaRPr lang="en-US" dirty="0"/>
          </a:p>
          <a:p>
            <a:r>
              <a:rPr lang="en-US" dirty="0"/>
              <a:t>[CLICK] Second, they suffer from a limited computation support </a:t>
            </a:r>
          </a:p>
          <a:p>
            <a:endParaRPr lang="en-US" dirty="0"/>
          </a:p>
          <a:p>
            <a:r>
              <a:rPr lang="en-US" dirty="0"/>
              <a:t>[CLICK] Third, they have a challenging programming model </a:t>
            </a:r>
          </a:p>
          <a:p>
            <a:endParaRPr lang="en-US" dirty="0"/>
          </a:p>
          <a:p>
            <a:r>
              <a:rPr lang="en-US" dirty="0"/>
              <a:t>Let me elaborate on each limitation next</a:t>
            </a:r>
          </a:p>
          <a:p>
            <a:endParaRPr lang="en-US" dirty="0"/>
          </a:p>
          <a:p>
            <a:r>
              <a:rPr lang="en-US" dirty="0"/>
              <a:t>[NEXT] </a:t>
            </a:r>
          </a:p>
        </p:txBody>
      </p:sp>
      <p:sp>
        <p:nvSpPr>
          <p:cNvPr id="4" name="Slide Number Placeholder 3"/>
          <p:cNvSpPr>
            <a:spLocks noGrp="1"/>
          </p:cNvSpPr>
          <p:nvPr>
            <p:ph type="sldNum" sz="quarter" idx="5"/>
          </p:nvPr>
        </p:nvSpPr>
        <p:spPr/>
        <p:txBody>
          <a:bodyPr/>
          <a:lstStyle/>
          <a:p>
            <a:fld id="{DAF323FB-BF2C-9B4E-83B8-1F1A8785A570}" type="slidenum">
              <a:rPr lang="en-US" smtClean="0"/>
              <a:t>100</a:t>
            </a:fld>
            <a:endParaRPr lang="en-US"/>
          </a:p>
        </p:txBody>
      </p:sp>
    </p:spTree>
    <p:extLst>
      <p:ext uri="{BB962C8B-B14F-4D97-AF65-F5344CB8AC3E}">
        <p14:creationId xmlns:p14="http://schemas.microsoft.com/office/powerpoint/2010/main" val="3579289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we will focus on the UPMEM PIM system</a:t>
            </a:r>
          </a:p>
          <a:p>
            <a:endParaRPr lang="en-US" dirty="0"/>
          </a:p>
          <a:p>
            <a:r>
              <a:rPr lang="en-US" dirty="0"/>
              <a:t>[NEXT]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EE7DAF-91B5-F546-8403-33BB41AE2B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7611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MIMDRAM’s key idea is to leverage fine-grained DRAM access for processing-using-DRAM operation</a:t>
            </a:r>
          </a:p>
          <a:p>
            <a:endParaRPr lang="en-US" dirty="0"/>
          </a:p>
          <a:p>
            <a:r>
              <a:rPr lang="en-US" dirty="0"/>
              <a:t>[CLICK] In traditional architectures, on every DRAM access, all rows in a DRAM mat are asserted even if only portion of that row will be accessed, since the global wordline propagates across all DRAM MATS. </a:t>
            </a:r>
          </a:p>
          <a:p>
            <a:endParaRPr lang="en-US" dirty="0"/>
          </a:p>
          <a:p>
            <a:r>
              <a:rPr lang="en-US" dirty="0"/>
              <a:t>[CLICK] Fine-Grained DRAM architectures segments the global wordline to access individual DRAM mats on an DRAM access. </a:t>
            </a:r>
          </a:p>
          <a:p>
            <a:endParaRPr lang="en-US" dirty="0"/>
          </a:p>
          <a:p>
            <a:r>
              <a:rPr lang="en-US" dirty="0"/>
              <a:t>[NEXT] </a:t>
            </a:r>
          </a:p>
        </p:txBody>
      </p:sp>
      <p:sp>
        <p:nvSpPr>
          <p:cNvPr id="4" name="Slide Number Placeholder 3"/>
          <p:cNvSpPr>
            <a:spLocks noGrp="1"/>
          </p:cNvSpPr>
          <p:nvPr>
            <p:ph type="sldNum" sz="quarter" idx="5"/>
          </p:nvPr>
        </p:nvSpPr>
        <p:spPr/>
        <p:txBody>
          <a:bodyPr/>
          <a:lstStyle/>
          <a:p>
            <a:fld id="{DAF323FB-BF2C-9B4E-83B8-1F1A8785A570}" type="slidenum">
              <a:rPr lang="en-US" smtClean="0"/>
              <a:t>101</a:t>
            </a:fld>
            <a:endParaRPr lang="en-US"/>
          </a:p>
        </p:txBody>
      </p:sp>
    </p:spTree>
    <p:extLst>
      <p:ext uri="{BB962C8B-B14F-4D97-AF65-F5344CB8AC3E}">
        <p14:creationId xmlns:p14="http://schemas.microsoft.com/office/powerpoint/2010/main" val="10056409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Fine-grained DRAM has been previously proposed for energy-efficient DRAM access</a:t>
            </a:r>
          </a:p>
          <a:p>
            <a:endParaRPr lang="en-US" dirty="0"/>
          </a:p>
          <a:p>
            <a:r>
              <a:rPr lang="en-US" dirty="0"/>
              <a:t>[NEXT] </a:t>
            </a:r>
          </a:p>
        </p:txBody>
      </p:sp>
      <p:sp>
        <p:nvSpPr>
          <p:cNvPr id="4" name="Slide Number Placeholder 3"/>
          <p:cNvSpPr>
            <a:spLocks noGrp="1"/>
          </p:cNvSpPr>
          <p:nvPr>
            <p:ph type="sldNum" sz="quarter" idx="5"/>
          </p:nvPr>
        </p:nvSpPr>
        <p:spPr/>
        <p:txBody>
          <a:bodyPr/>
          <a:lstStyle/>
          <a:p>
            <a:fld id="{DAF323FB-BF2C-9B4E-83B8-1F1A8785A570}" type="slidenum">
              <a:rPr lang="en-US" smtClean="0"/>
              <a:t>102</a:t>
            </a:fld>
            <a:endParaRPr lang="en-US"/>
          </a:p>
        </p:txBody>
      </p:sp>
    </p:spTree>
    <p:extLst>
      <p:ext uri="{BB962C8B-B14F-4D97-AF65-F5344CB8AC3E}">
        <p14:creationId xmlns:p14="http://schemas.microsoft.com/office/powerpoint/2010/main" val="26080396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processing-using-DRAM, fine-grained DRAM provides three benefits</a:t>
            </a:r>
          </a:p>
          <a:p>
            <a:endParaRPr lang="en-US" dirty="0"/>
          </a:p>
          <a:p>
            <a:r>
              <a:rPr lang="en-US" dirty="0"/>
              <a:t>[CLICK] First, it improves SIMD utilization for a single PUD operations, by accessing only the DRAM mats with the target input operands </a:t>
            </a:r>
          </a:p>
          <a:p>
            <a:endParaRPr lang="en-US" dirty="0"/>
          </a:p>
          <a:p>
            <a:r>
              <a:rPr lang="en-US" dirty="0"/>
              <a:t>[NEXT]</a:t>
            </a:r>
          </a:p>
        </p:txBody>
      </p:sp>
      <p:sp>
        <p:nvSpPr>
          <p:cNvPr id="4" name="Slide Number Placeholder 3"/>
          <p:cNvSpPr>
            <a:spLocks noGrp="1"/>
          </p:cNvSpPr>
          <p:nvPr>
            <p:ph type="sldNum" sz="quarter" idx="5"/>
          </p:nvPr>
        </p:nvSpPr>
        <p:spPr/>
        <p:txBody>
          <a:bodyPr/>
          <a:lstStyle/>
          <a:p>
            <a:fld id="{DAF323FB-BF2C-9B4E-83B8-1F1A8785A570}" type="slidenum">
              <a:rPr lang="en-US" smtClean="0"/>
              <a:t>103</a:t>
            </a:fld>
            <a:endParaRPr lang="en-US"/>
          </a:p>
        </p:txBody>
      </p:sp>
    </p:spTree>
    <p:extLst>
      <p:ext uri="{BB962C8B-B14F-4D97-AF65-F5344CB8AC3E}">
        <p14:creationId xmlns:p14="http://schemas.microsoft.com/office/powerpoint/2010/main" val="230584704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we can leverage the unused DRAM mats to concurrently execute independent PUD operations, in a multiple instruction, multiple data execution model </a:t>
            </a:r>
          </a:p>
          <a:p>
            <a:endParaRPr lang="en-US" dirty="0"/>
          </a:p>
          <a:p>
            <a:r>
              <a:rPr lang="en-US" dirty="0"/>
              <a:t>[NEXT] </a:t>
            </a:r>
          </a:p>
        </p:txBody>
      </p:sp>
      <p:sp>
        <p:nvSpPr>
          <p:cNvPr id="4" name="Slide Number Placeholder 3"/>
          <p:cNvSpPr>
            <a:spLocks noGrp="1"/>
          </p:cNvSpPr>
          <p:nvPr>
            <p:ph type="sldNum" sz="quarter" idx="5"/>
          </p:nvPr>
        </p:nvSpPr>
        <p:spPr/>
        <p:txBody>
          <a:bodyPr/>
          <a:lstStyle/>
          <a:p>
            <a:fld id="{DAF323FB-BF2C-9B4E-83B8-1F1A8785A570}" type="slidenum">
              <a:rPr lang="en-US" smtClean="0"/>
              <a:t>104</a:t>
            </a:fld>
            <a:endParaRPr lang="en-US"/>
          </a:p>
        </p:txBody>
      </p:sp>
    </p:spTree>
    <p:extLst>
      <p:ext uri="{BB962C8B-B14F-4D97-AF65-F5344CB8AC3E}">
        <p14:creationId xmlns:p14="http://schemas.microsoft.com/office/powerpoint/2010/main" val="35986783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 can leverage the global and local data buses that connect DRAM mats to move data within a DRAM subarray, allowing for the implementation of vector reduction operations </a:t>
            </a:r>
          </a:p>
          <a:p>
            <a:endParaRPr lang="en-US" dirty="0"/>
          </a:p>
          <a:p>
            <a:r>
              <a:rPr lang="en-US" dirty="0"/>
              <a:t>[NEXT]</a:t>
            </a:r>
          </a:p>
        </p:txBody>
      </p:sp>
      <p:sp>
        <p:nvSpPr>
          <p:cNvPr id="4" name="Slide Number Placeholder 3"/>
          <p:cNvSpPr>
            <a:spLocks noGrp="1"/>
          </p:cNvSpPr>
          <p:nvPr>
            <p:ph type="sldNum" sz="quarter" idx="5"/>
          </p:nvPr>
        </p:nvSpPr>
        <p:spPr/>
        <p:txBody>
          <a:bodyPr/>
          <a:lstStyle/>
          <a:p>
            <a:fld id="{DAF323FB-BF2C-9B4E-83B8-1F1A8785A570}" type="slidenum">
              <a:rPr lang="en-US" smtClean="0"/>
              <a:t>105</a:t>
            </a:fld>
            <a:endParaRPr lang="en-US"/>
          </a:p>
        </p:txBody>
      </p:sp>
    </p:spTree>
    <p:extLst>
      <p:ext uri="{BB962C8B-B14F-4D97-AF65-F5344CB8AC3E}">
        <p14:creationId xmlns:p14="http://schemas.microsoft.com/office/powerpoint/2010/main" val="25183448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since the number of DRAM rows in a single DRAM mat are on par with the number of SIMD lanes in vector ISAs, we can ease PUD’s programmability by leveraging current compiler infrastructure for such ISAs</a:t>
            </a:r>
          </a:p>
          <a:p>
            <a:endParaRPr lang="en-US" dirty="0"/>
          </a:p>
          <a:p>
            <a:r>
              <a:rPr lang="en-US" dirty="0"/>
              <a:t>[NEXT] </a:t>
            </a:r>
          </a:p>
        </p:txBody>
      </p:sp>
      <p:sp>
        <p:nvSpPr>
          <p:cNvPr id="4" name="Slide Number Placeholder 3"/>
          <p:cNvSpPr>
            <a:spLocks noGrp="1"/>
          </p:cNvSpPr>
          <p:nvPr>
            <p:ph type="sldNum" sz="quarter" idx="5"/>
          </p:nvPr>
        </p:nvSpPr>
        <p:spPr/>
        <p:txBody>
          <a:bodyPr/>
          <a:lstStyle/>
          <a:p>
            <a:fld id="{DAF323FB-BF2C-9B4E-83B8-1F1A8785A570}" type="slidenum">
              <a:rPr lang="en-US" smtClean="0"/>
              <a:t>106</a:t>
            </a:fld>
            <a:endParaRPr lang="en-US"/>
          </a:p>
        </p:txBody>
      </p:sp>
    </p:spTree>
    <p:extLst>
      <p:ext uri="{BB962C8B-B14F-4D97-AF65-F5344CB8AC3E}">
        <p14:creationId xmlns:p14="http://schemas.microsoft.com/office/powerpoint/2010/main" val="32032772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that, we proposed MIMDRAM, a hardware/software co-designed PUD system that enables fine-grained PUD computation at low cost and low programming effort</a:t>
            </a:r>
          </a:p>
          <a:p>
            <a:endParaRPr lang="en-US" dirty="0"/>
          </a:p>
          <a:p>
            <a:r>
              <a:rPr lang="en-US" dirty="0"/>
              <a:t>[CLICK] MIMDRAM constitutes of hardware and</a:t>
            </a:r>
          </a:p>
          <a:p>
            <a:endParaRPr lang="en-US" dirty="0"/>
          </a:p>
          <a:p>
            <a:r>
              <a:rPr lang="en-US" dirty="0"/>
              <a:t>[CLICK] software components, which I will elaborate on next.</a:t>
            </a:r>
          </a:p>
          <a:p>
            <a:endParaRPr lang="en-US" dirty="0"/>
          </a:p>
          <a:p>
            <a:r>
              <a:rPr lang="en-US" dirty="0"/>
              <a:t>[NEXT] </a:t>
            </a:r>
          </a:p>
        </p:txBody>
      </p:sp>
      <p:sp>
        <p:nvSpPr>
          <p:cNvPr id="4" name="Slide Number Placeholder 3"/>
          <p:cNvSpPr>
            <a:spLocks noGrp="1"/>
          </p:cNvSpPr>
          <p:nvPr>
            <p:ph type="sldNum" sz="quarter" idx="5"/>
          </p:nvPr>
        </p:nvSpPr>
        <p:spPr/>
        <p:txBody>
          <a:bodyPr/>
          <a:lstStyle/>
          <a:p>
            <a:fld id="{DAF323FB-BF2C-9B4E-83B8-1F1A8785A570}" type="slidenum">
              <a:rPr lang="en-US" smtClean="0"/>
              <a:t>107</a:t>
            </a:fld>
            <a:endParaRPr lang="en-US"/>
          </a:p>
        </p:txBody>
      </p:sp>
    </p:spTree>
    <p:extLst>
      <p:ext uri="{BB962C8B-B14F-4D97-AF65-F5344CB8AC3E}">
        <p14:creationId xmlns:p14="http://schemas.microsoft.com/office/powerpoint/2010/main" val="406482323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our new compiler support for PUD applications </a:t>
            </a:r>
          </a:p>
          <a:p>
            <a:endParaRPr lang="en-US" dirty="0"/>
          </a:p>
          <a:p>
            <a:r>
              <a:rPr lang="en-US" dirty="0"/>
              <a:t>[NEXT] </a:t>
            </a:r>
          </a:p>
        </p:txBody>
      </p:sp>
      <p:sp>
        <p:nvSpPr>
          <p:cNvPr id="4" name="Slide Number Placeholder 3"/>
          <p:cNvSpPr>
            <a:spLocks noGrp="1"/>
          </p:cNvSpPr>
          <p:nvPr>
            <p:ph type="sldNum" sz="quarter" idx="5"/>
          </p:nvPr>
        </p:nvSpPr>
        <p:spPr/>
        <p:txBody>
          <a:bodyPr/>
          <a:lstStyle/>
          <a:p>
            <a:fld id="{DAF323FB-BF2C-9B4E-83B8-1F1A8785A570}" type="slidenum">
              <a:rPr lang="en-US" smtClean="0"/>
              <a:t>108</a:t>
            </a:fld>
            <a:endParaRPr lang="en-US"/>
          </a:p>
        </p:txBody>
      </p:sp>
    </p:spTree>
    <p:extLst>
      <p:ext uri="{BB962C8B-B14F-4D97-AF65-F5344CB8AC3E}">
        <p14:creationId xmlns:p14="http://schemas.microsoft.com/office/powerpoint/2010/main" val="1181041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 path allows us to move data across adjacent DRAM mats </a:t>
            </a:r>
          </a:p>
          <a:p>
            <a:endParaRPr lang="en-US" dirty="0"/>
          </a:p>
          <a:p>
            <a:r>
              <a:rPr lang="en-US" dirty="0"/>
              <a:t>[NEXT] </a:t>
            </a:r>
          </a:p>
        </p:txBody>
      </p:sp>
      <p:sp>
        <p:nvSpPr>
          <p:cNvPr id="4" name="Slide Number Placeholder 3"/>
          <p:cNvSpPr>
            <a:spLocks noGrp="1"/>
          </p:cNvSpPr>
          <p:nvPr>
            <p:ph type="sldNum" sz="quarter" idx="5"/>
          </p:nvPr>
        </p:nvSpPr>
        <p:spPr/>
        <p:txBody>
          <a:bodyPr/>
          <a:lstStyle/>
          <a:p>
            <a:fld id="{DAF323FB-BF2C-9B4E-83B8-1F1A8785A570}" type="slidenum">
              <a:rPr lang="en-US" smtClean="0"/>
              <a:t>109</a:t>
            </a:fld>
            <a:endParaRPr lang="en-US"/>
          </a:p>
        </p:txBody>
      </p:sp>
    </p:spTree>
    <p:extLst>
      <p:ext uri="{BB962C8B-B14F-4D97-AF65-F5344CB8AC3E}">
        <p14:creationId xmlns:p14="http://schemas.microsoft.com/office/powerpoint/2010/main" val="39871577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MIMDRAM’s control unit, implemented at the memory controller, is to schedule and orchestrate the execution of multiple PUD operations transparently from the user. I highlight three main components of our control unit.</a:t>
            </a:r>
          </a:p>
          <a:p>
            <a:endParaRPr lang="en-US" dirty="0"/>
          </a:p>
          <a:p>
            <a:r>
              <a:rPr lang="en-US" dirty="0"/>
              <a:t>[CLICK] First, the mat scheduler is responsible for identifying which PUD operations can be dispatched based on the current mat utilization </a:t>
            </a:r>
          </a:p>
          <a:p>
            <a:endParaRPr lang="en-US" dirty="0"/>
          </a:p>
          <a:p>
            <a:r>
              <a:rPr lang="en-US" dirty="0"/>
              <a:t>[CLICK] Second, the mat scoreboard keeps track of the current utilized mats </a:t>
            </a:r>
          </a:p>
          <a:p>
            <a:endParaRPr lang="en-US" dirty="0"/>
          </a:p>
          <a:p>
            <a:r>
              <a:rPr lang="en-US" dirty="0"/>
              <a:t>[CLICK] and the </a:t>
            </a:r>
            <a:r>
              <a:rPr lang="en-US" dirty="0" err="1"/>
              <a:t>uProgram</a:t>
            </a:r>
            <a:r>
              <a:rPr lang="en-US" dirty="0"/>
              <a:t> processing engines dispatch DRAM access for a given running PUD operation</a:t>
            </a:r>
          </a:p>
          <a:p>
            <a:endParaRPr lang="en-US" dirty="0"/>
          </a:p>
          <a:p>
            <a:r>
              <a:rPr lang="en-US" dirty="0"/>
              <a:t>[NEXT]</a:t>
            </a:r>
          </a:p>
        </p:txBody>
      </p:sp>
      <p:sp>
        <p:nvSpPr>
          <p:cNvPr id="4" name="Slide Number Placeholder 3"/>
          <p:cNvSpPr>
            <a:spLocks noGrp="1"/>
          </p:cNvSpPr>
          <p:nvPr>
            <p:ph type="sldNum" sz="quarter" idx="5"/>
          </p:nvPr>
        </p:nvSpPr>
        <p:spPr/>
        <p:txBody>
          <a:bodyPr/>
          <a:lstStyle/>
          <a:p>
            <a:fld id="{DAF323FB-BF2C-9B4E-83B8-1F1A8785A570}" type="slidenum">
              <a:rPr lang="en-US" smtClean="0"/>
              <a:t>110</a:t>
            </a:fld>
            <a:endParaRPr lang="en-US"/>
          </a:p>
        </p:txBody>
      </p:sp>
    </p:spTree>
    <p:extLst>
      <p:ext uri="{BB962C8B-B14F-4D97-AF65-F5344CB8AC3E}">
        <p14:creationId xmlns:p14="http://schemas.microsoft.com/office/powerpoint/2010/main" val="38341963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64DFF4F-ED49-E545-9049-57D68EB3BF4A}"/>
              </a:ext>
            </a:extLst>
          </p:cNvPr>
          <p:cNvSpPr/>
          <p:nvPr userDrawn="1"/>
        </p:nvSpPr>
        <p:spPr>
          <a:xfrm>
            <a:off x="0" y="1"/>
            <a:ext cx="9144000" cy="3543300"/>
          </a:xfrm>
          <a:prstGeom prst="rect">
            <a:avLst/>
          </a:prstGeom>
          <a:solidFill>
            <a:srgbClr val="9DD1F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350" b="0" i="0" u="none" strike="noStrike" kern="0" cap="none" spc="0" normalizeH="0" baseline="0" noProof="0" dirty="0">
              <a:ln>
                <a:noFill/>
              </a:ln>
              <a:solidFill>
                <a:srgbClr val="002060"/>
              </a:solidFill>
              <a:effectLst/>
              <a:uLnTx/>
              <a:uFillTx/>
              <a:latin typeface="Calibri" panose="020F0502020204030204"/>
              <a:ea typeface="+mn-ea"/>
              <a:cs typeface="+mn-cs"/>
            </a:endParaRPr>
          </a:p>
        </p:txBody>
      </p:sp>
      <p:sp>
        <p:nvSpPr>
          <p:cNvPr id="3" name="Subtitle 2"/>
          <p:cNvSpPr>
            <a:spLocks noGrp="1"/>
          </p:cNvSpPr>
          <p:nvPr>
            <p:ph type="subTitle" idx="1"/>
          </p:nvPr>
        </p:nvSpPr>
        <p:spPr>
          <a:xfrm>
            <a:off x="1143000" y="4396729"/>
            <a:ext cx="6858000" cy="607662"/>
          </a:xfrm>
        </p:spPr>
        <p:txBody>
          <a:bodyPr>
            <a:normAutofit/>
          </a:bodyPr>
          <a:lstStyle>
            <a:lvl1pPr marL="0" indent="0" algn="ctr">
              <a:buNone/>
              <a:defRPr sz="3200" b="1" i="0" baseline="0">
                <a:latin typeface="FUTURA MEDIUM" panose="020B0602020204020303" pitchFamily="34" charset="-79"/>
                <a:cs typeface="FUTURA MEDIUM" panose="020B0602020204020303" pitchFamily="34" charset="-79"/>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3200" b="1">
                <a:latin typeface="Segoe UI" panose="020B0502040204020203" pitchFamily="34" charset="0"/>
                <a:cs typeface="Segoe UI" panose="020B0502040204020203" pitchFamily="34" charset="0"/>
              </a:rPr>
              <a:t>Click to edit Master subtitle style</a:t>
            </a:r>
            <a:endParaRPr lang="en-US" dirty="0"/>
          </a:p>
        </p:txBody>
      </p:sp>
      <p:pic>
        <p:nvPicPr>
          <p:cNvPr id="12" name="Picture 2" descr="http://www.euroc-project.eu/fileadmin/imgEuroc/eurocConsortiumLogos/ethLogo.png">
            <a:extLst>
              <a:ext uri="{FF2B5EF4-FFF2-40B4-BE49-F238E27FC236}">
                <a16:creationId xmlns:a16="http://schemas.microsoft.com/office/drawing/2014/main" id="{8CF7D528-60B9-7C4D-8128-F52BA3A7A4B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63444" y="5893016"/>
            <a:ext cx="2397512" cy="4924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4EC1F6D-190B-B448-B175-2B9886767CE2}"/>
              </a:ext>
            </a:extLst>
          </p:cNvPr>
          <p:cNvPicPr>
            <a:picLocks noChangeAspect="1"/>
          </p:cNvPicPr>
          <p:nvPr userDrawn="1"/>
        </p:nvPicPr>
        <p:blipFill>
          <a:blip r:embed="rId3"/>
          <a:stretch>
            <a:fillRect/>
          </a:stretch>
        </p:blipFill>
        <p:spPr>
          <a:xfrm>
            <a:off x="5583046" y="5857819"/>
            <a:ext cx="2640412" cy="607662"/>
          </a:xfrm>
          <a:prstGeom prst="rect">
            <a:avLst/>
          </a:prstGeom>
        </p:spPr>
      </p:pic>
      <p:sp>
        <p:nvSpPr>
          <p:cNvPr id="20" name="Text Placeholder 19">
            <a:extLst>
              <a:ext uri="{FF2B5EF4-FFF2-40B4-BE49-F238E27FC236}">
                <a16:creationId xmlns:a16="http://schemas.microsoft.com/office/drawing/2014/main" id="{0C2DCD12-E0A7-964E-8C01-30F57AE18A60}"/>
              </a:ext>
            </a:extLst>
          </p:cNvPr>
          <p:cNvSpPr>
            <a:spLocks noGrp="1"/>
          </p:cNvSpPr>
          <p:nvPr>
            <p:ph type="body" sz="quarter" idx="10" hasCustomPrompt="1"/>
          </p:nvPr>
        </p:nvSpPr>
        <p:spPr>
          <a:xfrm>
            <a:off x="0" y="392519"/>
            <a:ext cx="9144000" cy="2619375"/>
          </a:xfrm>
        </p:spPr>
        <p:txBody>
          <a:bodyPr anchor="ctr">
            <a:normAutofit/>
          </a:bodyPr>
          <a:lstStyle>
            <a:lvl1pPr marL="0" indent="0" algn="ctr">
              <a:buNone/>
              <a:defRPr sz="4800" b="1">
                <a:latin typeface="FUTURA MEDIUM" panose="020B0602020204020303" pitchFamily="34" charset="-79"/>
                <a:ea typeface="Segoe UI Symbol" panose="020B0502040204020203" pitchFamily="34" charset="0"/>
                <a:cs typeface="FUTURA MEDIUM" panose="020B0602020204020303" pitchFamily="34" charset="-79"/>
              </a:defRPr>
            </a:lvl1pPr>
          </a:lstStyle>
          <a:p>
            <a:pPr lvl="0"/>
            <a:r>
              <a:rPr lang="en-US" dirty="0"/>
              <a:t>Click to edit Title</a:t>
            </a:r>
          </a:p>
        </p:txBody>
      </p:sp>
    </p:spTree>
    <p:extLst>
      <p:ext uri="{BB962C8B-B14F-4D97-AF65-F5344CB8AC3E}">
        <p14:creationId xmlns:p14="http://schemas.microsoft.com/office/powerpoint/2010/main" val="3436640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64DFF4F-ED49-E545-9049-57D68EB3BF4A}"/>
              </a:ext>
            </a:extLst>
          </p:cNvPr>
          <p:cNvSpPr/>
          <p:nvPr userDrawn="1"/>
        </p:nvSpPr>
        <p:spPr>
          <a:xfrm>
            <a:off x="0" y="1"/>
            <a:ext cx="9144000" cy="3789946"/>
          </a:xfrm>
          <a:prstGeom prst="rect">
            <a:avLst/>
          </a:prstGeom>
          <a:solidFill>
            <a:srgbClr val="5CA2D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350" b="0" i="0" u="none" strike="noStrike" kern="0" cap="none" spc="0" normalizeH="0" baseline="0" noProof="0" dirty="0">
              <a:ln>
                <a:noFill/>
              </a:ln>
              <a:solidFill>
                <a:srgbClr val="002060"/>
              </a:solidFill>
              <a:effectLst/>
              <a:uLnTx/>
              <a:uFillTx/>
              <a:latin typeface="Calibri" panose="020F0502020204030204"/>
              <a:ea typeface="+mn-ea"/>
              <a:cs typeface="+mn-cs"/>
            </a:endParaRPr>
          </a:p>
        </p:txBody>
      </p:sp>
      <p:sp>
        <p:nvSpPr>
          <p:cNvPr id="3" name="Subtitle 2"/>
          <p:cNvSpPr>
            <a:spLocks noGrp="1"/>
          </p:cNvSpPr>
          <p:nvPr>
            <p:ph type="subTitle" idx="1"/>
          </p:nvPr>
        </p:nvSpPr>
        <p:spPr>
          <a:xfrm>
            <a:off x="1143000" y="4589241"/>
            <a:ext cx="6858000" cy="607662"/>
          </a:xfrm>
        </p:spPr>
        <p:txBody>
          <a:bodyPr>
            <a:normAutofit/>
          </a:bodyPr>
          <a:lstStyle>
            <a:lvl1pPr marL="0" indent="0" algn="ctr">
              <a:buNone/>
              <a:defRPr sz="3200" b="1" i="0" baseline="0">
                <a:latin typeface="Avenir Next" panose="020B0503020202020204" pitchFamily="34" charset="0"/>
                <a:cs typeface="FUTURA MEDIUM" panose="020B0602020204020303" pitchFamily="34" charset="-79"/>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3200" b="1">
                <a:latin typeface="Segoe UI" panose="020B0502040204020203" pitchFamily="34" charset="0"/>
                <a:cs typeface="Segoe UI" panose="020B0502040204020203" pitchFamily="34" charset="0"/>
              </a:rPr>
              <a:t>Click to edit Master subtitle style</a:t>
            </a:r>
            <a:endParaRPr lang="en-US" dirty="0"/>
          </a:p>
        </p:txBody>
      </p:sp>
      <p:pic>
        <p:nvPicPr>
          <p:cNvPr id="12" name="Picture 2" descr="http://www.euroc-project.eu/fileadmin/imgEuroc/eurocConsortiumLogos/ethLogo.png">
            <a:extLst>
              <a:ext uri="{FF2B5EF4-FFF2-40B4-BE49-F238E27FC236}">
                <a16:creationId xmlns:a16="http://schemas.microsoft.com/office/drawing/2014/main" id="{8CF7D528-60B9-7C4D-8128-F52BA3A7A4B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63444" y="5893016"/>
            <a:ext cx="2397512" cy="4924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4EC1F6D-190B-B448-B175-2B9886767CE2}"/>
              </a:ext>
            </a:extLst>
          </p:cNvPr>
          <p:cNvPicPr>
            <a:picLocks noChangeAspect="1"/>
          </p:cNvPicPr>
          <p:nvPr userDrawn="1"/>
        </p:nvPicPr>
        <p:blipFill>
          <a:blip r:embed="rId3"/>
          <a:stretch>
            <a:fillRect/>
          </a:stretch>
        </p:blipFill>
        <p:spPr>
          <a:xfrm>
            <a:off x="5583046" y="5857819"/>
            <a:ext cx="2640412" cy="607662"/>
          </a:xfrm>
          <a:prstGeom prst="rect">
            <a:avLst/>
          </a:prstGeom>
        </p:spPr>
      </p:pic>
      <p:sp>
        <p:nvSpPr>
          <p:cNvPr id="20" name="Text Placeholder 19">
            <a:extLst>
              <a:ext uri="{FF2B5EF4-FFF2-40B4-BE49-F238E27FC236}">
                <a16:creationId xmlns:a16="http://schemas.microsoft.com/office/drawing/2014/main" id="{0C2DCD12-E0A7-964E-8C01-30F57AE18A60}"/>
              </a:ext>
            </a:extLst>
          </p:cNvPr>
          <p:cNvSpPr>
            <a:spLocks noGrp="1"/>
          </p:cNvSpPr>
          <p:nvPr>
            <p:ph type="body" sz="quarter" idx="10" hasCustomPrompt="1"/>
          </p:nvPr>
        </p:nvSpPr>
        <p:spPr>
          <a:xfrm>
            <a:off x="0" y="392519"/>
            <a:ext cx="9144000" cy="2619375"/>
          </a:xfrm>
        </p:spPr>
        <p:txBody>
          <a:bodyPr anchor="ctr">
            <a:normAutofit/>
          </a:bodyPr>
          <a:lstStyle>
            <a:lvl1pPr marL="0" indent="0" algn="ctr">
              <a:buNone/>
              <a:defRPr sz="4800" b="1">
                <a:latin typeface="Avenir Next" panose="020B0503020202020204" pitchFamily="34" charset="0"/>
                <a:ea typeface="Segoe UI Symbol" panose="020B0502040204020203" pitchFamily="34" charset="0"/>
                <a:cs typeface="FUTURA MEDIUM" panose="020B0602020204020303" pitchFamily="34" charset="-79"/>
              </a:defRPr>
            </a:lvl1pPr>
          </a:lstStyle>
          <a:p>
            <a:pPr lvl="0"/>
            <a:r>
              <a:rPr lang="en-US" dirty="0"/>
              <a:t>Click to edit Title</a:t>
            </a:r>
          </a:p>
        </p:txBody>
      </p:sp>
    </p:spTree>
    <p:extLst>
      <p:ext uri="{BB962C8B-B14F-4D97-AF65-F5344CB8AC3E}">
        <p14:creationId xmlns:p14="http://schemas.microsoft.com/office/powerpoint/2010/main" val="4070372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B04868-B61A-7C3A-B8E6-5656650027C4}"/>
              </a:ext>
            </a:extLst>
          </p:cNvPr>
          <p:cNvSpPr/>
          <p:nvPr userDrawn="1"/>
        </p:nvSpPr>
        <p:spPr>
          <a:xfrm>
            <a:off x="0" y="0"/>
            <a:ext cx="9144000" cy="106800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ED2D3B90-BDF0-9E4D-963A-CE3F0519DFF8}"/>
              </a:ext>
            </a:extLst>
          </p:cNvPr>
          <p:cNvSpPr>
            <a:spLocks noGrp="1"/>
          </p:cNvSpPr>
          <p:nvPr>
            <p:ph type="title"/>
          </p:nvPr>
        </p:nvSpPr>
        <p:spPr>
          <a:xfrm>
            <a:off x="169011" y="230827"/>
            <a:ext cx="8894602" cy="606084"/>
          </a:xfrm>
          <a:prstGeom prst="rect">
            <a:avLst/>
          </a:prstGeom>
        </p:spPr>
        <p:txBody>
          <a:bodyPr/>
          <a:lstStyle>
            <a:lvl1pPr algn="ctr">
              <a:defRPr sz="4400" b="1">
                <a:solidFill>
                  <a:schemeClr val="accent4"/>
                </a:solidFill>
                <a:latin typeface="Avenir Next" panose="020B0503020202020204" pitchFamily="34" charset="0"/>
                <a:cs typeface="FUTURA MEDIUM" panose="020B0602020204020303" pitchFamily="34" charset="-79"/>
              </a:defRPr>
            </a:lvl1pPr>
          </a:lstStyle>
          <a:p>
            <a:r>
              <a:rPr lang="en-US" dirty="0"/>
              <a:t>Click to edit Master title style</a:t>
            </a:r>
          </a:p>
        </p:txBody>
      </p:sp>
      <p:sp>
        <p:nvSpPr>
          <p:cNvPr id="13" name="Content Placeholder 2">
            <a:extLst>
              <a:ext uri="{FF2B5EF4-FFF2-40B4-BE49-F238E27FC236}">
                <a16:creationId xmlns:a16="http://schemas.microsoft.com/office/drawing/2014/main" id="{85EB6F8F-19D9-7A4A-967C-A1B0DB23569E}"/>
              </a:ext>
            </a:extLst>
          </p:cNvPr>
          <p:cNvSpPr>
            <a:spLocks noGrp="1"/>
          </p:cNvSpPr>
          <p:nvPr>
            <p:ph idx="1"/>
          </p:nvPr>
        </p:nvSpPr>
        <p:spPr>
          <a:xfrm>
            <a:off x="169011" y="1298834"/>
            <a:ext cx="8894602" cy="4931143"/>
          </a:xfrm>
          <a:prstGeom prst="rect">
            <a:avLst/>
          </a:prstGeom>
        </p:spPr>
        <p:txBody>
          <a:bodyPr/>
          <a:lstStyle>
            <a:lvl1pPr>
              <a:defRPr sz="2800">
                <a:latin typeface="Avenir Next" panose="020B0503020202020204" pitchFamily="34" charset="0"/>
                <a:cs typeface="Segoe UI" panose="020B0502040204020203" pitchFamily="34" charset="0"/>
              </a:defRPr>
            </a:lvl1pPr>
            <a:lvl2pPr marL="685800" indent="-228600">
              <a:buFont typeface="Cambria" panose="02040503050406030204" pitchFamily="18" charset="0"/>
              <a:buChar char="-"/>
              <a:defRPr sz="2400">
                <a:latin typeface="Avenir Next" panose="020B0503020202020204" pitchFamily="34" charset="0"/>
                <a:cs typeface="Segoe UI" panose="020B0502040204020203" pitchFamily="34" charset="0"/>
              </a:defRPr>
            </a:lvl2pPr>
            <a:lvl3pPr>
              <a:defRPr sz="2000">
                <a:latin typeface="Avenir Next" panose="020B0503020202020204" pitchFamily="34" charset="0"/>
                <a:cs typeface="Segoe UI" panose="020B0502040204020203" pitchFamily="34" charset="0"/>
              </a:defRPr>
            </a:lvl3pPr>
            <a:lvl4pPr>
              <a:defRPr sz="2000">
                <a:latin typeface="Avenir Next" panose="020B0503020202020204" pitchFamily="34" charset="0"/>
                <a:cs typeface="Segoe UI" panose="020B0502040204020203" pitchFamily="34" charset="0"/>
              </a:defRPr>
            </a:lvl4pPr>
            <a:lvl5pPr>
              <a:defRPr sz="2000">
                <a:latin typeface="Avenir Next" panose="020B0503020202020204"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B8B30CEA-A32F-0B4F-94FF-2F238104D6CE}"/>
              </a:ext>
            </a:extLst>
          </p:cNvPr>
          <p:cNvSpPr txBox="1">
            <a:spLocks/>
          </p:cNvSpPr>
          <p:nvPr userDrawn="1"/>
        </p:nvSpPr>
        <p:spPr>
          <a:xfrm>
            <a:off x="7977054"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D2B188-1D62-4FCA-8363-938AD4629BBB}" type="slidenum">
              <a:rPr lang="en-US" smtClean="0">
                <a:latin typeface="Avenir Next" panose="020B0503020202020204" pitchFamily="34" charset="0"/>
                <a:cs typeface="Futura Medium" panose="020B0602020204020303" pitchFamily="34" charset="-79"/>
              </a:rPr>
              <a:pPr/>
              <a:t>‹#›</a:t>
            </a:fld>
            <a:endParaRPr lang="en-US" dirty="0">
              <a:latin typeface="Avenir Next" panose="020B0503020202020204" pitchFamily="34" charset="0"/>
              <a:cs typeface="Futura Medium" panose="020B0602020204020303" pitchFamily="34" charset="-79"/>
            </a:endParaRPr>
          </a:p>
        </p:txBody>
      </p:sp>
      <p:pic>
        <p:nvPicPr>
          <p:cNvPr id="15" name="Picture 14" descr="safari.png">
            <a:extLst>
              <a:ext uri="{FF2B5EF4-FFF2-40B4-BE49-F238E27FC236}">
                <a16:creationId xmlns:a16="http://schemas.microsoft.com/office/drawing/2014/main" id="{DCA7EB8C-F307-874D-B152-028FC5CC7DF9}"/>
              </a:ext>
            </a:extLst>
          </p:cNvPr>
          <p:cNvPicPr>
            <a:picLocks noChangeAspect="1"/>
          </p:cNvPicPr>
          <p:nvPr userDrawn="1"/>
        </p:nvPicPr>
        <p:blipFill>
          <a:blip r:embed="rId2" cstate="print"/>
          <a:stretch>
            <a:fillRect/>
          </a:stretch>
        </p:blipFill>
        <p:spPr>
          <a:xfrm>
            <a:off x="189560" y="6413144"/>
            <a:ext cx="1080120" cy="312522"/>
          </a:xfrm>
          <a:prstGeom prst="rect">
            <a:avLst/>
          </a:prstGeom>
        </p:spPr>
      </p:pic>
      <p:cxnSp>
        <p:nvCxnSpPr>
          <p:cNvPr id="4" name="Straight Connector 3">
            <a:extLst>
              <a:ext uri="{FF2B5EF4-FFF2-40B4-BE49-F238E27FC236}">
                <a16:creationId xmlns:a16="http://schemas.microsoft.com/office/drawing/2014/main" id="{B6B0BF0F-E012-DB60-AE63-1B6660ECFCB5}"/>
              </a:ext>
            </a:extLst>
          </p:cNvPr>
          <p:cNvCxnSpPr>
            <a:cxnSpLocks/>
          </p:cNvCxnSpPr>
          <p:nvPr userDrawn="1"/>
        </p:nvCxnSpPr>
        <p:spPr>
          <a:xfrm>
            <a:off x="0" y="1068007"/>
            <a:ext cx="914400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149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4D57C2-5A43-56AF-5C3B-A53FEAB50635}"/>
              </a:ext>
            </a:extLst>
          </p:cNvPr>
          <p:cNvSpPr/>
          <p:nvPr userDrawn="1"/>
        </p:nvSpPr>
        <p:spPr>
          <a:xfrm>
            <a:off x="0" y="0"/>
            <a:ext cx="9144000" cy="106800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ED2D3B90-BDF0-9E4D-963A-CE3F0519DFF8}"/>
              </a:ext>
            </a:extLst>
          </p:cNvPr>
          <p:cNvSpPr>
            <a:spLocks noGrp="1"/>
          </p:cNvSpPr>
          <p:nvPr>
            <p:ph type="title"/>
          </p:nvPr>
        </p:nvSpPr>
        <p:spPr>
          <a:xfrm>
            <a:off x="169011" y="132334"/>
            <a:ext cx="8894602" cy="606084"/>
          </a:xfrm>
          <a:prstGeom prst="rect">
            <a:avLst/>
          </a:prstGeom>
        </p:spPr>
        <p:txBody>
          <a:bodyPr/>
          <a:lstStyle>
            <a:lvl1pPr algn="ctr">
              <a:defRPr sz="4400" b="1">
                <a:solidFill>
                  <a:srgbClr val="1A82C4"/>
                </a:solidFill>
                <a:latin typeface="Avenir Next" panose="020B0503020202020204" pitchFamily="34" charset="0"/>
                <a:cs typeface="FUTURA MEDIUM" panose="020B0602020204020303" pitchFamily="34" charset="-79"/>
              </a:defRPr>
            </a:lvl1pPr>
          </a:lstStyle>
          <a:p>
            <a:r>
              <a:rPr lang="en-US" dirty="0"/>
              <a:t>Click to edit Master title style</a:t>
            </a:r>
          </a:p>
        </p:txBody>
      </p:sp>
      <p:sp>
        <p:nvSpPr>
          <p:cNvPr id="13" name="Content Placeholder 2">
            <a:extLst>
              <a:ext uri="{FF2B5EF4-FFF2-40B4-BE49-F238E27FC236}">
                <a16:creationId xmlns:a16="http://schemas.microsoft.com/office/drawing/2014/main" id="{85EB6F8F-19D9-7A4A-967C-A1B0DB23569E}"/>
              </a:ext>
            </a:extLst>
          </p:cNvPr>
          <p:cNvSpPr>
            <a:spLocks noGrp="1"/>
          </p:cNvSpPr>
          <p:nvPr>
            <p:ph idx="1"/>
          </p:nvPr>
        </p:nvSpPr>
        <p:spPr>
          <a:xfrm>
            <a:off x="169011" y="936172"/>
            <a:ext cx="8894602" cy="5293805"/>
          </a:xfrm>
          <a:prstGeom prst="rect">
            <a:avLst/>
          </a:prstGeom>
        </p:spPr>
        <p:txBody>
          <a:bodyPr/>
          <a:lstStyle>
            <a:lvl1pPr>
              <a:defRPr sz="2800">
                <a:latin typeface="Avenir Next" panose="020B0503020202020204" pitchFamily="34" charset="0"/>
                <a:cs typeface="Segoe UI" panose="020B0502040204020203" pitchFamily="34" charset="0"/>
              </a:defRPr>
            </a:lvl1pPr>
            <a:lvl2pPr marL="685800" indent="-228600">
              <a:buFont typeface="Cambria" panose="02040503050406030204" pitchFamily="18" charset="0"/>
              <a:buChar char="-"/>
              <a:defRPr sz="2400">
                <a:latin typeface="Avenir Next" panose="020B0503020202020204" pitchFamily="34" charset="0"/>
                <a:cs typeface="Segoe UI" panose="020B0502040204020203" pitchFamily="34" charset="0"/>
              </a:defRPr>
            </a:lvl2pPr>
            <a:lvl3pPr>
              <a:defRPr sz="2000">
                <a:latin typeface="Avenir Next" panose="020B0503020202020204" pitchFamily="34" charset="0"/>
                <a:cs typeface="Segoe UI" panose="020B0502040204020203" pitchFamily="34" charset="0"/>
              </a:defRPr>
            </a:lvl3pPr>
            <a:lvl4pPr>
              <a:defRPr sz="2000">
                <a:latin typeface="Avenir Next" panose="020B0503020202020204" pitchFamily="34" charset="0"/>
                <a:cs typeface="Segoe UI" panose="020B0502040204020203" pitchFamily="34" charset="0"/>
              </a:defRPr>
            </a:lvl4pPr>
            <a:lvl5pPr>
              <a:defRPr sz="2000">
                <a:latin typeface="Avenir Next" panose="020B0503020202020204"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B8B30CEA-A32F-0B4F-94FF-2F238104D6CE}"/>
              </a:ext>
            </a:extLst>
          </p:cNvPr>
          <p:cNvSpPr txBox="1">
            <a:spLocks/>
          </p:cNvSpPr>
          <p:nvPr userDrawn="1"/>
        </p:nvSpPr>
        <p:spPr>
          <a:xfrm>
            <a:off x="7977054" y="6487160"/>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D2B188-1D62-4FCA-8363-938AD4629BBB}" type="slidenum">
              <a:rPr lang="en-US" b="0" smtClean="0">
                <a:latin typeface="Avenir Next" panose="020B0503020202020204" pitchFamily="34" charset="0"/>
                <a:cs typeface="Futura Medium" panose="020B0602020204020303" pitchFamily="34" charset="-79"/>
              </a:rPr>
              <a:pPr/>
              <a:t>‹#›</a:t>
            </a:fld>
            <a:endParaRPr lang="en-US" b="0" dirty="0">
              <a:latin typeface="Avenir Next" panose="020B0503020202020204" pitchFamily="34" charset="0"/>
              <a:cs typeface="Futura Medium" panose="020B0602020204020303" pitchFamily="34" charset="-79"/>
            </a:endParaRPr>
          </a:p>
        </p:txBody>
      </p:sp>
      <p:pic>
        <p:nvPicPr>
          <p:cNvPr id="15" name="Picture 14" descr="safari.png">
            <a:extLst>
              <a:ext uri="{FF2B5EF4-FFF2-40B4-BE49-F238E27FC236}">
                <a16:creationId xmlns:a16="http://schemas.microsoft.com/office/drawing/2014/main" id="{DCA7EB8C-F307-874D-B152-028FC5CC7DF9}"/>
              </a:ext>
            </a:extLst>
          </p:cNvPr>
          <p:cNvPicPr>
            <a:picLocks noChangeAspect="1"/>
          </p:cNvPicPr>
          <p:nvPr userDrawn="1"/>
        </p:nvPicPr>
        <p:blipFill>
          <a:blip r:embed="rId2" cstate="print"/>
          <a:stretch>
            <a:fillRect/>
          </a:stretch>
        </p:blipFill>
        <p:spPr>
          <a:xfrm>
            <a:off x="189560" y="6493154"/>
            <a:ext cx="1080120" cy="312522"/>
          </a:xfrm>
          <a:prstGeom prst="rect">
            <a:avLst/>
          </a:prstGeom>
        </p:spPr>
      </p:pic>
      <p:cxnSp>
        <p:nvCxnSpPr>
          <p:cNvPr id="2" name="Straight Connector 1">
            <a:extLst>
              <a:ext uri="{FF2B5EF4-FFF2-40B4-BE49-F238E27FC236}">
                <a16:creationId xmlns:a16="http://schemas.microsoft.com/office/drawing/2014/main" id="{403DC045-997A-35AB-E700-44B03E28D48E}"/>
              </a:ext>
            </a:extLst>
          </p:cNvPr>
          <p:cNvCxnSpPr>
            <a:cxnSpLocks/>
          </p:cNvCxnSpPr>
          <p:nvPr userDrawn="1"/>
        </p:nvCxnSpPr>
        <p:spPr>
          <a:xfrm>
            <a:off x="0" y="1068007"/>
            <a:ext cx="914400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717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64DFF4F-ED49-E545-9049-57D68EB3BF4A}"/>
              </a:ext>
            </a:extLst>
          </p:cNvPr>
          <p:cNvSpPr/>
          <p:nvPr userDrawn="1"/>
        </p:nvSpPr>
        <p:spPr>
          <a:xfrm>
            <a:off x="0" y="-1"/>
            <a:ext cx="9144000" cy="3926205"/>
          </a:xfrm>
          <a:prstGeom prst="rect">
            <a:avLst/>
          </a:prstGeom>
          <a:solidFill>
            <a:srgbClr val="5CA2D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350" b="0" i="0" u="none" strike="noStrike" kern="0" cap="none" spc="0" normalizeH="0" baseline="0" noProof="0" dirty="0">
              <a:ln>
                <a:noFill/>
              </a:ln>
              <a:solidFill>
                <a:srgbClr val="002060"/>
              </a:solidFill>
              <a:effectLst/>
              <a:uLnTx/>
              <a:uFillTx/>
              <a:latin typeface="Calibri" panose="020F0502020204030204"/>
              <a:ea typeface="+mn-ea"/>
              <a:cs typeface="+mn-cs"/>
            </a:endParaRPr>
          </a:p>
        </p:txBody>
      </p:sp>
      <p:sp>
        <p:nvSpPr>
          <p:cNvPr id="3" name="Subtitle 2"/>
          <p:cNvSpPr>
            <a:spLocks noGrp="1"/>
          </p:cNvSpPr>
          <p:nvPr>
            <p:ph type="subTitle" idx="1"/>
          </p:nvPr>
        </p:nvSpPr>
        <p:spPr>
          <a:xfrm>
            <a:off x="1143000" y="4396729"/>
            <a:ext cx="6858000" cy="607662"/>
          </a:xfrm>
        </p:spPr>
        <p:txBody>
          <a:bodyPr>
            <a:normAutofit/>
          </a:bodyPr>
          <a:lstStyle>
            <a:lvl1pPr marL="0" indent="0" algn="ctr">
              <a:buNone/>
              <a:defRPr sz="3200" b="1" i="0" baseline="0">
                <a:latin typeface="Avenir Next" panose="020B0503020202020204" pitchFamily="34" charset="0"/>
                <a:cs typeface="FUTURA MEDIUM" panose="020B0602020204020303" pitchFamily="34" charset="-79"/>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3200" b="1">
                <a:latin typeface="Segoe UI" panose="020B0502040204020203" pitchFamily="34" charset="0"/>
                <a:cs typeface="Segoe UI" panose="020B0502040204020203" pitchFamily="34" charset="0"/>
              </a:rPr>
              <a:t>Click to edit Master subtitle style</a:t>
            </a:r>
            <a:endParaRPr lang="en-US" dirty="0"/>
          </a:p>
        </p:txBody>
      </p:sp>
      <p:sp>
        <p:nvSpPr>
          <p:cNvPr id="20" name="Text Placeholder 19">
            <a:extLst>
              <a:ext uri="{FF2B5EF4-FFF2-40B4-BE49-F238E27FC236}">
                <a16:creationId xmlns:a16="http://schemas.microsoft.com/office/drawing/2014/main" id="{0C2DCD12-E0A7-964E-8C01-30F57AE18A60}"/>
              </a:ext>
            </a:extLst>
          </p:cNvPr>
          <p:cNvSpPr>
            <a:spLocks noGrp="1"/>
          </p:cNvSpPr>
          <p:nvPr>
            <p:ph type="body" sz="quarter" idx="10" hasCustomPrompt="1"/>
          </p:nvPr>
        </p:nvSpPr>
        <p:spPr>
          <a:xfrm>
            <a:off x="0" y="392519"/>
            <a:ext cx="9144000" cy="2619375"/>
          </a:xfrm>
        </p:spPr>
        <p:txBody>
          <a:bodyPr anchor="ctr">
            <a:normAutofit/>
          </a:bodyPr>
          <a:lstStyle>
            <a:lvl1pPr marL="0" indent="0" algn="ctr">
              <a:buNone/>
              <a:defRPr sz="4800" b="1">
                <a:latin typeface="Avenir Next" panose="020B0503020202020204" pitchFamily="34" charset="0"/>
                <a:ea typeface="Segoe UI Symbol" panose="020B0502040204020203" pitchFamily="34" charset="0"/>
                <a:cs typeface="FUTURA MEDIUM" panose="020B0602020204020303" pitchFamily="34" charset="-79"/>
              </a:defRPr>
            </a:lvl1pPr>
          </a:lstStyle>
          <a:p>
            <a:pPr lvl="0"/>
            <a:r>
              <a:rPr lang="en-US" dirty="0"/>
              <a:t>Click to edit Title</a:t>
            </a:r>
          </a:p>
        </p:txBody>
      </p:sp>
      <p:grpSp>
        <p:nvGrpSpPr>
          <p:cNvPr id="4" name="Group 3">
            <a:extLst>
              <a:ext uri="{FF2B5EF4-FFF2-40B4-BE49-F238E27FC236}">
                <a16:creationId xmlns:a16="http://schemas.microsoft.com/office/drawing/2014/main" id="{FE871024-82B3-7E13-363D-9C62273AECC7}"/>
              </a:ext>
            </a:extLst>
          </p:cNvPr>
          <p:cNvGrpSpPr/>
          <p:nvPr userDrawn="1"/>
        </p:nvGrpSpPr>
        <p:grpSpPr>
          <a:xfrm>
            <a:off x="3446615" y="5901477"/>
            <a:ext cx="5455492" cy="655879"/>
            <a:chOff x="3345180" y="5867187"/>
            <a:chExt cx="5455492" cy="655879"/>
          </a:xfrm>
        </p:grpSpPr>
        <p:pic>
          <p:nvPicPr>
            <p:cNvPr id="13" name="Picture 12">
              <a:extLst>
                <a:ext uri="{FF2B5EF4-FFF2-40B4-BE49-F238E27FC236}">
                  <a16:creationId xmlns:a16="http://schemas.microsoft.com/office/drawing/2014/main" id="{D4EC1F6D-190B-B448-B175-2B9886767CE2}"/>
                </a:ext>
              </a:extLst>
            </p:cNvPr>
            <p:cNvPicPr>
              <a:picLocks noChangeAspect="1"/>
            </p:cNvPicPr>
            <p:nvPr userDrawn="1"/>
          </p:nvPicPr>
          <p:blipFill rotWithShape="1">
            <a:blip r:embed="rId2"/>
            <a:srcRect l="1751"/>
            <a:stretch/>
          </p:blipFill>
          <p:spPr>
            <a:xfrm>
              <a:off x="6206489" y="5891295"/>
              <a:ext cx="2594183" cy="607662"/>
            </a:xfrm>
            <a:prstGeom prst="rect">
              <a:avLst/>
            </a:prstGeom>
          </p:spPr>
        </p:pic>
        <p:pic>
          <p:nvPicPr>
            <p:cNvPr id="2" name="Picture 1">
              <a:extLst>
                <a:ext uri="{FF2B5EF4-FFF2-40B4-BE49-F238E27FC236}">
                  <a16:creationId xmlns:a16="http://schemas.microsoft.com/office/drawing/2014/main" id="{DF7B6E33-5D11-44FD-6C32-D782E14BA5B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0325" t="17668" r="10297" b="20981"/>
            <a:stretch/>
          </p:blipFill>
          <p:spPr>
            <a:xfrm>
              <a:off x="3345180" y="5867187"/>
              <a:ext cx="2054101" cy="655879"/>
            </a:xfrm>
            <a:prstGeom prst="rect">
              <a:avLst/>
            </a:prstGeom>
          </p:spPr>
        </p:pic>
      </p:grpSp>
      <p:pic>
        <p:nvPicPr>
          <p:cNvPr id="17" name="Picture 16">
            <a:extLst>
              <a:ext uri="{FF2B5EF4-FFF2-40B4-BE49-F238E27FC236}">
                <a16:creationId xmlns:a16="http://schemas.microsoft.com/office/drawing/2014/main" id="{06888326-3078-2E7A-6996-A637929186BD}"/>
              </a:ext>
            </a:extLst>
          </p:cNvPr>
          <p:cNvPicPr>
            <a:picLocks noChangeAspect="1"/>
          </p:cNvPicPr>
          <p:nvPr userDrawn="1"/>
        </p:nvPicPr>
        <p:blipFill>
          <a:blip r:embed="rId4"/>
          <a:stretch>
            <a:fillRect/>
          </a:stretch>
        </p:blipFill>
        <p:spPr>
          <a:xfrm>
            <a:off x="-146931" y="5708116"/>
            <a:ext cx="3192210" cy="1149882"/>
          </a:xfrm>
          <a:prstGeom prst="rect">
            <a:avLst/>
          </a:prstGeom>
        </p:spPr>
      </p:pic>
    </p:spTree>
    <p:extLst>
      <p:ext uri="{BB962C8B-B14F-4D97-AF65-F5344CB8AC3E}">
        <p14:creationId xmlns:p14="http://schemas.microsoft.com/office/powerpoint/2010/main" val="2094374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5EB6F8F-19D9-7A4A-967C-A1B0DB23569E}"/>
              </a:ext>
            </a:extLst>
          </p:cNvPr>
          <p:cNvSpPr>
            <a:spLocks noGrp="1"/>
          </p:cNvSpPr>
          <p:nvPr>
            <p:ph idx="1"/>
          </p:nvPr>
        </p:nvSpPr>
        <p:spPr>
          <a:xfrm>
            <a:off x="169011" y="936172"/>
            <a:ext cx="8894602" cy="5293805"/>
          </a:xfrm>
          <a:prstGeom prst="rect">
            <a:avLst/>
          </a:prstGeom>
        </p:spPr>
        <p:txBody>
          <a:bodyPr/>
          <a:lstStyle>
            <a:lvl1pPr>
              <a:defRPr sz="2800">
                <a:latin typeface="Avenir Next" panose="020B0503020202020204" pitchFamily="34" charset="0"/>
                <a:cs typeface="Segoe UI" panose="020B0502040204020203" pitchFamily="34" charset="0"/>
              </a:defRPr>
            </a:lvl1pPr>
            <a:lvl2pPr marL="685800" indent="-228600">
              <a:buFont typeface="Cambria" panose="02040503050406030204" pitchFamily="18" charset="0"/>
              <a:buChar char="-"/>
              <a:defRPr sz="2400">
                <a:latin typeface="Avenir Next" panose="020B0503020202020204" pitchFamily="34" charset="0"/>
                <a:cs typeface="Segoe UI" panose="020B0502040204020203" pitchFamily="34" charset="0"/>
              </a:defRPr>
            </a:lvl2pPr>
            <a:lvl3pPr>
              <a:defRPr sz="2000">
                <a:latin typeface="Avenir Next" panose="020B0503020202020204" pitchFamily="34" charset="0"/>
                <a:cs typeface="Segoe UI" panose="020B0502040204020203" pitchFamily="34" charset="0"/>
              </a:defRPr>
            </a:lvl3pPr>
            <a:lvl4pPr>
              <a:defRPr sz="2000">
                <a:latin typeface="Avenir Next" panose="020B0503020202020204" pitchFamily="34" charset="0"/>
                <a:cs typeface="Segoe UI" panose="020B0502040204020203" pitchFamily="34" charset="0"/>
              </a:defRPr>
            </a:lvl4pPr>
            <a:lvl5pPr>
              <a:defRPr sz="2000">
                <a:latin typeface="Avenir Next" panose="020B0503020202020204"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 name="Straight Connector 1">
            <a:extLst>
              <a:ext uri="{FF2B5EF4-FFF2-40B4-BE49-F238E27FC236}">
                <a16:creationId xmlns:a16="http://schemas.microsoft.com/office/drawing/2014/main" id="{C748C737-4D26-0FF3-232F-3A08D8965C65}"/>
              </a:ext>
            </a:extLst>
          </p:cNvPr>
          <p:cNvCxnSpPr>
            <a:cxnSpLocks/>
          </p:cNvCxnSpPr>
          <p:nvPr userDrawn="1"/>
        </p:nvCxnSpPr>
        <p:spPr>
          <a:xfrm>
            <a:off x="0" y="1093292"/>
            <a:ext cx="914400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EBCD4E0-84A9-6AFD-214C-F1566F40F6E3}"/>
              </a:ext>
            </a:extLst>
          </p:cNvPr>
          <p:cNvSpPr/>
          <p:nvPr userDrawn="1"/>
        </p:nvSpPr>
        <p:spPr>
          <a:xfrm>
            <a:off x="0" y="0"/>
            <a:ext cx="9144000" cy="106800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ED2D3B90-BDF0-9E4D-963A-CE3F0519DFF8}"/>
              </a:ext>
            </a:extLst>
          </p:cNvPr>
          <p:cNvSpPr>
            <a:spLocks noGrp="1"/>
          </p:cNvSpPr>
          <p:nvPr>
            <p:ph type="title"/>
          </p:nvPr>
        </p:nvSpPr>
        <p:spPr>
          <a:xfrm>
            <a:off x="169011" y="132334"/>
            <a:ext cx="8894602" cy="606084"/>
          </a:xfrm>
          <a:prstGeom prst="rect">
            <a:avLst/>
          </a:prstGeom>
        </p:spPr>
        <p:txBody>
          <a:bodyPr/>
          <a:lstStyle>
            <a:lvl1pPr algn="ctr">
              <a:defRPr sz="4400" b="1">
                <a:solidFill>
                  <a:schemeClr val="accent4"/>
                </a:solidFill>
                <a:latin typeface="Avenir Next" panose="020B0503020202020204" pitchFamily="34" charset="0"/>
                <a:cs typeface="FUTURA MEDIUM" panose="020B0602020204020303" pitchFamily="34" charset="-79"/>
              </a:defRPr>
            </a:lvl1pPr>
          </a:lstStyle>
          <a:p>
            <a:r>
              <a:rPr lang="en-US" dirty="0"/>
              <a:t>Click to edit Master title style</a:t>
            </a:r>
          </a:p>
        </p:txBody>
      </p:sp>
      <p:sp>
        <p:nvSpPr>
          <p:cNvPr id="14" name="Slide Number Placeholder 5">
            <a:extLst>
              <a:ext uri="{FF2B5EF4-FFF2-40B4-BE49-F238E27FC236}">
                <a16:creationId xmlns:a16="http://schemas.microsoft.com/office/drawing/2014/main" id="{B8B30CEA-A32F-0B4F-94FF-2F238104D6CE}"/>
              </a:ext>
            </a:extLst>
          </p:cNvPr>
          <p:cNvSpPr txBox="1">
            <a:spLocks/>
          </p:cNvSpPr>
          <p:nvPr userDrawn="1"/>
        </p:nvSpPr>
        <p:spPr>
          <a:xfrm>
            <a:off x="7977054" y="6487160"/>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D2B188-1D62-4FCA-8363-938AD4629BBB}" type="slidenum">
              <a:rPr lang="en-US" smtClean="0">
                <a:latin typeface="Avenir Next" panose="020B0503020202020204" pitchFamily="34" charset="0"/>
                <a:cs typeface="Futura Medium" panose="020B0602020204020303" pitchFamily="34" charset="-79"/>
              </a:rPr>
              <a:pPr/>
              <a:t>‹#›</a:t>
            </a:fld>
            <a:endParaRPr lang="en-US" dirty="0">
              <a:latin typeface="Avenir Next" panose="020B0503020202020204" pitchFamily="34" charset="0"/>
              <a:cs typeface="Futura Medium" panose="020B0602020204020303" pitchFamily="34" charset="-79"/>
            </a:endParaRPr>
          </a:p>
        </p:txBody>
      </p:sp>
      <p:pic>
        <p:nvPicPr>
          <p:cNvPr id="15" name="Picture 14" descr="safari.png">
            <a:extLst>
              <a:ext uri="{FF2B5EF4-FFF2-40B4-BE49-F238E27FC236}">
                <a16:creationId xmlns:a16="http://schemas.microsoft.com/office/drawing/2014/main" id="{DCA7EB8C-F307-874D-B152-028FC5CC7DF9}"/>
              </a:ext>
            </a:extLst>
          </p:cNvPr>
          <p:cNvPicPr>
            <a:picLocks noChangeAspect="1"/>
          </p:cNvPicPr>
          <p:nvPr userDrawn="1"/>
        </p:nvPicPr>
        <p:blipFill>
          <a:blip r:embed="rId2" cstate="print"/>
          <a:stretch>
            <a:fillRect/>
          </a:stretch>
        </p:blipFill>
        <p:spPr>
          <a:xfrm>
            <a:off x="189560" y="6494043"/>
            <a:ext cx="1080120" cy="312522"/>
          </a:xfrm>
          <a:prstGeom prst="rect">
            <a:avLst/>
          </a:prstGeom>
        </p:spPr>
      </p:pic>
    </p:spTree>
    <p:extLst>
      <p:ext uri="{BB962C8B-B14F-4D97-AF65-F5344CB8AC3E}">
        <p14:creationId xmlns:p14="http://schemas.microsoft.com/office/powerpoint/2010/main" val="1784097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02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9"/>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9652D26D-6A0A-80F5-0467-32E58CC08E88}"/>
              </a:ext>
            </a:extLst>
          </p:cNvPr>
          <p:cNvSpPr txBox="1">
            <a:spLocks/>
          </p:cNvSpPr>
          <p:nvPr userDrawn="1"/>
        </p:nvSpPr>
        <p:spPr>
          <a:xfrm>
            <a:off x="7006213" y="6413428"/>
            <a:ext cx="2057400" cy="365125"/>
          </a:xfrm>
          <a:prstGeom prst="rect">
            <a:avLst/>
          </a:prstGeom>
        </p:spPr>
        <p:txBody>
          <a:bodyPr/>
          <a:lstStyle>
            <a:defPPr>
              <a:defRPr lang="en-US"/>
            </a:defPPr>
            <a:lvl1pPr marL="0" algn="ctr" defTabSz="457200" rtl="0" eaLnBrk="1" latinLnBrk="0" hangingPunct="1">
              <a:defRPr sz="1400" kern="1200">
                <a:solidFill>
                  <a:schemeClr val="bg1">
                    <a:lumMod val="65000"/>
                  </a:schemeClr>
                </a:solidFill>
                <a:latin typeface="Corbel" panose="020B05030202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FDEAB76D-489F-BC47-AE8A-9A4958F60173}" type="slidenum">
              <a:rPr lang="en-CH" smtClean="0">
                <a:latin typeface="Avenir Next" panose="020B0503020202020204" pitchFamily="34" charset="0"/>
              </a:rPr>
              <a:pPr algn="r"/>
              <a:t>‹#›</a:t>
            </a:fld>
            <a:endParaRPr lang="en-CH">
              <a:latin typeface="Avenir Next" panose="020B0503020202020204" pitchFamily="34" charset="0"/>
            </a:endParaRPr>
          </a:p>
        </p:txBody>
      </p:sp>
      <p:pic>
        <p:nvPicPr>
          <p:cNvPr id="7" name="Picture 6" descr="safari.png">
            <a:extLst>
              <a:ext uri="{FF2B5EF4-FFF2-40B4-BE49-F238E27FC236}">
                <a16:creationId xmlns:a16="http://schemas.microsoft.com/office/drawing/2014/main" id="{AE34FD6A-B99A-3D50-4BF8-F449A040CC8A}"/>
              </a:ext>
            </a:extLst>
          </p:cNvPr>
          <p:cNvPicPr>
            <a:picLocks noChangeAspect="1"/>
          </p:cNvPicPr>
          <p:nvPr userDrawn="1"/>
        </p:nvPicPr>
        <p:blipFill>
          <a:blip r:embed="rId2" cstate="print"/>
          <a:stretch>
            <a:fillRect/>
          </a:stretch>
        </p:blipFill>
        <p:spPr>
          <a:xfrm>
            <a:off x="75991" y="6439729"/>
            <a:ext cx="1080120" cy="312522"/>
          </a:xfrm>
          <a:prstGeom prst="rect">
            <a:avLst/>
          </a:prstGeom>
        </p:spPr>
      </p:pic>
    </p:spTree>
    <p:extLst>
      <p:ext uri="{BB962C8B-B14F-4D97-AF65-F5344CB8AC3E}">
        <p14:creationId xmlns:p14="http://schemas.microsoft.com/office/powerpoint/2010/main" val="85437223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8189" y="79447"/>
            <a:ext cx="8987622" cy="740193"/>
          </a:xfrm>
          <a:prstGeom prst="rect">
            <a:avLst/>
          </a:prstGeom>
        </p:spPr>
        <p:txBody>
          <a:bodyPr/>
          <a:lstStyle>
            <a:lvl1pPr>
              <a:defRPr sz="4000" b="1">
                <a:solidFill>
                  <a:schemeClr val="tx1"/>
                </a:solidFill>
                <a:latin typeface="Corbel" panose="020B0503020204020204" pitchFamily="34" charset="0"/>
              </a:defRPr>
            </a:lvl1pPr>
          </a:lstStyle>
          <a:p>
            <a:r>
              <a:rPr lang="en-US"/>
              <a:t>Click to edit Master title style</a:t>
            </a:r>
          </a:p>
        </p:txBody>
      </p:sp>
      <p:sp>
        <p:nvSpPr>
          <p:cNvPr id="5" name="Slide Number Placeholder 5">
            <a:extLst>
              <a:ext uri="{FF2B5EF4-FFF2-40B4-BE49-F238E27FC236}">
                <a16:creationId xmlns:a16="http://schemas.microsoft.com/office/drawing/2014/main" id="{D67F7A59-CF4E-EC20-68A0-390CB76C13C3}"/>
              </a:ext>
            </a:extLst>
          </p:cNvPr>
          <p:cNvSpPr>
            <a:spLocks noGrp="1"/>
          </p:cNvSpPr>
          <p:nvPr>
            <p:ph type="sldNum" sz="quarter" idx="12"/>
          </p:nvPr>
        </p:nvSpPr>
        <p:spPr>
          <a:xfrm>
            <a:off x="7006213" y="6413428"/>
            <a:ext cx="2057400" cy="365125"/>
          </a:xfrm>
          <a:prstGeom prst="rect">
            <a:avLst/>
          </a:prstGeom>
        </p:spPr>
        <p:txBody>
          <a:bodyPr/>
          <a:lstStyle>
            <a:lvl1pPr algn="ctr">
              <a:defRPr sz="1400">
                <a:solidFill>
                  <a:schemeClr val="bg1">
                    <a:lumMod val="65000"/>
                  </a:schemeClr>
                </a:solidFill>
                <a:latin typeface="Corbel" panose="020B0503020204020204" pitchFamily="34" charset="0"/>
              </a:defRPr>
            </a:lvl1pPr>
          </a:lstStyle>
          <a:p>
            <a:pPr algn="r"/>
            <a:fld id="{FDEAB76D-489F-BC47-AE8A-9A4958F60173}" type="slidenum">
              <a:rPr lang="en-CH" smtClean="0"/>
              <a:pPr algn="r"/>
              <a:t>‹#›</a:t>
            </a:fld>
            <a:endParaRPr lang="en-CH"/>
          </a:p>
        </p:txBody>
      </p:sp>
      <p:pic>
        <p:nvPicPr>
          <p:cNvPr id="6" name="Picture 5" descr="safari.png">
            <a:extLst>
              <a:ext uri="{FF2B5EF4-FFF2-40B4-BE49-F238E27FC236}">
                <a16:creationId xmlns:a16="http://schemas.microsoft.com/office/drawing/2014/main" id="{4F195A89-C410-BCD9-0B74-E87F1A1635F1}"/>
              </a:ext>
            </a:extLst>
          </p:cNvPr>
          <p:cNvPicPr>
            <a:picLocks noChangeAspect="1"/>
          </p:cNvPicPr>
          <p:nvPr userDrawn="1"/>
        </p:nvPicPr>
        <p:blipFill>
          <a:blip r:embed="rId2" cstate="print"/>
          <a:stretch>
            <a:fillRect/>
          </a:stretch>
        </p:blipFill>
        <p:spPr>
          <a:xfrm>
            <a:off x="75991" y="6439729"/>
            <a:ext cx="1080120" cy="312522"/>
          </a:xfrm>
          <a:prstGeom prst="rect">
            <a:avLst/>
          </a:prstGeom>
        </p:spPr>
      </p:pic>
      <p:sp>
        <p:nvSpPr>
          <p:cNvPr id="7" name="Content Placeholder 13">
            <a:extLst>
              <a:ext uri="{FF2B5EF4-FFF2-40B4-BE49-F238E27FC236}">
                <a16:creationId xmlns:a16="http://schemas.microsoft.com/office/drawing/2014/main" id="{B7FAED6D-FE25-984D-F3D8-912BF36CF3D8}"/>
              </a:ext>
            </a:extLst>
          </p:cNvPr>
          <p:cNvSpPr>
            <a:spLocks noGrp="1"/>
          </p:cNvSpPr>
          <p:nvPr>
            <p:ph sz="quarter" idx="13" hasCustomPrompt="1"/>
          </p:nvPr>
        </p:nvSpPr>
        <p:spPr>
          <a:xfrm>
            <a:off x="78189" y="822959"/>
            <a:ext cx="8987622" cy="5291593"/>
          </a:xfrm>
          <a:prstGeom prst="rect">
            <a:avLst/>
          </a:prstGeom>
        </p:spPr>
        <p:txBody>
          <a:bodyPr/>
          <a:lstStyle/>
          <a:p>
            <a:pPr marL="274320" lvl="0" indent="-274320">
              <a:lnSpc>
                <a:spcPct val="130000"/>
              </a:lnSpc>
              <a:spcBef>
                <a:spcPts val="400"/>
              </a:spcBef>
              <a:defRPr/>
            </a:pPr>
            <a:r>
              <a:rPr kumimoji="0" lang="en-US" sz="1800" b="1" i="0" u="sng" strike="noStrike" kern="1200" cap="none" spc="0" normalizeH="0" baseline="0" noProof="0">
                <a:ln>
                  <a:noFill/>
                </a:ln>
                <a:effectLst/>
                <a:uLnTx/>
                <a:uFillTx/>
                <a:latin typeface="Corbel" panose="020B0503020204020204" pitchFamily="34" charset="0"/>
              </a:rPr>
              <a:t>Text 1</a:t>
            </a:r>
            <a:r>
              <a:rPr kumimoji="0" lang="en-US" sz="1800" b="1" i="0" strike="noStrike" kern="1200" cap="none" spc="0" normalizeH="0" baseline="0" noProof="0">
                <a:ln>
                  <a:noFill/>
                </a:ln>
                <a:effectLst/>
                <a:uLnTx/>
                <a:uFillTx/>
                <a:latin typeface="Corbel" panose="020B0503020204020204" pitchFamily="34" charset="0"/>
              </a:rPr>
              <a:t>:</a:t>
            </a:r>
            <a:endParaRPr kumimoji="0" lang="en-US" sz="1800" b="0" i="0" strike="noStrike" kern="1200" cap="none" spc="0" normalizeH="0" baseline="0" noProof="0">
              <a:ln>
                <a:noFill/>
              </a:ln>
              <a:effectLst/>
              <a:uLnTx/>
              <a:uFillTx/>
              <a:latin typeface="Corbel" panose="020B0503020204020204" pitchFamily="34" charset="0"/>
            </a:endParaRPr>
          </a:p>
          <a:p>
            <a:pPr marL="274320" lvl="0" indent="-274320">
              <a:lnSpc>
                <a:spcPct val="130000"/>
              </a:lnSpc>
              <a:spcBef>
                <a:spcPts val="400"/>
              </a:spcBef>
              <a:defRPr/>
            </a:pPr>
            <a:r>
              <a:rPr kumimoji="0" lang="en-US" sz="1800" b="1" i="0" u="sng" strike="noStrike" kern="1200" cap="none" spc="0" normalizeH="0" baseline="0" noProof="0">
                <a:ln>
                  <a:noFill/>
                </a:ln>
                <a:solidFill>
                  <a:srgbClr val="C00000"/>
                </a:solidFill>
                <a:effectLst/>
                <a:uLnTx/>
                <a:uFillTx/>
                <a:latin typeface="Corbel" panose="020B0503020204020204" pitchFamily="34" charset="0"/>
              </a:rPr>
              <a:t>Text 2</a:t>
            </a:r>
            <a:r>
              <a:rPr kumimoji="0" lang="en-US" sz="1800" b="0" i="0" u="none" strike="noStrike" kern="1200" cap="none" spc="0" normalizeH="0" baseline="0" noProof="0">
                <a:ln>
                  <a:noFill/>
                </a:ln>
                <a:solidFill>
                  <a:srgbClr val="C00000"/>
                </a:solidFill>
                <a:effectLst/>
                <a:uLnTx/>
                <a:uFillTx/>
                <a:latin typeface="Corbel" panose="020B0503020204020204" pitchFamily="34" charset="0"/>
              </a:rPr>
              <a:t>: </a:t>
            </a:r>
          </a:p>
          <a:p>
            <a:pPr marL="274320" lvl="0" indent="-274320">
              <a:lnSpc>
                <a:spcPct val="130000"/>
              </a:lnSpc>
              <a:spcBef>
                <a:spcPts val="400"/>
              </a:spcBef>
              <a:defRPr/>
            </a:pPr>
            <a:r>
              <a:rPr kumimoji="0" lang="en-US" sz="1800" b="1" i="0" u="sng" strike="noStrike" kern="1200" cap="none" spc="0" normalizeH="0" baseline="0" noProof="0">
                <a:ln>
                  <a:noFill/>
                </a:ln>
                <a:solidFill>
                  <a:srgbClr val="5B9BD5"/>
                </a:solidFill>
                <a:effectLst/>
                <a:uLnTx/>
                <a:uFillTx/>
                <a:latin typeface="Corbel" panose="020B0503020204020204" pitchFamily="34" charset="0"/>
              </a:rPr>
              <a:t>Text 3</a:t>
            </a:r>
            <a:r>
              <a:rPr kumimoji="0" lang="en-US" sz="1800" b="0" i="0" u="none" strike="noStrike" kern="1200" cap="none" spc="0" normalizeH="0" baseline="0" noProof="0">
                <a:ln>
                  <a:noFill/>
                </a:ln>
                <a:solidFill>
                  <a:srgbClr val="5B9BD5"/>
                </a:solidFill>
                <a:effectLst/>
                <a:uLnTx/>
                <a:uFillTx/>
                <a:latin typeface="Corbel" panose="020B0503020204020204" pitchFamily="34" charset="0"/>
              </a:rPr>
              <a:t>:</a:t>
            </a:r>
            <a:r>
              <a:rPr kumimoji="0" lang="en-US" sz="1800" b="0" i="0" u="none" strike="noStrike" kern="1200" cap="none" spc="0" normalizeH="0" noProof="0">
                <a:ln>
                  <a:noFill/>
                </a:ln>
                <a:solidFill>
                  <a:srgbClr val="5B9BD5"/>
                </a:solidFill>
                <a:effectLst/>
                <a:uLnTx/>
                <a:uFillTx/>
                <a:latin typeface="Corbel" panose="020B0503020204020204" pitchFamily="34" charset="0"/>
              </a:rPr>
              <a:t> </a:t>
            </a:r>
            <a:r>
              <a:rPr lang="en-US" sz="1400">
                <a:solidFill>
                  <a:srgbClr val="5B9BD5"/>
                </a:solidFill>
                <a:latin typeface="Corbel" panose="020B0503020204020204" pitchFamily="34" charset="0"/>
              </a:rPr>
              <a:t>	</a:t>
            </a:r>
            <a:endParaRPr kumimoji="0" lang="en-US" sz="1400" b="0" i="0" u="none" strike="noStrike" kern="1200" cap="none" spc="0" normalizeH="0" baseline="0" noProof="0">
              <a:ln>
                <a:noFill/>
              </a:ln>
              <a:solidFill>
                <a:srgbClr val="5B9BD5"/>
              </a:solidFill>
              <a:effectLst/>
              <a:uLnTx/>
              <a:uFillTx/>
              <a:latin typeface="Corbel" panose="020B0503020204020204" pitchFamily="34" charset="0"/>
            </a:endParaRPr>
          </a:p>
          <a:p>
            <a:pPr marL="274320" lvl="0" indent="-274320">
              <a:lnSpc>
                <a:spcPct val="130000"/>
              </a:lnSpc>
              <a:spcBef>
                <a:spcPts val="400"/>
              </a:spcBef>
              <a:defRPr/>
            </a:pPr>
            <a:r>
              <a:rPr kumimoji="0" lang="en-US" sz="1800" b="1" i="0" u="sng" strike="noStrike" kern="1200" cap="none" spc="0" normalizeH="0" baseline="0" noProof="0">
                <a:ln>
                  <a:noFill/>
                </a:ln>
                <a:solidFill>
                  <a:srgbClr val="70AD47">
                    <a:lumMod val="75000"/>
                  </a:srgbClr>
                </a:solidFill>
                <a:effectLst/>
                <a:uLnTx/>
                <a:uFillTx/>
                <a:latin typeface="Corbel" panose="020B0503020204020204" pitchFamily="34" charset="0"/>
              </a:rPr>
              <a:t>Text 4</a:t>
            </a:r>
            <a:r>
              <a:rPr lang="en-US" sz="1800">
                <a:solidFill>
                  <a:srgbClr val="70AD47">
                    <a:lumMod val="75000"/>
                  </a:srgbClr>
                </a:solidFill>
                <a:latin typeface="Corbel" panose="020B0503020204020204" pitchFamily="34" charset="0"/>
              </a:rPr>
              <a:t>: </a:t>
            </a:r>
            <a:r>
              <a:rPr lang="en-US" sz="1400">
                <a:solidFill>
                  <a:srgbClr val="70AD47">
                    <a:lumMod val="75000"/>
                  </a:srgbClr>
                </a:solidFill>
                <a:latin typeface="Corbel" panose="020B0503020204020204" pitchFamily="34" charset="0"/>
              </a:rPr>
              <a:t>	</a:t>
            </a:r>
          </a:p>
          <a:p>
            <a:pPr marL="274320" lvl="0" indent="-274320">
              <a:lnSpc>
                <a:spcPct val="130000"/>
              </a:lnSpc>
              <a:spcBef>
                <a:spcPts val="400"/>
              </a:spcBef>
              <a:defRPr/>
            </a:pPr>
            <a:r>
              <a:rPr kumimoji="0" lang="en-US" sz="1800" b="1" i="0" u="sng" strike="noStrike" kern="1200" cap="none" spc="0" normalizeH="0" baseline="0" noProof="0">
                <a:ln>
                  <a:noFill/>
                </a:ln>
                <a:solidFill>
                  <a:srgbClr val="ED7D31"/>
                </a:solidFill>
                <a:effectLst/>
                <a:uLnTx/>
                <a:uFillTx/>
                <a:latin typeface="Corbel" panose="020B0503020204020204" pitchFamily="34" charset="0"/>
              </a:rPr>
              <a:t>Text 5</a:t>
            </a:r>
            <a:r>
              <a:rPr kumimoji="0" lang="en-US" sz="1800" b="0" i="0" u="none" strike="noStrike" kern="1200" cap="none" spc="0" normalizeH="0" baseline="0" noProof="0">
                <a:ln>
                  <a:noFill/>
                </a:ln>
                <a:solidFill>
                  <a:srgbClr val="ED7D31"/>
                </a:solidFill>
                <a:effectLst/>
                <a:uLnTx/>
                <a:uFillTx/>
                <a:latin typeface="Corbel" panose="020B0503020204020204" pitchFamily="34" charset="0"/>
              </a:rPr>
              <a:t>: </a:t>
            </a:r>
            <a:endParaRPr lang="en-US" sz="1200">
              <a:solidFill>
                <a:schemeClr val="accent2"/>
              </a:solidFill>
              <a:latin typeface="Corbel" panose="020B0503020204020204" pitchFamily="34" charset="0"/>
            </a:endParaRPr>
          </a:p>
          <a:p>
            <a:pPr marL="674370" lvl="1" indent="-274320">
              <a:lnSpc>
                <a:spcPct val="130000"/>
              </a:lnSpc>
              <a:spcBef>
                <a:spcPts val="400"/>
              </a:spcBef>
              <a:defRPr/>
            </a:pPr>
            <a:endParaRPr lang="en-US" sz="1600">
              <a:solidFill>
                <a:schemeClr val="accent2"/>
              </a:solidFill>
              <a:latin typeface="Corbel" panose="020B0503020204020204" pitchFamily="34" charset="0"/>
            </a:endParaRPr>
          </a:p>
          <a:p>
            <a:pPr marL="0" lvl="0" indent="0">
              <a:lnSpc>
                <a:spcPct val="130000"/>
              </a:lnSpc>
              <a:spcBef>
                <a:spcPts val="400"/>
              </a:spcBef>
              <a:buNone/>
              <a:defRPr/>
            </a:pPr>
            <a:endParaRPr lang="en-US" sz="2000">
              <a:solidFill>
                <a:srgbClr val="C06900"/>
              </a:solidFill>
              <a:latin typeface="Corbel" panose="020B0503020204020204" pitchFamily="34" charset="0"/>
            </a:endParaRPr>
          </a:p>
          <a:p>
            <a:pPr marL="274320" lvl="0" indent="-274320">
              <a:lnSpc>
                <a:spcPct val="130000"/>
              </a:lnSpc>
              <a:spcBef>
                <a:spcPts val="400"/>
              </a:spcBef>
              <a:defRPr/>
            </a:pPr>
            <a:endParaRPr kumimoji="0" lang="en-US" sz="2000" i="0" u="none" strike="noStrike" kern="1200" cap="none" spc="0" normalizeH="0" baseline="0" noProof="0">
              <a:ln>
                <a:noFill/>
              </a:ln>
              <a:solidFill>
                <a:srgbClr val="ED7D31"/>
              </a:solidFill>
              <a:effectLst/>
              <a:uLnTx/>
              <a:uFillTx/>
              <a:latin typeface="Corbel" panose="020B0503020204020204" pitchFamily="34" charset="0"/>
            </a:endParaRPr>
          </a:p>
        </p:txBody>
      </p:sp>
    </p:spTree>
    <p:extLst>
      <p:ext uri="{BB962C8B-B14F-4D97-AF65-F5344CB8AC3E}">
        <p14:creationId xmlns:p14="http://schemas.microsoft.com/office/powerpoint/2010/main" val="2732452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460D64B3-47B9-4B80-8494-C2463AAD5939}"/>
              </a:ext>
            </a:extLst>
          </p:cNvPr>
          <p:cNvSpPr>
            <a:spLocks noGrp="1"/>
          </p:cNvSpPr>
          <p:nvPr>
            <p:ph sz="quarter" idx="13" hasCustomPrompt="1"/>
          </p:nvPr>
        </p:nvSpPr>
        <p:spPr>
          <a:xfrm>
            <a:off x="78189" y="822959"/>
            <a:ext cx="8987622" cy="5291593"/>
          </a:xfrm>
          <a:prstGeom prst="rect">
            <a:avLst/>
          </a:prstGeom>
        </p:spPr>
        <p:txBody>
          <a:bodyPr/>
          <a:lstStyle/>
          <a:p>
            <a:pPr marL="274320" lvl="0" indent="-274320">
              <a:lnSpc>
                <a:spcPct val="130000"/>
              </a:lnSpc>
              <a:spcBef>
                <a:spcPts val="400"/>
              </a:spcBef>
              <a:defRPr/>
            </a:pPr>
            <a:r>
              <a:rPr kumimoji="0" lang="en-US" sz="1800" b="1" i="0" u="sng" strike="noStrike" kern="1200" cap="none" spc="0" normalizeH="0" baseline="0" noProof="0">
                <a:ln>
                  <a:noFill/>
                </a:ln>
                <a:effectLst/>
                <a:uLnTx/>
                <a:uFillTx/>
                <a:latin typeface="Corbel" panose="020B0503020204020204" pitchFamily="34" charset="0"/>
              </a:rPr>
              <a:t>Text 1</a:t>
            </a:r>
            <a:r>
              <a:rPr kumimoji="0" lang="en-US" sz="1800" b="1" i="0" strike="noStrike" kern="1200" cap="none" spc="0" normalizeH="0" baseline="0" noProof="0">
                <a:ln>
                  <a:noFill/>
                </a:ln>
                <a:effectLst/>
                <a:uLnTx/>
                <a:uFillTx/>
                <a:latin typeface="Corbel" panose="020B0503020204020204" pitchFamily="34" charset="0"/>
              </a:rPr>
              <a:t>:</a:t>
            </a:r>
            <a:endParaRPr kumimoji="0" lang="en-US" sz="1800" b="0" i="0" strike="noStrike" kern="1200" cap="none" spc="0" normalizeH="0" baseline="0" noProof="0">
              <a:ln>
                <a:noFill/>
              </a:ln>
              <a:effectLst/>
              <a:uLnTx/>
              <a:uFillTx/>
              <a:latin typeface="Corbel" panose="020B0503020204020204" pitchFamily="34" charset="0"/>
            </a:endParaRPr>
          </a:p>
          <a:p>
            <a:pPr marL="274320" lvl="0" indent="-274320">
              <a:lnSpc>
                <a:spcPct val="130000"/>
              </a:lnSpc>
              <a:spcBef>
                <a:spcPts val="400"/>
              </a:spcBef>
              <a:defRPr/>
            </a:pPr>
            <a:r>
              <a:rPr kumimoji="0" lang="en-US" sz="1800" b="1" i="0" u="sng" strike="noStrike" kern="1200" cap="none" spc="0" normalizeH="0" baseline="0" noProof="0">
                <a:ln>
                  <a:noFill/>
                </a:ln>
                <a:solidFill>
                  <a:srgbClr val="C00000"/>
                </a:solidFill>
                <a:effectLst/>
                <a:uLnTx/>
                <a:uFillTx/>
                <a:latin typeface="Corbel" panose="020B0503020204020204" pitchFamily="34" charset="0"/>
              </a:rPr>
              <a:t>Text 2</a:t>
            </a:r>
            <a:r>
              <a:rPr kumimoji="0" lang="en-US" sz="1800" b="0" i="0" u="none" strike="noStrike" kern="1200" cap="none" spc="0" normalizeH="0" baseline="0" noProof="0">
                <a:ln>
                  <a:noFill/>
                </a:ln>
                <a:solidFill>
                  <a:srgbClr val="C00000"/>
                </a:solidFill>
                <a:effectLst/>
                <a:uLnTx/>
                <a:uFillTx/>
                <a:latin typeface="Corbel" panose="020B0503020204020204" pitchFamily="34" charset="0"/>
              </a:rPr>
              <a:t>: </a:t>
            </a:r>
          </a:p>
          <a:p>
            <a:pPr marL="274320" lvl="0" indent="-274320">
              <a:lnSpc>
                <a:spcPct val="130000"/>
              </a:lnSpc>
              <a:spcBef>
                <a:spcPts val="400"/>
              </a:spcBef>
              <a:defRPr/>
            </a:pPr>
            <a:r>
              <a:rPr kumimoji="0" lang="en-US" sz="1800" b="1" i="0" u="sng" strike="noStrike" kern="1200" cap="none" spc="0" normalizeH="0" baseline="0" noProof="0">
                <a:ln>
                  <a:noFill/>
                </a:ln>
                <a:solidFill>
                  <a:srgbClr val="5B9BD5"/>
                </a:solidFill>
                <a:effectLst/>
                <a:uLnTx/>
                <a:uFillTx/>
                <a:latin typeface="Corbel" panose="020B0503020204020204" pitchFamily="34" charset="0"/>
              </a:rPr>
              <a:t>Text 3</a:t>
            </a:r>
            <a:r>
              <a:rPr kumimoji="0" lang="en-US" sz="1800" b="0" i="0" u="none" strike="noStrike" kern="1200" cap="none" spc="0" normalizeH="0" baseline="0" noProof="0">
                <a:ln>
                  <a:noFill/>
                </a:ln>
                <a:solidFill>
                  <a:srgbClr val="5B9BD5"/>
                </a:solidFill>
                <a:effectLst/>
                <a:uLnTx/>
                <a:uFillTx/>
                <a:latin typeface="Corbel" panose="020B0503020204020204" pitchFamily="34" charset="0"/>
              </a:rPr>
              <a:t>:</a:t>
            </a:r>
            <a:r>
              <a:rPr kumimoji="0" lang="en-US" sz="1800" b="0" i="0" u="none" strike="noStrike" kern="1200" cap="none" spc="0" normalizeH="0" noProof="0">
                <a:ln>
                  <a:noFill/>
                </a:ln>
                <a:solidFill>
                  <a:srgbClr val="5B9BD5"/>
                </a:solidFill>
                <a:effectLst/>
                <a:uLnTx/>
                <a:uFillTx/>
                <a:latin typeface="Corbel" panose="020B0503020204020204" pitchFamily="34" charset="0"/>
              </a:rPr>
              <a:t> </a:t>
            </a:r>
            <a:r>
              <a:rPr lang="en-US" sz="1400">
                <a:solidFill>
                  <a:srgbClr val="5B9BD5"/>
                </a:solidFill>
                <a:latin typeface="Corbel" panose="020B0503020204020204" pitchFamily="34" charset="0"/>
              </a:rPr>
              <a:t>	</a:t>
            </a:r>
            <a:endParaRPr kumimoji="0" lang="en-US" sz="1400" b="0" i="0" u="none" strike="noStrike" kern="1200" cap="none" spc="0" normalizeH="0" baseline="0" noProof="0">
              <a:ln>
                <a:noFill/>
              </a:ln>
              <a:solidFill>
                <a:srgbClr val="5B9BD5"/>
              </a:solidFill>
              <a:effectLst/>
              <a:uLnTx/>
              <a:uFillTx/>
              <a:latin typeface="Corbel" panose="020B0503020204020204" pitchFamily="34" charset="0"/>
            </a:endParaRPr>
          </a:p>
          <a:p>
            <a:pPr marL="274320" lvl="0" indent="-274320">
              <a:lnSpc>
                <a:spcPct val="130000"/>
              </a:lnSpc>
              <a:spcBef>
                <a:spcPts val="400"/>
              </a:spcBef>
              <a:defRPr/>
            </a:pPr>
            <a:r>
              <a:rPr kumimoji="0" lang="en-US" sz="1800" b="1" i="0" u="sng" strike="noStrike" kern="1200" cap="none" spc="0" normalizeH="0" baseline="0" noProof="0">
                <a:ln>
                  <a:noFill/>
                </a:ln>
                <a:solidFill>
                  <a:srgbClr val="70AD47">
                    <a:lumMod val="75000"/>
                  </a:srgbClr>
                </a:solidFill>
                <a:effectLst/>
                <a:uLnTx/>
                <a:uFillTx/>
                <a:latin typeface="Corbel" panose="020B0503020204020204" pitchFamily="34" charset="0"/>
              </a:rPr>
              <a:t>Text 4</a:t>
            </a:r>
            <a:r>
              <a:rPr lang="en-US" sz="1800">
                <a:solidFill>
                  <a:srgbClr val="70AD47">
                    <a:lumMod val="75000"/>
                  </a:srgbClr>
                </a:solidFill>
                <a:latin typeface="Corbel" panose="020B0503020204020204" pitchFamily="34" charset="0"/>
              </a:rPr>
              <a:t>: </a:t>
            </a:r>
            <a:r>
              <a:rPr lang="en-US" sz="1400">
                <a:solidFill>
                  <a:srgbClr val="70AD47">
                    <a:lumMod val="75000"/>
                  </a:srgbClr>
                </a:solidFill>
                <a:latin typeface="Corbel" panose="020B0503020204020204" pitchFamily="34" charset="0"/>
              </a:rPr>
              <a:t>	</a:t>
            </a:r>
          </a:p>
          <a:p>
            <a:pPr marL="274320" lvl="0" indent="-274320">
              <a:lnSpc>
                <a:spcPct val="130000"/>
              </a:lnSpc>
              <a:spcBef>
                <a:spcPts val="400"/>
              </a:spcBef>
              <a:defRPr/>
            </a:pPr>
            <a:r>
              <a:rPr kumimoji="0" lang="en-US" sz="1800" b="1" i="0" u="sng" strike="noStrike" kern="1200" cap="none" spc="0" normalizeH="0" baseline="0" noProof="0">
                <a:ln>
                  <a:noFill/>
                </a:ln>
                <a:solidFill>
                  <a:srgbClr val="ED7D31"/>
                </a:solidFill>
                <a:effectLst/>
                <a:uLnTx/>
                <a:uFillTx/>
                <a:latin typeface="Corbel" panose="020B0503020204020204" pitchFamily="34" charset="0"/>
              </a:rPr>
              <a:t>Text 5</a:t>
            </a:r>
            <a:r>
              <a:rPr kumimoji="0" lang="en-US" sz="1800" b="0" i="0" u="none" strike="noStrike" kern="1200" cap="none" spc="0" normalizeH="0" baseline="0" noProof="0">
                <a:ln>
                  <a:noFill/>
                </a:ln>
                <a:solidFill>
                  <a:srgbClr val="ED7D31"/>
                </a:solidFill>
                <a:effectLst/>
                <a:uLnTx/>
                <a:uFillTx/>
                <a:latin typeface="Corbel" panose="020B0503020204020204" pitchFamily="34" charset="0"/>
              </a:rPr>
              <a:t>: </a:t>
            </a:r>
            <a:endParaRPr lang="en-US" sz="1200">
              <a:solidFill>
                <a:schemeClr val="accent2"/>
              </a:solidFill>
              <a:latin typeface="Corbel" panose="020B0503020204020204" pitchFamily="34" charset="0"/>
            </a:endParaRPr>
          </a:p>
          <a:p>
            <a:pPr marL="674370" lvl="1" indent="-274320">
              <a:lnSpc>
                <a:spcPct val="130000"/>
              </a:lnSpc>
              <a:spcBef>
                <a:spcPts val="400"/>
              </a:spcBef>
              <a:defRPr/>
            </a:pPr>
            <a:endParaRPr lang="en-US" sz="1600">
              <a:solidFill>
                <a:schemeClr val="accent2"/>
              </a:solidFill>
              <a:latin typeface="Corbel" panose="020B0503020204020204" pitchFamily="34" charset="0"/>
            </a:endParaRPr>
          </a:p>
          <a:p>
            <a:pPr marL="0" lvl="0" indent="0">
              <a:lnSpc>
                <a:spcPct val="130000"/>
              </a:lnSpc>
              <a:spcBef>
                <a:spcPts val="400"/>
              </a:spcBef>
              <a:buNone/>
              <a:defRPr/>
            </a:pPr>
            <a:endParaRPr lang="en-US" sz="2000">
              <a:solidFill>
                <a:srgbClr val="C06900"/>
              </a:solidFill>
              <a:latin typeface="Corbel" panose="020B0503020204020204" pitchFamily="34" charset="0"/>
            </a:endParaRPr>
          </a:p>
          <a:p>
            <a:pPr marL="274320" lvl="0" indent="-274320">
              <a:lnSpc>
                <a:spcPct val="130000"/>
              </a:lnSpc>
              <a:spcBef>
                <a:spcPts val="400"/>
              </a:spcBef>
              <a:defRPr/>
            </a:pPr>
            <a:endParaRPr kumimoji="0" lang="en-US" sz="2000" i="0" u="none" strike="noStrike" kern="1200" cap="none" spc="0" normalizeH="0" baseline="0" noProof="0">
              <a:ln>
                <a:noFill/>
              </a:ln>
              <a:solidFill>
                <a:srgbClr val="ED7D31"/>
              </a:solidFill>
              <a:effectLst/>
              <a:uLnTx/>
              <a:uFillTx/>
              <a:latin typeface="Corbel" panose="020B0503020204020204" pitchFamily="34" charset="0"/>
            </a:endParaRPr>
          </a:p>
        </p:txBody>
      </p:sp>
      <p:sp>
        <p:nvSpPr>
          <p:cNvPr id="4" name="Title 1">
            <a:extLst>
              <a:ext uri="{FF2B5EF4-FFF2-40B4-BE49-F238E27FC236}">
                <a16:creationId xmlns:a16="http://schemas.microsoft.com/office/drawing/2014/main" id="{029DDEC7-5C22-7ADB-60BD-945BAEBCFDE7}"/>
              </a:ext>
            </a:extLst>
          </p:cNvPr>
          <p:cNvSpPr>
            <a:spLocks noGrp="1"/>
          </p:cNvSpPr>
          <p:nvPr>
            <p:ph type="title"/>
          </p:nvPr>
        </p:nvSpPr>
        <p:spPr>
          <a:xfrm>
            <a:off x="78189" y="79447"/>
            <a:ext cx="8987622" cy="740193"/>
          </a:xfrm>
          <a:prstGeom prst="rect">
            <a:avLst/>
          </a:prstGeom>
        </p:spPr>
        <p:txBody>
          <a:bodyPr/>
          <a:lstStyle>
            <a:lvl1pPr>
              <a:defRPr sz="4000" b="1">
                <a:solidFill>
                  <a:schemeClr val="tx1"/>
                </a:solidFill>
                <a:latin typeface="Corbel" panose="020B0503020204020204" pitchFamily="34" charset="0"/>
              </a:defRPr>
            </a:lvl1pPr>
          </a:lstStyle>
          <a:p>
            <a:r>
              <a:rPr lang="en-US"/>
              <a:t>Click to edit Master title style</a:t>
            </a:r>
          </a:p>
        </p:txBody>
      </p:sp>
    </p:spTree>
    <p:extLst>
      <p:ext uri="{BB962C8B-B14F-4D97-AF65-F5344CB8AC3E}">
        <p14:creationId xmlns:p14="http://schemas.microsoft.com/office/powerpoint/2010/main" val="1929317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58EF1544-24EE-9F40-92D1-5F7EF2704AEF}"/>
              </a:ext>
            </a:extLst>
          </p:cNvPr>
          <p:cNvSpPr>
            <a:spLocks noGrp="1"/>
          </p:cNvSpPr>
          <p:nvPr>
            <p:ph type="sldNum" sz="quarter" idx="12"/>
          </p:nvPr>
        </p:nvSpPr>
        <p:spPr>
          <a:xfrm>
            <a:off x="7006213" y="6413428"/>
            <a:ext cx="2057400" cy="365125"/>
          </a:xfrm>
          <a:prstGeom prst="rect">
            <a:avLst/>
          </a:prstGeom>
        </p:spPr>
        <p:txBody>
          <a:bodyPr/>
          <a:lstStyle>
            <a:lvl1pPr algn="ctr">
              <a:defRPr sz="1400">
                <a:solidFill>
                  <a:schemeClr val="bg1">
                    <a:lumMod val="65000"/>
                  </a:schemeClr>
                </a:solidFill>
                <a:latin typeface="Corbel" panose="020B0503020204020204" pitchFamily="34" charset="0"/>
              </a:defRPr>
            </a:lvl1pPr>
          </a:lstStyle>
          <a:p>
            <a:pPr algn="r"/>
            <a:fld id="{FDEAB76D-489F-BC47-AE8A-9A4958F60173}" type="slidenum">
              <a:rPr lang="en-CH" smtClean="0"/>
              <a:pPr algn="r"/>
              <a:t>‹#›</a:t>
            </a:fld>
            <a:endParaRPr lang="en-CH"/>
          </a:p>
        </p:txBody>
      </p:sp>
      <p:pic>
        <p:nvPicPr>
          <p:cNvPr id="5" name="Picture 4" descr="safari.png">
            <a:extLst>
              <a:ext uri="{FF2B5EF4-FFF2-40B4-BE49-F238E27FC236}">
                <a16:creationId xmlns:a16="http://schemas.microsoft.com/office/drawing/2014/main" id="{BCE086F2-9422-3233-969B-2DF0AF8C277B}"/>
              </a:ext>
            </a:extLst>
          </p:cNvPr>
          <p:cNvPicPr>
            <a:picLocks noChangeAspect="1"/>
          </p:cNvPicPr>
          <p:nvPr userDrawn="1"/>
        </p:nvPicPr>
        <p:blipFill>
          <a:blip r:embed="rId2" cstate="print"/>
          <a:stretch>
            <a:fillRect/>
          </a:stretch>
        </p:blipFill>
        <p:spPr>
          <a:xfrm>
            <a:off x="75991" y="6439729"/>
            <a:ext cx="1080120" cy="312522"/>
          </a:xfrm>
          <a:prstGeom prst="rect">
            <a:avLst/>
          </a:prstGeom>
        </p:spPr>
      </p:pic>
      <p:sp>
        <p:nvSpPr>
          <p:cNvPr id="11" name="Content Placeholder 13">
            <a:extLst>
              <a:ext uri="{FF2B5EF4-FFF2-40B4-BE49-F238E27FC236}">
                <a16:creationId xmlns:a16="http://schemas.microsoft.com/office/drawing/2014/main" id="{BD73B27A-EBF7-DCCC-F4F6-DD46A37DA759}"/>
              </a:ext>
            </a:extLst>
          </p:cNvPr>
          <p:cNvSpPr>
            <a:spLocks noGrp="1"/>
          </p:cNvSpPr>
          <p:nvPr>
            <p:ph sz="quarter" idx="13" hasCustomPrompt="1"/>
          </p:nvPr>
        </p:nvSpPr>
        <p:spPr>
          <a:xfrm>
            <a:off x="78189" y="822959"/>
            <a:ext cx="8987622" cy="5291593"/>
          </a:xfrm>
          <a:prstGeom prst="rect">
            <a:avLst/>
          </a:prstGeom>
        </p:spPr>
        <p:txBody>
          <a:bodyPr/>
          <a:lstStyle/>
          <a:p>
            <a:pPr marL="274320" lvl="0" indent="-274320">
              <a:lnSpc>
                <a:spcPct val="130000"/>
              </a:lnSpc>
              <a:spcBef>
                <a:spcPts val="400"/>
              </a:spcBef>
              <a:defRPr/>
            </a:pPr>
            <a:r>
              <a:rPr kumimoji="0" lang="en-US" sz="1800" b="1" i="0" u="sng" strike="noStrike" kern="1200" cap="none" spc="0" normalizeH="0" baseline="0" noProof="0">
                <a:ln>
                  <a:noFill/>
                </a:ln>
                <a:effectLst/>
                <a:uLnTx/>
                <a:uFillTx/>
                <a:latin typeface="Corbel" panose="020B0503020204020204" pitchFamily="34" charset="0"/>
              </a:rPr>
              <a:t>Text 1</a:t>
            </a:r>
            <a:r>
              <a:rPr kumimoji="0" lang="en-US" sz="1800" b="1" i="0" strike="noStrike" kern="1200" cap="none" spc="0" normalizeH="0" baseline="0" noProof="0">
                <a:ln>
                  <a:noFill/>
                </a:ln>
                <a:effectLst/>
                <a:uLnTx/>
                <a:uFillTx/>
                <a:latin typeface="Corbel" panose="020B0503020204020204" pitchFamily="34" charset="0"/>
              </a:rPr>
              <a:t>:</a:t>
            </a:r>
            <a:endParaRPr kumimoji="0" lang="en-US" sz="1800" b="0" i="0" strike="noStrike" kern="1200" cap="none" spc="0" normalizeH="0" baseline="0" noProof="0">
              <a:ln>
                <a:noFill/>
              </a:ln>
              <a:effectLst/>
              <a:uLnTx/>
              <a:uFillTx/>
              <a:latin typeface="Corbel" panose="020B0503020204020204" pitchFamily="34" charset="0"/>
            </a:endParaRPr>
          </a:p>
          <a:p>
            <a:pPr marL="274320" lvl="0" indent="-274320">
              <a:lnSpc>
                <a:spcPct val="130000"/>
              </a:lnSpc>
              <a:spcBef>
                <a:spcPts val="400"/>
              </a:spcBef>
              <a:defRPr/>
            </a:pPr>
            <a:r>
              <a:rPr kumimoji="0" lang="en-US" sz="1800" b="1" i="0" u="sng" strike="noStrike" kern="1200" cap="none" spc="0" normalizeH="0" baseline="0" noProof="0">
                <a:ln>
                  <a:noFill/>
                </a:ln>
                <a:solidFill>
                  <a:srgbClr val="C00000"/>
                </a:solidFill>
                <a:effectLst/>
                <a:uLnTx/>
                <a:uFillTx/>
                <a:latin typeface="Corbel" panose="020B0503020204020204" pitchFamily="34" charset="0"/>
              </a:rPr>
              <a:t>Text 2</a:t>
            </a:r>
            <a:r>
              <a:rPr kumimoji="0" lang="en-US" sz="1800" b="0" i="0" u="none" strike="noStrike" kern="1200" cap="none" spc="0" normalizeH="0" baseline="0" noProof="0">
                <a:ln>
                  <a:noFill/>
                </a:ln>
                <a:solidFill>
                  <a:srgbClr val="C00000"/>
                </a:solidFill>
                <a:effectLst/>
                <a:uLnTx/>
                <a:uFillTx/>
                <a:latin typeface="Corbel" panose="020B0503020204020204" pitchFamily="34" charset="0"/>
              </a:rPr>
              <a:t>: </a:t>
            </a:r>
          </a:p>
          <a:p>
            <a:pPr marL="274320" lvl="0" indent="-274320">
              <a:lnSpc>
                <a:spcPct val="130000"/>
              </a:lnSpc>
              <a:spcBef>
                <a:spcPts val="400"/>
              </a:spcBef>
              <a:defRPr/>
            </a:pPr>
            <a:r>
              <a:rPr kumimoji="0" lang="en-US" sz="1800" b="1" i="0" u="sng" strike="noStrike" kern="1200" cap="none" spc="0" normalizeH="0" baseline="0" noProof="0">
                <a:ln>
                  <a:noFill/>
                </a:ln>
                <a:solidFill>
                  <a:srgbClr val="5B9BD5"/>
                </a:solidFill>
                <a:effectLst/>
                <a:uLnTx/>
                <a:uFillTx/>
                <a:latin typeface="Corbel" panose="020B0503020204020204" pitchFamily="34" charset="0"/>
              </a:rPr>
              <a:t>Text 3</a:t>
            </a:r>
            <a:r>
              <a:rPr kumimoji="0" lang="en-US" sz="1800" b="0" i="0" u="none" strike="noStrike" kern="1200" cap="none" spc="0" normalizeH="0" baseline="0" noProof="0">
                <a:ln>
                  <a:noFill/>
                </a:ln>
                <a:solidFill>
                  <a:srgbClr val="5B9BD5"/>
                </a:solidFill>
                <a:effectLst/>
                <a:uLnTx/>
                <a:uFillTx/>
                <a:latin typeface="Corbel" panose="020B0503020204020204" pitchFamily="34" charset="0"/>
              </a:rPr>
              <a:t>:</a:t>
            </a:r>
            <a:r>
              <a:rPr kumimoji="0" lang="en-US" sz="1800" b="0" i="0" u="none" strike="noStrike" kern="1200" cap="none" spc="0" normalizeH="0" noProof="0">
                <a:ln>
                  <a:noFill/>
                </a:ln>
                <a:solidFill>
                  <a:srgbClr val="5B9BD5"/>
                </a:solidFill>
                <a:effectLst/>
                <a:uLnTx/>
                <a:uFillTx/>
                <a:latin typeface="Corbel" panose="020B0503020204020204" pitchFamily="34" charset="0"/>
              </a:rPr>
              <a:t> </a:t>
            </a:r>
            <a:r>
              <a:rPr lang="en-US" sz="1400">
                <a:solidFill>
                  <a:srgbClr val="5B9BD5"/>
                </a:solidFill>
                <a:latin typeface="Corbel" panose="020B0503020204020204" pitchFamily="34" charset="0"/>
              </a:rPr>
              <a:t>	</a:t>
            </a:r>
            <a:endParaRPr kumimoji="0" lang="en-US" sz="1400" b="0" i="0" u="none" strike="noStrike" kern="1200" cap="none" spc="0" normalizeH="0" baseline="0" noProof="0">
              <a:ln>
                <a:noFill/>
              </a:ln>
              <a:solidFill>
                <a:srgbClr val="5B9BD5"/>
              </a:solidFill>
              <a:effectLst/>
              <a:uLnTx/>
              <a:uFillTx/>
              <a:latin typeface="Corbel" panose="020B0503020204020204" pitchFamily="34" charset="0"/>
            </a:endParaRPr>
          </a:p>
          <a:p>
            <a:pPr marL="274320" lvl="0" indent="-274320">
              <a:lnSpc>
                <a:spcPct val="130000"/>
              </a:lnSpc>
              <a:spcBef>
                <a:spcPts val="400"/>
              </a:spcBef>
              <a:defRPr/>
            </a:pPr>
            <a:r>
              <a:rPr kumimoji="0" lang="en-US" sz="1800" b="1" i="0" u="sng" strike="noStrike" kern="1200" cap="none" spc="0" normalizeH="0" baseline="0" noProof="0">
                <a:ln>
                  <a:noFill/>
                </a:ln>
                <a:solidFill>
                  <a:srgbClr val="70AD47">
                    <a:lumMod val="75000"/>
                  </a:srgbClr>
                </a:solidFill>
                <a:effectLst/>
                <a:uLnTx/>
                <a:uFillTx/>
                <a:latin typeface="Corbel" panose="020B0503020204020204" pitchFamily="34" charset="0"/>
              </a:rPr>
              <a:t>Text 4</a:t>
            </a:r>
            <a:r>
              <a:rPr lang="en-US" sz="1800">
                <a:solidFill>
                  <a:srgbClr val="70AD47">
                    <a:lumMod val="75000"/>
                  </a:srgbClr>
                </a:solidFill>
                <a:latin typeface="Corbel" panose="020B0503020204020204" pitchFamily="34" charset="0"/>
              </a:rPr>
              <a:t>: </a:t>
            </a:r>
            <a:r>
              <a:rPr lang="en-US" sz="1400">
                <a:solidFill>
                  <a:srgbClr val="70AD47">
                    <a:lumMod val="75000"/>
                  </a:srgbClr>
                </a:solidFill>
                <a:latin typeface="Corbel" panose="020B0503020204020204" pitchFamily="34" charset="0"/>
              </a:rPr>
              <a:t>	</a:t>
            </a:r>
          </a:p>
          <a:p>
            <a:pPr marL="274320" lvl="0" indent="-274320">
              <a:lnSpc>
                <a:spcPct val="130000"/>
              </a:lnSpc>
              <a:spcBef>
                <a:spcPts val="400"/>
              </a:spcBef>
              <a:defRPr/>
            </a:pPr>
            <a:r>
              <a:rPr kumimoji="0" lang="en-US" sz="1800" b="1" i="0" u="sng" strike="noStrike" kern="1200" cap="none" spc="0" normalizeH="0" baseline="0" noProof="0">
                <a:ln>
                  <a:noFill/>
                </a:ln>
                <a:solidFill>
                  <a:srgbClr val="ED7D31"/>
                </a:solidFill>
                <a:effectLst/>
                <a:uLnTx/>
                <a:uFillTx/>
                <a:latin typeface="Corbel" panose="020B0503020204020204" pitchFamily="34" charset="0"/>
              </a:rPr>
              <a:t>Text 5</a:t>
            </a:r>
            <a:r>
              <a:rPr kumimoji="0" lang="en-US" sz="1800" b="0" i="0" u="none" strike="noStrike" kern="1200" cap="none" spc="0" normalizeH="0" baseline="0" noProof="0">
                <a:ln>
                  <a:noFill/>
                </a:ln>
                <a:solidFill>
                  <a:srgbClr val="ED7D31"/>
                </a:solidFill>
                <a:effectLst/>
                <a:uLnTx/>
                <a:uFillTx/>
                <a:latin typeface="Corbel" panose="020B0503020204020204" pitchFamily="34" charset="0"/>
              </a:rPr>
              <a:t>: </a:t>
            </a:r>
            <a:endParaRPr lang="en-US" sz="1200">
              <a:solidFill>
                <a:schemeClr val="accent2"/>
              </a:solidFill>
              <a:latin typeface="Corbel" panose="020B0503020204020204" pitchFamily="34" charset="0"/>
            </a:endParaRPr>
          </a:p>
          <a:p>
            <a:pPr marL="674370" lvl="1" indent="-274320">
              <a:lnSpc>
                <a:spcPct val="130000"/>
              </a:lnSpc>
              <a:spcBef>
                <a:spcPts val="400"/>
              </a:spcBef>
              <a:defRPr/>
            </a:pPr>
            <a:endParaRPr lang="en-US" sz="1600">
              <a:solidFill>
                <a:schemeClr val="accent2"/>
              </a:solidFill>
              <a:latin typeface="Corbel" panose="020B0503020204020204" pitchFamily="34" charset="0"/>
            </a:endParaRPr>
          </a:p>
          <a:p>
            <a:pPr marL="0" lvl="0" indent="0">
              <a:lnSpc>
                <a:spcPct val="130000"/>
              </a:lnSpc>
              <a:spcBef>
                <a:spcPts val="400"/>
              </a:spcBef>
              <a:buNone/>
              <a:defRPr/>
            </a:pPr>
            <a:endParaRPr lang="en-US" sz="2000">
              <a:solidFill>
                <a:srgbClr val="C06900"/>
              </a:solidFill>
              <a:latin typeface="Corbel" panose="020B0503020204020204" pitchFamily="34" charset="0"/>
            </a:endParaRPr>
          </a:p>
          <a:p>
            <a:pPr marL="274320" lvl="0" indent="-274320">
              <a:lnSpc>
                <a:spcPct val="130000"/>
              </a:lnSpc>
              <a:spcBef>
                <a:spcPts val="400"/>
              </a:spcBef>
              <a:defRPr/>
            </a:pPr>
            <a:endParaRPr kumimoji="0" lang="en-US" sz="2000" i="0" u="none" strike="noStrike" kern="1200" cap="none" spc="0" normalizeH="0" baseline="0" noProof="0">
              <a:ln>
                <a:noFill/>
              </a:ln>
              <a:solidFill>
                <a:srgbClr val="ED7D31"/>
              </a:solidFill>
              <a:effectLst/>
              <a:uLnTx/>
              <a:uFillTx/>
              <a:latin typeface="Corbel" panose="020B0503020204020204" pitchFamily="34" charset="0"/>
            </a:endParaRPr>
          </a:p>
        </p:txBody>
      </p:sp>
      <p:sp>
        <p:nvSpPr>
          <p:cNvPr id="12" name="Title 1">
            <a:extLst>
              <a:ext uri="{FF2B5EF4-FFF2-40B4-BE49-F238E27FC236}">
                <a16:creationId xmlns:a16="http://schemas.microsoft.com/office/drawing/2014/main" id="{1DB119B3-1AA6-94B9-13B9-6E10CE82D05A}"/>
              </a:ext>
            </a:extLst>
          </p:cNvPr>
          <p:cNvSpPr>
            <a:spLocks noGrp="1"/>
          </p:cNvSpPr>
          <p:nvPr>
            <p:ph type="title"/>
          </p:nvPr>
        </p:nvSpPr>
        <p:spPr>
          <a:xfrm>
            <a:off x="78189" y="79447"/>
            <a:ext cx="8987622" cy="740193"/>
          </a:xfrm>
          <a:prstGeom prst="rect">
            <a:avLst/>
          </a:prstGeom>
        </p:spPr>
        <p:txBody>
          <a:bodyPr/>
          <a:lstStyle>
            <a:lvl1pPr>
              <a:defRPr sz="4000" b="1">
                <a:solidFill>
                  <a:schemeClr val="tx1"/>
                </a:solidFill>
                <a:latin typeface="Corbel" panose="020B0503020204020204" pitchFamily="34" charset="0"/>
              </a:defRPr>
            </a:lvl1pPr>
          </a:lstStyle>
          <a:p>
            <a:r>
              <a:rPr lang="en-US"/>
              <a:t>Click to edit Master title style</a:t>
            </a:r>
          </a:p>
        </p:txBody>
      </p:sp>
    </p:spTree>
    <p:extLst>
      <p:ext uri="{BB962C8B-B14F-4D97-AF65-F5344CB8AC3E}">
        <p14:creationId xmlns:p14="http://schemas.microsoft.com/office/powerpoint/2010/main" val="30691405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3883CA-0B62-DB46-9CBE-B5DC6D4673F1}" type="datetimeFigureOut">
              <a:rPr lang="en-US" smtClean="0"/>
              <a:t>12/11/24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59D53D-D438-2342-97DF-4908BDD5F974}" type="slidenum">
              <a:rPr lang="en-US" smtClean="0"/>
              <a:t>‹#›</a:t>
            </a:fld>
            <a:endParaRPr lang="en-US"/>
          </a:p>
        </p:txBody>
      </p:sp>
    </p:spTree>
    <p:extLst>
      <p:ext uri="{BB962C8B-B14F-4D97-AF65-F5344CB8AC3E}">
        <p14:creationId xmlns:p14="http://schemas.microsoft.com/office/powerpoint/2010/main" val="144678194"/>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3883CA-0B62-DB46-9CBE-B5DC6D4673F1}" type="datetimeFigureOut">
              <a:rPr lang="en-US" smtClean="0"/>
              <a:t>12/11/24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59D53D-D438-2342-97DF-4908BDD5F974}" type="slidenum">
              <a:rPr lang="en-US" smtClean="0"/>
              <a:t>‹#›</a:t>
            </a:fld>
            <a:endParaRPr lang="en-US"/>
          </a:p>
        </p:txBody>
      </p:sp>
    </p:spTree>
    <p:extLst>
      <p:ext uri="{BB962C8B-B14F-4D97-AF65-F5344CB8AC3E}">
        <p14:creationId xmlns:p14="http://schemas.microsoft.com/office/powerpoint/2010/main" val="337264917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E5EADF-E8A8-9548-6E81-2DAF4ACB28E9}"/>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73691AB1-7A0A-F67A-A59E-47B51F0A359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Slide Number Placeholder 5">
            <a:extLst>
              <a:ext uri="{FF2B5EF4-FFF2-40B4-BE49-F238E27FC236}">
                <a16:creationId xmlns:a16="http://schemas.microsoft.com/office/drawing/2014/main" id="{7E56271B-B905-57CC-06C2-739306F432C5}"/>
              </a:ext>
            </a:extLst>
          </p:cNvPr>
          <p:cNvSpPr>
            <a:spLocks noGrp="1"/>
          </p:cNvSpPr>
          <p:nvPr>
            <p:ph type="sldNum" sz="quarter" idx="4"/>
          </p:nvPr>
        </p:nvSpPr>
        <p:spPr>
          <a:xfrm>
            <a:off x="7006213" y="6413428"/>
            <a:ext cx="2057400" cy="365125"/>
          </a:xfrm>
          <a:prstGeom prst="rect">
            <a:avLst/>
          </a:prstGeom>
        </p:spPr>
        <p:txBody>
          <a:bodyPr/>
          <a:lstStyle>
            <a:lvl1pPr algn="ctr">
              <a:defRPr sz="1400">
                <a:solidFill>
                  <a:schemeClr val="bg1">
                    <a:lumMod val="65000"/>
                  </a:schemeClr>
                </a:solidFill>
                <a:latin typeface="Corbel" panose="020B0503020204020204" pitchFamily="34" charset="0"/>
              </a:defRPr>
            </a:lvl1pPr>
          </a:lstStyle>
          <a:p>
            <a:pPr algn="r"/>
            <a:fld id="{FDEAB76D-489F-BC47-AE8A-9A4958F60173}" type="slidenum">
              <a:rPr lang="en-CH" smtClean="0"/>
              <a:pPr algn="r"/>
              <a:t>‹#›</a:t>
            </a:fld>
            <a:endParaRPr lang="en-CH"/>
          </a:p>
        </p:txBody>
      </p:sp>
    </p:spTree>
    <p:extLst>
      <p:ext uri="{BB962C8B-B14F-4D97-AF65-F5344CB8AC3E}">
        <p14:creationId xmlns:p14="http://schemas.microsoft.com/office/powerpoint/2010/main" val="195942856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3883CA-0B62-DB46-9CBE-B5DC6D4673F1}" type="datetimeFigureOut">
              <a:rPr lang="en-US" smtClean="0"/>
              <a:t>12/11/24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59D53D-D438-2342-97DF-4908BDD5F974}" type="slidenum">
              <a:rPr lang="en-US" smtClean="0"/>
              <a:t>‹#›</a:t>
            </a:fld>
            <a:endParaRPr lang="en-US"/>
          </a:p>
        </p:txBody>
      </p:sp>
    </p:spTree>
    <p:extLst>
      <p:ext uri="{BB962C8B-B14F-4D97-AF65-F5344CB8AC3E}">
        <p14:creationId xmlns:p14="http://schemas.microsoft.com/office/powerpoint/2010/main" val="2604723463"/>
      </p:ext>
    </p:extLst>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geraldofojunior.github.io/"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geraldofojunior@gmail.com" TargetMode="External"/><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hyperlink" Target="https://github.com/CMU-SAFARI/MIMDRAM" TargetMode="External"/><Relationship Id="rId4" Type="http://schemas.openxmlformats.org/officeDocument/2006/relationships/hyperlink" Target="https://arxiv.org/pdf/2402.19080.pdf" TargetMode="Externa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CMU-SAFARI/MIMDRAM" TargetMode="External"/><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hyperlink" Target="https://github.com/CMU-SAFARI/MIMDRAM" TargetMode="External"/><Relationship Id="rId4" Type="http://schemas.openxmlformats.org/officeDocument/2006/relationships/hyperlink" Target="https://arxiv.org/pdf/2402.19080.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3.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hyperlink" Target="https://www.youtube.com/onurmutlulectures" TargetMode="External"/><Relationship Id="rId2" Type="http://schemas.openxmlformats.org/officeDocument/2006/relationships/notesSlide" Target="../notesSlides/notesSlide109.xml"/><Relationship Id="rId1" Type="http://schemas.openxmlformats.org/officeDocument/2006/relationships/slideLayout" Target="../slideLayouts/slideLayout6.xml"/><Relationship Id="rId6" Type="http://schemas.openxmlformats.org/officeDocument/2006/relationships/hyperlink" Target="https://www.youtube.com/playlist?list=PL5Q2soXY2Zi9DSQg7OAlsNO8dOQKxF9sl" TargetMode="External"/><Relationship Id="rId5" Type="http://schemas.openxmlformats.org/officeDocument/2006/relationships/hyperlink" Target="https://safari.ethz.ch/projects_and_seminars/spring2023/doku.php?id=processing_in_memory" TargetMode="External"/><Relationship Id="rId4" Type="http://schemas.openxmlformats.org/officeDocument/2006/relationships/image" Target="../media/image49.png"/></Relationships>
</file>

<file path=ppt/slides/_rels/slide122.xml.rels><?xml version="1.0" encoding="UTF-8" standalone="yes"?>
<Relationships xmlns="http://schemas.openxmlformats.org/package/2006/relationships"><Relationship Id="rId3" Type="http://schemas.openxmlformats.org/officeDocument/2006/relationships/hyperlink" Target="https://events.safari.ethz.ch/isca24-memorycentric-tutorial/doku.php?id=start" TargetMode="External"/><Relationship Id="rId2" Type="http://schemas.openxmlformats.org/officeDocument/2006/relationships/notesSlide" Target="../notesSlides/notesSlide110.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hyperlink" Target="https://www.youtube.com/watch?v=KV2MXvcBgb0" TargetMode="External"/><Relationship Id="rId4" Type="http://schemas.openxmlformats.org/officeDocument/2006/relationships/hyperlink" Target="https://events.safari.ethz.ch/micro24-memorycentric-tutorial/doku.php?id=start"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1.xml"/><Relationship Id="rId1" Type="http://schemas.openxmlformats.org/officeDocument/2006/relationships/slideLayout" Target="../slideLayouts/slideLayout4.xml"/><Relationship Id="rId5" Type="http://schemas.openxmlformats.org/officeDocument/2006/relationships/hyperlink" Target="https://events.safari.ethz.ch/ppopp25-memorycentric-tutorial/doku.php" TargetMode="External"/><Relationship Id="rId4" Type="http://schemas.openxmlformats.org/officeDocument/2006/relationships/image" Target="../media/image3.pn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2.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hyperlink" Target="https://events.safari.ethz.ch/asplos25-MCCSys/doku.php" TargetMode="External"/></Relationships>
</file>

<file path=ppt/slides/_rels/slide125.xml.rels><?xml version="1.0" encoding="UTF-8" standalone="yes"?>
<Relationships xmlns="http://schemas.openxmlformats.org/package/2006/relationships"><Relationship Id="rId3" Type="http://schemas.openxmlformats.org/officeDocument/2006/relationships/hyperlink" Target="https://www.youtube.com/onurmutlulectures" TargetMode="External"/><Relationship Id="rId2" Type="http://schemas.openxmlformats.org/officeDocument/2006/relationships/hyperlink" Target="https://people.inf.ethz.ch/omutlu/projects.htm" TargetMode="Externa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3.png"/><Relationship Id="rId2" Type="http://schemas.openxmlformats.org/officeDocument/2006/relationships/hyperlink" Target="https://github.com/CMU-SAFARI/" TargetMode="External"/><Relationship Id="rId1" Type="http://schemas.openxmlformats.org/officeDocument/2006/relationships/slideLayout" Target="../slideLayouts/slideLayout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27.xml.rels><?xml version="1.0" encoding="UTF-8" standalone="yes"?>
<Relationships xmlns="http://schemas.openxmlformats.org/package/2006/relationships"><Relationship Id="rId3" Type="http://schemas.openxmlformats.org/officeDocument/2006/relationships/hyperlink" Target="https://people.inf.ethz.ch/omutlu/pub/ModernPrimerOnPIM_springer-emerging-computing-bookchapter21.pdf" TargetMode="External"/><Relationship Id="rId2" Type="http://schemas.openxmlformats.org/officeDocument/2006/relationships/notesSlide" Target="../notesSlides/notesSlide113.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hyperlink" Target="https://arxiv.org/pdf/1903.03988.pdf" TargetMode="External"/><Relationship Id="rId4" Type="http://schemas.openxmlformats.org/officeDocument/2006/relationships/hyperlink" Target="https://people.inf.ethz.ch/omutlu/projects.htm" TargetMode="External"/></Relationships>
</file>

<file path=ppt/slides/_rels/slide12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jpeg"/><Relationship Id="rId7" Type="http://schemas.openxmlformats.org/officeDocument/2006/relationships/hyperlink" Target="https://geraldofojunior.github.io/" TargetMode="External"/><Relationship Id="rId2" Type="http://schemas.openxmlformats.org/officeDocument/2006/relationships/notesSlide" Target="../notesSlides/notesSlide114.xml"/><Relationship Id="rId1" Type="http://schemas.openxmlformats.org/officeDocument/2006/relationships/slideLayout" Target="../slideLayouts/slideLayout5.xml"/><Relationship Id="rId6" Type="http://schemas.openxmlformats.org/officeDocument/2006/relationships/hyperlink" Target="mailto:geraldofojunior@gmail.com" TargetMode="External"/><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64.sv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people.inf.ethz.ch/omutlu/pub/SimplePIM_pact23.pdf" TargetMode="External"/><Relationship Id="rId7" Type="http://schemas.openxmlformats.org/officeDocument/2006/relationships/hyperlink" Target="https://github.com/CMU-SAFARI/SimplePIM"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hyperlink" Target="https://people.inf.ethz.ch/omutlu/pub/SimplePIM_pact23-talk.pdf" TargetMode="External"/><Relationship Id="rId5" Type="http://schemas.openxmlformats.org/officeDocument/2006/relationships/hyperlink" Target="https://people.inf.ethz.ch/omutlu/pub/SimplePIM_pact23-talk.pptx" TargetMode="External"/><Relationship Id="rId4" Type="http://schemas.openxmlformats.org/officeDocument/2006/relationships/hyperlink" Target="http://pactconf.org/"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geraldofojunior.github.io/"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8.jpeg"/><Relationship Id="rId5" Type="http://schemas.openxmlformats.org/officeDocument/2006/relationships/hyperlink" Target="https://safari.ethz.ch/" TargetMode="External"/><Relationship Id="rId4" Type="http://schemas.openxmlformats.org/officeDocument/2006/relationships/hyperlink" Target="mailto:agyaglikci@gmail.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CMU-SAFARI/SimplePIM"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people.inf.ethz.ch/omutlu/pub/SimplePIM_pact23.pdf" TargetMode="External"/><Relationship Id="rId7" Type="http://schemas.openxmlformats.org/officeDocument/2006/relationships/hyperlink" Target="https://github.com/CMU-SAFARI/SimplePIM"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hyperlink" Target="https://people.inf.ethz.ch/omutlu/pub/SimplePIM_pact23-talk.pdf" TargetMode="External"/><Relationship Id="rId5" Type="http://schemas.openxmlformats.org/officeDocument/2006/relationships/hyperlink" Target="https://people.inf.ethz.ch/omutlu/pub/SimplePIM_pact23-talk.pptx" TargetMode="External"/><Relationship Id="rId4" Type="http://schemas.openxmlformats.org/officeDocument/2006/relationships/hyperlink" Target="http://pactconf.or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people.inf.ethz.ch/omutlu/pub/SimplePIM_pact23.pdf"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hyperlink" Target="http://pactconf.org/" TargetMode="External"/><Relationship Id="rId4" Type="http://schemas.openxmlformats.org/officeDocument/2006/relationships/hyperlink" Target="https://arxiv.org/abs/2310.10168"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s://people.inf.ethz.ch/omutlu/pub/SimplePIM_pact23.pdf" TargetMode="External"/><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hyperlink" Target="http://pactconf.org/" TargetMode="External"/><Relationship Id="rId4" Type="http://schemas.openxmlformats.org/officeDocument/2006/relationships/hyperlink" Target="https://arxiv.org/abs/2310.10168"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x2-qB0J7KHw" TargetMode="External"/><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arxiv.org/pdf/2402.18736.pdf"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asplos2018.org/" TargetMode="External"/><Relationship Id="rId2" Type="http://schemas.openxmlformats.org/officeDocument/2006/relationships/hyperlink" Target="https://people.inf.ethz.ch/omutlu/pub/Google-consumer-workloads-data-movement-and-PIM_asplos18.pdf" TargetMode="External"/><Relationship Id="rId1" Type="http://schemas.openxmlformats.org/officeDocument/2006/relationships/slideLayout" Target="../slideLayouts/slideLayout4.xml"/><Relationship Id="rId4" Type="http://schemas.openxmlformats.org/officeDocument/2006/relationships/image" Target="../media/image10.tif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arxiv.org/pdf/2211.05838"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microarch.org/micro46/" TargetMode="External"/><Relationship Id="rId2" Type="http://schemas.openxmlformats.org/officeDocument/2006/relationships/hyperlink" Target="https://people.inf.ethz.ch/omutlu/pub/rowclone_micro13.pdf"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hyperlink" Target="http://www.computer.org/web/cal" TargetMode="External"/><Relationship Id="rId2" Type="http://schemas.openxmlformats.org/officeDocument/2006/relationships/hyperlink" Target="http://users.ece.cmu.edu/~omutlu/pub/in-DRAM-bulk-AND-OR-ieee_cal15.pdf"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hyperlink" Target="http://www.microarch.org/micro50/" TargetMode="External"/><Relationship Id="rId2" Type="http://schemas.openxmlformats.org/officeDocument/2006/relationships/hyperlink" Target="https://people.inf.ethz.ch/omutlu/pub/ambit-bulk-bitwise-dram_micro17.pdf" TargetMode="Externa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58.xml.rels><?xml version="1.0" encoding="UTF-8" standalone="yes"?>
<Relationships xmlns="http://schemas.openxmlformats.org/package/2006/relationships"><Relationship Id="rId3" Type="http://schemas.openxmlformats.org/officeDocument/2006/relationships/hyperlink" Target="https://www.hpca-conf.org/2024/" TargetMode="External"/><Relationship Id="rId2" Type="http://schemas.openxmlformats.org/officeDocument/2006/relationships/hyperlink" Target="https://arxiv.org/pdf/2402.18736"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pactconf.org/" TargetMode="External"/><Relationship Id="rId7" Type="http://schemas.openxmlformats.org/officeDocument/2006/relationships/image" Target="../media/image11.png"/><Relationship Id="rId2" Type="http://schemas.openxmlformats.org/officeDocument/2006/relationships/hyperlink" Target="https://people.inf.ethz.ch/omutlu/pub/Google-neural-networks-for-edge-devices-Mensa-Framework_pact21.pdf" TargetMode="External"/><Relationship Id="rId1" Type="http://schemas.openxmlformats.org/officeDocument/2006/relationships/slideLayout" Target="../slideLayouts/slideLayout4.xml"/><Relationship Id="rId6" Type="http://schemas.openxmlformats.org/officeDocument/2006/relationships/hyperlink" Target="https://www.youtube.com/watch?v=A5gxjDbLRAs&amp;list=PL5Q2soXY2Zi8_VVChACnON4sfh2bJ5IrD&amp;index=178" TargetMode="External"/><Relationship Id="rId5" Type="http://schemas.openxmlformats.org/officeDocument/2006/relationships/hyperlink" Target="https://people.inf.ethz.ch/omutlu/pub/Google-neural-networks-for-edge-devices-Mensa-Framework_pact21-talk.pdf" TargetMode="External"/><Relationship Id="rId4" Type="http://schemas.openxmlformats.org/officeDocument/2006/relationships/hyperlink" Target="https://people.inf.ethz.ch/omutlu/pub/Google-neural-networks-for-edge-devices-Mensa-Framework_pact21-talk.pptx"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s://people.inf.ethz.ch/omutlu/pub/SIMDRAM_asplos21.pdf"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hyperlink" Target="https://asplos-conference.org/"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10.png"/><Relationship Id="rId4" Type="http://schemas.openxmlformats.org/officeDocument/2006/relationships/image" Target="../media/image101.png"/></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hyperlink" Target="http://www.microarch.org/micro55/" TargetMode="External"/><Relationship Id="rId2" Type="http://schemas.openxmlformats.org/officeDocument/2006/relationships/hyperlink" Target="https://arxiv.org/pdf/2104.07699.pdf" TargetMode="Externa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image" Target="../media/image42.sv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9.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CMU-SAFARI/pLUTo" TargetMode="External"/><Relationship Id="rId2" Type="http://schemas.openxmlformats.org/officeDocument/2006/relationships/notesSlide" Target="../notesSlides/notesSlide83.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hyperlink" Target="https://go.joaof.eu/pLUTo-GitHub?r=qr"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hyperlink" Target="https://arxiv.org/pdf/2402.19080" TargetMode="External"/><Relationship Id="rId2" Type="http://schemas.openxmlformats.org/officeDocument/2006/relationships/notesSlide" Target="../notesSlides/notesSlide88.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hyperlink" Target="https://www.hpca-conf.org/202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39415"/>
            <a:ext cx="9144000" cy="4161824"/>
          </a:xfrm>
          <a:prstGeom prst="rect">
            <a:avLst/>
          </a:prstGeom>
          <a:solidFill>
            <a:srgbClr val="45A1E6"/>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dirty="0">
              <a:ln>
                <a:noFill/>
              </a:ln>
              <a:solidFill>
                <a:srgbClr val="70AD47"/>
              </a:solidFill>
              <a:effectLst/>
              <a:uLnTx/>
              <a:uFillTx/>
              <a:latin typeface="Calibri Light" panose="020F0302020204030204"/>
              <a:ea typeface="+mj-ea"/>
              <a:cs typeface="+mj-cs"/>
            </a:endParaRPr>
          </a:p>
        </p:txBody>
      </p:sp>
      <p:sp>
        <p:nvSpPr>
          <p:cNvPr id="102" name="Title 1"/>
          <p:cNvSpPr>
            <a:spLocks noGrp="1"/>
          </p:cNvSpPr>
          <p:nvPr>
            <p:ph type="ctrTitle" idx="4294967295"/>
          </p:nvPr>
        </p:nvSpPr>
        <p:spPr>
          <a:xfrm>
            <a:off x="-25102" y="-39416"/>
            <a:ext cx="9164081" cy="3761715"/>
          </a:xfrm>
          <a:prstGeom prst="rect">
            <a:avLst/>
          </a:prstGeom>
          <a:noFill/>
        </p:spPr>
        <p:txBody>
          <a:bodyPr anchor="ctr">
            <a:noAutofit/>
          </a:bodyPr>
          <a:lstStyle/>
          <a:p>
            <a:pPr algn="ctr">
              <a:lnSpc>
                <a:spcPct val="100000"/>
              </a:lnSpc>
            </a:pPr>
            <a:r>
              <a:rPr lang="en-US" sz="3200" b="1" dirty="0">
                <a:solidFill>
                  <a:schemeClr val="bg1"/>
                </a:solidFill>
                <a:latin typeface="Avenir Next" panose="020B0503020202020204" pitchFamily="34" charset="0"/>
              </a:rPr>
              <a:t>Enabling the Adoption of </a:t>
            </a:r>
            <a:br>
              <a:rPr lang="en-US" sz="3200" b="1" dirty="0">
                <a:solidFill>
                  <a:schemeClr val="bg1"/>
                </a:solidFill>
                <a:latin typeface="Avenir Next" panose="020B0503020202020204" pitchFamily="34" charset="0"/>
              </a:rPr>
            </a:br>
            <a:r>
              <a:rPr lang="en-US" sz="3200" b="1" dirty="0">
                <a:solidFill>
                  <a:schemeClr val="bg1"/>
                </a:solidFill>
                <a:latin typeface="Avenir Next" panose="020B0503020202020204" pitchFamily="34" charset="0"/>
              </a:rPr>
              <a:t>Data-Centric Systems: </a:t>
            </a:r>
            <a:br>
              <a:rPr lang="en-US" sz="3200" b="1" dirty="0">
                <a:solidFill>
                  <a:schemeClr val="bg1"/>
                </a:solidFill>
                <a:latin typeface="Avenir Next" panose="020B0503020202020204" pitchFamily="34" charset="0"/>
              </a:rPr>
            </a:br>
            <a:r>
              <a:rPr lang="en-US" sz="3200" b="1" dirty="0">
                <a:solidFill>
                  <a:schemeClr val="bg1"/>
                </a:solidFill>
                <a:latin typeface="Avenir Next" panose="020B0503020202020204" pitchFamily="34" charset="0"/>
              </a:rPr>
              <a:t>Hardware/Software Support for </a:t>
            </a:r>
            <a:br>
              <a:rPr lang="en-US" sz="3200" b="1" dirty="0">
                <a:solidFill>
                  <a:schemeClr val="bg1"/>
                </a:solidFill>
                <a:latin typeface="Avenir Next" panose="020B0503020202020204" pitchFamily="34" charset="0"/>
              </a:rPr>
            </a:br>
            <a:r>
              <a:rPr lang="en-US" sz="3200" b="1" dirty="0">
                <a:solidFill>
                  <a:schemeClr val="bg1"/>
                </a:solidFill>
                <a:latin typeface="Avenir Next" panose="020B0503020202020204" pitchFamily="34" charset="0"/>
              </a:rPr>
              <a:t>Processing-Using-Memory Architectures</a:t>
            </a:r>
            <a:endParaRPr lang="en-US" sz="3200" b="1" dirty="0">
              <a:solidFill>
                <a:schemeClr val="bg1"/>
              </a:solidFill>
              <a:latin typeface="Avenir Next" panose="020B0503020202020204" pitchFamily="34" charset="0"/>
              <a:cs typeface="Cambria"/>
            </a:endParaRPr>
          </a:p>
        </p:txBody>
      </p:sp>
      <p:pic>
        <p:nvPicPr>
          <p:cNvPr id="1026" name="Picture 2" descr="http://www.euroc-project.eu/fileadmin/imgEuroc/eurocConsortiumLogos/eth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8720" y="6120484"/>
            <a:ext cx="2307364" cy="473973"/>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CBD60745-F199-BC4E-BEDC-0EBEC427E3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4857" y="6106940"/>
            <a:ext cx="2534121" cy="487517"/>
          </a:xfrm>
          <a:prstGeom prst="rect">
            <a:avLst/>
          </a:prstGeom>
        </p:spPr>
      </p:pic>
      <p:sp>
        <p:nvSpPr>
          <p:cNvPr id="2" name="Subtitle 2">
            <a:extLst>
              <a:ext uri="{FF2B5EF4-FFF2-40B4-BE49-F238E27FC236}">
                <a16:creationId xmlns:a16="http://schemas.microsoft.com/office/drawing/2014/main" id="{6FDBE4B7-3F19-DC8B-E20D-78F784A17DF1}"/>
              </a:ext>
            </a:extLst>
          </p:cNvPr>
          <p:cNvSpPr txBox="1">
            <a:spLocks/>
          </p:cNvSpPr>
          <p:nvPr/>
        </p:nvSpPr>
        <p:spPr>
          <a:xfrm>
            <a:off x="-15061" y="4108864"/>
            <a:ext cx="9174123" cy="19980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44A1E6"/>
                </a:solidFill>
                <a:effectLst/>
                <a:uLnTx/>
                <a:uFillTx/>
                <a:latin typeface="Avenir Next" panose="020B0503020202020204" pitchFamily="34" charset="0"/>
                <a:ea typeface="+mn-ea"/>
                <a:cs typeface="Cambria"/>
              </a:rPr>
              <a:t>Geraldo F. Oliveira</a:t>
            </a:r>
            <a:br>
              <a:rPr kumimoji="0" lang="en-US" sz="1800" b="1" i="0" u="none" strike="noStrike" kern="1200" cap="none" spc="0" normalizeH="0" baseline="30000" noProof="0" dirty="0">
                <a:ln>
                  <a:noFill/>
                </a:ln>
                <a:solidFill>
                  <a:srgbClr val="000000"/>
                </a:solidFill>
                <a:effectLst/>
                <a:uLnTx/>
                <a:uFillTx/>
                <a:latin typeface="Avenir Next" panose="020B0503020202020204" pitchFamily="34" charset="0"/>
                <a:ea typeface="+mn-ea"/>
                <a:cs typeface="Cambria"/>
              </a:rPr>
            </a:br>
            <a:r>
              <a:rPr kumimoji="0" lang="en-US" sz="2000" b="1" i="0" u="none" strike="noStrike" kern="1200" cap="none" spc="0" normalizeH="0" baseline="0" noProof="0" dirty="0">
                <a:ln>
                  <a:noFill/>
                </a:ln>
                <a:solidFill>
                  <a:srgbClr val="FFFFFF">
                    <a:lumMod val="65000"/>
                  </a:srgbClr>
                </a:solidFill>
                <a:effectLst/>
                <a:uLnTx/>
                <a:uFillTx/>
                <a:latin typeface="Avenir Next" panose="020B0503020202020204" pitchFamily="34" charset="0"/>
                <a:ea typeface="+mn-ea"/>
                <a:cs typeface="Cambria"/>
                <a:hlinkClick r:id="rId6">
                  <a:extLst>
                    <a:ext uri="{A12FA001-AC4F-418D-AE19-62706E023703}">
                      <ahyp:hlinkClr xmlns:ahyp="http://schemas.microsoft.com/office/drawing/2018/hyperlinkcolor" val="tx"/>
                    </a:ext>
                  </a:extLst>
                </a:hlinkClick>
              </a:rPr>
              <a:t>geraldofojunior@gmail.com</a:t>
            </a:r>
            <a:endParaRPr kumimoji="0" lang="en-US" sz="2000" b="1" i="0" u="none" strike="noStrike" kern="1200" cap="none" spc="0" normalizeH="0" baseline="0" noProof="0" dirty="0">
              <a:ln>
                <a:noFill/>
              </a:ln>
              <a:solidFill>
                <a:srgbClr val="FFFFFF">
                  <a:lumMod val="65000"/>
                </a:srgbClr>
              </a:solidFill>
              <a:effectLst/>
              <a:uLnTx/>
              <a:uFillTx/>
              <a:latin typeface="Avenir Next" panose="020B0503020202020204" pitchFamily="34" charset="0"/>
              <a:ea typeface="+mn-ea"/>
              <a:cs typeface="Cambria"/>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lumMod val="65000"/>
                  </a:srgbClr>
                </a:solidFill>
                <a:effectLst/>
                <a:uLnTx/>
                <a:uFillTx/>
                <a:latin typeface="Avenir Next" panose="020B0503020202020204" pitchFamily="34" charset="0"/>
                <a:ea typeface="+mn-ea"/>
                <a:cs typeface="Cambria"/>
                <a:hlinkClick r:id="rId7">
                  <a:extLst>
                    <a:ext uri="{A12FA001-AC4F-418D-AE19-62706E023703}">
                      <ahyp:hlinkClr xmlns:ahyp="http://schemas.microsoft.com/office/drawing/2018/hyperlinkcolor" val="tx"/>
                    </a:ext>
                  </a:extLst>
                </a:hlinkClick>
              </a:rPr>
              <a:t>https://geraldofojunior.github.io/</a:t>
            </a:r>
            <a:r>
              <a:rPr kumimoji="0" lang="en-US" sz="2000" b="1" i="0" u="none" strike="noStrike" kern="1200" cap="none" spc="0" normalizeH="0" baseline="0" noProof="0" dirty="0">
                <a:ln>
                  <a:noFill/>
                </a:ln>
                <a:solidFill>
                  <a:srgbClr val="FFFFFF">
                    <a:lumMod val="65000"/>
                  </a:srgbClr>
                </a:solidFill>
                <a:effectLst/>
                <a:uLnTx/>
                <a:uFillTx/>
                <a:latin typeface="Avenir Next" panose="020B0503020202020204" pitchFamily="34" charset="0"/>
                <a:ea typeface="+mn-ea"/>
                <a:cs typeface="Cambria"/>
              </a:rPr>
              <a:t> </a:t>
            </a:r>
          </a:p>
        </p:txBody>
      </p:sp>
      <p:sp>
        <p:nvSpPr>
          <p:cNvPr id="3" name="Rectangle 2">
            <a:extLst>
              <a:ext uri="{FF2B5EF4-FFF2-40B4-BE49-F238E27FC236}">
                <a16:creationId xmlns:a16="http://schemas.microsoft.com/office/drawing/2014/main" id="{D934EEFB-B0DC-3150-1B8A-27E70C4A5C5B}"/>
              </a:ext>
            </a:extLst>
          </p:cNvPr>
          <p:cNvSpPr/>
          <p:nvPr/>
        </p:nvSpPr>
        <p:spPr>
          <a:xfrm>
            <a:off x="-15061" y="3708754"/>
            <a:ext cx="9164081" cy="400110"/>
          </a:xfrm>
          <a:prstGeom prst="rect">
            <a:avLst/>
          </a:prstGeom>
          <a:solidFill>
            <a:schemeClr val="accent4">
              <a:lumMod val="20000"/>
              <a:lumOff val="8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Memory &amp; Storage Summit 2024 − 07 December 2024</a:t>
            </a:r>
          </a:p>
        </p:txBody>
      </p:sp>
    </p:spTree>
    <p:extLst>
      <p:ext uri="{BB962C8B-B14F-4D97-AF65-F5344CB8AC3E}">
        <p14:creationId xmlns:p14="http://schemas.microsoft.com/office/powerpoint/2010/main" val="3635784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D3F8991A-89D3-1EAE-A333-DB22CA481894}"/>
              </a:ext>
            </a:extLst>
          </p:cNvPr>
          <p:cNvGrpSpPr/>
          <p:nvPr/>
        </p:nvGrpSpPr>
        <p:grpSpPr>
          <a:xfrm>
            <a:off x="169011" y="2529949"/>
            <a:ext cx="9144000" cy="848609"/>
            <a:chOff x="406767" y="3421560"/>
            <a:chExt cx="8475011" cy="856896"/>
          </a:xfrm>
        </p:grpSpPr>
        <p:sp>
          <p:nvSpPr>
            <p:cNvPr id="146" name="TextBox 145">
              <a:extLst>
                <a:ext uri="{FF2B5EF4-FFF2-40B4-BE49-F238E27FC236}">
                  <a16:creationId xmlns:a16="http://schemas.microsoft.com/office/drawing/2014/main" id="{E6D8A42F-A19F-FC2C-2748-55631161CD29}"/>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cs typeface="Gill Sans MT"/>
                </a:rPr>
                <a:t>2</a:t>
              </a:r>
            </a:p>
          </p:txBody>
        </p:sp>
        <p:sp>
          <p:nvSpPr>
            <p:cNvPr id="147" name="TextBox 146">
              <a:extLst>
                <a:ext uri="{FF2B5EF4-FFF2-40B4-BE49-F238E27FC236}">
                  <a16:creationId xmlns:a16="http://schemas.microsoft.com/office/drawing/2014/main" id="{6E987BB1-B568-485D-558D-86BC9451A2BF}"/>
                </a:ext>
              </a:extLst>
            </p:cNvPr>
            <p:cNvSpPr txBox="1"/>
            <p:nvPr/>
          </p:nvSpPr>
          <p:spPr>
            <a:xfrm>
              <a:off x="880776" y="3501501"/>
              <a:ext cx="8001002" cy="776955"/>
            </a:xfrm>
            <a:prstGeom prst="rect">
              <a:avLst/>
            </a:prstGeom>
            <a:noFill/>
          </p:spPr>
          <p:txBody>
            <a:bodyPr wrap="square" rtlCol="0">
              <a:spAutoFit/>
            </a:bodyPr>
            <a:lstStyle/>
            <a:p>
              <a:pPr lvl="0" defTabSz="914400">
                <a:defRPr/>
              </a:pPr>
              <a:r>
                <a:rPr kumimoji="0" lang="en-US" sz="2200" b="1" i="0" u="none" strike="noStrike" kern="1200" cap="none" spc="0" normalizeH="0" baseline="0" noProof="0" dirty="0">
                  <a:ln>
                    <a:noFill/>
                  </a:ln>
                  <a:solidFill>
                    <a:schemeClr val="accent5"/>
                  </a:solidFill>
                  <a:effectLst/>
                  <a:uLnTx/>
                  <a:uFillTx/>
                  <a:latin typeface="Avenir Next" panose="020B0503020202020204" pitchFamily="34" charset="0"/>
                  <a:cs typeface="Gill Sans MT"/>
                </a:rPr>
                <a:t>Processing-</a:t>
              </a:r>
              <a:r>
                <a:rPr lang="en-US" sz="2200" b="1" u="sng" dirty="0">
                  <a:solidFill>
                    <a:schemeClr val="accent5"/>
                  </a:solidFill>
                  <a:latin typeface="Avenir Next" panose="020B0503020202020204" pitchFamily="34" charset="0"/>
                  <a:cs typeface="Gill Sans MT"/>
                </a:rPr>
                <a:t>U</a:t>
              </a:r>
              <a:r>
                <a:rPr kumimoji="0" lang="en-US" sz="2200" b="1" i="0" u="sng" strike="noStrike" kern="1200" cap="none" spc="0" normalizeH="0" baseline="0" noProof="0" dirty="0">
                  <a:ln>
                    <a:noFill/>
                  </a:ln>
                  <a:solidFill>
                    <a:schemeClr val="accent5"/>
                  </a:solidFill>
                  <a:effectLst/>
                  <a:uLnTx/>
                  <a:uFillTx/>
                  <a:latin typeface="Avenir Next" panose="020B0503020202020204" pitchFamily="34" charset="0"/>
                  <a:cs typeface="Gill Sans MT"/>
                </a:rPr>
                <a:t>sing</a:t>
              </a:r>
              <a:r>
                <a:rPr kumimoji="0" lang="en-US" sz="2200" b="1" i="0" u="none" strike="noStrike" kern="1200" cap="none" spc="0" normalizeH="0" baseline="0" noProof="0" dirty="0">
                  <a:ln>
                    <a:noFill/>
                  </a:ln>
                  <a:solidFill>
                    <a:schemeClr val="accent5"/>
                  </a:solidFill>
                  <a:effectLst/>
                  <a:uLnTx/>
                  <a:uFillTx/>
                  <a:latin typeface="Avenir Next" panose="020B0503020202020204" pitchFamily="34" charset="0"/>
                  <a:cs typeface="Gill Sans MT"/>
                </a:rPr>
                <a:t>-Memory</a:t>
              </a:r>
              <a:r>
                <a:rPr kumimoji="0" lang="en-US" sz="2200" i="0" u="none" strike="noStrike" kern="1200" cap="none" spc="0" normalizeH="0" baseline="0" noProof="0" dirty="0">
                  <a:ln>
                    <a:noFill/>
                  </a:ln>
                  <a:effectLst/>
                  <a:uLnTx/>
                  <a:uFillTx/>
                  <a:latin typeface="Avenir Next" panose="020B0503020202020204" pitchFamily="34" charset="0"/>
                  <a:cs typeface="Gill Sans MT"/>
                </a:rPr>
                <a:t>: </a:t>
              </a:r>
              <a:r>
                <a:rPr lang="en-US" sz="2200" dirty="0">
                  <a:latin typeface="Avenir Next" panose="020B0503020202020204" pitchFamily="34" charset="0"/>
                  <a:cs typeface="Gill Sans MT"/>
                </a:rPr>
                <a:t>uses the </a:t>
              </a:r>
              <a:r>
                <a:rPr lang="en-US" sz="2200" dirty="0">
                  <a:solidFill>
                    <a:schemeClr val="accent5"/>
                  </a:solidFill>
                  <a:latin typeface="Avenir Next" panose="020B0503020202020204" pitchFamily="34" charset="0"/>
                  <a:cs typeface="Gill Sans MT"/>
                </a:rPr>
                <a:t>operational principles of </a:t>
              </a:r>
              <a:br>
                <a:rPr lang="en-US" sz="2200" dirty="0">
                  <a:solidFill>
                    <a:schemeClr val="accent5"/>
                  </a:solidFill>
                  <a:latin typeface="Avenir Next" panose="020B0503020202020204" pitchFamily="34" charset="0"/>
                  <a:cs typeface="Gill Sans MT"/>
                </a:rPr>
              </a:br>
              <a:r>
                <a:rPr lang="en-US" sz="2200" dirty="0">
                  <a:solidFill>
                    <a:schemeClr val="accent5"/>
                  </a:solidFill>
                  <a:latin typeface="Avenir Next" panose="020B0503020202020204" pitchFamily="34" charset="0"/>
                  <a:cs typeface="Gill Sans MT"/>
                </a:rPr>
                <a:t>memory cells</a:t>
              </a:r>
              <a:r>
                <a:rPr lang="en-US" sz="2200" dirty="0">
                  <a:latin typeface="Avenir Next" panose="020B0503020202020204" pitchFamily="34" charset="0"/>
                  <a:cs typeface="Gill Sans MT"/>
                </a:rPr>
                <a:t> to perform computation</a:t>
              </a:r>
              <a:endParaRPr kumimoji="0" lang="en-US" sz="2200" i="0" u="none" strike="noStrike" kern="1200" cap="none" spc="0" normalizeH="0" baseline="0" noProof="0" dirty="0">
                <a:ln>
                  <a:noFill/>
                </a:ln>
                <a:effectLst/>
                <a:uLnTx/>
                <a:uFillTx/>
                <a:latin typeface="Avenir Next" panose="020B0503020202020204" pitchFamily="34" charset="0"/>
                <a:cs typeface="Gill Sans MT"/>
              </a:endParaRPr>
            </a:p>
          </p:txBody>
        </p:sp>
      </p:grpSp>
      <p:sp>
        <p:nvSpPr>
          <p:cNvPr id="2" name="Title 1">
            <a:extLst>
              <a:ext uri="{FF2B5EF4-FFF2-40B4-BE49-F238E27FC236}">
                <a16:creationId xmlns:a16="http://schemas.microsoft.com/office/drawing/2014/main" id="{82671CB1-FFDA-03E2-F66D-FD85DFF222DB}"/>
              </a:ext>
            </a:extLst>
          </p:cNvPr>
          <p:cNvSpPr>
            <a:spLocks noGrp="1"/>
          </p:cNvSpPr>
          <p:nvPr>
            <p:ph type="title"/>
          </p:nvPr>
        </p:nvSpPr>
        <p:spPr>
          <a:xfrm>
            <a:off x="169011" y="132334"/>
            <a:ext cx="8894602" cy="925840"/>
          </a:xfrm>
        </p:spPr>
        <p:txBody>
          <a:bodyPr>
            <a:noAutofit/>
          </a:bodyPr>
          <a:lstStyle/>
          <a:p>
            <a:r>
              <a:rPr lang="en-US" sz="3600" dirty="0">
                <a:solidFill>
                  <a:srgbClr val="1A82C4"/>
                </a:solidFill>
              </a:rPr>
              <a:t>Processing-in-Memory:</a:t>
            </a:r>
            <a:br>
              <a:rPr lang="en-US" sz="3600" dirty="0">
                <a:solidFill>
                  <a:srgbClr val="1A82C4"/>
                </a:solidFill>
              </a:rPr>
            </a:br>
            <a:r>
              <a:rPr lang="en-US" sz="2800" dirty="0">
                <a:solidFill>
                  <a:srgbClr val="1A82C4"/>
                </a:solidFill>
              </a:rPr>
              <a:t>Overview</a:t>
            </a:r>
          </a:p>
        </p:txBody>
      </p:sp>
      <p:grpSp>
        <p:nvGrpSpPr>
          <p:cNvPr id="4" name="Group 3">
            <a:extLst>
              <a:ext uri="{FF2B5EF4-FFF2-40B4-BE49-F238E27FC236}">
                <a16:creationId xmlns:a16="http://schemas.microsoft.com/office/drawing/2014/main" id="{E3906072-A2EB-CF4E-B3FA-28F4F772FBEF}"/>
              </a:ext>
            </a:extLst>
          </p:cNvPr>
          <p:cNvGrpSpPr/>
          <p:nvPr/>
        </p:nvGrpSpPr>
        <p:grpSpPr>
          <a:xfrm>
            <a:off x="385649" y="3544620"/>
            <a:ext cx="8269510" cy="2917121"/>
            <a:chOff x="416994" y="3429000"/>
            <a:chExt cx="8269510" cy="2917121"/>
          </a:xfrm>
        </p:grpSpPr>
        <p:sp>
          <p:nvSpPr>
            <p:cNvPr id="5" name="Rectangle 4">
              <a:extLst>
                <a:ext uri="{FF2B5EF4-FFF2-40B4-BE49-F238E27FC236}">
                  <a16:creationId xmlns:a16="http://schemas.microsoft.com/office/drawing/2014/main" id="{3D478B4F-A463-3645-CE4D-8A6A1AEE5053}"/>
                </a:ext>
              </a:extLst>
            </p:cNvPr>
            <p:cNvSpPr/>
            <p:nvPr/>
          </p:nvSpPr>
          <p:spPr>
            <a:xfrm>
              <a:off x="6343592" y="3837207"/>
              <a:ext cx="2334238" cy="2281204"/>
            </a:xfrm>
            <a:prstGeom prst="rect">
              <a:avLst/>
            </a:prstGeom>
            <a:solidFill>
              <a:srgbClr val="E3F0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6" name="Rectangle 5">
              <a:extLst>
                <a:ext uri="{FF2B5EF4-FFF2-40B4-BE49-F238E27FC236}">
                  <a16:creationId xmlns:a16="http://schemas.microsoft.com/office/drawing/2014/main" id="{1C0DF4A2-D756-04F2-ED82-DB5B6FEB1BB9}"/>
                </a:ext>
              </a:extLst>
            </p:cNvPr>
            <p:cNvSpPr/>
            <p:nvPr/>
          </p:nvSpPr>
          <p:spPr>
            <a:xfrm>
              <a:off x="6343592" y="6112628"/>
              <a:ext cx="2342912" cy="233493"/>
            </a:xfrm>
            <a:prstGeom prst="rect">
              <a:avLst/>
            </a:prstGeom>
            <a:solidFill>
              <a:schemeClr val="accent2">
                <a:lumMod val="20000"/>
                <a:lumOff val="80000"/>
              </a:scheme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E16161"/>
                  </a:solidFill>
                  <a:latin typeface="Avenir Next" panose="020B0503020202020204" pitchFamily="34" charset="0"/>
                  <a:cs typeface="Arial" panose="020B0604020202020204" pitchFamily="34" charset="0"/>
                </a:rPr>
                <a:t>Processing-Near-Bank</a:t>
              </a:r>
            </a:p>
          </p:txBody>
        </p:sp>
        <p:sp>
          <p:nvSpPr>
            <p:cNvPr id="7" name="Rectangle 6">
              <a:extLst>
                <a:ext uri="{FF2B5EF4-FFF2-40B4-BE49-F238E27FC236}">
                  <a16:creationId xmlns:a16="http://schemas.microsoft.com/office/drawing/2014/main" id="{64B78A6D-D02D-71C8-0F90-AAFAA3A3F14C}"/>
                </a:ext>
              </a:extLst>
            </p:cNvPr>
            <p:cNvSpPr/>
            <p:nvPr/>
          </p:nvSpPr>
          <p:spPr>
            <a:xfrm>
              <a:off x="6358845" y="3537542"/>
              <a:ext cx="2326611" cy="29301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venir Next" panose="020B0503020202020204" pitchFamily="34" charset="0"/>
                  <a:cs typeface="Arial" panose="020B0604020202020204" pitchFamily="34" charset="0"/>
                </a:rPr>
                <a:t>DRAM Bank</a:t>
              </a:r>
            </a:p>
          </p:txBody>
        </p:sp>
        <p:grpSp>
          <p:nvGrpSpPr>
            <p:cNvPr id="8" name="Group 7">
              <a:extLst>
                <a:ext uri="{FF2B5EF4-FFF2-40B4-BE49-F238E27FC236}">
                  <a16:creationId xmlns:a16="http://schemas.microsoft.com/office/drawing/2014/main" id="{46E1E609-5B77-53FB-3605-69C668E09E8F}"/>
                </a:ext>
              </a:extLst>
            </p:cNvPr>
            <p:cNvGrpSpPr/>
            <p:nvPr/>
          </p:nvGrpSpPr>
          <p:grpSpPr>
            <a:xfrm>
              <a:off x="416994" y="3429000"/>
              <a:ext cx="5954407" cy="2888405"/>
              <a:chOff x="416994" y="3429000"/>
              <a:chExt cx="5954407" cy="2888405"/>
            </a:xfrm>
          </p:grpSpPr>
          <p:cxnSp>
            <p:nvCxnSpPr>
              <p:cNvPr id="9" name="Straight Connector 8">
                <a:extLst>
                  <a:ext uri="{FF2B5EF4-FFF2-40B4-BE49-F238E27FC236}">
                    <a16:creationId xmlns:a16="http://schemas.microsoft.com/office/drawing/2014/main" id="{65ECA9E8-4B99-7DCF-EBB3-CFF89117EE10}"/>
                  </a:ext>
                </a:extLst>
              </p:cNvPr>
              <p:cNvCxnSpPr>
                <a:cxnSpLocks/>
                <a:stCxn id="42" idx="0"/>
              </p:cNvCxnSpPr>
              <p:nvPr/>
            </p:nvCxnSpPr>
            <p:spPr>
              <a:xfrm flipH="1" flipV="1">
                <a:off x="2417391" y="5605357"/>
                <a:ext cx="771000" cy="283721"/>
              </a:xfrm>
              <a:prstGeom prst="line">
                <a:avLst/>
              </a:prstGeom>
              <a:noFill/>
              <a:ln w="9525" cap="flat" cmpd="sng" algn="ctr">
                <a:solidFill>
                  <a:sysClr val="windowText" lastClr="000000"/>
                </a:solidFill>
                <a:prstDash val="dash"/>
                <a:miter lim="800000"/>
              </a:ln>
              <a:effectLst/>
            </p:spPr>
          </p:cxnSp>
          <p:cxnSp>
            <p:nvCxnSpPr>
              <p:cNvPr id="10" name="Straight Connector 9">
                <a:extLst>
                  <a:ext uri="{FF2B5EF4-FFF2-40B4-BE49-F238E27FC236}">
                    <a16:creationId xmlns:a16="http://schemas.microsoft.com/office/drawing/2014/main" id="{F91AE01F-022B-B37F-75AC-10DC21F823BE}"/>
                  </a:ext>
                </a:extLst>
              </p:cNvPr>
              <p:cNvCxnSpPr>
                <a:cxnSpLocks/>
              </p:cNvCxnSpPr>
              <p:nvPr/>
            </p:nvCxnSpPr>
            <p:spPr>
              <a:xfrm flipH="1" flipV="1">
                <a:off x="2433261" y="4308595"/>
                <a:ext cx="1143796" cy="1471779"/>
              </a:xfrm>
              <a:prstGeom prst="line">
                <a:avLst/>
              </a:prstGeom>
              <a:noFill/>
              <a:ln w="9525" cap="flat" cmpd="sng" algn="ctr">
                <a:solidFill>
                  <a:sysClr val="windowText" lastClr="000000"/>
                </a:solidFill>
                <a:prstDash val="dash"/>
                <a:miter lim="800000"/>
              </a:ln>
              <a:effectLst/>
            </p:spPr>
          </p:cxnSp>
          <p:grpSp>
            <p:nvGrpSpPr>
              <p:cNvPr id="11" name="Group 10">
                <a:extLst>
                  <a:ext uri="{FF2B5EF4-FFF2-40B4-BE49-F238E27FC236}">
                    <a16:creationId xmlns:a16="http://schemas.microsoft.com/office/drawing/2014/main" id="{8BF31969-137B-573C-539D-7DF3ADC1C359}"/>
                  </a:ext>
                </a:extLst>
              </p:cNvPr>
              <p:cNvGrpSpPr/>
              <p:nvPr/>
            </p:nvGrpSpPr>
            <p:grpSpPr>
              <a:xfrm>
                <a:off x="3034303" y="3429000"/>
                <a:ext cx="3180072" cy="2575996"/>
                <a:chOff x="3104761" y="2702044"/>
                <a:chExt cx="2503107" cy="2027625"/>
              </a:xfrm>
            </p:grpSpPr>
            <p:grpSp>
              <p:nvGrpSpPr>
                <p:cNvPr id="41" name="Group 40">
                  <a:extLst>
                    <a:ext uri="{FF2B5EF4-FFF2-40B4-BE49-F238E27FC236}">
                      <a16:creationId xmlns:a16="http://schemas.microsoft.com/office/drawing/2014/main" id="{27722869-5B7E-5D56-FD34-DC0C2EF5E75A}"/>
                    </a:ext>
                  </a:extLst>
                </p:cNvPr>
                <p:cNvGrpSpPr/>
                <p:nvPr/>
              </p:nvGrpSpPr>
              <p:grpSpPr>
                <a:xfrm>
                  <a:off x="3105186" y="3753062"/>
                  <a:ext cx="2163886" cy="976607"/>
                  <a:chOff x="1659954" y="548768"/>
                  <a:chExt cx="1668502" cy="753030"/>
                </a:xfrm>
              </p:grpSpPr>
              <p:sp>
                <p:nvSpPr>
                  <p:cNvPr id="133" name="Cube 132">
                    <a:extLst>
                      <a:ext uri="{FF2B5EF4-FFF2-40B4-BE49-F238E27FC236}">
                        <a16:creationId xmlns:a16="http://schemas.microsoft.com/office/drawing/2014/main" id="{87BF7633-46A9-2710-8264-B0C49679654B}"/>
                      </a:ext>
                    </a:extLst>
                  </p:cNvPr>
                  <p:cNvSpPr/>
                  <p:nvPr/>
                </p:nvSpPr>
                <p:spPr>
                  <a:xfrm>
                    <a:off x="1659954" y="554219"/>
                    <a:ext cx="1668502" cy="747579"/>
                  </a:xfrm>
                  <a:prstGeom prst="cube">
                    <a:avLst>
                      <a:gd name="adj" fmla="val 95887"/>
                    </a:avLst>
                  </a:prstGeom>
                  <a:solidFill>
                    <a:sysClr val="window" lastClr="FFFFFF">
                      <a:lumMod val="50000"/>
                    </a:sys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venir Next" panose="020B0503020202020204" pitchFamily="34" charset="0"/>
                    </a:endParaRPr>
                  </a:p>
                </p:txBody>
              </p:sp>
              <p:grpSp>
                <p:nvGrpSpPr>
                  <p:cNvPr id="134" name="Group 133">
                    <a:extLst>
                      <a:ext uri="{FF2B5EF4-FFF2-40B4-BE49-F238E27FC236}">
                        <a16:creationId xmlns:a16="http://schemas.microsoft.com/office/drawing/2014/main" id="{93C0C863-00D0-12D7-6448-6151626D6CA3}"/>
                      </a:ext>
                    </a:extLst>
                  </p:cNvPr>
                  <p:cNvGrpSpPr/>
                  <p:nvPr/>
                </p:nvGrpSpPr>
                <p:grpSpPr>
                  <a:xfrm>
                    <a:off x="1849990" y="548768"/>
                    <a:ext cx="1316493" cy="723135"/>
                    <a:chOff x="1849990" y="548768"/>
                    <a:chExt cx="1316493" cy="723135"/>
                  </a:xfrm>
                </p:grpSpPr>
                <p:cxnSp>
                  <p:nvCxnSpPr>
                    <p:cNvPr id="135" name="Straight Connector 134">
                      <a:extLst>
                        <a:ext uri="{FF2B5EF4-FFF2-40B4-BE49-F238E27FC236}">
                          <a16:creationId xmlns:a16="http://schemas.microsoft.com/office/drawing/2014/main" id="{C2C3D016-78C0-0AC3-7BF7-82534548DEA6}"/>
                        </a:ext>
                      </a:extLst>
                    </p:cNvPr>
                    <p:cNvCxnSpPr>
                      <a:cxnSpLocks/>
                    </p:cNvCxnSpPr>
                    <p:nvPr/>
                  </p:nvCxnSpPr>
                  <p:spPr>
                    <a:xfrm flipV="1">
                      <a:off x="2132614" y="548768"/>
                      <a:ext cx="716832" cy="716831"/>
                    </a:xfrm>
                    <a:prstGeom prst="line">
                      <a:avLst/>
                    </a:prstGeom>
                    <a:noFill/>
                    <a:ln w="9525" cap="flat" cmpd="sng" algn="ctr">
                      <a:solidFill>
                        <a:sysClr val="windowText" lastClr="000000"/>
                      </a:solidFill>
                      <a:prstDash val="solid"/>
                      <a:miter lim="800000"/>
                    </a:ln>
                    <a:effectLst/>
                  </p:spPr>
                </p:cxnSp>
                <p:cxnSp>
                  <p:nvCxnSpPr>
                    <p:cNvPr id="136" name="Straight Connector 135">
                      <a:extLst>
                        <a:ext uri="{FF2B5EF4-FFF2-40B4-BE49-F238E27FC236}">
                          <a16:creationId xmlns:a16="http://schemas.microsoft.com/office/drawing/2014/main" id="{61C88949-762E-9832-4168-2F609D94A214}"/>
                        </a:ext>
                      </a:extLst>
                    </p:cNvPr>
                    <p:cNvCxnSpPr>
                      <a:cxnSpLocks noChangeAspect="1"/>
                    </p:cNvCxnSpPr>
                    <p:nvPr/>
                  </p:nvCxnSpPr>
                  <p:spPr>
                    <a:xfrm flipV="1">
                      <a:off x="1901824" y="551559"/>
                      <a:ext cx="713232" cy="720344"/>
                    </a:xfrm>
                    <a:prstGeom prst="line">
                      <a:avLst/>
                    </a:prstGeom>
                    <a:noFill/>
                    <a:ln w="9525" cap="flat" cmpd="sng" algn="ctr">
                      <a:solidFill>
                        <a:sysClr val="windowText" lastClr="000000"/>
                      </a:solidFill>
                      <a:prstDash val="solid"/>
                      <a:miter lim="800000"/>
                    </a:ln>
                    <a:effectLst/>
                  </p:spPr>
                </p:cxnSp>
                <p:cxnSp>
                  <p:nvCxnSpPr>
                    <p:cNvPr id="137" name="Straight Connector 136">
                      <a:extLst>
                        <a:ext uri="{FF2B5EF4-FFF2-40B4-BE49-F238E27FC236}">
                          <a16:creationId xmlns:a16="http://schemas.microsoft.com/office/drawing/2014/main" id="{8DF48F77-2738-01D4-B288-D35C1158C212}"/>
                        </a:ext>
                      </a:extLst>
                    </p:cNvPr>
                    <p:cNvCxnSpPr>
                      <a:cxnSpLocks/>
                    </p:cNvCxnSpPr>
                    <p:nvPr/>
                  </p:nvCxnSpPr>
                  <p:spPr>
                    <a:xfrm flipV="1">
                      <a:off x="2382270" y="550407"/>
                      <a:ext cx="708109" cy="719060"/>
                    </a:xfrm>
                    <a:prstGeom prst="line">
                      <a:avLst/>
                    </a:prstGeom>
                    <a:noFill/>
                    <a:ln w="9525" cap="flat" cmpd="sng" algn="ctr">
                      <a:solidFill>
                        <a:sysClr val="windowText" lastClr="000000"/>
                      </a:solidFill>
                      <a:prstDash val="solid"/>
                      <a:miter lim="800000"/>
                    </a:ln>
                    <a:effectLst/>
                  </p:spPr>
                </p:cxnSp>
                <p:cxnSp>
                  <p:nvCxnSpPr>
                    <p:cNvPr id="138" name="Straight Connector 137">
                      <a:extLst>
                        <a:ext uri="{FF2B5EF4-FFF2-40B4-BE49-F238E27FC236}">
                          <a16:creationId xmlns:a16="http://schemas.microsoft.com/office/drawing/2014/main" id="{5CE2DC34-63D5-0C16-5C71-FA14146E2685}"/>
                        </a:ext>
                      </a:extLst>
                    </p:cNvPr>
                    <p:cNvCxnSpPr>
                      <a:cxnSpLocks/>
                    </p:cNvCxnSpPr>
                    <p:nvPr/>
                  </p:nvCxnSpPr>
                  <p:spPr>
                    <a:xfrm>
                      <a:off x="2044699" y="889000"/>
                      <a:ext cx="941832" cy="0"/>
                    </a:xfrm>
                    <a:prstGeom prst="line">
                      <a:avLst/>
                    </a:prstGeom>
                    <a:noFill/>
                    <a:ln w="9525" cap="flat" cmpd="sng" algn="ctr">
                      <a:solidFill>
                        <a:sysClr val="windowText" lastClr="000000"/>
                      </a:solidFill>
                      <a:prstDash val="solid"/>
                      <a:miter lim="800000"/>
                    </a:ln>
                    <a:effectLst/>
                  </p:spPr>
                </p:cxnSp>
                <p:cxnSp>
                  <p:nvCxnSpPr>
                    <p:cNvPr id="139" name="Straight Connector 138">
                      <a:extLst>
                        <a:ext uri="{FF2B5EF4-FFF2-40B4-BE49-F238E27FC236}">
                          <a16:creationId xmlns:a16="http://schemas.microsoft.com/office/drawing/2014/main" id="{166F4447-5DDB-CED6-9AEE-409D8D78CDF9}"/>
                        </a:ext>
                      </a:extLst>
                    </p:cNvPr>
                    <p:cNvCxnSpPr>
                      <a:cxnSpLocks/>
                    </p:cNvCxnSpPr>
                    <p:nvPr/>
                  </p:nvCxnSpPr>
                  <p:spPr>
                    <a:xfrm>
                      <a:off x="1849990" y="1086348"/>
                      <a:ext cx="941832" cy="0"/>
                    </a:xfrm>
                    <a:prstGeom prst="line">
                      <a:avLst/>
                    </a:prstGeom>
                    <a:noFill/>
                    <a:ln w="9525"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9F1639CF-1717-3A87-CF81-ADFFA2114066}"/>
                        </a:ext>
                      </a:extLst>
                    </p:cNvPr>
                    <p:cNvCxnSpPr>
                      <a:cxnSpLocks/>
                    </p:cNvCxnSpPr>
                    <p:nvPr/>
                  </p:nvCxnSpPr>
                  <p:spPr>
                    <a:xfrm>
                      <a:off x="2224651" y="711698"/>
                      <a:ext cx="941832" cy="0"/>
                    </a:xfrm>
                    <a:prstGeom prst="line">
                      <a:avLst/>
                    </a:prstGeom>
                    <a:noFill/>
                    <a:ln w="9525" cap="flat" cmpd="sng" algn="ctr">
                      <a:solidFill>
                        <a:sysClr val="windowText" lastClr="000000"/>
                      </a:solidFill>
                      <a:prstDash val="solid"/>
                      <a:miter lim="800000"/>
                    </a:ln>
                    <a:effectLst/>
                  </p:spPr>
                </p:cxnSp>
              </p:grpSp>
            </p:grpSp>
            <p:sp>
              <p:nvSpPr>
                <p:cNvPr id="42" name="Parallelogram 123">
                  <a:extLst>
                    <a:ext uri="{FF2B5EF4-FFF2-40B4-BE49-F238E27FC236}">
                      <a16:creationId xmlns:a16="http://schemas.microsoft.com/office/drawing/2014/main" id="{6A2C84CF-C24C-3D69-B32F-AA5A257A2D1A}"/>
                    </a:ext>
                  </a:extLst>
                </p:cNvPr>
                <p:cNvSpPr/>
                <p:nvPr/>
              </p:nvSpPr>
              <p:spPr>
                <a:xfrm rot="608511">
                  <a:off x="3240568" y="4474784"/>
                  <a:ext cx="289377" cy="190610"/>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0D758"/>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43" name="Parallelogram 123">
                  <a:extLst>
                    <a:ext uri="{FF2B5EF4-FFF2-40B4-BE49-F238E27FC236}">
                      <a16:creationId xmlns:a16="http://schemas.microsoft.com/office/drawing/2014/main" id="{791FB689-E138-8E89-9A9B-ED630F9FD58A}"/>
                    </a:ext>
                  </a:extLst>
                </p:cNvPr>
                <p:cNvSpPr/>
                <p:nvPr/>
              </p:nvSpPr>
              <p:spPr>
                <a:xfrm rot="608511">
                  <a:off x="3488468" y="4220991"/>
                  <a:ext cx="289377" cy="190610"/>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44" name="Parallelogram 123">
                  <a:extLst>
                    <a:ext uri="{FF2B5EF4-FFF2-40B4-BE49-F238E27FC236}">
                      <a16:creationId xmlns:a16="http://schemas.microsoft.com/office/drawing/2014/main" id="{B037094F-9A54-D32D-8D7D-029EE552E04B}"/>
                    </a:ext>
                  </a:extLst>
                </p:cNvPr>
                <p:cNvSpPr/>
                <p:nvPr/>
              </p:nvSpPr>
              <p:spPr>
                <a:xfrm rot="608511">
                  <a:off x="3731774" y="3984286"/>
                  <a:ext cx="289377" cy="190610"/>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45" name="Parallelogram 123">
                  <a:extLst>
                    <a:ext uri="{FF2B5EF4-FFF2-40B4-BE49-F238E27FC236}">
                      <a16:creationId xmlns:a16="http://schemas.microsoft.com/office/drawing/2014/main" id="{4918EF66-474D-0470-7719-FEB94B285B80}"/>
                    </a:ext>
                  </a:extLst>
                </p:cNvPr>
                <p:cNvSpPr/>
                <p:nvPr/>
              </p:nvSpPr>
              <p:spPr>
                <a:xfrm rot="608511">
                  <a:off x="3942615" y="3763435"/>
                  <a:ext cx="289377" cy="190610"/>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nvGrpSpPr>
                <p:cNvPr id="46" name="Group 45">
                  <a:extLst>
                    <a:ext uri="{FF2B5EF4-FFF2-40B4-BE49-F238E27FC236}">
                      <a16:creationId xmlns:a16="http://schemas.microsoft.com/office/drawing/2014/main" id="{52A8D25A-678E-6AA6-93D2-757E8117F22E}"/>
                    </a:ext>
                  </a:extLst>
                </p:cNvPr>
                <p:cNvGrpSpPr/>
                <p:nvPr/>
              </p:nvGrpSpPr>
              <p:grpSpPr>
                <a:xfrm>
                  <a:off x="3546692" y="3763436"/>
                  <a:ext cx="991424" cy="901958"/>
                  <a:chOff x="3077365" y="1725423"/>
                  <a:chExt cx="764455" cy="695471"/>
                </a:xfrm>
              </p:grpSpPr>
              <p:sp>
                <p:nvSpPr>
                  <p:cNvPr id="129" name="Parallelogram 123">
                    <a:extLst>
                      <a:ext uri="{FF2B5EF4-FFF2-40B4-BE49-F238E27FC236}">
                        <a16:creationId xmlns:a16="http://schemas.microsoft.com/office/drawing/2014/main" id="{3AA75E80-8E1E-6EBE-5CBD-D0A604436282}"/>
                      </a:ext>
                    </a:extLst>
                  </p:cNvPr>
                  <p:cNvSpPr/>
                  <p:nvPr/>
                </p:nvSpPr>
                <p:spPr>
                  <a:xfrm rot="608511">
                    <a:off x="3077365" y="2273921"/>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0D758"/>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130" name="Parallelogram 123">
                    <a:extLst>
                      <a:ext uri="{FF2B5EF4-FFF2-40B4-BE49-F238E27FC236}">
                        <a16:creationId xmlns:a16="http://schemas.microsoft.com/office/drawing/2014/main" id="{5522C7F8-902A-3452-2FBD-34F918D4FE8C}"/>
                      </a:ext>
                    </a:extLst>
                  </p:cNvPr>
                  <p:cNvSpPr/>
                  <p:nvPr/>
                </p:nvSpPr>
                <p:spPr>
                  <a:xfrm rot="608511">
                    <a:off x="3268513" y="2078230"/>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131" name="Parallelogram 123">
                    <a:extLst>
                      <a:ext uri="{FF2B5EF4-FFF2-40B4-BE49-F238E27FC236}">
                        <a16:creationId xmlns:a16="http://schemas.microsoft.com/office/drawing/2014/main" id="{AA486BD4-BCCD-32C4-77B8-E68A6B25A33E}"/>
                      </a:ext>
                    </a:extLst>
                  </p:cNvPr>
                  <p:cNvSpPr/>
                  <p:nvPr/>
                </p:nvSpPr>
                <p:spPr>
                  <a:xfrm rot="608511">
                    <a:off x="3456118" y="1895714"/>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132" name="Parallelogram 123">
                    <a:extLst>
                      <a:ext uri="{FF2B5EF4-FFF2-40B4-BE49-F238E27FC236}">
                        <a16:creationId xmlns:a16="http://schemas.microsoft.com/office/drawing/2014/main" id="{72CDAACD-2011-959C-9419-905008A49BA3}"/>
                      </a:ext>
                    </a:extLst>
                  </p:cNvPr>
                  <p:cNvSpPr/>
                  <p:nvPr/>
                </p:nvSpPr>
                <p:spPr>
                  <a:xfrm rot="608511">
                    <a:off x="3618691" y="1725423"/>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47" name="Group 46">
                  <a:extLst>
                    <a:ext uri="{FF2B5EF4-FFF2-40B4-BE49-F238E27FC236}">
                      <a16:creationId xmlns:a16="http://schemas.microsoft.com/office/drawing/2014/main" id="{8577D1B3-781C-7161-265B-ED05805007C6}"/>
                    </a:ext>
                  </a:extLst>
                </p:cNvPr>
                <p:cNvGrpSpPr/>
                <p:nvPr/>
              </p:nvGrpSpPr>
              <p:grpSpPr>
                <a:xfrm>
                  <a:off x="3859547" y="3760684"/>
                  <a:ext cx="991424" cy="901958"/>
                  <a:chOff x="3077365" y="1725423"/>
                  <a:chExt cx="764455" cy="695471"/>
                </a:xfrm>
              </p:grpSpPr>
              <p:sp>
                <p:nvSpPr>
                  <p:cNvPr id="125" name="Parallelogram 123">
                    <a:extLst>
                      <a:ext uri="{FF2B5EF4-FFF2-40B4-BE49-F238E27FC236}">
                        <a16:creationId xmlns:a16="http://schemas.microsoft.com/office/drawing/2014/main" id="{60144F42-BFF4-9F60-F5A3-25FECD3860B0}"/>
                      </a:ext>
                    </a:extLst>
                  </p:cNvPr>
                  <p:cNvSpPr/>
                  <p:nvPr/>
                </p:nvSpPr>
                <p:spPr>
                  <a:xfrm rot="608511">
                    <a:off x="3077365" y="2273921"/>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0D758"/>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126" name="Parallelogram 123">
                    <a:extLst>
                      <a:ext uri="{FF2B5EF4-FFF2-40B4-BE49-F238E27FC236}">
                        <a16:creationId xmlns:a16="http://schemas.microsoft.com/office/drawing/2014/main" id="{67D3D742-6F75-B866-0BB9-8D944507DC15}"/>
                      </a:ext>
                    </a:extLst>
                  </p:cNvPr>
                  <p:cNvSpPr/>
                  <p:nvPr/>
                </p:nvSpPr>
                <p:spPr>
                  <a:xfrm rot="608511">
                    <a:off x="3268513" y="2078230"/>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127" name="Parallelogram 123">
                    <a:extLst>
                      <a:ext uri="{FF2B5EF4-FFF2-40B4-BE49-F238E27FC236}">
                        <a16:creationId xmlns:a16="http://schemas.microsoft.com/office/drawing/2014/main" id="{3939A4DD-54E5-9986-ACFD-29061FC318C8}"/>
                      </a:ext>
                    </a:extLst>
                  </p:cNvPr>
                  <p:cNvSpPr/>
                  <p:nvPr/>
                </p:nvSpPr>
                <p:spPr>
                  <a:xfrm rot="608511">
                    <a:off x="3456118" y="1895714"/>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128" name="Parallelogram 123">
                    <a:extLst>
                      <a:ext uri="{FF2B5EF4-FFF2-40B4-BE49-F238E27FC236}">
                        <a16:creationId xmlns:a16="http://schemas.microsoft.com/office/drawing/2014/main" id="{48CA9589-E2D1-34DE-66E4-28545A487A75}"/>
                      </a:ext>
                    </a:extLst>
                  </p:cNvPr>
                  <p:cNvSpPr/>
                  <p:nvPr/>
                </p:nvSpPr>
                <p:spPr>
                  <a:xfrm rot="608511">
                    <a:off x="3618691" y="1725423"/>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48" name="Group 47">
                  <a:extLst>
                    <a:ext uri="{FF2B5EF4-FFF2-40B4-BE49-F238E27FC236}">
                      <a16:creationId xmlns:a16="http://schemas.microsoft.com/office/drawing/2014/main" id="{78E1919D-AC5B-EE63-6743-9F0612B183F4}"/>
                    </a:ext>
                  </a:extLst>
                </p:cNvPr>
                <p:cNvGrpSpPr/>
                <p:nvPr/>
              </p:nvGrpSpPr>
              <p:grpSpPr>
                <a:xfrm>
                  <a:off x="4161030" y="3767909"/>
                  <a:ext cx="991424" cy="901958"/>
                  <a:chOff x="3077365" y="1725423"/>
                  <a:chExt cx="764455" cy="695471"/>
                </a:xfrm>
              </p:grpSpPr>
              <p:sp>
                <p:nvSpPr>
                  <p:cNvPr id="121" name="Parallelogram 123">
                    <a:extLst>
                      <a:ext uri="{FF2B5EF4-FFF2-40B4-BE49-F238E27FC236}">
                        <a16:creationId xmlns:a16="http://schemas.microsoft.com/office/drawing/2014/main" id="{53A1A16B-2C4E-539E-26DA-F4F078B1069F}"/>
                      </a:ext>
                    </a:extLst>
                  </p:cNvPr>
                  <p:cNvSpPr/>
                  <p:nvPr/>
                </p:nvSpPr>
                <p:spPr>
                  <a:xfrm rot="608511">
                    <a:off x="3077365" y="2273921"/>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0D758"/>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122" name="Parallelogram 123">
                    <a:extLst>
                      <a:ext uri="{FF2B5EF4-FFF2-40B4-BE49-F238E27FC236}">
                        <a16:creationId xmlns:a16="http://schemas.microsoft.com/office/drawing/2014/main" id="{2B91E7BD-A55D-5C11-D936-C6D15BECB993}"/>
                      </a:ext>
                    </a:extLst>
                  </p:cNvPr>
                  <p:cNvSpPr/>
                  <p:nvPr/>
                </p:nvSpPr>
                <p:spPr>
                  <a:xfrm rot="608511">
                    <a:off x="3268513" y="2078230"/>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0D758"/>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123" name="Parallelogram 123">
                    <a:extLst>
                      <a:ext uri="{FF2B5EF4-FFF2-40B4-BE49-F238E27FC236}">
                        <a16:creationId xmlns:a16="http://schemas.microsoft.com/office/drawing/2014/main" id="{3F67DAF1-4B33-6F3A-D564-3E2546F2E88F}"/>
                      </a:ext>
                    </a:extLst>
                  </p:cNvPr>
                  <p:cNvSpPr/>
                  <p:nvPr/>
                </p:nvSpPr>
                <p:spPr>
                  <a:xfrm rot="608511">
                    <a:off x="3456118" y="1895714"/>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0D758"/>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124" name="Parallelogram 123">
                    <a:extLst>
                      <a:ext uri="{FF2B5EF4-FFF2-40B4-BE49-F238E27FC236}">
                        <a16:creationId xmlns:a16="http://schemas.microsoft.com/office/drawing/2014/main" id="{43119840-DAAC-9FCE-ADA0-20E47A62207D}"/>
                      </a:ext>
                    </a:extLst>
                  </p:cNvPr>
                  <p:cNvSpPr/>
                  <p:nvPr/>
                </p:nvSpPr>
                <p:spPr>
                  <a:xfrm rot="608511">
                    <a:off x="3618691" y="1725423"/>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0D758"/>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sp>
              <p:nvSpPr>
                <p:cNvPr id="49" name="Can 48">
                  <a:extLst>
                    <a:ext uri="{FF2B5EF4-FFF2-40B4-BE49-F238E27FC236}">
                      <a16:creationId xmlns:a16="http://schemas.microsoft.com/office/drawing/2014/main" id="{59B30949-F5C4-EC22-6A51-A190B8F8E14F}"/>
                    </a:ext>
                  </a:extLst>
                </p:cNvPr>
                <p:cNvSpPr/>
                <p:nvPr/>
              </p:nvSpPr>
              <p:spPr>
                <a:xfrm>
                  <a:off x="3352096" y="4307966"/>
                  <a:ext cx="64604" cy="280156"/>
                </a:xfrm>
                <a:prstGeom prst="can">
                  <a:avLst/>
                </a:prstGeom>
                <a:gradFill>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50" name="Can 49">
                  <a:extLst>
                    <a:ext uri="{FF2B5EF4-FFF2-40B4-BE49-F238E27FC236}">
                      <a16:creationId xmlns:a16="http://schemas.microsoft.com/office/drawing/2014/main" id="{5DB57BAE-D27B-5D4D-31E6-CCACF13924CB}"/>
                    </a:ext>
                  </a:extLst>
                </p:cNvPr>
                <p:cNvSpPr/>
                <p:nvPr/>
              </p:nvSpPr>
              <p:spPr>
                <a:xfrm>
                  <a:off x="3636617" y="4316296"/>
                  <a:ext cx="64604" cy="280156"/>
                </a:xfrm>
                <a:prstGeom prst="can">
                  <a:avLst/>
                </a:prstGeom>
                <a:gradFill>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51" name="Can 50">
                  <a:extLst>
                    <a:ext uri="{FF2B5EF4-FFF2-40B4-BE49-F238E27FC236}">
                      <a16:creationId xmlns:a16="http://schemas.microsoft.com/office/drawing/2014/main" id="{0B502808-7302-3D8E-C3A1-61EF9BF7296B}"/>
                    </a:ext>
                  </a:extLst>
                </p:cNvPr>
                <p:cNvSpPr/>
                <p:nvPr/>
              </p:nvSpPr>
              <p:spPr>
                <a:xfrm>
                  <a:off x="3602969" y="4032304"/>
                  <a:ext cx="64604" cy="280156"/>
                </a:xfrm>
                <a:prstGeom prst="can">
                  <a:avLst/>
                </a:prstGeom>
                <a:gradFill flip="none" rotWithShape="1">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tileRect r="-100000" b="-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52" name="Can 51">
                  <a:extLst>
                    <a:ext uri="{FF2B5EF4-FFF2-40B4-BE49-F238E27FC236}">
                      <a16:creationId xmlns:a16="http://schemas.microsoft.com/office/drawing/2014/main" id="{E27022D1-B8AB-CF6E-5569-2166B9A2E278}"/>
                    </a:ext>
                  </a:extLst>
                </p:cNvPr>
                <p:cNvSpPr/>
                <p:nvPr/>
              </p:nvSpPr>
              <p:spPr>
                <a:xfrm>
                  <a:off x="3899306" y="4037081"/>
                  <a:ext cx="64604" cy="280156"/>
                </a:xfrm>
                <a:prstGeom prst="can">
                  <a:avLst/>
                </a:prstGeom>
                <a:gradFill flip="none" rotWithShape="1">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tileRect r="-100000" b="-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53" name="Can 52">
                  <a:extLst>
                    <a:ext uri="{FF2B5EF4-FFF2-40B4-BE49-F238E27FC236}">
                      <a16:creationId xmlns:a16="http://schemas.microsoft.com/office/drawing/2014/main" id="{1AEC25FA-7B2A-0E18-9434-7A4EB0ABEEBA}"/>
                    </a:ext>
                  </a:extLst>
                </p:cNvPr>
                <p:cNvSpPr/>
                <p:nvPr/>
              </p:nvSpPr>
              <p:spPr>
                <a:xfrm>
                  <a:off x="4974605" y="3585377"/>
                  <a:ext cx="64604" cy="280156"/>
                </a:xfrm>
                <a:prstGeom prst="can">
                  <a:avLst/>
                </a:prstGeom>
                <a:gradFill>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54" name="Can 53">
                  <a:extLst>
                    <a:ext uri="{FF2B5EF4-FFF2-40B4-BE49-F238E27FC236}">
                      <a16:creationId xmlns:a16="http://schemas.microsoft.com/office/drawing/2014/main" id="{E95700CC-0A48-C7E1-B743-B04B577C4E13}"/>
                    </a:ext>
                  </a:extLst>
                </p:cNvPr>
                <p:cNvSpPr/>
                <p:nvPr/>
              </p:nvSpPr>
              <p:spPr>
                <a:xfrm>
                  <a:off x="4759284" y="3818204"/>
                  <a:ext cx="64604" cy="280156"/>
                </a:xfrm>
                <a:prstGeom prst="can">
                  <a:avLst/>
                </a:prstGeom>
                <a:gradFill>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55" name="Can 54">
                  <a:extLst>
                    <a:ext uri="{FF2B5EF4-FFF2-40B4-BE49-F238E27FC236}">
                      <a16:creationId xmlns:a16="http://schemas.microsoft.com/office/drawing/2014/main" id="{B96D1848-0B2D-6338-CCD3-2EAF239EC986}"/>
                    </a:ext>
                  </a:extLst>
                </p:cNvPr>
                <p:cNvSpPr/>
                <p:nvPr/>
              </p:nvSpPr>
              <p:spPr>
                <a:xfrm>
                  <a:off x="4520498" y="4048475"/>
                  <a:ext cx="64604" cy="280156"/>
                </a:xfrm>
                <a:prstGeom prst="can">
                  <a:avLst/>
                </a:prstGeom>
                <a:gradFill>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56" name="Can 55">
                  <a:extLst>
                    <a:ext uri="{FF2B5EF4-FFF2-40B4-BE49-F238E27FC236}">
                      <a16:creationId xmlns:a16="http://schemas.microsoft.com/office/drawing/2014/main" id="{DB809037-4759-13AA-EBDA-CEC1209BCF40}"/>
                    </a:ext>
                  </a:extLst>
                </p:cNvPr>
                <p:cNvSpPr/>
                <p:nvPr/>
              </p:nvSpPr>
              <p:spPr>
                <a:xfrm>
                  <a:off x="3953091" y="4315468"/>
                  <a:ext cx="64604" cy="280156"/>
                </a:xfrm>
                <a:prstGeom prst="can">
                  <a:avLst/>
                </a:prstGeom>
                <a:gradFill>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57" name="TextBox 56">
                  <a:extLst>
                    <a:ext uri="{FF2B5EF4-FFF2-40B4-BE49-F238E27FC236}">
                      <a16:creationId xmlns:a16="http://schemas.microsoft.com/office/drawing/2014/main" id="{F51DF085-CC74-9205-DE87-71C86284D9C0}"/>
                    </a:ext>
                  </a:extLst>
                </p:cNvPr>
                <p:cNvSpPr txBox="1"/>
                <p:nvPr/>
              </p:nvSpPr>
              <p:spPr>
                <a:xfrm>
                  <a:off x="3225189" y="2702044"/>
                  <a:ext cx="2382679" cy="387613"/>
                </a:xfrm>
                <a:prstGeom prst="rect">
                  <a:avLst/>
                </a:prstGeom>
                <a:noFill/>
              </p:spPr>
              <p:txBody>
                <a:bodyPr wrap="square" lIns="0" tIns="0" rIns="0" bIns="0">
                  <a:spAutoFit/>
                </a:bodyPr>
                <a:lstStyle/>
                <a:p>
                  <a:pPr algn="ctr"/>
                  <a:r>
                    <a:rPr lang="en-US" sz="1600" b="1" dirty="0">
                      <a:solidFill>
                        <a:prstClr val="black"/>
                      </a:solidFill>
                      <a:latin typeface="Avenir Next" panose="020B0503020202020204" pitchFamily="34" charset="0"/>
                      <a:cs typeface="Arial" panose="020B0604020202020204" pitchFamily="34" charset="0"/>
                    </a:rPr>
                    <a:t>DRAM</a:t>
                  </a:r>
                  <a:br>
                    <a:rPr lang="en-US" sz="1600" b="1" dirty="0">
                      <a:solidFill>
                        <a:prstClr val="black"/>
                      </a:solidFill>
                      <a:latin typeface="Avenir Next" panose="020B0503020202020204" pitchFamily="34" charset="0"/>
                      <a:cs typeface="Arial" panose="020B0604020202020204" pitchFamily="34" charset="0"/>
                    </a:rPr>
                  </a:br>
                  <a:r>
                    <a:rPr lang="en-US" sz="1600" b="1" dirty="0">
                      <a:solidFill>
                        <a:prstClr val="black"/>
                      </a:solidFill>
                      <a:latin typeface="Avenir Next" panose="020B0503020202020204" pitchFamily="34" charset="0"/>
                      <a:cs typeface="Arial" panose="020B0604020202020204" pitchFamily="34" charset="0"/>
                    </a:rPr>
                    <a:t>(e.g., 3D-Stacked Memory)</a:t>
                  </a:r>
                </a:p>
              </p:txBody>
            </p:sp>
            <p:sp>
              <p:nvSpPr>
                <p:cNvPr id="58" name="Can 57">
                  <a:extLst>
                    <a:ext uri="{FF2B5EF4-FFF2-40B4-BE49-F238E27FC236}">
                      <a16:creationId xmlns:a16="http://schemas.microsoft.com/office/drawing/2014/main" id="{E7DEBDC5-7385-A5C0-626D-657879F67017}"/>
                    </a:ext>
                  </a:extLst>
                </p:cNvPr>
                <p:cNvSpPr/>
                <p:nvPr/>
              </p:nvSpPr>
              <p:spPr>
                <a:xfrm>
                  <a:off x="4272028" y="4415103"/>
                  <a:ext cx="73820" cy="169177"/>
                </a:xfrm>
                <a:prstGeom prst="can">
                  <a:avLst/>
                </a:prstGeom>
                <a:gradFill>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nvGrpSpPr>
                <p:cNvPr id="59" name="Group 58">
                  <a:extLst>
                    <a:ext uri="{FF2B5EF4-FFF2-40B4-BE49-F238E27FC236}">
                      <a16:creationId xmlns:a16="http://schemas.microsoft.com/office/drawing/2014/main" id="{F5ED925E-5327-2AF3-0397-A6834DCC6481}"/>
                    </a:ext>
                  </a:extLst>
                </p:cNvPr>
                <p:cNvGrpSpPr/>
                <p:nvPr/>
              </p:nvGrpSpPr>
              <p:grpSpPr>
                <a:xfrm>
                  <a:off x="3104761" y="3364172"/>
                  <a:ext cx="2163886" cy="1073780"/>
                  <a:chOff x="3552923" y="4813095"/>
                  <a:chExt cx="1668502" cy="827957"/>
                </a:xfrm>
              </p:grpSpPr>
              <p:grpSp>
                <p:nvGrpSpPr>
                  <p:cNvPr id="91" name="Group 90">
                    <a:extLst>
                      <a:ext uri="{FF2B5EF4-FFF2-40B4-BE49-F238E27FC236}">
                        <a16:creationId xmlns:a16="http://schemas.microsoft.com/office/drawing/2014/main" id="{2302BF2F-AA89-F5B3-7DCC-1771918970BE}"/>
                      </a:ext>
                    </a:extLst>
                  </p:cNvPr>
                  <p:cNvGrpSpPr/>
                  <p:nvPr/>
                </p:nvGrpSpPr>
                <p:grpSpPr>
                  <a:xfrm>
                    <a:off x="3552923" y="4892971"/>
                    <a:ext cx="1668502" cy="748081"/>
                    <a:chOff x="3552923" y="4677071"/>
                    <a:chExt cx="1668502" cy="748081"/>
                  </a:xfrm>
                </p:grpSpPr>
                <p:sp>
                  <p:nvSpPr>
                    <p:cNvPr id="107" name="Cube 106">
                      <a:extLst>
                        <a:ext uri="{FF2B5EF4-FFF2-40B4-BE49-F238E27FC236}">
                          <a16:creationId xmlns:a16="http://schemas.microsoft.com/office/drawing/2014/main" id="{DBE15A98-8284-B7A4-3D7C-5C7776742AF7}"/>
                        </a:ext>
                      </a:extLst>
                    </p:cNvPr>
                    <p:cNvSpPr/>
                    <p:nvPr/>
                  </p:nvSpPr>
                  <p:spPr>
                    <a:xfrm>
                      <a:off x="3552923" y="4677573"/>
                      <a:ext cx="1668502" cy="747579"/>
                    </a:xfrm>
                    <a:prstGeom prst="cube">
                      <a:avLst>
                        <a:gd name="adj" fmla="val 95887"/>
                      </a:avLst>
                    </a:prstGeom>
                    <a:solidFill>
                      <a:srgbClr val="9FBF92"/>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venir Next" panose="020B0503020202020204" pitchFamily="34" charset="0"/>
                      </a:endParaRPr>
                    </a:p>
                  </p:txBody>
                </p:sp>
                <p:cxnSp>
                  <p:nvCxnSpPr>
                    <p:cNvPr id="108" name="Straight Connector 107">
                      <a:extLst>
                        <a:ext uri="{FF2B5EF4-FFF2-40B4-BE49-F238E27FC236}">
                          <a16:creationId xmlns:a16="http://schemas.microsoft.com/office/drawing/2014/main" id="{D2AC49FB-C42F-D5EB-4C67-A0BB36D3D722}"/>
                        </a:ext>
                      </a:extLst>
                    </p:cNvPr>
                    <p:cNvCxnSpPr>
                      <a:cxnSpLocks/>
                      <a:stCxn id="107" idx="1"/>
                      <a:endCxn id="107" idx="0"/>
                    </p:cNvCxnSpPr>
                    <p:nvPr/>
                  </p:nvCxnSpPr>
                  <p:spPr>
                    <a:xfrm flipV="1">
                      <a:off x="4028758" y="4677573"/>
                      <a:ext cx="716832" cy="716831"/>
                    </a:xfrm>
                    <a:prstGeom prst="line">
                      <a:avLst/>
                    </a:prstGeom>
                    <a:noFill/>
                    <a:ln w="9525" cap="flat" cmpd="sng" algn="ctr">
                      <a:solidFill>
                        <a:sysClr val="windowText" lastClr="000000"/>
                      </a:solidFill>
                      <a:prstDash val="solid"/>
                      <a:miter lim="800000"/>
                    </a:ln>
                    <a:effectLst/>
                  </p:spPr>
                </p:cxnSp>
                <p:cxnSp>
                  <p:nvCxnSpPr>
                    <p:cNvPr id="109" name="Straight Connector 108">
                      <a:extLst>
                        <a:ext uri="{FF2B5EF4-FFF2-40B4-BE49-F238E27FC236}">
                          <a16:creationId xmlns:a16="http://schemas.microsoft.com/office/drawing/2014/main" id="{BD55B7C1-9ADF-5662-AC66-A579E7C3C5C5}"/>
                        </a:ext>
                      </a:extLst>
                    </p:cNvPr>
                    <p:cNvCxnSpPr>
                      <a:cxnSpLocks/>
                    </p:cNvCxnSpPr>
                    <p:nvPr/>
                  </p:nvCxnSpPr>
                  <p:spPr>
                    <a:xfrm flipV="1">
                      <a:off x="3797968" y="4679123"/>
                      <a:ext cx="713232" cy="713232"/>
                    </a:xfrm>
                    <a:prstGeom prst="line">
                      <a:avLst/>
                    </a:prstGeom>
                    <a:noFill/>
                    <a:ln w="9525" cap="flat" cmpd="sng" algn="ctr">
                      <a:solidFill>
                        <a:sysClr val="windowText" lastClr="000000"/>
                      </a:solidFill>
                      <a:prstDash val="solid"/>
                      <a:miter lim="800000"/>
                    </a:ln>
                    <a:effectLst/>
                  </p:spPr>
                </p:cxnSp>
                <p:cxnSp>
                  <p:nvCxnSpPr>
                    <p:cNvPr id="110" name="Straight Connector 109">
                      <a:extLst>
                        <a:ext uri="{FF2B5EF4-FFF2-40B4-BE49-F238E27FC236}">
                          <a16:creationId xmlns:a16="http://schemas.microsoft.com/office/drawing/2014/main" id="{31F1FBA5-EDD2-FBA6-F9CF-AD554DDB5D0F}"/>
                        </a:ext>
                      </a:extLst>
                    </p:cNvPr>
                    <p:cNvCxnSpPr>
                      <a:cxnSpLocks/>
                    </p:cNvCxnSpPr>
                    <p:nvPr/>
                  </p:nvCxnSpPr>
                  <p:spPr>
                    <a:xfrm flipV="1">
                      <a:off x="4290077" y="4677071"/>
                      <a:ext cx="713232" cy="713232"/>
                    </a:xfrm>
                    <a:prstGeom prst="line">
                      <a:avLst/>
                    </a:prstGeom>
                    <a:noFill/>
                    <a:ln w="9525" cap="flat" cmpd="sng" algn="ctr">
                      <a:solidFill>
                        <a:sysClr val="windowText" lastClr="000000"/>
                      </a:solidFill>
                      <a:prstDash val="solid"/>
                      <a:miter lim="800000"/>
                    </a:ln>
                    <a:effectLst/>
                  </p:spPr>
                </p:cxnSp>
                <p:cxnSp>
                  <p:nvCxnSpPr>
                    <p:cNvPr id="111" name="Straight Connector 110">
                      <a:extLst>
                        <a:ext uri="{FF2B5EF4-FFF2-40B4-BE49-F238E27FC236}">
                          <a16:creationId xmlns:a16="http://schemas.microsoft.com/office/drawing/2014/main" id="{FB8FA59E-050E-9E05-2618-64100DC75C28}"/>
                        </a:ext>
                      </a:extLst>
                    </p:cNvPr>
                    <p:cNvCxnSpPr>
                      <a:cxnSpLocks/>
                    </p:cNvCxnSpPr>
                    <p:nvPr/>
                  </p:nvCxnSpPr>
                  <p:spPr>
                    <a:xfrm>
                      <a:off x="3937668" y="5007038"/>
                      <a:ext cx="950976" cy="0"/>
                    </a:xfrm>
                    <a:prstGeom prst="line">
                      <a:avLst/>
                    </a:prstGeom>
                    <a:noFill/>
                    <a:ln w="9525" cap="flat" cmpd="sng" algn="ctr">
                      <a:solidFill>
                        <a:sysClr val="windowText" lastClr="000000"/>
                      </a:solidFill>
                      <a:prstDash val="solid"/>
                      <a:miter lim="800000"/>
                    </a:ln>
                    <a:effectLst/>
                  </p:spPr>
                </p:cxnSp>
                <p:cxnSp>
                  <p:nvCxnSpPr>
                    <p:cNvPr id="112" name="Straight Connector 111">
                      <a:extLst>
                        <a:ext uri="{FF2B5EF4-FFF2-40B4-BE49-F238E27FC236}">
                          <a16:creationId xmlns:a16="http://schemas.microsoft.com/office/drawing/2014/main" id="{937880F0-CE11-D9F8-CD8B-4B1F29D93EA7}"/>
                        </a:ext>
                      </a:extLst>
                    </p:cNvPr>
                    <p:cNvCxnSpPr>
                      <a:cxnSpLocks/>
                    </p:cNvCxnSpPr>
                    <p:nvPr/>
                  </p:nvCxnSpPr>
                  <p:spPr>
                    <a:xfrm>
                      <a:off x="3749309" y="5204386"/>
                      <a:ext cx="950976" cy="0"/>
                    </a:xfrm>
                    <a:prstGeom prst="line">
                      <a:avLst/>
                    </a:prstGeom>
                    <a:noFill/>
                    <a:ln w="9525" cap="flat" cmpd="sng" algn="ctr">
                      <a:solidFill>
                        <a:sysClr val="windowText" lastClr="000000"/>
                      </a:solidFill>
                      <a:prstDash val="solid"/>
                      <a:miter lim="800000"/>
                    </a:ln>
                    <a:effectLst/>
                  </p:spPr>
                </p:cxnSp>
                <p:cxnSp>
                  <p:nvCxnSpPr>
                    <p:cNvPr id="113" name="Straight Connector 112">
                      <a:extLst>
                        <a:ext uri="{FF2B5EF4-FFF2-40B4-BE49-F238E27FC236}">
                          <a16:creationId xmlns:a16="http://schemas.microsoft.com/office/drawing/2014/main" id="{72AFC254-BCAC-C1D5-EDC0-FBE85103B82A}"/>
                        </a:ext>
                      </a:extLst>
                    </p:cNvPr>
                    <p:cNvCxnSpPr>
                      <a:cxnSpLocks/>
                    </p:cNvCxnSpPr>
                    <p:nvPr/>
                  </p:nvCxnSpPr>
                  <p:spPr>
                    <a:xfrm>
                      <a:off x="4117620" y="4829736"/>
                      <a:ext cx="950976" cy="0"/>
                    </a:xfrm>
                    <a:prstGeom prst="line">
                      <a:avLst/>
                    </a:prstGeom>
                    <a:noFill/>
                    <a:ln w="9525" cap="flat" cmpd="sng" algn="ctr">
                      <a:solidFill>
                        <a:sysClr val="windowText" lastClr="000000"/>
                      </a:solidFill>
                      <a:prstDash val="solid"/>
                      <a:miter lim="800000"/>
                    </a:ln>
                    <a:effectLst/>
                  </p:spPr>
                </p:cxnSp>
                <p:grpSp>
                  <p:nvGrpSpPr>
                    <p:cNvPr id="114" name="Group 113">
                      <a:extLst>
                        <a:ext uri="{FF2B5EF4-FFF2-40B4-BE49-F238E27FC236}">
                          <a16:creationId xmlns:a16="http://schemas.microsoft.com/office/drawing/2014/main" id="{727EEFFD-4A44-E24D-F104-49FA228862C6}"/>
                        </a:ext>
                      </a:extLst>
                    </p:cNvPr>
                    <p:cNvGrpSpPr/>
                    <p:nvPr/>
                  </p:nvGrpSpPr>
                  <p:grpSpPr>
                    <a:xfrm>
                      <a:off x="3799799" y="4834553"/>
                      <a:ext cx="1269167" cy="587223"/>
                      <a:chOff x="3799799" y="4834553"/>
                      <a:chExt cx="1269167" cy="587223"/>
                    </a:xfrm>
                  </p:grpSpPr>
                  <p:cxnSp>
                    <p:nvCxnSpPr>
                      <p:cNvPr id="115" name="Straight Connector 114">
                        <a:extLst>
                          <a:ext uri="{FF2B5EF4-FFF2-40B4-BE49-F238E27FC236}">
                            <a16:creationId xmlns:a16="http://schemas.microsoft.com/office/drawing/2014/main" id="{468A5026-C504-E150-E788-7B0A1A3CB196}"/>
                          </a:ext>
                        </a:extLst>
                      </p:cNvPr>
                      <p:cNvCxnSpPr/>
                      <p:nvPr/>
                    </p:nvCxnSpPr>
                    <p:spPr>
                      <a:xfrm>
                        <a:off x="3799799" y="5394344"/>
                        <a:ext cx="0" cy="27432"/>
                      </a:xfrm>
                      <a:prstGeom prst="line">
                        <a:avLst/>
                      </a:prstGeom>
                      <a:noFill/>
                      <a:ln w="9525" cap="flat" cmpd="sng" algn="ctr">
                        <a:solidFill>
                          <a:sysClr val="windowText" lastClr="000000"/>
                        </a:solidFill>
                        <a:prstDash val="solid"/>
                        <a:miter lim="800000"/>
                      </a:ln>
                      <a:effectLst/>
                    </p:spPr>
                  </p:cxnSp>
                  <p:cxnSp>
                    <p:nvCxnSpPr>
                      <p:cNvPr id="116" name="Straight Connector 115">
                        <a:extLst>
                          <a:ext uri="{FF2B5EF4-FFF2-40B4-BE49-F238E27FC236}">
                            <a16:creationId xmlns:a16="http://schemas.microsoft.com/office/drawing/2014/main" id="{95D1A367-2B4C-EDF3-14E1-A89593D4F5C6}"/>
                          </a:ext>
                        </a:extLst>
                      </p:cNvPr>
                      <p:cNvCxnSpPr/>
                      <p:nvPr/>
                    </p:nvCxnSpPr>
                    <p:spPr>
                      <a:xfrm>
                        <a:off x="4031574" y="5394344"/>
                        <a:ext cx="0" cy="27432"/>
                      </a:xfrm>
                      <a:prstGeom prst="line">
                        <a:avLst/>
                      </a:prstGeom>
                      <a:noFill/>
                      <a:ln w="9525" cap="flat" cmpd="sng" algn="ctr">
                        <a:solidFill>
                          <a:sysClr val="windowText" lastClr="000000"/>
                        </a:solidFill>
                        <a:prstDash val="solid"/>
                        <a:miter lim="800000"/>
                      </a:ln>
                      <a:effectLst/>
                    </p:spPr>
                  </p:cxnSp>
                  <p:cxnSp>
                    <p:nvCxnSpPr>
                      <p:cNvPr id="117" name="Straight Connector 116">
                        <a:extLst>
                          <a:ext uri="{FF2B5EF4-FFF2-40B4-BE49-F238E27FC236}">
                            <a16:creationId xmlns:a16="http://schemas.microsoft.com/office/drawing/2014/main" id="{2A392AAB-AA3F-3FA6-1E08-D6D74E1CD5FA}"/>
                          </a:ext>
                        </a:extLst>
                      </p:cNvPr>
                      <p:cNvCxnSpPr/>
                      <p:nvPr/>
                    </p:nvCxnSpPr>
                    <p:spPr>
                      <a:xfrm>
                        <a:off x="4291924" y="5394344"/>
                        <a:ext cx="0" cy="27432"/>
                      </a:xfrm>
                      <a:prstGeom prst="line">
                        <a:avLst/>
                      </a:prstGeom>
                      <a:noFill/>
                      <a:ln w="9525" cap="flat" cmpd="sng" algn="ctr">
                        <a:solidFill>
                          <a:sysClr val="windowText" lastClr="000000"/>
                        </a:solidFill>
                        <a:prstDash val="solid"/>
                        <a:miter lim="800000"/>
                      </a:ln>
                      <a:effectLst/>
                    </p:spPr>
                  </p:cxnSp>
                  <p:cxnSp>
                    <p:nvCxnSpPr>
                      <p:cNvPr id="118" name="Straight Connector 117">
                        <a:extLst>
                          <a:ext uri="{FF2B5EF4-FFF2-40B4-BE49-F238E27FC236}">
                            <a16:creationId xmlns:a16="http://schemas.microsoft.com/office/drawing/2014/main" id="{76AF407D-9160-8F7A-9D56-3D167D1BCA4B}"/>
                          </a:ext>
                        </a:extLst>
                      </p:cNvPr>
                      <p:cNvCxnSpPr/>
                      <p:nvPr/>
                    </p:nvCxnSpPr>
                    <p:spPr>
                      <a:xfrm>
                        <a:off x="4694316" y="5202853"/>
                        <a:ext cx="0" cy="27432"/>
                      </a:xfrm>
                      <a:prstGeom prst="line">
                        <a:avLst/>
                      </a:prstGeom>
                      <a:noFill/>
                      <a:ln w="9525" cap="flat" cmpd="sng" algn="ctr">
                        <a:solidFill>
                          <a:sysClr val="windowText" lastClr="000000"/>
                        </a:solidFill>
                        <a:prstDash val="solid"/>
                        <a:miter lim="800000"/>
                      </a:ln>
                      <a:effectLst/>
                    </p:spPr>
                  </p:cxnSp>
                  <p:cxnSp>
                    <p:nvCxnSpPr>
                      <p:cNvPr id="119" name="Straight Connector 118">
                        <a:extLst>
                          <a:ext uri="{FF2B5EF4-FFF2-40B4-BE49-F238E27FC236}">
                            <a16:creationId xmlns:a16="http://schemas.microsoft.com/office/drawing/2014/main" id="{AFF104F9-A1B6-D712-21F8-144D49814C92}"/>
                          </a:ext>
                        </a:extLst>
                      </p:cNvPr>
                      <p:cNvCxnSpPr/>
                      <p:nvPr/>
                    </p:nvCxnSpPr>
                    <p:spPr>
                      <a:xfrm>
                        <a:off x="4891166" y="5009178"/>
                        <a:ext cx="0" cy="27432"/>
                      </a:xfrm>
                      <a:prstGeom prst="line">
                        <a:avLst/>
                      </a:prstGeom>
                      <a:noFill/>
                      <a:ln w="9525" cap="flat" cmpd="sng" algn="ctr">
                        <a:solidFill>
                          <a:sysClr val="windowText" lastClr="000000"/>
                        </a:solidFill>
                        <a:prstDash val="solid"/>
                        <a:miter lim="800000"/>
                      </a:ln>
                      <a:effectLst/>
                    </p:spPr>
                  </p:cxnSp>
                  <p:cxnSp>
                    <p:nvCxnSpPr>
                      <p:cNvPr id="120" name="Straight Connector 119">
                        <a:extLst>
                          <a:ext uri="{FF2B5EF4-FFF2-40B4-BE49-F238E27FC236}">
                            <a16:creationId xmlns:a16="http://schemas.microsoft.com/office/drawing/2014/main" id="{D1F11C77-17FB-D919-BDB6-64A8BD6E0E38}"/>
                          </a:ext>
                        </a:extLst>
                      </p:cNvPr>
                      <p:cNvCxnSpPr/>
                      <p:nvPr/>
                    </p:nvCxnSpPr>
                    <p:spPr>
                      <a:xfrm>
                        <a:off x="5068966" y="4834553"/>
                        <a:ext cx="0" cy="27432"/>
                      </a:xfrm>
                      <a:prstGeom prst="line">
                        <a:avLst/>
                      </a:prstGeom>
                      <a:noFill/>
                      <a:ln w="9525" cap="flat" cmpd="sng" algn="ctr">
                        <a:solidFill>
                          <a:sysClr val="windowText" lastClr="000000"/>
                        </a:solidFill>
                        <a:prstDash val="solid"/>
                        <a:miter lim="800000"/>
                      </a:ln>
                      <a:effectLst/>
                    </p:spPr>
                  </p:cxnSp>
                </p:grpSp>
              </p:grpSp>
              <p:grpSp>
                <p:nvGrpSpPr>
                  <p:cNvPr id="92" name="Group 91">
                    <a:extLst>
                      <a:ext uri="{FF2B5EF4-FFF2-40B4-BE49-F238E27FC236}">
                        <a16:creationId xmlns:a16="http://schemas.microsoft.com/office/drawing/2014/main" id="{B91A6559-6B4A-7634-0247-5C138AF41637}"/>
                      </a:ext>
                    </a:extLst>
                  </p:cNvPr>
                  <p:cNvGrpSpPr/>
                  <p:nvPr/>
                </p:nvGrpSpPr>
                <p:grpSpPr>
                  <a:xfrm>
                    <a:off x="3552923" y="4813095"/>
                    <a:ext cx="1668502" cy="748081"/>
                    <a:chOff x="3552923" y="4677071"/>
                    <a:chExt cx="1668502" cy="748081"/>
                  </a:xfrm>
                </p:grpSpPr>
                <p:sp>
                  <p:nvSpPr>
                    <p:cNvPr id="93" name="Cube 92">
                      <a:extLst>
                        <a:ext uri="{FF2B5EF4-FFF2-40B4-BE49-F238E27FC236}">
                          <a16:creationId xmlns:a16="http://schemas.microsoft.com/office/drawing/2014/main" id="{FC4A8365-B53F-75C7-4FA5-8763CF0C8975}"/>
                        </a:ext>
                      </a:extLst>
                    </p:cNvPr>
                    <p:cNvSpPr/>
                    <p:nvPr/>
                  </p:nvSpPr>
                  <p:spPr>
                    <a:xfrm>
                      <a:off x="3552923" y="4677573"/>
                      <a:ext cx="1668502" cy="747579"/>
                    </a:xfrm>
                    <a:prstGeom prst="cube">
                      <a:avLst>
                        <a:gd name="adj" fmla="val 95887"/>
                      </a:avLst>
                    </a:prstGeom>
                    <a:solidFill>
                      <a:srgbClr val="9FBF92"/>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venir Next" panose="020B0503020202020204" pitchFamily="34" charset="0"/>
                      </a:endParaRPr>
                    </a:p>
                  </p:txBody>
                </p:sp>
                <p:cxnSp>
                  <p:nvCxnSpPr>
                    <p:cNvPr id="94" name="Straight Connector 93">
                      <a:extLst>
                        <a:ext uri="{FF2B5EF4-FFF2-40B4-BE49-F238E27FC236}">
                          <a16:creationId xmlns:a16="http://schemas.microsoft.com/office/drawing/2014/main" id="{70E7CCA9-37B9-9C10-1224-ED95F774607C}"/>
                        </a:ext>
                      </a:extLst>
                    </p:cNvPr>
                    <p:cNvCxnSpPr>
                      <a:cxnSpLocks/>
                      <a:stCxn id="93" idx="1"/>
                      <a:endCxn id="93" idx="0"/>
                    </p:cNvCxnSpPr>
                    <p:nvPr/>
                  </p:nvCxnSpPr>
                  <p:spPr>
                    <a:xfrm flipV="1">
                      <a:off x="4028758" y="4677573"/>
                      <a:ext cx="716832" cy="716831"/>
                    </a:xfrm>
                    <a:prstGeom prst="line">
                      <a:avLst/>
                    </a:prstGeom>
                    <a:noFill/>
                    <a:ln w="9525" cap="flat" cmpd="sng" algn="ctr">
                      <a:solidFill>
                        <a:sysClr val="windowText" lastClr="000000"/>
                      </a:solidFill>
                      <a:prstDash val="solid"/>
                      <a:miter lim="800000"/>
                    </a:ln>
                    <a:effectLst/>
                  </p:spPr>
                </p:cxnSp>
                <p:cxnSp>
                  <p:nvCxnSpPr>
                    <p:cNvPr id="95" name="Straight Connector 94">
                      <a:extLst>
                        <a:ext uri="{FF2B5EF4-FFF2-40B4-BE49-F238E27FC236}">
                          <a16:creationId xmlns:a16="http://schemas.microsoft.com/office/drawing/2014/main" id="{50121C2E-5C04-E02B-D1C3-434C4FBE7DD1}"/>
                        </a:ext>
                      </a:extLst>
                    </p:cNvPr>
                    <p:cNvCxnSpPr>
                      <a:cxnSpLocks/>
                    </p:cNvCxnSpPr>
                    <p:nvPr/>
                  </p:nvCxnSpPr>
                  <p:spPr>
                    <a:xfrm flipV="1">
                      <a:off x="3797968" y="4679123"/>
                      <a:ext cx="713232" cy="713232"/>
                    </a:xfrm>
                    <a:prstGeom prst="line">
                      <a:avLst/>
                    </a:prstGeom>
                    <a:noFill/>
                    <a:ln w="9525" cap="flat" cmpd="sng" algn="ctr">
                      <a:solidFill>
                        <a:sysClr val="windowText" lastClr="000000"/>
                      </a:solidFill>
                      <a:prstDash val="solid"/>
                      <a:miter lim="800000"/>
                    </a:ln>
                    <a:effectLst/>
                  </p:spPr>
                </p:cxnSp>
                <p:cxnSp>
                  <p:nvCxnSpPr>
                    <p:cNvPr id="96" name="Straight Connector 95">
                      <a:extLst>
                        <a:ext uri="{FF2B5EF4-FFF2-40B4-BE49-F238E27FC236}">
                          <a16:creationId xmlns:a16="http://schemas.microsoft.com/office/drawing/2014/main" id="{24CAC7DD-BFAE-086A-E124-33D1C9EB2467}"/>
                        </a:ext>
                      </a:extLst>
                    </p:cNvPr>
                    <p:cNvCxnSpPr>
                      <a:cxnSpLocks/>
                    </p:cNvCxnSpPr>
                    <p:nvPr/>
                  </p:nvCxnSpPr>
                  <p:spPr>
                    <a:xfrm flipV="1">
                      <a:off x="4290077" y="4677071"/>
                      <a:ext cx="713232" cy="713232"/>
                    </a:xfrm>
                    <a:prstGeom prst="line">
                      <a:avLst/>
                    </a:prstGeom>
                    <a:noFill/>
                    <a:ln w="9525" cap="flat" cmpd="sng" algn="ctr">
                      <a:solidFill>
                        <a:sysClr val="windowText" lastClr="000000"/>
                      </a:solidFill>
                      <a:prstDash val="solid"/>
                      <a:miter lim="800000"/>
                    </a:ln>
                    <a:effectLst/>
                  </p:spPr>
                </p:cxnSp>
                <p:cxnSp>
                  <p:nvCxnSpPr>
                    <p:cNvPr id="97" name="Straight Connector 96">
                      <a:extLst>
                        <a:ext uri="{FF2B5EF4-FFF2-40B4-BE49-F238E27FC236}">
                          <a16:creationId xmlns:a16="http://schemas.microsoft.com/office/drawing/2014/main" id="{39FDB5A5-31D9-3C8B-B1E6-F52580ED5395}"/>
                        </a:ext>
                      </a:extLst>
                    </p:cNvPr>
                    <p:cNvCxnSpPr>
                      <a:cxnSpLocks/>
                    </p:cNvCxnSpPr>
                    <p:nvPr/>
                  </p:nvCxnSpPr>
                  <p:spPr>
                    <a:xfrm>
                      <a:off x="3937668" y="5007038"/>
                      <a:ext cx="950976" cy="0"/>
                    </a:xfrm>
                    <a:prstGeom prst="line">
                      <a:avLst/>
                    </a:prstGeom>
                    <a:noFill/>
                    <a:ln w="9525" cap="flat" cmpd="sng" algn="ctr">
                      <a:solidFill>
                        <a:sysClr val="windowText" lastClr="000000"/>
                      </a:solidFill>
                      <a:prstDash val="solid"/>
                      <a:miter lim="800000"/>
                    </a:ln>
                    <a:effectLst/>
                  </p:spPr>
                </p:cxnSp>
                <p:cxnSp>
                  <p:nvCxnSpPr>
                    <p:cNvPr id="98" name="Straight Connector 97">
                      <a:extLst>
                        <a:ext uri="{FF2B5EF4-FFF2-40B4-BE49-F238E27FC236}">
                          <a16:creationId xmlns:a16="http://schemas.microsoft.com/office/drawing/2014/main" id="{F8F84A55-61F3-3FB5-848E-47522633FCF0}"/>
                        </a:ext>
                      </a:extLst>
                    </p:cNvPr>
                    <p:cNvCxnSpPr>
                      <a:cxnSpLocks/>
                    </p:cNvCxnSpPr>
                    <p:nvPr/>
                  </p:nvCxnSpPr>
                  <p:spPr>
                    <a:xfrm>
                      <a:off x="3749309" y="5204386"/>
                      <a:ext cx="950976" cy="0"/>
                    </a:xfrm>
                    <a:prstGeom prst="line">
                      <a:avLst/>
                    </a:prstGeom>
                    <a:noFill/>
                    <a:ln w="9525"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8A6CF4CA-B8ED-E267-0345-D354DE3FA236}"/>
                        </a:ext>
                      </a:extLst>
                    </p:cNvPr>
                    <p:cNvCxnSpPr>
                      <a:cxnSpLocks/>
                    </p:cNvCxnSpPr>
                    <p:nvPr/>
                  </p:nvCxnSpPr>
                  <p:spPr>
                    <a:xfrm>
                      <a:off x="4117620" y="4829736"/>
                      <a:ext cx="950976" cy="0"/>
                    </a:xfrm>
                    <a:prstGeom prst="line">
                      <a:avLst/>
                    </a:prstGeom>
                    <a:noFill/>
                    <a:ln w="9525" cap="flat" cmpd="sng" algn="ctr">
                      <a:solidFill>
                        <a:sysClr val="windowText" lastClr="000000"/>
                      </a:solidFill>
                      <a:prstDash val="solid"/>
                      <a:miter lim="800000"/>
                    </a:ln>
                    <a:effectLst/>
                  </p:spPr>
                </p:cxnSp>
                <p:grpSp>
                  <p:nvGrpSpPr>
                    <p:cNvPr id="100" name="Group 99">
                      <a:extLst>
                        <a:ext uri="{FF2B5EF4-FFF2-40B4-BE49-F238E27FC236}">
                          <a16:creationId xmlns:a16="http://schemas.microsoft.com/office/drawing/2014/main" id="{4FCD59D1-2156-A249-96DE-25FD1189CB78}"/>
                        </a:ext>
                      </a:extLst>
                    </p:cNvPr>
                    <p:cNvGrpSpPr/>
                    <p:nvPr/>
                  </p:nvGrpSpPr>
                  <p:grpSpPr>
                    <a:xfrm>
                      <a:off x="3799799" y="4834553"/>
                      <a:ext cx="1269167" cy="587223"/>
                      <a:chOff x="3799799" y="4834553"/>
                      <a:chExt cx="1269167" cy="587223"/>
                    </a:xfrm>
                  </p:grpSpPr>
                  <p:cxnSp>
                    <p:nvCxnSpPr>
                      <p:cNvPr id="101" name="Straight Connector 100">
                        <a:extLst>
                          <a:ext uri="{FF2B5EF4-FFF2-40B4-BE49-F238E27FC236}">
                            <a16:creationId xmlns:a16="http://schemas.microsoft.com/office/drawing/2014/main" id="{88E58BAD-B317-C23F-256E-E1FB43D76F4A}"/>
                          </a:ext>
                        </a:extLst>
                      </p:cNvPr>
                      <p:cNvCxnSpPr/>
                      <p:nvPr/>
                    </p:nvCxnSpPr>
                    <p:spPr>
                      <a:xfrm>
                        <a:off x="3799799" y="5394344"/>
                        <a:ext cx="0" cy="27432"/>
                      </a:xfrm>
                      <a:prstGeom prst="line">
                        <a:avLst/>
                      </a:prstGeom>
                      <a:noFill/>
                      <a:ln w="9525" cap="flat" cmpd="sng" algn="ctr">
                        <a:solidFill>
                          <a:sysClr val="windowText" lastClr="000000"/>
                        </a:solidFill>
                        <a:prstDash val="solid"/>
                        <a:miter lim="800000"/>
                      </a:ln>
                      <a:effectLst/>
                    </p:spPr>
                  </p:cxnSp>
                  <p:cxnSp>
                    <p:nvCxnSpPr>
                      <p:cNvPr id="102" name="Straight Connector 101">
                        <a:extLst>
                          <a:ext uri="{FF2B5EF4-FFF2-40B4-BE49-F238E27FC236}">
                            <a16:creationId xmlns:a16="http://schemas.microsoft.com/office/drawing/2014/main" id="{FA3AEEC4-ABEF-8B61-3875-0043E5970D87}"/>
                          </a:ext>
                        </a:extLst>
                      </p:cNvPr>
                      <p:cNvCxnSpPr/>
                      <p:nvPr/>
                    </p:nvCxnSpPr>
                    <p:spPr>
                      <a:xfrm>
                        <a:off x="4031574" y="5394344"/>
                        <a:ext cx="0" cy="27432"/>
                      </a:xfrm>
                      <a:prstGeom prst="line">
                        <a:avLst/>
                      </a:prstGeom>
                      <a:noFill/>
                      <a:ln w="9525" cap="flat" cmpd="sng" algn="ctr">
                        <a:solidFill>
                          <a:sysClr val="windowText" lastClr="000000"/>
                        </a:solidFill>
                        <a:prstDash val="solid"/>
                        <a:miter lim="800000"/>
                      </a:ln>
                      <a:effectLst/>
                    </p:spPr>
                  </p:cxnSp>
                  <p:cxnSp>
                    <p:nvCxnSpPr>
                      <p:cNvPr id="103" name="Straight Connector 102">
                        <a:extLst>
                          <a:ext uri="{FF2B5EF4-FFF2-40B4-BE49-F238E27FC236}">
                            <a16:creationId xmlns:a16="http://schemas.microsoft.com/office/drawing/2014/main" id="{CAC987BF-5540-1BE6-1F9D-7C29E5335B82}"/>
                          </a:ext>
                        </a:extLst>
                      </p:cNvPr>
                      <p:cNvCxnSpPr/>
                      <p:nvPr/>
                    </p:nvCxnSpPr>
                    <p:spPr>
                      <a:xfrm>
                        <a:off x="4291924" y="5394344"/>
                        <a:ext cx="0" cy="27432"/>
                      </a:xfrm>
                      <a:prstGeom prst="line">
                        <a:avLst/>
                      </a:prstGeom>
                      <a:noFill/>
                      <a:ln w="9525" cap="flat" cmpd="sng" algn="ctr">
                        <a:solidFill>
                          <a:sysClr val="windowText" lastClr="000000"/>
                        </a:solidFill>
                        <a:prstDash val="solid"/>
                        <a:miter lim="800000"/>
                      </a:ln>
                      <a:effectLst/>
                    </p:spPr>
                  </p:cxnSp>
                  <p:cxnSp>
                    <p:nvCxnSpPr>
                      <p:cNvPr id="104" name="Straight Connector 103">
                        <a:extLst>
                          <a:ext uri="{FF2B5EF4-FFF2-40B4-BE49-F238E27FC236}">
                            <a16:creationId xmlns:a16="http://schemas.microsoft.com/office/drawing/2014/main" id="{A0A0C824-45F2-D280-A407-06DC0C2C23A4}"/>
                          </a:ext>
                        </a:extLst>
                      </p:cNvPr>
                      <p:cNvCxnSpPr/>
                      <p:nvPr/>
                    </p:nvCxnSpPr>
                    <p:spPr>
                      <a:xfrm>
                        <a:off x="4694316" y="5202853"/>
                        <a:ext cx="0" cy="27432"/>
                      </a:xfrm>
                      <a:prstGeom prst="line">
                        <a:avLst/>
                      </a:prstGeom>
                      <a:noFill/>
                      <a:ln w="9525" cap="flat" cmpd="sng" algn="ctr">
                        <a:solidFill>
                          <a:sysClr val="windowText" lastClr="000000"/>
                        </a:solidFill>
                        <a:prstDash val="solid"/>
                        <a:miter lim="800000"/>
                      </a:ln>
                      <a:effectLst/>
                    </p:spPr>
                  </p:cxnSp>
                  <p:cxnSp>
                    <p:nvCxnSpPr>
                      <p:cNvPr id="105" name="Straight Connector 104">
                        <a:extLst>
                          <a:ext uri="{FF2B5EF4-FFF2-40B4-BE49-F238E27FC236}">
                            <a16:creationId xmlns:a16="http://schemas.microsoft.com/office/drawing/2014/main" id="{2F1F796D-8633-AD0B-9E3F-E8DE5618CDA5}"/>
                          </a:ext>
                        </a:extLst>
                      </p:cNvPr>
                      <p:cNvCxnSpPr/>
                      <p:nvPr/>
                    </p:nvCxnSpPr>
                    <p:spPr>
                      <a:xfrm>
                        <a:off x="4891166" y="5009178"/>
                        <a:ext cx="0" cy="27432"/>
                      </a:xfrm>
                      <a:prstGeom prst="line">
                        <a:avLst/>
                      </a:prstGeom>
                      <a:noFill/>
                      <a:ln w="9525" cap="flat" cmpd="sng" algn="ctr">
                        <a:solidFill>
                          <a:sysClr val="windowText" lastClr="000000"/>
                        </a:solidFill>
                        <a:prstDash val="solid"/>
                        <a:miter lim="800000"/>
                      </a:ln>
                      <a:effectLst/>
                    </p:spPr>
                  </p:cxnSp>
                  <p:cxnSp>
                    <p:nvCxnSpPr>
                      <p:cNvPr id="106" name="Straight Connector 105">
                        <a:extLst>
                          <a:ext uri="{FF2B5EF4-FFF2-40B4-BE49-F238E27FC236}">
                            <a16:creationId xmlns:a16="http://schemas.microsoft.com/office/drawing/2014/main" id="{7D6EC20E-F77B-4765-04CE-B3D87299B135}"/>
                          </a:ext>
                        </a:extLst>
                      </p:cNvPr>
                      <p:cNvCxnSpPr/>
                      <p:nvPr/>
                    </p:nvCxnSpPr>
                    <p:spPr>
                      <a:xfrm>
                        <a:off x="5068966" y="4834553"/>
                        <a:ext cx="0" cy="27432"/>
                      </a:xfrm>
                      <a:prstGeom prst="line">
                        <a:avLst/>
                      </a:prstGeom>
                      <a:noFill/>
                      <a:ln w="9525" cap="flat" cmpd="sng" algn="ctr">
                        <a:solidFill>
                          <a:sysClr val="windowText" lastClr="000000"/>
                        </a:solidFill>
                        <a:prstDash val="solid"/>
                        <a:miter lim="800000"/>
                      </a:ln>
                      <a:effectLst/>
                    </p:spPr>
                  </p:cxnSp>
                </p:grpSp>
              </p:grpSp>
            </p:grpSp>
            <p:grpSp>
              <p:nvGrpSpPr>
                <p:cNvPr id="60" name="Group 59">
                  <a:extLst>
                    <a:ext uri="{FF2B5EF4-FFF2-40B4-BE49-F238E27FC236}">
                      <a16:creationId xmlns:a16="http://schemas.microsoft.com/office/drawing/2014/main" id="{4DFE84CE-2EE0-B2A1-8C79-6A307006BF74}"/>
                    </a:ext>
                  </a:extLst>
                </p:cNvPr>
                <p:cNvGrpSpPr/>
                <p:nvPr/>
              </p:nvGrpSpPr>
              <p:grpSpPr>
                <a:xfrm>
                  <a:off x="3104761" y="3156448"/>
                  <a:ext cx="2163886" cy="1073780"/>
                  <a:chOff x="3552923" y="4813095"/>
                  <a:chExt cx="1668502" cy="827957"/>
                </a:xfrm>
              </p:grpSpPr>
              <p:grpSp>
                <p:nvGrpSpPr>
                  <p:cNvPr id="61" name="Group 60">
                    <a:extLst>
                      <a:ext uri="{FF2B5EF4-FFF2-40B4-BE49-F238E27FC236}">
                        <a16:creationId xmlns:a16="http://schemas.microsoft.com/office/drawing/2014/main" id="{53FB32FF-9130-8100-561F-1DB71DD25A12}"/>
                      </a:ext>
                    </a:extLst>
                  </p:cNvPr>
                  <p:cNvGrpSpPr/>
                  <p:nvPr/>
                </p:nvGrpSpPr>
                <p:grpSpPr>
                  <a:xfrm>
                    <a:off x="3552923" y="4892971"/>
                    <a:ext cx="1668502" cy="748081"/>
                    <a:chOff x="3552923" y="4677071"/>
                    <a:chExt cx="1668502" cy="748081"/>
                  </a:xfrm>
                </p:grpSpPr>
                <p:sp>
                  <p:nvSpPr>
                    <p:cNvPr id="77" name="Cube 76">
                      <a:extLst>
                        <a:ext uri="{FF2B5EF4-FFF2-40B4-BE49-F238E27FC236}">
                          <a16:creationId xmlns:a16="http://schemas.microsoft.com/office/drawing/2014/main" id="{E8A0A9E9-8C2A-E458-4BFF-E917FC282B65}"/>
                        </a:ext>
                      </a:extLst>
                    </p:cNvPr>
                    <p:cNvSpPr/>
                    <p:nvPr/>
                  </p:nvSpPr>
                  <p:spPr>
                    <a:xfrm>
                      <a:off x="3552923" y="4677573"/>
                      <a:ext cx="1668502" cy="747579"/>
                    </a:xfrm>
                    <a:prstGeom prst="cube">
                      <a:avLst>
                        <a:gd name="adj" fmla="val 95887"/>
                      </a:avLst>
                    </a:prstGeom>
                    <a:solidFill>
                      <a:srgbClr val="9FBF92"/>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venir Next" panose="020B0503020202020204" pitchFamily="34" charset="0"/>
                      </a:endParaRPr>
                    </a:p>
                  </p:txBody>
                </p:sp>
                <p:cxnSp>
                  <p:nvCxnSpPr>
                    <p:cNvPr id="78" name="Straight Connector 77">
                      <a:extLst>
                        <a:ext uri="{FF2B5EF4-FFF2-40B4-BE49-F238E27FC236}">
                          <a16:creationId xmlns:a16="http://schemas.microsoft.com/office/drawing/2014/main" id="{238D447A-724C-62A4-4429-989E88EB929C}"/>
                        </a:ext>
                      </a:extLst>
                    </p:cNvPr>
                    <p:cNvCxnSpPr>
                      <a:cxnSpLocks/>
                      <a:stCxn id="77" idx="1"/>
                      <a:endCxn id="77" idx="0"/>
                    </p:cNvCxnSpPr>
                    <p:nvPr/>
                  </p:nvCxnSpPr>
                  <p:spPr>
                    <a:xfrm flipV="1">
                      <a:off x="4028758" y="4677573"/>
                      <a:ext cx="716832" cy="716831"/>
                    </a:xfrm>
                    <a:prstGeom prst="line">
                      <a:avLst/>
                    </a:prstGeom>
                    <a:noFill/>
                    <a:ln w="9525" cap="flat" cmpd="sng" algn="ctr">
                      <a:solidFill>
                        <a:sysClr val="windowText" lastClr="000000"/>
                      </a:solidFill>
                      <a:prstDash val="solid"/>
                      <a:miter lim="800000"/>
                    </a:ln>
                    <a:effectLst/>
                  </p:spPr>
                </p:cxnSp>
                <p:cxnSp>
                  <p:nvCxnSpPr>
                    <p:cNvPr id="79" name="Straight Connector 78">
                      <a:extLst>
                        <a:ext uri="{FF2B5EF4-FFF2-40B4-BE49-F238E27FC236}">
                          <a16:creationId xmlns:a16="http://schemas.microsoft.com/office/drawing/2014/main" id="{A1F577D6-80EE-D5EF-F811-4A4B4A309822}"/>
                        </a:ext>
                      </a:extLst>
                    </p:cNvPr>
                    <p:cNvCxnSpPr>
                      <a:cxnSpLocks/>
                    </p:cNvCxnSpPr>
                    <p:nvPr/>
                  </p:nvCxnSpPr>
                  <p:spPr>
                    <a:xfrm flipV="1">
                      <a:off x="3797968" y="4679123"/>
                      <a:ext cx="713232" cy="713232"/>
                    </a:xfrm>
                    <a:prstGeom prst="line">
                      <a:avLst/>
                    </a:prstGeom>
                    <a:noFill/>
                    <a:ln w="9525" cap="flat" cmpd="sng" algn="ctr">
                      <a:solidFill>
                        <a:sysClr val="windowText" lastClr="000000"/>
                      </a:solidFill>
                      <a:prstDash val="solid"/>
                      <a:miter lim="800000"/>
                    </a:ln>
                    <a:effectLst/>
                  </p:spPr>
                </p:cxnSp>
                <p:cxnSp>
                  <p:nvCxnSpPr>
                    <p:cNvPr id="80" name="Straight Connector 79">
                      <a:extLst>
                        <a:ext uri="{FF2B5EF4-FFF2-40B4-BE49-F238E27FC236}">
                          <a16:creationId xmlns:a16="http://schemas.microsoft.com/office/drawing/2014/main" id="{F1B716AE-78A2-DEC7-2158-CF07CCCA01C7}"/>
                        </a:ext>
                      </a:extLst>
                    </p:cNvPr>
                    <p:cNvCxnSpPr>
                      <a:cxnSpLocks/>
                    </p:cNvCxnSpPr>
                    <p:nvPr/>
                  </p:nvCxnSpPr>
                  <p:spPr>
                    <a:xfrm flipV="1">
                      <a:off x="4290077" y="4677071"/>
                      <a:ext cx="713232" cy="713232"/>
                    </a:xfrm>
                    <a:prstGeom prst="line">
                      <a:avLst/>
                    </a:prstGeom>
                    <a:noFill/>
                    <a:ln w="9525" cap="flat" cmpd="sng" algn="ctr">
                      <a:solidFill>
                        <a:sysClr val="windowText" lastClr="000000"/>
                      </a:solidFill>
                      <a:prstDash val="solid"/>
                      <a:miter lim="800000"/>
                    </a:ln>
                    <a:effectLst/>
                  </p:spPr>
                </p:cxnSp>
                <p:cxnSp>
                  <p:nvCxnSpPr>
                    <p:cNvPr id="81" name="Straight Connector 80">
                      <a:extLst>
                        <a:ext uri="{FF2B5EF4-FFF2-40B4-BE49-F238E27FC236}">
                          <a16:creationId xmlns:a16="http://schemas.microsoft.com/office/drawing/2014/main" id="{C8B914D6-FA64-22A1-EF4A-AAB8B4A28D96}"/>
                        </a:ext>
                      </a:extLst>
                    </p:cNvPr>
                    <p:cNvCxnSpPr>
                      <a:cxnSpLocks/>
                    </p:cNvCxnSpPr>
                    <p:nvPr/>
                  </p:nvCxnSpPr>
                  <p:spPr>
                    <a:xfrm>
                      <a:off x="3937668" y="5007038"/>
                      <a:ext cx="950976" cy="0"/>
                    </a:xfrm>
                    <a:prstGeom prst="line">
                      <a:avLst/>
                    </a:prstGeom>
                    <a:noFill/>
                    <a:ln w="9525" cap="flat" cmpd="sng" algn="ctr">
                      <a:solidFill>
                        <a:sysClr val="windowText" lastClr="000000"/>
                      </a:solidFill>
                      <a:prstDash val="solid"/>
                      <a:miter lim="800000"/>
                    </a:ln>
                    <a:effectLst/>
                  </p:spPr>
                </p:cxnSp>
                <p:cxnSp>
                  <p:nvCxnSpPr>
                    <p:cNvPr id="82" name="Straight Connector 81">
                      <a:extLst>
                        <a:ext uri="{FF2B5EF4-FFF2-40B4-BE49-F238E27FC236}">
                          <a16:creationId xmlns:a16="http://schemas.microsoft.com/office/drawing/2014/main" id="{7BBBA2BE-6F6A-D8B0-C220-8591C9D4F4C0}"/>
                        </a:ext>
                      </a:extLst>
                    </p:cNvPr>
                    <p:cNvCxnSpPr>
                      <a:cxnSpLocks/>
                    </p:cNvCxnSpPr>
                    <p:nvPr/>
                  </p:nvCxnSpPr>
                  <p:spPr>
                    <a:xfrm>
                      <a:off x="3749309" y="5204386"/>
                      <a:ext cx="950976" cy="0"/>
                    </a:xfrm>
                    <a:prstGeom prst="line">
                      <a:avLst/>
                    </a:prstGeom>
                    <a:noFill/>
                    <a:ln w="9525" cap="flat" cmpd="sng" algn="ctr">
                      <a:solidFill>
                        <a:sysClr val="windowText" lastClr="000000"/>
                      </a:solidFill>
                      <a:prstDash val="solid"/>
                      <a:miter lim="800000"/>
                    </a:ln>
                    <a:effectLst/>
                  </p:spPr>
                </p:cxnSp>
                <p:cxnSp>
                  <p:nvCxnSpPr>
                    <p:cNvPr id="83" name="Straight Connector 82">
                      <a:extLst>
                        <a:ext uri="{FF2B5EF4-FFF2-40B4-BE49-F238E27FC236}">
                          <a16:creationId xmlns:a16="http://schemas.microsoft.com/office/drawing/2014/main" id="{F5F469A5-521B-B158-70C5-5FB4E7020250}"/>
                        </a:ext>
                      </a:extLst>
                    </p:cNvPr>
                    <p:cNvCxnSpPr>
                      <a:cxnSpLocks/>
                    </p:cNvCxnSpPr>
                    <p:nvPr/>
                  </p:nvCxnSpPr>
                  <p:spPr>
                    <a:xfrm>
                      <a:off x="4117620" y="4829736"/>
                      <a:ext cx="950976" cy="0"/>
                    </a:xfrm>
                    <a:prstGeom prst="line">
                      <a:avLst/>
                    </a:prstGeom>
                    <a:noFill/>
                    <a:ln w="9525" cap="flat" cmpd="sng" algn="ctr">
                      <a:solidFill>
                        <a:sysClr val="windowText" lastClr="000000"/>
                      </a:solidFill>
                      <a:prstDash val="solid"/>
                      <a:miter lim="800000"/>
                    </a:ln>
                    <a:effectLst/>
                  </p:spPr>
                </p:cxnSp>
                <p:grpSp>
                  <p:nvGrpSpPr>
                    <p:cNvPr id="84" name="Group 83">
                      <a:extLst>
                        <a:ext uri="{FF2B5EF4-FFF2-40B4-BE49-F238E27FC236}">
                          <a16:creationId xmlns:a16="http://schemas.microsoft.com/office/drawing/2014/main" id="{F577D688-D8C0-A143-3FB1-3D90152A34AE}"/>
                        </a:ext>
                      </a:extLst>
                    </p:cNvPr>
                    <p:cNvGrpSpPr/>
                    <p:nvPr/>
                  </p:nvGrpSpPr>
                  <p:grpSpPr>
                    <a:xfrm>
                      <a:off x="3799799" y="4834553"/>
                      <a:ext cx="1269167" cy="587223"/>
                      <a:chOff x="3799799" y="4834553"/>
                      <a:chExt cx="1269167" cy="587223"/>
                    </a:xfrm>
                  </p:grpSpPr>
                  <p:cxnSp>
                    <p:nvCxnSpPr>
                      <p:cNvPr id="85" name="Straight Connector 84">
                        <a:extLst>
                          <a:ext uri="{FF2B5EF4-FFF2-40B4-BE49-F238E27FC236}">
                            <a16:creationId xmlns:a16="http://schemas.microsoft.com/office/drawing/2014/main" id="{D6BB3A67-6FBA-C313-01FF-90D79045BACA}"/>
                          </a:ext>
                        </a:extLst>
                      </p:cNvPr>
                      <p:cNvCxnSpPr/>
                      <p:nvPr/>
                    </p:nvCxnSpPr>
                    <p:spPr>
                      <a:xfrm>
                        <a:off x="3799799" y="5394344"/>
                        <a:ext cx="0" cy="27432"/>
                      </a:xfrm>
                      <a:prstGeom prst="line">
                        <a:avLst/>
                      </a:prstGeom>
                      <a:noFill/>
                      <a:ln w="9525" cap="flat" cmpd="sng" algn="ctr">
                        <a:solidFill>
                          <a:sysClr val="windowText" lastClr="000000"/>
                        </a:solidFill>
                        <a:prstDash val="solid"/>
                        <a:miter lim="800000"/>
                      </a:ln>
                      <a:effectLst/>
                    </p:spPr>
                  </p:cxnSp>
                  <p:cxnSp>
                    <p:nvCxnSpPr>
                      <p:cNvPr id="86" name="Straight Connector 85">
                        <a:extLst>
                          <a:ext uri="{FF2B5EF4-FFF2-40B4-BE49-F238E27FC236}">
                            <a16:creationId xmlns:a16="http://schemas.microsoft.com/office/drawing/2014/main" id="{1251BA62-F234-A4D7-A699-274A8489FA58}"/>
                          </a:ext>
                        </a:extLst>
                      </p:cNvPr>
                      <p:cNvCxnSpPr/>
                      <p:nvPr/>
                    </p:nvCxnSpPr>
                    <p:spPr>
                      <a:xfrm>
                        <a:off x="4031574" y="5394344"/>
                        <a:ext cx="0" cy="27432"/>
                      </a:xfrm>
                      <a:prstGeom prst="line">
                        <a:avLst/>
                      </a:prstGeom>
                      <a:noFill/>
                      <a:ln w="9525" cap="flat" cmpd="sng" algn="ctr">
                        <a:solidFill>
                          <a:sysClr val="windowText" lastClr="000000"/>
                        </a:solidFill>
                        <a:prstDash val="solid"/>
                        <a:miter lim="800000"/>
                      </a:ln>
                      <a:effectLst/>
                    </p:spPr>
                  </p:cxnSp>
                  <p:cxnSp>
                    <p:nvCxnSpPr>
                      <p:cNvPr id="87" name="Straight Connector 86">
                        <a:extLst>
                          <a:ext uri="{FF2B5EF4-FFF2-40B4-BE49-F238E27FC236}">
                            <a16:creationId xmlns:a16="http://schemas.microsoft.com/office/drawing/2014/main" id="{00D93E1B-ABB4-5296-78D3-9E5BD9B3F94D}"/>
                          </a:ext>
                        </a:extLst>
                      </p:cNvPr>
                      <p:cNvCxnSpPr/>
                      <p:nvPr/>
                    </p:nvCxnSpPr>
                    <p:spPr>
                      <a:xfrm>
                        <a:off x="4291924" y="5394344"/>
                        <a:ext cx="0" cy="27432"/>
                      </a:xfrm>
                      <a:prstGeom prst="line">
                        <a:avLst/>
                      </a:prstGeom>
                      <a:noFill/>
                      <a:ln w="9525" cap="flat" cmpd="sng" algn="ctr">
                        <a:solidFill>
                          <a:sysClr val="windowText" lastClr="000000"/>
                        </a:solidFill>
                        <a:prstDash val="solid"/>
                        <a:miter lim="800000"/>
                      </a:ln>
                      <a:effectLst/>
                    </p:spPr>
                  </p:cxnSp>
                  <p:cxnSp>
                    <p:nvCxnSpPr>
                      <p:cNvPr id="88" name="Straight Connector 87">
                        <a:extLst>
                          <a:ext uri="{FF2B5EF4-FFF2-40B4-BE49-F238E27FC236}">
                            <a16:creationId xmlns:a16="http://schemas.microsoft.com/office/drawing/2014/main" id="{5043B216-3D70-003B-CB65-2FF297BADB5B}"/>
                          </a:ext>
                        </a:extLst>
                      </p:cNvPr>
                      <p:cNvCxnSpPr/>
                      <p:nvPr/>
                    </p:nvCxnSpPr>
                    <p:spPr>
                      <a:xfrm>
                        <a:off x="4694316" y="5202853"/>
                        <a:ext cx="0" cy="27432"/>
                      </a:xfrm>
                      <a:prstGeom prst="line">
                        <a:avLst/>
                      </a:prstGeom>
                      <a:noFill/>
                      <a:ln w="9525" cap="flat" cmpd="sng" algn="ctr">
                        <a:solidFill>
                          <a:sysClr val="windowText" lastClr="000000"/>
                        </a:solidFill>
                        <a:prstDash val="solid"/>
                        <a:miter lim="800000"/>
                      </a:ln>
                      <a:effectLst/>
                    </p:spPr>
                  </p:cxnSp>
                  <p:cxnSp>
                    <p:nvCxnSpPr>
                      <p:cNvPr id="89" name="Straight Connector 88">
                        <a:extLst>
                          <a:ext uri="{FF2B5EF4-FFF2-40B4-BE49-F238E27FC236}">
                            <a16:creationId xmlns:a16="http://schemas.microsoft.com/office/drawing/2014/main" id="{3D2CE95D-C3E1-3D5D-B5C7-FA380D723CFE}"/>
                          </a:ext>
                        </a:extLst>
                      </p:cNvPr>
                      <p:cNvCxnSpPr/>
                      <p:nvPr/>
                    </p:nvCxnSpPr>
                    <p:spPr>
                      <a:xfrm>
                        <a:off x="4891166" y="5009178"/>
                        <a:ext cx="0" cy="27432"/>
                      </a:xfrm>
                      <a:prstGeom prst="line">
                        <a:avLst/>
                      </a:prstGeom>
                      <a:noFill/>
                      <a:ln w="9525" cap="flat" cmpd="sng" algn="ctr">
                        <a:solidFill>
                          <a:sysClr val="windowText" lastClr="000000"/>
                        </a:solidFill>
                        <a:prstDash val="solid"/>
                        <a:miter lim="800000"/>
                      </a:ln>
                      <a:effectLst/>
                    </p:spPr>
                  </p:cxnSp>
                  <p:cxnSp>
                    <p:nvCxnSpPr>
                      <p:cNvPr id="90" name="Straight Connector 89">
                        <a:extLst>
                          <a:ext uri="{FF2B5EF4-FFF2-40B4-BE49-F238E27FC236}">
                            <a16:creationId xmlns:a16="http://schemas.microsoft.com/office/drawing/2014/main" id="{BD821D06-B5FD-1097-E4C1-FD053E50184A}"/>
                          </a:ext>
                        </a:extLst>
                      </p:cNvPr>
                      <p:cNvCxnSpPr/>
                      <p:nvPr/>
                    </p:nvCxnSpPr>
                    <p:spPr>
                      <a:xfrm>
                        <a:off x="5068966" y="4834553"/>
                        <a:ext cx="0" cy="27432"/>
                      </a:xfrm>
                      <a:prstGeom prst="line">
                        <a:avLst/>
                      </a:prstGeom>
                      <a:noFill/>
                      <a:ln w="9525" cap="flat" cmpd="sng" algn="ctr">
                        <a:solidFill>
                          <a:sysClr val="windowText" lastClr="000000"/>
                        </a:solidFill>
                        <a:prstDash val="solid"/>
                        <a:miter lim="800000"/>
                      </a:ln>
                      <a:effectLst/>
                    </p:spPr>
                  </p:cxnSp>
                </p:grpSp>
              </p:grpSp>
              <p:grpSp>
                <p:nvGrpSpPr>
                  <p:cNvPr id="62" name="Group 61">
                    <a:extLst>
                      <a:ext uri="{FF2B5EF4-FFF2-40B4-BE49-F238E27FC236}">
                        <a16:creationId xmlns:a16="http://schemas.microsoft.com/office/drawing/2014/main" id="{3EE6C9B7-98BB-7A05-2EF7-55CD8ED4BF4A}"/>
                      </a:ext>
                    </a:extLst>
                  </p:cNvPr>
                  <p:cNvGrpSpPr/>
                  <p:nvPr/>
                </p:nvGrpSpPr>
                <p:grpSpPr>
                  <a:xfrm>
                    <a:off x="3552923" y="4813095"/>
                    <a:ext cx="1668502" cy="748081"/>
                    <a:chOff x="3552923" y="4677071"/>
                    <a:chExt cx="1668502" cy="748081"/>
                  </a:xfrm>
                </p:grpSpPr>
                <p:sp>
                  <p:nvSpPr>
                    <p:cNvPr id="63" name="Cube 62">
                      <a:extLst>
                        <a:ext uri="{FF2B5EF4-FFF2-40B4-BE49-F238E27FC236}">
                          <a16:creationId xmlns:a16="http://schemas.microsoft.com/office/drawing/2014/main" id="{1443D44A-194B-BDD7-E351-DBCF31E3FA20}"/>
                        </a:ext>
                      </a:extLst>
                    </p:cNvPr>
                    <p:cNvSpPr/>
                    <p:nvPr/>
                  </p:nvSpPr>
                  <p:spPr>
                    <a:xfrm>
                      <a:off x="3552923" y="4677573"/>
                      <a:ext cx="1668502" cy="747579"/>
                    </a:xfrm>
                    <a:prstGeom prst="cube">
                      <a:avLst>
                        <a:gd name="adj" fmla="val 95887"/>
                      </a:avLst>
                    </a:prstGeom>
                    <a:solidFill>
                      <a:srgbClr val="9FBF92"/>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venir Next" panose="020B0503020202020204" pitchFamily="34" charset="0"/>
                      </a:endParaRPr>
                    </a:p>
                  </p:txBody>
                </p:sp>
                <p:cxnSp>
                  <p:nvCxnSpPr>
                    <p:cNvPr id="64" name="Straight Connector 63">
                      <a:extLst>
                        <a:ext uri="{FF2B5EF4-FFF2-40B4-BE49-F238E27FC236}">
                          <a16:creationId xmlns:a16="http://schemas.microsoft.com/office/drawing/2014/main" id="{DC663A18-A570-F884-9F94-3D2206ACCBE5}"/>
                        </a:ext>
                      </a:extLst>
                    </p:cNvPr>
                    <p:cNvCxnSpPr>
                      <a:cxnSpLocks/>
                      <a:stCxn id="63" idx="1"/>
                      <a:endCxn id="63" idx="0"/>
                    </p:cNvCxnSpPr>
                    <p:nvPr/>
                  </p:nvCxnSpPr>
                  <p:spPr>
                    <a:xfrm flipV="1">
                      <a:off x="4028758" y="4677573"/>
                      <a:ext cx="716832" cy="716831"/>
                    </a:xfrm>
                    <a:prstGeom prst="line">
                      <a:avLst/>
                    </a:prstGeom>
                    <a:noFill/>
                    <a:ln w="9525" cap="flat" cmpd="sng" algn="ctr">
                      <a:solidFill>
                        <a:sysClr val="windowText" lastClr="000000"/>
                      </a:solidFill>
                      <a:prstDash val="solid"/>
                      <a:miter lim="800000"/>
                    </a:ln>
                    <a:effectLst/>
                  </p:spPr>
                </p:cxnSp>
                <p:cxnSp>
                  <p:nvCxnSpPr>
                    <p:cNvPr id="65" name="Straight Connector 64">
                      <a:extLst>
                        <a:ext uri="{FF2B5EF4-FFF2-40B4-BE49-F238E27FC236}">
                          <a16:creationId xmlns:a16="http://schemas.microsoft.com/office/drawing/2014/main" id="{EF37C5F4-C94F-149F-D98A-AF73FF6099D8}"/>
                        </a:ext>
                      </a:extLst>
                    </p:cNvPr>
                    <p:cNvCxnSpPr>
                      <a:cxnSpLocks/>
                    </p:cNvCxnSpPr>
                    <p:nvPr/>
                  </p:nvCxnSpPr>
                  <p:spPr>
                    <a:xfrm flipV="1">
                      <a:off x="3797968" y="4679123"/>
                      <a:ext cx="713232" cy="713232"/>
                    </a:xfrm>
                    <a:prstGeom prst="line">
                      <a:avLst/>
                    </a:prstGeom>
                    <a:noFill/>
                    <a:ln w="9525" cap="flat" cmpd="sng" algn="ctr">
                      <a:solidFill>
                        <a:sysClr val="windowText" lastClr="000000"/>
                      </a:solidFill>
                      <a:prstDash val="solid"/>
                      <a:miter lim="800000"/>
                    </a:ln>
                    <a:effectLst/>
                  </p:spPr>
                </p:cxnSp>
                <p:cxnSp>
                  <p:nvCxnSpPr>
                    <p:cNvPr id="66" name="Straight Connector 65">
                      <a:extLst>
                        <a:ext uri="{FF2B5EF4-FFF2-40B4-BE49-F238E27FC236}">
                          <a16:creationId xmlns:a16="http://schemas.microsoft.com/office/drawing/2014/main" id="{761F8772-251C-C53A-5323-750CEA6A2645}"/>
                        </a:ext>
                      </a:extLst>
                    </p:cNvPr>
                    <p:cNvCxnSpPr>
                      <a:cxnSpLocks/>
                    </p:cNvCxnSpPr>
                    <p:nvPr/>
                  </p:nvCxnSpPr>
                  <p:spPr>
                    <a:xfrm flipV="1">
                      <a:off x="4290077" y="4677071"/>
                      <a:ext cx="713232" cy="713232"/>
                    </a:xfrm>
                    <a:prstGeom prst="line">
                      <a:avLst/>
                    </a:prstGeom>
                    <a:noFill/>
                    <a:ln w="9525" cap="flat" cmpd="sng" algn="ctr">
                      <a:solidFill>
                        <a:sysClr val="windowText" lastClr="000000"/>
                      </a:solidFill>
                      <a:prstDash val="solid"/>
                      <a:miter lim="800000"/>
                    </a:ln>
                    <a:effectLst/>
                  </p:spPr>
                </p:cxnSp>
                <p:cxnSp>
                  <p:nvCxnSpPr>
                    <p:cNvPr id="67" name="Straight Connector 66">
                      <a:extLst>
                        <a:ext uri="{FF2B5EF4-FFF2-40B4-BE49-F238E27FC236}">
                          <a16:creationId xmlns:a16="http://schemas.microsoft.com/office/drawing/2014/main" id="{7823FED7-F7FC-14AC-F1EF-F427121DC892}"/>
                        </a:ext>
                      </a:extLst>
                    </p:cNvPr>
                    <p:cNvCxnSpPr>
                      <a:cxnSpLocks/>
                    </p:cNvCxnSpPr>
                    <p:nvPr/>
                  </p:nvCxnSpPr>
                  <p:spPr>
                    <a:xfrm>
                      <a:off x="3937668" y="5007038"/>
                      <a:ext cx="950976" cy="0"/>
                    </a:xfrm>
                    <a:prstGeom prst="line">
                      <a:avLst/>
                    </a:prstGeom>
                    <a:noFill/>
                    <a:ln w="9525" cap="flat" cmpd="sng" algn="ctr">
                      <a:solidFill>
                        <a:sysClr val="windowText" lastClr="000000"/>
                      </a:solidFill>
                      <a:prstDash val="solid"/>
                      <a:miter lim="800000"/>
                    </a:ln>
                    <a:effectLst/>
                  </p:spPr>
                </p:cxnSp>
                <p:cxnSp>
                  <p:nvCxnSpPr>
                    <p:cNvPr id="68" name="Straight Connector 67">
                      <a:extLst>
                        <a:ext uri="{FF2B5EF4-FFF2-40B4-BE49-F238E27FC236}">
                          <a16:creationId xmlns:a16="http://schemas.microsoft.com/office/drawing/2014/main" id="{988A714D-37C4-429C-7ACE-FC9FCDC51357}"/>
                        </a:ext>
                      </a:extLst>
                    </p:cNvPr>
                    <p:cNvCxnSpPr>
                      <a:cxnSpLocks/>
                    </p:cNvCxnSpPr>
                    <p:nvPr/>
                  </p:nvCxnSpPr>
                  <p:spPr>
                    <a:xfrm>
                      <a:off x="3742959" y="5204386"/>
                      <a:ext cx="960120" cy="0"/>
                    </a:xfrm>
                    <a:prstGeom prst="line">
                      <a:avLst/>
                    </a:prstGeom>
                    <a:noFill/>
                    <a:ln w="9525" cap="flat" cmpd="sng" algn="ctr">
                      <a:solidFill>
                        <a:sysClr val="windowText" lastClr="000000"/>
                      </a:solidFill>
                      <a:prstDash val="solid"/>
                      <a:miter lim="800000"/>
                    </a:ln>
                    <a:effectLst/>
                  </p:spPr>
                </p:cxnSp>
                <p:cxnSp>
                  <p:nvCxnSpPr>
                    <p:cNvPr id="69" name="Straight Connector 68">
                      <a:extLst>
                        <a:ext uri="{FF2B5EF4-FFF2-40B4-BE49-F238E27FC236}">
                          <a16:creationId xmlns:a16="http://schemas.microsoft.com/office/drawing/2014/main" id="{7B1BB776-B2EC-4044-DD1F-BADDEF1875F5}"/>
                        </a:ext>
                      </a:extLst>
                    </p:cNvPr>
                    <p:cNvCxnSpPr>
                      <a:cxnSpLocks/>
                    </p:cNvCxnSpPr>
                    <p:nvPr/>
                  </p:nvCxnSpPr>
                  <p:spPr>
                    <a:xfrm>
                      <a:off x="4117620" y="4829736"/>
                      <a:ext cx="950976" cy="0"/>
                    </a:xfrm>
                    <a:prstGeom prst="line">
                      <a:avLst/>
                    </a:prstGeom>
                    <a:noFill/>
                    <a:ln w="9525" cap="flat" cmpd="sng" algn="ctr">
                      <a:solidFill>
                        <a:sysClr val="windowText" lastClr="000000"/>
                      </a:solidFill>
                      <a:prstDash val="solid"/>
                      <a:miter lim="800000"/>
                    </a:ln>
                    <a:effectLst/>
                  </p:spPr>
                </p:cxnSp>
                <p:grpSp>
                  <p:nvGrpSpPr>
                    <p:cNvPr id="70" name="Group 69">
                      <a:extLst>
                        <a:ext uri="{FF2B5EF4-FFF2-40B4-BE49-F238E27FC236}">
                          <a16:creationId xmlns:a16="http://schemas.microsoft.com/office/drawing/2014/main" id="{FAECCF4B-72E3-3161-6AC6-B12D1A63D49F}"/>
                        </a:ext>
                      </a:extLst>
                    </p:cNvPr>
                    <p:cNvGrpSpPr/>
                    <p:nvPr/>
                  </p:nvGrpSpPr>
                  <p:grpSpPr>
                    <a:xfrm>
                      <a:off x="3799799" y="4834553"/>
                      <a:ext cx="1269167" cy="587223"/>
                      <a:chOff x="3799799" y="4834553"/>
                      <a:chExt cx="1269167" cy="587223"/>
                    </a:xfrm>
                  </p:grpSpPr>
                  <p:cxnSp>
                    <p:nvCxnSpPr>
                      <p:cNvPr id="71" name="Straight Connector 70">
                        <a:extLst>
                          <a:ext uri="{FF2B5EF4-FFF2-40B4-BE49-F238E27FC236}">
                            <a16:creationId xmlns:a16="http://schemas.microsoft.com/office/drawing/2014/main" id="{DFF9B1C0-2BC0-D8C4-776B-96B4A690BD9D}"/>
                          </a:ext>
                        </a:extLst>
                      </p:cNvPr>
                      <p:cNvCxnSpPr/>
                      <p:nvPr/>
                    </p:nvCxnSpPr>
                    <p:spPr>
                      <a:xfrm>
                        <a:off x="3799799" y="5394344"/>
                        <a:ext cx="0" cy="27432"/>
                      </a:xfrm>
                      <a:prstGeom prst="line">
                        <a:avLst/>
                      </a:prstGeom>
                      <a:noFill/>
                      <a:ln w="9525" cap="flat" cmpd="sng" algn="ctr">
                        <a:solidFill>
                          <a:sysClr val="windowText" lastClr="000000"/>
                        </a:solidFill>
                        <a:prstDash val="solid"/>
                        <a:miter lim="800000"/>
                      </a:ln>
                      <a:effectLst/>
                    </p:spPr>
                  </p:cxnSp>
                  <p:cxnSp>
                    <p:nvCxnSpPr>
                      <p:cNvPr id="72" name="Straight Connector 71">
                        <a:extLst>
                          <a:ext uri="{FF2B5EF4-FFF2-40B4-BE49-F238E27FC236}">
                            <a16:creationId xmlns:a16="http://schemas.microsoft.com/office/drawing/2014/main" id="{296F4014-5AFC-7929-0C40-19B9CE69F734}"/>
                          </a:ext>
                        </a:extLst>
                      </p:cNvPr>
                      <p:cNvCxnSpPr/>
                      <p:nvPr/>
                    </p:nvCxnSpPr>
                    <p:spPr>
                      <a:xfrm>
                        <a:off x="4031574" y="5394344"/>
                        <a:ext cx="0" cy="27432"/>
                      </a:xfrm>
                      <a:prstGeom prst="line">
                        <a:avLst/>
                      </a:prstGeom>
                      <a:noFill/>
                      <a:ln w="9525" cap="flat" cmpd="sng" algn="ctr">
                        <a:solidFill>
                          <a:sysClr val="windowText" lastClr="000000"/>
                        </a:solidFill>
                        <a:prstDash val="solid"/>
                        <a:miter lim="800000"/>
                      </a:ln>
                      <a:effectLst/>
                    </p:spPr>
                  </p:cxnSp>
                  <p:cxnSp>
                    <p:nvCxnSpPr>
                      <p:cNvPr id="73" name="Straight Connector 72">
                        <a:extLst>
                          <a:ext uri="{FF2B5EF4-FFF2-40B4-BE49-F238E27FC236}">
                            <a16:creationId xmlns:a16="http://schemas.microsoft.com/office/drawing/2014/main" id="{C02B81AB-8078-89EA-6AE5-04E065EF2760}"/>
                          </a:ext>
                        </a:extLst>
                      </p:cNvPr>
                      <p:cNvCxnSpPr/>
                      <p:nvPr/>
                    </p:nvCxnSpPr>
                    <p:spPr>
                      <a:xfrm>
                        <a:off x="4291924" y="5394344"/>
                        <a:ext cx="0" cy="27432"/>
                      </a:xfrm>
                      <a:prstGeom prst="line">
                        <a:avLst/>
                      </a:prstGeom>
                      <a:noFill/>
                      <a:ln w="9525" cap="flat" cmpd="sng" algn="ctr">
                        <a:solidFill>
                          <a:sysClr val="windowText" lastClr="000000"/>
                        </a:solidFill>
                        <a:prstDash val="solid"/>
                        <a:miter lim="800000"/>
                      </a:ln>
                      <a:effectLst/>
                    </p:spPr>
                  </p:cxnSp>
                  <p:cxnSp>
                    <p:nvCxnSpPr>
                      <p:cNvPr id="74" name="Straight Connector 73">
                        <a:extLst>
                          <a:ext uri="{FF2B5EF4-FFF2-40B4-BE49-F238E27FC236}">
                            <a16:creationId xmlns:a16="http://schemas.microsoft.com/office/drawing/2014/main" id="{6A159694-2E29-107E-98D1-27FE6850FEAF}"/>
                          </a:ext>
                        </a:extLst>
                      </p:cNvPr>
                      <p:cNvCxnSpPr/>
                      <p:nvPr/>
                    </p:nvCxnSpPr>
                    <p:spPr>
                      <a:xfrm>
                        <a:off x="4694316" y="5202853"/>
                        <a:ext cx="0" cy="27432"/>
                      </a:xfrm>
                      <a:prstGeom prst="line">
                        <a:avLst/>
                      </a:prstGeom>
                      <a:noFill/>
                      <a:ln w="9525" cap="flat" cmpd="sng" algn="ctr">
                        <a:solidFill>
                          <a:sysClr val="windowText" lastClr="000000"/>
                        </a:solidFill>
                        <a:prstDash val="solid"/>
                        <a:miter lim="800000"/>
                      </a:ln>
                      <a:effectLst/>
                    </p:spPr>
                  </p:cxnSp>
                  <p:cxnSp>
                    <p:nvCxnSpPr>
                      <p:cNvPr id="75" name="Straight Connector 74">
                        <a:extLst>
                          <a:ext uri="{FF2B5EF4-FFF2-40B4-BE49-F238E27FC236}">
                            <a16:creationId xmlns:a16="http://schemas.microsoft.com/office/drawing/2014/main" id="{6AF882B5-67AA-402B-94B1-28E2D0DA915F}"/>
                          </a:ext>
                        </a:extLst>
                      </p:cNvPr>
                      <p:cNvCxnSpPr/>
                      <p:nvPr/>
                    </p:nvCxnSpPr>
                    <p:spPr>
                      <a:xfrm>
                        <a:off x="4891166" y="5009178"/>
                        <a:ext cx="0" cy="27432"/>
                      </a:xfrm>
                      <a:prstGeom prst="line">
                        <a:avLst/>
                      </a:prstGeom>
                      <a:noFill/>
                      <a:ln w="9525" cap="flat" cmpd="sng" algn="ctr">
                        <a:solidFill>
                          <a:sysClr val="windowText" lastClr="000000"/>
                        </a:solidFill>
                        <a:prstDash val="solid"/>
                        <a:miter lim="800000"/>
                      </a:ln>
                      <a:effectLst/>
                    </p:spPr>
                  </p:cxnSp>
                  <p:cxnSp>
                    <p:nvCxnSpPr>
                      <p:cNvPr id="76" name="Straight Connector 75">
                        <a:extLst>
                          <a:ext uri="{FF2B5EF4-FFF2-40B4-BE49-F238E27FC236}">
                            <a16:creationId xmlns:a16="http://schemas.microsoft.com/office/drawing/2014/main" id="{156671F9-7C49-796A-E283-BE4F03A7340F}"/>
                          </a:ext>
                        </a:extLst>
                      </p:cNvPr>
                      <p:cNvCxnSpPr/>
                      <p:nvPr/>
                    </p:nvCxnSpPr>
                    <p:spPr>
                      <a:xfrm>
                        <a:off x="5068966" y="4834553"/>
                        <a:ext cx="0" cy="27432"/>
                      </a:xfrm>
                      <a:prstGeom prst="line">
                        <a:avLst/>
                      </a:prstGeom>
                      <a:noFill/>
                      <a:ln w="9525" cap="flat" cmpd="sng" algn="ctr">
                        <a:solidFill>
                          <a:sysClr val="windowText" lastClr="000000"/>
                        </a:solidFill>
                        <a:prstDash val="solid"/>
                        <a:miter lim="800000"/>
                      </a:ln>
                      <a:effectLst/>
                    </p:spPr>
                  </p:cxnSp>
                </p:grpSp>
              </p:grpSp>
            </p:grpSp>
          </p:grpSp>
          <p:grpSp>
            <p:nvGrpSpPr>
              <p:cNvPr id="12" name="Group 11">
                <a:extLst>
                  <a:ext uri="{FF2B5EF4-FFF2-40B4-BE49-F238E27FC236}">
                    <a16:creationId xmlns:a16="http://schemas.microsoft.com/office/drawing/2014/main" id="{68BD21D2-8C4E-4D7A-F862-9F2C581A65EA}"/>
                  </a:ext>
                </a:extLst>
              </p:cNvPr>
              <p:cNvGrpSpPr/>
              <p:nvPr/>
            </p:nvGrpSpPr>
            <p:grpSpPr>
              <a:xfrm>
                <a:off x="3205749" y="4008926"/>
                <a:ext cx="2462966" cy="1144749"/>
                <a:chOff x="3524315" y="2835244"/>
                <a:chExt cx="1938656" cy="901058"/>
              </a:xfrm>
            </p:grpSpPr>
            <p:grpSp>
              <p:nvGrpSpPr>
                <p:cNvPr id="21" name="Group 20">
                  <a:extLst>
                    <a:ext uri="{FF2B5EF4-FFF2-40B4-BE49-F238E27FC236}">
                      <a16:creationId xmlns:a16="http://schemas.microsoft.com/office/drawing/2014/main" id="{67F55EDB-A1AA-CE57-CA1A-1B31D87BF1EE}"/>
                    </a:ext>
                  </a:extLst>
                </p:cNvPr>
                <p:cNvGrpSpPr/>
                <p:nvPr/>
              </p:nvGrpSpPr>
              <p:grpSpPr>
                <a:xfrm>
                  <a:off x="3524315" y="2838779"/>
                  <a:ext cx="1008032" cy="896834"/>
                  <a:chOff x="2444527" y="6391190"/>
                  <a:chExt cx="777261" cy="691520"/>
                </a:xfrm>
              </p:grpSpPr>
              <p:sp>
                <p:nvSpPr>
                  <p:cNvPr id="37" name="Parallelogram 123">
                    <a:extLst>
                      <a:ext uri="{FF2B5EF4-FFF2-40B4-BE49-F238E27FC236}">
                        <a16:creationId xmlns:a16="http://schemas.microsoft.com/office/drawing/2014/main" id="{64148A78-2698-26F3-AB5C-DF273CA81745}"/>
                      </a:ext>
                    </a:extLst>
                  </p:cNvPr>
                  <p:cNvSpPr/>
                  <p:nvPr/>
                </p:nvSpPr>
                <p:spPr>
                  <a:xfrm rot="608511">
                    <a:off x="2998659" y="6391190"/>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38" name="Parallelogram 123">
                    <a:extLst>
                      <a:ext uri="{FF2B5EF4-FFF2-40B4-BE49-F238E27FC236}">
                        <a16:creationId xmlns:a16="http://schemas.microsoft.com/office/drawing/2014/main" id="{D6702C2D-F4E4-F328-7A52-4A7CB314DEBF}"/>
                      </a:ext>
                    </a:extLst>
                  </p:cNvPr>
                  <p:cNvSpPr/>
                  <p:nvPr/>
                </p:nvSpPr>
                <p:spPr>
                  <a:xfrm rot="608511">
                    <a:off x="2831021" y="655591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39" name="Parallelogram 123">
                    <a:extLst>
                      <a:ext uri="{FF2B5EF4-FFF2-40B4-BE49-F238E27FC236}">
                        <a16:creationId xmlns:a16="http://schemas.microsoft.com/office/drawing/2014/main" id="{94F7FA42-9B52-DE1C-082C-2F39835D9A6F}"/>
                      </a:ext>
                    </a:extLst>
                  </p:cNvPr>
                  <p:cNvSpPr/>
                  <p:nvPr/>
                </p:nvSpPr>
                <p:spPr>
                  <a:xfrm rot="608511">
                    <a:off x="2644157" y="6734984"/>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40" name="Parallelogram 123">
                    <a:extLst>
                      <a:ext uri="{FF2B5EF4-FFF2-40B4-BE49-F238E27FC236}">
                        <a16:creationId xmlns:a16="http://schemas.microsoft.com/office/drawing/2014/main" id="{3601A900-CF39-70BD-36D1-8D552C042F28}"/>
                      </a:ext>
                    </a:extLst>
                  </p:cNvPr>
                  <p:cNvSpPr/>
                  <p:nvPr/>
                </p:nvSpPr>
                <p:spPr>
                  <a:xfrm rot="608511">
                    <a:off x="2444527" y="693573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22" name="Group 21">
                  <a:extLst>
                    <a:ext uri="{FF2B5EF4-FFF2-40B4-BE49-F238E27FC236}">
                      <a16:creationId xmlns:a16="http://schemas.microsoft.com/office/drawing/2014/main" id="{13FDEEC8-7033-F930-D978-B72333860952}"/>
                    </a:ext>
                  </a:extLst>
                </p:cNvPr>
                <p:cNvGrpSpPr/>
                <p:nvPr/>
              </p:nvGrpSpPr>
              <p:grpSpPr>
                <a:xfrm>
                  <a:off x="3819577" y="2839468"/>
                  <a:ext cx="1008032" cy="896834"/>
                  <a:chOff x="2444527" y="6391190"/>
                  <a:chExt cx="777261" cy="691520"/>
                </a:xfrm>
              </p:grpSpPr>
              <p:sp>
                <p:nvSpPr>
                  <p:cNvPr id="33" name="Parallelogram 123">
                    <a:extLst>
                      <a:ext uri="{FF2B5EF4-FFF2-40B4-BE49-F238E27FC236}">
                        <a16:creationId xmlns:a16="http://schemas.microsoft.com/office/drawing/2014/main" id="{8CECCFF0-D3F0-AB1D-B605-599FC8ABD0E8}"/>
                      </a:ext>
                    </a:extLst>
                  </p:cNvPr>
                  <p:cNvSpPr/>
                  <p:nvPr/>
                </p:nvSpPr>
                <p:spPr>
                  <a:xfrm rot="608511">
                    <a:off x="2998659" y="6391190"/>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34" name="Parallelogram 123">
                    <a:extLst>
                      <a:ext uri="{FF2B5EF4-FFF2-40B4-BE49-F238E27FC236}">
                        <a16:creationId xmlns:a16="http://schemas.microsoft.com/office/drawing/2014/main" id="{EC6A7D7B-AB33-4163-1297-C7958C5FB5AF}"/>
                      </a:ext>
                    </a:extLst>
                  </p:cNvPr>
                  <p:cNvSpPr/>
                  <p:nvPr/>
                </p:nvSpPr>
                <p:spPr>
                  <a:xfrm rot="608511">
                    <a:off x="2831021" y="655591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35" name="Parallelogram 123">
                    <a:extLst>
                      <a:ext uri="{FF2B5EF4-FFF2-40B4-BE49-F238E27FC236}">
                        <a16:creationId xmlns:a16="http://schemas.microsoft.com/office/drawing/2014/main" id="{91C6F280-A98D-A0A1-E0BF-BB3A676AE58E}"/>
                      </a:ext>
                    </a:extLst>
                  </p:cNvPr>
                  <p:cNvSpPr/>
                  <p:nvPr/>
                </p:nvSpPr>
                <p:spPr>
                  <a:xfrm rot="608511">
                    <a:off x="2644157" y="6734984"/>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36" name="Parallelogram 123">
                    <a:extLst>
                      <a:ext uri="{FF2B5EF4-FFF2-40B4-BE49-F238E27FC236}">
                        <a16:creationId xmlns:a16="http://schemas.microsoft.com/office/drawing/2014/main" id="{0EA8D47D-258E-76A2-F144-8015DBD04EF4}"/>
                      </a:ext>
                    </a:extLst>
                  </p:cNvPr>
                  <p:cNvSpPr/>
                  <p:nvPr/>
                </p:nvSpPr>
                <p:spPr>
                  <a:xfrm rot="608511">
                    <a:off x="2444527" y="693573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23" name="Group 22">
                  <a:extLst>
                    <a:ext uri="{FF2B5EF4-FFF2-40B4-BE49-F238E27FC236}">
                      <a16:creationId xmlns:a16="http://schemas.microsoft.com/office/drawing/2014/main" id="{19D1D0F4-EF8C-ED76-22F4-81AEB78E457F}"/>
                    </a:ext>
                  </a:extLst>
                </p:cNvPr>
                <p:cNvGrpSpPr/>
                <p:nvPr/>
              </p:nvGrpSpPr>
              <p:grpSpPr>
                <a:xfrm>
                  <a:off x="4145460" y="2835244"/>
                  <a:ext cx="1008032" cy="896834"/>
                  <a:chOff x="2444527" y="6391190"/>
                  <a:chExt cx="777261" cy="691520"/>
                </a:xfrm>
              </p:grpSpPr>
              <p:sp>
                <p:nvSpPr>
                  <p:cNvPr id="29" name="Parallelogram 123">
                    <a:extLst>
                      <a:ext uri="{FF2B5EF4-FFF2-40B4-BE49-F238E27FC236}">
                        <a16:creationId xmlns:a16="http://schemas.microsoft.com/office/drawing/2014/main" id="{FBE15BC3-F060-35A1-F439-E9C5B4ACB930}"/>
                      </a:ext>
                    </a:extLst>
                  </p:cNvPr>
                  <p:cNvSpPr/>
                  <p:nvPr/>
                </p:nvSpPr>
                <p:spPr>
                  <a:xfrm rot="608511">
                    <a:off x="2998659" y="6391190"/>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30" name="Parallelogram 123">
                    <a:extLst>
                      <a:ext uri="{FF2B5EF4-FFF2-40B4-BE49-F238E27FC236}">
                        <a16:creationId xmlns:a16="http://schemas.microsoft.com/office/drawing/2014/main" id="{42F253A0-274D-F630-4AE7-C688A94F08F4}"/>
                      </a:ext>
                    </a:extLst>
                  </p:cNvPr>
                  <p:cNvSpPr/>
                  <p:nvPr/>
                </p:nvSpPr>
                <p:spPr>
                  <a:xfrm rot="608511">
                    <a:off x="2831021" y="655591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31" name="Parallelogram 123">
                    <a:extLst>
                      <a:ext uri="{FF2B5EF4-FFF2-40B4-BE49-F238E27FC236}">
                        <a16:creationId xmlns:a16="http://schemas.microsoft.com/office/drawing/2014/main" id="{CEB379A5-5B4C-3B0E-861E-DE651D24CD97}"/>
                      </a:ext>
                    </a:extLst>
                  </p:cNvPr>
                  <p:cNvSpPr/>
                  <p:nvPr/>
                </p:nvSpPr>
                <p:spPr>
                  <a:xfrm rot="608511">
                    <a:off x="2644157" y="6734984"/>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32" name="Parallelogram 123">
                    <a:extLst>
                      <a:ext uri="{FF2B5EF4-FFF2-40B4-BE49-F238E27FC236}">
                        <a16:creationId xmlns:a16="http://schemas.microsoft.com/office/drawing/2014/main" id="{44ACC763-6549-5549-2F5C-9A481CCD67FB}"/>
                      </a:ext>
                    </a:extLst>
                  </p:cNvPr>
                  <p:cNvSpPr/>
                  <p:nvPr/>
                </p:nvSpPr>
                <p:spPr>
                  <a:xfrm rot="608511">
                    <a:off x="2444527" y="693573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24" name="Group 23">
                  <a:extLst>
                    <a:ext uri="{FF2B5EF4-FFF2-40B4-BE49-F238E27FC236}">
                      <a16:creationId xmlns:a16="http://schemas.microsoft.com/office/drawing/2014/main" id="{28321F72-B324-BC85-0319-B71EFF61CF83}"/>
                    </a:ext>
                  </a:extLst>
                </p:cNvPr>
                <p:cNvGrpSpPr/>
                <p:nvPr/>
              </p:nvGrpSpPr>
              <p:grpSpPr>
                <a:xfrm>
                  <a:off x="4454939" y="2835408"/>
                  <a:ext cx="1008032" cy="896834"/>
                  <a:chOff x="2444527" y="6391190"/>
                  <a:chExt cx="777261" cy="691520"/>
                </a:xfrm>
              </p:grpSpPr>
              <p:sp>
                <p:nvSpPr>
                  <p:cNvPr id="25" name="Parallelogram 123">
                    <a:extLst>
                      <a:ext uri="{FF2B5EF4-FFF2-40B4-BE49-F238E27FC236}">
                        <a16:creationId xmlns:a16="http://schemas.microsoft.com/office/drawing/2014/main" id="{5EBEE730-91C7-DF95-791B-EDA128766A50}"/>
                      </a:ext>
                    </a:extLst>
                  </p:cNvPr>
                  <p:cNvSpPr/>
                  <p:nvPr/>
                </p:nvSpPr>
                <p:spPr>
                  <a:xfrm rot="608511">
                    <a:off x="2998659" y="6391190"/>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26" name="Parallelogram 123">
                    <a:extLst>
                      <a:ext uri="{FF2B5EF4-FFF2-40B4-BE49-F238E27FC236}">
                        <a16:creationId xmlns:a16="http://schemas.microsoft.com/office/drawing/2014/main" id="{16E24EF8-3E67-E563-82D5-673BD8D6ABBA}"/>
                      </a:ext>
                    </a:extLst>
                  </p:cNvPr>
                  <p:cNvSpPr/>
                  <p:nvPr/>
                </p:nvSpPr>
                <p:spPr>
                  <a:xfrm rot="608511">
                    <a:off x="2831021" y="655591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27" name="Parallelogram 123">
                    <a:extLst>
                      <a:ext uri="{FF2B5EF4-FFF2-40B4-BE49-F238E27FC236}">
                        <a16:creationId xmlns:a16="http://schemas.microsoft.com/office/drawing/2014/main" id="{6A5EFD57-E253-232F-C15F-3600AA907750}"/>
                      </a:ext>
                    </a:extLst>
                  </p:cNvPr>
                  <p:cNvSpPr/>
                  <p:nvPr/>
                </p:nvSpPr>
                <p:spPr>
                  <a:xfrm rot="608511">
                    <a:off x="2655174" y="6734984"/>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28" name="Parallelogram 123">
                    <a:extLst>
                      <a:ext uri="{FF2B5EF4-FFF2-40B4-BE49-F238E27FC236}">
                        <a16:creationId xmlns:a16="http://schemas.microsoft.com/office/drawing/2014/main" id="{2BBB8AF1-970E-C2EF-7A71-648DC0236D19}"/>
                      </a:ext>
                    </a:extLst>
                  </p:cNvPr>
                  <p:cNvSpPr/>
                  <p:nvPr/>
                </p:nvSpPr>
                <p:spPr>
                  <a:xfrm rot="608511">
                    <a:off x="2444527" y="693573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sp>
            <p:nvSpPr>
              <p:cNvPr id="13" name="Rectangle 12">
                <a:extLst>
                  <a:ext uri="{FF2B5EF4-FFF2-40B4-BE49-F238E27FC236}">
                    <a16:creationId xmlns:a16="http://schemas.microsoft.com/office/drawing/2014/main" id="{36D85E3C-2292-9CA1-871B-720FBADC7C3A}"/>
                  </a:ext>
                </a:extLst>
              </p:cNvPr>
              <p:cNvSpPr/>
              <p:nvPr/>
            </p:nvSpPr>
            <p:spPr>
              <a:xfrm>
                <a:off x="416994" y="4313357"/>
                <a:ext cx="2289191" cy="1317205"/>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grpSp>
            <p:nvGrpSpPr>
              <p:cNvPr id="14" name="Group 13">
                <a:extLst>
                  <a:ext uri="{FF2B5EF4-FFF2-40B4-BE49-F238E27FC236}">
                    <a16:creationId xmlns:a16="http://schemas.microsoft.com/office/drawing/2014/main" id="{B7A8FDE9-0F48-2DBF-981B-737416B5CBC5}"/>
                  </a:ext>
                </a:extLst>
              </p:cNvPr>
              <p:cNvGrpSpPr/>
              <p:nvPr/>
            </p:nvGrpSpPr>
            <p:grpSpPr>
              <a:xfrm>
                <a:off x="416994" y="4019775"/>
                <a:ext cx="2289191" cy="1508415"/>
                <a:chOff x="1053260" y="2822902"/>
                <a:chExt cx="1988169" cy="1508415"/>
              </a:xfrm>
            </p:grpSpPr>
            <p:sp>
              <p:nvSpPr>
                <p:cNvPr id="17" name="Rectangle 16">
                  <a:extLst>
                    <a:ext uri="{FF2B5EF4-FFF2-40B4-BE49-F238E27FC236}">
                      <a16:creationId xmlns:a16="http://schemas.microsoft.com/office/drawing/2014/main" id="{EFE6FCE9-25B3-B259-BC19-8BD60F9F37D6}"/>
                    </a:ext>
                  </a:extLst>
                </p:cNvPr>
                <p:cNvSpPr/>
                <p:nvPr/>
              </p:nvSpPr>
              <p:spPr>
                <a:xfrm rot="5400000">
                  <a:off x="1763347" y="2589824"/>
                  <a:ext cx="560100" cy="1801314"/>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a:solidFill>
                        <a:schemeClr val="tx1"/>
                      </a:solidFill>
                      <a:latin typeface="Avenir Next" panose="020B0503020202020204" pitchFamily="34" charset="0"/>
                      <a:cs typeface="Arial" panose="020B0604020202020204" pitchFamily="34" charset="0"/>
                    </a:rPr>
                    <a:t>Vault</a:t>
                  </a:r>
                </a:p>
                <a:p>
                  <a:pPr algn="ctr"/>
                  <a:r>
                    <a:rPr lang="en-US" sz="1400" b="1" dirty="0">
                      <a:solidFill>
                        <a:schemeClr val="tx1"/>
                      </a:solidFill>
                      <a:latin typeface="Avenir Next" panose="020B0503020202020204" pitchFamily="34" charset="0"/>
                      <a:cs typeface="Arial" panose="020B0604020202020204" pitchFamily="34" charset="0"/>
                    </a:rPr>
                    <a:t>Controller</a:t>
                  </a:r>
                </a:p>
              </p:txBody>
            </p:sp>
            <p:sp>
              <p:nvSpPr>
                <p:cNvPr id="18" name="Rectangle 17">
                  <a:extLst>
                    <a:ext uri="{FF2B5EF4-FFF2-40B4-BE49-F238E27FC236}">
                      <a16:creationId xmlns:a16="http://schemas.microsoft.com/office/drawing/2014/main" id="{3DE2221D-E619-B39B-CC81-4B915A060594}"/>
                    </a:ext>
                  </a:extLst>
                </p:cNvPr>
                <p:cNvSpPr/>
                <p:nvPr/>
              </p:nvSpPr>
              <p:spPr>
                <a:xfrm rot="5400000">
                  <a:off x="1248188" y="3766797"/>
                  <a:ext cx="462580" cy="666459"/>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a:solidFill>
                        <a:schemeClr val="tx1"/>
                      </a:solidFill>
                      <a:latin typeface="Avenir Next" panose="020B0503020202020204" pitchFamily="34" charset="0"/>
                      <a:cs typeface="Arial" panose="020B0604020202020204" pitchFamily="34" charset="0"/>
                    </a:rPr>
                    <a:t>PHY</a:t>
                  </a:r>
                </a:p>
              </p:txBody>
            </p:sp>
            <p:sp>
              <p:nvSpPr>
                <p:cNvPr id="19" name="Rectangle 18">
                  <a:extLst>
                    <a:ext uri="{FF2B5EF4-FFF2-40B4-BE49-F238E27FC236}">
                      <a16:creationId xmlns:a16="http://schemas.microsoft.com/office/drawing/2014/main" id="{4E4B8DA4-73F6-23AC-7D37-B58D440C3035}"/>
                    </a:ext>
                  </a:extLst>
                </p:cNvPr>
                <p:cNvSpPr/>
                <p:nvPr/>
              </p:nvSpPr>
              <p:spPr>
                <a:xfrm>
                  <a:off x="1947963" y="3868225"/>
                  <a:ext cx="988989" cy="462581"/>
                </a:xfrm>
                <a:prstGeom prst="rect">
                  <a:avLst/>
                </a:prstGeom>
                <a:solidFill>
                  <a:schemeClr val="accent2">
                    <a:lumMod val="20000"/>
                    <a:lumOff val="80000"/>
                  </a:scheme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rgbClr val="E16161"/>
                      </a:solidFill>
                      <a:latin typeface="Avenir Next" panose="020B0503020202020204" pitchFamily="34" charset="0"/>
                      <a:cs typeface="Arial" panose="020B0604020202020204" pitchFamily="34" charset="0"/>
                    </a:rPr>
                    <a:t>Processing-Near-Vault</a:t>
                  </a:r>
                </a:p>
              </p:txBody>
            </p:sp>
            <p:sp>
              <p:nvSpPr>
                <p:cNvPr id="20" name="Rectangle 19">
                  <a:extLst>
                    <a:ext uri="{FF2B5EF4-FFF2-40B4-BE49-F238E27FC236}">
                      <a16:creationId xmlns:a16="http://schemas.microsoft.com/office/drawing/2014/main" id="{325CA127-B522-9490-D11E-55ECDC18FD34}"/>
                    </a:ext>
                  </a:extLst>
                </p:cNvPr>
                <p:cNvSpPr/>
                <p:nvPr/>
              </p:nvSpPr>
              <p:spPr>
                <a:xfrm>
                  <a:off x="1053260" y="2822902"/>
                  <a:ext cx="1988169" cy="253792"/>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venir Next" panose="020B0503020202020204" pitchFamily="34" charset="0"/>
                      <a:cs typeface="Arial" panose="020B0604020202020204" pitchFamily="34" charset="0"/>
                    </a:rPr>
                    <a:t>DRAM Vault</a:t>
                  </a:r>
                </a:p>
              </p:txBody>
            </p:sp>
          </p:grpSp>
          <p:cxnSp>
            <p:nvCxnSpPr>
              <p:cNvPr id="15" name="Straight Connector 14">
                <a:extLst>
                  <a:ext uri="{FF2B5EF4-FFF2-40B4-BE49-F238E27FC236}">
                    <a16:creationId xmlns:a16="http://schemas.microsoft.com/office/drawing/2014/main" id="{AC0D6C40-DFFD-B113-ED53-03458D28C230}"/>
                  </a:ext>
                </a:extLst>
              </p:cNvPr>
              <p:cNvCxnSpPr>
                <a:cxnSpLocks/>
              </p:cNvCxnSpPr>
              <p:nvPr/>
            </p:nvCxnSpPr>
            <p:spPr>
              <a:xfrm flipH="1" flipV="1">
                <a:off x="5510825" y="4228779"/>
                <a:ext cx="860576" cy="2088626"/>
              </a:xfrm>
              <a:prstGeom prst="line">
                <a:avLst/>
              </a:prstGeom>
              <a:noFill/>
              <a:ln w="9525" cap="flat" cmpd="sng" algn="ctr">
                <a:solidFill>
                  <a:sysClr val="windowText" lastClr="000000"/>
                </a:solidFill>
                <a:prstDash val="dash"/>
                <a:miter lim="800000"/>
              </a:ln>
              <a:effectLst/>
            </p:spPr>
          </p:cxnSp>
          <p:cxnSp>
            <p:nvCxnSpPr>
              <p:cNvPr id="16" name="Straight Connector 15">
                <a:extLst>
                  <a:ext uri="{FF2B5EF4-FFF2-40B4-BE49-F238E27FC236}">
                    <a16:creationId xmlns:a16="http://schemas.microsoft.com/office/drawing/2014/main" id="{470CF9C2-B37E-0934-0487-BAA32C8693A0}"/>
                  </a:ext>
                </a:extLst>
              </p:cNvPr>
              <p:cNvCxnSpPr>
                <a:cxnSpLocks/>
              </p:cNvCxnSpPr>
              <p:nvPr/>
            </p:nvCxnSpPr>
            <p:spPr>
              <a:xfrm flipH="1">
                <a:off x="5650745" y="3837207"/>
                <a:ext cx="682204" cy="198946"/>
              </a:xfrm>
              <a:prstGeom prst="line">
                <a:avLst/>
              </a:prstGeom>
              <a:noFill/>
              <a:ln w="9525" cap="flat" cmpd="sng" algn="ctr">
                <a:solidFill>
                  <a:sysClr val="windowText" lastClr="000000"/>
                </a:solidFill>
                <a:prstDash val="dash"/>
                <a:miter lim="800000"/>
              </a:ln>
              <a:effectLst/>
            </p:spPr>
          </p:cxnSp>
        </p:grpSp>
      </p:grpSp>
      <p:sp>
        <p:nvSpPr>
          <p:cNvPr id="141" name="Rectangle 140">
            <a:extLst>
              <a:ext uri="{FF2B5EF4-FFF2-40B4-BE49-F238E27FC236}">
                <a16:creationId xmlns:a16="http://schemas.microsoft.com/office/drawing/2014/main" id="{2246A472-210E-CEAC-295A-C13F92DC8622}"/>
              </a:ext>
            </a:extLst>
          </p:cNvPr>
          <p:cNvSpPr/>
          <p:nvPr/>
        </p:nvSpPr>
        <p:spPr>
          <a:xfrm>
            <a:off x="92148" y="1271437"/>
            <a:ext cx="8987622" cy="461665"/>
          </a:xfrm>
          <a:prstGeom prst="rect">
            <a:avLst/>
          </a:prstGeom>
          <a:noFill/>
        </p:spPr>
        <p:txBody>
          <a:bodyPr wrap="square">
            <a:spAutoFit/>
          </a:bodyPr>
          <a:lstStyle/>
          <a:p>
            <a:pPr marL="0" marR="0" lvl="1" indent="0"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venir Next" panose="020B0503020202020204" pitchFamily="34" charset="0"/>
                <a:cs typeface="Gill Sans MT"/>
              </a:rPr>
              <a:t>Two</a:t>
            </a:r>
            <a:r>
              <a:rPr kumimoji="0" lang="en-US" sz="2400" b="1" i="0" u="none" strike="noStrike" kern="1200" cap="none" spc="0" normalizeH="0" noProof="0" dirty="0">
                <a:ln>
                  <a:noFill/>
                </a:ln>
                <a:solidFill>
                  <a:prstClr val="black"/>
                </a:solidFill>
                <a:effectLst/>
                <a:uLnTx/>
                <a:uFillTx/>
                <a:latin typeface="Avenir Next" panose="020B0503020202020204" pitchFamily="34" charset="0"/>
                <a:cs typeface="Gill Sans MT"/>
              </a:rPr>
              <a:t> main approaches for Processing-in-Memory:</a:t>
            </a:r>
            <a:endParaRPr kumimoji="0" lang="en-US" sz="2400" b="1" i="0" u="none" strike="noStrike" kern="1200" cap="none" spc="0" normalizeH="0" baseline="0" noProof="0" dirty="0">
              <a:ln>
                <a:noFill/>
              </a:ln>
              <a:solidFill>
                <a:prstClr val="black"/>
              </a:solidFill>
              <a:effectLst/>
              <a:uLnTx/>
              <a:uFillTx/>
              <a:latin typeface="Avenir Next" panose="020B0503020202020204" pitchFamily="34" charset="0"/>
              <a:cs typeface="Gill Sans MT"/>
            </a:endParaRPr>
          </a:p>
        </p:txBody>
      </p:sp>
      <p:grpSp>
        <p:nvGrpSpPr>
          <p:cNvPr id="142" name="Group 141">
            <a:extLst>
              <a:ext uri="{FF2B5EF4-FFF2-40B4-BE49-F238E27FC236}">
                <a16:creationId xmlns:a16="http://schemas.microsoft.com/office/drawing/2014/main" id="{CA861C42-B756-6464-B41B-453233FC275B}"/>
              </a:ext>
            </a:extLst>
          </p:cNvPr>
          <p:cNvGrpSpPr/>
          <p:nvPr/>
        </p:nvGrpSpPr>
        <p:grpSpPr>
          <a:xfrm>
            <a:off x="169011" y="1667303"/>
            <a:ext cx="9448800" cy="874934"/>
            <a:chOff x="568179" y="3421559"/>
            <a:chExt cx="8407213" cy="883480"/>
          </a:xfrm>
        </p:grpSpPr>
        <p:sp>
          <p:nvSpPr>
            <p:cNvPr id="143" name="TextBox 142">
              <a:extLst>
                <a:ext uri="{FF2B5EF4-FFF2-40B4-BE49-F238E27FC236}">
                  <a16:creationId xmlns:a16="http://schemas.microsoft.com/office/drawing/2014/main" id="{1691201B-09D1-ACFB-AE9A-44C6E956EC16}"/>
                </a:ext>
              </a:extLst>
            </p:cNvPr>
            <p:cNvSpPr txBox="1"/>
            <p:nvPr/>
          </p:nvSpPr>
          <p:spPr>
            <a:xfrm>
              <a:off x="568179" y="3421559"/>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16161"/>
                  </a:solidFill>
                  <a:effectLst/>
                  <a:uLnTx/>
                  <a:uFillTx/>
                  <a:latin typeface="Avenir Next" panose="020B0503020202020204" pitchFamily="34" charset="0"/>
                  <a:cs typeface="Gill Sans MT"/>
                </a:rPr>
                <a:t>1</a:t>
              </a:r>
            </a:p>
          </p:txBody>
        </p:sp>
        <p:sp>
          <p:nvSpPr>
            <p:cNvPr id="144" name="TextBox 143">
              <a:extLst>
                <a:ext uri="{FF2B5EF4-FFF2-40B4-BE49-F238E27FC236}">
                  <a16:creationId xmlns:a16="http://schemas.microsoft.com/office/drawing/2014/main" id="{B120920D-6FD2-C5BC-6413-DBE726B90E98}"/>
                </a:ext>
              </a:extLst>
            </p:cNvPr>
            <p:cNvSpPr txBox="1"/>
            <p:nvPr/>
          </p:nvSpPr>
          <p:spPr>
            <a:xfrm>
              <a:off x="974390" y="3528082"/>
              <a:ext cx="8001002" cy="776957"/>
            </a:xfrm>
            <a:prstGeom prst="rect">
              <a:avLst/>
            </a:prstGeom>
            <a:noFill/>
          </p:spPr>
          <p:txBody>
            <a:bodyPr wrap="square" rtlCol="0">
              <a:spAutoFit/>
            </a:bodyPr>
            <a:lstStyle/>
            <a:p>
              <a:pPr lvl="0" defTabSz="914400">
                <a:defRPr/>
              </a:pPr>
              <a:r>
                <a:rPr lang="en-US" sz="2200" b="1" dirty="0">
                  <a:solidFill>
                    <a:srgbClr val="E16161"/>
                  </a:solidFill>
                  <a:latin typeface="Avenir Next" panose="020B0503020202020204" pitchFamily="34" charset="0"/>
                  <a:cs typeface="Gill Sans MT"/>
                </a:rPr>
                <a:t>Processing-</a:t>
              </a:r>
              <a:r>
                <a:rPr lang="en-US" sz="2200" b="1" u="sng" dirty="0">
                  <a:solidFill>
                    <a:srgbClr val="E16161"/>
                  </a:solidFill>
                  <a:latin typeface="Avenir Next" panose="020B0503020202020204" pitchFamily="34" charset="0"/>
                  <a:cs typeface="Gill Sans MT"/>
                </a:rPr>
                <a:t>Near</a:t>
              </a:r>
              <a:r>
                <a:rPr lang="en-US" sz="2200" b="1" dirty="0">
                  <a:solidFill>
                    <a:srgbClr val="E16161"/>
                  </a:solidFill>
                  <a:latin typeface="Avenir Next" panose="020B0503020202020204" pitchFamily="34" charset="0"/>
                  <a:cs typeface="Gill Sans MT"/>
                </a:rPr>
                <a:t>-Memory</a:t>
              </a:r>
              <a:r>
                <a:rPr kumimoji="0" lang="en-US" sz="2200" i="0" u="none" strike="noStrike" kern="1200" cap="none" spc="0" normalizeH="0" baseline="0" noProof="0" dirty="0">
                  <a:ln>
                    <a:noFill/>
                  </a:ln>
                  <a:solidFill>
                    <a:srgbClr val="1F497D"/>
                  </a:solidFill>
                  <a:effectLst/>
                  <a:uLnTx/>
                  <a:uFillTx/>
                  <a:latin typeface="Avenir Next" panose="020B0503020202020204" pitchFamily="34" charset="0"/>
                  <a:cs typeface="Gill Sans MT"/>
                </a:rPr>
                <a:t>: </a:t>
              </a:r>
              <a:r>
                <a:rPr lang="en-US" sz="2200" dirty="0">
                  <a:latin typeface="Avenir Next" panose="020B0503020202020204" pitchFamily="34" charset="0"/>
                  <a:cs typeface="Gill Sans MT"/>
                </a:rPr>
                <a:t>PIM</a:t>
              </a:r>
              <a:r>
                <a:rPr lang="en-US" sz="2200" dirty="0">
                  <a:solidFill>
                    <a:srgbClr val="C00000"/>
                  </a:solidFill>
                  <a:latin typeface="Avenir Next" panose="020B0503020202020204" pitchFamily="34" charset="0"/>
                  <a:cs typeface="Gill Sans MT"/>
                </a:rPr>
                <a:t> </a:t>
              </a:r>
              <a:r>
                <a:rPr lang="en-US" sz="2200" dirty="0">
                  <a:solidFill>
                    <a:srgbClr val="E16161"/>
                  </a:solidFill>
                  <a:latin typeface="Avenir Next" panose="020B0503020202020204" pitchFamily="34" charset="0"/>
                  <a:cs typeface="Gill Sans MT"/>
                </a:rPr>
                <a:t>logic is added</a:t>
              </a:r>
              <a:r>
                <a:rPr lang="en-US" sz="2200" dirty="0">
                  <a:solidFill>
                    <a:schemeClr val="accent1"/>
                  </a:solidFill>
                  <a:latin typeface="Avenir Next" panose="020B0503020202020204" pitchFamily="34" charset="0"/>
                  <a:cs typeface="Gill Sans MT"/>
                </a:rPr>
                <a:t> </a:t>
              </a:r>
              <a:r>
                <a:rPr lang="en-US" sz="2200" dirty="0">
                  <a:latin typeface="Avenir Next" panose="020B0503020202020204" pitchFamily="34" charset="0"/>
                  <a:cs typeface="Gill Sans MT"/>
                </a:rPr>
                <a:t>to the </a:t>
              </a:r>
              <a:r>
                <a:rPr lang="en-US" sz="2200" dirty="0">
                  <a:solidFill>
                    <a:srgbClr val="E16161"/>
                  </a:solidFill>
                  <a:latin typeface="Avenir Next" panose="020B0503020202020204" pitchFamily="34" charset="0"/>
                  <a:cs typeface="Gill Sans MT"/>
                </a:rPr>
                <a:t>same die as memory</a:t>
              </a:r>
              <a:r>
                <a:rPr lang="en-US" sz="2200" dirty="0">
                  <a:solidFill>
                    <a:srgbClr val="C00000"/>
                  </a:solidFill>
                  <a:latin typeface="Avenir Next" panose="020B0503020202020204" pitchFamily="34" charset="0"/>
                  <a:cs typeface="Gill Sans MT"/>
                </a:rPr>
                <a:t> </a:t>
              </a:r>
              <a:r>
                <a:rPr lang="en-US" sz="2200" dirty="0">
                  <a:latin typeface="Avenir Next" panose="020B0503020202020204" pitchFamily="34" charset="0"/>
                  <a:cs typeface="Gill Sans MT"/>
                </a:rPr>
                <a:t>or to the </a:t>
              </a:r>
              <a:r>
                <a:rPr lang="en-US" sz="2200" dirty="0">
                  <a:solidFill>
                    <a:srgbClr val="E16161"/>
                  </a:solidFill>
                  <a:latin typeface="Avenir Next" panose="020B0503020202020204" pitchFamily="34" charset="0"/>
                  <a:cs typeface="Gill Sans MT"/>
                </a:rPr>
                <a:t>logic layer </a:t>
              </a:r>
              <a:r>
                <a:rPr lang="en-US" sz="2200" dirty="0">
                  <a:latin typeface="Avenir Next" panose="020B0503020202020204" pitchFamily="34" charset="0"/>
                  <a:cs typeface="Gill Sans MT"/>
                </a:rPr>
                <a:t>of 3D-stacked memory</a:t>
              </a:r>
              <a:endParaRPr kumimoji="0" lang="en-US" sz="2200" i="0" u="none" strike="noStrike" kern="1200" cap="none" spc="0" normalizeH="0" baseline="0" noProof="0" dirty="0">
                <a:ln>
                  <a:noFill/>
                </a:ln>
                <a:effectLst/>
                <a:uLnTx/>
                <a:uFillTx/>
                <a:latin typeface="Avenir Next" panose="020B0503020202020204" pitchFamily="34" charset="0"/>
                <a:cs typeface="Gill Sans MT"/>
              </a:endParaRPr>
            </a:p>
          </p:txBody>
        </p:sp>
      </p:grpSp>
      <p:sp>
        <p:nvSpPr>
          <p:cNvPr id="153" name="Trapezoid 152">
            <a:extLst>
              <a:ext uri="{FF2B5EF4-FFF2-40B4-BE49-F238E27FC236}">
                <a16:creationId xmlns:a16="http://schemas.microsoft.com/office/drawing/2014/main" id="{33DF1A2A-722C-9A7D-E444-E776E9E2AC7B}"/>
              </a:ext>
            </a:extLst>
          </p:cNvPr>
          <p:cNvSpPr/>
          <p:nvPr/>
        </p:nvSpPr>
        <p:spPr>
          <a:xfrm rot="16200000">
            <a:off x="5808348" y="5050713"/>
            <a:ext cx="1581693" cy="249849"/>
          </a:xfrm>
          <a:prstGeom prst="trapezoid">
            <a:avLst>
              <a:gd name="adj" fmla="val 8257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cxnSp>
        <p:nvCxnSpPr>
          <p:cNvPr id="154" name="Straight Connector 153">
            <a:extLst>
              <a:ext uri="{FF2B5EF4-FFF2-40B4-BE49-F238E27FC236}">
                <a16:creationId xmlns:a16="http://schemas.microsoft.com/office/drawing/2014/main" id="{57EA2218-B401-C869-13CE-99CEB1CF53BC}"/>
              </a:ext>
            </a:extLst>
          </p:cNvPr>
          <p:cNvCxnSpPr>
            <a:cxnSpLocks/>
            <a:endCxn id="167" idx="0"/>
          </p:cNvCxnSpPr>
          <p:nvPr/>
        </p:nvCxnSpPr>
        <p:spPr>
          <a:xfrm>
            <a:off x="6904761" y="4750127"/>
            <a:ext cx="1333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A3B5543-34C8-1456-07F0-EA99DEC4990D}"/>
              </a:ext>
            </a:extLst>
          </p:cNvPr>
          <p:cNvCxnSpPr>
            <a:cxnSpLocks/>
            <a:endCxn id="200" idx="0"/>
          </p:cNvCxnSpPr>
          <p:nvPr/>
        </p:nvCxnSpPr>
        <p:spPr>
          <a:xfrm>
            <a:off x="6904761" y="5629727"/>
            <a:ext cx="1333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F487461-57BE-B43D-2768-BA31AB15AAA9}"/>
              </a:ext>
            </a:extLst>
          </p:cNvPr>
          <p:cNvCxnSpPr>
            <a:cxnSpLocks/>
          </p:cNvCxnSpPr>
          <p:nvPr/>
        </p:nvCxnSpPr>
        <p:spPr>
          <a:xfrm>
            <a:off x="6904761" y="4631756"/>
            <a:ext cx="0" cy="11153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5FBF352-A54E-F034-993F-362B41AAABC1}"/>
              </a:ext>
            </a:extLst>
          </p:cNvPr>
          <p:cNvCxnSpPr>
            <a:cxnSpLocks/>
            <a:stCxn id="153" idx="2"/>
          </p:cNvCxnSpPr>
          <p:nvPr/>
        </p:nvCxnSpPr>
        <p:spPr>
          <a:xfrm>
            <a:off x="6724119" y="5175637"/>
            <a:ext cx="1653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236BCBA-D7CE-8D31-C1C2-06C49F1DBE7C}"/>
              </a:ext>
            </a:extLst>
          </p:cNvPr>
          <p:cNvSpPr/>
          <p:nvPr/>
        </p:nvSpPr>
        <p:spPr>
          <a:xfrm>
            <a:off x="1" y="2609117"/>
            <a:ext cx="9063612" cy="3872288"/>
          </a:xfrm>
          <a:prstGeom prst="rect">
            <a:avLst/>
          </a:prstGeom>
          <a:solidFill>
            <a:schemeClr val="bg1">
              <a:alpha val="897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Box 148">
            <a:extLst>
              <a:ext uri="{FF2B5EF4-FFF2-40B4-BE49-F238E27FC236}">
                <a16:creationId xmlns:a16="http://schemas.microsoft.com/office/drawing/2014/main" id="{CA545588-4C02-7CBA-AD69-83B70DC72DFA}"/>
              </a:ext>
            </a:extLst>
          </p:cNvPr>
          <p:cNvSpPr txBox="1"/>
          <p:nvPr/>
        </p:nvSpPr>
        <p:spPr>
          <a:xfrm>
            <a:off x="7104930" y="3990552"/>
            <a:ext cx="1679445" cy="430887"/>
          </a:xfrm>
          <a:prstGeom prst="rect">
            <a:avLst/>
          </a:prstGeom>
          <a:noFill/>
          <a:ln>
            <a:noFill/>
            <a:prstDash val="dash"/>
          </a:ln>
        </p:spPr>
        <p:txBody>
          <a:bodyPr wrap="square" lIns="0" tIns="0" rIns="0" bIns="0">
            <a:spAutoFit/>
          </a:bodyPr>
          <a:lstStyle/>
          <a:p>
            <a:pPr algn="ctr"/>
            <a:r>
              <a:rPr lang="en-US" sz="1400" b="1" i="1" dirty="0">
                <a:solidFill>
                  <a:schemeClr val="accent5"/>
                </a:solidFill>
                <a:latin typeface="Avenir Next" panose="020B0503020202020204" pitchFamily="34" charset="0"/>
                <a:cs typeface="Arial" panose="020B0604020202020204" pitchFamily="34" charset="0"/>
              </a:rPr>
              <a:t>Processing-</a:t>
            </a:r>
          </a:p>
          <a:p>
            <a:pPr algn="ctr"/>
            <a:r>
              <a:rPr lang="en-US" sz="1400" b="1" i="1" dirty="0">
                <a:solidFill>
                  <a:schemeClr val="accent5"/>
                </a:solidFill>
                <a:latin typeface="Avenir Next" panose="020B0503020202020204" pitchFamily="34" charset="0"/>
                <a:cs typeface="Arial" panose="020B0604020202020204" pitchFamily="34" charset="0"/>
              </a:rPr>
              <a:t>Using-DRAM</a:t>
            </a:r>
          </a:p>
        </p:txBody>
      </p:sp>
      <p:grpSp>
        <p:nvGrpSpPr>
          <p:cNvPr id="158" name="Group 157">
            <a:extLst>
              <a:ext uri="{FF2B5EF4-FFF2-40B4-BE49-F238E27FC236}">
                <a16:creationId xmlns:a16="http://schemas.microsoft.com/office/drawing/2014/main" id="{0231C7BD-7972-6953-937C-8B49A2B39B21}"/>
              </a:ext>
            </a:extLst>
          </p:cNvPr>
          <p:cNvGrpSpPr/>
          <p:nvPr/>
        </p:nvGrpSpPr>
        <p:grpSpPr>
          <a:xfrm>
            <a:off x="7038147" y="4435484"/>
            <a:ext cx="1509033" cy="1799882"/>
            <a:chOff x="7069492" y="4319864"/>
            <a:chExt cx="1509033" cy="1799882"/>
          </a:xfrm>
        </p:grpSpPr>
        <p:grpSp>
          <p:nvGrpSpPr>
            <p:cNvPr id="159" name="Group 158">
              <a:extLst>
                <a:ext uri="{FF2B5EF4-FFF2-40B4-BE49-F238E27FC236}">
                  <a16:creationId xmlns:a16="http://schemas.microsoft.com/office/drawing/2014/main" id="{EAAC9EE5-1E0D-17C7-B721-1C364D2EC821}"/>
                </a:ext>
              </a:extLst>
            </p:cNvPr>
            <p:cNvGrpSpPr/>
            <p:nvPr/>
          </p:nvGrpSpPr>
          <p:grpSpPr>
            <a:xfrm>
              <a:off x="7069492" y="5200300"/>
              <a:ext cx="1509033" cy="919446"/>
              <a:chOff x="4697310" y="1380763"/>
              <a:chExt cx="1347890" cy="796381"/>
            </a:xfrm>
          </p:grpSpPr>
          <p:grpSp>
            <p:nvGrpSpPr>
              <p:cNvPr id="199" name="Group 198">
                <a:extLst>
                  <a:ext uri="{FF2B5EF4-FFF2-40B4-BE49-F238E27FC236}">
                    <a16:creationId xmlns:a16="http://schemas.microsoft.com/office/drawing/2014/main" id="{391BBB7C-B515-323E-6632-96F43ADB5DF8}"/>
                  </a:ext>
                </a:extLst>
              </p:cNvPr>
              <p:cNvGrpSpPr/>
              <p:nvPr/>
            </p:nvGrpSpPr>
            <p:grpSpPr>
              <a:xfrm>
                <a:off x="4961468" y="1380763"/>
                <a:ext cx="1083732" cy="796381"/>
                <a:chOff x="4961468" y="1380763"/>
                <a:chExt cx="1083732" cy="796381"/>
              </a:xfrm>
            </p:grpSpPr>
            <p:sp>
              <p:nvSpPr>
                <p:cNvPr id="204" name="Rectangle 203">
                  <a:extLst>
                    <a:ext uri="{FF2B5EF4-FFF2-40B4-BE49-F238E27FC236}">
                      <a16:creationId xmlns:a16="http://schemas.microsoft.com/office/drawing/2014/main" id="{FDF51636-E86B-63C9-D94B-0090FB49B011}"/>
                    </a:ext>
                  </a:extLst>
                </p:cNvPr>
                <p:cNvSpPr/>
                <p:nvPr/>
              </p:nvSpPr>
              <p:spPr>
                <a:xfrm>
                  <a:off x="4961468" y="1380763"/>
                  <a:ext cx="1083732" cy="5930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nvGrpSpPr>
                <p:cNvPr id="205" name="Group 204">
                  <a:extLst>
                    <a:ext uri="{FF2B5EF4-FFF2-40B4-BE49-F238E27FC236}">
                      <a16:creationId xmlns:a16="http://schemas.microsoft.com/office/drawing/2014/main" id="{04DA0B64-7A3A-9D42-D65B-E67F444E9D9E}"/>
                    </a:ext>
                  </a:extLst>
                </p:cNvPr>
                <p:cNvGrpSpPr/>
                <p:nvPr/>
              </p:nvGrpSpPr>
              <p:grpSpPr>
                <a:xfrm>
                  <a:off x="4994689" y="1414865"/>
                  <a:ext cx="996193" cy="762279"/>
                  <a:chOff x="4994689" y="1414865"/>
                  <a:chExt cx="996193" cy="762279"/>
                </a:xfrm>
              </p:grpSpPr>
              <p:cxnSp>
                <p:nvCxnSpPr>
                  <p:cNvPr id="206" name="Straight Connector 205">
                    <a:extLst>
                      <a:ext uri="{FF2B5EF4-FFF2-40B4-BE49-F238E27FC236}">
                        <a16:creationId xmlns:a16="http://schemas.microsoft.com/office/drawing/2014/main" id="{88D21BA5-C538-F9DB-C920-42AA337CA408}"/>
                      </a:ext>
                    </a:extLst>
                  </p:cNvPr>
                  <p:cNvCxnSpPr>
                    <a:cxnSpLocks/>
                    <a:stCxn id="217" idx="2"/>
                    <a:endCxn id="221" idx="6"/>
                  </p:cNvCxnSpPr>
                  <p:nvPr/>
                </p:nvCxnSpPr>
                <p:spPr>
                  <a:xfrm flipV="1">
                    <a:off x="4995336" y="1676639"/>
                    <a:ext cx="9955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C84734EF-EA9B-81B9-466F-E77E17701993}"/>
                      </a:ext>
                    </a:extLst>
                  </p:cNvPr>
                  <p:cNvCxnSpPr>
                    <a:cxnSpLocks/>
                    <a:stCxn id="218" idx="2"/>
                    <a:endCxn id="222" idx="6"/>
                  </p:cNvCxnSpPr>
                  <p:nvPr/>
                </p:nvCxnSpPr>
                <p:spPr>
                  <a:xfrm flipV="1">
                    <a:off x="4995335" y="1856558"/>
                    <a:ext cx="9955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2B6B5A4C-E452-2DB6-7D01-CE5495E427E3}"/>
                      </a:ext>
                    </a:extLst>
                  </p:cNvPr>
                  <p:cNvCxnSpPr>
                    <a:cxnSpLocks/>
                    <a:stCxn id="219" idx="2"/>
                    <a:endCxn id="223" idx="6"/>
                  </p:cNvCxnSpPr>
                  <p:nvPr/>
                </p:nvCxnSpPr>
                <p:spPr>
                  <a:xfrm flipV="1">
                    <a:off x="4994689" y="1496974"/>
                    <a:ext cx="9955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969EFD6A-4718-A89C-64E9-93CD22238F0E}"/>
                      </a:ext>
                    </a:extLst>
                  </p:cNvPr>
                  <p:cNvGrpSpPr/>
                  <p:nvPr/>
                </p:nvGrpSpPr>
                <p:grpSpPr>
                  <a:xfrm>
                    <a:off x="5204995" y="1424282"/>
                    <a:ext cx="146030" cy="752862"/>
                    <a:chOff x="5204995" y="1424282"/>
                    <a:chExt cx="146030" cy="752862"/>
                  </a:xfrm>
                </p:grpSpPr>
                <p:cxnSp>
                  <p:nvCxnSpPr>
                    <p:cNvPr id="228" name="Straight Connector 227">
                      <a:extLst>
                        <a:ext uri="{FF2B5EF4-FFF2-40B4-BE49-F238E27FC236}">
                          <a16:creationId xmlns:a16="http://schemas.microsoft.com/office/drawing/2014/main" id="{31838316-2D43-945B-3A20-93A9C4CD132A}"/>
                        </a:ext>
                      </a:extLst>
                    </p:cNvPr>
                    <p:cNvCxnSpPr>
                      <a:cxnSpLocks/>
                      <a:stCxn id="231" idx="0"/>
                    </p:cNvCxnSpPr>
                    <p:nvPr/>
                  </p:nvCxnSpPr>
                  <p:spPr>
                    <a:xfrm>
                      <a:off x="5277687" y="1424282"/>
                      <a:ext cx="0" cy="7528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CED4FA0A-9D9C-83B4-8F81-F2E7FB6FD6CE}"/>
                        </a:ext>
                      </a:extLst>
                    </p:cNvPr>
                    <p:cNvSpPr/>
                    <p:nvPr/>
                  </p:nvSpPr>
                  <p:spPr>
                    <a:xfrm>
                      <a:off x="5205642" y="1603947"/>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30" name="Oval 229">
                      <a:extLst>
                        <a:ext uri="{FF2B5EF4-FFF2-40B4-BE49-F238E27FC236}">
                          <a16:creationId xmlns:a16="http://schemas.microsoft.com/office/drawing/2014/main" id="{D4C45ABF-DC25-A4C0-4D76-33380F79A5E8}"/>
                        </a:ext>
                      </a:extLst>
                    </p:cNvPr>
                    <p:cNvSpPr/>
                    <p:nvPr/>
                  </p:nvSpPr>
                  <p:spPr>
                    <a:xfrm>
                      <a:off x="5205641" y="1783866"/>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31" name="Oval 230">
                      <a:extLst>
                        <a:ext uri="{FF2B5EF4-FFF2-40B4-BE49-F238E27FC236}">
                          <a16:creationId xmlns:a16="http://schemas.microsoft.com/office/drawing/2014/main" id="{8D5A55F7-926F-F40E-FC2D-AA0790808A35}"/>
                        </a:ext>
                      </a:extLst>
                    </p:cNvPr>
                    <p:cNvSpPr/>
                    <p:nvPr/>
                  </p:nvSpPr>
                  <p:spPr>
                    <a:xfrm>
                      <a:off x="5204995" y="1424282"/>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grpSp>
                <p:nvGrpSpPr>
                  <p:cNvPr id="210" name="Group 209">
                    <a:extLst>
                      <a:ext uri="{FF2B5EF4-FFF2-40B4-BE49-F238E27FC236}">
                        <a16:creationId xmlns:a16="http://schemas.microsoft.com/office/drawing/2014/main" id="{2240EB8B-5B86-1D61-0A70-7FBFD77A07F0}"/>
                      </a:ext>
                    </a:extLst>
                  </p:cNvPr>
                  <p:cNvGrpSpPr/>
                  <p:nvPr/>
                </p:nvGrpSpPr>
                <p:grpSpPr>
                  <a:xfrm>
                    <a:off x="5419036" y="1419988"/>
                    <a:ext cx="146030" cy="757156"/>
                    <a:chOff x="5204995" y="1424282"/>
                    <a:chExt cx="146030" cy="757156"/>
                  </a:xfrm>
                </p:grpSpPr>
                <p:cxnSp>
                  <p:nvCxnSpPr>
                    <p:cNvPr id="224" name="Straight Connector 223">
                      <a:extLst>
                        <a:ext uri="{FF2B5EF4-FFF2-40B4-BE49-F238E27FC236}">
                          <a16:creationId xmlns:a16="http://schemas.microsoft.com/office/drawing/2014/main" id="{66C4C24C-9A57-262C-0016-04952F52AD66}"/>
                        </a:ext>
                      </a:extLst>
                    </p:cNvPr>
                    <p:cNvCxnSpPr>
                      <a:cxnSpLocks/>
                      <a:stCxn id="227" idx="0"/>
                    </p:cNvCxnSpPr>
                    <p:nvPr/>
                  </p:nvCxnSpPr>
                  <p:spPr>
                    <a:xfrm>
                      <a:off x="5277687" y="1424282"/>
                      <a:ext cx="0" cy="7571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5" name="Oval 224">
                      <a:extLst>
                        <a:ext uri="{FF2B5EF4-FFF2-40B4-BE49-F238E27FC236}">
                          <a16:creationId xmlns:a16="http://schemas.microsoft.com/office/drawing/2014/main" id="{38DE10E1-DD0A-26A8-932D-6C8603ABE3BA}"/>
                        </a:ext>
                      </a:extLst>
                    </p:cNvPr>
                    <p:cNvSpPr/>
                    <p:nvPr/>
                  </p:nvSpPr>
                  <p:spPr>
                    <a:xfrm>
                      <a:off x="5205642" y="1603947"/>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6" name="Oval 225">
                      <a:extLst>
                        <a:ext uri="{FF2B5EF4-FFF2-40B4-BE49-F238E27FC236}">
                          <a16:creationId xmlns:a16="http://schemas.microsoft.com/office/drawing/2014/main" id="{8BBA384A-FD4C-4165-2130-5ABFF158755A}"/>
                        </a:ext>
                      </a:extLst>
                    </p:cNvPr>
                    <p:cNvSpPr/>
                    <p:nvPr/>
                  </p:nvSpPr>
                  <p:spPr>
                    <a:xfrm>
                      <a:off x="5205641" y="1783866"/>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7" name="Oval 226">
                      <a:extLst>
                        <a:ext uri="{FF2B5EF4-FFF2-40B4-BE49-F238E27FC236}">
                          <a16:creationId xmlns:a16="http://schemas.microsoft.com/office/drawing/2014/main" id="{59C42B11-9842-E329-11E3-96DA5F8289EF}"/>
                        </a:ext>
                      </a:extLst>
                    </p:cNvPr>
                    <p:cNvSpPr/>
                    <p:nvPr/>
                  </p:nvSpPr>
                  <p:spPr>
                    <a:xfrm>
                      <a:off x="5204995" y="1424282"/>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sp>
                <p:nvSpPr>
                  <p:cNvPr id="211" name="Oval 210">
                    <a:extLst>
                      <a:ext uri="{FF2B5EF4-FFF2-40B4-BE49-F238E27FC236}">
                        <a16:creationId xmlns:a16="http://schemas.microsoft.com/office/drawing/2014/main" id="{92EDE11A-28DD-F3B4-4C7D-A61ACC247FAB}"/>
                      </a:ext>
                    </a:extLst>
                  </p:cNvPr>
                  <p:cNvSpPr/>
                  <p:nvPr/>
                </p:nvSpPr>
                <p:spPr>
                  <a:xfrm>
                    <a:off x="5633076" y="1599653"/>
                    <a:ext cx="145383" cy="145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venir Next" panose="020B0503020202020204" pitchFamily="34" charset="0"/>
                        <a:cs typeface="Arial" panose="020B0604020202020204" pitchFamily="34" charset="0"/>
                      </a:rPr>
                      <a:t>…</a:t>
                    </a:r>
                  </a:p>
                </p:txBody>
              </p:sp>
              <p:grpSp>
                <p:nvGrpSpPr>
                  <p:cNvPr id="212" name="Group 211">
                    <a:extLst>
                      <a:ext uri="{FF2B5EF4-FFF2-40B4-BE49-F238E27FC236}">
                        <a16:creationId xmlns:a16="http://schemas.microsoft.com/office/drawing/2014/main" id="{E831BA7D-97A9-48F1-40DC-9477D6B01EB0}"/>
                      </a:ext>
                    </a:extLst>
                  </p:cNvPr>
                  <p:cNvGrpSpPr/>
                  <p:nvPr/>
                </p:nvGrpSpPr>
                <p:grpSpPr>
                  <a:xfrm>
                    <a:off x="5844852" y="1424282"/>
                    <a:ext cx="146030" cy="752862"/>
                    <a:chOff x="5204995" y="1424282"/>
                    <a:chExt cx="146030" cy="752862"/>
                  </a:xfrm>
                </p:grpSpPr>
                <p:cxnSp>
                  <p:nvCxnSpPr>
                    <p:cNvPr id="220" name="Straight Connector 219">
                      <a:extLst>
                        <a:ext uri="{FF2B5EF4-FFF2-40B4-BE49-F238E27FC236}">
                          <a16:creationId xmlns:a16="http://schemas.microsoft.com/office/drawing/2014/main" id="{A26064B1-CE0C-A884-304A-FEBA8CC87173}"/>
                        </a:ext>
                      </a:extLst>
                    </p:cNvPr>
                    <p:cNvCxnSpPr>
                      <a:cxnSpLocks/>
                      <a:stCxn id="223" idx="0"/>
                    </p:cNvCxnSpPr>
                    <p:nvPr/>
                  </p:nvCxnSpPr>
                  <p:spPr>
                    <a:xfrm>
                      <a:off x="5277687" y="1424282"/>
                      <a:ext cx="0" cy="7528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1" name="Oval 220">
                      <a:extLst>
                        <a:ext uri="{FF2B5EF4-FFF2-40B4-BE49-F238E27FC236}">
                          <a16:creationId xmlns:a16="http://schemas.microsoft.com/office/drawing/2014/main" id="{DA27A7F8-A7A3-94B6-CB12-6B086E5A7FD2}"/>
                        </a:ext>
                      </a:extLst>
                    </p:cNvPr>
                    <p:cNvSpPr/>
                    <p:nvPr/>
                  </p:nvSpPr>
                  <p:spPr>
                    <a:xfrm>
                      <a:off x="5205642" y="1603947"/>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2" name="Oval 221">
                      <a:extLst>
                        <a:ext uri="{FF2B5EF4-FFF2-40B4-BE49-F238E27FC236}">
                          <a16:creationId xmlns:a16="http://schemas.microsoft.com/office/drawing/2014/main" id="{FB447ED3-29DE-FD26-DB3A-49BB85A8C404}"/>
                        </a:ext>
                      </a:extLst>
                    </p:cNvPr>
                    <p:cNvSpPr/>
                    <p:nvPr/>
                  </p:nvSpPr>
                  <p:spPr>
                    <a:xfrm>
                      <a:off x="5205641" y="1783866"/>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Oval 222">
                      <a:extLst>
                        <a:ext uri="{FF2B5EF4-FFF2-40B4-BE49-F238E27FC236}">
                          <a16:creationId xmlns:a16="http://schemas.microsoft.com/office/drawing/2014/main" id="{8F459794-632D-5DAF-6F00-23BC2C1BB799}"/>
                        </a:ext>
                      </a:extLst>
                    </p:cNvPr>
                    <p:cNvSpPr/>
                    <p:nvPr/>
                  </p:nvSpPr>
                  <p:spPr>
                    <a:xfrm>
                      <a:off x="5204995" y="1424282"/>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grpSp>
                <p:nvGrpSpPr>
                  <p:cNvPr id="213" name="Group 212">
                    <a:extLst>
                      <a:ext uri="{FF2B5EF4-FFF2-40B4-BE49-F238E27FC236}">
                        <a16:creationId xmlns:a16="http://schemas.microsoft.com/office/drawing/2014/main" id="{7FB7E9E9-607E-65BE-9948-9AF84AF83341}"/>
                      </a:ext>
                    </a:extLst>
                  </p:cNvPr>
                  <p:cNvGrpSpPr/>
                  <p:nvPr/>
                </p:nvGrpSpPr>
                <p:grpSpPr>
                  <a:xfrm>
                    <a:off x="4994689" y="1429152"/>
                    <a:ext cx="146030" cy="747992"/>
                    <a:chOff x="5204995" y="1424282"/>
                    <a:chExt cx="146030" cy="747992"/>
                  </a:xfrm>
                </p:grpSpPr>
                <p:cxnSp>
                  <p:nvCxnSpPr>
                    <p:cNvPr id="216" name="Straight Connector 215">
                      <a:extLst>
                        <a:ext uri="{FF2B5EF4-FFF2-40B4-BE49-F238E27FC236}">
                          <a16:creationId xmlns:a16="http://schemas.microsoft.com/office/drawing/2014/main" id="{C0362FED-F863-B353-DD65-C08218F67039}"/>
                        </a:ext>
                      </a:extLst>
                    </p:cNvPr>
                    <p:cNvCxnSpPr>
                      <a:cxnSpLocks/>
                      <a:stCxn id="219" idx="0"/>
                    </p:cNvCxnSpPr>
                    <p:nvPr/>
                  </p:nvCxnSpPr>
                  <p:spPr>
                    <a:xfrm>
                      <a:off x="5277687" y="1424282"/>
                      <a:ext cx="0" cy="7479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7" name="Oval 216">
                      <a:extLst>
                        <a:ext uri="{FF2B5EF4-FFF2-40B4-BE49-F238E27FC236}">
                          <a16:creationId xmlns:a16="http://schemas.microsoft.com/office/drawing/2014/main" id="{79BE26BA-E630-9303-331D-2A373A828574}"/>
                        </a:ext>
                      </a:extLst>
                    </p:cNvPr>
                    <p:cNvSpPr/>
                    <p:nvPr/>
                  </p:nvSpPr>
                  <p:spPr>
                    <a:xfrm>
                      <a:off x="5205642" y="1603947"/>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8" name="Oval 217">
                      <a:extLst>
                        <a:ext uri="{FF2B5EF4-FFF2-40B4-BE49-F238E27FC236}">
                          <a16:creationId xmlns:a16="http://schemas.microsoft.com/office/drawing/2014/main" id="{0E1A1183-BC46-50BE-F976-7CBDF5D1A0BB}"/>
                        </a:ext>
                      </a:extLst>
                    </p:cNvPr>
                    <p:cNvSpPr/>
                    <p:nvPr/>
                  </p:nvSpPr>
                  <p:spPr>
                    <a:xfrm>
                      <a:off x="5205641" y="1783866"/>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9" name="Oval 218">
                      <a:extLst>
                        <a:ext uri="{FF2B5EF4-FFF2-40B4-BE49-F238E27FC236}">
                          <a16:creationId xmlns:a16="http://schemas.microsoft.com/office/drawing/2014/main" id="{6D197176-A524-E762-6297-9ADD6F28450B}"/>
                        </a:ext>
                      </a:extLst>
                    </p:cNvPr>
                    <p:cNvSpPr/>
                    <p:nvPr/>
                  </p:nvSpPr>
                  <p:spPr>
                    <a:xfrm>
                      <a:off x="5204995" y="1424282"/>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sp>
                <p:nvSpPr>
                  <p:cNvPr id="214" name="Oval 213">
                    <a:extLst>
                      <a:ext uri="{FF2B5EF4-FFF2-40B4-BE49-F238E27FC236}">
                        <a16:creationId xmlns:a16="http://schemas.microsoft.com/office/drawing/2014/main" id="{CCD4E9E0-0759-7A57-5155-F0C60E0FC5AC}"/>
                      </a:ext>
                    </a:extLst>
                  </p:cNvPr>
                  <p:cNvSpPr/>
                  <p:nvPr/>
                </p:nvSpPr>
                <p:spPr>
                  <a:xfrm>
                    <a:off x="5636464" y="1414865"/>
                    <a:ext cx="145383" cy="145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Avenir Next" panose="020B0503020202020204" pitchFamily="34" charset="0"/>
                      <a:cs typeface="Arial" panose="020B0604020202020204" pitchFamily="34" charset="0"/>
                    </a:endParaRPr>
                  </a:p>
                </p:txBody>
              </p:sp>
              <p:sp>
                <p:nvSpPr>
                  <p:cNvPr id="215" name="Oval 214">
                    <a:extLst>
                      <a:ext uri="{FF2B5EF4-FFF2-40B4-BE49-F238E27FC236}">
                        <a16:creationId xmlns:a16="http://schemas.microsoft.com/office/drawing/2014/main" id="{E4CCC99E-F9E8-01D1-D52B-5A44F09EB648}"/>
                      </a:ext>
                    </a:extLst>
                  </p:cNvPr>
                  <p:cNvSpPr/>
                  <p:nvPr/>
                </p:nvSpPr>
                <p:spPr>
                  <a:xfrm>
                    <a:off x="5630166" y="1787487"/>
                    <a:ext cx="145383" cy="145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Avenir Next" panose="020B0503020202020204" pitchFamily="34" charset="0"/>
                      <a:cs typeface="Arial" panose="020B0604020202020204" pitchFamily="34" charset="0"/>
                    </a:endParaRPr>
                  </a:p>
                </p:txBody>
              </p:sp>
            </p:grpSp>
          </p:grpSp>
          <p:sp>
            <p:nvSpPr>
              <p:cNvPr id="200" name="Trapezoid 199">
                <a:extLst>
                  <a:ext uri="{FF2B5EF4-FFF2-40B4-BE49-F238E27FC236}">
                    <a16:creationId xmlns:a16="http://schemas.microsoft.com/office/drawing/2014/main" id="{C3269B1D-665A-B842-355A-91A6C313D350}"/>
                  </a:ext>
                </a:extLst>
              </p:cNvPr>
              <p:cNvSpPr/>
              <p:nvPr/>
            </p:nvSpPr>
            <p:spPr>
              <a:xfrm rot="16200000">
                <a:off x="4534878" y="1580684"/>
                <a:ext cx="487028" cy="162163"/>
              </a:xfrm>
              <a:prstGeom prst="trapezoid">
                <a:avLst>
                  <a:gd name="adj" fmla="val 341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01" name="Rectangle 200">
                <a:extLst>
                  <a:ext uri="{FF2B5EF4-FFF2-40B4-BE49-F238E27FC236}">
                    <a16:creationId xmlns:a16="http://schemas.microsoft.com/office/drawing/2014/main" id="{86AF9430-0567-6A8F-8492-68B10A1B6039}"/>
                  </a:ext>
                </a:extLst>
              </p:cNvPr>
              <p:cNvSpPr/>
              <p:nvPr/>
            </p:nvSpPr>
            <p:spPr>
              <a:xfrm>
                <a:off x="4961468" y="1974809"/>
                <a:ext cx="1083732" cy="111866"/>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cxnSp>
            <p:nvCxnSpPr>
              <p:cNvPr id="202" name="Straight Connector 201">
                <a:extLst>
                  <a:ext uri="{FF2B5EF4-FFF2-40B4-BE49-F238E27FC236}">
                    <a16:creationId xmlns:a16="http://schemas.microsoft.com/office/drawing/2014/main" id="{8B46416B-2148-BED3-4AE2-10AD47CA4417}"/>
                  </a:ext>
                </a:extLst>
              </p:cNvPr>
              <p:cNvCxnSpPr>
                <a:cxnSpLocks/>
              </p:cNvCxnSpPr>
              <p:nvPr/>
            </p:nvCxnSpPr>
            <p:spPr>
              <a:xfrm flipV="1">
                <a:off x="4852605" y="1560248"/>
                <a:ext cx="1088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04589A4-11B1-FD4F-B3EF-BFDB60A67E3D}"/>
                  </a:ext>
                </a:extLst>
              </p:cNvPr>
              <p:cNvCxnSpPr>
                <a:cxnSpLocks/>
              </p:cNvCxnSpPr>
              <p:nvPr/>
            </p:nvCxnSpPr>
            <p:spPr>
              <a:xfrm flipV="1">
                <a:off x="4852605" y="1763683"/>
                <a:ext cx="1088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0" name="Straight Connector 159">
              <a:extLst>
                <a:ext uri="{FF2B5EF4-FFF2-40B4-BE49-F238E27FC236}">
                  <a16:creationId xmlns:a16="http://schemas.microsoft.com/office/drawing/2014/main" id="{A20A4F1A-CA51-73D8-0445-0C5E5C507824}"/>
                </a:ext>
              </a:extLst>
            </p:cNvPr>
            <p:cNvCxnSpPr>
              <a:cxnSpLocks/>
            </p:cNvCxnSpPr>
            <p:nvPr/>
          </p:nvCxnSpPr>
          <p:spPr>
            <a:xfrm>
              <a:off x="8197996" y="6017421"/>
              <a:ext cx="0" cy="1023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855096CD-27BA-D817-D7C7-BDFB9506589E}"/>
                </a:ext>
              </a:extLst>
            </p:cNvPr>
            <p:cNvGrpSpPr/>
            <p:nvPr/>
          </p:nvGrpSpPr>
          <p:grpSpPr>
            <a:xfrm>
              <a:off x="7069492" y="4319864"/>
              <a:ext cx="1509033" cy="880436"/>
              <a:chOff x="7069492" y="4319864"/>
              <a:chExt cx="1509033" cy="880436"/>
            </a:xfrm>
          </p:grpSpPr>
          <p:cxnSp>
            <p:nvCxnSpPr>
              <p:cNvPr id="162" name="Straight Connector 161">
                <a:extLst>
                  <a:ext uri="{FF2B5EF4-FFF2-40B4-BE49-F238E27FC236}">
                    <a16:creationId xmlns:a16="http://schemas.microsoft.com/office/drawing/2014/main" id="{8A44072D-085B-74B7-F667-955F6A79FF1E}"/>
                  </a:ext>
                </a:extLst>
              </p:cNvPr>
              <p:cNvCxnSpPr>
                <a:cxnSpLocks/>
              </p:cNvCxnSpPr>
              <p:nvPr/>
            </p:nvCxnSpPr>
            <p:spPr>
              <a:xfrm>
                <a:off x="8195254" y="5134860"/>
                <a:ext cx="0" cy="65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E18F74EB-D3EB-D0ED-1D0D-81DBAC8EE43E}"/>
                  </a:ext>
                </a:extLst>
              </p:cNvPr>
              <p:cNvGrpSpPr/>
              <p:nvPr/>
            </p:nvGrpSpPr>
            <p:grpSpPr>
              <a:xfrm>
                <a:off x="7069492" y="4319864"/>
                <a:ext cx="1509033" cy="880436"/>
                <a:chOff x="7069492" y="4319864"/>
                <a:chExt cx="1509033" cy="880436"/>
              </a:xfrm>
            </p:grpSpPr>
            <p:grpSp>
              <p:nvGrpSpPr>
                <p:cNvPr id="164" name="Group 163">
                  <a:extLst>
                    <a:ext uri="{FF2B5EF4-FFF2-40B4-BE49-F238E27FC236}">
                      <a16:creationId xmlns:a16="http://schemas.microsoft.com/office/drawing/2014/main" id="{77C9E622-3511-E27C-FB81-A0AD36F51F3E}"/>
                    </a:ext>
                  </a:extLst>
                </p:cNvPr>
                <p:cNvGrpSpPr/>
                <p:nvPr/>
              </p:nvGrpSpPr>
              <p:grpSpPr>
                <a:xfrm>
                  <a:off x="7069492" y="4319864"/>
                  <a:ext cx="1509033" cy="880436"/>
                  <a:chOff x="4697310" y="1380763"/>
                  <a:chExt cx="1347890" cy="762593"/>
                </a:xfrm>
              </p:grpSpPr>
              <p:grpSp>
                <p:nvGrpSpPr>
                  <p:cNvPr id="166" name="Group 165">
                    <a:extLst>
                      <a:ext uri="{FF2B5EF4-FFF2-40B4-BE49-F238E27FC236}">
                        <a16:creationId xmlns:a16="http://schemas.microsoft.com/office/drawing/2014/main" id="{EF8DF4BF-81AD-D8DC-A317-686DBE54361C}"/>
                      </a:ext>
                    </a:extLst>
                  </p:cNvPr>
                  <p:cNvGrpSpPr/>
                  <p:nvPr/>
                </p:nvGrpSpPr>
                <p:grpSpPr>
                  <a:xfrm>
                    <a:off x="4961468" y="1380763"/>
                    <a:ext cx="1083732" cy="762593"/>
                    <a:chOff x="4961468" y="1380763"/>
                    <a:chExt cx="1083732" cy="762593"/>
                  </a:xfrm>
                </p:grpSpPr>
                <p:sp>
                  <p:nvSpPr>
                    <p:cNvPr id="171" name="Rectangle 170">
                      <a:extLst>
                        <a:ext uri="{FF2B5EF4-FFF2-40B4-BE49-F238E27FC236}">
                          <a16:creationId xmlns:a16="http://schemas.microsoft.com/office/drawing/2014/main" id="{573C131C-D1CC-4A1A-2272-EEB48D69EB4D}"/>
                        </a:ext>
                      </a:extLst>
                    </p:cNvPr>
                    <p:cNvSpPr/>
                    <p:nvPr/>
                  </p:nvSpPr>
                  <p:spPr>
                    <a:xfrm>
                      <a:off x="4961468" y="1380763"/>
                      <a:ext cx="1083732" cy="59308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nvGrpSpPr>
                    <p:cNvPr id="172" name="Group 171">
                      <a:extLst>
                        <a:ext uri="{FF2B5EF4-FFF2-40B4-BE49-F238E27FC236}">
                          <a16:creationId xmlns:a16="http://schemas.microsoft.com/office/drawing/2014/main" id="{41B6E082-21CE-1ADE-276E-9951D041E248}"/>
                        </a:ext>
                      </a:extLst>
                    </p:cNvPr>
                    <p:cNvGrpSpPr/>
                    <p:nvPr/>
                  </p:nvGrpSpPr>
                  <p:grpSpPr>
                    <a:xfrm>
                      <a:off x="4994689" y="1414865"/>
                      <a:ext cx="996193" cy="728491"/>
                      <a:chOff x="4994689" y="1414865"/>
                      <a:chExt cx="996193" cy="728491"/>
                    </a:xfrm>
                  </p:grpSpPr>
                  <p:cxnSp>
                    <p:nvCxnSpPr>
                      <p:cNvPr id="173" name="Straight Connector 172">
                        <a:extLst>
                          <a:ext uri="{FF2B5EF4-FFF2-40B4-BE49-F238E27FC236}">
                            <a16:creationId xmlns:a16="http://schemas.microsoft.com/office/drawing/2014/main" id="{EEBC9874-96BA-2329-8D38-342B5405A4DB}"/>
                          </a:ext>
                        </a:extLst>
                      </p:cNvPr>
                      <p:cNvCxnSpPr>
                        <a:cxnSpLocks/>
                        <a:stCxn id="184" idx="2"/>
                        <a:endCxn id="188" idx="6"/>
                      </p:cNvCxnSpPr>
                      <p:nvPr/>
                    </p:nvCxnSpPr>
                    <p:spPr>
                      <a:xfrm flipV="1">
                        <a:off x="4995336" y="1676639"/>
                        <a:ext cx="9955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B623F7D-3796-E2E5-4CDA-4FF442D280F4}"/>
                          </a:ext>
                        </a:extLst>
                      </p:cNvPr>
                      <p:cNvCxnSpPr>
                        <a:cxnSpLocks/>
                        <a:stCxn id="185" idx="2"/>
                        <a:endCxn id="189" idx="6"/>
                      </p:cNvCxnSpPr>
                      <p:nvPr/>
                    </p:nvCxnSpPr>
                    <p:spPr>
                      <a:xfrm flipV="1">
                        <a:off x="4995335" y="1856558"/>
                        <a:ext cx="9955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27549A3-A0CE-F0B7-A5C7-29BA8DD03DA7}"/>
                          </a:ext>
                        </a:extLst>
                      </p:cNvPr>
                      <p:cNvCxnSpPr>
                        <a:cxnSpLocks/>
                        <a:stCxn id="186" idx="2"/>
                        <a:endCxn id="190" idx="6"/>
                      </p:cNvCxnSpPr>
                      <p:nvPr/>
                    </p:nvCxnSpPr>
                    <p:spPr>
                      <a:xfrm flipV="1">
                        <a:off x="4994689" y="1496974"/>
                        <a:ext cx="9955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E929ED2B-AE9C-757B-ED6E-6B0F1084FE34}"/>
                          </a:ext>
                        </a:extLst>
                      </p:cNvPr>
                      <p:cNvGrpSpPr/>
                      <p:nvPr/>
                    </p:nvGrpSpPr>
                    <p:grpSpPr>
                      <a:xfrm>
                        <a:off x="5204995" y="1424282"/>
                        <a:ext cx="146030" cy="719074"/>
                        <a:chOff x="5204995" y="1424282"/>
                        <a:chExt cx="146030" cy="719074"/>
                      </a:xfrm>
                    </p:grpSpPr>
                    <p:cxnSp>
                      <p:nvCxnSpPr>
                        <p:cNvPr id="195" name="Straight Connector 194">
                          <a:extLst>
                            <a:ext uri="{FF2B5EF4-FFF2-40B4-BE49-F238E27FC236}">
                              <a16:creationId xmlns:a16="http://schemas.microsoft.com/office/drawing/2014/main" id="{2E2758CD-09E0-4990-A7FC-053C13C2D738}"/>
                            </a:ext>
                          </a:extLst>
                        </p:cNvPr>
                        <p:cNvCxnSpPr>
                          <a:cxnSpLocks/>
                          <a:stCxn id="198" idx="0"/>
                        </p:cNvCxnSpPr>
                        <p:nvPr/>
                      </p:nvCxnSpPr>
                      <p:spPr>
                        <a:xfrm>
                          <a:off x="5277687" y="1424282"/>
                          <a:ext cx="0" cy="719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F36A98A0-52C1-C696-D87D-55BE2B1F4996}"/>
                            </a:ext>
                          </a:extLst>
                        </p:cNvPr>
                        <p:cNvSpPr/>
                        <p:nvPr/>
                      </p:nvSpPr>
                      <p:spPr>
                        <a:xfrm>
                          <a:off x="5205642" y="1603947"/>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7" name="Oval 196">
                          <a:extLst>
                            <a:ext uri="{FF2B5EF4-FFF2-40B4-BE49-F238E27FC236}">
                              <a16:creationId xmlns:a16="http://schemas.microsoft.com/office/drawing/2014/main" id="{D59026F8-577C-0C6A-D6D5-0D11B6E64393}"/>
                            </a:ext>
                          </a:extLst>
                        </p:cNvPr>
                        <p:cNvSpPr/>
                        <p:nvPr/>
                      </p:nvSpPr>
                      <p:spPr>
                        <a:xfrm>
                          <a:off x="5205641" y="1783866"/>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8" name="Oval 197">
                          <a:extLst>
                            <a:ext uri="{FF2B5EF4-FFF2-40B4-BE49-F238E27FC236}">
                              <a16:creationId xmlns:a16="http://schemas.microsoft.com/office/drawing/2014/main" id="{967A8A82-4FE3-5455-C91D-B3AB3686B6F4}"/>
                            </a:ext>
                          </a:extLst>
                        </p:cNvPr>
                        <p:cNvSpPr/>
                        <p:nvPr/>
                      </p:nvSpPr>
                      <p:spPr>
                        <a:xfrm>
                          <a:off x="5204995" y="1424282"/>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grpSp>
                    <p:nvGrpSpPr>
                      <p:cNvPr id="177" name="Group 176">
                        <a:extLst>
                          <a:ext uri="{FF2B5EF4-FFF2-40B4-BE49-F238E27FC236}">
                            <a16:creationId xmlns:a16="http://schemas.microsoft.com/office/drawing/2014/main" id="{F569E83D-2140-FC9C-C1EA-50C8C94E1622}"/>
                          </a:ext>
                        </a:extLst>
                      </p:cNvPr>
                      <p:cNvGrpSpPr/>
                      <p:nvPr/>
                    </p:nvGrpSpPr>
                    <p:grpSpPr>
                      <a:xfrm>
                        <a:off x="5419036" y="1419988"/>
                        <a:ext cx="146030" cy="723368"/>
                        <a:chOff x="5204995" y="1424282"/>
                        <a:chExt cx="146030" cy="723368"/>
                      </a:xfrm>
                    </p:grpSpPr>
                    <p:cxnSp>
                      <p:nvCxnSpPr>
                        <p:cNvPr id="191" name="Straight Connector 190">
                          <a:extLst>
                            <a:ext uri="{FF2B5EF4-FFF2-40B4-BE49-F238E27FC236}">
                              <a16:creationId xmlns:a16="http://schemas.microsoft.com/office/drawing/2014/main" id="{336B1E6A-4429-75C0-0AF0-D802C40D245A}"/>
                            </a:ext>
                          </a:extLst>
                        </p:cNvPr>
                        <p:cNvCxnSpPr>
                          <a:cxnSpLocks/>
                          <a:stCxn id="194" idx="0"/>
                          <a:endCxn id="204" idx="0"/>
                        </p:cNvCxnSpPr>
                        <p:nvPr/>
                      </p:nvCxnSpPr>
                      <p:spPr>
                        <a:xfrm>
                          <a:off x="5277687" y="1424282"/>
                          <a:ext cx="0" cy="7233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C18B25D3-8BC7-8AEE-394C-F900ABEF877E}"/>
                            </a:ext>
                          </a:extLst>
                        </p:cNvPr>
                        <p:cNvSpPr/>
                        <p:nvPr/>
                      </p:nvSpPr>
                      <p:spPr>
                        <a:xfrm>
                          <a:off x="5205642" y="1603947"/>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3" name="Oval 192">
                          <a:extLst>
                            <a:ext uri="{FF2B5EF4-FFF2-40B4-BE49-F238E27FC236}">
                              <a16:creationId xmlns:a16="http://schemas.microsoft.com/office/drawing/2014/main" id="{D5818DDC-4F97-D8D8-3C57-38B06E44CD50}"/>
                            </a:ext>
                          </a:extLst>
                        </p:cNvPr>
                        <p:cNvSpPr/>
                        <p:nvPr/>
                      </p:nvSpPr>
                      <p:spPr>
                        <a:xfrm>
                          <a:off x="5205641" y="1783866"/>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4" name="Oval 193">
                          <a:extLst>
                            <a:ext uri="{FF2B5EF4-FFF2-40B4-BE49-F238E27FC236}">
                              <a16:creationId xmlns:a16="http://schemas.microsoft.com/office/drawing/2014/main" id="{C59C739D-D67B-1BF1-1C8F-8F2B944A1FB6}"/>
                            </a:ext>
                          </a:extLst>
                        </p:cNvPr>
                        <p:cNvSpPr/>
                        <p:nvPr/>
                      </p:nvSpPr>
                      <p:spPr>
                        <a:xfrm>
                          <a:off x="5204995" y="1424282"/>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sp>
                    <p:nvSpPr>
                      <p:cNvPr id="178" name="Oval 177">
                        <a:extLst>
                          <a:ext uri="{FF2B5EF4-FFF2-40B4-BE49-F238E27FC236}">
                            <a16:creationId xmlns:a16="http://schemas.microsoft.com/office/drawing/2014/main" id="{FF2870C9-C744-7314-2A21-2084682AE8AC}"/>
                          </a:ext>
                        </a:extLst>
                      </p:cNvPr>
                      <p:cNvSpPr/>
                      <p:nvPr/>
                    </p:nvSpPr>
                    <p:spPr>
                      <a:xfrm>
                        <a:off x="5633076" y="1599653"/>
                        <a:ext cx="145383" cy="145383"/>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venir Next" panose="020B0503020202020204" pitchFamily="34" charset="0"/>
                            <a:cs typeface="Arial" panose="020B0604020202020204" pitchFamily="34" charset="0"/>
                          </a:rPr>
                          <a:t>…</a:t>
                        </a:r>
                      </a:p>
                    </p:txBody>
                  </p:sp>
                  <p:grpSp>
                    <p:nvGrpSpPr>
                      <p:cNvPr id="179" name="Group 178">
                        <a:extLst>
                          <a:ext uri="{FF2B5EF4-FFF2-40B4-BE49-F238E27FC236}">
                            <a16:creationId xmlns:a16="http://schemas.microsoft.com/office/drawing/2014/main" id="{A9C060B1-03A0-EB93-483B-10183B5499F5}"/>
                          </a:ext>
                        </a:extLst>
                      </p:cNvPr>
                      <p:cNvGrpSpPr/>
                      <p:nvPr/>
                    </p:nvGrpSpPr>
                    <p:grpSpPr>
                      <a:xfrm>
                        <a:off x="5844852" y="1424282"/>
                        <a:ext cx="146030" cy="719074"/>
                        <a:chOff x="5204995" y="1424282"/>
                        <a:chExt cx="146030" cy="719074"/>
                      </a:xfrm>
                    </p:grpSpPr>
                    <p:cxnSp>
                      <p:nvCxnSpPr>
                        <p:cNvPr id="187" name="Straight Connector 186">
                          <a:extLst>
                            <a:ext uri="{FF2B5EF4-FFF2-40B4-BE49-F238E27FC236}">
                              <a16:creationId xmlns:a16="http://schemas.microsoft.com/office/drawing/2014/main" id="{BD2923EF-B26D-A423-63EA-329244DEEF3F}"/>
                            </a:ext>
                          </a:extLst>
                        </p:cNvPr>
                        <p:cNvCxnSpPr>
                          <a:cxnSpLocks/>
                          <a:stCxn id="190" idx="0"/>
                        </p:cNvCxnSpPr>
                        <p:nvPr/>
                      </p:nvCxnSpPr>
                      <p:spPr>
                        <a:xfrm>
                          <a:off x="5277687" y="1424282"/>
                          <a:ext cx="0" cy="719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6E1F3310-6A3A-3C21-D904-C478F15946AF}"/>
                            </a:ext>
                          </a:extLst>
                        </p:cNvPr>
                        <p:cNvSpPr/>
                        <p:nvPr/>
                      </p:nvSpPr>
                      <p:spPr>
                        <a:xfrm>
                          <a:off x="5205642" y="1603947"/>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9" name="Oval 188">
                          <a:extLst>
                            <a:ext uri="{FF2B5EF4-FFF2-40B4-BE49-F238E27FC236}">
                              <a16:creationId xmlns:a16="http://schemas.microsoft.com/office/drawing/2014/main" id="{069C747E-E527-36A1-F205-305D2ED161A5}"/>
                            </a:ext>
                          </a:extLst>
                        </p:cNvPr>
                        <p:cNvSpPr/>
                        <p:nvPr/>
                      </p:nvSpPr>
                      <p:spPr>
                        <a:xfrm>
                          <a:off x="5205641" y="1783866"/>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0" name="Oval 189">
                          <a:extLst>
                            <a:ext uri="{FF2B5EF4-FFF2-40B4-BE49-F238E27FC236}">
                              <a16:creationId xmlns:a16="http://schemas.microsoft.com/office/drawing/2014/main" id="{97B5DE9F-A0EB-DFDA-5F05-4185E50761FB}"/>
                            </a:ext>
                          </a:extLst>
                        </p:cNvPr>
                        <p:cNvSpPr/>
                        <p:nvPr/>
                      </p:nvSpPr>
                      <p:spPr>
                        <a:xfrm>
                          <a:off x="5204995" y="1424282"/>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grpSp>
                    <p:nvGrpSpPr>
                      <p:cNvPr id="180" name="Group 179">
                        <a:extLst>
                          <a:ext uri="{FF2B5EF4-FFF2-40B4-BE49-F238E27FC236}">
                            <a16:creationId xmlns:a16="http://schemas.microsoft.com/office/drawing/2014/main" id="{FF5CE1DC-DEC2-A7A7-D914-C2826502DA74}"/>
                          </a:ext>
                        </a:extLst>
                      </p:cNvPr>
                      <p:cNvGrpSpPr/>
                      <p:nvPr/>
                    </p:nvGrpSpPr>
                    <p:grpSpPr>
                      <a:xfrm>
                        <a:off x="4994689" y="1429152"/>
                        <a:ext cx="146030" cy="706836"/>
                        <a:chOff x="5204995" y="1424282"/>
                        <a:chExt cx="146030" cy="706836"/>
                      </a:xfrm>
                    </p:grpSpPr>
                    <p:cxnSp>
                      <p:nvCxnSpPr>
                        <p:cNvPr id="183" name="Straight Connector 182">
                          <a:extLst>
                            <a:ext uri="{FF2B5EF4-FFF2-40B4-BE49-F238E27FC236}">
                              <a16:creationId xmlns:a16="http://schemas.microsoft.com/office/drawing/2014/main" id="{124CF17B-B9D1-903B-2C8D-F6927F6AE193}"/>
                            </a:ext>
                          </a:extLst>
                        </p:cNvPr>
                        <p:cNvCxnSpPr>
                          <a:cxnSpLocks/>
                          <a:stCxn id="186" idx="0"/>
                        </p:cNvCxnSpPr>
                        <p:nvPr/>
                      </p:nvCxnSpPr>
                      <p:spPr>
                        <a:xfrm>
                          <a:off x="5277687" y="1424282"/>
                          <a:ext cx="0" cy="7068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95108AAE-AA4C-F4AA-8327-F3D0C274F712}"/>
                            </a:ext>
                          </a:extLst>
                        </p:cNvPr>
                        <p:cNvSpPr/>
                        <p:nvPr/>
                      </p:nvSpPr>
                      <p:spPr>
                        <a:xfrm>
                          <a:off x="5205642" y="1603947"/>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Oval 184">
                          <a:extLst>
                            <a:ext uri="{FF2B5EF4-FFF2-40B4-BE49-F238E27FC236}">
                              <a16:creationId xmlns:a16="http://schemas.microsoft.com/office/drawing/2014/main" id="{E9BDE862-B95C-BAD8-E917-8DE531665692}"/>
                            </a:ext>
                          </a:extLst>
                        </p:cNvPr>
                        <p:cNvSpPr/>
                        <p:nvPr/>
                      </p:nvSpPr>
                      <p:spPr>
                        <a:xfrm>
                          <a:off x="5205641" y="1783866"/>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6" name="Oval 185">
                          <a:extLst>
                            <a:ext uri="{FF2B5EF4-FFF2-40B4-BE49-F238E27FC236}">
                              <a16:creationId xmlns:a16="http://schemas.microsoft.com/office/drawing/2014/main" id="{0739E9FD-F508-456C-B50F-0E1ADCC55B39}"/>
                            </a:ext>
                          </a:extLst>
                        </p:cNvPr>
                        <p:cNvSpPr/>
                        <p:nvPr/>
                      </p:nvSpPr>
                      <p:spPr>
                        <a:xfrm>
                          <a:off x="5204995" y="1424282"/>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sp>
                    <p:nvSpPr>
                      <p:cNvPr id="181" name="Oval 180">
                        <a:extLst>
                          <a:ext uri="{FF2B5EF4-FFF2-40B4-BE49-F238E27FC236}">
                            <a16:creationId xmlns:a16="http://schemas.microsoft.com/office/drawing/2014/main" id="{A8755C7E-8F61-C76C-2F27-CDC172E38F61}"/>
                          </a:ext>
                        </a:extLst>
                      </p:cNvPr>
                      <p:cNvSpPr/>
                      <p:nvPr/>
                    </p:nvSpPr>
                    <p:spPr>
                      <a:xfrm>
                        <a:off x="5636464" y="1414865"/>
                        <a:ext cx="145383" cy="145383"/>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Avenir Next" panose="020B0503020202020204" pitchFamily="34" charset="0"/>
                          <a:cs typeface="Arial" panose="020B0604020202020204" pitchFamily="34" charset="0"/>
                        </a:endParaRPr>
                      </a:p>
                    </p:txBody>
                  </p:sp>
                  <p:sp>
                    <p:nvSpPr>
                      <p:cNvPr id="182" name="Oval 181">
                        <a:extLst>
                          <a:ext uri="{FF2B5EF4-FFF2-40B4-BE49-F238E27FC236}">
                            <a16:creationId xmlns:a16="http://schemas.microsoft.com/office/drawing/2014/main" id="{72FEBFC8-F2EB-361C-B5B9-03C72A195851}"/>
                          </a:ext>
                        </a:extLst>
                      </p:cNvPr>
                      <p:cNvSpPr/>
                      <p:nvPr/>
                    </p:nvSpPr>
                    <p:spPr>
                      <a:xfrm>
                        <a:off x="5630166" y="1787487"/>
                        <a:ext cx="145383" cy="145383"/>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Avenir Next" panose="020B0503020202020204" pitchFamily="34" charset="0"/>
                          <a:cs typeface="Arial" panose="020B0604020202020204" pitchFamily="34" charset="0"/>
                        </a:endParaRPr>
                      </a:p>
                    </p:txBody>
                  </p:sp>
                </p:grpSp>
              </p:grpSp>
              <p:sp>
                <p:nvSpPr>
                  <p:cNvPr id="167" name="Trapezoid 166">
                    <a:extLst>
                      <a:ext uri="{FF2B5EF4-FFF2-40B4-BE49-F238E27FC236}">
                        <a16:creationId xmlns:a16="http://schemas.microsoft.com/office/drawing/2014/main" id="{2628D0AD-3A44-4042-CD86-3C31A7A838E4}"/>
                      </a:ext>
                    </a:extLst>
                  </p:cNvPr>
                  <p:cNvSpPr/>
                  <p:nvPr/>
                </p:nvSpPr>
                <p:spPr>
                  <a:xfrm rot="16200000">
                    <a:off x="4534878" y="1580684"/>
                    <a:ext cx="487028" cy="162163"/>
                  </a:xfrm>
                  <a:prstGeom prst="trapezoid">
                    <a:avLst>
                      <a:gd name="adj" fmla="val 341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8" name="Rectangle 167">
                    <a:extLst>
                      <a:ext uri="{FF2B5EF4-FFF2-40B4-BE49-F238E27FC236}">
                        <a16:creationId xmlns:a16="http://schemas.microsoft.com/office/drawing/2014/main" id="{04EB38B2-A70A-7B26-434D-A57DCE8D8D7B}"/>
                      </a:ext>
                    </a:extLst>
                  </p:cNvPr>
                  <p:cNvSpPr/>
                  <p:nvPr/>
                </p:nvSpPr>
                <p:spPr>
                  <a:xfrm>
                    <a:off x="4961468" y="1969094"/>
                    <a:ext cx="1083732" cy="111866"/>
                  </a:xfrm>
                  <a:prstGeom prst="rect">
                    <a:avLst/>
                  </a:prstGeom>
                  <a:solidFill>
                    <a:schemeClr val="accent3">
                      <a:lumMod val="20000"/>
                      <a:lumOff val="80000"/>
                    </a:scheme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cxnSp>
                <p:nvCxnSpPr>
                  <p:cNvPr id="169" name="Straight Connector 168">
                    <a:extLst>
                      <a:ext uri="{FF2B5EF4-FFF2-40B4-BE49-F238E27FC236}">
                        <a16:creationId xmlns:a16="http://schemas.microsoft.com/office/drawing/2014/main" id="{7D47312D-8307-709E-58E0-B286F1976DAD}"/>
                      </a:ext>
                    </a:extLst>
                  </p:cNvPr>
                  <p:cNvCxnSpPr>
                    <a:cxnSpLocks/>
                  </p:cNvCxnSpPr>
                  <p:nvPr/>
                </p:nvCxnSpPr>
                <p:spPr>
                  <a:xfrm flipV="1">
                    <a:off x="4852605" y="1560248"/>
                    <a:ext cx="1088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3947BF2-0ADF-D9B2-0585-51221B774EC8}"/>
                      </a:ext>
                    </a:extLst>
                  </p:cNvPr>
                  <p:cNvCxnSpPr>
                    <a:cxnSpLocks/>
                  </p:cNvCxnSpPr>
                  <p:nvPr/>
                </p:nvCxnSpPr>
                <p:spPr>
                  <a:xfrm flipV="1">
                    <a:off x="4852605" y="1763683"/>
                    <a:ext cx="1088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5" name="Rectangle 164">
                  <a:extLst>
                    <a:ext uri="{FF2B5EF4-FFF2-40B4-BE49-F238E27FC236}">
                      <a16:creationId xmlns:a16="http://schemas.microsoft.com/office/drawing/2014/main" id="{D2837DC6-D6BB-243C-7183-F89AB1078AC4}"/>
                    </a:ext>
                  </a:extLst>
                </p:cNvPr>
                <p:cNvSpPr/>
                <p:nvPr/>
              </p:nvSpPr>
              <p:spPr>
                <a:xfrm>
                  <a:off x="7356464" y="4319864"/>
                  <a:ext cx="1222060" cy="679246"/>
                </a:xfrm>
                <a:prstGeom prst="rect">
                  <a:avLst/>
                </a:prstGeom>
                <a:no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grpSp>
      </p:grpSp>
    </p:spTree>
    <p:extLst>
      <p:ext uri="{BB962C8B-B14F-4D97-AF65-F5344CB8AC3E}">
        <p14:creationId xmlns:p14="http://schemas.microsoft.com/office/powerpoint/2010/main" val="29278983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B382971-0FAE-5CE1-FC13-079B22FEFC0B}"/>
              </a:ext>
            </a:extLst>
          </p:cNvPr>
          <p:cNvSpPr>
            <a:spLocks noGrp="1"/>
          </p:cNvSpPr>
          <p:nvPr>
            <p:ph type="title"/>
          </p:nvPr>
        </p:nvSpPr>
        <p:spPr>
          <a:xfrm>
            <a:off x="169011" y="132334"/>
            <a:ext cx="8894602" cy="925840"/>
          </a:xfrm>
        </p:spPr>
        <p:txBody>
          <a:bodyPr>
            <a:noAutofit/>
          </a:bodyPr>
          <a:lstStyle/>
          <a:p>
            <a:r>
              <a:rPr lang="en-US" sz="3600" dirty="0"/>
              <a:t>Limitations of PUD Systems: </a:t>
            </a:r>
            <a:br>
              <a:rPr lang="en-US" sz="3600" dirty="0"/>
            </a:br>
            <a:r>
              <a:rPr lang="en-US" sz="2800" dirty="0"/>
              <a:t>Overview</a:t>
            </a:r>
          </a:p>
        </p:txBody>
      </p:sp>
      <p:sp>
        <p:nvSpPr>
          <p:cNvPr id="9" name="Rectangle 8">
            <a:extLst>
              <a:ext uri="{FF2B5EF4-FFF2-40B4-BE49-F238E27FC236}">
                <a16:creationId xmlns:a16="http://schemas.microsoft.com/office/drawing/2014/main" id="{6910030C-7BFA-D971-830E-0A46C1C2EE29}"/>
              </a:ext>
            </a:extLst>
          </p:cNvPr>
          <p:cNvSpPr/>
          <p:nvPr/>
        </p:nvSpPr>
        <p:spPr>
          <a:xfrm>
            <a:off x="0" y="1323342"/>
            <a:ext cx="9144000" cy="774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Avenir Next" panose="020B0503020202020204" pitchFamily="34" charset="0"/>
              </a:rPr>
              <a:t>PUD systems suffer from </a:t>
            </a:r>
            <a:r>
              <a:rPr lang="en-US" sz="2200" b="1" dirty="0">
                <a:solidFill>
                  <a:srgbClr val="E16161"/>
                </a:solidFill>
                <a:latin typeface="Avenir Next" panose="020B0503020202020204" pitchFamily="34" charset="0"/>
              </a:rPr>
              <a:t>three sources of inefficiency </a:t>
            </a:r>
            <a:br>
              <a:rPr lang="en-US" sz="2200" b="1" dirty="0">
                <a:solidFill>
                  <a:schemeClr val="tx1"/>
                </a:solidFill>
                <a:latin typeface="Avenir Next" panose="020B0503020202020204" pitchFamily="34" charset="0"/>
              </a:rPr>
            </a:br>
            <a:r>
              <a:rPr lang="en-US" sz="2200" b="1" dirty="0">
                <a:solidFill>
                  <a:schemeClr val="tx1"/>
                </a:solidFill>
                <a:latin typeface="Avenir Next" panose="020B0503020202020204" pitchFamily="34" charset="0"/>
              </a:rPr>
              <a:t>due to the </a:t>
            </a:r>
            <a:r>
              <a:rPr lang="en-US" sz="2200" b="1" dirty="0">
                <a:solidFill>
                  <a:srgbClr val="E16161"/>
                </a:solidFill>
                <a:latin typeface="Avenir Next" panose="020B0503020202020204" pitchFamily="34" charset="0"/>
              </a:rPr>
              <a:t>large</a:t>
            </a:r>
            <a:r>
              <a:rPr lang="en-US" sz="2200" b="1" dirty="0">
                <a:solidFill>
                  <a:schemeClr val="tx1"/>
                </a:solidFill>
                <a:latin typeface="Avenir Next" panose="020B0503020202020204" pitchFamily="34" charset="0"/>
              </a:rPr>
              <a:t> and </a:t>
            </a:r>
            <a:r>
              <a:rPr lang="en-US" sz="2200" b="1" dirty="0">
                <a:solidFill>
                  <a:srgbClr val="E16161"/>
                </a:solidFill>
                <a:latin typeface="Avenir Next" panose="020B0503020202020204" pitchFamily="34" charset="0"/>
              </a:rPr>
              <a:t>rigid</a:t>
            </a:r>
            <a:r>
              <a:rPr lang="en-US" sz="2200" b="1" dirty="0">
                <a:solidFill>
                  <a:schemeClr val="tx1"/>
                </a:solidFill>
                <a:latin typeface="Avenir Next" panose="020B0503020202020204" pitchFamily="34" charset="0"/>
              </a:rPr>
              <a:t> DRAM access granularity</a:t>
            </a:r>
          </a:p>
        </p:txBody>
      </p:sp>
      <p:grpSp>
        <p:nvGrpSpPr>
          <p:cNvPr id="12" name="Group 11">
            <a:extLst>
              <a:ext uri="{FF2B5EF4-FFF2-40B4-BE49-F238E27FC236}">
                <a16:creationId xmlns:a16="http://schemas.microsoft.com/office/drawing/2014/main" id="{34382201-59B4-3DF5-8C20-ED2AE0FA6F00}"/>
              </a:ext>
            </a:extLst>
          </p:cNvPr>
          <p:cNvGrpSpPr/>
          <p:nvPr/>
        </p:nvGrpSpPr>
        <p:grpSpPr>
          <a:xfrm>
            <a:off x="169011" y="2203156"/>
            <a:ext cx="9144001" cy="1094830"/>
            <a:chOff x="406767" y="3421560"/>
            <a:chExt cx="8475012" cy="1105520"/>
          </a:xfrm>
        </p:grpSpPr>
        <p:sp>
          <p:nvSpPr>
            <p:cNvPr id="13" name="TextBox 12">
              <a:extLst>
                <a:ext uri="{FF2B5EF4-FFF2-40B4-BE49-F238E27FC236}">
                  <a16:creationId xmlns:a16="http://schemas.microsoft.com/office/drawing/2014/main" id="{8C3E44C0-EC20-35AB-ED6F-450E7BD7C319}"/>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cs typeface="Gill Sans MT"/>
                </a:rPr>
                <a:t>1</a:t>
              </a:r>
            </a:p>
          </p:txBody>
        </p:sp>
        <p:sp>
          <p:nvSpPr>
            <p:cNvPr id="14" name="TextBox 13">
              <a:extLst>
                <a:ext uri="{FF2B5EF4-FFF2-40B4-BE49-F238E27FC236}">
                  <a16:creationId xmlns:a16="http://schemas.microsoft.com/office/drawing/2014/main" id="{D06731BF-2798-ADF0-BEE1-E7AB79465AAE}"/>
                </a:ext>
              </a:extLst>
            </p:cNvPr>
            <p:cNvSpPr txBox="1"/>
            <p:nvPr/>
          </p:nvSpPr>
          <p:spPr>
            <a:xfrm>
              <a:off x="880777" y="3501500"/>
              <a:ext cx="8001002" cy="1025580"/>
            </a:xfrm>
            <a:prstGeom prst="rect">
              <a:avLst/>
            </a:prstGeom>
            <a:noFill/>
          </p:spPr>
          <p:txBody>
            <a:bodyPr wrap="square" rtlCol="0">
              <a:spAutoFit/>
            </a:bodyPr>
            <a:lstStyle/>
            <a:p>
              <a:pPr lvl="0" defTabSz="914400">
                <a:defRPr/>
              </a:pPr>
              <a:r>
                <a:rPr kumimoji="0" lang="en-US" sz="2200" b="1" i="0" u="none" strike="noStrike" kern="1200" cap="none" spc="0" normalizeH="0" baseline="0" noProof="0" dirty="0">
                  <a:ln>
                    <a:noFill/>
                  </a:ln>
                  <a:solidFill>
                    <a:schemeClr val="bg2">
                      <a:lumMod val="25000"/>
                    </a:schemeClr>
                  </a:solidFill>
                  <a:effectLst/>
                  <a:uLnTx/>
                  <a:uFillTx/>
                  <a:latin typeface="Avenir Next" panose="020B0503020202020204" pitchFamily="34" charset="0"/>
                  <a:cs typeface="Gill Sans MT"/>
                </a:rPr>
                <a:t>SIMD Underutilization </a:t>
              </a:r>
            </a:p>
            <a:p>
              <a:pPr marL="342900" lvl="0" indent="-342900" defTabSz="914400">
                <a:buFontTx/>
                <a:buChar char="-"/>
                <a:defRPr/>
              </a:pPr>
              <a:r>
                <a:rPr lang="en-US" sz="1900" dirty="0">
                  <a:latin typeface="Avenir Next" panose="020B0503020202020204" pitchFamily="34" charset="0"/>
                  <a:cs typeface="Gill Sans MT"/>
                </a:rPr>
                <a:t>due to data parallelism variation within and across applications </a:t>
              </a:r>
            </a:p>
            <a:p>
              <a:pPr marL="342900" lvl="0" indent="-342900" defTabSz="914400">
                <a:buFontTx/>
                <a:buChar char="-"/>
                <a:defRPr/>
              </a:pPr>
              <a:r>
                <a:rPr lang="en-US" sz="1900" dirty="0">
                  <a:solidFill>
                    <a:srgbClr val="E16161"/>
                  </a:solidFill>
                  <a:latin typeface="Avenir Next" panose="020B0503020202020204" pitchFamily="34" charset="0"/>
                  <a:cs typeface="Gill Sans MT"/>
                </a:rPr>
                <a:t>leads to throughput and energy waste </a:t>
              </a:r>
              <a:endParaRPr kumimoji="0" lang="en-US" sz="1900" i="0" u="none" strike="noStrike" kern="1200" cap="none" spc="0" normalizeH="0" baseline="0" noProof="0" dirty="0">
                <a:ln>
                  <a:noFill/>
                </a:ln>
                <a:solidFill>
                  <a:srgbClr val="E16161"/>
                </a:solidFill>
                <a:effectLst/>
                <a:uLnTx/>
                <a:uFillTx/>
                <a:latin typeface="Avenir Next" panose="020B0503020202020204" pitchFamily="34" charset="0"/>
                <a:cs typeface="Gill Sans MT"/>
              </a:endParaRPr>
            </a:p>
          </p:txBody>
        </p:sp>
      </p:grpSp>
      <p:grpSp>
        <p:nvGrpSpPr>
          <p:cNvPr id="15" name="Group 14">
            <a:extLst>
              <a:ext uri="{FF2B5EF4-FFF2-40B4-BE49-F238E27FC236}">
                <a16:creationId xmlns:a16="http://schemas.microsoft.com/office/drawing/2014/main" id="{1515300E-BF0E-CB49-CC1A-D3A947FF83DF}"/>
              </a:ext>
            </a:extLst>
          </p:cNvPr>
          <p:cNvGrpSpPr/>
          <p:nvPr/>
        </p:nvGrpSpPr>
        <p:grpSpPr>
          <a:xfrm>
            <a:off x="169011" y="3449366"/>
            <a:ext cx="9144001" cy="1094830"/>
            <a:chOff x="406767" y="3421560"/>
            <a:chExt cx="8475012" cy="1105521"/>
          </a:xfrm>
        </p:grpSpPr>
        <p:sp>
          <p:nvSpPr>
            <p:cNvPr id="16" name="TextBox 15">
              <a:extLst>
                <a:ext uri="{FF2B5EF4-FFF2-40B4-BE49-F238E27FC236}">
                  <a16:creationId xmlns:a16="http://schemas.microsoft.com/office/drawing/2014/main" id="{DDF9195B-4A97-C6B0-3D96-395619468E99}"/>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cs typeface="Gill Sans MT"/>
                </a:rPr>
                <a:t>2</a:t>
              </a:r>
            </a:p>
          </p:txBody>
        </p:sp>
        <p:sp>
          <p:nvSpPr>
            <p:cNvPr id="17" name="TextBox 16">
              <a:extLst>
                <a:ext uri="{FF2B5EF4-FFF2-40B4-BE49-F238E27FC236}">
                  <a16:creationId xmlns:a16="http://schemas.microsoft.com/office/drawing/2014/main" id="{CC719FF9-CD00-BD04-477F-145FECC27E61}"/>
                </a:ext>
              </a:extLst>
            </p:cNvPr>
            <p:cNvSpPr txBox="1"/>
            <p:nvPr/>
          </p:nvSpPr>
          <p:spPr>
            <a:xfrm>
              <a:off x="880777" y="3501500"/>
              <a:ext cx="8001002" cy="1025581"/>
            </a:xfrm>
            <a:prstGeom prst="rect">
              <a:avLst/>
            </a:prstGeom>
            <a:noFill/>
          </p:spPr>
          <p:txBody>
            <a:bodyPr wrap="square" rtlCol="0">
              <a:spAutoFit/>
            </a:bodyPr>
            <a:lstStyle/>
            <a:p>
              <a:pPr lvl="0" defTabSz="914400">
                <a:defRPr/>
              </a:pPr>
              <a:r>
                <a:rPr kumimoji="0" lang="en-US" sz="2200" b="1" i="0" u="none" strike="noStrike" kern="1200" cap="none" spc="0" normalizeH="0" baseline="0" noProof="0" dirty="0">
                  <a:ln>
                    <a:noFill/>
                  </a:ln>
                  <a:solidFill>
                    <a:schemeClr val="bg2">
                      <a:lumMod val="25000"/>
                    </a:schemeClr>
                  </a:solidFill>
                  <a:effectLst/>
                  <a:uLnTx/>
                  <a:uFillTx/>
                  <a:latin typeface="Avenir Next" panose="020B0503020202020204" pitchFamily="34" charset="0"/>
                  <a:cs typeface="Gill Sans MT"/>
                </a:rPr>
                <a:t>Limited Computation Support </a:t>
              </a:r>
            </a:p>
            <a:p>
              <a:pPr marL="342900" lvl="0" indent="-342900" defTabSz="914400">
                <a:buFontTx/>
                <a:buChar char="-"/>
                <a:defRPr/>
              </a:pPr>
              <a:r>
                <a:rPr lang="en-US" sz="1900" dirty="0">
                  <a:latin typeface="Avenir Next" panose="020B0503020202020204" pitchFamily="34" charset="0"/>
                  <a:cs typeface="Gill Sans MT"/>
                </a:rPr>
                <a:t>due to a lack of low-cost interconnects across columns </a:t>
              </a:r>
            </a:p>
            <a:p>
              <a:pPr marL="342900" lvl="0" indent="-342900" defTabSz="914400">
                <a:buFontTx/>
                <a:buChar char="-"/>
                <a:defRPr/>
              </a:pPr>
              <a:r>
                <a:rPr lang="en-US" sz="1900" dirty="0">
                  <a:solidFill>
                    <a:srgbClr val="E16161"/>
                  </a:solidFill>
                  <a:latin typeface="Avenir Next" panose="020B0503020202020204" pitchFamily="34" charset="0"/>
                  <a:cs typeface="Gill Sans MT"/>
                </a:rPr>
                <a:t>limits PUD operations to only parallel map constructs </a:t>
              </a:r>
              <a:endParaRPr kumimoji="0" lang="en-US" sz="1900" i="0" u="none" strike="noStrike" kern="1200" cap="none" spc="0" normalizeH="0" baseline="0" noProof="0" dirty="0">
                <a:ln>
                  <a:noFill/>
                </a:ln>
                <a:solidFill>
                  <a:srgbClr val="E16161"/>
                </a:solidFill>
                <a:effectLst/>
                <a:uLnTx/>
                <a:uFillTx/>
                <a:latin typeface="Avenir Next" panose="020B0503020202020204" pitchFamily="34" charset="0"/>
                <a:cs typeface="Gill Sans MT"/>
              </a:endParaRPr>
            </a:p>
          </p:txBody>
        </p:sp>
      </p:grpSp>
      <p:grpSp>
        <p:nvGrpSpPr>
          <p:cNvPr id="18" name="Group 17">
            <a:extLst>
              <a:ext uri="{FF2B5EF4-FFF2-40B4-BE49-F238E27FC236}">
                <a16:creationId xmlns:a16="http://schemas.microsoft.com/office/drawing/2014/main" id="{AB0E3A79-9B07-9F6B-6D3A-208B4355FC04}"/>
              </a:ext>
            </a:extLst>
          </p:cNvPr>
          <p:cNvGrpSpPr/>
          <p:nvPr/>
        </p:nvGrpSpPr>
        <p:grpSpPr>
          <a:xfrm>
            <a:off x="169011" y="4695576"/>
            <a:ext cx="9144001" cy="1094829"/>
            <a:chOff x="406767" y="3421560"/>
            <a:chExt cx="8475012" cy="1105520"/>
          </a:xfrm>
        </p:grpSpPr>
        <p:sp>
          <p:nvSpPr>
            <p:cNvPr id="19" name="TextBox 18">
              <a:extLst>
                <a:ext uri="{FF2B5EF4-FFF2-40B4-BE49-F238E27FC236}">
                  <a16:creationId xmlns:a16="http://schemas.microsoft.com/office/drawing/2014/main" id="{98FB0903-9FA8-811B-1009-6BB1CC5FCCFF}"/>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cs typeface="Gill Sans MT"/>
                </a:rPr>
                <a:t>3</a:t>
              </a:r>
            </a:p>
          </p:txBody>
        </p:sp>
        <p:sp>
          <p:nvSpPr>
            <p:cNvPr id="20" name="TextBox 19">
              <a:extLst>
                <a:ext uri="{FF2B5EF4-FFF2-40B4-BE49-F238E27FC236}">
                  <a16:creationId xmlns:a16="http://schemas.microsoft.com/office/drawing/2014/main" id="{02B83B98-2854-42CE-6C07-D7E32ECF1605}"/>
                </a:ext>
              </a:extLst>
            </p:cNvPr>
            <p:cNvSpPr txBox="1"/>
            <p:nvPr/>
          </p:nvSpPr>
          <p:spPr>
            <a:xfrm>
              <a:off x="880777" y="3501499"/>
              <a:ext cx="8001002" cy="1025581"/>
            </a:xfrm>
            <a:prstGeom prst="rect">
              <a:avLst/>
            </a:prstGeom>
            <a:noFill/>
          </p:spPr>
          <p:txBody>
            <a:bodyPr wrap="square" rtlCol="0">
              <a:spAutoFit/>
            </a:bodyPr>
            <a:lstStyle/>
            <a:p>
              <a:pPr lvl="0" defTabSz="914400">
                <a:defRPr/>
              </a:pPr>
              <a:r>
                <a:rPr kumimoji="0" lang="en-US" sz="2200" b="1" i="0" u="none" strike="noStrike" kern="1200" cap="none" spc="0" normalizeH="0" baseline="0" noProof="0" dirty="0">
                  <a:ln>
                    <a:noFill/>
                  </a:ln>
                  <a:solidFill>
                    <a:schemeClr val="bg2">
                      <a:lumMod val="25000"/>
                    </a:schemeClr>
                  </a:solidFill>
                  <a:effectLst/>
                  <a:uLnTx/>
                  <a:uFillTx/>
                  <a:latin typeface="Avenir Next" panose="020B0503020202020204" pitchFamily="34" charset="0"/>
                  <a:cs typeface="Gill Sans MT"/>
                </a:rPr>
                <a:t>Challenging Programming Model </a:t>
              </a:r>
            </a:p>
            <a:p>
              <a:pPr marL="342900" lvl="0" indent="-342900" defTabSz="914400">
                <a:buFontTx/>
                <a:buChar char="-"/>
                <a:defRPr/>
              </a:pPr>
              <a:r>
                <a:rPr lang="en-US" sz="1900" dirty="0">
                  <a:latin typeface="Avenir Next" panose="020B0503020202020204" pitchFamily="34" charset="0"/>
                  <a:cs typeface="Gill Sans MT"/>
                </a:rPr>
                <a:t>due to a lack of compiler support for PUD systems </a:t>
              </a:r>
              <a:endParaRPr lang="en-US" sz="1900" dirty="0">
                <a:solidFill>
                  <a:schemeClr val="accent5"/>
                </a:solidFill>
                <a:latin typeface="Avenir Next" panose="020B0503020202020204" pitchFamily="34" charset="0"/>
                <a:cs typeface="Gill Sans MT"/>
              </a:endParaRPr>
            </a:p>
            <a:p>
              <a:pPr marL="342900" lvl="0" indent="-342900" defTabSz="914400">
                <a:buFontTx/>
                <a:buChar char="-"/>
                <a:defRPr/>
              </a:pPr>
              <a:r>
                <a:rPr lang="en-US" sz="1900" dirty="0">
                  <a:solidFill>
                    <a:srgbClr val="E16161"/>
                  </a:solidFill>
                  <a:latin typeface="Avenir Next" panose="020B0503020202020204" pitchFamily="34" charset="0"/>
                  <a:cs typeface="Gill Sans MT"/>
                </a:rPr>
                <a:t>creates a burden on programmers, limiting PUD adoption  </a:t>
              </a:r>
              <a:endParaRPr kumimoji="0" lang="en-US" sz="1900" i="0" u="none" strike="noStrike" kern="1200" cap="none" spc="0" normalizeH="0" baseline="0" noProof="0" dirty="0">
                <a:ln>
                  <a:noFill/>
                </a:ln>
                <a:solidFill>
                  <a:srgbClr val="E16161"/>
                </a:solidFill>
                <a:effectLst/>
                <a:uLnTx/>
                <a:uFillTx/>
                <a:latin typeface="Avenir Next" panose="020B0503020202020204" pitchFamily="34" charset="0"/>
                <a:cs typeface="Gill Sans MT"/>
              </a:endParaRPr>
            </a:p>
          </p:txBody>
        </p:sp>
      </p:grpSp>
    </p:spTree>
    <p:extLst>
      <p:ext uri="{BB962C8B-B14F-4D97-AF65-F5344CB8AC3E}">
        <p14:creationId xmlns:p14="http://schemas.microsoft.com/office/powerpoint/2010/main" val="120731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F31FC0-05FE-F10D-0AF4-FE7203665D14}"/>
              </a:ext>
            </a:extLst>
          </p:cNvPr>
          <p:cNvSpPr>
            <a:spLocks noGrp="1"/>
          </p:cNvSpPr>
          <p:nvPr>
            <p:ph type="title"/>
          </p:nvPr>
        </p:nvSpPr>
        <p:spPr>
          <a:xfrm>
            <a:off x="0" y="132334"/>
            <a:ext cx="9144000" cy="925840"/>
          </a:xfrm>
        </p:spPr>
        <p:txBody>
          <a:bodyPr>
            <a:noAutofit/>
          </a:bodyPr>
          <a:lstStyle/>
          <a:p>
            <a:r>
              <a:rPr lang="en-US" sz="3600" dirty="0"/>
              <a:t>MIMDRAM: </a:t>
            </a:r>
            <a:br>
              <a:rPr lang="en-US" sz="3600" dirty="0"/>
            </a:br>
            <a:r>
              <a:rPr lang="en-US" sz="2800" dirty="0"/>
              <a:t>Key Idea (I)</a:t>
            </a:r>
          </a:p>
        </p:txBody>
      </p:sp>
      <p:sp>
        <p:nvSpPr>
          <p:cNvPr id="6" name="Rounded Rectangle 5">
            <a:extLst>
              <a:ext uri="{FF2B5EF4-FFF2-40B4-BE49-F238E27FC236}">
                <a16:creationId xmlns:a16="http://schemas.microsoft.com/office/drawing/2014/main" id="{B4C51049-9585-2E46-A946-E7EC62EBA1E1}"/>
              </a:ext>
            </a:extLst>
          </p:cNvPr>
          <p:cNvSpPr/>
          <p:nvPr/>
        </p:nvSpPr>
        <p:spPr>
          <a:xfrm>
            <a:off x="0" y="1211374"/>
            <a:ext cx="9144000" cy="780739"/>
          </a:xfrm>
          <a:prstGeom prst="roundRect">
            <a:avLst>
              <a:gd name="adj" fmla="val 9020"/>
            </a:avLst>
          </a:prstGeom>
          <a:no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200" b="1" kern="0" dirty="0">
                <a:latin typeface="Avenir Next" panose="020B0503020202020204" pitchFamily="34" charset="0"/>
              </a:rPr>
              <a:t>DRAM’s hierarchical organization can enable</a:t>
            </a:r>
            <a:br>
              <a:rPr lang="en-US" sz="2200" b="1" kern="0" dirty="0">
                <a:latin typeface="Avenir Next" panose="020B0503020202020204" pitchFamily="34" charset="0"/>
              </a:rPr>
            </a:br>
            <a:r>
              <a:rPr lang="en-US" sz="2200" b="1" u="sng" kern="0" dirty="0">
                <a:latin typeface="Avenir Next" panose="020B0503020202020204" pitchFamily="34" charset="0"/>
              </a:rPr>
              <a:t>fine-grained access</a:t>
            </a:r>
            <a:endParaRPr kumimoji="0" lang="en-US" sz="2200" b="1" i="0" u="sng" strike="noStrike" kern="0" cap="none" spc="0" normalizeH="0" baseline="0" noProof="0" dirty="0">
              <a:ln>
                <a:noFill/>
              </a:ln>
              <a:effectLst/>
              <a:uLnTx/>
              <a:uFillTx/>
              <a:latin typeface="Avenir Next" panose="020B0503020202020204" pitchFamily="34" charset="0"/>
              <a:ea typeface="+mn-ea"/>
              <a:cs typeface="+mn-cs"/>
            </a:endParaRPr>
          </a:p>
        </p:txBody>
      </p:sp>
      <p:grpSp>
        <p:nvGrpSpPr>
          <p:cNvPr id="8" name="Group 7">
            <a:extLst>
              <a:ext uri="{FF2B5EF4-FFF2-40B4-BE49-F238E27FC236}">
                <a16:creationId xmlns:a16="http://schemas.microsoft.com/office/drawing/2014/main" id="{1D7B71D5-710A-6F8A-EC9D-612EC4135D5F}"/>
              </a:ext>
            </a:extLst>
          </p:cNvPr>
          <p:cNvGrpSpPr/>
          <p:nvPr/>
        </p:nvGrpSpPr>
        <p:grpSpPr>
          <a:xfrm>
            <a:off x="1629241" y="2751056"/>
            <a:ext cx="1414038" cy="1414038"/>
            <a:chOff x="4876800" y="1600199"/>
            <a:chExt cx="2819401" cy="2819401"/>
          </a:xfrm>
        </p:grpSpPr>
        <p:grpSp>
          <p:nvGrpSpPr>
            <p:cNvPr id="9" name="Group 8">
              <a:extLst>
                <a:ext uri="{FF2B5EF4-FFF2-40B4-BE49-F238E27FC236}">
                  <a16:creationId xmlns:a16="http://schemas.microsoft.com/office/drawing/2014/main" id="{145ADD40-8DAC-4AB7-793E-4189F586BDCC}"/>
                </a:ext>
              </a:extLst>
            </p:cNvPr>
            <p:cNvGrpSpPr/>
            <p:nvPr/>
          </p:nvGrpSpPr>
          <p:grpSpPr>
            <a:xfrm>
              <a:off x="5486400" y="3962400"/>
              <a:ext cx="2209800" cy="457200"/>
              <a:chOff x="5486400" y="3962400"/>
              <a:chExt cx="2209800" cy="457200"/>
            </a:xfrm>
          </p:grpSpPr>
          <p:sp>
            <p:nvSpPr>
              <p:cNvPr id="54" name="DRAM">
                <a:extLst>
                  <a:ext uri="{FF2B5EF4-FFF2-40B4-BE49-F238E27FC236}">
                    <a16:creationId xmlns:a16="http://schemas.microsoft.com/office/drawing/2014/main" id="{08113822-EBA6-BEEA-B6CF-1BB51723AD54}"/>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5" name="DRAM">
                <a:extLst>
                  <a:ext uri="{FF2B5EF4-FFF2-40B4-BE49-F238E27FC236}">
                    <a16:creationId xmlns:a16="http://schemas.microsoft.com/office/drawing/2014/main" id="{68D9188F-8773-604F-6441-0EC444051EB5}"/>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6" name="DRAM">
                <a:extLst>
                  <a:ext uri="{FF2B5EF4-FFF2-40B4-BE49-F238E27FC236}">
                    <a16:creationId xmlns:a16="http://schemas.microsoft.com/office/drawing/2014/main" id="{6C78EF99-BDA4-000F-B88D-38CEDCE77A07}"/>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 name="DRAM">
                <a:extLst>
                  <a:ext uri="{FF2B5EF4-FFF2-40B4-BE49-F238E27FC236}">
                    <a16:creationId xmlns:a16="http://schemas.microsoft.com/office/drawing/2014/main" id="{E3516A6C-5911-CA9C-8438-40239A9300BB}"/>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 name="DRAM">
                <a:extLst>
                  <a:ext uri="{FF2B5EF4-FFF2-40B4-BE49-F238E27FC236}">
                    <a16:creationId xmlns:a16="http://schemas.microsoft.com/office/drawing/2014/main" id="{2C2DA7A3-1EB8-D977-F203-00FC7BC1A975}"/>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0" name="Group 9">
              <a:extLst>
                <a:ext uri="{FF2B5EF4-FFF2-40B4-BE49-F238E27FC236}">
                  <a16:creationId xmlns:a16="http://schemas.microsoft.com/office/drawing/2014/main" id="{94DD0A41-3448-75B2-A331-5F1DCD56A2EC}"/>
                </a:ext>
              </a:extLst>
            </p:cNvPr>
            <p:cNvGrpSpPr/>
            <p:nvPr/>
          </p:nvGrpSpPr>
          <p:grpSpPr>
            <a:xfrm>
              <a:off x="4876800" y="1600200"/>
              <a:ext cx="457200" cy="2209800"/>
              <a:chOff x="4876800" y="1600200"/>
              <a:chExt cx="457200" cy="2209800"/>
            </a:xfrm>
          </p:grpSpPr>
          <p:sp>
            <p:nvSpPr>
              <p:cNvPr id="49" name="DRAM">
                <a:extLst>
                  <a:ext uri="{FF2B5EF4-FFF2-40B4-BE49-F238E27FC236}">
                    <a16:creationId xmlns:a16="http://schemas.microsoft.com/office/drawing/2014/main" id="{5ADA0A14-531E-5BD8-8FD4-F6317FEB7F36}"/>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 name="DRAM">
                <a:extLst>
                  <a:ext uri="{FF2B5EF4-FFF2-40B4-BE49-F238E27FC236}">
                    <a16:creationId xmlns:a16="http://schemas.microsoft.com/office/drawing/2014/main" id="{539CBE42-BEAD-57E8-EE95-0650BB7A87AD}"/>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 name="DRAM">
                <a:extLst>
                  <a:ext uri="{FF2B5EF4-FFF2-40B4-BE49-F238E27FC236}">
                    <a16:creationId xmlns:a16="http://schemas.microsoft.com/office/drawing/2014/main" id="{8EDF89D6-E315-3E8E-81C4-3039A5DF39BA}"/>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 name="DRAM">
                <a:extLst>
                  <a:ext uri="{FF2B5EF4-FFF2-40B4-BE49-F238E27FC236}">
                    <a16:creationId xmlns:a16="http://schemas.microsoft.com/office/drawing/2014/main" id="{C334229F-128E-DBA9-F5A7-0C1B8468429F}"/>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 name="DRAM">
                <a:extLst>
                  <a:ext uri="{FF2B5EF4-FFF2-40B4-BE49-F238E27FC236}">
                    <a16:creationId xmlns:a16="http://schemas.microsoft.com/office/drawing/2014/main" id="{4CF44E52-958E-C9D5-98C9-B54F3DBCA04F}"/>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 name="Group 10">
              <a:extLst>
                <a:ext uri="{FF2B5EF4-FFF2-40B4-BE49-F238E27FC236}">
                  <a16:creationId xmlns:a16="http://schemas.microsoft.com/office/drawing/2014/main" id="{CD2FFD17-6BDD-A936-46CC-F92D905CE9B7}"/>
                </a:ext>
              </a:extLst>
            </p:cNvPr>
            <p:cNvGrpSpPr/>
            <p:nvPr/>
          </p:nvGrpSpPr>
          <p:grpSpPr>
            <a:xfrm>
              <a:off x="5676900" y="1600199"/>
              <a:ext cx="1828800" cy="2362201"/>
              <a:chOff x="5676900" y="1170708"/>
              <a:chExt cx="1828800" cy="2791692"/>
            </a:xfrm>
          </p:grpSpPr>
          <p:cxnSp>
            <p:nvCxnSpPr>
              <p:cNvPr id="44" name="Straight Connector 43">
                <a:extLst>
                  <a:ext uri="{FF2B5EF4-FFF2-40B4-BE49-F238E27FC236}">
                    <a16:creationId xmlns:a16="http://schemas.microsoft.com/office/drawing/2014/main" id="{47982167-B393-BEBF-D0E6-60AE4452DB55}"/>
                  </a:ext>
                </a:extLst>
              </p:cNvPr>
              <p:cNvCxnSpPr>
                <a:cxnSpLocks/>
                <a:stCxn id="14" idx="0"/>
                <a:endCxn id="54"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CAE485E-07E5-1852-1FA5-8B77F4343A36}"/>
                  </a:ext>
                </a:extLst>
              </p:cNvPr>
              <p:cNvCxnSpPr>
                <a:cxnSpLocks/>
                <a:stCxn id="16" idx="0"/>
                <a:endCxn id="56"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F51F5A0-9936-DAC3-1A8B-823F41DF483A}"/>
                  </a:ext>
                </a:extLst>
              </p:cNvPr>
              <p:cNvCxnSpPr>
                <a:cxnSpLocks/>
                <a:stCxn id="17" idx="0"/>
                <a:endCxn id="57"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278CBE3-F678-3C09-8430-9732ADA562C8}"/>
                  </a:ext>
                </a:extLst>
              </p:cNvPr>
              <p:cNvCxnSpPr>
                <a:cxnSpLocks/>
                <a:stCxn id="18" idx="0"/>
                <a:endCxn id="58"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BC4BBBD-04C0-0406-C150-CEAD9F531385}"/>
                  </a:ext>
                </a:extLst>
              </p:cNvPr>
              <p:cNvCxnSpPr>
                <a:cxnSpLocks/>
                <a:stCxn id="15" idx="0"/>
                <a:endCxn id="55"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71782411-45D5-E378-555E-C520B6D4601A}"/>
                </a:ext>
              </a:extLst>
            </p:cNvPr>
            <p:cNvGrpSpPr/>
            <p:nvPr/>
          </p:nvGrpSpPr>
          <p:grpSpPr>
            <a:xfrm>
              <a:off x="5334000" y="1790700"/>
              <a:ext cx="2362201" cy="1828800"/>
              <a:chOff x="5333998" y="1790700"/>
              <a:chExt cx="2791691" cy="1828800"/>
            </a:xfrm>
          </p:grpSpPr>
          <p:cxnSp>
            <p:nvCxnSpPr>
              <p:cNvPr id="39" name="Straight Connector 38">
                <a:extLst>
                  <a:ext uri="{FF2B5EF4-FFF2-40B4-BE49-F238E27FC236}">
                    <a16:creationId xmlns:a16="http://schemas.microsoft.com/office/drawing/2014/main" id="{0973E1E4-F7EB-DF78-3A95-D481E2615AA9}"/>
                  </a:ext>
                </a:extLst>
              </p:cNvPr>
              <p:cNvCxnSpPr>
                <a:cxnSpLocks/>
                <a:stCxn id="18" idx="6"/>
                <a:endCxn id="49"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6D3709A-6EC3-9DEC-74CE-BB8D1A9AF911}"/>
                  </a:ext>
                </a:extLst>
              </p:cNvPr>
              <p:cNvCxnSpPr>
                <a:cxnSpLocks/>
                <a:stCxn id="23" idx="6"/>
                <a:endCxn id="50"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96F3CD-FF35-33CD-C579-63D1293EA05B}"/>
                  </a:ext>
                </a:extLst>
              </p:cNvPr>
              <p:cNvCxnSpPr>
                <a:cxnSpLocks/>
                <a:stCxn id="28" idx="6"/>
                <a:endCxn id="51"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8A65AB5-1AAE-F2B4-44B1-07375B5861A7}"/>
                  </a:ext>
                </a:extLst>
              </p:cNvPr>
              <p:cNvCxnSpPr>
                <a:cxnSpLocks/>
                <a:stCxn id="33" idx="6"/>
                <a:endCxn id="52"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A185ED2-1506-90C3-8575-3E012A8B6A67}"/>
                  </a:ext>
                </a:extLst>
              </p:cNvPr>
              <p:cNvCxnSpPr>
                <a:cxnSpLocks/>
                <a:stCxn id="38" idx="6"/>
                <a:endCxn id="53"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5C37A37-CAC8-FCB0-14D4-C955F03DABD6}"/>
                </a:ext>
              </a:extLst>
            </p:cNvPr>
            <p:cNvGrpSpPr/>
            <p:nvPr/>
          </p:nvGrpSpPr>
          <p:grpSpPr>
            <a:xfrm>
              <a:off x="5486400" y="1600200"/>
              <a:ext cx="2209800" cy="2209800"/>
              <a:chOff x="5486400" y="1600200"/>
              <a:chExt cx="2209800" cy="2209800"/>
            </a:xfrm>
          </p:grpSpPr>
          <p:sp>
            <p:nvSpPr>
              <p:cNvPr id="14" name="Oval 13">
                <a:extLst>
                  <a:ext uri="{FF2B5EF4-FFF2-40B4-BE49-F238E27FC236}">
                    <a16:creationId xmlns:a16="http://schemas.microsoft.com/office/drawing/2014/main" id="{B73AAB57-DD3D-42A4-FE36-9B219618DE9B}"/>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 name="Oval 14">
                <a:extLst>
                  <a:ext uri="{FF2B5EF4-FFF2-40B4-BE49-F238E27FC236}">
                    <a16:creationId xmlns:a16="http://schemas.microsoft.com/office/drawing/2014/main" id="{036E9649-3335-5F8F-DFF0-5AFE26CD6FF6}"/>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 name="Oval 15">
                <a:extLst>
                  <a:ext uri="{FF2B5EF4-FFF2-40B4-BE49-F238E27FC236}">
                    <a16:creationId xmlns:a16="http://schemas.microsoft.com/office/drawing/2014/main" id="{3EDFF40E-4CDA-C1C4-26E4-3A4743C945D9}"/>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 name="Oval 16">
                <a:extLst>
                  <a:ext uri="{FF2B5EF4-FFF2-40B4-BE49-F238E27FC236}">
                    <a16:creationId xmlns:a16="http://schemas.microsoft.com/office/drawing/2014/main" id="{FC9B8174-13B5-9FC9-CC64-F927B63B7F63}"/>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 name="Oval 17">
                <a:extLst>
                  <a:ext uri="{FF2B5EF4-FFF2-40B4-BE49-F238E27FC236}">
                    <a16:creationId xmlns:a16="http://schemas.microsoft.com/office/drawing/2014/main" id="{1C185B49-15D7-6C43-2FA2-1FBFBAB28ACC}"/>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 name="Oval 18">
                <a:extLst>
                  <a:ext uri="{FF2B5EF4-FFF2-40B4-BE49-F238E27FC236}">
                    <a16:creationId xmlns:a16="http://schemas.microsoft.com/office/drawing/2014/main" id="{9C9D2251-A141-4961-93C9-15C78D5167A9}"/>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 name="Oval 19">
                <a:extLst>
                  <a:ext uri="{FF2B5EF4-FFF2-40B4-BE49-F238E27FC236}">
                    <a16:creationId xmlns:a16="http://schemas.microsoft.com/office/drawing/2014/main" id="{36404C5A-4466-D925-5219-3044FAFBAF41}"/>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 name="Oval 20">
                <a:extLst>
                  <a:ext uri="{FF2B5EF4-FFF2-40B4-BE49-F238E27FC236}">
                    <a16:creationId xmlns:a16="http://schemas.microsoft.com/office/drawing/2014/main" id="{A96CDC81-E151-0540-4A56-33ACEAE7DB4D}"/>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2" name="Oval 21">
                <a:extLst>
                  <a:ext uri="{FF2B5EF4-FFF2-40B4-BE49-F238E27FC236}">
                    <a16:creationId xmlns:a16="http://schemas.microsoft.com/office/drawing/2014/main" id="{004F0346-A72C-797B-7F6D-767E332D697F}"/>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3" name="Oval 22">
                <a:extLst>
                  <a:ext uri="{FF2B5EF4-FFF2-40B4-BE49-F238E27FC236}">
                    <a16:creationId xmlns:a16="http://schemas.microsoft.com/office/drawing/2014/main" id="{252FDEC4-9A89-24F2-E113-3FFC7015E6AB}"/>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 name="Oval 23">
                <a:extLst>
                  <a:ext uri="{FF2B5EF4-FFF2-40B4-BE49-F238E27FC236}">
                    <a16:creationId xmlns:a16="http://schemas.microsoft.com/office/drawing/2014/main" id="{AE319149-A514-56AF-D1F1-09B72C618A73}"/>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5" name="Oval 24">
                <a:extLst>
                  <a:ext uri="{FF2B5EF4-FFF2-40B4-BE49-F238E27FC236}">
                    <a16:creationId xmlns:a16="http://schemas.microsoft.com/office/drawing/2014/main" id="{71DF6166-E7B5-3C36-677A-966BDA0B28EC}"/>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 name="Oval 25">
                <a:extLst>
                  <a:ext uri="{FF2B5EF4-FFF2-40B4-BE49-F238E27FC236}">
                    <a16:creationId xmlns:a16="http://schemas.microsoft.com/office/drawing/2014/main" id="{2D751B7B-9E7E-5198-582D-C15F27E345D1}"/>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 name="Oval 26">
                <a:extLst>
                  <a:ext uri="{FF2B5EF4-FFF2-40B4-BE49-F238E27FC236}">
                    <a16:creationId xmlns:a16="http://schemas.microsoft.com/office/drawing/2014/main" id="{CCF149F1-08F4-6F9B-93F0-0883026C9439}"/>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 name="Oval 27">
                <a:extLst>
                  <a:ext uri="{FF2B5EF4-FFF2-40B4-BE49-F238E27FC236}">
                    <a16:creationId xmlns:a16="http://schemas.microsoft.com/office/drawing/2014/main" id="{69954C2B-8BC4-E019-20D1-818FEE787E36}"/>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 name="Oval 28">
                <a:extLst>
                  <a:ext uri="{FF2B5EF4-FFF2-40B4-BE49-F238E27FC236}">
                    <a16:creationId xmlns:a16="http://schemas.microsoft.com/office/drawing/2014/main" id="{94767795-63AE-4358-92FA-6ACBC8FB876E}"/>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 name="Oval 29">
                <a:extLst>
                  <a:ext uri="{FF2B5EF4-FFF2-40B4-BE49-F238E27FC236}">
                    <a16:creationId xmlns:a16="http://schemas.microsoft.com/office/drawing/2014/main" id="{113EA8DF-82CD-EB35-6278-9557BBF25D19}"/>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 name="Oval 30">
                <a:extLst>
                  <a:ext uri="{FF2B5EF4-FFF2-40B4-BE49-F238E27FC236}">
                    <a16:creationId xmlns:a16="http://schemas.microsoft.com/office/drawing/2014/main" id="{AA77119B-7743-B690-9465-CC9E51CE4444}"/>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 name="Oval 31">
                <a:extLst>
                  <a:ext uri="{FF2B5EF4-FFF2-40B4-BE49-F238E27FC236}">
                    <a16:creationId xmlns:a16="http://schemas.microsoft.com/office/drawing/2014/main" id="{33334385-AB59-960E-A3E5-9501EADAA33F}"/>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 name="Oval 32">
                <a:extLst>
                  <a:ext uri="{FF2B5EF4-FFF2-40B4-BE49-F238E27FC236}">
                    <a16:creationId xmlns:a16="http://schemas.microsoft.com/office/drawing/2014/main" id="{991F5CFB-03F2-DC89-41BB-37ACAD3A39FE}"/>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 name="Oval 33">
                <a:extLst>
                  <a:ext uri="{FF2B5EF4-FFF2-40B4-BE49-F238E27FC236}">
                    <a16:creationId xmlns:a16="http://schemas.microsoft.com/office/drawing/2014/main" id="{AFA70928-8DA2-5560-5DD5-558045D02F98}"/>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 name="Oval 34">
                <a:extLst>
                  <a:ext uri="{FF2B5EF4-FFF2-40B4-BE49-F238E27FC236}">
                    <a16:creationId xmlns:a16="http://schemas.microsoft.com/office/drawing/2014/main" id="{FB809510-8147-E025-EEB8-8819A6D6FBD8}"/>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 name="Oval 35">
                <a:extLst>
                  <a:ext uri="{FF2B5EF4-FFF2-40B4-BE49-F238E27FC236}">
                    <a16:creationId xmlns:a16="http://schemas.microsoft.com/office/drawing/2014/main" id="{D2F18ED2-E5E5-8B3D-481D-C15B8FC6951D}"/>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 name="Oval 36">
                <a:extLst>
                  <a:ext uri="{FF2B5EF4-FFF2-40B4-BE49-F238E27FC236}">
                    <a16:creationId xmlns:a16="http://schemas.microsoft.com/office/drawing/2014/main" id="{DB7EC374-9A92-B410-2846-F5A581E96D11}"/>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 name="Oval 37">
                <a:extLst>
                  <a:ext uri="{FF2B5EF4-FFF2-40B4-BE49-F238E27FC236}">
                    <a16:creationId xmlns:a16="http://schemas.microsoft.com/office/drawing/2014/main" id="{C1CF4DD4-8671-73B0-4595-F5CF16D14DF9}"/>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59" name="Group 58">
            <a:extLst>
              <a:ext uri="{FF2B5EF4-FFF2-40B4-BE49-F238E27FC236}">
                <a16:creationId xmlns:a16="http://schemas.microsoft.com/office/drawing/2014/main" id="{40794F95-87E5-0B79-8F49-F492B394493A}"/>
              </a:ext>
            </a:extLst>
          </p:cNvPr>
          <p:cNvGrpSpPr/>
          <p:nvPr/>
        </p:nvGrpSpPr>
        <p:grpSpPr>
          <a:xfrm>
            <a:off x="3186769" y="2751056"/>
            <a:ext cx="1414038" cy="1414038"/>
            <a:chOff x="4876800" y="1600199"/>
            <a:chExt cx="2819401" cy="2819401"/>
          </a:xfrm>
        </p:grpSpPr>
        <p:grpSp>
          <p:nvGrpSpPr>
            <p:cNvPr id="60" name="Group 59">
              <a:extLst>
                <a:ext uri="{FF2B5EF4-FFF2-40B4-BE49-F238E27FC236}">
                  <a16:creationId xmlns:a16="http://schemas.microsoft.com/office/drawing/2014/main" id="{97CD8AF8-689F-7235-F72C-8461333387F6}"/>
                </a:ext>
              </a:extLst>
            </p:cNvPr>
            <p:cNvGrpSpPr/>
            <p:nvPr/>
          </p:nvGrpSpPr>
          <p:grpSpPr>
            <a:xfrm>
              <a:off x="5486400" y="3962400"/>
              <a:ext cx="2209800" cy="457200"/>
              <a:chOff x="5486400" y="3962400"/>
              <a:chExt cx="2209800" cy="457200"/>
            </a:xfrm>
          </p:grpSpPr>
          <p:sp>
            <p:nvSpPr>
              <p:cNvPr id="105" name="DRAM">
                <a:extLst>
                  <a:ext uri="{FF2B5EF4-FFF2-40B4-BE49-F238E27FC236}">
                    <a16:creationId xmlns:a16="http://schemas.microsoft.com/office/drawing/2014/main" id="{409F785F-8AD8-92CD-60AC-6BF9A4F72D37}"/>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6" name="DRAM">
                <a:extLst>
                  <a:ext uri="{FF2B5EF4-FFF2-40B4-BE49-F238E27FC236}">
                    <a16:creationId xmlns:a16="http://schemas.microsoft.com/office/drawing/2014/main" id="{0B03D9C7-AF50-CE3F-684D-30F40D5916EF}"/>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7" name="DRAM">
                <a:extLst>
                  <a:ext uri="{FF2B5EF4-FFF2-40B4-BE49-F238E27FC236}">
                    <a16:creationId xmlns:a16="http://schemas.microsoft.com/office/drawing/2014/main" id="{E41C9139-9E9B-72CD-FD27-6CB15407A158}"/>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8" name="DRAM">
                <a:extLst>
                  <a:ext uri="{FF2B5EF4-FFF2-40B4-BE49-F238E27FC236}">
                    <a16:creationId xmlns:a16="http://schemas.microsoft.com/office/drawing/2014/main" id="{CFD0D982-3EA8-3573-DE64-B9B92F5C942C}"/>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9" name="DRAM">
                <a:extLst>
                  <a:ext uri="{FF2B5EF4-FFF2-40B4-BE49-F238E27FC236}">
                    <a16:creationId xmlns:a16="http://schemas.microsoft.com/office/drawing/2014/main" id="{04C27DF3-24DF-3E8C-FFE9-F247D23270A1}"/>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1" name="Group 60">
              <a:extLst>
                <a:ext uri="{FF2B5EF4-FFF2-40B4-BE49-F238E27FC236}">
                  <a16:creationId xmlns:a16="http://schemas.microsoft.com/office/drawing/2014/main" id="{2148CD67-332C-F51A-988E-2611D4010668}"/>
                </a:ext>
              </a:extLst>
            </p:cNvPr>
            <p:cNvGrpSpPr/>
            <p:nvPr/>
          </p:nvGrpSpPr>
          <p:grpSpPr>
            <a:xfrm>
              <a:off x="4876800" y="1600200"/>
              <a:ext cx="457200" cy="2209800"/>
              <a:chOff x="4876800" y="1600200"/>
              <a:chExt cx="457200" cy="2209800"/>
            </a:xfrm>
          </p:grpSpPr>
          <p:sp>
            <p:nvSpPr>
              <p:cNvPr id="100" name="DRAM">
                <a:extLst>
                  <a:ext uri="{FF2B5EF4-FFF2-40B4-BE49-F238E27FC236}">
                    <a16:creationId xmlns:a16="http://schemas.microsoft.com/office/drawing/2014/main" id="{53133863-A8A6-7C24-65D5-1675607CF4AC}"/>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1" name="DRAM">
                <a:extLst>
                  <a:ext uri="{FF2B5EF4-FFF2-40B4-BE49-F238E27FC236}">
                    <a16:creationId xmlns:a16="http://schemas.microsoft.com/office/drawing/2014/main" id="{0BA01B15-9F60-761D-67BF-612AF92BAB88}"/>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2" name="DRAM">
                <a:extLst>
                  <a:ext uri="{FF2B5EF4-FFF2-40B4-BE49-F238E27FC236}">
                    <a16:creationId xmlns:a16="http://schemas.microsoft.com/office/drawing/2014/main" id="{E44FC94B-6DE2-7F93-FAAF-640F02FA702C}"/>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3" name="DRAM">
                <a:extLst>
                  <a:ext uri="{FF2B5EF4-FFF2-40B4-BE49-F238E27FC236}">
                    <a16:creationId xmlns:a16="http://schemas.microsoft.com/office/drawing/2014/main" id="{D52D198B-BF07-D189-7654-F57F5A22BAA8}"/>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4" name="DRAM">
                <a:extLst>
                  <a:ext uri="{FF2B5EF4-FFF2-40B4-BE49-F238E27FC236}">
                    <a16:creationId xmlns:a16="http://schemas.microsoft.com/office/drawing/2014/main" id="{01020030-5CDD-B848-3C60-D8A463E026C6}"/>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 name="Group 61">
              <a:extLst>
                <a:ext uri="{FF2B5EF4-FFF2-40B4-BE49-F238E27FC236}">
                  <a16:creationId xmlns:a16="http://schemas.microsoft.com/office/drawing/2014/main" id="{1DD7A0B9-FB33-6D2C-1012-44A2C98A9E1F}"/>
                </a:ext>
              </a:extLst>
            </p:cNvPr>
            <p:cNvGrpSpPr/>
            <p:nvPr/>
          </p:nvGrpSpPr>
          <p:grpSpPr>
            <a:xfrm>
              <a:off x="5676900" y="1600199"/>
              <a:ext cx="1828800" cy="2362201"/>
              <a:chOff x="5676900" y="1170708"/>
              <a:chExt cx="1828800" cy="2791692"/>
            </a:xfrm>
          </p:grpSpPr>
          <p:cxnSp>
            <p:nvCxnSpPr>
              <p:cNvPr id="95" name="Straight Connector 94">
                <a:extLst>
                  <a:ext uri="{FF2B5EF4-FFF2-40B4-BE49-F238E27FC236}">
                    <a16:creationId xmlns:a16="http://schemas.microsoft.com/office/drawing/2014/main" id="{11A5E939-1A98-0C74-70C6-00C30578CE8F}"/>
                  </a:ext>
                </a:extLst>
              </p:cNvPr>
              <p:cNvCxnSpPr>
                <a:cxnSpLocks/>
                <a:stCxn id="65" idx="0"/>
                <a:endCxn id="105"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E59C9A8-65FB-2A14-48B0-37F6CEA0922A}"/>
                  </a:ext>
                </a:extLst>
              </p:cNvPr>
              <p:cNvCxnSpPr>
                <a:cxnSpLocks/>
                <a:stCxn id="67" idx="0"/>
                <a:endCxn id="107"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8D9D7CB-75FA-94FE-B461-82F19DC522AD}"/>
                  </a:ext>
                </a:extLst>
              </p:cNvPr>
              <p:cNvCxnSpPr>
                <a:cxnSpLocks/>
                <a:stCxn id="68" idx="0"/>
                <a:endCxn id="108"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76BA570-2A38-D337-48AD-A423A8D0BA13}"/>
                  </a:ext>
                </a:extLst>
              </p:cNvPr>
              <p:cNvCxnSpPr>
                <a:cxnSpLocks/>
                <a:stCxn id="69" idx="0"/>
                <a:endCxn id="109"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FACBF55-5AC5-FACA-60C8-997FC5703B80}"/>
                  </a:ext>
                </a:extLst>
              </p:cNvPr>
              <p:cNvCxnSpPr>
                <a:cxnSpLocks/>
                <a:stCxn id="66" idx="0"/>
                <a:endCxn id="106"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5E6C3537-F9C5-4705-26EF-C924F0F5D5D7}"/>
                </a:ext>
              </a:extLst>
            </p:cNvPr>
            <p:cNvGrpSpPr/>
            <p:nvPr/>
          </p:nvGrpSpPr>
          <p:grpSpPr>
            <a:xfrm>
              <a:off x="5334000" y="1790700"/>
              <a:ext cx="2362201" cy="1828800"/>
              <a:chOff x="5333998" y="1790700"/>
              <a:chExt cx="2791691" cy="1828800"/>
            </a:xfrm>
          </p:grpSpPr>
          <p:cxnSp>
            <p:nvCxnSpPr>
              <p:cNvPr id="90" name="Straight Connector 89">
                <a:extLst>
                  <a:ext uri="{FF2B5EF4-FFF2-40B4-BE49-F238E27FC236}">
                    <a16:creationId xmlns:a16="http://schemas.microsoft.com/office/drawing/2014/main" id="{2C07D7F7-728D-01F4-880A-98B39E9A99B2}"/>
                  </a:ext>
                </a:extLst>
              </p:cNvPr>
              <p:cNvCxnSpPr>
                <a:cxnSpLocks/>
                <a:stCxn id="69" idx="6"/>
                <a:endCxn id="100"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F98157F-C02A-60EE-E532-15DBC6E489BB}"/>
                  </a:ext>
                </a:extLst>
              </p:cNvPr>
              <p:cNvCxnSpPr>
                <a:cxnSpLocks/>
                <a:stCxn id="74" idx="6"/>
                <a:endCxn id="101"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A735D65-3660-8AE7-0371-B03DF94DCB54}"/>
                  </a:ext>
                </a:extLst>
              </p:cNvPr>
              <p:cNvCxnSpPr>
                <a:cxnSpLocks/>
                <a:endCxn id="102" idx="0"/>
              </p:cNvCxnSpPr>
              <p:nvPr/>
            </p:nvCxnSpPr>
            <p:spPr>
              <a:xfrm flipH="1">
                <a:off x="5333998" y="2705100"/>
                <a:ext cx="2791686"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81FD839-7FC4-4E78-792C-D16281A9C270}"/>
                  </a:ext>
                </a:extLst>
              </p:cNvPr>
              <p:cNvCxnSpPr>
                <a:cxnSpLocks/>
                <a:stCxn id="84" idx="6"/>
                <a:endCxn id="103"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06AD3AB-9600-A6BF-BFBF-068E37656400}"/>
                  </a:ext>
                </a:extLst>
              </p:cNvPr>
              <p:cNvCxnSpPr>
                <a:cxnSpLocks/>
                <a:stCxn id="89" idx="6"/>
                <a:endCxn id="104"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AF764B5E-2A2B-5202-8C6F-6ACC1FF585B0}"/>
                </a:ext>
              </a:extLst>
            </p:cNvPr>
            <p:cNvGrpSpPr/>
            <p:nvPr/>
          </p:nvGrpSpPr>
          <p:grpSpPr>
            <a:xfrm>
              <a:off x="5486400" y="1600200"/>
              <a:ext cx="2209800" cy="2209800"/>
              <a:chOff x="5486400" y="1600200"/>
              <a:chExt cx="2209800" cy="2209800"/>
            </a:xfrm>
          </p:grpSpPr>
          <p:sp>
            <p:nvSpPr>
              <p:cNvPr id="65" name="Oval 64">
                <a:extLst>
                  <a:ext uri="{FF2B5EF4-FFF2-40B4-BE49-F238E27FC236}">
                    <a16:creationId xmlns:a16="http://schemas.microsoft.com/office/drawing/2014/main" id="{13D770BB-7217-38C5-711D-B5170B8CCC9F}"/>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6" name="Oval 65">
                <a:extLst>
                  <a:ext uri="{FF2B5EF4-FFF2-40B4-BE49-F238E27FC236}">
                    <a16:creationId xmlns:a16="http://schemas.microsoft.com/office/drawing/2014/main" id="{DB50467F-FEFD-794B-3319-E226669CFE8C}"/>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 name="Oval 66">
                <a:extLst>
                  <a:ext uri="{FF2B5EF4-FFF2-40B4-BE49-F238E27FC236}">
                    <a16:creationId xmlns:a16="http://schemas.microsoft.com/office/drawing/2014/main" id="{51FA6554-610A-A0D6-0132-A77C72C68850}"/>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 name="Oval 67">
                <a:extLst>
                  <a:ext uri="{FF2B5EF4-FFF2-40B4-BE49-F238E27FC236}">
                    <a16:creationId xmlns:a16="http://schemas.microsoft.com/office/drawing/2014/main" id="{586865B3-C286-94B9-E0A9-1E9D84ABEE21}"/>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 name="Oval 68">
                <a:extLst>
                  <a:ext uri="{FF2B5EF4-FFF2-40B4-BE49-F238E27FC236}">
                    <a16:creationId xmlns:a16="http://schemas.microsoft.com/office/drawing/2014/main" id="{CAC2CBB4-018B-F3DC-C3BC-558E89C961AB}"/>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0" name="Oval 69">
                <a:extLst>
                  <a:ext uri="{FF2B5EF4-FFF2-40B4-BE49-F238E27FC236}">
                    <a16:creationId xmlns:a16="http://schemas.microsoft.com/office/drawing/2014/main" id="{D8287CBE-84C0-0AFA-E1FD-20A73C634A74}"/>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1" name="Oval 70">
                <a:extLst>
                  <a:ext uri="{FF2B5EF4-FFF2-40B4-BE49-F238E27FC236}">
                    <a16:creationId xmlns:a16="http://schemas.microsoft.com/office/drawing/2014/main" id="{24C174AB-3F60-50A6-58FA-D1E748D9A1C5}"/>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2" name="Oval 71">
                <a:extLst>
                  <a:ext uri="{FF2B5EF4-FFF2-40B4-BE49-F238E27FC236}">
                    <a16:creationId xmlns:a16="http://schemas.microsoft.com/office/drawing/2014/main" id="{1CC44215-7331-5864-7BD3-2AD3FDC413EF}"/>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3" name="Oval 72">
                <a:extLst>
                  <a:ext uri="{FF2B5EF4-FFF2-40B4-BE49-F238E27FC236}">
                    <a16:creationId xmlns:a16="http://schemas.microsoft.com/office/drawing/2014/main" id="{26C2B63A-40AF-34C4-818C-54EF22B10709}"/>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4" name="Oval 73">
                <a:extLst>
                  <a:ext uri="{FF2B5EF4-FFF2-40B4-BE49-F238E27FC236}">
                    <a16:creationId xmlns:a16="http://schemas.microsoft.com/office/drawing/2014/main" id="{22A79D5C-8525-AC9D-CAC0-1F0DF3D0B15B}"/>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5" name="Oval 74">
                <a:extLst>
                  <a:ext uri="{FF2B5EF4-FFF2-40B4-BE49-F238E27FC236}">
                    <a16:creationId xmlns:a16="http://schemas.microsoft.com/office/drawing/2014/main" id="{F4FEE0C3-3C8F-EA32-157D-1B842D24E5A3}"/>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6" name="Oval 75">
                <a:extLst>
                  <a:ext uri="{FF2B5EF4-FFF2-40B4-BE49-F238E27FC236}">
                    <a16:creationId xmlns:a16="http://schemas.microsoft.com/office/drawing/2014/main" id="{CEBAB866-F9F2-7A33-FF7E-E780BA9DC69C}"/>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7" name="Oval 76">
                <a:extLst>
                  <a:ext uri="{FF2B5EF4-FFF2-40B4-BE49-F238E27FC236}">
                    <a16:creationId xmlns:a16="http://schemas.microsoft.com/office/drawing/2014/main" id="{97738BCC-FAE3-DFB7-9C37-CDAE7339B38C}"/>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8" name="Oval 77">
                <a:extLst>
                  <a:ext uri="{FF2B5EF4-FFF2-40B4-BE49-F238E27FC236}">
                    <a16:creationId xmlns:a16="http://schemas.microsoft.com/office/drawing/2014/main" id="{9841D0FB-9DF1-17E4-4260-3888261CC348}"/>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9" name="Oval 78">
                <a:extLst>
                  <a:ext uri="{FF2B5EF4-FFF2-40B4-BE49-F238E27FC236}">
                    <a16:creationId xmlns:a16="http://schemas.microsoft.com/office/drawing/2014/main" id="{8D98E843-490D-C1A9-BA17-B894DDFDC01D}"/>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0" name="Oval 79">
                <a:extLst>
                  <a:ext uri="{FF2B5EF4-FFF2-40B4-BE49-F238E27FC236}">
                    <a16:creationId xmlns:a16="http://schemas.microsoft.com/office/drawing/2014/main" id="{F1D9404C-500E-6F5D-E3F8-F513587236D5}"/>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1" name="Oval 80">
                <a:extLst>
                  <a:ext uri="{FF2B5EF4-FFF2-40B4-BE49-F238E27FC236}">
                    <a16:creationId xmlns:a16="http://schemas.microsoft.com/office/drawing/2014/main" id="{F1B51AC3-4F3E-BF12-DDF5-5D2DA7C87890}"/>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2" name="Oval 81">
                <a:extLst>
                  <a:ext uri="{FF2B5EF4-FFF2-40B4-BE49-F238E27FC236}">
                    <a16:creationId xmlns:a16="http://schemas.microsoft.com/office/drawing/2014/main" id="{0E34BA3B-2E90-2F8A-3942-B87B8B418F3F}"/>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3" name="Oval 82">
                <a:extLst>
                  <a:ext uri="{FF2B5EF4-FFF2-40B4-BE49-F238E27FC236}">
                    <a16:creationId xmlns:a16="http://schemas.microsoft.com/office/drawing/2014/main" id="{87C43EC3-04A5-4B10-9446-B91845F74C86}"/>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4" name="Oval 83">
                <a:extLst>
                  <a:ext uri="{FF2B5EF4-FFF2-40B4-BE49-F238E27FC236}">
                    <a16:creationId xmlns:a16="http://schemas.microsoft.com/office/drawing/2014/main" id="{C77B9788-E66E-D570-BE3D-FEC45F4C4FB8}"/>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5" name="Oval 84">
                <a:extLst>
                  <a:ext uri="{FF2B5EF4-FFF2-40B4-BE49-F238E27FC236}">
                    <a16:creationId xmlns:a16="http://schemas.microsoft.com/office/drawing/2014/main" id="{FB967F9E-AD0E-99F8-4C92-7B0C15A40A2D}"/>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6" name="Oval 85">
                <a:extLst>
                  <a:ext uri="{FF2B5EF4-FFF2-40B4-BE49-F238E27FC236}">
                    <a16:creationId xmlns:a16="http://schemas.microsoft.com/office/drawing/2014/main" id="{2091FB07-CEC0-1813-13B0-9458C73FC33F}"/>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7" name="Oval 86">
                <a:extLst>
                  <a:ext uri="{FF2B5EF4-FFF2-40B4-BE49-F238E27FC236}">
                    <a16:creationId xmlns:a16="http://schemas.microsoft.com/office/drawing/2014/main" id="{81102973-DB18-170B-60B8-6FB5AB67E2C0}"/>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8" name="Oval 87">
                <a:extLst>
                  <a:ext uri="{FF2B5EF4-FFF2-40B4-BE49-F238E27FC236}">
                    <a16:creationId xmlns:a16="http://schemas.microsoft.com/office/drawing/2014/main" id="{E934C76D-A9A1-3F43-AD2E-F83FD4DC3839}"/>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9" name="Oval 88">
                <a:extLst>
                  <a:ext uri="{FF2B5EF4-FFF2-40B4-BE49-F238E27FC236}">
                    <a16:creationId xmlns:a16="http://schemas.microsoft.com/office/drawing/2014/main" id="{0E717C25-74D2-B4D9-6D7E-B29CE3266224}"/>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110" name="Group 109">
            <a:extLst>
              <a:ext uri="{FF2B5EF4-FFF2-40B4-BE49-F238E27FC236}">
                <a16:creationId xmlns:a16="http://schemas.microsoft.com/office/drawing/2014/main" id="{44362C14-2121-1971-5E30-DEC513A70F0B}"/>
              </a:ext>
            </a:extLst>
          </p:cNvPr>
          <p:cNvGrpSpPr/>
          <p:nvPr/>
        </p:nvGrpSpPr>
        <p:grpSpPr>
          <a:xfrm>
            <a:off x="4753441" y="2751056"/>
            <a:ext cx="1414038" cy="1414038"/>
            <a:chOff x="4876800" y="1600199"/>
            <a:chExt cx="2819401" cy="2819401"/>
          </a:xfrm>
        </p:grpSpPr>
        <p:grpSp>
          <p:nvGrpSpPr>
            <p:cNvPr id="111" name="Group 110">
              <a:extLst>
                <a:ext uri="{FF2B5EF4-FFF2-40B4-BE49-F238E27FC236}">
                  <a16:creationId xmlns:a16="http://schemas.microsoft.com/office/drawing/2014/main" id="{D265122C-F95D-0F77-8C39-5871E49BA90A}"/>
                </a:ext>
              </a:extLst>
            </p:cNvPr>
            <p:cNvGrpSpPr/>
            <p:nvPr/>
          </p:nvGrpSpPr>
          <p:grpSpPr>
            <a:xfrm>
              <a:off x="5486400" y="3962400"/>
              <a:ext cx="2209800" cy="457200"/>
              <a:chOff x="5486400" y="3962400"/>
              <a:chExt cx="2209800" cy="457200"/>
            </a:xfrm>
          </p:grpSpPr>
          <p:sp>
            <p:nvSpPr>
              <p:cNvPr id="156" name="DRAM">
                <a:extLst>
                  <a:ext uri="{FF2B5EF4-FFF2-40B4-BE49-F238E27FC236}">
                    <a16:creationId xmlns:a16="http://schemas.microsoft.com/office/drawing/2014/main" id="{DAC1715B-6A79-BB15-14B4-7C550BE4BD21}"/>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7" name="DRAM">
                <a:extLst>
                  <a:ext uri="{FF2B5EF4-FFF2-40B4-BE49-F238E27FC236}">
                    <a16:creationId xmlns:a16="http://schemas.microsoft.com/office/drawing/2014/main" id="{14844BF7-6BE5-52F2-FAE1-BDC846F2B603}"/>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8" name="DRAM">
                <a:extLst>
                  <a:ext uri="{FF2B5EF4-FFF2-40B4-BE49-F238E27FC236}">
                    <a16:creationId xmlns:a16="http://schemas.microsoft.com/office/drawing/2014/main" id="{7367EA0F-32E9-B6B2-7F8D-2AF18E75F3A3}"/>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9" name="DRAM">
                <a:extLst>
                  <a:ext uri="{FF2B5EF4-FFF2-40B4-BE49-F238E27FC236}">
                    <a16:creationId xmlns:a16="http://schemas.microsoft.com/office/drawing/2014/main" id="{1B727991-23A0-9AD3-2845-DB5F30128624}"/>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0" name="DRAM">
                <a:extLst>
                  <a:ext uri="{FF2B5EF4-FFF2-40B4-BE49-F238E27FC236}">
                    <a16:creationId xmlns:a16="http://schemas.microsoft.com/office/drawing/2014/main" id="{E86BE4CE-33B9-BCCA-12A1-2BFDCDA72272}"/>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2" name="Group 111">
              <a:extLst>
                <a:ext uri="{FF2B5EF4-FFF2-40B4-BE49-F238E27FC236}">
                  <a16:creationId xmlns:a16="http://schemas.microsoft.com/office/drawing/2014/main" id="{37875A4C-8BA4-BD76-6587-65782774FAC8}"/>
                </a:ext>
              </a:extLst>
            </p:cNvPr>
            <p:cNvGrpSpPr/>
            <p:nvPr/>
          </p:nvGrpSpPr>
          <p:grpSpPr>
            <a:xfrm>
              <a:off x="4876800" y="1600200"/>
              <a:ext cx="457200" cy="2209800"/>
              <a:chOff x="4876800" y="1600200"/>
              <a:chExt cx="457200" cy="2209800"/>
            </a:xfrm>
          </p:grpSpPr>
          <p:sp>
            <p:nvSpPr>
              <p:cNvPr id="151" name="DRAM">
                <a:extLst>
                  <a:ext uri="{FF2B5EF4-FFF2-40B4-BE49-F238E27FC236}">
                    <a16:creationId xmlns:a16="http://schemas.microsoft.com/office/drawing/2014/main" id="{3047A10C-4FEB-217B-08EA-A792A98C978E}"/>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2" name="DRAM">
                <a:extLst>
                  <a:ext uri="{FF2B5EF4-FFF2-40B4-BE49-F238E27FC236}">
                    <a16:creationId xmlns:a16="http://schemas.microsoft.com/office/drawing/2014/main" id="{CB593E2C-26E8-EA6D-6186-844CC9BB1092}"/>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3" name="DRAM">
                <a:extLst>
                  <a:ext uri="{FF2B5EF4-FFF2-40B4-BE49-F238E27FC236}">
                    <a16:creationId xmlns:a16="http://schemas.microsoft.com/office/drawing/2014/main" id="{3B468AA9-D62E-FE27-F87E-A606CBF6ED8C}"/>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4" name="DRAM">
                <a:extLst>
                  <a:ext uri="{FF2B5EF4-FFF2-40B4-BE49-F238E27FC236}">
                    <a16:creationId xmlns:a16="http://schemas.microsoft.com/office/drawing/2014/main" id="{B1FD441F-F92C-CA76-4469-FC65356BD656}"/>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5" name="DRAM">
                <a:extLst>
                  <a:ext uri="{FF2B5EF4-FFF2-40B4-BE49-F238E27FC236}">
                    <a16:creationId xmlns:a16="http://schemas.microsoft.com/office/drawing/2014/main" id="{081B1368-AB3C-1D70-680F-869B42C5BFD7}"/>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3" name="Group 112">
              <a:extLst>
                <a:ext uri="{FF2B5EF4-FFF2-40B4-BE49-F238E27FC236}">
                  <a16:creationId xmlns:a16="http://schemas.microsoft.com/office/drawing/2014/main" id="{314BB626-0C6D-EC1E-1C4A-16D30A51D47E}"/>
                </a:ext>
              </a:extLst>
            </p:cNvPr>
            <p:cNvGrpSpPr/>
            <p:nvPr/>
          </p:nvGrpSpPr>
          <p:grpSpPr>
            <a:xfrm>
              <a:off x="5676900" y="1600199"/>
              <a:ext cx="1828800" cy="2362201"/>
              <a:chOff x="5676900" y="1170708"/>
              <a:chExt cx="1828800" cy="2791692"/>
            </a:xfrm>
          </p:grpSpPr>
          <p:cxnSp>
            <p:nvCxnSpPr>
              <p:cNvPr id="146" name="Straight Connector 145">
                <a:extLst>
                  <a:ext uri="{FF2B5EF4-FFF2-40B4-BE49-F238E27FC236}">
                    <a16:creationId xmlns:a16="http://schemas.microsoft.com/office/drawing/2014/main" id="{147CE309-B301-E137-5428-29A0D1850F9E}"/>
                  </a:ext>
                </a:extLst>
              </p:cNvPr>
              <p:cNvCxnSpPr>
                <a:cxnSpLocks/>
                <a:stCxn id="116" idx="0"/>
                <a:endCxn id="156"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378F6E6-9827-6811-70BE-2493C80C7A79}"/>
                  </a:ext>
                </a:extLst>
              </p:cNvPr>
              <p:cNvCxnSpPr>
                <a:cxnSpLocks/>
                <a:stCxn id="118" idx="0"/>
                <a:endCxn id="158"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ABE3392-0824-83EC-D863-95A2508959F1}"/>
                  </a:ext>
                </a:extLst>
              </p:cNvPr>
              <p:cNvCxnSpPr>
                <a:cxnSpLocks/>
                <a:stCxn id="119" idx="0"/>
                <a:endCxn id="159"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D10862B-948F-BD19-6A01-00426565F83C}"/>
                  </a:ext>
                </a:extLst>
              </p:cNvPr>
              <p:cNvCxnSpPr>
                <a:cxnSpLocks/>
                <a:stCxn id="120" idx="0"/>
                <a:endCxn id="160"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342ABFB7-566B-288A-3DF5-69D7AAAADA0B}"/>
                  </a:ext>
                </a:extLst>
              </p:cNvPr>
              <p:cNvCxnSpPr>
                <a:cxnSpLocks/>
                <a:stCxn id="117" idx="0"/>
                <a:endCxn id="157"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1EA196E2-E5C9-A708-50BA-DA78A6401B1A}"/>
                </a:ext>
              </a:extLst>
            </p:cNvPr>
            <p:cNvGrpSpPr/>
            <p:nvPr/>
          </p:nvGrpSpPr>
          <p:grpSpPr>
            <a:xfrm>
              <a:off x="5334000" y="1790700"/>
              <a:ext cx="2362201" cy="1828800"/>
              <a:chOff x="5333998" y="1790700"/>
              <a:chExt cx="2791691" cy="1828800"/>
            </a:xfrm>
          </p:grpSpPr>
          <p:cxnSp>
            <p:nvCxnSpPr>
              <p:cNvPr id="141" name="Straight Connector 140">
                <a:extLst>
                  <a:ext uri="{FF2B5EF4-FFF2-40B4-BE49-F238E27FC236}">
                    <a16:creationId xmlns:a16="http://schemas.microsoft.com/office/drawing/2014/main" id="{2DA01EE4-4402-1523-A0FE-486AB469C3E4}"/>
                  </a:ext>
                </a:extLst>
              </p:cNvPr>
              <p:cNvCxnSpPr>
                <a:cxnSpLocks/>
                <a:stCxn id="120" idx="6"/>
                <a:endCxn id="151"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4A54BBE-E795-26B3-AA72-8E0AA8C14FC6}"/>
                  </a:ext>
                </a:extLst>
              </p:cNvPr>
              <p:cNvCxnSpPr>
                <a:cxnSpLocks/>
                <a:stCxn id="125" idx="6"/>
                <a:endCxn id="152"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E7A474F-1B87-9D69-9014-66DFF6256AC1}"/>
                  </a:ext>
                </a:extLst>
              </p:cNvPr>
              <p:cNvCxnSpPr>
                <a:cxnSpLocks/>
                <a:stCxn id="130" idx="6"/>
                <a:endCxn id="153"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86AB509-3A87-6CB2-373A-61AF1C3E37C7}"/>
                  </a:ext>
                </a:extLst>
              </p:cNvPr>
              <p:cNvCxnSpPr>
                <a:cxnSpLocks/>
                <a:stCxn id="135" idx="6"/>
                <a:endCxn id="154"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EEE6F9-7184-0D50-2ACF-356C5284D112}"/>
                  </a:ext>
                </a:extLst>
              </p:cNvPr>
              <p:cNvCxnSpPr>
                <a:cxnSpLocks/>
                <a:stCxn id="140" idx="6"/>
                <a:endCxn id="155"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B0D24273-1E2A-A54E-51E3-D1E36A9D6861}"/>
                </a:ext>
              </a:extLst>
            </p:cNvPr>
            <p:cNvGrpSpPr/>
            <p:nvPr/>
          </p:nvGrpSpPr>
          <p:grpSpPr>
            <a:xfrm>
              <a:off x="5486400" y="1600200"/>
              <a:ext cx="2209800" cy="2209800"/>
              <a:chOff x="5486400" y="1600200"/>
              <a:chExt cx="2209800" cy="2209800"/>
            </a:xfrm>
          </p:grpSpPr>
          <p:sp>
            <p:nvSpPr>
              <p:cNvPr id="116" name="Oval 115">
                <a:extLst>
                  <a:ext uri="{FF2B5EF4-FFF2-40B4-BE49-F238E27FC236}">
                    <a16:creationId xmlns:a16="http://schemas.microsoft.com/office/drawing/2014/main" id="{AF4D7578-A609-0852-029C-AFAB630F0459}"/>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7" name="Oval 116">
                <a:extLst>
                  <a:ext uri="{FF2B5EF4-FFF2-40B4-BE49-F238E27FC236}">
                    <a16:creationId xmlns:a16="http://schemas.microsoft.com/office/drawing/2014/main" id="{C3B4EB90-E9E1-742E-5ED4-BDD73F45B11D}"/>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8" name="Oval 117">
                <a:extLst>
                  <a:ext uri="{FF2B5EF4-FFF2-40B4-BE49-F238E27FC236}">
                    <a16:creationId xmlns:a16="http://schemas.microsoft.com/office/drawing/2014/main" id="{A234198A-C055-2CF2-2D39-BD6DF053E31B}"/>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9" name="Oval 118">
                <a:extLst>
                  <a:ext uri="{FF2B5EF4-FFF2-40B4-BE49-F238E27FC236}">
                    <a16:creationId xmlns:a16="http://schemas.microsoft.com/office/drawing/2014/main" id="{A3207CC5-3B8C-47C5-E971-A50C66838754}"/>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0" name="Oval 119">
                <a:extLst>
                  <a:ext uri="{FF2B5EF4-FFF2-40B4-BE49-F238E27FC236}">
                    <a16:creationId xmlns:a16="http://schemas.microsoft.com/office/drawing/2014/main" id="{0E33B9A3-CA68-0BB0-DD73-FB43E8EEC852}"/>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1" name="Oval 120">
                <a:extLst>
                  <a:ext uri="{FF2B5EF4-FFF2-40B4-BE49-F238E27FC236}">
                    <a16:creationId xmlns:a16="http://schemas.microsoft.com/office/drawing/2014/main" id="{09B4A3C9-82E2-C209-3747-2AB0C39E7371}"/>
                  </a:ext>
                </a:extLst>
              </p:cNvPr>
              <p:cNvSpPr/>
              <p:nvPr/>
            </p:nvSpPr>
            <p:spPr>
              <a:xfrm>
                <a:off x="54864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2" name="Oval 121">
                <a:extLst>
                  <a:ext uri="{FF2B5EF4-FFF2-40B4-BE49-F238E27FC236}">
                    <a16:creationId xmlns:a16="http://schemas.microsoft.com/office/drawing/2014/main" id="{4BA7E62C-F457-7D1E-D497-3C9CF9526404}"/>
                  </a:ext>
                </a:extLst>
              </p:cNvPr>
              <p:cNvSpPr/>
              <p:nvPr/>
            </p:nvSpPr>
            <p:spPr>
              <a:xfrm>
                <a:off x="59436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3" name="Oval 122">
                <a:extLst>
                  <a:ext uri="{FF2B5EF4-FFF2-40B4-BE49-F238E27FC236}">
                    <a16:creationId xmlns:a16="http://schemas.microsoft.com/office/drawing/2014/main" id="{BD168504-D31B-1EBA-0E30-AA284679BC5F}"/>
                  </a:ext>
                </a:extLst>
              </p:cNvPr>
              <p:cNvSpPr/>
              <p:nvPr/>
            </p:nvSpPr>
            <p:spPr>
              <a:xfrm>
                <a:off x="64008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4" name="Oval 123">
                <a:extLst>
                  <a:ext uri="{FF2B5EF4-FFF2-40B4-BE49-F238E27FC236}">
                    <a16:creationId xmlns:a16="http://schemas.microsoft.com/office/drawing/2014/main" id="{DC37C0EF-5017-3A03-79DE-522118891193}"/>
                  </a:ext>
                </a:extLst>
              </p:cNvPr>
              <p:cNvSpPr/>
              <p:nvPr/>
            </p:nvSpPr>
            <p:spPr>
              <a:xfrm>
                <a:off x="68580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5" name="Oval 124">
                <a:extLst>
                  <a:ext uri="{FF2B5EF4-FFF2-40B4-BE49-F238E27FC236}">
                    <a16:creationId xmlns:a16="http://schemas.microsoft.com/office/drawing/2014/main" id="{7C0CA901-3E96-F59D-6D00-B41831E998FF}"/>
                  </a:ext>
                </a:extLst>
              </p:cNvPr>
              <p:cNvSpPr/>
              <p:nvPr/>
            </p:nvSpPr>
            <p:spPr>
              <a:xfrm>
                <a:off x="73152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6" name="Oval 125">
                <a:extLst>
                  <a:ext uri="{FF2B5EF4-FFF2-40B4-BE49-F238E27FC236}">
                    <a16:creationId xmlns:a16="http://schemas.microsoft.com/office/drawing/2014/main" id="{CC29802C-8233-364A-234A-64CFC8A1E453}"/>
                  </a:ext>
                </a:extLst>
              </p:cNvPr>
              <p:cNvSpPr/>
              <p:nvPr/>
            </p:nvSpPr>
            <p:spPr>
              <a:xfrm>
                <a:off x="54864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7" name="Oval 126">
                <a:extLst>
                  <a:ext uri="{FF2B5EF4-FFF2-40B4-BE49-F238E27FC236}">
                    <a16:creationId xmlns:a16="http://schemas.microsoft.com/office/drawing/2014/main" id="{8490AB7E-BCE8-3CBC-358D-46C9F6030FA9}"/>
                  </a:ext>
                </a:extLst>
              </p:cNvPr>
              <p:cNvSpPr/>
              <p:nvPr/>
            </p:nvSpPr>
            <p:spPr>
              <a:xfrm>
                <a:off x="59436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8" name="Oval 127">
                <a:extLst>
                  <a:ext uri="{FF2B5EF4-FFF2-40B4-BE49-F238E27FC236}">
                    <a16:creationId xmlns:a16="http://schemas.microsoft.com/office/drawing/2014/main" id="{7F23CAFE-1E98-B8BB-0E8A-0DAC6F38F157}"/>
                  </a:ext>
                </a:extLst>
              </p:cNvPr>
              <p:cNvSpPr/>
              <p:nvPr/>
            </p:nvSpPr>
            <p:spPr>
              <a:xfrm>
                <a:off x="64008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9" name="Oval 128">
                <a:extLst>
                  <a:ext uri="{FF2B5EF4-FFF2-40B4-BE49-F238E27FC236}">
                    <a16:creationId xmlns:a16="http://schemas.microsoft.com/office/drawing/2014/main" id="{B73DD793-3DE5-1609-8722-FD2134EB8C24}"/>
                  </a:ext>
                </a:extLst>
              </p:cNvPr>
              <p:cNvSpPr/>
              <p:nvPr/>
            </p:nvSpPr>
            <p:spPr>
              <a:xfrm>
                <a:off x="68580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0" name="Oval 129">
                <a:extLst>
                  <a:ext uri="{FF2B5EF4-FFF2-40B4-BE49-F238E27FC236}">
                    <a16:creationId xmlns:a16="http://schemas.microsoft.com/office/drawing/2014/main" id="{DBD0556D-D5CB-EAF2-C87F-976E02E14B72}"/>
                  </a:ext>
                </a:extLst>
              </p:cNvPr>
              <p:cNvSpPr/>
              <p:nvPr/>
            </p:nvSpPr>
            <p:spPr>
              <a:xfrm>
                <a:off x="73152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131" name="Oval 130">
                <a:extLst>
                  <a:ext uri="{FF2B5EF4-FFF2-40B4-BE49-F238E27FC236}">
                    <a16:creationId xmlns:a16="http://schemas.microsoft.com/office/drawing/2014/main" id="{C0044857-2C12-8D83-901C-2522FFAF6377}"/>
                  </a:ext>
                </a:extLst>
              </p:cNvPr>
              <p:cNvSpPr/>
              <p:nvPr/>
            </p:nvSpPr>
            <p:spPr>
              <a:xfrm>
                <a:off x="54864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2" name="Oval 131">
                <a:extLst>
                  <a:ext uri="{FF2B5EF4-FFF2-40B4-BE49-F238E27FC236}">
                    <a16:creationId xmlns:a16="http://schemas.microsoft.com/office/drawing/2014/main" id="{E033CA06-DD73-3506-CF02-FFC1C0B715E0}"/>
                  </a:ext>
                </a:extLst>
              </p:cNvPr>
              <p:cNvSpPr/>
              <p:nvPr/>
            </p:nvSpPr>
            <p:spPr>
              <a:xfrm>
                <a:off x="59436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3" name="Oval 132">
                <a:extLst>
                  <a:ext uri="{FF2B5EF4-FFF2-40B4-BE49-F238E27FC236}">
                    <a16:creationId xmlns:a16="http://schemas.microsoft.com/office/drawing/2014/main" id="{2DF0F984-31C7-2276-5833-ADAA0B27C398}"/>
                  </a:ext>
                </a:extLst>
              </p:cNvPr>
              <p:cNvSpPr/>
              <p:nvPr/>
            </p:nvSpPr>
            <p:spPr>
              <a:xfrm>
                <a:off x="64008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4" name="Oval 133">
                <a:extLst>
                  <a:ext uri="{FF2B5EF4-FFF2-40B4-BE49-F238E27FC236}">
                    <a16:creationId xmlns:a16="http://schemas.microsoft.com/office/drawing/2014/main" id="{F855FCBB-3E6B-B3B7-F70C-0FF607AA01D7}"/>
                  </a:ext>
                </a:extLst>
              </p:cNvPr>
              <p:cNvSpPr/>
              <p:nvPr/>
            </p:nvSpPr>
            <p:spPr>
              <a:xfrm>
                <a:off x="68580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5" name="Oval 134">
                <a:extLst>
                  <a:ext uri="{FF2B5EF4-FFF2-40B4-BE49-F238E27FC236}">
                    <a16:creationId xmlns:a16="http://schemas.microsoft.com/office/drawing/2014/main" id="{65457800-CD9B-12BA-06B1-17F88B8D67AF}"/>
                  </a:ext>
                </a:extLst>
              </p:cNvPr>
              <p:cNvSpPr/>
              <p:nvPr/>
            </p:nvSpPr>
            <p:spPr>
              <a:xfrm>
                <a:off x="73152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6" name="Oval 135">
                <a:extLst>
                  <a:ext uri="{FF2B5EF4-FFF2-40B4-BE49-F238E27FC236}">
                    <a16:creationId xmlns:a16="http://schemas.microsoft.com/office/drawing/2014/main" id="{A10E6C29-65B3-7CB9-F3AE-F9B816C13A8E}"/>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7" name="Oval 136">
                <a:extLst>
                  <a:ext uri="{FF2B5EF4-FFF2-40B4-BE49-F238E27FC236}">
                    <a16:creationId xmlns:a16="http://schemas.microsoft.com/office/drawing/2014/main" id="{36A75D3D-2CC3-325E-41AD-EBF60B1F39AA}"/>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8" name="Oval 137">
                <a:extLst>
                  <a:ext uri="{FF2B5EF4-FFF2-40B4-BE49-F238E27FC236}">
                    <a16:creationId xmlns:a16="http://schemas.microsoft.com/office/drawing/2014/main" id="{FBCD1691-1EB2-06E4-8704-5A6B025D1F50}"/>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9" name="Oval 138">
                <a:extLst>
                  <a:ext uri="{FF2B5EF4-FFF2-40B4-BE49-F238E27FC236}">
                    <a16:creationId xmlns:a16="http://schemas.microsoft.com/office/drawing/2014/main" id="{8DCE5CD0-58BA-FCBE-3976-DD7AB86AEBD6}"/>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40" name="Oval 139">
                <a:extLst>
                  <a:ext uri="{FF2B5EF4-FFF2-40B4-BE49-F238E27FC236}">
                    <a16:creationId xmlns:a16="http://schemas.microsoft.com/office/drawing/2014/main" id="{958A121F-2BAB-ACFB-63F0-DD3C46FD6426}"/>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161" name="Group 160">
            <a:extLst>
              <a:ext uri="{FF2B5EF4-FFF2-40B4-BE49-F238E27FC236}">
                <a16:creationId xmlns:a16="http://schemas.microsoft.com/office/drawing/2014/main" id="{C4B0AD1A-DABF-B57A-C7C7-3A2D8B467921}"/>
              </a:ext>
            </a:extLst>
          </p:cNvPr>
          <p:cNvGrpSpPr/>
          <p:nvPr/>
        </p:nvGrpSpPr>
        <p:grpSpPr>
          <a:xfrm>
            <a:off x="6310969" y="2751056"/>
            <a:ext cx="1414038" cy="1414038"/>
            <a:chOff x="4876800" y="1600199"/>
            <a:chExt cx="2819401" cy="2819401"/>
          </a:xfrm>
        </p:grpSpPr>
        <p:grpSp>
          <p:nvGrpSpPr>
            <p:cNvPr id="162" name="Group 161">
              <a:extLst>
                <a:ext uri="{FF2B5EF4-FFF2-40B4-BE49-F238E27FC236}">
                  <a16:creationId xmlns:a16="http://schemas.microsoft.com/office/drawing/2014/main" id="{9729CA9C-3D9B-0DE6-662A-C3AD5E4086D7}"/>
                </a:ext>
              </a:extLst>
            </p:cNvPr>
            <p:cNvGrpSpPr/>
            <p:nvPr/>
          </p:nvGrpSpPr>
          <p:grpSpPr>
            <a:xfrm>
              <a:off x="5486400" y="3962400"/>
              <a:ext cx="2209800" cy="457200"/>
              <a:chOff x="5486400" y="3962400"/>
              <a:chExt cx="2209800" cy="457200"/>
            </a:xfrm>
          </p:grpSpPr>
          <p:sp>
            <p:nvSpPr>
              <p:cNvPr id="207" name="DRAM">
                <a:extLst>
                  <a:ext uri="{FF2B5EF4-FFF2-40B4-BE49-F238E27FC236}">
                    <a16:creationId xmlns:a16="http://schemas.microsoft.com/office/drawing/2014/main" id="{C4E028EC-DD69-626D-F9AE-608532D6982B}"/>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8" name="DRAM">
                <a:extLst>
                  <a:ext uri="{FF2B5EF4-FFF2-40B4-BE49-F238E27FC236}">
                    <a16:creationId xmlns:a16="http://schemas.microsoft.com/office/drawing/2014/main" id="{6FFE53BC-DE17-C53E-409D-3094806ED2E0}"/>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9" name="DRAM">
                <a:extLst>
                  <a:ext uri="{FF2B5EF4-FFF2-40B4-BE49-F238E27FC236}">
                    <a16:creationId xmlns:a16="http://schemas.microsoft.com/office/drawing/2014/main" id="{EDC245B1-6698-7BFD-F49B-468104CCE082}"/>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0" name="DRAM">
                <a:extLst>
                  <a:ext uri="{FF2B5EF4-FFF2-40B4-BE49-F238E27FC236}">
                    <a16:creationId xmlns:a16="http://schemas.microsoft.com/office/drawing/2014/main" id="{B751B439-E225-E86D-B93B-7EF769BF8435}"/>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1" name="DRAM">
                <a:extLst>
                  <a:ext uri="{FF2B5EF4-FFF2-40B4-BE49-F238E27FC236}">
                    <a16:creationId xmlns:a16="http://schemas.microsoft.com/office/drawing/2014/main" id="{AC6DC4A7-33C0-0411-700E-583AF7C3F8D3}"/>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63" name="Group 162">
              <a:extLst>
                <a:ext uri="{FF2B5EF4-FFF2-40B4-BE49-F238E27FC236}">
                  <a16:creationId xmlns:a16="http://schemas.microsoft.com/office/drawing/2014/main" id="{0B2ABD2D-E2F7-20A7-2A0B-B4BCAE3E0521}"/>
                </a:ext>
              </a:extLst>
            </p:cNvPr>
            <p:cNvGrpSpPr/>
            <p:nvPr/>
          </p:nvGrpSpPr>
          <p:grpSpPr>
            <a:xfrm>
              <a:off x="4876800" y="1600200"/>
              <a:ext cx="457200" cy="2209800"/>
              <a:chOff x="4876800" y="1600200"/>
              <a:chExt cx="457200" cy="2209800"/>
            </a:xfrm>
          </p:grpSpPr>
          <p:sp>
            <p:nvSpPr>
              <p:cNvPr id="202" name="DRAM">
                <a:extLst>
                  <a:ext uri="{FF2B5EF4-FFF2-40B4-BE49-F238E27FC236}">
                    <a16:creationId xmlns:a16="http://schemas.microsoft.com/office/drawing/2014/main" id="{49694578-A5F2-FFC6-DBA9-59B16608BB05}"/>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3" name="DRAM">
                <a:extLst>
                  <a:ext uri="{FF2B5EF4-FFF2-40B4-BE49-F238E27FC236}">
                    <a16:creationId xmlns:a16="http://schemas.microsoft.com/office/drawing/2014/main" id="{BE2CA46D-646E-78BC-BE2F-6DDEBCE0CBCA}"/>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4" name="DRAM">
                <a:extLst>
                  <a:ext uri="{FF2B5EF4-FFF2-40B4-BE49-F238E27FC236}">
                    <a16:creationId xmlns:a16="http://schemas.microsoft.com/office/drawing/2014/main" id="{DBFD7E01-9EB8-5931-6847-19EDB0D767D2}"/>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5" name="DRAM">
                <a:extLst>
                  <a:ext uri="{FF2B5EF4-FFF2-40B4-BE49-F238E27FC236}">
                    <a16:creationId xmlns:a16="http://schemas.microsoft.com/office/drawing/2014/main" id="{543A7A1D-6288-05D1-5358-4C29E7F33E98}"/>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6" name="DRAM">
                <a:extLst>
                  <a:ext uri="{FF2B5EF4-FFF2-40B4-BE49-F238E27FC236}">
                    <a16:creationId xmlns:a16="http://schemas.microsoft.com/office/drawing/2014/main" id="{47907783-B628-97AB-F49E-8EAFCA0CC604}"/>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64" name="Group 163">
              <a:extLst>
                <a:ext uri="{FF2B5EF4-FFF2-40B4-BE49-F238E27FC236}">
                  <a16:creationId xmlns:a16="http://schemas.microsoft.com/office/drawing/2014/main" id="{8F245FE2-624C-4191-100A-4DCD5C374A75}"/>
                </a:ext>
              </a:extLst>
            </p:cNvPr>
            <p:cNvGrpSpPr/>
            <p:nvPr/>
          </p:nvGrpSpPr>
          <p:grpSpPr>
            <a:xfrm>
              <a:off x="5676900" y="1600199"/>
              <a:ext cx="1828800" cy="2362201"/>
              <a:chOff x="5676900" y="1170708"/>
              <a:chExt cx="1828800" cy="2791692"/>
            </a:xfrm>
          </p:grpSpPr>
          <p:cxnSp>
            <p:nvCxnSpPr>
              <p:cNvPr id="197" name="Straight Connector 196">
                <a:extLst>
                  <a:ext uri="{FF2B5EF4-FFF2-40B4-BE49-F238E27FC236}">
                    <a16:creationId xmlns:a16="http://schemas.microsoft.com/office/drawing/2014/main" id="{C415C56D-8594-D144-E652-F6873AED5A8D}"/>
                  </a:ext>
                </a:extLst>
              </p:cNvPr>
              <p:cNvCxnSpPr>
                <a:cxnSpLocks/>
                <a:stCxn id="167" idx="0"/>
                <a:endCxn id="207"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599BE976-DD98-2067-05D2-2294272B55C9}"/>
                  </a:ext>
                </a:extLst>
              </p:cNvPr>
              <p:cNvCxnSpPr>
                <a:cxnSpLocks/>
                <a:stCxn id="169" idx="0"/>
                <a:endCxn id="209"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7A66C926-71AC-8DAF-6DBF-1B5F46DD8965}"/>
                  </a:ext>
                </a:extLst>
              </p:cNvPr>
              <p:cNvCxnSpPr>
                <a:cxnSpLocks/>
                <a:stCxn id="170" idx="0"/>
                <a:endCxn id="210"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BCB8053-A3DE-2416-92F2-B545B8F726E7}"/>
                  </a:ext>
                </a:extLst>
              </p:cNvPr>
              <p:cNvCxnSpPr>
                <a:cxnSpLocks/>
                <a:stCxn id="171" idx="0"/>
                <a:endCxn id="211"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D9F711C-6FEB-5236-59D4-5945DE8E49E2}"/>
                  </a:ext>
                </a:extLst>
              </p:cNvPr>
              <p:cNvCxnSpPr>
                <a:cxnSpLocks/>
                <a:stCxn id="168" idx="0"/>
                <a:endCxn id="208"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CC192DD9-7926-6D2F-064E-8F5EEB587E90}"/>
                </a:ext>
              </a:extLst>
            </p:cNvPr>
            <p:cNvGrpSpPr/>
            <p:nvPr/>
          </p:nvGrpSpPr>
          <p:grpSpPr>
            <a:xfrm>
              <a:off x="5334000" y="1790700"/>
              <a:ext cx="2362201" cy="1828800"/>
              <a:chOff x="5333998" y="1790700"/>
              <a:chExt cx="2791691" cy="1828800"/>
            </a:xfrm>
          </p:grpSpPr>
          <p:cxnSp>
            <p:nvCxnSpPr>
              <p:cNvPr id="192" name="Straight Connector 191">
                <a:extLst>
                  <a:ext uri="{FF2B5EF4-FFF2-40B4-BE49-F238E27FC236}">
                    <a16:creationId xmlns:a16="http://schemas.microsoft.com/office/drawing/2014/main" id="{A369B99A-A520-1713-A4E2-0AF0EBDB1B4A}"/>
                  </a:ext>
                </a:extLst>
              </p:cNvPr>
              <p:cNvCxnSpPr>
                <a:cxnSpLocks/>
                <a:stCxn id="171" idx="6"/>
                <a:endCxn id="202"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BD9279A-86C5-5DF3-97F8-071D00FD14EC}"/>
                  </a:ext>
                </a:extLst>
              </p:cNvPr>
              <p:cNvCxnSpPr>
                <a:cxnSpLocks/>
                <a:stCxn id="176" idx="6"/>
                <a:endCxn id="203"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40AEA62C-5669-0B80-0849-1B99F1F1D9A3}"/>
                  </a:ext>
                </a:extLst>
              </p:cNvPr>
              <p:cNvCxnSpPr>
                <a:cxnSpLocks/>
                <a:stCxn id="181" idx="6"/>
                <a:endCxn id="204"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5B09E48-8702-D902-4565-207CBE5B2DB1}"/>
                  </a:ext>
                </a:extLst>
              </p:cNvPr>
              <p:cNvCxnSpPr>
                <a:cxnSpLocks/>
                <a:stCxn id="186" idx="6"/>
                <a:endCxn id="205"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0C45816-7676-9B47-081F-7735276F25CD}"/>
                  </a:ext>
                </a:extLst>
              </p:cNvPr>
              <p:cNvCxnSpPr>
                <a:cxnSpLocks/>
                <a:stCxn id="191" idx="6"/>
                <a:endCxn id="206"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B2FB1C3D-26C9-B442-347A-A48CC0A2322D}"/>
                </a:ext>
              </a:extLst>
            </p:cNvPr>
            <p:cNvGrpSpPr/>
            <p:nvPr/>
          </p:nvGrpSpPr>
          <p:grpSpPr>
            <a:xfrm>
              <a:off x="5486400" y="1600200"/>
              <a:ext cx="2209800" cy="2209800"/>
              <a:chOff x="5486400" y="1600200"/>
              <a:chExt cx="2209800" cy="2209800"/>
            </a:xfrm>
          </p:grpSpPr>
          <p:sp>
            <p:nvSpPr>
              <p:cNvPr id="167" name="Oval 166">
                <a:extLst>
                  <a:ext uri="{FF2B5EF4-FFF2-40B4-BE49-F238E27FC236}">
                    <a16:creationId xmlns:a16="http://schemas.microsoft.com/office/drawing/2014/main" id="{500657AD-DEA4-B87A-ACFC-8159322FAB89}"/>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8" name="Oval 167">
                <a:extLst>
                  <a:ext uri="{FF2B5EF4-FFF2-40B4-BE49-F238E27FC236}">
                    <a16:creationId xmlns:a16="http://schemas.microsoft.com/office/drawing/2014/main" id="{3CA492AF-23E5-5A68-6634-F09E12E4F140}"/>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9" name="Oval 168">
                <a:extLst>
                  <a:ext uri="{FF2B5EF4-FFF2-40B4-BE49-F238E27FC236}">
                    <a16:creationId xmlns:a16="http://schemas.microsoft.com/office/drawing/2014/main" id="{C07CF968-1987-EC2A-91A7-7885788BF593}"/>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0" name="Oval 169">
                <a:extLst>
                  <a:ext uri="{FF2B5EF4-FFF2-40B4-BE49-F238E27FC236}">
                    <a16:creationId xmlns:a16="http://schemas.microsoft.com/office/drawing/2014/main" id="{37F707C4-140E-984A-952C-C146F89D9668}"/>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1" name="Oval 170">
                <a:extLst>
                  <a:ext uri="{FF2B5EF4-FFF2-40B4-BE49-F238E27FC236}">
                    <a16:creationId xmlns:a16="http://schemas.microsoft.com/office/drawing/2014/main" id="{24F8C8D8-8E68-8AB3-3FD7-71ECB043B421}"/>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2" name="Oval 171">
                <a:extLst>
                  <a:ext uri="{FF2B5EF4-FFF2-40B4-BE49-F238E27FC236}">
                    <a16:creationId xmlns:a16="http://schemas.microsoft.com/office/drawing/2014/main" id="{F33CB237-F24E-14A1-0983-EAE54612EA48}"/>
                  </a:ext>
                </a:extLst>
              </p:cNvPr>
              <p:cNvSpPr/>
              <p:nvPr/>
            </p:nvSpPr>
            <p:spPr>
              <a:xfrm>
                <a:off x="54864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3" name="Oval 172">
                <a:extLst>
                  <a:ext uri="{FF2B5EF4-FFF2-40B4-BE49-F238E27FC236}">
                    <a16:creationId xmlns:a16="http://schemas.microsoft.com/office/drawing/2014/main" id="{97D6E58F-876D-16AD-986D-EF96AC6D624A}"/>
                  </a:ext>
                </a:extLst>
              </p:cNvPr>
              <p:cNvSpPr/>
              <p:nvPr/>
            </p:nvSpPr>
            <p:spPr>
              <a:xfrm>
                <a:off x="59436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4" name="Oval 173">
                <a:extLst>
                  <a:ext uri="{FF2B5EF4-FFF2-40B4-BE49-F238E27FC236}">
                    <a16:creationId xmlns:a16="http://schemas.microsoft.com/office/drawing/2014/main" id="{DE29F4A5-0402-8162-3F90-ECC58037BE9A}"/>
                  </a:ext>
                </a:extLst>
              </p:cNvPr>
              <p:cNvSpPr/>
              <p:nvPr/>
            </p:nvSpPr>
            <p:spPr>
              <a:xfrm>
                <a:off x="64008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175" name="Oval 174">
                <a:extLst>
                  <a:ext uri="{FF2B5EF4-FFF2-40B4-BE49-F238E27FC236}">
                    <a16:creationId xmlns:a16="http://schemas.microsoft.com/office/drawing/2014/main" id="{5C894045-A035-B919-B49B-2D7A44F7A24C}"/>
                  </a:ext>
                </a:extLst>
              </p:cNvPr>
              <p:cNvSpPr/>
              <p:nvPr/>
            </p:nvSpPr>
            <p:spPr>
              <a:xfrm>
                <a:off x="68580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6" name="Oval 175">
                <a:extLst>
                  <a:ext uri="{FF2B5EF4-FFF2-40B4-BE49-F238E27FC236}">
                    <a16:creationId xmlns:a16="http://schemas.microsoft.com/office/drawing/2014/main" id="{E5041934-53DE-2291-016C-CCEEA2E04188}"/>
                  </a:ext>
                </a:extLst>
              </p:cNvPr>
              <p:cNvSpPr/>
              <p:nvPr/>
            </p:nvSpPr>
            <p:spPr>
              <a:xfrm>
                <a:off x="73152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7" name="Oval 176">
                <a:extLst>
                  <a:ext uri="{FF2B5EF4-FFF2-40B4-BE49-F238E27FC236}">
                    <a16:creationId xmlns:a16="http://schemas.microsoft.com/office/drawing/2014/main" id="{B431870C-F12C-98BA-A456-FEEF50FF5441}"/>
                  </a:ext>
                </a:extLst>
              </p:cNvPr>
              <p:cNvSpPr/>
              <p:nvPr/>
            </p:nvSpPr>
            <p:spPr>
              <a:xfrm>
                <a:off x="54864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8" name="Oval 177">
                <a:extLst>
                  <a:ext uri="{FF2B5EF4-FFF2-40B4-BE49-F238E27FC236}">
                    <a16:creationId xmlns:a16="http://schemas.microsoft.com/office/drawing/2014/main" id="{CDA326B9-1B0F-5FC5-762F-B006EC16EA04}"/>
                  </a:ext>
                </a:extLst>
              </p:cNvPr>
              <p:cNvSpPr/>
              <p:nvPr/>
            </p:nvSpPr>
            <p:spPr>
              <a:xfrm>
                <a:off x="59436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9" name="Oval 178">
                <a:extLst>
                  <a:ext uri="{FF2B5EF4-FFF2-40B4-BE49-F238E27FC236}">
                    <a16:creationId xmlns:a16="http://schemas.microsoft.com/office/drawing/2014/main" id="{E1F375AA-AE59-9717-0E28-0A87F4BA51BD}"/>
                  </a:ext>
                </a:extLst>
              </p:cNvPr>
              <p:cNvSpPr/>
              <p:nvPr/>
            </p:nvSpPr>
            <p:spPr>
              <a:xfrm>
                <a:off x="64008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0" name="Oval 179">
                <a:extLst>
                  <a:ext uri="{FF2B5EF4-FFF2-40B4-BE49-F238E27FC236}">
                    <a16:creationId xmlns:a16="http://schemas.microsoft.com/office/drawing/2014/main" id="{128C73E7-347C-6BDF-E690-2DB793D55441}"/>
                  </a:ext>
                </a:extLst>
              </p:cNvPr>
              <p:cNvSpPr/>
              <p:nvPr/>
            </p:nvSpPr>
            <p:spPr>
              <a:xfrm>
                <a:off x="68580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1" name="Oval 180">
                <a:extLst>
                  <a:ext uri="{FF2B5EF4-FFF2-40B4-BE49-F238E27FC236}">
                    <a16:creationId xmlns:a16="http://schemas.microsoft.com/office/drawing/2014/main" id="{53700731-5A84-EA36-3A6E-F64861D96FEC}"/>
                  </a:ext>
                </a:extLst>
              </p:cNvPr>
              <p:cNvSpPr/>
              <p:nvPr/>
            </p:nvSpPr>
            <p:spPr>
              <a:xfrm>
                <a:off x="73152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2" name="Oval 181">
                <a:extLst>
                  <a:ext uri="{FF2B5EF4-FFF2-40B4-BE49-F238E27FC236}">
                    <a16:creationId xmlns:a16="http://schemas.microsoft.com/office/drawing/2014/main" id="{10D1F3A3-F78A-E80A-FB90-728A81605B75}"/>
                  </a:ext>
                </a:extLst>
              </p:cNvPr>
              <p:cNvSpPr/>
              <p:nvPr/>
            </p:nvSpPr>
            <p:spPr>
              <a:xfrm>
                <a:off x="54864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3" name="Oval 182">
                <a:extLst>
                  <a:ext uri="{FF2B5EF4-FFF2-40B4-BE49-F238E27FC236}">
                    <a16:creationId xmlns:a16="http://schemas.microsoft.com/office/drawing/2014/main" id="{4D46226E-7BC2-CDB5-896E-6ABE7C988235}"/>
                  </a:ext>
                </a:extLst>
              </p:cNvPr>
              <p:cNvSpPr/>
              <p:nvPr/>
            </p:nvSpPr>
            <p:spPr>
              <a:xfrm>
                <a:off x="59436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4" name="Oval 183">
                <a:extLst>
                  <a:ext uri="{FF2B5EF4-FFF2-40B4-BE49-F238E27FC236}">
                    <a16:creationId xmlns:a16="http://schemas.microsoft.com/office/drawing/2014/main" id="{80E22B57-23F9-A1DA-EA84-B237477D51E6}"/>
                  </a:ext>
                </a:extLst>
              </p:cNvPr>
              <p:cNvSpPr/>
              <p:nvPr/>
            </p:nvSpPr>
            <p:spPr>
              <a:xfrm>
                <a:off x="64008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5" name="Oval 184">
                <a:extLst>
                  <a:ext uri="{FF2B5EF4-FFF2-40B4-BE49-F238E27FC236}">
                    <a16:creationId xmlns:a16="http://schemas.microsoft.com/office/drawing/2014/main" id="{F99A8D22-FE5B-FE4F-9AFA-B346DA69D5AF}"/>
                  </a:ext>
                </a:extLst>
              </p:cNvPr>
              <p:cNvSpPr/>
              <p:nvPr/>
            </p:nvSpPr>
            <p:spPr>
              <a:xfrm>
                <a:off x="68580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6" name="Oval 185">
                <a:extLst>
                  <a:ext uri="{FF2B5EF4-FFF2-40B4-BE49-F238E27FC236}">
                    <a16:creationId xmlns:a16="http://schemas.microsoft.com/office/drawing/2014/main" id="{8E2DDA56-B0FB-2874-A0A5-1012B7DC35A8}"/>
                  </a:ext>
                </a:extLst>
              </p:cNvPr>
              <p:cNvSpPr/>
              <p:nvPr/>
            </p:nvSpPr>
            <p:spPr>
              <a:xfrm>
                <a:off x="73152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7" name="Oval 186">
                <a:extLst>
                  <a:ext uri="{FF2B5EF4-FFF2-40B4-BE49-F238E27FC236}">
                    <a16:creationId xmlns:a16="http://schemas.microsoft.com/office/drawing/2014/main" id="{80496042-CD32-6655-958B-1A265D74D650}"/>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8" name="Oval 187">
                <a:extLst>
                  <a:ext uri="{FF2B5EF4-FFF2-40B4-BE49-F238E27FC236}">
                    <a16:creationId xmlns:a16="http://schemas.microsoft.com/office/drawing/2014/main" id="{A1DB0F8A-F845-29D6-200C-2DF47257CC6B}"/>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9" name="Oval 188">
                <a:extLst>
                  <a:ext uri="{FF2B5EF4-FFF2-40B4-BE49-F238E27FC236}">
                    <a16:creationId xmlns:a16="http://schemas.microsoft.com/office/drawing/2014/main" id="{6FA6A045-CFAB-085B-6F31-76E1E1C9AFBD}"/>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0" name="Oval 189">
                <a:extLst>
                  <a:ext uri="{FF2B5EF4-FFF2-40B4-BE49-F238E27FC236}">
                    <a16:creationId xmlns:a16="http://schemas.microsoft.com/office/drawing/2014/main" id="{052F8890-68D6-4260-4800-BB1B256D760D}"/>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1" name="Oval 190">
                <a:extLst>
                  <a:ext uri="{FF2B5EF4-FFF2-40B4-BE49-F238E27FC236}">
                    <a16:creationId xmlns:a16="http://schemas.microsoft.com/office/drawing/2014/main" id="{A4E2BD0D-78E1-9DE6-D4F7-6E5B97A91EB9}"/>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sp>
        <p:nvSpPr>
          <p:cNvPr id="212" name="Rectangle 211">
            <a:extLst>
              <a:ext uri="{FF2B5EF4-FFF2-40B4-BE49-F238E27FC236}">
                <a16:creationId xmlns:a16="http://schemas.microsoft.com/office/drawing/2014/main" id="{B2005E0F-849E-5E2E-1EAF-3FF39113ADC1}"/>
              </a:ext>
            </a:extLst>
          </p:cNvPr>
          <p:cNvSpPr/>
          <p:nvPr/>
        </p:nvSpPr>
        <p:spPr>
          <a:xfrm>
            <a:off x="1476840" y="2412494"/>
            <a:ext cx="6477000" cy="1905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cxnSp>
        <p:nvCxnSpPr>
          <p:cNvPr id="213" name="Straight Connector 212">
            <a:extLst>
              <a:ext uri="{FF2B5EF4-FFF2-40B4-BE49-F238E27FC236}">
                <a16:creationId xmlns:a16="http://schemas.microsoft.com/office/drawing/2014/main" id="{DC77E31F-7776-D079-8213-9FAF5EE659AA}"/>
              </a:ext>
            </a:extLst>
          </p:cNvPr>
          <p:cNvCxnSpPr>
            <a:cxnSpLocks/>
          </p:cNvCxnSpPr>
          <p:nvPr/>
        </p:nvCxnSpPr>
        <p:spPr>
          <a:xfrm flipH="1">
            <a:off x="1400640" y="2564894"/>
            <a:ext cx="6403145" cy="0"/>
          </a:xfrm>
          <a:prstGeom prst="line">
            <a:avLst/>
          </a:prstGeom>
          <a:solidFill>
            <a:schemeClr val="tx1">
              <a:lumMod val="65000"/>
              <a:lumOff val="35000"/>
            </a:schemeClr>
          </a:solidFill>
          <a:ln w="38100" cap="rnd">
            <a:solidFill>
              <a:schemeClr val="tx1"/>
            </a:solidFill>
            <a:round/>
            <a:headEnd type="none"/>
            <a:tailEnd w="lg" len="sm"/>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1948DBEA-DA08-82F0-5900-D08D3CB16E0F}"/>
              </a:ext>
            </a:extLst>
          </p:cNvPr>
          <p:cNvGrpSpPr/>
          <p:nvPr/>
        </p:nvGrpSpPr>
        <p:grpSpPr>
          <a:xfrm>
            <a:off x="1745885" y="2564894"/>
            <a:ext cx="4671060" cy="1219201"/>
            <a:chOff x="2174045" y="1143000"/>
            <a:chExt cx="4671060" cy="1219201"/>
          </a:xfrm>
        </p:grpSpPr>
        <p:cxnSp>
          <p:nvCxnSpPr>
            <p:cNvPr id="215" name="Straight Connector 214">
              <a:extLst>
                <a:ext uri="{FF2B5EF4-FFF2-40B4-BE49-F238E27FC236}">
                  <a16:creationId xmlns:a16="http://schemas.microsoft.com/office/drawing/2014/main" id="{402E0C80-0CB3-1DFC-BA6E-F4CB819AC190}"/>
                </a:ext>
              </a:extLst>
            </p:cNvPr>
            <p:cNvCxnSpPr/>
            <p:nvPr/>
          </p:nvCxnSpPr>
          <p:spPr>
            <a:xfrm flipV="1">
              <a:off x="217404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7F62CF72-1AD9-CC10-BB95-B46B1BC3461D}"/>
                </a:ext>
              </a:extLst>
            </p:cNvPr>
            <p:cNvCxnSpPr/>
            <p:nvPr/>
          </p:nvCxnSpPr>
          <p:spPr>
            <a:xfrm flipV="1">
              <a:off x="3730049"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D3C8E9B2-F972-C08D-B733-C59B781C38D5}"/>
                </a:ext>
              </a:extLst>
            </p:cNvPr>
            <p:cNvCxnSpPr/>
            <p:nvPr/>
          </p:nvCxnSpPr>
          <p:spPr>
            <a:xfrm flipV="1">
              <a:off x="530332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BED908A-4254-8D76-541F-4774AF62F578}"/>
                </a:ext>
              </a:extLst>
            </p:cNvPr>
            <p:cNvCxnSpPr/>
            <p:nvPr/>
          </p:nvCxnSpPr>
          <p:spPr>
            <a:xfrm flipV="1">
              <a:off x="684510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cxnSp>
        <p:nvCxnSpPr>
          <p:cNvPr id="219" name="Straight Connector 218">
            <a:extLst>
              <a:ext uri="{FF2B5EF4-FFF2-40B4-BE49-F238E27FC236}">
                <a16:creationId xmlns:a16="http://schemas.microsoft.com/office/drawing/2014/main" id="{23AF8F67-6E35-1D0F-534F-042DD53F82AF}"/>
              </a:ext>
            </a:extLst>
          </p:cNvPr>
          <p:cNvCxnSpPr>
            <a:cxnSpLocks/>
          </p:cNvCxnSpPr>
          <p:nvPr/>
        </p:nvCxnSpPr>
        <p:spPr>
          <a:xfrm flipH="1">
            <a:off x="1402985" y="2564894"/>
            <a:ext cx="6403145" cy="0"/>
          </a:xfrm>
          <a:prstGeom prst="line">
            <a:avLst/>
          </a:prstGeom>
          <a:solidFill>
            <a:schemeClr val="tx1">
              <a:lumMod val="65000"/>
              <a:lumOff val="35000"/>
            </a:schemeClr>
          </a:solidFill>
          <a:ln w="50800" cap="rnd">
            <a:solidFill>
              <a:srgbClr val="C00000"/>
            </a:solidFill>
            <a:round/>
            <a:headEnd type="none"/>
            <a:tailEnd w="lg" len="sm"/>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49EDD477-8034-2B77-7E46-85CFE52A9ACE}"/>
              </a:ext>
            </a:extLst>
          </p:cNvPr>
          <p:cNvCxnSpPr>
            <a:cxnSpLocks/>
          </p:cNvCxnSpPr>
          <p:nvPr/>
        </p:nvCxnSpPr>
        <p:spPr>
          <a:xfrm flipV="1">
            <a:off x="1748230" y="2564894"/>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C460F50-4E91-5EA3-8239-2DDC925AE533}"/>
              </a:ext>
            </a:extLst>
          </p:cNvPr>
          <p:cNvCxnSpPr>
            <a:cxnSpLocks/>
          </p:cNvCxnSpPr>
          <p:nvPr/>
        </p:nvCxnSpPr>
        <p:spPr>
          <a:xfrm flipV="1">
            <a:off x="3302329" y="2564894"/>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11F4708B-AC51-BD7D-82BC-C3872A929AE8}"/>
              </a:ext>
            </a:extLst>
          </p:cNvPr>
          <p:cNvCxnSpPr>
            <a:cxnSpLocks/>
          </p:cNvCxnSpPr>
          <p:nvPr/>
        </p:nvCxnSpPr>
        <p:spPr>
          <a:xfrm flipV="1">
            <a:off x="4877510" y="2564894"/>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63C4B1D-F5CF-A223-C6CC-B01DF5CDD6E7}"/>
              </a:ext>
            </a:extLst>
          </p:cNvPr>
          <p:cNvCxnSpPr>
            <a:cxnSpLocks/>
          </p:cNvCxnSpPr>
          <p:nvPr/>
        </p:nvCxnSpPr>
        <p:spPr>
          <a:xfrm flipV="1">
            <a:off x="6419290" y="2564894"/>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4" name="DRAM">
            <a:extLst>
              <a:ext uri="{FF2B5EF4-FFF2-40B4-BE49-F238E27FC236}">
                <a16:creationId xmlns:a16="http://schemas.microsoft.com/office/drawing/2014/main" id="{ED56E525-600A-350A-CE7D-E6BB2D6D79C9}"/>
              </a:ext>
            </a:extLst>
          </p:cNvPr>
          <p:cNvSpPr/>
          <p:nvPr/>
        </p:nvSpPr>
        <p:spPr>
          <a:xfrm rot="16200000">
            <a:off x="143886" y="3135848"/>
            <a:ext cx="2057400" cy="458292"/>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a:noFill/>
                </a:ln>
                <a:solidFill>
                  <a:srgbClr val="000000"/>
                </a:solidFill>
                <a:effectLst/>
                <a:uLnTx/>
                <a:uFillTx/>
                <a:latin typeface="Avenir Next" panose="020B0503020202020204" pitchFamily="34" charset="0"/>
              </a:rPr>
              <a:t>row decoder</a:t>
            </a:r>
          </a:p>
        </p:txBody>
      </p:sp>
      <p:grpSp>
        <p:nvGrpSpPr>
          <p:cNvPr id="225" name="Group 224">
            <a:extLst>
              <a:ext uri="{FF2B5EF4-FFF2-40B4-BE49-F238E27FC236}">
                <a16:creationId xmlns:a16="http://schemas.microsoft.com/office/drawing/2014/main" id="{9A39ED76-4529-C78C-EA30-0D93206B5F23}"/>
              </a:ext>
            </a:extLst>
          </p:cNvPr>
          <p:cNvGrpSpPr/>
          <p:nvPr/>
        </p:nvGrpSpPr>
        <p:grpSpPr>
          <a:xfrm>
            <a:off x="1934978" y="2761209"/>
            <a:ext cx="5790027" cy="1402792"/>
            <a:chOff x="2134538" y="2243328"/>
            <a:chExt cx="5790027" cy="1490472"/>
          </a:xfrm>
        </p:grpSpPr>
        <p:grpSp>
          <p:nvGrpSpPr>
            <p:cNvPr id="226" name="Group 225">
              <a:extLst>
                <a:ext uri="{FF2B5EF4-FFF2-40B4-BE49-F238E27FC236}">
                  <a16:creationId xmlns:a16="http://schemas.microsoft.com/office/drawing/2014/main" id="{DB800D8A-AF10-2AC4-6D5A-F4BCAE15E968}"/>
                </a:ext>
              </a:extLst>
            </p:cNvPr>
            <p:cNvGrpSpPr/>
            <p:nvPr/>
          </p:nvGrpSpPr>
          <p:grpSpPr>
            <a:xfrm>
              <a:off x="2134538" y="2243328"/>
              <a:ext cx="1108299" cy="1490472"/>
              <a:chOff x="2134538" y="2243328"/>
              <a:chExt cx="1108299" cy="1490472"/>
            </a:xfrm>
          </p:grpSpPr>
          <p:grpSp>
            <p:nvGrpSpPr>
              <p:cNvPr id="266" name="Group 265">
                <a:extLst>
                  <a:ext uri="{FF2B5EF4-FFF2-40B4-BE49-F238E27FC236}">
                    <a16:creationId xmlns:a16="http://schemas.microsoft.com/office/drawing/2014/main" id="{6C3D128E-6972-D81F-22AF-116952873BCC}"/>
                  </a:ext>
                </a:extLst>
              </p:cNvPr>
              <p:cNvGrpSpPr/>
              <p:nvPr/>
            </p:nvGrpSpPr>
            <p:grpSpPr>
              <a:xfrm>
                <a:off x="2134538" y="3504497"/>
                <a:ext cx="1108299" cy="229303"/>
                <a:chOff x="5486400" y="3962400"/>
                <a:chExt cx="2209800" cy="457200"/>
              </a:xfrm>
            </p:grpSpPr>
            <p:sp>
              <p:nvSpPr>
                <p:cNvPr id="273" name="DRAM">
                  <a:extLst>
                    <a:ext uri="{FF2B5EF4-FFF2-40B4-BE49-F238E27FC236}">
                      <a16:creationId xmlns:a16="http://schemas.microsoft.com/office/drawing/2014/main" id="{88CA1D5A-9C42-836B-8CC5-713C2893475B}"/>
                    </a:ext>
                  </a:extLst>
                </p:cNvPr>
                <p:cNvSpPr/>
                <p:nvPr/>
              </p:nvSpPr>
              <p:spPr>
                <a:xfrm>
                  <a:off x="54864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4" name="DRAM">
                  <a:extLst>
                    <a:ext uri="{FF2B5EF4-FFF2-40B4-BE49-F238E27FC236}">
                      <a16:creationId xmlns:a16="http://schemas.microsoft.com/office/drawing/2014/main" id="{7B6C45F7-4162-DA73-D715-80EDA3493FD5}"/>
                    </a:ext>
                  </a:extLst>
                </p:cNvPr>
                <p:cNvSpPr/>
                <p:nvPr/>
              </p:nvSpPr>
              <p:spPr>
                <a:xfrm>
                  <a:off x="59436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5" name="DRAM">
                  <a:extLst>
                    <a:ext uri="{FF2B5EF4-FFF2-40B4-BE49-F238E27FC236}">
                      <a16:creationId xmlns:a16="http://schemas.microsoft.com/office/drawing/2014/main" id="{7648CFF9-F6C3-B30F-FDF1-31C5BA7786D4}"/>
                    </a:ext>
                  </a:extLst>
                </p:cNvPr>
                <p:cNvSpPr/>
                <p:nvPr/>
              </p:nvSpPr>
              <p:spPr>
                <a:xfrm>
                  <a:off x="64008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6" name="DRAM">
                  <a:extLst>
                    <a:ext uri="{FF2B5EF4-FFF2-40B4-BE49-F238E27FC236}">
                      <a16:creationId xmlns:a16="http://schemas.microsoft.com/office/drawing/2014/main" id="{ABC4E3DB-9E0C-057D-03A2-B9EB1A543297}"/>
                    </a:ext>
                  </a:extLst>
                </p:cNvPr>
                <p:cNvSpPr/>
                <p:nvPr/>
              </p:nvSpPr>
              <p:spPr>
                <a:xfrm>
                  <a:off x="68580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7" name="DRAM">
                  <a:extLst>
                    <a:ext uri="{FF2B5EF4-FFF2-40B4-BE49-F238E27FC236}">
                      <a16:creationId xmlns:a16="http://schemas.microsoft.com/office/drawing/2014/main" id="{AF4AC96C-2C49-1CDC-8E08-2E05CB6A00E8}"/>
                    </a:ext>
                  </a:extLst>
                </p:cNvPr>
                <p:cNvSpPr/>
                <p:nvPr/>
              </p:nvSpPr>
              <p:spPr>
                <a:xfrm>
                  <a:off x="73152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67" name="Group 266">
                <a:extLst>
                  <a:ext uri="{FF2B5EF4-FFF2-40B4-BE49-F238E27FC236}">
                    <a16:creationId xmlns:a16="http://schemas.microsoft.com/office/drawing/2014/main" id="{4F76F2FD-1A54-DDA6-CF07-7E846DAD7759}"/>
                  </a:ext>
                </a:extLst>
              </p:cNvPr>
              <p:cNvGrpSpPr/>
              <p:nvPr/>
            </p:nvGrpSpPr>
            <p:grpSpPr>
              <a:xfrm>
                <a:off x="2230081" y="2243328"/>
                <a:ext cx="917213" cy="1261169"/>
                <a:chOff x="5676900" y="990600"/>
                <a:chExt cx="1828800" cy="2971800"/>
              </a:xfrm>
            </p:grpSpPr>
            <p:cxnSp>
              <p:nvCxnSpPr>
                <p:cNvPr id="268" name="Straight Connector 267">
                  <a:extLst>
                    <a:ext uri="{FF2B5EF4-FFF2-40B4-BE49-F238E27FC236}">
                      <a16:creationId xmlns:a16="http://schemas.microsoft.com/office/drawing/2014/main" id="{4D666B80-76CD-E6ED-D8A2-809620DA3F83}"/>
                    </a:ext>
                  </a:extLst>
                </p:cNvPr>
                <p:cNvCxnSpPr>
                  <a:cxnSpLocks/>
                  <a:endCxn id="273" idx="0"/>
                </p:cNvCxnSpPr>
                <p:nvPr/>
              </p:nvCxnSpPr>
              <p:spPr>
                <a:xfrm>
                  <a:off x="56769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30395F8-3CDD-D46E-949F-A12771591700}"/>
                    </a:ext>
                  </a:extLst>
                </p:cNvPr>
                <p:cNvCxnSpPr>
                  <a:cxnSpLocks/>
                  <a:endCxn id="275" idx="0"/>
                </p:cNvCxnSpPr>
                <p:nvPr/>
              </p:nvCxnSpPr>
              <p:spPr>
                <a:xfrm>
                  <a:off x="6591299"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2045D98-07C6-C6C6-CFE4-7DC32DC1C3A8}"/>
                    </a:ext>
                  </a:extLst>
                </p:cNvPr>
                <p:cNvCxnSpPr>
                  <a:cxnSpLocks/>
                  <a:endCxn id="276" idx="0"/>
                </p:cNvCxnSpPr>
                <p:nvPr/>
              </p:nvCxnSpPr>
              <p:spPr>
                <a:xfrm>
                  <a:off x="70485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A28E6F1E-D8AB-6049-6722-29415A152DAA}"/>
                    </a:ext>
                  </a:extLst>
                </p:cNvPr>
                <p:cNvCxnSpPr>
                  <a:cxnSpLocks/>
                  <a:endCxn id="277" idx="0"/>
                </p:cNvCxnSpPr>
                <p:nvPr/>
              </p:nvCxnSpPr>
              <p:spPr>
                <a:xfrm>
                  <a:off x="75057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9A3F8AC9-D7F4-29E9-9A01-46EB3B1E1C80}"/>
                    </a:ext>
                  </a:extLst>
                </p:cNvPr>
                <p:cNvCxnSpPr>
                  <a:cxnSpLocks/>
                  <a:endCxn id="274" idx="0"/>
                </p:cNvCxnSpPr>
                <p:nvPr/>
              </p:nvCxnSpPr>
              <p:spPr>
                <a:xfrm>
                  <a:off x="61341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227" name="Group 226">
              <a:extLst>
                <a:ext uri="{FF2B5EF4-FFF2-40B4-BE49-F238E27FC236}">
                  <a16:creationId xmlns:a16="http://schemas.microsoft.com/office/drawing/2014/main" id="{8B840DF0-3309-E6DE-EFAD-20D2A882B65C}"/>
                </a:ext>
              </a:extLst>
            </p:cNvPr>
            <p:cNvGrpSpPr/>
            <p:nvPr/>
          </p:nvGrpSpPr>
          <p:grpSpPr>
            <a:xfrm>
              <a:off x="3692066" y="2243328"/>
              <a:ext cx="1108299" cy="1490472"/>
              <a:chOff x="3692066" y="2243328"/>
              <a:chExt cx="1108299" cy="1490472"/>
            </a:xfrm>
          </p:grpSpPr>
          <p:grpSp>
            <p:nvGrpSpPr>
              <p:cNvPr id="254" name="Group 253">
                <a:extLst>
                  <a:ext uri="{FF2B5EF4-FFF2-40B4-BE49-F238E27FC236}">
                    <a16:creationId xmlns:a16="http://schemas.microsoft.com/office/drawing/2014/main" id="{B09A963D-D053-8871-33A0-2416C63D4472}"/>
                  </a:ext>
                </a:extLst>
              </p:cNvPr>
              <p:cNvGrpSpPr/>
              <p:nvPr/>
            </p:nvGrpSpPr>
            <p:grpSpPr>
              <a:xfrm>
                <a:off x="3692066" y="3504497"/>
                <a:ext cx="1108299" cy="229303"/>
                <a:chOff x="5486400" y="3962400"/>
                <a:chExt cx="2209800" cy="457200"/>
              </a:xfrm>
            </p:grpSpPr>
            <p:sp>
              <p:nvSpPr>
                <p:cNvPr id="261" name="DRAM">
                  <a:extLst>
                    <a:ext uri="{FF2B5EF4-FFF2-40B4-BE49-F238E27FC236}">
                      <a16:creationId xmlns:a16="http://schemas.microsoft.com/office/drawing/2014/main" id="{D2C19464-0533-09E3-18A4-976BD23F087B}"/>
                    </a:ext>
                  </a:extLst>
                </p:cNvPr>
                <p:cNvSpPr/>
                <p:nvPr/>
              </p:nvSpPr>
              <p:spPr>
                <a:xfrm>
                  <a:off x="54864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2" name="DRAM">
                  <a:extLst>
                    <a:ext uri="{FF2B5EF4-FFF2-40B4-BE49-F238E27FC236}">
                      <a16:creationId xmlns:a16="http://schemas.microsoft.com/office/drawing/2014/main" id="{2F1A6B18-6B8C-12F7-F0CC-3576E0CB4B12}"/>
                    </a:ext>
                  </a:extLst>
                </p:cNvPr>
                <p:cNvSpPr/>
                <p:nvPr/>
              </p:nvSpPr>
              <p:spPr>
                <a:xfrm>
                  <a:off x="59436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3" name="DRAM">
                  <a:extLst>
                    <a:ext uri="{FF2B5EF4-FFF2-40B4-BE49-F238E27FC236}">
                      <a16:creationId xmlns:a16="http://schemas.microsoft.com/office/drawing/2014/main" id="{E703FCF1-29CA-A8DE-AEBD-863F9ACAC6C4}"/>
                    </a:ext>
                  </a:extLst>
                </p:cNvPr>
                <p:cNvSpPr/>
                <p:nvPr/>
              </p:nvSpPr>
              <p:spPr>
                <a:xfrm>
                  <a:off x="64008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4" name="DRAM">
                  <a:extLst>
                    <a:ext uri="{FF2B5EF4-FFF2-40B4-BE49-F238E27FC236}">
                      <a16:creationId xmlns:a16="http://schemas.microsoft.com/office/drawing/2014/main" id="{9E7E5177-E65A-A12E-56DE-E33E6286FC67}"/>
                    </a:ext>
                  </a:extLst>
                </p:cNvPr>
                <p:cNvSpPr/>
                <p:nvPr/>
              </p:nvSpPr>
              <p:spPr>
                <a:xfrm>
                  <a:off x="68580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5" name="DRAM">
                  <a:extLst>
                    <a:ext uri="{FF2B5EF4-FFF2-40B4-BE49-F238E27FC236}">
                      <a16:creationId xmlns:a16="http://schemas.microsoft.com/office/drawing/2014/main" id="{461D493C-E0D8-51C7-3FD1-477C8557604F}"/>
                    </a:ext>
                  </a:extLst>
                </p:cNvPr>
                <p:cNvSpPr/>
                <p:nvPr/>
              </p:nvSpPr>
              <p:spPr>
                <a:xfrm>
                  <a:off x="73152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55" name="Group 254">
                <a:extLst>
                  <a:ext uri="{FF2B5EF4-FFF2-40B4-BE49-F238E27FC236}">
                    <a16:creationId xmlns:a16="http://schemas.microsoft.com/office/drawing/2014/main" id="{DF03980A-C8A5-A6C7-AB3D-F27A867628B6}"/>
                  </a:ext>
                </a:extLst>
              </p:cNvPr>
              <p:cNvGrpSpPr/>
              <p:nvPr/>
            </p:nvGrpSpPr>
            <p:grpSpPr>
              <a:xfrm>
                <a:off x="3787609" y="2243328"/>
                <a:ext cx="917213" cy="1261169"/>
                <a:chOff x="5676900" y="990600"/>
                <a:chExt cx="1828800" cy="2971800"/>
              </a:xfrm>
            </p:grpSpPr>
            <p:cxnSp>
              <p:nvCxnSpPr>
                <p:cNvPr id="256" name="Straight Connector 255">
                  <a:extLst>
                    <a:ext uri="{FF2B5EF4-FFF2-40B4-BE49-F238E27FC236}">
                      <a16:creationId xmlns:a16="http://schemas.microsoft.com/office/drawing/2014/main" id="{BD3D8CDE-9D2C-76ED-5983-5F09BD871F90}"/>
                    </a:ext>
                  </a:extLst>
                </p:cNvPr>
                <p:cNvCxnSpPr>
                  <a:endCxn id="261" idx="0"/>
                </p:cNvCxnSpPr>
                <p:nvPr/>
              </p:nvCxnSpPr>
              <p:spPr>
                <a:xfrm>
                  <a:off x="56769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445551A-2D1E-76EF-61BA-BA03694B1F5D}"/>
                    </a:ext>
                  </a:extLst>
                </p:cNvPr>
                <p:cNvCxnSpPr>
                  <a:endCxn id="263" idx="0"/>
                </p:cNvCxnSpPr>
                <p:nvPr/>
              </p:nvCxnSpPr>
              <p:spPr>
                <a:xfrm>
                  <a:off x="65913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4AB4274E-0819-90CC-91FF-F5C2F2048F49}"/>
                    </a:ext>
                  </a:extLst>
                </p:cNvPr>
                <p:cNvCxnSpPr>
                  <a:endCxn id="264" idx="0"/>
                </p:cNvCxnSpPr>
                <p:nvPr/>
              </p:nvCxnSpPr>
              <p:spPr>
                <a:xfrm>
                  <a:off x="70485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548FC3C-4F71-FA18-F4C8-543E0D1B5A95}"/>
                    </a:ext>
                  </a:extLst>
                </p:cNvPr>
                <p:cNvCxnSpPr>
                  <a:endCxn id="265" idx="0"/>
                </p:cNvCxnSpPr>
                <p:nvPr/>
              </p:nvCxnSpPr>
              <p:spPr>
                <a:xfrm>
                  <a:off x="75057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0BD29CFC-709B-0CA4-A80A-8268BC9618A7}"/>
                    </a:ext>
                  </a:extLst>
                </p:cNvPr>
                <p:cNvCxnSpPr>
                  <a:endCxn id="262" idx="0"/>
                </p:cNvCxnSpPr>
                <p:nvPr/>
              </p:nvCxnSpPr>
              <p:spPr>
                <a:xfrm>
                  <a:off x="61341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228" name="Group 227">
              <a:extLst>
                <a:ext uri="{FF2B5EF4-FFF2-40B4-BE49-F238E27FC236}">
                  <a16:creationId xmlns:a16="http://schemas.microsoft.com/office/drawing/2014/main" id="{FF97BF8E-55FF-2911-59F0-8724B5C0C7CE}"/>
                </a:ext>
              </a:extLst>
            </p:cNvPr>
            <p:cNvGrpSpPr/>
            <p:nvPr/>
          </p:nvGrpSpPr>
          <p:grpSpPr>
            <a:xfrm>
              <a:off x="5258738" y="2243328"/>
              <a:ext cx="1108299" cy="1490472"/>
              <a:chOff x="5258738" y="2243328"/>
              <a:chExt cx="1108299" cy="1490472"/>
            </a:xfrm>
          </p:grpSpPr>
          <p:grpSp>
            <p:nvGrpSpPr>
              <p:cNvPr id="242" name="Group 241">
                <a:extLst>
                  <a:ext uri="{FF2B5EF4-FFF2-40B4-BE49-F238E27FC236}">
                    <a16:creationId xmlns:a16="http://schemas.microsoft.com/office/drawing/2014/main" id="{262DAB03-507F-4E7F-8B1C-5D31F249993F}"/>
                  </a:ext>
                </a:extLst>
              </p:cNvPr>
              <p:cNvGrpSpPr/>
              <p:nvPr/>
            </p:nvGrpSpPr>
            <p:grpSpPr>
              <a:xfrm>
                <a:off x="5258738" y="3504497"/>
                <a:ext cx="1108299" cy="229303"/>
                <a:chOff x="5486400" y="3962400"/>
                <a:chExt cx="2209800" cy="457200"/>
              </a:xfrm>
            </p:grpSpPr>
            <p:sp>
              <p:nvSpPr>
                <p:cNvPr id="249" name="DRAM">
                  <a:extLst>
                    <a:ext uri="{FF2B5EF4-FFF2-40B4-BE49-F238E27FC236}">
                      <a16:creationId xmlns:a16="http://schemas.microsoft.com/office/drawing/2014/main" id="{0DA8D64E-DA02-2A95-8E23-7361CAA5A779}"/>
                    </a:ext>
                  </a:extLst>
                </p:cNvPr>
                <p:cNvSpPr/>
                <p:nvPr/>
              </p:nvSpPr>
              <p:spPr>
                <a:xfrm>
                  <a:off x="5486400" y="3962400"/>
                  <a:ext cx="381000" cy="457200"/>
                </a:xfrm>
                <a:prstGeom prst="roundRect">
                  <a:avLst>
                    <a:gd name="adj" fmla="val 11319"/>
                  </a:avLst>
                </a:prstGeom>
                <a:solidFill>
                  <a:schemeClr val="bg1">
                    <a:lumMod val="85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50" name="DRAM">
                  <a:extLst>
                    <a:ext uri="{FF2B5EF4-FFF2-40B4-BE49-F238E27FC236}">
                      <a16:creationId xmlns:a16="http://schemas.microsoft.com/office/drawing/2014/main" id="{62EE97B7-0559-823B-BE1B-EAC437C819C9}"/>
                    </a:ext>
                  </a:extLst>
                </p:cNvPr>
                <p:cNvSpPr/>
                <p:nvPr/>
              </p:nvSpPr>
              <p:spPr>
                <a:xfrm>
                  <a:off x="5943600" y="3962400"/>
                  <a:ext cx="381000" cy="457200"/>
                </a:xfrm>
                <a:prstGeom prst="roundRect">
                  <a:avLst>
                    <a:gd name="adj" fmla="val 11319"/>
                  </a:avLst>
                </a:prstGeom>
                <a:solidFill>
                  <a:schemeClr val="bg1">
                    <a:lumMod val="85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51" name="DRAM">
                  <a:extLst>
                    <a:ext uri="{FF2B5EF4-FFF2-40B4-BE49-F238E27FC236}">
                      <a16:creationId xmlns:a16="http://schemas.microsoft.com/office/drawing/2014/main" id="{F373AD3F-6B46-2DD8-72AB-97521E485EDA}"/>
                    </a:ext>
                  </a:extLst>
                </p:cNvPr>
                <p:cNvSpPr/>
                <p:nvPr/>
              </p:nvSpPr>
              <p:spPr>
                <a:xfrm>
                  <a:off x="6400800" y="3962400"/>
                  <a:ext cx="381000" cy="457200"/>
                </a:xfrm>
                <a:prstGeom prst="roundRect">
                  <a:avLst>
                    <a:gd name="adj" fmla="val 11319"/>
                  </a:avLst>
                </a:prstGeom>
                <a:solidFill>
                  <a:schemeClr val="bg1">
                    <a:lumMod val="85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52" name="DRAM">
                  <a:extLst>
                    <a:ext uri="{FF2B5EF4-FFF2-40B4-BE49-F238E27FC236}">
                      <a16:creationId xmlns:a16="http://schemas.microsoft.com/office/drawing/2014/main" id="{D9BC8614-1F6A-6B15-241B-4624FD4C4D17}"/>
                    </a:ext>
                  </a:extLst>
                </p:cNvPr>
                <p:cNvSpPr/>
                <p:nvPr/>
              </p:nvSpPr>
              <p:spPr>
                <a:xfrm>
                  <a:off x="6858000" y="3962400"/>
                  <a:ext cx="381000" cy="457200"/>
                </a:xfrm>
                <a:prstGeom prst="roundRect">
                  <a:avLst>
                    <a:gd name="adj" fmla="val 11319"/>
                  </a:avLst>
                </a:prstGeom>
                <a:solidFill>
                  <a:schemeClr val="bg1">
                    <a:lumMod val="85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53" name="DRAM">
                  <a:extLst>
                    <a:ext uri="{FF2B5EF4-FFF2-40B4-BE49-F238E27FC236}">
                      <a16:creationId xmlns:a16="http://schemas.microsoft.com/office/drawing/2014/main" id="{B8DD34E4-3DA8-76F3-6132-F3E0619678D2}"/>
                    </a:ext>
                  </a:extLst>
                </p:cNvPr>
                <p:cNvSpPr/>
                <p:nvPr/>
              </p:nvSpPr>
              <p:spPr>
                <a:xfrm>
                  <a:off x="7315200" y="3962400"/>
                  <a:ext cx="381000" cy="457200"/>
                </a:xfrm>
                <a:prstGeom prst="roundRect">
                  <a:avLst>
                    <a:gd name="adj" fmla="val 11319"/>
                  </a:avLst>
                </a:prstGeom>
                <a:solidFill>
                  <a:schemeClr val="bg1">
                    <a:lumMod val="85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43" name="Group 242">
                <a:extLst>
                  <a:ext uri="{FF2B5EF4-FFF2-40B4-BE49-F238E27FC236}">
                    <a16:creationId xmlns:a16="http://schemas.microsoft.com/office/drawing/2014/main" id="{8D72FDB8-EF6D-DCBF-4989-AFBD5087B795}"/>
                  </a:ext>
                </a:extLst>
              </p:cNvPr>
              <p:cNvGrpSpPr/>
              <p:nvPr/>
            </p:nvGrpSpPr>
            <p:grpSpPr>
              <a:xfrm>
                <a:off x="5354281" y="2243328"/>
                <a:ext cx="917213" cy="1261169"/>
                <a:chOff x="5676900" y="990600"/>
                <a:chExt cx="1828800" cy="2971800"/>
              </a:xfrm>
            </p:grpSpPr>
            <p:cxnSp>
              <p:nvCxnSpPr>
                <p:cNvPr id="244" name="Straight Connector 243">
                  <a:extLst>
                    <a:ext uri="{FF2B5EF4-FFF2-40B4-BE49-F238E27FC236}">
                      <a16:creationId xmlns:a16="http://schemas.microsoft.com/office/drawing/2014/main" id="{A268F7DB-A70A-FCB0-D84A-365F49D0F920}"/>
                    </a:ext>
                  </a:extLst>
                </p:cNvPr>
                <p:cNvCxnSpPr>
                  <a:endCxn id="249" idx="0"/>
                </p:cNvCxnSpPr>
                <p:nvPr/>
              </p:nvCxnSpPr>
              <p:spPr>
                <a:xfrm>
                  <a:off x="56769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A0B5D32-0F2B-91D8-2B90-C74AD074BFA7}"/>
                    </a:ext>
                  </a:extLst>
                </p:cNvPr>
                <p:cNvCxnSpPr>
                  <a:endCxn id="251" idx="0"/>
                </p:cNvCxnSpPr>
                <p:nvPr/>
              </p:nvCxnSpPr>
              <p:spPr>
                <a:xfrm>
                  <a:off x="65913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6CC2A6C1-740D-56FD-15BC-79F9F9C568F5}"/>
                    </a:ext>
                  </a:extLst>
                </p:cNvPr>
                <p:cNvCxnSpPr>
                  <a:endCxn id="252" idx="0"/>
                </p:cNvCxnSpPr>
                <p:nvPr/>
              </p:nvCxnSpPr>
              <p:spPr>
                <a:xfrm>
                  <a:off x="70485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50946F3-46A4-D331-1C7B-2799016BBD36}"/>
                    </a:ext>
                  </a:extLst>
                </p:cNvPr>
                <p:cNvCxnSpPr>
                  <a:endCxn id="253" idx="0"/>
                </p:cNvCxnSpPr>
                <p:nvPr/>
              </p:nvCxnSpPr>
              <p:spPr>
                <a:xfrm>
                  <a:off x="75057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8A87300C-D2A4-7F97-6944-20BF6F24F3B9}"/>
                    </a:ext>
                  </a:extLst>
                </p:cNvPr>
                <p:cNvCxnSpPr>
                  <a:endCxn id="250" idx="0"/>
                </p:cNvCxnSpPr>
                <p:nvPr/>
              </p:nvCxnSpPr>
              <p:spPr>
                <a:xfrm>
                  <a:off x="61341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229" name="Group 228">
              <a:extLst>
                <a:ext uri="{FF2B5EF4-FFF2-40B4-BE49-F238E27FC236}">
                  <a16:creationId xmlns:a16="http://schemas.microsoft.com/office/drawing/2014/main" id="{E634D07A-4DB3-7D2A-0949-2639BE667640}"/>
                </a:ext>
              </a:extLst>
            </p:cNvPr>
            <p:cNvGrpSpPr/>
            <p:nvPr/>
          </p:nvGrpSpPr>
          <p:grpSpPr>
            <a:xfrm>
              <a:off x="6816266" y="2243328"/>
              <a:ext cx="1108299" cy="1490472"/>
              <a:chOff x="6816266" y="2243328"/>
              <a:chExt cx="1108299" cy="1490472"/>
            </a:xfrm>
          </p:grpSpPr>
          <p:grpSp>
            <p:nvGrpSpPr>
              <p:cNvPr id="230" name="Group 229">
                <a:extLst>
                  <a:ext uri="{FF2B5EF4-FFF2-40B4-BE49-F238E27FC236}">
                    <a16:creationId xmlns:a16="http://schemas.microsoft.com/office/drawing/2014/main" id="{C81C3260-3881-C234-B441-6F47599092A2}"/>
                  </a:ext>
                </a:extLst>
              </p:cNvPr>
              <p:cNvGrpSpPr/>
              <p:nvPr/>
            </p:nvGrpSpPr>
            <p:grpSpPr>
              <a:xfrm>
                <a:off x="6816266" y="3504497"/>
                <a:ext cx="1108299" cy="229303"/>
                <a:chOff x="5486400" y="3962400"/>
                <a:chExt cx="2209800" cy="457200"/>
              </a:xfrm>
            </p:grpSpPr>
            <p:sp>
              <p:nvSpPr>
                <p:cNvPr id="237" name="DRAM">
                  <a:extLst>
                    <a:ext uri="{FF2B5EF4-FFF2-40B4-BE49-F238E27FC236}">
                      <a16:creationId xmlns:a16="http://schemas.microsoft.com/office/drawing/2014/main" id="{1EBE208B-E1EB-1C36-B88C-6259EB0B7EE7}"/>
                    </a:ext>
                  </a:extLst>
                </p:cNvPr>
                <p:cNvSpPr/>
                <p:nvPr/>
              </p:nvSpPr>
              <p:spPr>
                <a:xfrm>
                  <a:off x="5486400" y="3962400"/>
                  <a:ext cx="381000" cy="457200"/>
                </a:xfrm>
                <a:prstGeom prst="roundRect">
                  <a:avLst>
                    <a:gd name="adj" fmla="val 11319"/>
                  </a:avLst>
                </a:prstGeom>
                <a:solidFill>
                  <a:schemeClr val="bg1">
                    <a:lumMod val="85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38" name="DRAM">
                  <a:extLst>
                    <a:ext uri="{FF2B5EF4-FFF2-40B4-BE49-F238E27FC236}">
                      <a16:creationId xmlns:a16="http://schemas.microsoft.com/office/drawing/2014/main" id="{5A46B2E6-5F4F-B3DD-CA93-2A2A81C0FA12}"/>
                    </a:ext>
                  </a:extLst>
                </p:cNvPr>
                <p:cNvSpPr/>
                <p:nvPr/>
              </p:nvSpPr>
              <p:spPr>
                <a:xfrm>
                  <a:off x="5943600" y="3962400"/>
                  <a:ext cx="381000" cy="457200"/>
                </a:xfrm>
                <a:prstGeom prst="roundRect">
                  <a:avLst>
                    <a:gd name="adj" fmla="val 11319"/>
                  </a:avLst>
                </a:prstGeom>
                <a:solidFill>
                  <a:schemeClr val="bg1">
                    <a:lumMod val="85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39" name="DRAM">
                  <a:extLst>
                    <a:ext uri="{FF2B5EF4-FFF2-40B4-BE49-F238E27FC236}">
                      <a16:creationId xmlns:a16="http://schemas.microsoft.com/office/drawing/2014/main" id="{257EC04E-BDC2-D9C1-057D-D2CB9CB08ED3}"/>
                    </a:ext>
                  </a:extLst>
                </p:cNvPr>
                <p:cNvSpPr/>
                <p:nvPr/>
              </p:nvSpPr>
              <p:spPr>
                <a:xfrm>
                  <a:off x="6400800" y="3962400"/>
                  <a:ext cx="381000" cy="457200"/>
                </a:xfrm>
                <a:prstGeom prst="roundRect">
                  <a:avLst>
                    <a:gd name="adj" fmla="val 11319"/>
                  </a:avLst>
                </a:prstGeom>
                <a:solidFill>
                  <a:schemeClr val="bg1">
                    <a:lumMod val="85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0" name="DRAM">
                  <a:extLst>
                    <a:ext uri="{FF2B5EF4-FFF2-40B4-BE49-F238E27FC236}">
                      <a16:creationId xmlns:a16="http://schemas.microsoft.com/office/drawing/2014/main" id="{9F6ABAB8-F9F2-516D-1ACB-5054CE8ADFEA}"/>
                    </a:ext>
                  </a:extLst>
                </p:cNvPr>
                <p:cNvSpPr/>
                <p:nvPr/>
              </p:nvSpPr>
              <p:spPr>
                <a:xfrm>
                  <a:off x="6858000" y="3962400"/>
                  <a:ext cx="381000" cy="457200"/>
                </a:xfrm>
                <a:prstGeom prst="roundRect">
                  <a:avLst>
                    <a:gd name="adj" fmla="val 11319"/>
                  </a:avLst>
                </a:prstGeom>
                <a:solidFill>
                  <a:schemeClr val="bg1">
                    <a:lumMod val="85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1" name="DRAM">
                  <a:extLst>
                    <a:ext uri="{FF2B5EF4-FFF2-40B4-BE49-F238E27FC236}">
                      <a16:creationId xmlns:a16="http://schemas.microsoft.com/office/drawing/2014/main" id="{504B41EC-4607-5BC8-72FC-9325A53CC579}"/>
                    </a:ext>
                  </a:extLst>
                </p:cNvPr>
                <p:cNvSpPr/>
                <p:nvPr/>
              </p:nvSpPr>
              <p:spPr>
                <a:xfrm>
                  <a:off x="7315200" y="3962400"/>
                  <a:ext cx="381000" cy="457200"/>
                </a:xfrm>
                <a:prstGeom prst="roundRect">
                  <a:avLst>
                    <a:gd name="adj" fmla="val 11319"/>
                  </a:avLst>
                </a:prstGeom>
                <a:solidFill>
                  <a:schemeClr val="bg1">
                    <a:lumMod val="85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31" name="Group 230">
                <a:extLst>
                  <a:ext uri="{FF2B5EF4-FFF2-40B4-BE49-F238E27FC236}">
                    <a16:creationId xmlns:a16="http://schemas.microsoft.com/office/drawing/2014/main" id="{A1B34F0B-5F3A-5C90-7F14-FC4961989315}"/>
                  </a:ext>
                </a:extLst>
              </p:cNvPr>
              <p:cNvGrpSpPr/>
              <p:nvPr/>
            </p:nvGrpSpPr>
            <p:grpSpPr>
              <a:xfrm>
                <a:off x="6911809" y="2243328"/>
                <a:ext cx="917213" cy="1261169"/>
                <a:chOff x="5676900" y="990600"/>
                <a:chExt cx="1828800" cy="2971800"/>
              </a:xfrm>
            </p:grpSpPr>
            <p:cxnSp>
              <p:nvCxnSpPr>
                <p:cNvPr id="232" name="Straight Connector 231">
                  <a:extLst>
                    <a:ext uri="{FF2B5EF4-FFF2-40B4-BE49-F238E27FC236}">
                      <a16:creationId xmlns:a16="http://schemas.microsoft.com/office/drawing/2014/main" id="{AD1D91C9-82D7-09EF-88C6-0428899EB354}"/>
                    </a:ext>
                  </a:extLst>
                </p:cNvPr>
                <p:cNvCxnSpPr>
                  <a:endCxn id="237" idx="0"/>
                </p:cNvCxnSpPr>
                <p:nvPr/>
              </p:nvCxnSpPr>
              <p:spPr>
                <a:xfrm>
                  <a:off x="56769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774F19A8-68DB-00E3-C213-22C074ADB97F}"/>
                    </a:ext>
                  </a:extLst>
                </p:cNvPr>
                <p:cNvCxnSpPr>
                  <a:endCxn id="239" idx="0"/>
                </p:cNvCxnSpPr>
                <p:nvPr/>
              </p:nvCxnSpPr>
              <p:spPr>
                <a:xfrm>
                  <a:off x="65913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A5DA0285-B085-EC48-91FF-9F0CC92EB738}"/>
                    </a:ext>
                  </a:extLst>
                </p:cNvPr>
                <p:cNvCxnSpPr>
                  <a:endCxn id="240" idx="0"/>
                </p:cNvCxnSpPr>
                <p:nvPr/>
              </p:nvCxnSpPr>
              <p:spPr>
                <a:xfrm>
                  <a:off x="70485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549C1749-69C5-EAAB-4D35-27600BEF8586}"/>
                    </a:ext>
                  </a:extLst>
                </p:cNvPr>
                <p:cNvCxnSpPr>
                  <a:endCxn id="241" idx="0"/>
                </p:cNvCxnSpPr>
                <p:nvPr/>
              </p:nvCxnSpPr>
              <p:spPr>
                <a:xfrm>
                  <a:off x="75057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42A0A46-2A2B-96EF-CC8F-D6F01DC498A9}"/>
                    </a:ext>
                  </a:extLst>
                </p:cNvPr>
                <p:cNvCxnSpPr>
                  <a:endCxn id="238" idx="0"/>
                </p:cNvCxnSpPr>
                <p:nvPr/>
              </p:nvCxnSpPr>
              <p:spPr>
                <a:xfrm>
                  <a:off x="61341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grpSp>
        <p:nvGrpSpPr>
          <p:cNvPr id="278" name="Group 277">
            <a:extLst>
              <a:ext uri="{FF2B5EF4-FFF2-40B4-BE49-F238E27FC236}">
                <a16:creationId xmlns:a16="http://schemas.microsoft.com/office/drawing/2014/main" id="{751D7810-28AE-9675-5D77-8AA91A762EF3}"/>
              </a:ext>
            </a:extLst>
          </p:cNvPr>
          <p:cNvGrpSpPr/>
          <p:nvPr/>
        </p:nvGrpSpPr>
        <p:grpSpPr>
          <a:xfrm>
            <a:off x="1629239" y="3438966"/>
            <a:ext cx="1414038" cy="191087"/>
            <a:chOff x="1828799" y="2017072"/>
            <a:chExt cx="1414038" cy="191087"/>
          </a:xfrm>
          <a:solidFill>
            <a:srgbClr val="1A82C4"/>
          </a:solidFill>
        </p:grpSpPr>
        <p:sp>
          <p:nvSpPr>
            <p:cNvPr id="279" name="DRAM">
              <a:extLst>
                <a:ext uri="{FF2B5EF4-FFF2-40B4-BE49-F238E27FC236}">
                  <a16:creationId xmlns:a16="http://schemas.microsoft.com/office/drawing/2014/main" id="{C35A3294-BDFD-9E12-C8D2-EE371A532BA2}"/>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80" name="Straight Connector 279">
              <a:extLst>
                <a:ext uri="{FF2B5EF4-FFF2-40B4-BE49-F238E27FC236}">
                  <a16:creationId xmlns:a16="http://schemas.microsoft.com/office/drawing/2014/main" id="{3BB5EC43-D735-AFE7-E0A5-7713F28751D2}"/>
                </a:ext>
              </a:extLst>
            </p:cNvPr>
            <p:cNvCxnSpPr>
              <a:cxnSpLocks/>
              <a:stCxn id="285" idx="6"/>
              <a:endCxn id="279" idx="0"/>
            </p:cNvCxnSpPr>
            <p:nvPr/>
          </p:nvCxnSpPr>
          <p:spPr>
            <a:xfrm flipH="1">
              <a:off x="20581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81" name="Oval 280">
              <a:extLst>
                <a:ext uri="{FF2B5EF4-FFF2-40B4-BE49-F238E27FC236}">
                  <a16:creationId xmlns:a16="http://schemas.microsoft.com/office/drawing/2014/main" id="{879A072C-338B-12D6-4838-76398FE22BCF}"/>
                </a:ext>
              </a:extLst>
            </p:cNvPr>
            <p:cNvSpPr/>
            <p:nvPr/>
          </p:nvSpPr>
          <p:spPr>
            <a:xfrm>
              <a:off x="21345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2" name="Oval 281">
              <a:extLst>
                <a:ext uri="{FF2B5EF4-FFF2-40B4-BE49-F238E27FC236}">
                  <a16:creationId xmlns:a16="http://schemas.microsoft.com/office/drawing/2014/main" id="{E55D7B27-5DC1-AAA0-0DA4-5CA6F9821F1F}"/>
                </a:ext>
              </a:extLst>
            </p:cNvPr>
            <p:cNvSpPr/>
            <p:nvPr/>
          </p:nvSpPr>
          <p:spPr>
            <a:xfrm>
              <a:off x="23638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3" name="Oval 282">
              <a:extLst>
                <a:ext uri="{FF2B5EF4-FFF2-40B4-BE49-F238E27FC236}">
                  <a16:creationId xmlns:a16="http://schemas.microsoft.com/office/drawing/2014/main" id="{C170B65F-3D9F-0D69-73EE-EF153E8DC964}"/>
                </a:ext>
              </a:extLst>
            </p:cNvPr>
            <p:cNvSpPr/>
            <p:nvPr/>
          </p:nvSpPr>
          <p:spPr>
            <a:xfrm>
              <a:off x="25931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4" name="Oval 283">
              <a:extLst>
                <a:ext uri="{FF2B5EF4-FFF2-40B4-BE49-F238E27FC236}">
                  <a16:creationId xmlns:a16="http://schemas.microsoft.com/office/drawing/2014/main" id="{C3A4C91E-C5D4-40BA-C7EA-83A4FB7C3E43}"/>
                </a:ext>
              </a:extLst>
            </p:cNvPr>
            <p:cNvSpPr/>
            <p:nvPr/>
          </p:nvSpPr>
          <p:spPr>
            <a:xfrm>
              <a:off x="28224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5" name="Oval 284">
              <a:extLst>
                <a:ext uri="{FF2B5EF4-FFF2-40B4-BE49-F238E27FC236}">
                  <a16:creationId xmlns:a16="http://schemas.microsoft.com/office/drawing/2014/main" id="{096A691E-5AFE-95A5-99D1-5E53171BEB91}"/>
                </a:ext>
              </a:extLst>
            </p:cNvPr>
            <p:cNvSpPr/>
            <p:nvPr/>
          </p:nvSpPr>
          <p:spPr>
            <a:xfrm>
              <a:off x="30517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86" name="Group 285">
            <a:extLst>
              <a:ext uri="{FF2B5EF4-FFF2-40B4-BE49-F238E27FC236}">
                <a16:creationId xmlns:a16="http://schemas.microsoft.com/office/drawing/2014/main" id="{41E04434-98A9-5CCF-5F67-B1136DF1B683}"/>
              </a:ext>
            </a:extLst>
          </p:cNvPr>
          <p:cNvGrpSpPr/>
          <p:nvPr/>
        </p:nvGrpSpPr>
        <p:grpSpPr>
          <a:xfrm>
            <a:off x="3186767" y="3438966"/>
            <a:ext cx="1414038" cy="191087"/>
            <a:chOff x="3386327" y="2017072"/>
            <a:chExt cx="1414038" cy="191087"/>
          </a:xfrm>
          <a:solidFill>
            <a:srgbClr val="1A82C4"/>
          </a:solidFill>
        </p:grpSpPr>
        <p:sp>
          <p:nvSpPr>
            <p:cNvPr id="287" name="DRAM">
              <a:extLst>
                <a:ext uri="{FF2B5EF4-FFF2-40B4-BE49-F238E27FC236}">
                  <a16:creationId xmlns:a16="http://schemas.microsoft.com/office/drawing/2014/main" id="{5C80A2B5-B64C-A3F0-B2E9-643764B7C188}"/>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88" name="Straight Connector 287">
              <a:extLst>
                <a:ext uri="{FF2B5EF4-FFF2-40B4-BE49-F238E27FC236}">
                  <a16:creationId xmlns:a16="http://schemas.microsoft.com/office/drawing/2014/main" id="{4E25ACFE-4602-3A75-551D-615C41A7A20D}"/>
                </a:ext>
              </a:extLst>
            </p:cNvPr>
            <p:cNvCxnSpPr>
              <a:cxnSpLocks/>
              <a:endCxn id="287" idx="0"/>
            </p:cNvCxnSpPr>
            <p:nvPr/>
          </p:nvCxnSpPr>
          <p:spPr>
            <a:xfrm flipH="1" flipV="1">
              <a:off x="3615631" y="2112616"/>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89" name="Oval 288">
              <a:extLst>
                <a:ext uri="{FF2B5EF4-FFF2-40B4-BE49-F238E27FC236}">
                  <a16:creationId xmlns:a16="http://schemas.microsoft.com/office/drawing/2014/main" id="{1435732A-384B-BF54-7817-CFC26522B3DB}"/>
                </a:ext>
              </a:extLst>
            </p:cNvPr>
            <p:cNvSpPr/>
            <p:nvPr/>
          </p:nvSpPr>
          <p:spPr>
            <a:xfrm>
              <a:off x="36920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0" name="Oval 289">
              <a:extLst>
                <a:ext uri="{FF2B5EF4-FFF2-40B4-BE49-F238E27FC236}">
                  <a16:creationId xmlns:a16="http://schemas.microsoft.com/office/drawing/2014/main" id="{BC1D30A3-B202-3482-27EA-D1D86950AC92}"/>
                </a:ext>
              </a:extLst>
            </p:cNvPr>
            <p:cNvSpPr/>
            <p:nvPr/>
          </p:nvSpPr>
          <p:spPr>
            <a:xfrm>
              <a:off x="39213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1" name="Oval 290">
              <a:extLst>
                <a:ext uri="{FF2B5EF4-FFF2-40B4-BE49-F238E27FC236}">
                  <a16:creationId xmlns:a16="http://schemas.microsoft.com/office/drawing/2014/main" id="{BC551B06-4978-618A-DF4D-90C300541FD5}"/>
                </a:ext>
              </a:extLst>
            </p:cNvPr>
            <p:cNvSpPr/>
            <p:nvPr/>
          </p:nvSpPr>
          <p:spPr>
            <a:xfrm>
              <a:off x="41506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2" name="Oval 291">
              <a:extLst>
                <a:ext uri="{FF2B5EF4-FFF2-40B4-BE49-F238E27FC236}">
                  <a16:creationId xmlns:a16="http://schemas.microsoft.com/office/drawing/2014/main" id="{93459750-2AB3-AE71-EC96-277FF0E3A1AA}"/>
                </a:ext>
              </a:extLst>
            </p:cNvPr>
            <p:cNvSpPr/>
            <p:nvPr/>
          </p:nvSpPr>
          <p:spPr>
            <a:xfrm>
              <a:off x="43799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3" name="Oval 292">
              <a:extLst>
                <a:ext uri="{FF2B5EF4-FFF2-40B4-BE49-F238E27FC236}">
                  <a16:creationId xmlns:a16="http://schemas.microsoft.com/office/drawing/2014/main" id="{925605BB-32BB-C536-E210-5A4F49A05F8B}"/>
                </a:ext>
              </a:extLst>
            </p:cNvPr>
            <p:cNvSpPr/>
            <p:nvPr/>
          </p:nvSpPr>
          <p:spPr>
            <a:xfrm>
              <a:off x="46092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94" name="Group 293">
            <a:extLst>
              <a:ext uri="{FF2B5EF4-FFF2-40B4-BE49-F238E27FC236}">
                <a16:creationId xmlns:a16="http://schemas.microsoft.com/office/drawing/2014/main" id="{434CD3E1-58A4-180E-5760-DE05E3033317}"/>
              </a:ext>
            </a:extLst>
          </p:cNvPr>
          <p:cNvGrpSpPr/>
          <p:nvPr/>
        </p:nvGrpSpPr>
        <p:grpSpPr>
          <a:xfrm>
            <a:off x="4753439" y="3438966"/>
            <a:ext cx="1414038" cy="191087"/>
            <a:chOff x="4952999" y="2017072"/>
            <a:chExt cx="1414038" cy="191087"/>
          </a:xfrm>
        </p:grpSpPr>
        <p:sp>
          <p:nvSpPr>
            <p:cNvPr id="295" name="DRAM">
              <a:extLst>
                <a:ext uri="{FF2B5EF4-FFF2-40B4-BE49-F238E27FC236}">
                  <a16:creationId xmlns:a16="http://schemas.microsoft.com/office/drawing/2014/main" id="{A8F56BE3-A232-C79E-7EB6-4CA3AD81E997}"/>
                </a:ext>
              </a:extLst>
            </p:cNvPr>
            <p:cNvSpPr/>
            <p:nvPr/>
          </p:nvSpPr>
          <p:spPr>
            <a:xfrm rot="5400000">
              <a:off x="49721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96" name="Straight Connector 295">
              <a:extLst>
                <a:ext uri="{FF2B5EF4-FFF2-40B4-BE49-F238E27FC236}">
                  <a16:creationId xmlns:a16="http://schemas.microsoft.com/office/drawing/2014/main" id="{B2B09B09-3185-2AD0-8000-E94429BF2DC7}"/>
                </a:ext>
              </a:extLst>
            </p:cNvPr>
            <p:cNvCxnSpPr>
              <a:cxnSpLocks/>
              <a:stCxn id="301" idx="6"/>
              <a:endCxn id="295" idx="0"/>
            </p:cNvCxnSpPr>
            <p:nvPr/>
          </p:nvCxnSpPr>
          <p:spPr>
            <a:xfrm flipH="1">
              <a:off x="51823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97" name="Oval 296">
              <a:extLst>
                <a:ext uri="{FF2B5EF4-FFF2-40B4-BE49-F238E27FC236}">
                  <a16:creationId xmlns:a16="http://schemas.microsoft.com/office/drawing/2014/main" id="{6D3191D0-56F7-A3F9-4B2A-0C1A649A47F5}"/>
                </a:ext>
              </a:extLst>
            </p:cNvPr>
            <p:cNvSpPr/>
            <p:nvPr/>
          </p:nvSpPr>
          <p:spPr>
            <a:xfrm>
              <a:off x="5258738"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8" name="Oval 297">
              <a:extLst>
                <a:ext uri="{FF2B5EF4-FFF2-40B4-BE49-F238E27FC236}">
                  <a16:creationId xmlns:a16="http://schemas.microsoft.com/office/drawing/2014/main" id="{F243E6E8-9DD5-9426-4070-EBD66245807D}"/>
                </a:ext>
              </a:extLst>
            </p:cNvPr>
            <p:cNvSpPr/>
            <p:nvPr/>
          </p:nvSpPr>
          <p:spPr>
            <a:xfrm>
              <a:off x="5488041"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9" name="Oval 298">
              <a:extLst>
                <a:ext uri="{FF2B5EF4-FFF2-40B4-BE49-F238E27FC236}">
                  <a16:creationId xmlns:a16="http://schemas.microsoft.com/office/drawing/2014/main" id="{35E99F43-0613-95BC-AC9A-A0A3D49C744D}"/>
                </a:ext>
              </a:extLst>
            </p:cNvPr>
            <p:cNvSpPr/>
            <p:nvPr/>
          </p:nvSpPr>
          <p:spPr>
            <a:xfrm>
              <a:off x="5717344"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0" name="Oval 299">
              <a:extLst>
                <a:ext uri="{FF2B5EF4-FFF2-40B4-BE49-F238E27FC236}">
                  <a16:creationId xmlns:a16="http://schemas.microsoft.com/office/drawing/2014/main" id="{1DDB4055-1E2A-A102-CD59-95BFF6E3DA3B}"/>
                </a:ext>
              </a:extLst>
            </p:cNvPr>
            <p:cNvSpPr/>
            <p:nvPr/>
          </p:nvSpPr>
          <p:spPr>
            <a:xfrm>
              <a:off x="5946648"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1" name="Oval 300">
              <a:extLst>
                <a:ext uri="{FF2B5EF4-FFF2-40B4-BE49-F238E27FC236}">
                  <a16:creationId xmlns:a16="http://schemas.microsoft.com/office/drawing/2014/main" id="{7CB0AC50-7A9E-F089-F5EC-738687005F99}"/>
                </a:ext>
              </a:extLst>
            </p:cNvPr>
            <p:cNvSpPr/>
            <p:nvPr/>
          </p:nvSpPr>
          <p:spPr>
            <a:xfrm>
              <a:off x="6175951"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02" name="Group 301">
            <a:extLst>
              <a:ext uri="{FF2B5EF4-FFF2-40B4-BE49-F238E27FC236}">
                <a16:creationId xmlns:a16="http://schemas.microsoft.com/office/drawing/2014/main" id="{94B66537-AAF8-2B5B-6EDA-375EAA216F66}"/>
              </a:ext>
            </a:extLst>
          </p:cNvPr>
          <p:cNvGrpSpPr/>
          <p:nvPr/>
        </p:nvGrpSpPr>
        <p:grpSpPr>
          <a:xfrm>
            <a:off x="6310967" y="3438966"/>
            <a:ext cx="1414038" cy="191087"/>
            <a:chOff x="6510527" y="2017072"/>
            <a:chExt cx="1414038" cy="191087"/>
          </a:xfrm>
        </p:grpSpPr>
        <p:sp>
          <p:nvSpPr>
            <p:cNvPr id="303" name="DRAM">
              <a:extLst>
                <a:ext uri="{FF2B5EF4-FFF2-40B4-BE49-F238E27FC236}">
                  <a16:creationId xmlns:a16="http://schemas.microsoft.com/office/drawing/2014/main" id="{3DA73174-AD3F-43A2-3BB5-2BFA347B9DE1}"/>
                </a:ext>
              </a:extLst>
            </p:cNvPr>
            <p:cNvSpPr/>
            <p:nvPr/>
          </p:nvSpPr>
          <p:spPr>
            <a:xfrm rot="5400000">
              <a:off x="65296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04" name="Straight Connector 303">
              <a:extLst>
                <a:ext uri="{FF2B5EF4-FFF2-40B4-BE49-F238E27FC236}">
                  <a16:creationId xmlns:a16="http://schemas.microsoft.com/office/drawing/2014/main" id="{49BC8CA9-D5ED-218D-85A1-2B1450ACA3B5}"/>
                </a:ext>
              </a:extLst>
            </p:cNvPr>
            <p:cNvCxnSpPr>
              <a:cxnSpLocks/>
              <a:stCxn id="309" idx="6"/>
              <a:endCxn id="303" idx="0"/>
            </p:cNvCxnSpPr>
            <p:nvPr/>
          </p:nvCxnSpPr>
          <p:spPr>
            <a:xfrm flipH="1">
              <a:off x="6739831"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05" name="Oval 304">
              <a:extLst>
                <a:ext uri="{FF2B5EF4-FFF2-40B4-BE49-F238E27FC236}">
                  <a16:creationId xmlns:a16="http://schemas.microsoft.com/office/drawing/2014/main" id="{5B28602A-D34C-B079-018B-E063FBADB582}"/>
                </a:ext>
              </a:extLst>
            </p:cNvPr>
            <p:cNvSpPr/>
            <p:nvPr/>
          </p:nvSpPr>
          <p:spPr>
            <a:xfrm>
              <a:off x="6816266"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6" name="Oval 305">
              <a:extLst>
                <a:ext uri="{FF2B5EF4-FFF2-40B4-BE49-F238E27FC236}">
                  <a16:creationId xmlns:a16="http://schemas.microsoft.com/office/drawing/2014/main" id="{61C81FF0-839E-BE43-1D30-B698656F6680}"/>
                </a:ext>
              </a:extLst>
            </p:cNvPr>
            <p:cNvSpPr/>
            <p:nvPr/>
          </p:nvSpPr>
          <p:spPr>
            <a:xfrm>
              <a:off x="7045569"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7" name="Oval 306">
              <a:extLst>
                <a:ext uri="{FF2B5EF4-FFF2-40B4-BE49-F238E27FC236}">
                  <a16:creationId xmlns:a16="http://schemas.microsoft.com/office/drawing/2014/main" id="{626FB3D7-7289-5F33-8C02-83DAD4384547}"/>
                </a:ext>
              </a:extLst>
            </p:cNvPr>
            <p:cNvSpPr/>
            <p:nvPr/>
          </p:nvSpPr>
          <p:spPr>
            <a:xfrm>
              <a:off x="7274872"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8" name="Oval 307">
              <a:extLst>
                <a:ext uri="{FF2B5EF4-FFF2-40B4-BE49-F238E27FC236}">
                  <a16:creationId xmlns:a16="http://schemas.microsoft.com/office/drawing/2014/main" id="{83AC72C1-4687-1906-BFD2-688C5891089D}"/>
                </a:ext>
              </a:extLst>
            </p:cNvPr>
            <p:cNvSpPr/>
            <p:nvPr/>
          </p:nvSpPr>
          <p:spPr>
            <a:xfrm>
              <a:off x="7504176"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9" name="Oval 308">
              <a:extLst>
                <a:ext uri="{FF2B5EF4-FFF2-40B4-BE49-F238E27FC236}">
                  <a16:creationId xmlns:a16="http://schemas.microsoft.com/office/drawing/2014/main" id="{22984117-D059-3881-2F09-FC8812879DDB}"/>
                </a:ext>
              </a:extLst>
            </p:cNvPr>
            <p:cNvSpPr/>
            <p:nvPr/>
          </p:nvSpPr>
          <p:spPr>
            <a:xfrm>
              <a:off x="7733479"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sp>
        <p:nvSpPr>
          <p:cNvPr id="330" name="TextBox 329">
            <a:extLst>
              <a:ext uri="{FF2B5EF4-FFF2-40B4-BE49-F238E27FC236}">
                <a16:creationId xmlns:a16="http://schemas.microsoft.com/office/drawing/2014/main" id="{170B0079-999B-634A-50ED-EC07C4B48580}"/>
              </a:ext>
            </a:extLst>
          </p:cNvPr>
          <p:cNvSpPr txBox="1"/>
          <p:nvPr/>
        </p:nvSpPr>
        <p:spPr>
          <a:xfrm>
            <a:off x="5363040" y="2107694"/>
            <a:ext cx="2663952" cy="457200"/>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Avenir Next" panose="020B0503020202020204" pitchFamily="34" charset="0"/>
              </a:rPr>
              <a:t>global </a:t>
            </a:r>
            <a:r>
              <a:rPr kumimoji="0" lang="en-US" b="0" i="0" u="none" strike="noStrike" kern="1200" cap="none" spc="0" normalizeH="0" baseline="0" noProof="0" dirty="0" err="1">
                <a:ln>
                  <a:noFill/>
                </a:ln>
                <a:solidFill>
                  <a:srgbClr val="000000"/>
                </a:solidFill>
                <a:effectLst/>
                <a:uLnTx/>
                <a:uFillTx/>
                <a:latin typeface="Avenir Next" panose="020B0503020202020204" pitchFamily="34" charset="0"/>
              </a:rPr>
              <a:t>wordline</a:t>
            </a:r>
            <a:endParaRPr kumimoji="0" lang="en-US" b="0" i="0" u="none" strike="noStrike" kern="1200" cap="none" spc="0" normalizeH="0" baseline="0" noProof="0" dirty="0">
              <a:ln>
                <a:noFill/>
              </a:ln>
              <a:solidFill>
                <a:srgbClr val="000000"/>
              </a:solidFill>
              <a:effectLst/>
              <a:uLnTx/>
              <a:uFillTx/>
              <a:latin typeface="Avenir Next" panose="020B0503020202020204" pitchFamily="34" charset="0"/>
            </a:endParaRPr>
          </a:p>
        </p:txBody>
      </p:sp>
      <p:sp>
        <p:nvSpPr>
          <p:cNvPr id="421" name="Rounded Rectangle 420">
            <a:extLst>
              <a:ext uri="{FF2B5EF4-FFF2-40B4-BE49-F238E27FC236}">
                <a16:creationId xmlns:a16="http://schemas.microsoft.com/office/drawing/2014/main" id="{28AB7A7F-81FF-E266-F4A2-105F190C073E}"/>
              </a:ext>
            </a:extLst>
          </p:cNvPr>
          <p:cNvSpPr/>
          <p:nvPr/>
        </p:nvSpPr>
        <p:spPr>
          <a:xfrm>
            <a:off x="1492047" y="2412494"/>
            <a:ext cx="1618285" cy="1480681"/>
          </a:xfrm>
          <a:prstGeom prst="roundRect">
            <a:avLst>
              <a:gd name="adj" fmla="val 11846"/>
            </a:avLst>
          </a:prstGeom>
          <a:noFill/>
          <a:ln w="381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sp>
        <p:nvSpPr>
          <p:cNvPr id="422" name="TextBox 421">
            <a:extLst>
              <a:ext uri="{FF2B5EF4-FFF2-40B4-BE49-F238E27FC236}">
                <a16:creationId xmlns:a16="http://schemas.microsoft.com/office/drawing/2014/main" id="{8189EF48-97B5-ABC4-C69B-FCAD6BF7A53B}"/>
              </a:ext>
            </a:extLst>
          </p:cNvPr>
          <p:cNvSpPr txBox="1"/>
          <p:nvPr/>
        </p:nvSpPr>
        <p:spPr>
          <a:xfrm>
            <a:off x="1475587" y="2066068"/>
            <a:ext cx="1634745" cy="387103"/>
          </a:xfrm>
          <a:prstGeom prst="rect">
            <a:avLst/>
          </a:prstGeom>
          <a:noFill/>
        </p:spPr>
        <p:txBody>
          <a:bodyPr wrap="square" rtlCol="0" anchor="ctr">
            <a:no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4"/>
                </a:solidFill>
                <a:effectLst/>
                <a:uLnTx/>
                <a:uFillTx/>
                <a:latin typeface="Avenir Next" panose="020B0503020202020204" pitchFamily="34" charset="0"/>
              </a:rPr>
              <a:t>DRAM mat</a:t>
            </a:r>
          </a:p>
        </p:txBody>
      </p:sp>
      <p:sp>
        <p:nvSpPr>
          <p:cNvPr id="423" name="TextBox 422">
            <a:extLst>
              <a:ext uri="{FF2B5EF4-FFF2-40B4-BE49-F238E27FC236}">
                <a16:creationId xmlns:a16="http://schemas.microsoft.com/office/drawing/2014/main" id="{54DFF5B2-CBBD-B63D-9F7E-EE07071C0BA5}"/>
              </a:ext>
            </a:extLst>
          </p:cNvPr>
          <p:cNvSpPr txBox="1"/>
          <p:nvPr/>
        </p:nvSpPr>
        <p:spPr>
          <a:xfrm>
            <a:off x="3813" y="4673515"/>
            <a:ext cx="9136372" cy="646331"/>
          </a:xfrm>
          <a:prstGeom prst="rect">
            <a:avLst/>
          </a:prstGeom>
          <a:noFill/>
        </p:spPr>
        <p:txBody>
          <a:bodyPr wrap="square">
            <a:spAutoFit/>
          </a:bodyPr>
          <a:lstStyle/>
          <a:p>
            <a:pPr algn="ctr"/>
            <a:r>
              <a:rPr lang="en-US" b="1" dirty="0">
                <a:solidFill>
                  <a:srgbClr val="E16161"/>
                </a:solidFill>
                <a:latin typeface="Avenir Next" panose="020B0503020202020204" pitchFamily="34" charset="0"/>
              </a:rPr>
              <a:t>Key Issue:</a:t>
            </a:r>
          </a:p>
          <a:p>
            <a:pPr algn="ctr"/>
            <a:r>
              <a:rPr lang="en-US" dirty="0">
                <a:solidFill>
                  <a:srgbClr val="E16161"/>
                </a:solidFill>
                <a:latin typeface="Avenir Next" panose="020B0503020202020204" pitchFamily="34" charset="0"/>
              </a:rPr>
              <a:t>on a DRAM access, the global wordline propagates across all DRAM mats</a:t>
            </a:r>
          </a:p>
        </p:txBody>
      </p:sp>
      <p:sp>
        <p:nvSpPr>
          <p:cNvPr id="424" name="TextBox 423">
            <a:extLst>
              <a:ext uri="{FF2B5EF4-FFF2-40B4-BE49-F238E27FC236}">
                <a16:creationId xmlns:a16="http://schemas.microsoft.com/office/drawing/2014/main" id="{07E5F1AA-BB4D-7410-5A47-B04E746A3311}"/>
              </a:ext>
            </a:extLst>
          </p:cNvPr>
          <p:cNvSpPr txBox="1"/>
          <p:nvPr/>
        </p:nvSpPr>
        <p:spPr>
          <a:xfrm>
            <a:off x="0" y="5642329"/>
            <a:ext cx="9144000" cy="777240"/>
          </a:xfrm>
          <a:prstGeom prst="rect">
            <a:avLst/>
          </a:prstGeom>
          <a:solidFill>
            <a:schemeClr val="bg1">
              <a:lumMod val="95000"/>
            </a:schemeClr>
          </a:solidFill>
        </p:spPr>
        <p:txBody>
          <a:bodyPr wrap="square">
            <a:spAutoFit/>
          </a:bodyPr>
          <a:lstStyle/>
          <a:p>
            <a:pPr algn="ctr"/>
            <a:r>
              <a:rPr lang="en-US" sz="2200" b="1" dirty="0">
                <a:solidFill>
                  <a:schemeClr val="accent4"/>
                </a:solidFill>
                <a:latin typeface="Avenir Next" panose="020B0503020202020204" pitchFamily="34" charset="0"/>
              </a:rPr>
              <a:t>Fine-Grained DRAM: </a:t>
            </a:r>
            <a:br>
              <a:rPr lang="en-US" sz="2200" b="1" dirty="0">
                <a:solidFill>
                  <a:schemeClr val="accent4"/>
                </a:solidFill>
                <a:latin typeface="Avenir Next" panose="020B0503020202020204" pitchFamily="34" charset="0"/>
              </a:rPr>
            </a:br>
            <a:r>
              <a:rPr lang="en-US" sz="2200" b="1" dirty="0">
                <a:solidFill>
                  <a:schemeClr val="accent4"/>
                </a:solidFill>
                <a:latin typeface="Avenir Next" panose="020B0503020202020204" pitchFamily="34" charset="0"/>
              </a:rPr>
              <a:t>segments</a:t>
            </a:r>
            <a:r>
              <a:rPr lang="en-US" sz="2200" b="1" dirty="0">
                <a:latin typeface="Avenir Next" panose="020B0503020202020204" pitchFamily="34" charset="0"/>
              </a:rPr>
              <a:t> the global wordline to access </a:t>
            </a:r>
            <a:r>
              <a:rPr lang="en-US" sz="2200" b="1" dirty="0">
                <a:solidFill>
                  <a:schemeClr val="accent4"/>
                </a:solidFill>
                <a:latin typeface="Avenir Next" panose="020B0503020202020204" pitchFamily="34" charset="0"/>
              </a:rPr>
              <a:t>individual</a:t>
            </a:r>
            <a:r>
              <a:rPr lang="en-US" sz="2200" b="1" dirty="0">
                <a:latin typeface="Avenir Next" panose="020B0503020202020204" pitchFamily="34" charset="0"/>
              </a:rPr>
              <a:t> DRAM mats</a:t>
            </a:r>
          </a:p>
        </p:txBody>
      </p:sp>
      <p:grpSp>
        <p:nvGrpSpPr>
          <p:cNvPr id="446" name="Group 445">
            <a:extLst>
              <a:ext uri="{FF2B5EF4-FFF2-40B4-BE49-F238E27FC236}">
                <a16:creationId xmlns:a16="http://schemas.microsoft.com/office/drawing/2014/main" id="{7C621D1A-6C7D-D1DB-D7D7-8CC078DA18EC}"/>
              </a:ext>
            </a:extLst>
          </p:cNvPr>
          <p:cNvGrpSpPr/>
          <p:nvPr/>
        </p:nvGrpSpPr>
        <p:grpSpPr>
          <a:xfrm>
            <a:off x="786595" y="4051113"/>
            <a:ext cx="6938410" cy="647381"/>
            <a:chOff x="757719" y="4572696"/>
            <a:chExt cx="6938410" cy="647381"/>
          </a:xfrm>
        </p:grpSpPr>
        <p:grpSp>
          <p:nvGrpSpPr>
            <p:cNvPr id="444" name="Group 443">
              <a:extLst>
                <a:ext uri="{FF2B5EF4-FFF2-40B4-BE49-F238E27FC236}">
                  <a16:creationId xmlns:a16="http://schemas.microsoft.com/office/drawing/2014/main" id="{001C9EF5-FFA4-7986-AF44-B66A506E66DD}"/>
                </a:ext>
              </a:extLst>
            </p:cNvPr>
            <p:cNvGrpSpPr/>
            <p:nvPr/>
          </p:nvGrpSpPr>
          <p:grpSpPr>
            <a:xfrm>
              <a:off x="1906102" y="4572696"/>
              <a:ext cx="5790027" cy="251465"/>
              <a:chOff x="1906102" y="4572696"/>
              <a:chExt cx="5790027" cy="251465"/>
            </a:xfrm>
          </p:grpSpPr>
          <p:grpSp>
            <p:nvGrpSpPr>
              <p:cNvPr id="434" name="Group 433">
                <a:extLst>
                  <a:ext uri="{FF2B5EF4-FFF2-40B4-BE49-F238E27FC236}">
                    <a16:creationId xmlns:a16="http://schemas.microsoft.com/office/drawing/2014/main" id="{2D7C9FF4-BFB9-3385-5E5D-CF6FF37484A0}"/>
                  </a:ext>
                </a:extLst>
              </p:cNvPr>
              <p:cNvGrpSpPr/>
              <p:nvPr/>
            </p:nvGrpSpPr>
            <p:grpSpPr>
              <a:xfrm>
                <a:off x="1906102" y="4572696"/>
                <a:ext cx="5790027" cy="251465"/>
                <a:chOff x="1906102" y="4605667"/>
                <a:chExt cx="5790027" cy="251465"/>
              </a:xfrm>
            </p:grpSpPr>
            <p:cxnSp>
              <p:nvCxnSpPr>
                <p:cNvPr id="426" name="Straight Connector 425">
                  <a:extLst>
                    <a:ext uri="{FF2B5EF4-FFF2-40B4-BE49-F238E27FC236}">
                      <a16:creationId xmlns:a16="http://schemas.microsoft.com/office/drawing/2014/main" id="{5B375868-B02D-4784-686E-FC1926E647D2}"/>
                    </a:ext>
                  </a:extLst>
                </p:cNvPr>
                <p:cNvCxnSpPr/>
                <p:nvPr/>
              </p:nvCxnSpPr>
              <p:spPr>
                <a:xfrm flipH="1">
                  <a:off x="1906102" y="4605667"/>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0E763279-F41C-BF3E-B0EF-B374A54FB361}"/>
                    </a:ext>
                  </a:extLst>
                </p:cNvPr>
                <p:cNvCxnSpPr/>
                <p:nvPr/>
              </p:nvCxnSpPr>
              <p:spPr>
                <a:xfrm flipH="1">
                  <a:off x="3463630" y="4605667"/>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DE306FA7-AAB0-384E-027F-5A88B8AE6AB4}"/>
                    </a:ext>
                  </a:extLst>
                </p:cNvPr>
                <p:cNvCxnSpPr/>
                <p:nvPr/>
              </p:nvCxnSpPr>
              <p:spPr>
                <a:xfrm flipH="1">
                  <a:off x="5030302" y="4612936"/>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6A6E6B83-5062-940D-9AF1-E843C5AEC0BF}"/>
                    </a:ext>
                  </a:extLst>
                </p:cNvPr>
                <p:cNvCxnSpPr/>
                <p:nvPr/>
              </p:nvCxnSpPr>
              <p:spPr>
                <a:xfrm flipH="1">
                  <a:off x="6587830" y="4605667"/>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C2FD01AC-B20A-B2FC-B9A3-80EED0BDD6BD}"/>
                    </a:ext>
                  </a:extLst>
                </p:cNvPr>
                <p:cNvCxnSpPr>
                  <a:cxnSpLocks/>
                </p:cNvCxnSpPr>
                <p:nvPr/>
              </p:nvCxnSpPr>
              <p:spPr>
                <a:xfrm flipV="1">
                  <a:off x="2460251" y="4615982"/>
                  <a:ext cx="0" cy="226344"/>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7A3CFFE4-8286-DF63-43CC-7FC78A3C8CBA}"/>
                    </a:ext>
                  </a:extLst>
                </p:cNvPr>
                <p:cNvCxnSpPr>
                  <a:cxnSpLocks/>
                </p:cNvCxnSpPr>
                <p:nvPr/>
              </p:nvCxnSpPr>
              <p:spPr>
                <a:xfrm flipV="1">
                  <a:off x="4017779" y="4615982"/>
                  <a:ext cx="0" cy="24115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EF463F03-614B-EAE1-FF88-9D8F24BBB057}"/>
                    </a:ext>
                  </a:extLst>
                </p:cNvPr>
                <p:cNvCxnSpPr>
                  <a:cxnSpLocks/>
                </p:cNvCxnSpPr>
                <p:nvPr/>
              </p:nvCxnSpPr>
              <p:spPr>
                <a:xfrm flipV="1">
                  <a:off x="5584451" y="4615982"/>
                  <a:ext cx="0" cy="24115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ABD7054C-49EB-D248-FC75-5FBD11E035D8}"/>
                    </a:ext>
                  </a:extLst>
                </p:cNvPr>
                <p:cNvCxnSpPr>
                  <a:cxnSpLocks/>
                </p:cNvCxnSpPr>
                <p:nvPr/>
              </p:nvCxnSpPr>
              <p:spPr>
                <a:xfrm flipV="1">
                  <a:off x="7141979" y="4615982"/>
                  <a:ext cx="0" cy="24115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grpSp>
          <p:cxnSp>
            <p:nvCxnSpPr>
              <p:cNvPr id="436" name="Straight Connector 435">
                <a:extLst>
                  <a:ext uri="{FF2B5EF4-FFF2-40B4-BE49-F238E27FC236}">
                    <a16:creationId xmlns:a16="http://schemas.microsoft.com/office/drawing/2014/main" id="{62E565DE-C853-7FD6-ACCE-50572376A0A6}"/>
                  </a:ext>
                </a:extLst>
              </p:cNvPr>
              <p:cNvCxnSpPr>
                <a:cxnSpLocks/>
              </p:cNvCxnSpPr>
              <p:nvPr/>
            </p:nvCxnSpPr>
            <p:spPr>
              <a:xfrm>
                <a:off x="2135695" y="4824161"/>
                <a:ext cx="5397405"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grpSp>
        <p:sp>
          <p:nvSpPr>
            <p:cNvPr id="445" name="TextBox 444">
              <a:extLst>
                <a:ext uri="{FF2B5EF4-FFF2-40B4-BE49-F238E27FC236}">
                  <a16:creationId xmlns:a16="http://schemas.microsoft.com/office/drawing/2014/main" id="{382C8B35-E844-9CFD-7E65-65D933CC057A}"/>
                </a:ext>
              </a:extLst>
            </p:cNvPr>
            <p:cNvSpPr txBox="1"/>
            <p:nvPr/>
          </p:nvSpPr>
          <p:spPr>
            <a:xfrm>
              <a:off x="757719" y="4762877"/>
              <a:ext cx="3672585" cy="457200"/>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Avenir Next" panose="020B0503020202020204" pitchFamily="34" charset="0"/>
                </a:rPr>
                <a:t>global sense amplifier </a:t>
              </a:r>
            </a:p>
          </p:txBody>
        </p:sp>
      </p:grpSp>
      <p:sp>
        <p:nvSpPr>
          <p:cNvPr id="447" name="Down Arrow 446">
            <a:extLst>
              <a:ext uri="{FF2B5EF4-FFF2-40B4-BE49-F238E27FC236}">
                <a16:creationId xmlns:a16="http://schemas.microsoft.com/office/drawing/2014/main" id="{9ED10959-7AB5-D44E-0DA7-A407A37174ED}"/>
              </a:ext>
            </a:extLst>
          </p:cNvPr>
          <p:cNvSpPr/>
          <p:nvPr/>
        </p:nvSpPr>
        <p:spPr>
          <a:xfrm>
            <a:off x="4425459" y="5311588"/>
            <a:ext cx="293083" cy="248845"/>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313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500"/>
                                        <p:tgtEl>
                                          <p:spTgt spid="212"/>
                                        </p:tgtEl>
                                      </p:cBhvr>
                                    </p:animEffect>
                                  </p:childTnLst>
                                </p:cTn>
                              </p:par>
                              <p:par>
                                <p:cTn id="8" presetID="22" presetClass="entr" presetSubtype="8" fill="hold" nodeType="withEffect">
                                  <p:stCondLst>
                                    <p:cond delay="0"/>
                                  </p:stCondLst>
                                  <p:childTnLst>
                                    <p:set>
                                      <p:cBhvr>
                                        <p:cTn id="9" dur="1" fill="hold">
                                          <p:stCondLst>
                                            <p:cond delay="0"/>
                                          </p:stCondLst>
                                        </p:cTn>
                                        <p:tgtEl>
                                          <p:spTgt spid="219"/>
                                        </p:tgtEl>
                                        <p:attrNameLst>
                                          <p:attrName>style.visibility</p:attrName>
                                        </p:attrNameLst>
                                      </p:cBhvr>
                                      <p:to>
                                        <p:strVal val="visible"/>
                                      </p:to>
                                    </p:set>
                                    <p:animEffect transition="in" filter="wipe(left)">
                                      <p:cBhvr>
                                        <p:cTn id="10" dur="500"/>
                                        <p:tgtEl>
                                          <p:spTgt spid="219"/>
                                        </p:tgtEl>
                                      </p:cBhvr>
                                    </p:animEffect>
                                  </p:childTnLst>
                                </p:cTn>
                              </p:par>
                              <p:par>
                                <p:cTn id="11" presetID="22" presetClass="entr" presetSubtype="1" fill="hold" nodeType="withEffect">
                                  <p:stCondLst>
                                    <p:cond delay="0"/>
                                  </p:stCondLst>
                                  <p:childTnLst>
                                    <p:set>
                                      <p:cBhvr>
                                        <p:cTn id="12" dur="1" fill="hold">
                                          <p:stCondLst>
                                            <p:cond delay="0"/>
                                          </p:stCondLst>
                                        </p:cTn>
                                        <p:tgtEl>
                                          <p:spTgt spid="220"/>
                                        </p:tgtEl>
                                        <p:attrNameLst>
                                          <p:attrName>style.visibility</p:attrName>
                                        </p:attrNameLst>
                                      </p:cBhvr>
                                      <p:to>
                                        <p:strVal val="visible"/>
                                      </p:to>
                                    </p:set>
                                    <p:animEffect transition="in" filter="wipe(up)">
                                      <p:cBhvr>
                                        <p:cTn id="13" dur="500"/>
                                        <p:tgtEl>
                                          <p:spTgt spid="220"/>
                                        </p:tgtEl>
                                      </p:cBhvr>
                                    </p:animEffect>
                                  </p:childTnLst>
                                </p:cTn>
                              </p:par>
                              <p:par>
                                <p:cTn id="14" presetID="22" presetClass="entr" presetSubtype="8" fill="hold" nodeType="withEffect">
                                  <p:stCondLst>
                                    <p:cond delay="0"/>
                                  </p:stCondLst>
                                  <p:childTnLst>
                                    <p:set>
                                      <p:cBhvr>
                                        <p:cTn id="15" dur="1" fill="hold">
                                          <p:stCondLst>
                                            <p:cond delay="0"/>
                                          </p:stCondLst>
                                        </p:cTn>
                                        <p:tgtEl>
                                          <p:spTgt spid="278"/>
                                        </p:tgtEl>
                                        <p:attrNameLst>
                                          <p:attrName>style.visibility</p:attrName>
                                        </p:attrNameLst>
                                      </p:cBhvr>
                                      <p:to>
                                        <p:strVal val="visible"/>
                                      </p:to>
                                    </p:set>
                                    <p:animEffect transition="in" filter="wipe(left)">
                                      <p:cBhvr>
                                        <p:cTn id="16" dur="500"/>
                                        <p:tgtEl>
                                          <p:spTgt spid="278"/>
                                        </p:tgtEl>
                                      </p:cBhvr>
                                    </p:animEffect>
                                  </p:childTnLst>
                                </p:cTn>
                              </p:par>
                              <p:par>
                                <p:cTn id="17" presetID="22" presetClass="entr" presetSubtype="1" fill="hold" nodeType="withEffect">
                                  <p:stCondLst>
                                    <p:cond delay="0"/>
                                  </p:stCondLst>
                                  <p:childTnLst>
                                    <p:set>
                                      <p:cBhvr>
                                        <p:cTn id="18" dur="1" fill="hold">
                                          <p:stCondLst>
                                            <p:cond delay="0"/>
                                          </p:stCondLst>
                                        </p:cTn>
                                        <p:tgtEl>
                                          <p:spTgt spid="221"/>
                                        </p:tgtEl>
                                        <p:attrNameLst>
                                          <p:attrName>style.visibility</p:attrName>
                                        </p:attrNameLst>
                                      </p:cBhvr>
                                      <p:to>
                                        <p:strVal val="visible"/>
                                      </p:to>
                                    </p:set>
                                    <p:animEffect transition="in" filter="wipe(up)">
                                      <p:cBhvr>
                                        <p:cTn id="19" dur="500"/>
                                        <p:tgtEl>
                                          <p:spTgt spid="221"/>
                                        </p:tgtEl>
                                      </p:cBhvr>
                                    </p:animEffect>
                                  </p:childTnLst>
                                </p:cTn>
                              </p:par>
                              <p:par>
                                <p:cTn id="20" presetID="22" presetClass="entr" presetSubtype="8" fill="hold" nodeType="withEffect">
                                  <p:stCondLst>
                                    <p:cond delay="0"/>
                                  </p:stCondLst>
                                  <p:childTnLst>
                                    <p:set>
                                      <p:cBhvr>
                                        <p:cTn id="21" dur="1" fill="hold">
                                          <p:stCondLst>
                                            <p:cond delay="0"/>
                                          </p:stCondLst>
                                        </p:cTn>
                                        <p:tgtEl>
                                          <p:spTgt spid="286"/>
                                        </p:tgtEl>
                                        <p:attrNameLst>
                                          <p:attrName>style.visibility</p:attrName>
                                        </p:attrNameLst>
                                      </p:cBhvr>
                                      <p:to>
                                        <p:strVal val="visible"/>
                                      </p:to>
                                    </p:set>
                                    <p:animEffect transition="in" filter="wipe(left)">
                                      <p:cBhvr>
                                        <p:cTn id="22" dur="500"/>
                                        <p:tgtEl>
                                          <p:spTgt spid="286"/>
                                        </p:tgtEl>
                                      </p:cBhvr>
                                    </p:animEffect>
                                  </p:childTnLst>
                                </p:cTn>
                              </p:par>
                              <p:par>
                                <p:cTn id="23" presetID="22" presetClass="entr" presetSubtype="1" fill="hold" nodeType="withEffect">
                                  <p:stCondLst>
                                    <p:cond delay="0"/>
                                  </p:stCondLst>
                                  <p:childTnLst>
                                    <p:set>
                                      <p:cBhvr>
                                        <p:cTn id="24" dur="1" fill="hold">
                                          <p:stCondLst>
                                            <p:cond delay="0"/>
                                          </p:stCondLst>
                                        </p:cTn>
                                        <p:tgtEl>
                                          <p:spTgt spid="222"/>
                                        </p:tgtEl>
                                        <p:attrNameLst>
                                          <p:attrName>style.visibility</p:attrName>
                                        </p:attrNameLst>
                                      </p:cBhvr>
                                      <p:to>
                                        <p:strVal val="visible"/>
                                      </p:to>
                                    </p:set>
                                    <p:animEffect transition="in" filter="wipe(up)">
                                      <p:cBhvr>
                                        <p:cTn id="25" dur="500"/>
                                        <p:tgtEl>
                                          <p:spTgt spid="222"/>
                                        </p:tgtEl>
                                      </p:cBhvr>
                                    </p:animEffect>
                                  </p:childTnLst>
                                </p:cTn>
                              </p:par>
                              <p:par>
                                <p:cTn id="26" presetID="22" presetClass="entr" presetSubtype="8" fill="hold" nodeType="withEffect">
                                  <p:stCondLst>
                                    <p:cond delay="0"/>
                                  </p:stCondLst>
                                  <p:childTnLst>
                                    <p:set>
                                      <p:cBhvr>
                                        <p:cTn id="27" dur="1" fill="hold">
                                          <p:stCondLst>
                                            <p:cond delay="0"/>
                                          </p:stCondLst>
                                        </p:cTn>
                                        <p:tgtEl>
                                          <p:spTgt spid="294"/>
                                        </p:tgtEl>
                                        <p:attrNameLst>
                                          <p:attrName>style.visibility</p:attrName>
                                        </p:attrNameLst>
                                      </p:cBhvr>
                                      <p:to>
                                        <p:strVal val="visible"/>
                                      </p:to>
                                    </p:set>
                                    <p:animEffect transition="in" filter="wipe(left)">
                                      <p:cBhvr>
                                        <p:cTn id="28" dur="500"/>
                                        <p:tgtEl>
                                          <p:spTgt spid="294"/>
                                        </p:tgtEl>
                                      </p:cBhvr>
                                    </p:animEffect>
                                  </p:childTnLst>
                                </p:cTn>
                              </p:par>
                              <p:par>
                                <p:cTn id="29" presetID="22" presetClass="entr" presetSubtype="1" fill="hold" nodeType="withEffect">
                                  <p:stCondLst>
                                    <p:cond delay="0"/>
                                  </p:stCondLst>
                                  <p:childTnLst>
                                    <p:set>
                                      <p:cBhvr>
                                        <p:cTn id="30" dur="1" fill="hold">
                                          <p:stCondLst>
                                            <p:cond delay="0"/>
                                          </p:stCondLst>
                                        </p:cTn>
                                        <p:tgtEl>
                                          <p:spTgt spid="223"/>
                                        </p:tgtEl>
                                        <p:attrNameLst>
                                          <p:attrName>style.visibility</p:attrName>
                                        </p:attrNameLst>
                                      </p:cBhvr>
                                      <p:to>
                                        <p:strVal val="visible"/>
                                      </p:to>
                                    </p:set>
                                    <p:animEffect transition="in" filter="wipe(up)">
                                      <p:cBhvr>
                                        <p:cTn id="31" dur="500"/>
                                        <p:tgtEl>
                                          <p:spTgt spid="223"/>
                                        </p:tgtEl>
                                      </p:cBhvr>
                                    </p:animEffect>
                                  </p:childTnLst>
                                </p:cTn>
                              </p:par>
                              <p:par>
                                <p:cTn id="32" presetID="22" presetClass="entr" presetSubtype="8" fill="hold" nodeType="withEffect">
                                  <p:stCondLst>
                                    <p:cond delay="0"/>
                                  </p:stCondLst>
                                  <p:childTnLst>
                                    <p:set>
                                      <p:cBhvr>
                                        <p:cTn id="33" dur="1" fill="hold">
                                          <p:stCondLst>
                                            <p:cond delay="0"/>
                                          </p:stCondLst>
                                        </p:cTn>
                                        <p:tgtEl>
                                          <p:spTgt spid="302"/>
                                        </p:tgtEl>
                                        <p:attrNameLst>
                                          <p:attrName>style.visibility</p:attrName>
                                        </p:attrNameLst>
                                      </p:cBhvr>
                                      <p:to>
                                        <p:strVal val="visible"/>
                                      </p:to>
                                    </p:set>
                                    <p:animEffect transition="in" filter="wipe(left)">
                                      <p:cBhvr>
                                        <p:cTn id="34" dur="500"/>
                                        <p:tgtEl>
                                          <p:spTgt spid="302"/>
                                        </p:tgtEl>
                                      </p:cBhvr>
                                    </p:animEffect>
                                  </p:childTnLst>
                                </p:cTn>
                              </p:par>
                              <p:par>
                                <p:cTn id="35" presetID="22" presetClass="entr" presetSubtype="1" fill="hold" nodeType="withEffect">
                                  <p:stCondLst>
                                    <p:cond delay="0"/>
                                  </p:stCondLst>
                                  <p:childTnLst>
                                    <p:set>
                                      <p:cBhvr>
                                        <p:cTn id="36" dur="1" fill="hold">
                                          <p:stCondLst>
                                            <p:cond delay="0"/>
                                          </p:stCondLst>
                                        </p:cTn>
                                        <p:tgtEl>
                                          <p:spTgt spid="225"/>
                                        </p:tgtEl>
                                        <p:attrNameLst>
                                          <p:attrName>style.visibility</p:attrName>
                                        </p:attrNameLst>
                                      </p:cBhvr>
                                      <p:to>
                                        <p:strVal val="visible"/>
                                      </p:to>
                                    </p:set>
                                    <p:animEffect transition="in" filter="wipe(up)">
                                      <p:cBhvr>
                                        <p:cTn id="37" dur="500"/>
                                        <p:tgtEl>
                                          <p:spTgt spid="2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3"/>
                                        </p:tgtEl>
                                        <p:attrNameLst>
                                          <p:attrName>style.visibility</p:attrName>
                                        </p:attrNameLst>
                                      </p:cBhvr>
                                      <p:to>
                                        <p:strVal val="visible"/>
                                      </p:to>
                                    </p:set>
                                    <p:animEffect transition="in" filter="fade">
                                      <p:cBhvr>
                                        <p:cTn id="40" dur="500"/>
                                        <p:tgtEl>
                                          <p:spTgt spid="4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24"/>
                                        </p:tgtEl>
                                        <p:attrNameLst>
                                          <p:attrName>style.visibility</p:attrName>
                                        </p:attrNameLst>
                                      </p:cBhvr>
                                      <p:to>
                                        <p:strVal val="visible"/>
                                      </p:to>
                                    </p:set>
                                    <p:animEffect transition="in" filter="fade">
                                      <p:cBhvr>
                                        <p:cTn id="45" dur="500"/>
                                        <p:tgtEl>
                                          <p:spTgt spid="4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7"/>
                                        </p:tgtEl>
                                        <p:attrNameLst>
                                          <p:attrName>style.visibility</p:attrName>
                                        </p:attrNameLst>
                                      </p:cBhvr>
                                      <p:to>
                                        <p:strVal val="visible"/>
                                      </p:to>
                                    </p:set>
                                    <p:animEffect transition="in" filter="fade">
                                      <p:cBhvr>
                                        <p:cTn id="48" dur="500"/>
                                        <p:tgtEl>
                                          <p:spTgt spid="44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22"/>
                                        </p:tgtEl>
                                        <p:attrNameLst>
                                          <p:attrName>style.visibility</p:attrName>
                                        </p:attrNameLst>
                                      </p:cBhvr>
                                      <p:to>
                                        <p:strVal val="visible"/>
                                      </p:to>
                                    </p:set>
                                    <p:animEffect transition="in" filter="fade">
                                      <p:cBhvr>
                                        <p:cTn id="51" dur="500"/>
                                        <p:tgtEl>
                                          <p:spTgt spid="4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1"/>
                                        </p:tgtEl>
                                        <p:attrNameLst>
                                          <p:attrName>style.visibility</p:attrName>
                                        </p:attrNameLst>
                                      </p:cBhvr>
                                      <p:to>
                                        <p:strVal val="visible"/>
                                      </p:to>
                                    </p:set>
                                    <p:animEffect transition="in" filter="fade">
                                      <p:cBhvr>
                                        <p:cTn id="54" dur="500"/>
                                        <p:tgtEl>
                                          <p:spTgt spid="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421" grpId="0" animBg="1"/>
      <p:bldP spid="422" grpId="0"/>
      <p:bldP spid="423" grpId="0"/>
      <p:bldP spid="424" grpId="0" animBg="1"/>
      <p:bldP spid="44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F31FC0-05FE-F10D-0AF4-FE7203665D14}"/>
              </a:ext>
            </a:extLst>
          </p:cNvPr>
          <p:cNvSpPr>
            <a:spLocks noGrp="1"/>
          </p:cNvSpPr>
          <p:nvPr>
            <p:ph type="title"/>
          </p:nvPr>
        </p:nvSpPr>
        <p:spPr>
          <a:xfrm>
            <a:off x="0" y="132334"/>
            <a:ext cx="9143999" cy="925840"/>
          </a:xfrm>
        </p:spPr>
        <p:txBody>
          <a:bodyPr>
            <a:noAutofit/>
          </a:bodyPr>
          <a:lstStyle/>
          <a:p>
            <a:r>
              <a:rPr lang="en-US" sz="3600" dirty="0"/>
              <a:t>MIMDRAM: </a:t>
            </a:r>
            <a:br>
              <a:rPr lang="en-US" sz="3600" dirty="0"/>
            </a:br>
            <a:r>
              <a:rPr lang="en-US" sz="2800" dirty="0"/>
              <a:t>Key Idea (II)</a:t>
            </a:r>
          </a:p>
        </p:txBody>
      </p:sp>
      <p:grpSp>
        <p:nvGrpSpPr>
          <p:cNvPr id="8" name="Group 7">
            <a:extLst>
              <a:ext uri="{FF2B5EF4-FFF2-40B4-BE49-F238E27FC236}">
                <a16:creationId xmlns:a16="http://schemas.microsoft.com/office/drawing/2014/main" id="{1D7B71D5-710A-6F8A-EC9D-612EC4135D5F}"/>
              </a:ext>
            </a:extLst>
          </p:cNvPr>
          <p:cNvGrpSpPr/>
          <p:nvPr/>
        </p:nvGrpSpPr>
        <p:grpSpPr>
          <a:xfrm>
            <a:off x="1627261" y="2826701"/>
            <a:ext cx="1414038" cy="1414038"/>
            <a:chOff x="4876800" y="1600199"/>
            <a:chExt cx="2819401" cy="2819401"/>
          </a:xfrm>
        </p:grpSpPr>
        <p:grpSp>
          <p:nvGrpSpPr>
            <p:cNvPr id="9" name="Group 8">
              <a:extLst>
                <a:ext uri="{FF2B5EF4-FFF2-40B4-BE49-F238E27FC236}">
                  <a16:creationId xmlns:a16="http://schemas.microsoft.com/office/drawing/2014/main" id="{145ADD40-8DAC-4AB7-793E-4189F586BDCC}"/>
                </a:ext>
              </a:extLst>
            </p:cNvPr>
            <p:cNvGrpSpPr/>
            <p:nvPr/>
          </p:nvGrpSpPr>
          <p:grpSpPr>
            <a:xfrm>
              <a:off x="5486400" y="3962400"/>
              <a:ext cx="2209800" cy="457200"/>
              <a:chOff x="5486400" y="3962400"/>
              <a:chExt cx="2209800" cy="457200"/>
            </a:xfrm>
          </p:grpSpPr>
          <p:sp>
            <p:nvSpPr>
              <p:cNvPr id="54" name="DRAM">
                <a:extLst>
                  <a:ext uri="{FF2B5EF4-FFF2-40B4-BE49-F238E27FC236}">
                    <a16:creationId xmlns:a16="http://schemas.microsoft.com/office/drawing/2014/main" id="{08113822-EBA6-BEEA-B6CF-1BB51723AD54}"/>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5" name="DRAM">
                <a:extLst>
                  <a:ext uri="{FF2B5EF4-FFF2-40B4-BE49-F238E27FC236}">
                    <a16:creationId xmlns:a16="http://schemas.microsoft.com/office/drawing/2014/main" id="{68D9188F-8773-604F-6441-0EC444051EB5}"/>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6" name="DRAM">
                <a:extLst>
                  <a:ext uri="{FF2B5EF4-FFF2-40B4-BE49-F238E27FC236}">
                    <a16:creationId xmlns:a16="http://schemas.microsoft.com/office/drawing/2014/main" id="{6C78EF99-BDA4-000F-B88D-38CEDCE77A07}"/>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 name="DRAM">
                <a:extLst>
                  <a:ext uri="{FF2B5EF4-FFF2-40B4-BE49-F238E27FC236}">
                    <a16:creationId xmlns:a16="http://schemas.microsoft.com/office/drawing/2014/main" id="{E3516A6C-5911-CA9C-8438-40239A9300BB}"/>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 name="DRAM">
                <a:extLst>
                  <a:ext uri="{FF2B5EF4-FFF2-40B4-BE49-F238E27FC236}">
                    <a16:creationId xmlns:a16="http://schemas.microsoft.com/office/drawing/2014/main" id="{2C2DA7A3-1EB8-D977-F203-00FC7BC1A975}"/>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0" name="Group 9">
              <a:extLst>
                <a:ext uri="{FF2B5EF4-FFF2-40B4-BE49-F238E27FC236}">
                  <a16:creationId xmlns:a16="http://schemas.microsoft.com/office/drawing/2014/main" id="{94DD0A41-3448-75B2-A331-5F1DCD56A2EC}"/>
                </a:ext>
              </a:extLst>
            </p:cNvPr>
            <p:cNvGrpSpPr/>
            <p:nvPr/>
          </p:nvGrpSpPr>
          <p:grpSpPr>
            <a:xfrm>
              <a:off x="4876800" y="1600200"/>
              <a:ext cx="457200" cy="2209800"/>
              <a:chOff x="4876800" y="1600200"/>
              <a:chExt cx="457200" cy="2209800"/>
            </a:xfrm>
          </p:grpSpPr>
          <p:sp>
            <p:nvSpPr>
              <p:cNvPr id="49" name="DRAM">
                <a:extLst>
                  <a:ext uri="{FF2B5EF4-FFF2-40B4-BE49-F238E27FC236}">
                    <a16:creationId xmlns:a16="http://schemas.microsoft.com/office/drawing/2014/main" id="{5ADA0A14-531E-5BD8-8FD4-F6317FEB7F36}"/>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 name="DRAM">
                <a:extLst>
                  <a:ext uri="{FF2B5EF4-FFF2-40B4-BE49-F238E27FC236}">
                    <a16:creationId xmlns:a16="http://schemas.microsoft.com/office/drawing/2014/main" id="{539CBE42-BEAD-57E8-EE95-0650BB7A87AD}"/>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 name="DRAM">
                <a:extLst>
                  <a:ext uri="{FF2B5EF4-FFF2-40B4-BE49-F238E27FC236}">
                    <a16:creationId xmlns:a16="http://schemas.microsoft.com/office/drawing/2014/main" id="{8EDF89D6-E315-3E8E-81C4-3039A5DF39BA}"/>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 name="DRAM">
                <a:extLst>
                  <a:ext uri="{FF2B5EF4-FFF2-40B4-BE49-F238E27FC236}">
                    <a16:creationId xmlns:a16="http://schemas.microsoft.com/office/drawing/2014/main" id="{C334229F-128E-DBA9-F5A7-0C1B8468429F}"/>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 name="DRAM">
                <a:extLst>
                  <a:ext uri="{FF2B5EF4-FFF2-40B4-BE49-F238E27FC236}">
                    <a16:creationId xmlns:a16="http://schemas.microsoft.com/office/drawing/2014/main" id="{4CF44E52-958E-C9D5-98C9-B54F3DBCA04F}"/>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 name="Group 10">
              <a:extLst>
                <a:ext uri="{FF2B5EF4-FFF2-40B4-BE49-F238E27FC236}">
                  <a16:creationId xmlns:a16="http://schemas.microsoft.com/office/drawing/2014/main" id="{CD2FFD17-6BDD-A936-46CC-F92D905CE9B7}"/>
                </a:ext>
              </a:extLst>
            </p:cNvPr>
            <p:cNvGrpSpPr/>
            <p:nvPr/>
          </p:nvGrpSpPr>
          <p:grpSpPr>
            <a:xfrm>
              <a:off x="5676900" y="1600199"/>
              <a:ext cx="1828800" cy="2362201"/>
              <a:chOff x="5676900" y="1170708"/>
              <a:chExt cx="1828800" cy="2791692"/>
            </a:xfrm>
          </p:grpSpPr>
          <p:cxnSp>
            <p:nvCxnSpPr>
              <p:cNvPr id="44" name="Straight Connector 43">
                <a:extLst>
                  <a:ext uri="{FF2B5EF4-FFF2-40B4-BE49-F238E27FC236}">
                    <a16:creationId xmlns:a16="http://schemas.microsoft.com/office/drawing/2014/main" id="{47982167-B393-BEBF-D0E6-60AE4452DB55}"/>
                  </a:ext>
                </a:extLst>
              </p:cNvPr>
              <p:cNvCxnSpPr>
                <a:cxnSpLocks/>
                <a:stCxn id="14" idx="0"/>
                <a:endCxn id="54"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CAE485E-07E5-1852-1FA5-8B77F4343A36}"/>
                  </a:ext>
                </a:extLst>
              </p:cNvPr>
              <p:cNvCxnSpPr>
                <a:cxnSpLocks/>
                <a:stCxn id="16" idx="0"/>
                <a:endCxn id="56"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F51F5A0-9936-DAC3-1A8B-823F41DF483A}"/>
                  </a:ext>
                </a:extLst>
              </p:cNvPr>
              <p:cNvCxnSpPr>
                <a:cxnSpLocks/>
                <a:stCxn id="17" idx="0"/>
                <a:endCxn id="57"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278CBE3-F678-3C09-8430-9732ADA562C8}"/>
                  </a:ext>
                </a:extLst>
              </p:cNvPr>
              <p:cNvCxnSpPr>
                <a:cxnSpLocks/>
                <a:stCxn id="18" idx="0"/>
                <a:endCxn id="58"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BC4BBBD-04C0-0406-C150-CEAD9F531385}"/>
                  </a:ext>
                </a:extLst>
              </p:cNvPr>
              <p:cNvCxnSpPr>
                <a:cxnSpLocks/>
                <a:stCxn id="15" idx="0"/>
                <a:endCxn id="55"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71782411-45D5-E378-555E-C520B6D4601A}"/>
                </a:ext>
              </a:extLst>
            </p:cNvPr>
            <p:cNvGrpSpPr/>
            <p:nvPr/>
          </p:nvGrpSpPr>
          <p:grpSpPr>
            <a:xfrm>
              <a:off x="5334000" y="1790700"/>
              <a:ext cx="2362201" cy="1828800"/>
              <a:chOff x="5333998" y="1790700"/>
              <a:chExt cx="2791691" cy="1828800"/>
            </a:xfrm>
          </p:grpSpPr>
          <p:cxnSp>
            <p:nvCxnSpPr>
              <p:cNvPr id="39" name="Straight Connector 38">
                <a:extLst>
                  <a:ext uri="{FF2B5EF4-FFF2-40B4-BE49-F238E27FC236}">
                    <a16:creationId xmlns:a16="http://schemas.microsoft.com/office/drawing/2014/main" id="{0973E1E4-F7EB-DF78-3A95-D481E2615AA9}"/>
                  </a:ext>
                </a:extLst>
              </p:cNvPr>
              <p:cNvCxnSpPr>
                <a:cxnSpLocks/>
                <a:stCxn id="18" idx="6"/>
                <a:endCxn id="49"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6D3709A-6EC3-9DEC-74CE-BB8D1A9AF911}"/>
                  </a:ext>
                </a:extLst>
              </p:cNvPr>
              <p:cNvCxnSpPr>
                <a:cxnSpLocks/>
                <a:stCxn id="23" idx="6"/>
                <a:endCxn id="50"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96F3CD-FF35-33CD-C579-63D1293EA05B}"/>
                  </a:ext>
                </a:extLst>
              </p:cNvPr>
              <p:cNvCxnSpPr>
                <a:cxnSpLocks/>
                <a:stCxn id="28" idx="6"/>
                <a:endCxn id="51"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8A65AB5-1AAE-F2B4-44B1-07375B5861A7}"/>
                  </a:ext>
                </a:extLst>
              </p:cNvPr>
              <p:cNvCxnSpPr>
                <a:cxnSpLocks/>
                <a:stCxn id="33" idx="6"/>
                <a:endCxn id="52"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A185ED2-1506-90C3-8575-3E012A8B6A67}"/>
                  </a:ext>
                </a:extLst>
              </p:cNvPr>
              <p:cNvCxnSpPr>
                <a:cxnSpLocks/>
                <a:stCxn id="38" idx="6"/>
                <a:endCxn id="53"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5C37A37-CAC8-FCB0-14D4-C955F03DABD6}"/>
                </a:ext>
              </a:extLst>
            </p:cNvPr>
            <p:cNvGrpSpPr/>
            <p:nvPr/>
          </p:nvGrpSpPr>
          <p:grpSpPr>
            <a:xfrm>
              <a:off x="5486400" y="1600200"/>
              <a:ext cx="2209800" cy="2209800"/>
              <a:chOff x="5486400" y="1600200"/>
              <a:chExt cx="2209800" cy="2209800"/>
            </a:xfrm>
          </p:grpSpPr>
          <p:sp>
            <p:nvSpPr>
              <p:cNvPr id="14" name="Oval 13">
                <a:extLst>
                  <a:ext uri="{FF2B5EF4-FFF2-40B4-BE49-F238E27FC236}">
                    <a16:creationId xmlns:a16="http://schemas.microsoft.com/office/drawing/2014/main" id="{B73AAB57-DD3D-42A4-FE36-9B219618DE9B}"/>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 name="Oval 14">
                <a:extLst>
                  <a:ext uri="{FF2B5EF4-FFF2-40B4-BE49-F238E27FC236}">
                    <a16:creationId xmlns:a16="http://schemas.microsoft.com/office/drawing/2014/main" id="{036E9649-3335-5F8F-DFF0-5AFE26CD6FF6}"/>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 name="Oval 15">
                <a:extLst>
                  <a:ext uri="{FF2B5EF4-FFF2-40B4-BE49-F238E27FC236}">
                    <a16:creationId xmlns:a16="http://schemas.microsoft.com/office/drawing/2014/main" id="{3EDFF40E-4CDA-C1C4-26E4-3A4743C945D9}"/>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 name="Oval 16">
                <a:extLst>
                  <a:ext uri="{FF2B5EF4-FFF2-40B4-BE49-F238E27FC236}">
                    <a16:creationId xmlns:a16="http://schemas.microsoft.com/office/drawing/2014/main" id="{FC9B8174-13B5-9FC9-CC64-F927B63B7F63}"/>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 name="Oval 17">
                <a:extLst>
                  <a:ext uri="{FF2B5EF4-FFF2-40B4-BE49-F238E27FC236}">
                    <a16:creationId xmlns:a16="http://schemas.microsoft.com/office/drawing/2014/main" id="{1C185B49-15D7-6C43-2FA2-1FBFBAB28ACC}"/>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 name="Oval 18">
                <a:extLst>
                  <a:ext uri="{FF2B5EF4-FFF2-40B4-BE49-F238E27FC236}">
                    <a16:creationId xmlns:a16="http://schemas.microsoft.com/office/drawing/2014/main" id="{9C9D2251-A141-4961-93C9-15C78D5167A9}"/>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 name="Oval 19">
                <a:extLst>
                  <a:ext uri="{FF2B5EF4-FFF2-40B4-BE49-F238E27FC236}">
                    <a16:creationId xmlns:a16="http://schemas.microsoft.com/office/drawing/2014/main" id="{36404C5A-4466-D925-5219-3044FAFBAF41}"/>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 name="Oval 20">
                <a:extLst>
                  <a:ext uri="{FF2B5EF4-FFF2-40B4-BE49-F238E27FC236}">
                    <a16:creationId xmlns:a16="http://schemas.microsoft.com/office/drawing/2014/main" id="{A96CDC81-E151-0540-4A56-33ACEAE7DB4D}"/>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2" name="Oval 21">
                <a:extLst>
                  <a:ext uri="{FF2B5EF4-FFF2-40B4-BE49-F238E27FC236}">
                    <a16:creationId xmlns:a16="http://schemas.microsoft.com/office/drawing/2014/main" id="{004F0346-A72C-797B-7F6D-767E332D697F}"/>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3" name="Oval 22">
                <a:extLst>
                  <a:ext uri="{FF2B5EF4-FFF2-40B4-BE49-F238E27FC236}">
                    <a16:creationId xmlns:a16="http://schemas.microsoft.com/office/drawing/2014/main" id="{252FDEC4-9A89-24F2-E113-3FFC7015E6AB}"/>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 name="Oval 23">
                <a:extLst>
                  <a:ext uri="{FF2B5EF4-FFF2-40B4-BE49-F238E27FC236}">
                    <a16:creationId xmlns:a16="http://schemas.microsoft.com/office/drawing/2014/main" id="{AE319149-A514-56AF-D1F1-09B72C618A73}"/>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5" name="Oval 24">
                <a:extLst>
                  <a:ext uri="{FF2B5EF4-FFF2-40B4-BE49-F238E27FC236}">
                    <a16:creationId xmlns:a16="http://schemas.microsoft.com/office/drawing/2014/main" id="{71DF6166-E7B5-3C36-677A-966BDA0B28EC}"/>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 name="Oval 25">
                <a:extLst>
                  <a:ext uri="{FF2B5EF4-FFF2-40B4-BE49-F238E27FC236}">
                    <a16:creationId xmlns:a16="http://schemas.microsoft.com/office/drawing/2014/main" id="{2D751B7B-9E7E-5198-582D-C15F27E345D1}"/>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 name="Oval 26">
                <a:extLst>
                  <a:ext uri="{FF2B5EF4-FFF2-40B4-BE49-F238E27FC236}">
                    <a16:creationId xmlns:a16="http://schemas.microsoft.com/office/drawing/2014/main" id="{CCF149F1-08F4-6F9B-93F0-0883026C9439}"/>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 name="Oval 27">
                <a:extLst>
                  <a:ext uri="{FF2B5EF4-FFF2-40B4-BE49-F238E27FC236}">
                    <a16:creationId xmlns:a16="http://schemas.microsoft.com/office/drawing/2014/main" id="{69954C2B-8BC4-E019-20D1-818FEE787E36}"/>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 name="Oval 28">
                <a:extLst>
                  <a:ext uri="{FF2B5EF4-FFF2-40B4-BE49-F238E27FC236}">
                    <a16:creationId xmlns:a16="http://schemas.microsoft.com/office/drawing/2014/main" id="{94767795-63AE-4358-92FA-6ACBC8FB876E}"/>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 name="Oval 29">
                <a:extLst>
                  <a:ext uri="{FF2B5EF4-FFF2-40B4-BE49-F238E27FC236}">
                    <a16:creationId xmlns:a16="http://schemas.microsoft.com/office/drawing/2014/main" id="{113EA8DF-82CD-EB35-6278-9557BBF25D19}"/>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 name="Oval 30">
                <a:extLst>
                  <a:ext uri="{FF2B5EF4-FFF2-40B4-BE49-F238E27FC236}">
                    <a16:creationId xmlns:a16="http://schemas.microsoft.com/office/drawing/2014/main" id="{AA77119B-7743-B690-9465-CC9E51CE4444}"/>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 name="Oval 31">
                <a:extLst>
                  <a:ext uri="{FF2B5EF4-FFF2-40B4-BE49-F238E27FC236}">
                    <a16:creationId xmlns:a16="http://schemas.microsoft.com/office/drawing/2014/main" id="{33334385-AB59-960E-A3E5-9501EADAA33F}"/>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 name="Oval 32">
                <a:extLst>
                  <a:ext uri="{FF2B5EF4-FFF2-40B4-BE49-F238E27FC236}">
                    <a16:creationId xmlns:a16="http://schemas.microsoft.com/office/drawing/2014/main" id="{991F5CFB-03F2-DC89-41BB-37ACAD3A39FE}"/>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 name="Oval 33">
                <a:extLst>
                  <a:ext uri="{FF2B5EF4-FFF2-40B4-BE49-F238E27FC236}">
                    <a16:creationId xmlns:a16="http://schemas.microsoft.com/office/drawing/2014/main" id="{AFA70928-8DA2-5560-5DD5-558045D02F98}"/>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 name="Oval 34">
                <a:extLst>
                  <a:ext uri="{FF2B5EF4-FFF2-40B4-BE49-F238E27FC236}">
                    <a16:creationId xmlns:a16="http://schemas.microsoft.com/office/drawing/2014/main" id="{FB809510-8147-E025-EEB8-8819A6D6FBD8}"/>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 name="Oval 35">
                <a:extLst>
                  <a:ext uri="{FF2B5EF4-FFF2-40B4-BE49-F238E27FC236}">
                    <a16:creationId xmlns:a16="http://schemas.microsoft.com/office/drawing/2014/main" id="{D2F18ED2-E5E5-8B3D-481D-C15B8FC6951D}"/>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 name="Oval 36">
                <a:extLst>
                  <a:ext uri="{FF2B5EF4-FFF2-40B4-BE49-F238E27FC236}">
                    <a16:creationId xmlns:a16="http://schemas.microsoft.com/office/drawing/2014/main" id="{DB7EC374-9A92-B410-2846-F5A581E96D11}"/>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 name="Oval 37">
                <a:extLst>
                  <a:ext uri="{FF2B5EF4-FFF2-40B4-BE49-F238E27FC236}">
                    <a16:creationId xmlns:a16="http://schemas.microsoft.com/office/drawing/2014/main" id="{C1CF4DD4-8671-73B0-4595-F5CF16D14DF9}"/>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59" name="Group 58">
            <a:extLst>
              <a:ext uri="{FF2B5EF4-FFF2-40B4-BE49-F238E27FC236}">
                <a16:creationId xmlns:a16="http://schemas.microsoft.com/office/drawing/2014/main" id="{40794F95-87E5-0B79-8F49-F492B394493A}"/>
              </a:ext>
            </a:extLst>
          </p:cNvPr>
          <p:cNvGrpSpPr/>
          <p:nvPr/>
        </p:nvGrpSpPr>
        <p:grpSpPr>
          <a:xfrm>
            <a:off x="3184789" y="2826701"/>
            <a:ext cx="1414038" cy="1414038"/>
            <a:chOff x="4876800" y="1600199"/>
            <a:chExt cx="2819401" cy="2819401"/>
          </a:xfrm>
        </p:grpSpPr>
        <p:grpSp>
          <p:nvGrpSpPr>
            <p:cNvPr id="60" name="Group 59">
              <a:extLst>
                <a:ext uri="{FF2B5EF4-FFF2-40B4-BE49-F238E27FC236}">
                  <a16:creationId xmlns:a16="http://schemas.microsoft.com/office/drawing/2014/main" id="{97CD8AF8-689F-7235-F72C-8461333387F6}"/>
                </a:ext>
              </a:extLst>
            </p:cNvPr>
            <p:cNvGrpSpPr/>
            <p:nvPr/>
          </p:nvGrpSpPr>
          <p:grpSpPr>
            <a:xfrm>
              <a:off x="5486400" y="3962400"/>
              <a:ext cx="2209800" cy="457200"/>
              <a:chOff x="5486400" y="3962400"/>
              <a:chExt cx="2209800" cy="457200"/>
            </a:xfrm>
          </p:grpSpPr>
          <p:sp>
            <p:nvSpPr>
              <p:cNvPr id="105" name="DRAM">
                <a:extLst>
                  <a:ext uri="{FF2B5EF4-FFF2-40B4-BE49-F238E27FC236}">
                    <a16:creationId xmlns:a16="http://schemas.microsoft.com/office/drawing/2014/main" id="{409F785F-8AD8-92CD-60AC-6BF9A4F72D37}"/>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6" name="DRAM">
                <a:extLst>
                  <a:ext uri="{FF2B5EF4-FFF2-40B4-BE49-F238E27FC236}">
                    <a16:creationId xmlns:a16="http://schemas.microsoft.com/office/drawing/2014/main" id="{0B03D9C7-AF50-CE3F-684D-30F40D5916EF}"/>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7" name="DRAM">
                <a:extLst>
                  <a:ext uri="{FF2B5EF4-FFF2-40B4-BE49-F238E27FC236}">
                    <a16:creationId xmlns:a16="http://schemas.microsoft.com/office/drawing/2014/main" id="{E41C9139-9E9B-72CD-FD27-6CB15407A158}"/>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8" name="DRAM">
                <a:extLst>
                  <a:ext uri="{FF2B5EF4-FFF2-40B4-BE49-F238E27FC236}">
                    <a16:creationId xmlns:a16="http://schemas.microsoft.com/office/drawing/2014/main" id="{CFD0D982-3EA8-3573-DE64-B9B92F5C942C}"/>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9" name="DRAM">
                <a:extLst>
                  <a:ext uri="{FF2B5EF4-FFF2-40B4-BE49-F238E27FC236}">
                    <a16:creationId xmlns:a16="http://schemas.microsoft.com/office/drawing/2014/main" id="{04C27DF3-24DF-3E8C-FFE9-F247D23270A1}"/>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1" name="Group 60">
              <a:extLst>
                <a:ext uri="{FF2B5EF4-FFF2-40B4-BE49-F238E27FC236}">
                  <a16:creationId xmlns:a16="http://schemas.microsoft.com/office/drawing/2014/main" id="{2148CD67-332C-F51A-988E-2611D4010668}"/>
                </a:ext>
              </a:extLst>
            </p:cNvPr>
            <p:cNvGrpSpPr/>
            <p:nvPr/>
          </p:nvGrpSpPr>
          <p:grpSpPr>
            <a:xfrm>
              <a:off x="4876800" y="1600200"/>
              <a:ext cx="457200" cy="2209800"/>
              <a:chOff x="4876800" y="1600200"/>
              <a:chExt cx="457200" cy="2209800"/>
            </a:xfrm>
          </p:grpSpPr>
          <p:sp>
            <p:nvSpPr>
              <p:cNvPr id="100" name="DRAM">
                <a:extLst>
                  <a:ext uri="{FF2B5EF4-FFF2-40B4-BE49-F238E27FC236}">
                    <a16:creationId xmlns:a16="http://schemas.microsoft.com/office/drawing/2014/main" id="{53133863-A8A6-7C24-65D5-1675607CF4AC}"/>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1" name="DRAM">
                <a:extLst>
                  <a:ext uri="{FF2B5EF4-FFF2-40B4-BE49-F238E27FC236}">
                    <a16:creationId xmlns:a16="http://schemas.microsoft.com/office/drawing/2014/main" id="{0BA01B15-9F60-761D-67BF-612AF92BAB88}"/>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2" name="DRAM">
                <a:extLst>
                  <a:ext uri="{FF2B5EF4-FFF2-40B4-BE49-F238E27FC236}">
                    <a16:creationId xmlns:a16="http://schemas.microsoft.com/office/drawing/2014/main" id="{E44FC94B-6DE2-7F93-FAAF-640F02FA702C}"/>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3" name="DRAM">
                <a:extLst>
                  <a:ext uri="{FF2B5EF4-FFF2-40B4-BE49-F238E27FC236}">
                    <a16:creationId xmlns:a16="http://schemas.microsoft.com/office/drawing/2014/main" id="{D52D198B-BF07-D189-7654-F57F5A22BAA8}"/>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4" name="DRAM">
                <a:extLst>
                  <a:ext uri="{FF2B5EF4-FFF2-40B4-BE49-F238E27FC236}">
                    <a16:creationId xmlns:a16="http://schemas.microsoft.com/office/drawing/2014/main" id="{01020030-5CDD-B848-3C60-D8A463E026C6}"/>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 name="Group 61">
              <a:extLst>
                <a:ext uri="{FF2B5EF4-FFF2-40B4-BE49-F238E27FC236}">
                  <a16:creationId xmlns:a16="http://schemas.microsoft.com/office/drawing/2014/main" id="{1DD7A0B9-FB33-6D2C-1012-44A2C98A9E1F}"/>
                </a:ext>
              </a:extLst>
            </p:cNvPr>
            <p:cNvGrpSpPr/>
            <p:nvPr/>
          </p:nvGrpSpPr>
          <p:grpSpPr>
            <a:xfrm>
              <a:off x="5676900" y="1600199"/>
              <a:ext cx="1828800" cy="2362201"/>
              <a:chOff x="5676900" y="1170708"/>
              <a:chExt cx="1828800" cy="2791692"/>
            </a:xfrm>
          </p:grpSpPr>
          <p:cxnSp>
            <p:nvCxnSpPr>
              <p:cNvPr id="95" name="Straight Connector 94">
                <a:extLst>
                  <a:ext uri="{FF2B5EF4-FFF2-40B4-BE49-F238E27FC236}">
                    <a16:creationId xmlns:a16="http://schemas.microsoft.com/office/drawing/2014/main" id="{11A5E939-1A98-0C74-70C6-00C30578CE8F}"/>
                  </a:ext>
                </a:extLst>
              </p:cNvPr>
              <p:cNvCxnSpPr>
                <a:cxnSpLocks/>
                <a:stCxn id="65" idx="0"/>
                <a:endCxn id="105"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E59C9A8-65FB-2A14-48B0-37F6CEA0922A}"/>
                  </a:ext>
                </a:extLst>
              </p:cNvPr>
              <p:cNvCxnSpPr>
                <a:cxnSpLocks/>
                <a:stCxn id="67" idx="0"/>
                <a:endCxn id="107"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8D9D7CB-75FA-94FE-B461-82F19DC522AD}"/>
                  </a:ext>
                </a:extLst>
              </p:cNvPr>
              <p:cNvCxnSpPr>
                <a:cxnSpLocks/>
                <a:stCxn id="68" idx="0"/>
                <a:endCxn id="108"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76BA570-2A38-D337-48AD-A423A8D0BA13}"/>
                  </a:ext>
                </a:extLst>
              </p:cNvPr>
              <p:cNvCxnSpPr>
                <a:cxnSpLocks/>
                <a:stCxn id="69" idx="0"/>
                <a:endCxn id="109"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FACBF55-5AC5-FACA-60C8-997FC5703B80}"/>
                  </a:ext>
                </a:extLst>
              </p:cNvPr>
              <p:cNvCxnSpPr>
                <a:cxnSpLocks/>
                <a:stCxn id="66" idx="0"/>
                <a:endCxn id="106"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5E6C3537-F9C5-4705-26EF-C924F0F5D5D7}"/>
                </a:ext>
              </a:extLst>
            </p:cNvPr>
            <p:cNvGrpSpPr/>
            <p:nvPr/>
          </p:nvGrpSpPr>
          <p:grpSpPr>
            <a:xfrm>
              <a:off x="5334000" y="1790700"/>
              <a:ext cx="2362201" cy="1828800"/>
              <a:chOff x="5333998" y="1790700"/>
              <a:chExt cx="2791691" cy="1828800"/>
            </a:xfrm>
          </p:grpSpPr>
          <p:cxnSp>
            <p:nvCxnSpPr>
              <p:cNvPr id="90" name="Straight Connector 89">
                <a:extLst>
                  <a:ext uri="{FF2B5EF4-FFF2-40B4-BE49-F238E27FC236}">
                    <a16:creationId xmlns:a16="http://schemas.microsoft.com/office/drawing/2014/main" id="{2C07D7F7-728D-01F4-880A-98B39E9A99B2}"/>
                  </a:ext>
                </a:extLst>
              </p:cNvPr>
              <p:cNvCxnSpPr>
                <a:cxnSpLocks/>
                <a:stCxn id="69" idx="6"/>
                <a:endCxn id="100"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F98157F-C02A-60EE-E532-15DBC6E489BB}"/>
                  </a:ext>
                </a:extLst>
              </p:cNvPr>
              <p:cNvCxnSpPr>
                <a:cxnSpLocks/>
                <a:stCxn id="74" idx="6"/>
                <a:endCxn id="101"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A735D65-3660-8AE7-0371-B03DF94DCB54}"/>
                  </a:ext>
                </a:extLst>
              </p:cNvPr>
              <p:cNvCxnSpPr>
                <a:cxnSpLocks/>
                <a:endCxn id="102" idx="0"/>
              </p:cNvCxnSpPr>
              <p:nvPr/>
            </p:nvCxnSpPr>
            <p:spPr>
              <a:xfrm flipH="1">
                <a:off x="5333998" y="2705100"/>
                <a:ext cx="2791686"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81FD839-7FC4-4E78-792C-D16281A9C270}"/>
                  </a:ext>
                </a:extLst>
              </p:cNvPr>
              <p:cNvCxnSpPr>
                <a:cxnSpLocks/>
                <a:stCxn id="84" idx="6"/>
                <a:endCxn id="103"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06AD3AB-9600-A6BF-BFBF-068E37656400}"/>
                  </a:ext>
                </a:extLst>
              </p:cNvPr>
              <p:cNvCxnSpPr>
                <a:cxnSpLocks/>
                <a:stCxn id="89" idx="6"/>
                <a:endCxn id="104"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AF764B5E-2A2B-5202-8C6F-6ACC1FF585B0}"/>
                </a:ext>
              </a:extLst>
            </p:cNvPr>
            <p:cNvGrpSpPr/>
            <p:nvPr/>
          </p:nvGrpSpPr>
          <p:grpSpPr>
            <a:xfrm>
              <a:off x="5486400" y="1600200"/>
              <a:ext cx="2209800" cy="2209800"/>
              <a:chOff x="5486400" y="1600200"/>
              <a:chExt cx="2209800" cy="2209800"/>
            </a:xfrm>
          </p:grpSpPr>
          <p:sp>
            <p:nvSpPr>
              <p:cNvPr id="65" name="Oval 64">
                <a:extLst>
                  <a:ext uri="{FF2B5EF4-FFF2-40B4-BE49-F238E27FC236}">
                    <a16:creationId xmlns:a16="http://schemas.microsoft.com/office/drawing/2014/main" id="{13D770BB-7217-38C5-711D-B5170B8CCC9F}"/>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6" name="Oval 65">
                <a:extLst>
                  <a:ext uri="{FF2B5EF4-FFF2-40B4-BE49-F238E27FC236}">
                    <a16:creationId xmlns:a16="http://schemas.microsoft.com/office/drawing/2014/main" id="{DB50467F-FEFD-794B-3319-E226669CFE8C}"/>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 name="Oval 66">
                <a:extLst>
                  <a:ext uri="{FF2B5EF4-FFF2-40B4-BE49-F238E27FC236}">
                    <a16:creationId xmlns:a16="http://schemas.microsoft.com/office/drawing/2014/main" id="{51FA6554-610A-A0D6-0132-A77C72C68850}"/>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 name="Oval 67">
                <a:extLst>
                  <a:ext uri="{FF2B5EF4-FFF2-40B4-BE49-F238E27FC236}">
                    <a16:creationId xmlns:a16="http://schemas.microsoft.com/office/drawing/2014/main" id="{586865B3-C286-94B9-E0A9-1E9D84ABEE21}"/>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 name="Oval 68">
                <a:extLst>
                  <a:ext uri="{FF2B5EF4-FFF2-40B4-BE49-F238E27FC236}">
                    <a16:creationId xmlns:a16="http://schemas.microsoft.com/office/drawing/2014/main" id="{CAC2CBB4-018B-F3DC-C3BC-558E89C961AB}"/>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0" name="Oval 69">
                <a:extLst>
                  <a:ext uri="{FF2B5EF4-FFF2-40B4-BE49-F238E27FC236}">
                    <a16:creationId xmlns:a16="http://schemas.microsoft.com/office/drawing/2014/main" id="{D8287CBE-84C0-0AFA-E1FD-20A73C634A74}"/>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1" name="Oval 70">
                <a:extLst>
                  <a:ext uri="{FF2B5EF4-FFF2-40B4-BE49-F238E27FC236}">
                    <a16:creationId xmlns:a16="http://schemas.microsoft.com/office/drawing/2014/main" id="{24C174AB-3F60-50A6-58FA-D1E748D9A1C5}"/>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2" name="Oval 71">
                <a:extLst>
                  <a:ext uri="{FF2B5EF4-FFF2-40B4-BE49-F238E27FC236}">
                    <a16:creationId xmlns:a16="http://schemas.microsoft.com/office/drawing/2014/main" id="{1CC44215-7331-5864-7BD3-2AD3FDC413EF}"/>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3" name="Oval 72">
                <a:extLst>
                  <a:ext uri="{FF2B5EF4-FFF2-40B4-BE49-F238E27FC236}">
                    <a16:creationId xmlns:a16="http://schemas.microsoft.com/office/drawing/2014/main" id="{26C2B63A-40AF-34C4-818C-54EF22B10709}"/>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4" name="Oval 73">
                <a:extLst>
                  <a:ext uri="{FF2B5EF4-FFF2-40B4-BE49-F238E27FC236}">
                    <a16:creationId xmlns:a16="http://schemas.microsoft.com/office/drawing/2014/main" id="{22A79D5C-8525-AC9D-CAC0-1F0DF3D0B15B}"/>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5" name="Oval 74">
                <a:extLst>
                  <a:ext uri="{FF2B5EF4-FFF2-40B4-BE49-F238E27FC236}">
                    <a16:creationId xmlns:a16="http://schemas.microsoft.com/office/drawing/2014/main" id="{F4FEE0C3-3C8F-EA32-157D-1B842D24E5A3}"/>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6" name="Oval 75">
                <a:extLst>
                  <a:ext uri="{FF2B5EF4-FFF2-40B4-BE49-F238E27FC236}">
                    <a16:creationId xmlns:a16="http://schemas.microsoft.com/office/drawing/2014/main" id="{CEBAB866-F9F2-7A33-FF7E-E780BA9DC69C}"/>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7" name="Oval 76">
                <a:extLst>
                  <a:ext uri="{FF2B5EF4-FFF2-40B4-BE49-F238E27FC236}">
                    <a16:creationId xmlns:a16="http://schemas.microsoft.com/office/drawing/2014/main" id="{97738BCC-FAE3-DFB7-9C37-CDAE7339B38C}"/>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8" name="Oval 77">
                <a:extLst>
                  <a:ext uri="{FF2B5EF4-FFF2-40B4-BE49-F238E27FC236}">
                    <a16:creationId xmlns:a16="http://schemas.microsoft.com/office/drawing/2014/main" id="{9841D0FB-9DF1-17E4-4260-3888261CC348}"/>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9" name="Oval 78">
                <a:extLst>
                  <a:ext uri="{FF2B5EF4-FFF2-40B4-BE49-F238E27FC236}">
                    <a16:creationId xmlns:a16="http://schemas.microsoft.com/office/drawing/2014/main" id="{8D98E843-490D-C1A9-BA17-B894DDFDC01D}"/>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0" name="Oval 79">
                <a:extLst>
                  <a:ext uri="{FF2B5EF4-FFF2-40B4-BE49-F238E27FC236}">
                    <a16:creationId xmlns:a16="http://schemas.microsoft.com/office/drawing/2014/main" id="{F1D9404C-500E-6F5D-E3F8-F513587236D5}"/>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1" name="Oval 80">
                <a:extLst>
                  <a:ext uri="{FF2B5EF4-FFF2-40B4-BE49-F238E27FC236}">
                    <a16:creationId xmlns:a16="http://schemas.microsoft.com/office/drawing/2014/main" id="{F1B51AC3-4F3E-BF12-DDF5-5D2DA7C87890}"/>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2" name="Oval 81">
                <a:extLst>
                  <a:ext uri="{FF2B5EF4-FFF2-40B4-BE49-F238E27FC236}">
                    <a16:creationId xmlns:a16="http://schemas.microsoft.com/office/drawing/2014/main" id="{0E34BA3B-2E90-2F8A-3942-B87B8B418F3F}"/>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3" name="Oval 82">
                <a:extLst>
                  <a:ext uri="{FF2B5EF4-FFF2-40B4-BE49-F238E27FC236}">
                    <a16:creationId xmlns:a16="http://schemas.microsoft.com/office/drawing/2014/main" id="{87C43EC3-04A5-4B10-9446-B91845F74C86}"/>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4" name="Oval 83">
                <a:extLst>
                  <a:ext uri="{FF2B5EF4-FFF2-40B4-BE49-F238E27FC236}">
                    <a16:creationId xmlns:a16="http://schemas.microsoft.com/office/drawing/2014/main" id="{C77B9788-E66E-D570-BE3D-FEC45F4C4FB8}"/>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5" name="Oval 84">
                <a:extLst>
                  <a:ext uri="{FF2B5EF4-FFF2-40B4-BE49-F238E27FC236}">
                    <a16:creationId xmlns:a16="http://schemas.microsoft.com/office/drawing/2014/main" id="{FB967F9E-AD0E-99F8-4C92-7B0C15A40A2D}"/>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6" name="Oval 85">
                <a:extLst>
                  <a:ext uri="{FF2B5EF4-FFF2-40B4-BE49-F238E27FC236}">
                    <a16:creationId xmlns:a16="http://schemas.microsoft.com/office/drawing/2014/main" id="{2091FB07-CEC0-1813-13B0-9458C73FC33F}"/>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7" name="Oval 86">
                <a:extLst>
                  <a:ext uri="{FF2B5EF4-FFF2-40B4-BE49-F238E27FC236}">
                    <a16:creationId xmlns:a16="http://schemas.microsoft.com/office/drawing/2014/main" id="{81102973-DB18-170B-60B8-6FB5AB67E2C0}"/>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8" name="Oval 87">
                <a:extLst>
                  <a:ext uri="{FF2B5EF4-FFF2-40B4-BE49-F238E27FC236}">
                    <a16:creationId xmlns:a16="http://schemas.microsoft.com/office/drawing/2014/main" id="{E934C76D-A9A1-3F43-AD2E-F83FD4DC3839}"/>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9" name="Oval 88">
                <a:extLst>
                  <a:ext uri="{FF2B5EF4-FFF2-40B4-BE49-F238E27FC236}">
                    <a16:creationId xmlns:a16="http://schemas.microsoft.com/office/drawing/2014/main" id="{0E717C25-74D2-B4D9-6D7E-B29CE3266224}"/>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110" name="Group 109">
            <a:extLst>
              <a:ext uri="{FF2B5EF4-FFF2-40B4-BE49-F238E27FC236}">
                <a16:creationId xmlns:a16="http://schemas.microsoft.com/office/drawing/2014/main" id="{44362C14-2121-1971-5E30-DEC513A70F0B}"/>
              </a:ext>
            </a:extLst>
          </p:cNvPr>
          <p:cNvGrpSpPr/>
          <p:nvPr/>
        </p:nvGrpSpPr>
        <p:grpSpPr>
          <a:xfrm>
            <a:off x="4751461" y="2826701"/>
            <a:ext cx="1414038" cy="1414038"/>
            <a:chOff x="4876800" y="1600199"/>
            <a:chExt cx="2819401" cy="2819401"/>
          </a:xfrm>
        </p:grpSpPr>
        <p:grpSp>
          <p:nvGrpSpPr>
            <p:cNvPr id="111" name="Group 110">
              <a:extLst>
                <a:ext uri="{FF2B5EF4-FFF2-40B4-BE49-F238E27FC236}">
                  <a16:creationId xmlns:a16="http://schemas.microsoft.com/office/drawing/2014/main" id="{D265122C-F95D-0F77-8C39-5871E49BA90A}"/>
                </a:ext>
              </a:extLst>
            </p:cNvPr>
            <p:cNvGrpSpPr/>
            <p:nvPr/>
          </p:nvGrpSpPr>
          <p:grpSpPr>
            <a:xfrm>
              <a:off x="5486400" y="3962400"/>
              <a:ext cx="2209800" cy="457200"/>
              <a:chOff x="5486400" y="3962400"/>
              <a:chExt cx="2209800" cy="457200"/>
            </a:xfrm>
          </p:grpSpPr>
          <p:sp>
            <p:nvSpPr>
              <p:cNvPr id="156" name="DRAM">
                <a:extLst>
                  <a:ext uri="{FF2B5EF4-FFF2-40B4-BE49-F238E27FC236}">
                    <a16:creationId xmlns:a16="http://schemas.microsoft.com/office/drawing/2014/main" id="{DAC1715B-6A79-BB15-14B4-7C550BE4BD21}"/>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7" name="DRAM">
                <a:extLst>
                  <a:ext uri="{FF2B5EF4-FFF2-40B4-BE49-F238E27FC236}">
                    <a16:creationId xmlns:a16="http://schemas.microsoft.com/office/drawing/2014/main" id="{14844BF7-6BE5-52F2-FAE1-BDC846F2B603}"/>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8" name="DRAM">
                <a:extLst>
                  <a:ext uri="{FF2B5EF4-FFF2-40B4-BE49-F238E27FC236}">
                    <a16:creationId xmlns:a16="http://schemas.microsoft.com/office/drawing/2014/main" id="{7367EA0F-32E9-B6B2-7F8D-2AF18E75F3A3}"/>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9" name="DRAM">
                <a:extLst>
                  <a:ext uri="{FF2B5EF4-FFF2-40B4-BE49-F238E27FC236}">
                    <a16:creationId xmlns:a16="http://schemas.microsoft.com/office/drawing/2014/main" id="{1B727991-23A0-9AD3-2845-DB5F30128624}"/>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0" name="DRAM">
                <a:extLst>
                  <a:ext uri="{FF2B5EF4-FFF2-40B4-BE49-F238E27FC236}">
                    <a16:creationId xmlns:a16="http://schemas.microsoft.com/office/drawing/2014/main" id="{E86BE4CE-33B9-BCCA-12A1-2BFDCDA72272}"/>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2" name="Group 111">
              <a:extLst>
                <a:ext uri="{FF2B5EF4-FFF2-40B4-BE49-F238E27FC236}">
                  <a16:creationId xmlns:a16="http://schemas.microsoft.com/office/drawing/2014/main" id="{37875A4C-8BA4-BD76-6587-65782774FAC8}"/>
                </a:ext>
              </a:extLst>
            </p:cNvPr>
            <p:cNvGrpSpPr/>
            <p:nvPr/>
          </p:nvGrpSpPr>
          <p:grpSpPr>
            <a:xfrm>
              <a:off x="4876800" y="1600200"/>
              <a:ext cx="457200" cy="2209800"/>
              <a:chOff x="4876800" y="1600200"/>
              <a:chExt cx="457200" cy="2209800"/>
            </a:xfrm>
          </p:grpSpPr>
          <p:sp>
            <p:nvSpPr>
              <p:cNvPr id="151" name="DRAM">
                <a:extLst>
                  <a:ext uri="{FF2B5EF4-FFF2-40B4-BE49-F238E27FC236}">
                    <a16:creationId xmlns:a16="http://schemas.microsoft.com/office/drawing/2014/main" id="{3047A10C-4FEB-217B-08EA-A792A98C978E}"/>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2" name="DRAM">
                <a:extLst>
                  <a:ext uri="{FF2B5EF4-FFF2-40B4-BE49-F238E27FC236}">
                    <a16:creationId xmlns:a16="http://schemas.microsoft.com/office/drawing/2014/main" id="{CB593E2C-26E8-EA6D-6186-844CC9BB1092}"/>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3" name="DRAM">
                <a:extLst>
                  <a:ext uri="{FF2B5EF4-FFF2-40B4-BE49-F238E27FC236}">
                    <a16:creationId xmlns:a16="http://schemas.microsoft.com/office/drawing/2014/main" id="{3B468AA9-D62E-FE27-F87E-A606CBF6ED8C}"/>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4" name="DRAM">
                <a:extLst>
                  <a:ext uri="{FF2B5EF4-FFF2-40B4-BE49-F238E27FC236}">
                    <a16:creationId xmlns:a16="http://schemas.microsoft.com/office/drawing/2014/main" id="{B1FD441F-F92C-CA76-4469-FC65356BD656}"/>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5" name="DRAM">
                <a:extLst>
                  <a:ext uri="{FF2B5EF4-FFF2-40B4-BE49-F238E27FC236}">
                    <a16:creationId xmlns:a16="http://schemas.microsoft.com/office/drawing/2014/main" id="{081B1368-AB3C-1D70-680F-869B42C5BFD7}"/>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3" name="Group 112">
              <a:extLst>
                <a:ext uri="{FF2B5EF4-FFF2-40B4-BE49-F238E27FC236}">
                  <a16:creationId xmlns:a16="http://schemas.microsoft.com/office/drawing/2014/main" id="{314BB626-0C6D-EC1E-1C4A-16D30A51D47E}"/>
                </a:ext>
              </a:extLst>
            </p:cNvPr>
            <p:cNvGrpSpPr/>
            <p:nvPr/>
          </p:nvGrpSpPr>
          <p:grpSpPr>
            <a:xfrm>
              <a:off x="5676900" y="1600199"/>
              <a:ext cx="1828800" cy="2362201"/>
              <a:chOff x="5676900" y="1170708"/>
              <a:chExt cx="1828800" cy="2791692"/>
            </a:xfrm>
          </p:grpSpPr>
          <p:cxnSp>
            <p:nvCxnSpPr>
              <p:cNvPr id="146" name="Straight Connector 145">
                <a:extLst>
                  <a:ext uri="{FF2B5EF4-FFF2-40B4-BE49-F238E27FC236}">
                    <a16:creationId xmlns:a16="http://schemas.microsoft.com/office/drawing/2014/main" id="{147CE309-B301-E137-5428-29A0D1850F9E}"/>
                  </a:ext>
                </a:extLst>
              </p:cNvPr>
              <p:cNvCxnSpPr>
                <a:cxnSpLocks/>
                <a:stCxn id="116" idx="0"/>
                <a:endCxn id="156"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378F6E6-9827-6811-70BE-2493C80C7A79}"/>
                  </a:ext>
                </a:extLst>
              </p:cNvPr>
              <p:cNvCxnSpPr>
                <a:cxnSpLocks/>
                <a:stCxn id="118" idx="0"/>
                <a:endCxn id="158"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ABE3392-0824-83EC-D863-95A2508959F1}"/>
                  </a:ext>
                </a:extLst>
              </p:cNvPr>
              <p:cNvCxnSpPr>
                <a:cxnSpLocks/>
                <a:stCxn id="119" idx="0"/>
                <a:endCxn id="159"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D10862B-948F-BD19-6A01-00426565F83C}"/>
                  </a:ext>
                </a:extLst>
              </p:cNvPr>
              <p:cNvCxnSpPr>
                <a:cxnSpLocks/>
                <a:stCxn id="120" idx="0"/>
                <a:endCxn id="160"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342ABFB7-566B-288A-3DF5-69D7AAAADA0B}"/>
                  </a:ext>
                </a:extLst>
              </p:cNvPr>
              <p:cNvCxnSpPr>
                <a:cxnSpLocks/>
                <a:stCxn id="117" idx="0"/>
                <a:endCxn id="157"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1EA196E2-E5C9-A708-50BA-DA78A6401B1A}"/>
                </a:ext>
              </a:extLst>
            </p:cNvPr>
            <p:cNvGrpSpPr/>
            <p:nvPr/>
          </p:nvGrpSpPr>
          <p:grpSpPr>
            <a:xfrm>
              <a:off x="5334000" y="1790700"/>
              <a:ext cx="2362201" cy="1828800"/>
              <a:chOff x="5333998" y="1790700"/>
              <a:chExt cx="2791691" cy="1828800"/>
            </a:xfrm>
          </p:grpSpPr>
          <p:cxnSp>
            <p:nvCxnSpPr>
              <p:cNvPr id="141" name="Straight Connector 140">
                <a:extLst>
                  <a:ext uri="{FF2B5EF4-FFF2-40B4-BE49-F238E27FC236}">
                    <a16:creationId xmlns:a16="http://schemas.microsoft.com/office/drawing/2014/main" id="{2DA01EE4-4402-1523-A0FE-486AB469C3E4}"/>
                  </a:ext>
                </a:extLst>
              </p:cNvPr>
              <p:cNvCxnSpPr>
                <a:cxnSpLocks/>
                <a:stCxn id="120" idx="6"/>
                <a:endCxn id="151"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4A54BBE-E795-26B3-AA72-8E0AA8C14FC6}"/>
                  </a:ext>
                </a:extLst>
              </p:cNvPr>
              <p:cNvCxnSpPr>
                <a:cxnSpLocks/>
                <a:stCxn id="125" idx="6"/>
                <a:endCxn id="152"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E7A474F-1B87-9D69-9014-66DFF6256AC1}"/>
                  </a:ext>
                </a:extLst>
              </p:cNvPr>
              <p:cNvCxnSpPr>
                <a:cxnSpLocks/>
                <a:stCxn id="130" idx="6"/>
                <a:endCxn id="153"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86AB509-3A87-6CB2-373A-61AF1C3E37C7}"/>
                  </a:ext>
                </a:extLst>
              </p:cNvPr>
              <p:cNvCxnSpPr>
                <a:cxnSpLocks/>
                <a:stCxn id="135" idx="6"/>
                <a:endCxn id="154"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EEE6F9-7184-0D50-2ACF-356C5284D112}"/>
                  </a:ext>
                </a:extLst>
              </p:cNvPr>
              <p:cNvCxnSpPr>
                <a:cxnSpLocks/>
                <a:stCxn id="140" idx="6"/>
                <a:endCxn id="155"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B0D24273-1E2A-A54E-51E3-D1E36A9D6861}"/>
                </a:ext>
              </a:extLst>
            </p:cNvPr>
            <p:cNvGrpSpPr/>
            <p:nvPr/>
          </p:nvGrpSpPr>
          <p:grpSpPr>
            <a:xfrm>
              <a:off x="5486400" y="1600200"/>
              <a:ext cx="2209800" cy="2209800"/>
              <a:chOff x="5486400" y="1600200"/>
              <a:chExt cx="2209800" cy="2209800"/>
            </a:xfrm>
          </p:grpSpPr>
          <p:sp>
            <p:nvSpPr>
              <p:cNvPr id="116" name="Oval 115">
                <a:extLst>
                  <a:ext uri="{FF2B5EF4-FFF2-40B4-BE49-F238E27FC236}">
                    <a16:creationId xmlns:a16="http://schemas.microsoft.com/office/drawing/2014/main" id="{AF4D7578-A609-0852-029C-AFAB630F0459}"/>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7" name="Oval 116">
                <a:extLst>
                  <a:ext uri="{FF2B5EF4-FFF2-40B4-BE49-F238E27FC236}">
                    <a16:creationId xmlns:a16="http://schemas.microsoft.com/office/drawing/2014/main" id="{C3B4EB90-E9E1-742E-5ED4-BDD73F45B11D}"/>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8" name="Oval 117">
                <a:extLst>
                  <a:ext uri="{FF2B5EF4-FFF2-40B4-BE49-F238E27FC236}">
                    <a16:creationId xmlns:a16="http://schemas.microsoft.com/office/drawing/2014/main" id="{A234198A-C055-2CF2-2D39-BD6DF053E31B}"/>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9" name="Oval 118">
                <a:extLst>
                  <a:ext uri="{FF2B5EF4-FFF2-40B4-BE49-F238E27FC236}">
                    <a16:creationId xmlns:a16="http://schemas.microsoft.com/office/drawing/2014/main" id="{A3207CC5-3B8C-47C5-E971-A50C66838754}"/>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0" name="Oval 119">
                <a:extLst>
                  <a:ext uri="{FF2B5EF4-FFF2-40B4-BE49-F238E27FC236}">
                    <a16:creationId xmlns:a16="http://schemas.microsoft.com/office/drawing/2014/main" id="{0E33B9A3-CA68-0BB0-DD73-FB43E8EEC852}"/>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1" name="Oval 120">
                <a:extLst>
                  <a:ext uri="{FF2B5EF4-FFF2-40B4-BE49-F238E27FC236}">
                    <a16:creationId xmlns:a16="http://schemas.microsoft.com/office/drawing/2014/main" id="{09B4A3C9-82E2-C209-3747-2AB0C39E7371}"/>
                  </a:ext>
                </a:extLst>
              </p:cNvPr>
              <p:cNvSpPr/>
              <p:nvPr/>
            </p:nvSpPr>
            <p:spPr>
              <a:xfrm>
                <a:off x="54864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2" name="Oval 121">
                <a:extLst>
                  <a:ext uri="{FF2B5EF4-FFF2-40B4-BE49-F238E27FC236}">
                    <a16:creationId xmlns:a16="http://schemas.microsoft.com/office/drawing/2014/main" id="{4BA7E62C-F457-7D1E-D497-3C9CF9526404}"/>
                  </a:ext>
                </a:extLst>
              </p:cNvPr>
              <p:cNvSpPr/>
              <p:nvPr/>
            </p:nvSpPr>
            <p:spPr>
              <a:xfrm>
                <a:off x="59436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3" name="Oval 122">
                <a:extLst>
                  <a:ext uri="{FF2B5EF4-FFF2-40B4-BE49-F238E27FC236}">
                    <a16:creationId xmlns:a16="http://schemas.microsoft.com/office/drawing/2014/main" id="{BD168504-D31B-1EBA-0E30-AA284679BC5F}"/>
                  </a:ext>
                </a:extLst>
              </p:cNvPr>
              <p:cNvSpPr/>
              <p:nvPr/>
            </p:nvSpPr>
            <p:spPr>
              <a:xfrm>
                <a:off x="64008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4" name="Oval 123">
                <a:extLst>
                  <a:ext uri="{FF2B5EF4-FFF2-40B4-BE49-F238E27FC236}">
                    <a16:creationId xmlns:a16="http://schemas.microsoft.com/office/drawing/2014/main" id="{DC37C0EF-5017-3A03-79DE-522118891193}"/>
                  </a:ext>
                </a:extLst>
              </p:cNvPr>
              <p:cNvSpPr/>
              <p:nvPr/>
            </p:nvSpPr>
            <p:spPr>
              <a:xfrm>
                <a:off x="68580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5" name="Oval 124">
                <a:extLst>
                  <a:ext uri="{FF2B5EF4-FFF2-40B4-BE49-F238E27FC236}">
                    <a16:creationId xmlns:a16="http://schemas.microsoft.com/office/drawing/2014/main" id="{7C0CA901-3E96-F59D-6D00-B41831E998FF}"/>
                  </a:ext>
                </a:extLst>
              </p:cNvPr>
              <p:cNvSpPr/>
              <p:nvPr/>
            </p:nvSpPr>
            <p:spPr>
              <a:xfrm>
                <a:off x="73152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6" name="Oval 125">
                <a:extLst>
                  <a:ext uri="{FF2B5EF4-FFF2-40B4-BE49-F238E27FC236}">
                    <a16:creationId xmlns:a16="http://schemas.microsoft.com/office/drawing/2014/main" id="{CC29802C-8233-364A-234A-64CFC8A1E453}"/>
                  </a:ext>
                </a:extLst>
              </p:cNvPr>
              <p:cNvSpPr/>
              <p:nvPr/>
            </p:nvSpPr>
            <p:spPr>
              <a:xfrm>
                <a:off x="54864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7" name="Oval 126">
                <a:extLst>
                  <a:ext uri="{FF2B5EF4-FFF2-40B4-BE49-F238E27FC236}">
                    <a16:creationId xmlns:a16="http://schemas.microsoft.com/office/drawing/2014/main" id="{8490AB7E-BCE8-3CBC-358D-46C9F6030FA9}"/>
                  </a:ext>
                </a:extLst>
              </p:cNvPr>
              <p:cNvSpPr/>
              <p:nvPr/>
            </p:nvSpPr>
            <p:spPr>
              <a:xfrm>
                <a:off x="59436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8" name="Oval 127">
                <a:extLst>
                  <a:ext uri="{FF2B5EF4-FFF2-40B4-BE49-F238E27FC236}">
                    <a16:creationId xmlns:a16="http://schemas.microsoft.com/office/drawing/2014/main" id="{7F23CAFE-1E98-B8BB-0E8A-0DAC6F38F157}"/>
                  </a:ext>
                </a:extLst>
              </p:cNvPr>
              <p:cNvSpPr/>
              <p:nvPr/>
            </p:nvSpPr>
            <p:spPr>
              <a:xfrm>
                <a:off x="64008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9" name="Oval 128">
                <a:extLst>
                  <a:ext uri="{FF2B5EF4-FFF2-40B4-BE49-F238E27FC236}">
                    <a16:creationId xmlns:a16="http://schemas.microsoft.com/office/drawing/2014/main" id="{B73DD793-3DE5-1609-8722-FD2134EB8C24}"/>
                  </a:ext>
                </a:extLst>
              </p:cNvPr>
              <p:cNvSpPr/>
              <p:nvPr/>
            </p:nvSpPr>
            <p:spPr>
              <a:xfrm>
                <a:off x="68580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0" name="Oval 129">
                <a:extLst>
                  <a:ext uri="{FF2B5EF4-FFF2-40B4-BE49-F238E27FC236}">
                    <a16:creationId xmlns:a16="http://schemas.microsoft.com/office/drawing/2014/main" id="{DBD0556D-D5CB-EAF2-C87F-976E02E14B72}"/>
                  </a:ext>
                </a:extLst>
              </p:cNvPr>
              <p:cNvSpPr/>
              <p:nvPr/>
            </p:nvSpPr>
            <p:spPr>
              <a:xfrm>
                <a:off x="73152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131" name="Oval 130">
                <a:extLst>
                  <a:ext uri="{FF2B5EF4-FFF2-40B4-BE49-F238E27FC236}">
                    <a16:creationId xmlns:a16="http://schemas.microsoft.com/office/drawing/2014/main" id="{C0044857-2C12-8D83-901C-2522FFAF6377}"/>
                  </a:ext>
                </a:extLst>
              </p:cNvPr>
              <p:cNvSpPr/>
              <p:nvPr/>
            </p:nvSpPr>
            <p:spPr>
              <a:xfrm>
                <a:off x="54864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2" name="Oval 131">
                <a:extLst>
                  <a:ext uri="{FF2B5EF4-FFF2-40B4-BE49-F238E27FC236}">
                    <a16:creationId xmlns:a16="http://schemas.microsoft.com/office/drawing/2014/main" id="{E033CA06-DD73-3506-CF02-FFC1C0B715E0}"/>
                  </a:ext>
                </a:extLst>
              </p:cNvPr>
              <p:cNvSpPr/>
              <p:nvPr/>
            </p:nvSpPr>
            <p:spPr>
              <a:xfrm>
                <a:off x="59436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3" name="Oval 132">
                <a:extLst>
                  <a:ext uri="{FF2B5EF4-FFF2-40B4-BE49-F238E27FC236}">
                    <a16:creationId xmlns:a16="http://schemas.microsoft.com/office/drawing/2014/main" id="{2DF0F984-31C7-2276-5833-ADAA0B27C398}"/>
                  </a:ext>
                </a:extLst>
              </p:cNvPr>
              <p:cNvSpPr/>
              <p:nvPr/>
            </p:nvSpPr>
            <p:spPr>
              <a:xfrm>
                <a:off x="64008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4" name="Oval 133">
                <a:extLst>
                  <a:ext uri="{FF2B5EF4-FFF2-40B4-BE49-F238E27FC236}">
                    <a16:creationId xmlns:a16="http://schemas.microsoft.com/office/drawing/2014/main" id="{F855FCBB-3E6B-B3B7-F70C-0FF607AA01D7}"/>
                  </a:ext>
                </a:extLst>
              </p:cNvPr>
              <p:cNvSpPr/>
              <p:nvPr/>
            </p:nvSpPr>
            <p:spPr>
              <a:xfrm>
                <a:off x="68580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5" name="Oval 134">
                <a:extLst>
                  <a:ext uri="{FF2B5EF4-FFF2-40B4-BE49-F238E27FC236}">
                    <a16:creationId xmlns:a16="http://schemas.microsoft.com/office/drawing/2014/main" id="{65457800-CD9B-12BA-06B1-17F88B8D67AF}"/>
                  </a:ext>
                </a:extLst>
              </p:cNvPr>
              <p:cNvSpPr/>
              <p:nvPr/>
            </p:nvSpPr>
            <p:spPr>
              <a:xfrm>
                <a:off x="73152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6" name="Oval 135">
                <a:extLst>
                  <a:ext uri="{FF2B5EF4-FFF2-40B4-BE49-F238E27FC236}">
                    <a16:creationId xmlns:a16="http://schemas.microsoft.com/office/drawing/2014/main" id="{A10E6C29-65B3-7CB9-F3AE-F9B816C13A8E}"/>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7" name="Oval 136">
                <a:extLst>
                  <a:ext uri="{FF2B5EF4-FFF2-40B4-BE49-F238E27FC236}">
                    <a16:creationId xmlns:a16="http://schemas.microsoft.com/office/drawing/2014/main" id="{36A75D3D-2CC3-325E-41AD-EBF60B1F39AA}"/>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8" name="Oval 137">
                <a:extLst>
                  <a:ext uri="{FF2B5EF4-FFF2-40B4-BE49-F238E27FC236}">
                    <a16:creationId xmlns:a16="http://schemas.microsoft.com/office/drawing/2014/main" id="{FBCD1691-1EB2-06E4-8704-5A6B025D1F50}"/>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9" name="Oval 138">
                <a:extLst>
                  <a:ext uri="{FF2B5EF4-FFF2-40B4-BE49-F238E27FC236}">
                    <a16:creationId xmlns:a16="http://schemas.microsoft.com/office/drawing/2014/main" id="{8DCE5CD0-58BA-FCBE-3976-DD7AB86AEBD6}"/>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40" name="Oval 139">
                <a:extLst>
                  <a:ext uri="{FF2B5EF4-FFF2-40B4-BE49-F238E27FC236}">
                    <a16:creationId xmlns:a16="http://schemas.microsoft.com/office/drawing/2014/main" id="{958A121F-2BAB-ACFB-63F0-DD3C46FD6426}"/>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161" name="Group 160">
            <a:extLst>
              <a:ext uri="{FF2B5EF4-FFF2-40B4-BE49-F238E27FC236}">
                <a16:creationId xmlns:a16="http://schemas.microsoft.com/office/drawing/2014/main" id="{C4B0AD1A-DABF-B57A-C7C7-3A2D8B467921}"/>
              </a:ext>
            </a:extLst>
          </p:cNvPr>
          <p:cNvGrpSpPr/>
          <p:nvPr/>
        </p:nvGrpSpPr>
        <p:grpSpPr>
          <a:xfrm>
            <a:off x="6308989" y="2826701"/>
            <a:ext cx="1414038" cy="1414038"/>
            <a:chOff x="4876800" y="1600199"/>
            <a:chExt cx="2819401" cy="2819401"/>
          </a:xfrm>
        </p:grpSpPr>
        <p:grpSp>
          <p:nvGrpSpPr>
            <p:cNvPr id="162" name="Group 161">
              <a:extLst>
                <a:ext uri="{FF2B5EF4-FFF2-40B4-BE49-F238E27FC236}">
                  <a16:creationId xmlns:a16="http://schemas.microsoft.com/office/drawing/2014/main" id="{9729CA9C-3D9B-0DE6-662A-C3AD5E4086D7}"/>
                </a:ext>
              </a:extLst>
            </p:cNvPr>
            <p:cNvGrpSpPr/>
            <p:nvPr/>
          </p:nvGrpSpPr>
          <p:grpSpPr>
            <a:xfrm>
              <a:off x="5486400" y="3962400"/>
              <a:ext cx="2209800" cy="457200"/>
              <a:chOff x="5486400" y="3962400"/>
              <a:chExt cx="2209800" cy="457200"/>
            </a:xfrm>
          </p:grpSpPr>
          <p:sp>
            <p:nvSpPr>
              <p:cNvPr id="207" name="DRAM">
                <a:extLst>
                  <a:ext uri="{FF2B5EF4-FFF2-40B4-BE49-F238E27FC236}">
                    <a16:creationId xmlns:a16="http://schemas.microsoft.com/office/drawing/2014/main" id="{C4E028EC-DD69-626D-F9AE-608532D6982B}"/>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8" name="DRAM">
                <a:extLst>
                  <a:ext uri="{FF2B5EF4-FFF2-40B4-BE49-F238E27FC236}">
                    <a16:creationId xmlns:a16="http://schemas.microsoft.com/office/drawing/2014/main" id="{6FFE53BC-DE17-C53E-409D-3094806ED2E0}"/>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9" name="DRAM">
                <a:extLst>
                  <a:ext uri="{FF2B5EF4-FFF2-40B4-BE49-F238E27FC236}">
                    <a16:creationId xmlns:a16="http://schemas.microsoft.com/office/drawing/2014/main" id="{EDC245B1-6698-7BFD-F49B-468104CCE082}"/>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0" name="DRAM">
                <a:extLst>
                  <a:ext uri="{FF2B5EF4-FFF2-40B4-BE49-F238E27FC236}">
                    <a16:creationId xmlns:a16="http://schemas.microsoft.com/office/drawing/2014/main" id="{B751B439-E225-E86D-B93B-7EF769BF8435}"/>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1" name="DRAM">
                <a:extLst>
                  <a:ext uri="{FF2B5EF4-FFF2-40B4-BE49-F238E27FC236}">
                    <a16:creationId xmlns:a16="http://schemas.microsoft.com/office/drawing/2014/main" id="{AC6DC4A7-33C0-0411-700E-583AF7C3F8D3}"/>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63" name="Group 162">
              <a:extLst>
                <a:ext uri="{FF2B5EF4-FFF2-40B4-BE49-F238E27FC236}">
                  <a16:creationId xmlns:a16="http://schemas.microsoft.com/office/drawing/2014/main" id="{0B2ABD2D-E2F7-20A7-2A0B-B4BCAE3E0521}"/>
                </a:ext>
              </a:extLst>
            </p:cNvPr>
            <p:cNvGrpSpPr/>
            <p:nvPr/>
          </p:nvGrpSpPr>
          <p:grpSpPr>
            <a:xfrm>
              <a:off x="4876800" y="1600200"/>
              <a:ext cx="457200" cy="2209800"/>
              <a:chOff x="4876800" y="1600200"/>
              <a:chExt cx="457200" cy="2209800"/>
            </a:xfrm>
          </p:grpSpPr>
          <p:sp>
            <p:nvSpPr>
              <p:cNvPr id="202" name="DRAM">
                <a:extLst>
                  <a:ext uri="{FF2B5EF4-FFF2-40B4-BE49-F238E27FC236}">
                    <a16:creationId xmlns:a16="http://schemas.microsoft.com/office/drawing/2014/main" id="{49694578-A5F2-FFC6-DBA9-59B16608BB05}"/>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3" name="DRAM">
                <a:extLst>
                  <a:ext uri="{FF2B5EF4-FFF2-40B4-BE49-F238E27FC236}">
                    <a16:creationId xmlns:a16="http://schemas.microsoft.com/office/drawing/2014/main" id="{BE2CA46D-646E-78BC-BE2F-6DDEBCE0CBCA}"/>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4" name="DRAM">
                <a:extLst>
                  <a:ext uri="{FF2B5EF4-FFF2-40B4-BE49-F238E27FC236}">
                    <a16:creationId xmlns:a16="http://schemas.microsoft.com/office/drawing/2014/main" id="{DBFD7E01-9EB8-5931-6847-19EDB0D767D2}"/>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5" name="DRAM">
                <a:extLst>
                  <a:ext uri="{FF2B5EF4-FFF2-40B4-BE49-F238E27FC236}">
                    <a16:creationId xmlns:a16="http://schemas.microsoft.com/office/drawing/2014/main" id="{543A7A1D-6288-05D1-5358-4C29E7F33E98}"/>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6" name="DRAM">
                <a:extLst>
                  <a:ext uri="{FF2B5EF4-FFF2-40B4-BE49-F238E27FC236}">
                    <a16:creationId xmlns:a16="http://schemas.microsoft.com/office/drawing/2014/main" id="{47907783-B628-97AB-F49E-8EAFCA0CC604}"/>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64" name="Group 163">
              <a:extLst>
                <a:ext uri="{FF2B5EF4-FFF2-40B4-BE49-F238E27FC236}">
                  <a16:creationId xmlns:a16="http://schemas.microsoft.com/office/drawing/2014/main" id="{8F245FE2-624C-4191-100A-4DCD5C374A75}"/>
                </a:ext>
              </a:extLst>
            </p:cNvPr>
            <p:cNvGrpSpPr/>
            <p:nvPr/>
          </p:nvGrpSpPr>
          <p:grpSpPr>
            <a:xfrm>
              <a:off x="5676900" y="1600199"/>
              <a:ext cx="1828800" cy="2362201"/>
              <a:chOff x="5676900" y="1170708"/>
              <a:chExt cx="1828800" cy="2791692"/>
            </a:xfrm>
          </p:grpSpPr>
          <p:cxnSp>
            <p:nvCxnSpPr>
              <p:cNvPr id="197" name="Straight Connector 196">
                <a:extLst>
                  <a:ext uri="{FF2B5EF4-FFF2-40B4-BE49-F238E27FC236}">
                    <a16:creationId xmlns:a16="http://schemas.microsoft.com/office/drawing/2014/main" id="{C415C56D-8594-D144-E652-F6873AED5A8D}"/>
                  </a:ext>
                </a:extLst>
              </p:cNvPr>
              <p:cNvCxnSpPr>
                <a:cxnSpLocks/>
                <a:stCxn id="167" idx="0"/>
                <a:endCxn id="207"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599BE976-DD98-2067-05D2-2294272B55C9}"/>
                  </a:ext>
                </a:extLst>
              </p:cNvPr>
              <p:cNvCxnSpPr>
                <a:cxnSpLocks/>
                <a:stCxn id="169" idx="0"/>
                <a:endCxn id="209"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7A66C926-71AC-8DAF-6DBF-1B5F46DD8965}"/>
                  </a:ext>
                </a:extLst>
              </p:cNvPr>
              <p:cNvCxnSpPr>
                <a:cxnSpLocks/>
                <a:stCxn id="170" idx="0"/>
                <a:endCxn id="210"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BCB8053-A3DE-2416-92F2-B545B8F726E7}"/>
                  </a:ext>
                </a:extLst>
              </p:cNvPr>
              <p:cNvCxnSpPr>
                <a:cxnSpLocks/>
                <a:stCxn id="171" idx="0"/>
                <a:endCxn id="211"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D9F711C-6FEB-5236-59D4-5945DE8E49E2}"/>
                  </a:ext>
                </a:extLst>
              </p:cNvPr>
              <p:cNvCxnSpPr>
                <a:cxnSpLocks/>
                <a:stCxn id="168" idx="0"/>
                <a:endCxn id="208"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CC192DD9-7926-6D2F-064E-8F5EEB587E90}"/>
                </a:ext>
              </a:extLst>
            </p:cNvPr>
            <p:cNvGrpSpPr/>
            <p:nvPr/>
          </p:nvGrpSpPr>
          <p:grpSpPr>
            <a:xfrm>
              <a:off x="5334000" y="1790700"/>
              <a:ext cx="2362201" cy="1828800"/>
              <a:chOff x="5333998" y="1790700"/>
              <a:chExt cx="2791691" cy="1828800"/>
            </a:xfrm>
          </p:grpSpPr>
          <p:cxnSp>
            <p:nvCxnSpPr>
              <p:cNvPr id="192" name="Straight Connector 191">
                <a:extLst>
                  <a:ext uri="{FF2B5EF4-FFF2-40B4-BE49-F238E27FC236}">
                    <a16:creationId xmlns:a16="http://schemas.microsoft.com/office/drawing/2014/main" id="{A369B99A-A520-1713-A4E2-0AF0EBDB1B4A}"/>
                  </a:ext>
                </a:extLst>
              </p:cNvPr>
              <p:cNvCxnSpPr>
                <a:cxnSpLocks/>
                <a:stCxn id="171" idx="6"/>
                <a:endCxn id="202"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BD9279A-86C5-5DF3-97F8-071D00FD14EC}"/>
                  </a:ext>
                </a:extLst>
              </p:cNvPr>
              <p:cNvCxnSpPr>
                <a:cxnSpLocks/>
                <a:stCxn id="176" idx="6"/>
                <a:endCxn id="203"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40AEA62C-5669-0B80-0849-1B99F1F1D9A3}"/>
                  </a:ext>
                </a:extLst>
              </p:cNvPr>
              <p:cNvCxnSpPr>
                <a:cxnSpLocks/>
                <a:stCxn id="181" idx="6"/>
                <a:endCxn id="204"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5B09E48-8702-D902-4565-207CBE5B2DB1}"/>
                  </a:ext>
                </a:extLst>
              </p:cNvPr>
              <p:cNvCxnSpPr>
                <a:cxnSpLocks/>
                <a:stCxn id="186" idx="6"/>
                <a:endCxn id="205"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0C45816-7676-9B47-081F-7735276F25CD}"/>
                  </a:ext>
                </a:extLst>
              </p:cNvPr>
              <p:cNvCxnSpPr>
                <a:cxnSpLocks/>
                <a:stCxn id="191" idx="6"/>
                <a:endCxn id="206"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B2FB1C3D-26C9-B442-347A-A48CC0A2322D}"/>
                </a:ext>
              </a:extLst>
            </p:cNvPr>
            <p:cNvGrpSpPr/>
            <p:nvPr/>
          </p:nvGrpSpPr>
          <p:grpSpPr>
            <a:xfrm>
              <a:off x="5486400" y="1600200"/>
              <a:ext cx="2209800" cy="2209800"/>
              <a:chOff x="5486400" y="1600200"/>
              <a:chExt cx="2209800" cy="2209800"/>
            </a:xfrm>
          </p:grpSpPr>
          <p:sp>
            <p:nvSpPr>
              <p:cNvPr id="167" name="Oval 166">
                <a:extLst>
                  <a:ext uri="{FF2B5EF4-FFF2-40B4-BE49-F238E27FC236}">
                    <a16:creationId xmlns:a16="http://schemas.microsoft.com/office/drawing/2014/main" id="{500657AD-DEA4-B87A-ACFC-8159322FAB89}"/>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8" name="Oval 167">
                <a:extLst>
                  <a:ext uri="{FF2B5EF4-FFF2-40B4-BE49-F238E27FC236}">
                    <a16:creationId xmlns:a16="http://schemas.microsoft.com/office/drawing/2014/main" id="{3CA492AF-23E5-5A68-6634-F09E12E4F140}"/>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9" name="Oval 168">
                <a:extLst>
                  <a:ext uri="{FF2B5EF4-FFF2-40B4-BE49-F238E27FC236}">
                    <a16:creationId xmlns:a16="http://schemas.microsoft.com/office/drawing/2014/main" id="{C07CF968-1987-EC2A-91A7-7885788BF593}"/>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0" name="Oval 169">
                <a:extLst>
                  <a:ext uri="{FF2B5EF4-FFF2-40B4-BE49-F238E27FC236}">
                    <a16:creationId xmlns:a16="http://schemas.microsoft.com/office/drawing/2014/main" id="{37F707C4-140E-984A-952C-C146F89D9668}"/>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1" name="Oval 170">
                <a:extLst>
                  <a:ext uri="{FF2B5EF4-FFF2-40B4-BE49-F238E27FC236}">
                    <a16:creationId xmlns:a16="http://schemas.microsoft.com/office/drawing/2014/main" id="{24F8C8D8-8E68-8AB3-3FD7-71ECB043B421}"/>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2" name="Oval 171">
                <a:extLst>
                  <a:ext uri="{FF2B5EF4-FFF2-40B4-BE49-F238E27FC236}">
                    <a16:creationId xmlns:a16="http://schemas.microsoft.com/office/drawing/2014/main" id="{F33CB237-F24E-14A1-0983-EAE54612EA48}"/>
                  </a:ext>
                </a:extLst>
              </p:cNvPr>
              <p:cNvSpPr/>
              <p:nvPr/>
            </p:nvSpPr>
            <p:spPr>
              <a:xfrm>
                <a:off x="54864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3" name="Oval 172">
                <a:extLst>
                  <a:ext uri="{FF2B5EF4-FFF2-40B4-BE49-F238E27FC236}">
                    <a16:creationId xmlns:a16="http://schemas.microsoft.com/office/drawing/2014/main" id="{97D6E58F-876D-16AD-986D-EF96AC6D624A}"/>
                  </a:ext>
                </a:extLst>
              </p:cNvPr>
              <p:cNvSpPr/>
              <p:nvPr/>
            </p:nvSpPr>
            <p:spPr>
              <a:xfrm>
                <a:off x="59436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4" name="Oval 173">
                <a:extLst>
                  <a:ext uri="{FF2B5EF4-FFF2-40B4-BE49-F238E27FC236}">
                    <a16:creationId xmlns:a16="http://schemas.microsoft.com/office/drawing/2014/main" id="{DE29F4A5-0402-8162-3F90-ECC58037BE9A}"/>
                  </a:ext>
                </a:extLst>
              </p:cNvPr>
              <p:cNvSpPr/>
              <p:nvPr/>
            </p:nvSpPr>
            <p:spPr>
              <a:xfrm>
                <a:off x="64008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175" name="Oval 174">
                <a:extLst>
                  <a:ext uri="{FF2B5EF4-FFF2-40B4-BE49-F238E27FC236}">
                    <a16:creationId xmlns:a16="http://schemas.microsoft.com/office/drawing/2014/main" id="{5C894045-A035-B919-B49B-2D7A44F7A24C}"/>
                  </a:ext>
                </a:extLst>
              </p:cNvPr>
              <p:cNvSpPr/>
              <p:nvPr/>
            </p:nvSpPr>
            <p:spPr>
              <a:xfrm>
                <a:off x="68580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6" name="Oval 175">
                <a:extLst>
                  <a:ext uri="{FF2B5EF4-FFF2-40B4-BE49-F238E27FC236}">
                    <a16:creationId xmlns:a16="http://schemas.microsoft.com/office/drawing/2014/main" id="{E5041934-53DE-2291-016C-CCEEA2E04188}"/>
                  </a:ext>
                </a:extLst>
              </p:cNvPr>
              <p:cNvSpPr/>
              <p:nvPr/>
            </p:nvSpPr>
            <p:spPr>
              <a:xfrm>
                <a:off x="73152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7" name="Oval 176">
                <a:extLst>
                  <a:ext uri="{FF2B5EF4-FFF2-40B4-BE49-F238E27FC236}">
                    <a16:creationId xmlns:a16="http://schemas.microsoft.com/office/drawing/2014/main" id="{B431870C-F12C-98BA-A456-FEEF50FF5441}"/>
                  </a:ext>
                </a:extLst>
              </p:cNvPr>
              <p:cNvSpPr/>
              <p:nvPr/>
            </p:nvSpPr>
            <p:spPr>
              <a:xfrm>
                <a:off x="54864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8" name="Oval 177">
                <a:extLst>
                  <a:ext uri="{FF2B5EF4-FFF2-40B4-BE49-F238E27FC236}">
                    <a16:creationId xmlns:a16="http://schemas.microsoft.com/office/drawing/2014/main" id="{CDA326B9-1B0F-5FC5-762F-B006EC16EA04}"/>
                  </a:ext>
                </a:extLst>
              </p:cNvPr>
              <p:cNvSpPr/>
              <p:nvPr/>
            </p:nvSpPr>
            <p:spPr>
              <a:xfrm>
                <a:off x="59436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9" name="Oval 178">
                <a:extLst>
                  <a:ext uri="{FF2B5EF4-FFF2-40B4-BE49-F238E27FC236}">
                    <a16:creationId xmlns:a16="http://schemas.microsoft.com/office/drawing/2014/main" id="{E1F375AA-AE59-9717-0E28-0A87F4BA51BD}"/>
                  </a:ext>
                </a:extLst>
              </p:cNvPr>
              <p:cNvSpPr/>
              <p:nvPr/>
            </p:nvSpPr>
            <p:spPr>
              <a:xfrm>
                <a:off x="64008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0" name="Oval 179">
                <a:extLst>
                  <a:ext uri="{FF2B5EF4-FFF2-40B4-BE49-F238E27FC236}">
                    <a16:creationId xmlns:a16="http://schemas.microsoft.com/office/drawing/2014/main" id="{128C73E7-347C-6BDF-E690-2DB793D55441}"/>
                  </a:ext>
                </a:extLst>
              </p:cNvPr>
              <p:cNvSpPr/>
              <p:nvPr/>
            </p:nvSpPr>
            <p:spPr>
              <a:xfrm>
                <a:off x="68580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1" name="Oval 180">
                <a:extLst>
                  <a:ext uri="{FF2B5EF4-FFF2-40B4-BE49-F238E27FC236}">
                    <a16:creationId xmlns:a16="http://schemas.microsoft.com/office/drawing/2014/main" id="{53700731-5A84-EA36-3A6E-F64861D96FEC}"/>
                  </a:ext>
                </a:extLst>
              </p:cNvPr>
              <p:cNvSpPr/>
              <p:nvPr/>
            </p:nvSpPr>
            <p:spPr>
              <a:xfrm>
                <a:off x="73152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2" name="Oval 181">
                <a:extLst>
                  <a:ext uri="{FF2B5EF4-FFF2-40B4-BE49-F238E27FC236}">
                    <a16:creationId xmlns:a16="http://schemas.microsoft.com/office/drawing/2014/main" id="{10D1F3A3-F78A-E80A-FB90-728A81605B75}"/>
                  </a:ext>
                </a:extLst>
              </p:cNvPr>
              <p:cNvSpPr/>
              <p:nvPr/>
            </p:nvSpPr>
            <p:spPr>
              <a:xfrm>
                <a:off x="54864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3" name="Oval 182">
                <a:extLst>
                  <a:ext uri="{FF2B5EF4-FFF2-40B4-BE49-F238E27FC236}">
                    <a16:creationId xmlns:a16="http://schemas.microsoft.com/office/drawing/2014/main" id="{4D46226E-7BC2-CDB5-896E-6ABE7C988235}"/>
                  </a:ext>
                </a:extLst>
              </p:cNvPr>
              <p:cNvSpPr/>
              <p:nvPr/>
            </p:nvSpPr>
            <p:spPr>
              <a:xfrm>
                <a:off x="59436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4" name="Oval 183">
                <a:extLst>
                  <a:ext uri="{FF2B5EF4-FFF2-40B4-BE49-F238E27FC236}">
                    <a16:creationId xmlns:a16="http://schemas.microsoft.com/office/drawing/2014/main" id="{80E22B57-23F9-A1DA-EA84-B237477D51E6}"/>
                  </a:ext>
                </a:extLst>
              </p:cNvPr>
              <p:cNvSpPr/>
              <p:nvPr/>
            </p:nvSpPr>
            <p:spPr>
              <a:xfrm>
                <a:off x="64008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5" name="Oval 184">
                <a:extLst>
                  <a:ext uri="{FF2B5EF4-FFF2-40B4-BE49-F238E27FC236}">
                    <a16:creationId xmlns:a16="http://schemas.microsoft.com/office/drawing/2014/main" id="{F99A8D22-FE5B-FE4F-9AFA-B346DA69D5AF}"/>
                  </a:ext>
                </a:extLst>
              </p:cNvPr>
              <p:cNvSpPr/>
              <p:nvPr/>
            </p:nvSpPr>
            <p:spPr>
              <a:xfrm>
                <a:off x="68580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6" name="Oval 185">
                <a:extLst>
                  <a:ext uri="{FF2B5EF4-FFF2-40B4-BE49-F238E27FC236}">
                    <a16:creationId xmlns:a16="http://schemas.microsoft.com/office/drawing/2014/main" id="{8E2DDA56-B0FB-2874-A0A5-1012B7DC35A8}"/>
                  </a:ext>
                </a:extLst>
              </p:cNvPr>
              <p:cNvSpPr/>
              <p:nvPr/>
            </p:nvSpPr>
            <p:spPr>
              <a:xfrm>
                <a:off x="73152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7" name="Oval 186">
                <a:extLst>
                  <a:ext uri="{FF2B5EF4-FFF2-40B4-BE49-F238E27FC236}">
                    <a16:creationId xmlns:a16="http://schemas.microsoft.com/office/drawing/2014/main" id="{80496042-CD32-6655-958B-1A265D74D650}"/>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8" name="Oval 187">
                <a:extLst>
                  <a:ext uri="{FF2B5EF4-FFF2-40B4-BE49-F238E27FC236}">
                    <a16:creationId xmlns:a16="http://schemas.microsoft.com/office/drawing/2014/main" id="{A1DB0F8A-F845-29D6-200C-2DF47257CC6B}"/>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9" name="Oval 188">
                <a:extLst>
                  <a:ext uri="{FF2B5EF4-FFF2-40B4-BE49-F238E27FC236}">
                    <a16:creationId xmlns:a16="http://schemas.microsoft.com/office/drawing/2014/main" id="{6FA6A045-CFAB-085B-6F31-76E1E1C9AFBD}"/>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0" name="Oval 189">
                <a:extLst>
                  <a:ext uri="{FF2B5EF4-FFF2-40B4-BE49-F238E27FC236}">
                    <a16:creationId xmlns:a16="http://schemas.microsoft.com/office/drawing/2014/main" id="{052F8890-68D6-4260-4800-BB1B256D760D}"/>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1" name="Oval 190">
                <a:extLst>
                  <a:ext uri="{FF2B5EF4-FFF2-40B4-BE49-F238E27FC236}">
                    <a16:creationId xmlns:a16="http://schemas.microsoft.com/office/drawing/2014/main" id="{A4E2BD0D-78E1-9DE6-D4F7-6E5B97A91EB9}"/>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sp>
        <p:nvSpPr>
          <p:cNvPr id="212" name="Rectangle 211">
            <a:extLst>
              <a:ext uri="{FF2B5EF4-FFF2-40B4-BE49-F238E27FC236}">
                <a16:creationId xmlns:a16="http://schemas.microsoft.com/office/drawing/2014/main" id="{B2005E0F-849E-5E2E-1EAF-3FF39113ADC1}"/>
              </a:ext>
            </a:extLst>
          </p:cNvPr>
          <p:cNvSpPr/>
          <p:nvPr/>
        </p:nvSpPr>
        <p:spPr>
          <a:xfrm>
            <a:off x="1474860" y="2488139"/>
            <a:ext cx="6477000" cy="1905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cxnSp>
        <p:nvCxnSpPr>
          <p:cNvPr id="213" name="Straight Connector 212">
            <a:extLst>
              <a:ext uri="{FF2B5EF4-FFF2-40B4-BE49-F238E27FC236}">
                <a16:creationId xmlns:a16="http://schemas.microsoft.com/office/drawing/2014/main" id="{DC77E31F-7776-D079-8213-9FAF5EE659AA}"/>
              </a:ext>
            </a:extLst>
          </p:cNvPr>
          <p:cNvCxnSpPr>
            <a:cxnSpLocks/>
          </p:cNvCxnSpPr>
          <p:nvPr/>
        </p:nvCxnSpPr>
        <p:spPr>
          <a:xfrm flipH="1">
            <a:off x="1398660" y="2640539"/>
            <a:ext cx="6228824" cy="0"/>
          </a:xfrm>
          <a:prstGeom prst="line">
            <a:avLst/>
          </a:prstGeom>
          <a:solidFill>
            <a:schemeClr val="tx1">
              <a:lumMod val="65000"/>
              <a:lumOff val="35000"/>
            </a:schemeClr>
          </a:solidFill>
          <a:ln w="38100" cap="rnd">
            <a:solidFill>
              <a:schemeClr val="tx1"/>
            </a:solidFill>
            <a:round/>
            <a:headEnd type="none"/>
            <a:tailEnd w="lg" len="sm"/>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1948DBEA-DA08-82F0-5900-D08D3CB16E0F}"/>
              </a:ext>
            </a:extLst>
          </p:cNvPr>
          <p:cNvGrpSpPr/>
          <p:nvPr/>
        </p:nvGrpSpPr>
        <p:grpSpPr>
          <a:xfrm>
            <a:off x="1743905" y="2640539"/>
            <a:ext cx="4671060" cy="1219201"/>
            <a:chOff x="2174045" y="1143000"/>
            <a:chExt cx="4671060" cy="1219201"/>
          </a:xfrm>
        </p:grpSpPr>
        <p:cxnSp>
          <p:nvCxnSpPr>
            <p:cNvPr id="215" name="Straight Connector 214">
              <a:extLst>
                <a:ext uri="{FF2B5EF4-FFF2-40B4-BE49-F238E27FC236}">
                  <a16:creationId xmlns:a16="http://schemas.microsoft.com/office/drawing/2014/main" id="{402E0C80-0CB3-1DFC-BA6E-F4CB819AC190}"/>
                </a:ext>
              </a:extLst>
            </p:cNvPr>
            <p:cNvCxnSpPr/>
            <p:nvPr/>
          </p:nvCxnSpPr>
          <p:spPr>
            <a:xfrm flipV="1">
              <a:off x="217404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7F62CF72-1AD9-CC10-BB95-B46B1BC3461D}"/>
                </a:ext>
              </a:extLst>
            </p:cNvPr>
            <p:cNvCxnSpPr/>
            <p:nvPr/>
          </p:nvCxnSpPr>
          <p:spPr>
            <a:xfrm flipV="1">
              <a:off x="3730049"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D3C8E9B2-F972-C08D-B733-C59B781C38D5}"/>
                </a:ext>
              </a:extLst>
            </p:cNvPr>
            <p:cNvCxnSpPr>
              <a:cxnSpLocks/>
            </p:cNvCxnSpPr>
            <p:nvPr/>
          </p:nvCxnSpPr>
          <p:spPr>
            <a:xfrm flipV="1">
              <a:off x="5303325" y="1329162"/>
              <a:ext cx="0" cy="1033039"/>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BED908A-4254-8D76-541F-4774AF62F578}"/>
                </a:ext>
              </a:extLst>
            </p:cNvPr>
            <p:cNvCxnSpPr>
              <a:cxnSpLocks/>
            </p:cNvCxnSpPr>
            <p:nvPr/>
          </p:nvCxnSpPr>
          <p:spPr>
            <a:xfrm flipV="1">
              <a:off x="6845105" y="1339315"/>
              <a:ext cx="0" cy="1022886"/>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cxnSp>
        <p:nvCxnSpPr>
          <p:cNvPr id="219" name="Straight Connector 218">
            <a:extLst>
              <a:ext uri="{FF2B5EF4-FFF2-40B4-BE49-F238E27FC236}">
                <a16:creationId xmlns:a16="http://schemas.microsoft.com/office/drawing/2014/main" id="{23AF8F67-6E35-1D0F-534F-042DD53F82AF}"/>
              </a:ext>
            </a:extLst>
          </p:cNvPr>
          <p:cNvCxnSpPr>
            <a:cxnSpLocks/>
          </p:cNvCxnSpPr>
          <p:nvPr/>
        </p:nvCxnSpPr>
        <p:spPr>
          <a:xfrm flipH="1">
            <a:off x="1401005" y="2640539"/>
            <a:ext cx="6226479" cy="0"/>
          </a:xfrm>
          <a:prstGeom prst="line">
            <a:avLst/>
          </a:prstGeom>
          <a:solidFill>
            <a:schemeClr val="tx1">
              <a:lumMod val="65000"/>
              <a:lumOff val="35000"/>
            </a:schemeClr>
          </a:solidFill>
          <a:ln w="50800" cap="rnd">
            <a:solidFill>
              <a:srgbClr val="C00000"/>
            </a:solidFill>
            <a:round/>
            <a:headEnd type="none"/>
            <a:tailEnd w="lg" len="sm"/>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49EDD477-8034-2B77-7E46-85CFE52A9ACE}"/>
              </a:ext>
            </a:extLst>
          </p:cNvPr>
          <p:cNvCxnSpPr>
            <a:cxnSpLocks/>
          </p:cNvCxnSpPr>
          <p:nvPr/>
        </p:nvCxnSpPr>
        <p:spPr>
          <a:xfrm flipV="1">
            <a:off x="1746250" y="2640539"/>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C460F50-4E91-5EA3-8239-2DDC925AE533}"/>
              </a:ext>
            </a:extLst>
          </p:cNvPr>
          <p:cNvCxnSpPr>
            <a:cxnSpLocks/>
          </p:cNvCxnSpPr>
          <p:nvPr/>
        </p:nvCxnSpPr>
        <p:spPr>
          <a:xfrm flipV="1">
            <a:off x="3300349" y="2640539"/>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4" name="DRAM">
            <a:extLst>
              <a:ext uri="{FF2B5EF4-FFF2-40B4-BE49-F238E27FC236}">
                <a16:creationId xmlns:a16="http://schemas.microsoft.com/office/drawing/2014/main" id="{ED56E525-600A-350A-CE7D-E6BB2D6D79C9}"/>
              </a:ext>
            </a:extLst>
          </p:cNvPr>
          <p:cNvSpPr/>
          <p:nvPr/>
        </p:nvSpPr>
        <p:spPr>
          <a:xfrm rot="16200000">
            <a:off x="141906" y="3211493"/>
            <a:ext cx="2057400" cy="458292"/>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a:noFill/>
                </a:ln>
                <a:solidFill>
                  <a:srgbClr val="000000"/>
                </a:solidFill>
                <a:effectLst/>
                <a:uLnTx/>
                <a:uFillTx/>
                <a:latin typeface="Avenir Next" panose="020B0503020202020204" pitchFamily="34" charset="0"/>
              </a:rPr>
              <a:t>row decoder</a:t>
            </a:r>
          </a:p>
        </p:txBody>
      </p:sp>
      <p:grpSp>
        <p:nvGrpSpPr>
          <p:cNvPr id="225" name="Group 224">
            <a:extLst>
              <a:ext uri="{FF2B5EF4-FFF2-40B4-BE49-F238E27FC236}">
                <a16:creationId xmlns:a16="http://schemas.microsoft.com/office/drawing/2014/main" id="{9A39ED76-4529-C78C-EA30-0D93206B5F23}"/>
              </a:ext>
            </a:extLst>
          </p:cNvPr>
          <p:cNvGrpSpPr/>
          <p:nvPr/>
        </p:nvGrpSpPr>
        <p:grpSpPr>
          <a:xfrm>
            <a:off x="1932998" y="2836854"/>
            <a:ext cx="2665827" cy="1402792"/>
            <a:chOff x="2134538" y="2243328"/>
            <a:chExt cx="2665827" cy="1490472"/>
          </a:xfrm>
          <a:solidFill>
            <a:srgbClr val="1A82C4"/>
          </a:solidFill>
        </p:grpSpPr>
        <p:grpSp>
          <p:nvGrpSpPr>
            <p:cNvPr id="226" name="Group 225">
              <a:extLst>
                <a:ext uri="{FF2B5EF4-FFF2-40B4-BE49-F238E27FC236}">
                  <a16:creationId xmlns:a16="http://schemas.microsoft.com/office/drawing/2014/main" id="{DB800D8A-AF10-2AC4-6D5A-F4BCAE15E968}"/>
                </a:ext>
              </a:extLst>
            </p:cNvPr>
            <p:cNvGrpSpPr/>
            <p:nvPr/>
          </p:nvGrpSpPr>
          <p:grpSpPr>
            <a:xfrm>
              <a:off x="2134538" y="2243328"/>
              <a:ext cx="1108299" cy="1490472"/>
              <a:chOff x="2134538" y="2243328"/>
              <a:chExt cx="1108299" cy="1490472"/>
            </a:xfrm>
            <a:grpFill/>
          </p:grpSpPr>
          <p:grpSp>
            <p:nvGrpSpPr>
              <p:cNvPr id="266" name="Group 265">
                <a:extLst>
                  <a:ext uri="{FF2B5EF4-FFF2-40B4-BE49-F238E27FC236}">
                    <a16:creationId xmlns:a16="http://schemas.microsoft.com/office/drawing/2014/main" id="{6C3D128E-6972-D81F-22AF-116952873BCC}"/>
                  </a:ext>
                </a:extLst>
              </p:cNvPr>
              <p:cNvGrpSpPr/>
              <p:nvPr/>
            </p:nvGrpSpPr>
            <p:grpSpPr>
              <a:xfrm>
                <a:off x="2134538" y="3504497"/>
                <a:ext cx="1108299" cy="229303"/>
                <a:chOff x="5486400" y="3962400"/>
                <a:chExt cx="2209800" cy="457200"/>
              </a:xfrm>
              <a:grpFill/>
            </p:grpSpPr>
            <p:sp>
              <p:nvSpPr>
                <p:cNvPr id="273" name="DRAM">
                  <a:extLst>
                    <a:ext uri="{FF2B5EF4-FFF2-40B4-BE49-F238E27FC236}">
                      <a16:creationId xmlns:a16="http://schemas.microsoft.com/office/drawing/2014/main" id="{88CA1D5A-9C42-836B-8CC5-713C2893475B}"/>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4" name="DRAM">
                  <a:extLst>
                    <a:ext uri="{FF2B5EF4-FFF2-40B4-BE49-F238E27FC236}">
                      <a16:creationId xmlns:a16="http://schemas.microsoft.com/office/drawing/2014/main" id="{7B6C45F7-4162-DA73-D715-80EDA3493FD5}"/>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5" name="DRAM">
                  <a:extLst>
                    <a:ext uri="{FF2B5EF4-FFF2-40B4-BE49-F238E27FC236}">
                      <a16:creationId xmlns:a16="http://schemas.microsoft.com/office/drawing/2014/main" id="{7648CFF9-F6C3-B30F-FDF1-31C5BA7786D4}"/>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6" name="DRAM">
                  <a:extLst>
                    <a:ext uri="{FF2B5EF4-FFF2-40B4-BE49-F238E27FC236}">
                      <a16:creationId xmlns:a16="http://schemas.microsoft.com/office/drawing/2014/main" id="{ABC4E3DB-9E0C-057D-03A2-B9EB1A543297}"/>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7" name="DRAM">
                  <a:extLst>
                    <a:ext uri="{FF2B5EF4-FFF2-40B4-BE49-F238E27FC236}">
                      <a16:creationId xmlns:a16="http://schemas.microsoft.com/office/drawing/2014/main" id="{AF4AC96C-2C49-1CDC-8E08-2E05CB6A00E8}"/>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67" name="Group 266">
                <a:extLst>
                  <a:ext uri="{FF2B5EF4-FFF2-40B4-BE49-F238E27FC236}">
                    <a16:creationId xmlns:a16="http://schemas.microsoft.com/office/drawing/2014/main" id="{4F76F2FD-1A54-DDA6-CF07-7E846DAD7759}"/>
                  </a:ext>
                </a:extLst>
              </p:cNvPr>
              <p:cNvGrpSpPr/>
              <p:nvPr/>
            </p:nvGrpSpPr>
            <p:grpSpPr>
              <a:xfrm>
                <a:off x="2230081" y="2243328"/>
                <a:ext cx="917213" cy="1261169"/>
                <a:chOff x="5676900" y="990600"/>
                <a:chExt cx="1828800" cy="2971800"/>
              </a:xfrm>
              <a:grpFill/>
            </p:grpSpPr>
            <p:cxnSp>
              <p:nvCxnSpPr>
                <p:cNvPr id="268" name="Straight Connector 267">
                  <a:extLst>
                    <a:ext uri="{FF2B5EF4-FFF2-40B4-BE49-F238E27FC236}">
                      <a16:creationId xmlns:a16="http://schemas.microsoft.com/office/drawing/2014/main" id="{4D666B80-76CD-E6ED-D8A2-809620DA3F83}"/>
                    </a:ext>
                  </a:extLst>
                </p:cNvPr>
                <p:cNvCxnSpPr>
                  <a:cxnSpLocks/>
                  <a:endCxn id="273"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30395F8-3CDD-D46E-949F-A12771591700}"/>
                    </a:ext>
                  </a:extLst>
                </p:cNvPr>
                <p:cNvCxnSpPr>
                  <a:cxnSpLocks/>
                  <a:endCxn id="275" idx="0"/>
                </p:cNvCxnSpPr>
                <p:nvPr/>
              </p:nvCxnSpPr>
              <p:spPr>
                <a:xfrm>
                  <a:off x="6591299"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2045D98-07C6-C6C6-CFE4-7DC32DC1C3A8}"/>
                    </a:ext>
                  </a:extLst>
                </p:cNvPr>
                <p:cNvCxnSpPr>
                  <a:cxnSpLocks/>
                  <a:endCxn id="276"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A28E6F1E-D8AB-6049-6722-29415A152DAA}"/>
                    </a:ext>
                  </a:extLst>
                </p:cNvPr>
                <p:cNvCxnSpPr>
                  <a:cxnSpLocks/>
                  <a:endCxn id="277"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9A3F8AC9-D7F4-29E9-9A01-46EB3B1E1C80}"/>
                    </a:ext>
                  </a:extLst>
                </p:cNvPr>
                <p:cNvCxnSpPr>
                  <a:cxnSpLocks/>
                  <a:endCxn id="274"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227" name="Group 226">
              <a:extLst>
                <a:ext uri="{FF2B5EF4-FFF2-40B4-BE49-F238E27FC236}">
                  <a16:creationId xmlns:a16="http://schemas.microsoft.com/office/drawing/2014/main" id="{8B840DF0-3309-E6DE-EFAD-20D2A882B65C}"/>
                </a:ext>
              </a:extLst>
            </p:cNvPr>
            <p:cNvGrpSpPr/>
            <p:nvPr/>
          </p:nvGrpSpPr>
          <p:grpSpPr>
            <a:xfrm>
              <a:off x="3692066" y="2243328"/>
              <a:ext cx="1108299" cy="1490472"/>
              <a:chOff x="3692066" y="2243328"/>
              <a:chExt cx="1108299" cy="1490472"/>
            </a:xfrm>
            <a:grpFill/>
          </p:grpSpPr>
          <p:grpSp>
            <p:nvGrpSpPr>
              <p:cNvPr id="254" name="Group 253">
                <a:extLst>
                  <a:ext uri="{FF2B5EF4-FFF2-40B4-BE49-F238E27FC236}">
                    <a16:creationId xmlns:a16="http://schemas.microsoft.com/office/drawing/2014/main" id="{B09A963D-D053-8871-33A0-2416C63D4472}"/>
                  </a:ext>
                </a:extLst>
              </p:cNvPr>
              <p:cNvGrpSpPr/>
              <p:nvPr/>
            </p:nvGrpSpPr>
            <p:grpSpPr>
              <a:xfrm>
                <a:off x="3692066" y="3504497"/>
                <a:ext cx="1108299" cy="229303"/>
                <a:chOff x="5486400" y="3962400"/>
                <a:chExt cx="2209800" cy="457200"/>
              </a:xfrm>
              <a:grpFill/>
            </p:grpSpPr>
            <p:sp>
              <p:nvSpPr>
                <p:cNvPr id="261" name="DRAM">
                  <a:extLst>
                    <a:ext uri="{FF2B5EF4-FFF2-40B4-BE49-F238E27FC236}">
                      <a16:creationId xmlns:a16="http://schemas.microsoft.com/office/drawing/2014/main" id="{D2C19464-0533-09E3-18A4-976BD23F087B}"/>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2" name="DRAM">
                  <a:extLst>
                    <a:ext uri="{FF2B5EF4-FFF2-40B4-BE49-F238E27FC236}">
                      <a16:creationId xmlns:a16="http://schemas.microsoft.com/office/drawing/2014/main" id="{2F1A6B18-6B8C-12F7-F0CC-3576E0CB4B12}"/>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3" name="DRAM">
                  <a:extLst>
                    <a:ext uri="{FF2B5EF4-FFF2-40B4-BE49-F238E27FC236}">
                      <a16:creationId xmlns:a16="http://schemas.microsoft.com/office/drawing/2014/main" id="{E703FCF1-29CA-A8DE-AEBD-863F9ACAC6C4}"/>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4" name="DRAM">
                  <a:extLst>
                    <a:ext uri="{FF2B5EF4-FFF2-40B4-BE49-F238E27FC236}">
                      <a16:creationId xmlns:a16="http://schemas.microsoft.com/office/drawing/2014/main" id="{9E7E5177-E65A-A12E-56DE-E33E6286FC67}"/>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5" name="DRAM">
                  <a:extLst>
                    <a:ext uri="{FF2B5EF4-FFF2-40B4-BE49-F238E27FC236}">
                      <a16:creationId xmlns:a16="http://schemas.microsoft.com/office/drawing/2014/main" id="{461D493C-E0D8-51C7-3FD1-477C8557604F}"/>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55" name="Group 254">
                <a:extLst>
                  <a:ext uri="{FF2B5EF4-FFF2-40B4-BE49-F238E27FC236}">
                    <a16:creationId xmlns:a16="http://schemas.microsoft.com/office/drawing/2014/main" id="{DF03980A-C8A5-A6C7-AB3D-F27A867628B6}"/>
                  </a:ext>
                </a:extLst>
              </p:cNvPr>
              <p:cNvGrpSpPr/>
              <p:nvPr/>
            </p:nvGrpSpPr>
            <p:grpSpPr>
              <a:xfrm>
                <a:off x="3787609" y="2243328"/>
                <a:ext cx="917213" cy="1261169"/>
                <a:chOff x="5676900" y="990600"/>
                <a:chExt cx="1828800" cy="2971800"/>
              </a:xfrm>
              <a:grpFill/>
            </p:grpSpPr>
            <p:cxnSp>
              <p:nvCxnSpPr>
                <p:cNvPr id="256" name="Straight Connector 255">
                  <a:extLst>
                    <a:ext uri="{FF2B5EF4-FFF2-40B4-BE49-F238E27FC236}">
                      <a16:creationId xmlns:a16="http://schemas.microsoft.com/office/drawing/2014/main" id="{BD3D8CDE-9D2C-76ED-5983-5F09BD871F90}"/>
                    </a:ext>
                  </a:extLst>
                </p:cNvPr>
                <p:cNvCxnSpPr>
                  <a:cxnSpLocks/>
                  <a:endCxn id="261"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445551A-2D1E-76EF-61BA-BA03694B1F5D}"/>
                    </a:ext>
                  </a:extLst>
                </p:cNvPr>
                <p:cNvCxnSpPr>
                  <a:cxnSpLocks/>
                  <a:endCxn id="263" idx="0"/>
                </p:cNvCxnSpPr>
                <p:nvPr/>
              </p:nvCxnSpPr>
              <p:spPr>
                <a:xfrm>
                  <a:off x="65913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4AB4274E-0819-90CC-91FF-F5C2F2048F49}"/>
                    </a:ext>
                  </a:extLst>
                </p:cNvPr>
                <p:cNvCxnSpPr>
                  <a:cxnSpLocks/>
                  <a:endCxn id="264"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548FC3C-4F71-FA18-F4C8-543E0D1B5A95}"/>
                    </a:ext>
                  </a:extLst>
                </p:cNvPr>
                <p:cNvCxnSpPr>
                  <a:cxnSpLocks/>
                  <a:endCxn id="265"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0BD29CFC-709B-0CA4-A80A-8268BC9618A7}"/>
                    </a:ext>
                  </a:extLst>
                </p:cNvPr>
                <p:cNvCxnSpPr>
                  <a:cxnSpLocks/>
                  <a:endCxn id="262"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grpSp>
        <p:nvGrpSpPr>
          <p:cNvPr id="278" name="Group 277">
            <a:extLst>
              <a:ext uri="{FF2B5EF4-FFF2-40B4-BE49-F238E27FC236}">
                <a16:creationId xmlns:a16="http://schemas.microsoft.com/office/drawing/2014/main" id="{751D7810-28AE-9675-5D77-8AA91A762EF3}"/>
              </a:ext>
            </a:extLst>
          </p:cNvPr>
          <p:cNvGrpSpPr/>
          <p:nvPr/>
        </p:nvGrpSpPr>
        <p:grpSpPr>
          <a:xfrm>
            <a:off x="1627259" y="3514611"/>
            <a:ext cx="1414038" cy="191087"/>
            <a:chOff x="1828799" y="2017072"/>
            <a:chExt cx="1414038" cy="191087"/>
          </a:xfrm>
          <a:solidFill>
            <a:srgbClr val="1A82C4"/>
          </a:solidFill>
        </p:grpSpPr>
        <p:sp>
          <p:nvSpPr>
            <p:cNvPr id="279" name="DRAM">
              <a:extLst>
                <a:ext uri="{FF2B5EF4-FFF2-40B4-BE49-F238E27FC236}">
                  <a16:creationId xmlns:a16="http://schemas.microsoft.com/office/drawing/2014/main" id="{C35A3294-BDFD-9E12-C8D2-EE371A532BA2}"/>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80" name="Straight Connector 279">
              <a:extLst>
                <a:ext uri="{FF2B5EF4-FFF2-40B4-BE49-F238E27FC236}">
                  <a16:creationId xmlns:a16="http://schemas.microsoft.com/office/drawing/2014/main" id="{3BB5EC43-D735-AFE7-E0A5-7713F28751D2}"/>
                </a:ext>
              </a:extLst>
            </p:cNvPr>
            <p:cNvCxnSpPr>
              <a:cxnSpLocks/>
              <a:stCxn id="285" idx="6"/>
              <a:endCxn id="279" idx="0"/>
            </p:cNvCxnSpPr>
            <p:nvPr/>
          </p:nvCxnSpPr>
          <p:spPr>
            <a:xfrm flipH="1">
              <a:off x="20581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81" name="Oval 280">
              <a:extLst>
                <a:ext uri="{FF2B5EF4-FFF2-40B4-BE49-F238E27FC236}">
                  <a16:creationId xmlns:a16="http://schemas.microsoft.com/office/drawing/2014/main" id="{879A072C-338B-12D6-4838-76398FE22BCF}"/>
                </a:ext>
              </a:extLst>
            </p:cNvPr>
            <p:cNvSpPr/>
            <p:nvPr/>
          </p:nvSpPr>
          <p:spPr>
            <a:xfrm>
              <a:off x="21345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2" name="Oval 281">
              <a:extLst>
                <a:ext uri="{FF2B5EF4-FFF2-40B4-BE49-F238E27FC236}">
                  <a16:creationId xmlns:a16="http://schemas.microsoft.com/office/drawing/2014/main" id="{E55D7B27-5DC1-AAA0-0DA4-5CA6F9821F1F}"/>
                </a:ext>
              </a:extLst>
            </p:cNvPr>
            <p:cNvSpPr/>
            <p:nvPr/>
          </p:nvSpPr>
          <p:spPr>
            <a:xfrm>
              <a:off x="23638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3" name="Oval 282">
              <a:extLst>
                <a:ext uri="{FF2B5EF4-FFF2-40B4-BE49-F238E27FC236}">
                  <a16:creationId xmlns:a16="http://schemas.microsoft.com/office/drawing/2014/main" id="{C170B65F-3D9F-0D69-73EE-EF153E8DC964}"/>
                </a:ext>
              </a:extLst>
            </p:cNvPr>
            <p:cNvSpPr/>
            <p:nvPr/>
          </p:nvSpPr>
          <p:spPr>
            <a:xfrm>
              <a:off x="25931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4" name="Oval 283">
              <a:extLst>
                <a:ext uri="{FF2B5EF4-FFF2-40B4-BE49-F238E27FC236}">
                  <a16:creationId xmlns:a16="http://schemas.microsoft.com/office/drawing/2014/main" id="{C3A4C91E-C5D4-40BA-C7EA-83A4FB7C3E43}"/>
                </a:ext>
              </a:extLst>
            </p:cNvPr>
            <p:cNvSpPr/>
            <p:nvPr/>
          </p:nvSpPr>
          <p:spPr>
            <a:xfrm>
              <a:off x="28224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5" name="Oval 284">
              <a:extLst>
                <a:ext uri="{FF2B5EF4-FFF2-40B4-BE49-F238E27FC236}">
                  <a16:creationId xmlns:a16="http://schemas.microsoft.com/office/drawing/2014/main" id="{096A691E-5AFE-95A5-99D1-5E53171BEB91}"/>
                </a:ext>
              </a:extLst>
            </p:cNvPr>
            <p:cNvSpPr/>
            <p:nvPr/>
          </p:nvSpPr>
          <p:spPr>
            <a:xfrm>
              <a:off x="30517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86" name="Group 285">
            <a:extLst>
              <a:ext uri="{FF2B5EF4-FFF2-40B4-BE49-F238E27FC236}">
                <a16:creationId xmlns:a16="http://schemas.microsoft.com/office/drawing/2014/main" id="{41E04434-98A9-5CCF-5F67-B1136DF1B683}"/>
              </a:ext>
            </a:extLst>
          </p:cNvPr>
          <p:cNvGrpSpPr/>
          <p:nvPr/>
        </p:nvGrpSpPr>
        <p:grpSpPr>
          <a:xfrm>
            <a:off x="3184787" y="3514611"/>
            <a:ext cx="1414038" cy="191087"/>
            <a:chOff x="3386327" y="2017072"/>
            <a:chExt cx="1414038" cy="191087"/>
          </a:xfrm>
          <a:solidFill>
            <a:srgbClr val="1A82C4"/>
          </a:solidFill>
        </p:grpSpPr>
        <p:sp>
          <p:nvSpPr>
            <p:cNvPr id="287" name="DRAM">
              <a:extLst>
                <a:ext uri="{FF2B5EF4-FFF2-40B4-BE49-F238E27FC236}">
                  <a16:creationId xmlns:a16="http://schemas.microsoft.com/office/drawing/2014/main" id="{5C80A2B5-B64C-A3F0-B2E9-643764B7C188}"/>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88" name="Straight Connector 287">
              <a:extLst>
                <a:ext uri="{FF2B5EF4-FFF2-40B4-BE49-F238E27FC236}">
                  <a16:creationId xmlns:a16="http://schemas.microsoft.com/office/drawing/2014/main" id="{4E25ACFE-4602-3A75-551D-615C41A7A20D}"/>
                </a:ext>
              </a:extLst>
            </p:cNvPr>
            <p:cNvCxnSpPr>
              <a:cxnSpLocks/>
              <a:endCxn id="287" idx="0"/>
            </p:cNvCxnSpPr>
            <p:nvPr/>
          </p:nvCxnSpPr>
          <p:spPr>
            <a:xfrm flipH="1" flipV="1">
              <a:off x="3615631" y="2112616"/>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89" name="Oval 288">
              <a:extLst>
                <a:ext uri="{FF2B5EF4-FFF2-40B4-BE49-F238E27FC236}">
                  <a16:creationId xmlns:a16="http://schemas.microsoft.com/office/drawing/2014/main" id="{1435732A-384B-BF54-7817-CFC26522B3DB}"/>
                </a:ext>
              </a:extLst>
            </p:cNvPr>
            <p:cNvSpPr/>
            <p:nvPr/>
          </p:nvSpPr>
          <p:spPr>
            <a:xfrm>
              <a:off x="36920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0" name="Oval 289">
              <a:extLst>
                <a:ext uri="{FF2B5EF4-FFF2-40B4-BE49-F238E27FC236}">
                  <a16:creationId xmlns:a16="http://schemas.microsoft.com/office/drawing/2014/main" id="{BC1D30A3-B202-3482-27EA-D1D86950AC92}"/>
                </a:ext>
              </a:extLst>
            </p:cNvPr>
            <p:cNvSpPr/>
            <p:nvPr/>
          </p:nvSpPr>
          <p:spPr>
            <a:xfrm>
              <a:off x="39213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1" name="Oval 290">
              <a:extLst>
                <a:ext uri="{FF2B5EF4-FFF2-40B4-BE49-F238E27FC236}">
                  <a16:creationId xmlns:a16="http://schemas.microsoft.com/office/drawing/2014/main" id="{BC551B06-4978-618A-DF4D-90C300541FD5}"/>
                </a:ext>
              </a:extLst>
            </p:cNvPr>
            <p:cNvSpPr/>
            <p:nvPr/>
          </p:nvSpPr>
          <p:spPr>
            <a:xfrm>
              <a:off x="41506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2" name="Oval 291">
              <a:extLst>
                <a:ext uri="{FF2B5EF4-FFF2-40B4-BE49-F238E27FC236}">
                  <a16:creationId xmlns:a16="http://schemas.microsoft.com/office/drawing/2014/main" id="{93459750-2AB3-AE71-EC96-277FF0E3A1AA}"/>
                </a:ext>
              </a:extLst>
            </p:cNvPr>
            <p:cNvSpPr/>
            <p:nvPr/>
          </p:nvSpPr>
          <p:spPr>
            <a:xfrm>
              <a:off x="43799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3" name="Oval 292">
              <a:extLst>
                <a:ext uri="{FF2B5EF4-FFF2-40B4-BE49-F238E27FC236}">
                  <a16:creationId xmlns:a16="http://schemas.microsoft.com/office/drawing/2014/main" id="{925605BB-32BB-C536-E210-5A4F49A05F8B}"/>
                </a:ext>
              </a:extLst>
            </p:cNvPr>
            <p:cNvSpPr/>
            <p:nvPr/>
          </p:nvSpPr>
          <p:spPr>
            <a:xfrm>
              <a:off x="46092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sp>
        <p:nvSpPr>
          <p:cNvPr id="424" name="TextBox 423">
            <a:extLst>
              <a:ext uri="{FF2B5EF4-FFF2-40B4-BE49-F238E27FC236}">
                <a16:creationId xmlns:a16="http://schemas.microsoft.com/office/drawing/2014/main" id="{07E5F1AA-BB4D-7410-5A47-B04E746A3311}"/>
              </a:ext>
            </a:extLst>
          </p:cNvPr>
          <p:cNvSpPr txBox="1"/>
          <p:nvPr/>
        </p:nvSpPr>
        <p:spPr>
          <a:xfrm>
            <a:off x="0" y="1323368"/>
            <a:ext cx="9144000" cy="777240"/>
          </a:xfrm>
          <a:prstGeom prst="rect">
            <a:avLst/>
          </a:prstGeom>
          <a:solidFill>
            <a:schemeClr val="bg1">
              <a:lumMod val="95000"/>
            </a:schemeClr>
          </a:solidFill>
        </p:spPr>
        <p:txBody>
          <a:bodyPr wrap="square">
            <a:spAutoFit/>
          </a:bodyPr>
          <a:lstStyle/>
          <a:p>
            <a:pPr algn="ctr"/>
            <a:r>
              <a:rPr lang="en-US" sz="2200" b="1" dirty="0">
                <a:solidFill>
                  <a:schemeClr val="accent4"/>
                </a:solidFill>
                <a:latin typeface="Avenir Next" panose="020B0503020202020204" pitchFamily="34" charset="0"/>
              </a:rPr>
              <a:t>Fine-Grained DRAM: </a:t>
            </a:r>
            <a:br>
              <a:rPr lang="en-US" sz="2200" b="1" dirty="0">
                <a:solidFill>
                  <a:schemeClr val="accent4"/>
                </a:solidFill>
                <a:latin typeface="Avenir Next" panose="020B0503020202020204" pitchFamily="34" charset="0"/>
              </a:rPr>
            </a:br>
            <a:r>
              <a:rPr lang="en-US" sz="2200" b="1" dirty="0">
                <a:solidFill>
                  <a:schemeClr val="accent4"/>
                </a:solidFill>
                <a:latin typeface="Avenir Next" panose="020B0503020202020204" pitchFamily="34" charset="0"/>
              </a:rPr>
              <a:t>segments</a:t>
            </a:r>
            <a:r>
              <a:rPr lang="en-US" sz="2200" b="1" dirty="0">
                <a:latin typeface="Avenir Next" panose="020B0503020202020204" pitchFamily="34" charset="0"/>
              </a:rPr>
              <a:t> the global wordline to access </a:t>
            </a:r>
            <a:r>
              <a:rPr lang="en-US" sz="2200" b="1" dirty="0">
                <a:solidFill>
                  <a:schemeClr val="accent4"/>
                </a:solidFill>
                <a:latin typeface="Avenir Next" panose="020B0503020202020204" pitchFamily="34" charset="0"/>
              </a:rPr>
              <a:t>individual</a:t>
            </a:r>
            <a:r>
              <a:rPr lang="en-US" sz="2200" b="1" dirty="0">
                <a:latin typeface="Avenir Next" panose="020B0503020202020204" pitchFamily="34" charset="0"/>
              </a:rPr>
              <a:t> DRAM mats</a:t>
            </a:r>
          </a:p>
        </p:txBody>
      </p:sp>
      <p:grpSp>
        <p:nvGrpSpPr>
          <p:cNvPr id="319" name="Group 318">
            <a:extLst>
              <a:ext uri="{FF2B5EF4-FFF2-40B4-BE49-F238E27FC236}">
                <a16:creationId xmlns:a16="http://schemas.microsoft.com/office/drawing/2014/main" id="{5CB0FDEC-5895-DCA8-211E-FA7597764EDD}"/>
              </a:ext>
            </a:extLst>
          </p:cNvPr>
          <p:cNvGrpSpPr/>
          <p:nvPr/>
        </p:nvGrpSpPr>
        <p:grpSpPr>
          <a:xfrm>
            <a:off x="4310251" y="2216008"/>
            <a:ext cx="4305183" cy="764735"/>
            <a:chOff x="4283355" y="2661946"/>
            <a:chExt cx="4305183" cy="764735"/>
          </a:xfrm>
        </p:grpSpPr>
        <p:sp>
          <p:nvSpPr>
            <p:cNvPr id="330" name="TextBox 329">
              <a:extLst>
                <a:ext uri="{FF2B5EF4-FFF2-40B4-BE49-F238E27FC236}">
                  <a16:creationId xmlns:a16="http://schemas.microsoft.com/office/drawing/2014/main" id="{170B0079-999B-634A-50ED-EC07C4B48580}"/>
                </a:ext>
              </a:extLst>
            </p:cNvPr>
            <p:cNvSpPr txBox="1"/>
            <p:nvPr/>
          </p:nvSpPr>
          <p:spPr>
            <a:xfrm>
              <a:off x="4283355" y="2661946"/>
              <a:ext cx="4305183" cy="457200"/>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16161"/>
                  </a:solidFill>
                  <a:effectLst/>
                  <a:uLnTx/>
                  <a:uFillTx/>
                  <a:latin typeface="Avenir Next" panose="020B0503020202020204" pitchFamily="34" charset="0"/>
                </a:rPr>
                <a:t>segmented global wordline</a:t>
              </a:r>
            </a:p>
          </p:txBody>
        </p:sp>
        <p:sp>
          <p:nvSpPr>
            <p:cNvPr id="317" name="Rounded Rectangle 316">
              <a:extLst>
                <a:ext uri="{FF2B5EF4-FFF2-40B4-BE49-F238E27FC236}">
                  <a16:creationId xmlns:a16="http://schemas.microsoft.com/office/drawing/2014/main" id="{EC1E66E7-E25C-9EE1-ECB3-D5EC14BEF419}"/>
                </a:ext>
              </a:extLst>
            </p:cNvPr>
            <p:cNvSpPr/>
            <p:nvPr/>
          </p:nvSpPr>
          <p:spPr>
            <a:xfrm>
              <a:off x="4645785" y="3154544"/>
              <a:ext cx="1942043" cy="272137"/>
            </a:xfrm>
            <a:prstGeom prst="roundRect">
              <a:avLst/>
            </a:prstGeom>
            <a:noFill/>
            <a:ln w="38100">
              <a:solidFill>
                <a:srgbClr val="E1616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0" name="Rectangle 319">
            <a:extLst>
              <a:ext uri="{FF2B5EF4-FFF2-40B4-BE49-F238E27FC236}">
                <a16:creationId xmlns:a16="http://schemas.microsoft.com/office/drawing/2014/main" id="{44C2EA2F-00A4-DCDF-747B-A44DEA526E5E}"/>
              </a:ext>
            </a:extLst>
          </p:cNvPr>
          <p:cNvSpPr/>
          <p:nvPr/>
        </p:nvSpPr>
        <p:spPr>
          <a:xfrm>
            <a:off x="-71" y="4713155"/>
            <a:ext cx="9188383" cy="430887"/>
          </a:xfrm>
          <a:prstGeom prst="rect">
            <a:avLst/>
          </a:prstGeom>
          <a:noFill/>
        </p:spPr>
        <p:txBody>
          <a:bodyPr wrap="square">
            <a:spAutoFit/>
          </a:bodyPr>
          <a:lstStyle/>
          <a:p>
            <a:pPr marL="0" lvl="1" defTabSz="914400">
              <a:defRPr/>
            </a:pPr>
            <a:r>
              <a:rPr lang="en-US" sz="2200" b="1" dirty="0">
                <a:solidFill>
                  <a:prstClr val="black"/>
                </a:solidFill>
                <a:latin typeface="Avenir Next" panose="020B0503020202020204" pitchFamily="34" charset="0"/>
                <a:cs typeface="Gill Sans MT"/>
              </a:rPr>
              <a:t>Fine-grained DRAM for energy-efficient DRAM access: </a:t>
            </a:r>
            <a:endParaRPr kumimoji="0" lang="en-US" sz="2200" b="1" i="0" u="none" strike="noStrike" kern="1200" cap="none" spc="0" normalizeH="0" baseline="0" noProof="0" dirty="0">
              <a:ln>
                <a:noFill/>
              </a:ln>
              <a:solidFill>
                <a:prstClr val="black"/>
              </a:solidFill>
              <a:effectLst/>
              <a:uLnTx/>
              <a:uFillTx/>
              <a:latin typeface="Avenir Next" panose="020B0503020202020204" pitchFamily="34" charset="0"/>
              <a:cs typeface="Gill Sans MT"/>
            </a:endParaRPr>
          </a:p>
        </p:txBody>
      </p:sp>
      <p:sp>
        <p:nvSpPr>
          <p:cNvPr id="321" name="Rectangle 320">
            <a:extLst>
              <a:ext uri="{FF2B5EF4-FFF2-40B4-BE49-F238E27FC236}">
                <a16:creationId xmlns:a16="http://schemas.microsoft.com/office/drawing/2014/main" id="{A9C6A0F9-AA90-5B3A-4264-407E3DD047AA}"/>
              </a:ext>
            </a:extLst>
          </p:cNvPr>
          <p:cNvSpPr/>
          <p:nvPr/>
        </p:nvSpPr>
        <p:spPr>
          <a:xfrm>
            <a:off x="-3491" y="5089476"/>
            <a:ext cx="9144000" cy="1384995"/>
          </a:xfrm>
          <a:prstGeom prst="rect">
            <a:avLst/>
          </a:prstGeom>
          <a:noFill/>
        </p:spPr>
        <p:txBody>
          <a:bodyPr wrap="square">
            <a:spAutoFit/>
          </a:bodyPr>
          <a:lstStyle/>
          <a:p>
            <a:r>
              <a:rPr lang="en-US" sz="1400" b="1" dirty="0">
                <a:solidFill>
                  <a:schemeClr val="accent4"/>
                </a:solidFill>
                <a:latin typeface="Avenir Next" panose="020B0503020202020204" pitchFamily="34" charset="0"/>
              </a:rPr>
              <a:t>[Cooper-</a:t>
            </a:r>
            <a:r>
              <a:rPr lang="en-US" sz="1400" b="1" dirty="0" err="1">
                <a:solidFill>
                  <a:schemeClr val="accent4"/>
                </a:solidFill>
                <a:latin typeface="Avenir Next" panose="020B0503020202020204" pitchFamily="34" charset="0"/>
              </a:rPr>
              <a:t>Balis</a:t>
            </a:r>
            <a:r>
              <a:rPr lang="en-US" sz="1400" b="1" dirty="0">
                <a:solidFill>
                  <a:schemeClr val="accent4"/>
                </a:solidFill>
                <a:latin typeface="Avenir Next" panose="020B0503020202020204" pitchFamily="34" charset="0"/>
              </a:rPr>
              <a:t>+, 2010]: </a:t>
            </a:r>
            <a:r>
              <a:rPr lang="en-US" sz="1200" dirty="0">
                <a:latin typeface="Avenir Next" panose="020B0503020202020204" pitchFamily="34" charset="0"/>
              </a:rPr>
              <a:t>Fine-Grained Activation for Power Reduction in DRAM</a:t>
            </a:r>
            <a:br>
              <a:rPr lang="en-US" sz="1200" dirty="0">
                <a:latin typeface="Avenir Next" panose="020B0503020202020204" pitchFamily="34" charset="0"/>
              </a:rPr>
            </a:br>
            <a:r>
              <a:rPr lang="en-US" sz="1400" b="1" dirty="0">
                <a:solidFill>
                  <a:srgbClr val="1A82C4"/>
                </a:solidFill>
                <a:latin typeface="Avenir Next" panose="020B0503020202020204" pitchFamily="34" charset="0"/>
              </a:rPr>
              <a:t>[</a:t>
            </a:r>
            <a:r>
              <a:rPr lang="en-US" sz="1400" b="1" dirty="0" err="1">
                <a:solidFill>
                  <a:srgbClr val="1A82C4"/>
                </a:solidFill>
                <a:latin typeface="Avenir Next" panose="020B0503020202020204" pitchFamily="34" charset="0"/>
              </a:rPr>
              <a:t>Udipi</a:t>
            </a:r>
            <a:r>
              <a:rPr lang="en-US" sz="1400" b="1" dirty="0">
                <a:solidFill>
                  <a:srgbClr val="1A82C4"/>
                </a:solidFill>
                <a:latin typeface="Avenir Next" panose="020B0503020202020204" pitchFamily="34" charset="0"/>
              </a:rPr>
              <a:t>+, 2010]: </a:t>
            </a:r>
            <a:r>
              <a:rPr lang="en-US" sz="1200" dirty="0">
                <a:latin typeface="Avenir Next" panose="020B0503020202020204" pitchFamily="34" charset="0"/>
              </a:rPr>
              <a:t>Rethinking DRAM Design and Organization for Energy-Constrained Multi-Cores</a:t>
            </a:r>
            <a:endParaRPr lang="en-US" sz="1400" dirty="0">
              <a:latin typeface="Avenir Next" panose="020B0503020202020204" pitchFamily="34" charset="0"/>
            </a:endParaRPr>
          </a:p>
          <a:p>
            <a:r>
              <a:rPr lang="en-US" sz="1400" b="1" dirty="0">
                <a:solidFill>
                  <a:schemeClr val="accent4"/>
                </a:solidFill>
                <a:latin typeface="Avenir Next" panose="020B0503020202020204" pitchFamily="34" charset="0"/>
              </a:rPr>
              <a:t>[Zhang+, 2014]: </a:t>
            </a:r>
            <a:r>
              <a:rPr lang="en-US" sz="1200" dirty="0">
                <a:latin typeface="Avenir Next" panose="020B0503020202020204" pitchFamily="34" charset="0"/>
              </a:rPr>
              <a:t>Half-DRAM</a:t>
            </a:r>
            <a:br>
              <a:rPr lang="en-US" sz="1200" dirty="0">
                <a:latin typeface="Avenir Next" panose="020B0503020202020204" pitchFamily="34" charset="0"/>
              </a:rPr>
            </a:br>
            <a:r>
              <a:rPr lang="en-US" sz="1400" b="1" dirty="0">
                <a:solidFill>
                  <a:srgbClr val="1A82C4"/>
                </a:solidFill>
                <a:latin typeface="Avenir Next" panose="020B0503020202020204" pitchFamily="34" charset="0"/>
              </a:rPr>
              <a:t>[Ha+, 2016]: </a:t>
            </a:r>
            <a:r>
              <a:rPr lang="en-US" sz="1200" dirty="0">
                <a:latin typeface="Avenir Next" panose="020B0503020202020204" pitchFamily="34" charset="0"/>
              </a:rPr>
              <a:t>Improving Energy Efficiency of DRAM by Exploiting Half Page Row Access</a:t>
            </a:r>
            <a:endParaRPr lang="en-US" sz="1400" dirty="0">
              <a:latin typeface="Avenir Next" panose="020B0503020202020204" pitchFamily="34" charset="0"/>
            </a:endParaRPr>
          </a:p>
          <a:p>
            <a:r>
              <a:rPr lang="en-US" sz="1400" b="1" dirty="0">
                <a:solidFill>
                  <a:schemeClr val="accent4"/>
                </a:solidFill>
                <a:latin typeface="Avenir Next" panose="020B0503020202020204" pitchFamily="34" charset="0"/>
              </a:rPr>
              <a:t>[O’Connor+, 2017]: </a:t>
            </a:r>
            <a:r>
              <a:rPr lang="en-US" sz="1200" dirty="0">
                <a:latin typeface="Avenir Next" panose="020B0503020202020204" pitchFamily="34" charset="0"/>
              </a:rPr>
              <a:t>Fine-Grained DRAM</a:t>
            </a:r>
            <a:endParaRPr lang="en-US" sz="1400" dirty="0">
              <a:latin typeface="Avenir Next" panose="020B0503020202020204" pitchFamily="34" charset="0"/>
            </a:endParaRPr>
          </a:p>
          <a:p>
            <a:r>
              <a:rPr lang="en-US" sz="1400" b="1" dirty="0">
                <a:solidFill>
                  <a:schemeClr val="accent4"/>
                </a:solidFill>
                <a:latin typeface="Avenir Next" panose="020B0503020202020204" pitchFamily="34" charset="0"/>
              </a:rPr>
              <a:t>[</a:t>
            </a:r>
            <a:r>
              <a:rPr lang="en-US" sz="1400" b="1" dirty="0" err="1">
                <a:solidFill>
                  <a:schemeClr val="accent4"/>
                </a:solidFill>
                <a:latin typeface="Avenir Next" panose="020B0503020202020204" pitchFamily="34" charset="0"/>
              </a:rPr>
              <a:t>Olgun</a:t>
            </a:r>
            <a:r>
              <a:rPr lang="en-US" sz="1400" b="1" dirty="0">
                <a:solidFill>
                  <a:schemeClr val="accent4"/>
                </a:solidFill>
                <a:latin typeface="Avenir Next" panose="020B0503020202020204" pitchFamily="34" charset="0"/>
              </a:rPr>
              <a:t>+, 2024]: </a:t>
            </a:r>
            <a:r>
              <a:rPr lang="en-US" sz="1200" dirty="0">
                <a:latin typeface="Avenir Next" panose="020B0503020202020204" pitchFamily="34" charset="0"/>
              </a:rPr>
              <a:t>Sectored DRAM</a:t>
            </a:r>
            <a:endParaRPr lang="en-US" sz="2000" dirty="0">
              <a:latin typeface="Avenir Next" panose="020B0503020202020204" pitchFamily="34" charset="0"/>
            </a:endParaRPr>
          </a:p>
        </p:txBody>
      </p:sp>
      <p:grpSp>
        <p:nvGrpSpPr>
          <p:cNvPr id="327" name="Group 326">
            <a:extLst>
              <a:ext uri="{FF2B5EF4-FFF2-40B4-BE49-F238E27FC236}">
                <a16:creationId xmlns:a16="http://schemas.microsoft.com/office/drawing/2014/main" id="{10603881-2B8F-7855-9742-05280D97116C}"/>
              </a:ext>
            </a:extLst>
          </p:cNvPr>
          <p:cNvGrpSpPr/>
          <p:nvPr/>
        </p:nvGrpSpPr>
        <p:grpSpPr>
          <a:xfrm>
            <a:off x="784522" y="4125660"/>
            <a:ext cx="6938410" cy="647381"/>
            <a:chOff x="757719" y="4572696"/>
            <a:chExt cx="6938410" cy="647381"/>
          </a:xfrm>
        </p:grpSpPr>
        <p:grpSp>
          <p:nvGrpSpPr>
            <p:cNvPr id="328" name="Group 327">
              <a:extLst>
                <a:ext uri="{FF2B5EF4-FFF2-40B4-BE49-F238E27FC236}">
                  <a16:creationId xmlns:a16="http://schemas.microsoft.com/office/drawing/2014/main" id="{AD3F0976-DB54-75D5-DCEA-A24B5FE1FC69}"/>
                </a:ext>
              </a:extLst>
            </p:cNvPr>
            <p:cNvGrpSpPr/>
            <p:nvPr/>
          </p:nvGrpSpPr>
          <p:grpSpPr>
            <a:xfrm>
              <a:off x="1906102" y="4572696"/>
              <a:ext cx="5790027" cy="251465"/>
              <a:chOff x="1906102" y="4572696"/>
              <a:chExt cx="5790027" cy="251465"/>
            </a:xfrm>
          </p:grpSpPr>
          <p:grpSp>
            <p:nvGrpSpPr>
              <p:cNvPr id="395" name="Group 394">
                <a:extLst>
                  <a:ext uri="{FF2B5EF4-FFF2-40B4-BE49-F238E27FC236}">
                    <a16:creationId xmlns:a16="http://schemas.microsoft.com/office/drawing/2014/main" id="{D0EF728D-8DBE-7CEC-CDB5-F12AF623E57E}"/>
                  </a:ext>
                </a:extLst>
              </p:cNvPr>
              <p:cNvGrpSpPr/>
              <p:nvPr/>
            </p:nvGrpSpPr>
            <p:grpSpPr>
              <a:xfrm>
                <a:off x="1906102" y="4572696"/>
                <a:ext cx="5790027" cy="251465"/>
                <a:chOff x="1906102" y="4605667"/>
                <a:chExt cx="5790027" cy="251465"/>
              </a:xfrm>
            </p:grpSpPr>
            <p:cxnSp>
              <p:nvCxnSpPr>
                <p:cNvPr id="397" name="Straight Connector 396">
                  <a:extLst>
                    <a:ext uri="{FF2B5EF4-FFF2-40B4-BE49-F238E27FC236}">
                      <a16:creationId xmlns:a16="http://schemas.microsoft.com/office/drawing/2014/main" id="{668537B8-112C-444A-1AC5-C6AD56117F02}"/>
                    </a:ext>
                  </a:extLst>
                </p:cNvPr>
                <p:cNvCxnSpPr/>
                <p:nvPr/>
              </p:nvCxnSpPr>
              <p:spPr>
                <a:xfrm flipH="1">
                  <a:off x="1906102" y="4605667"/>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73106B26-6E34-AC80-E0E7-B3822C4CCBB1}"/>
                    </a:ext>
                  </a:extLst>
                </p:cNvPr>
                <p:cNvCxnSpPr/>
                <p:nvPr/>
              </p:nvCxnSpPr>
              <p:spPr>
                <a:xfrm flipH="1">
                  <a:off x="3463630" y="4605667"/>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C0ED497-8846-DF8A-930C-C31C6CB0AB28}"/>
                    </a:ext>
                  </a:extLst>
                </p:cNvPr>
                <p:cNvCxnSpPr/>
                <p:nvPr/>
              </p:nvCxnSpPr>
              <p:spPr>
                <a:xfrm flipH="1">
                  <a:off x="5030302" y="4612936"/>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E12467CD-5172-D6A3-0584-56B093666CC2}"/>
                    </a:ext>
                  </a:extLst>
                </p:cNvPr>
                <p:cNvCxnSpPr/>
                <p:nvPr/>
              </p:nvCxnSpPr>
              <p:spPr>
                <a:xfrm flipH="1">
                  <a:off x="6587830" y="4605667"/>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715781-E3B3-740D-FCF2-564F3012E64D}"/>
                    </a:ext>
                  </a:extLst>
                </p:cNvPr>
                <p:cNvCxnSpPr>
                  <a:cxnSpLocks/>
                </p:cNvCxnSpPr>
                <p:nvPr/>
              </p:nvCxnSpPr>
              <p:spPr>
                <a:xfrm flipV="1">
                  <a:off x="2460251" y="4615982"/>
                  <a:ext cx="0" cy="226344"/>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AD77F024-2A68-F2E1-56BA-C89C4AC25F64}"/>
                    </a:ext>
                  </a:extLst>
                </p:cNvPr>
                <p:cNvCxnSpPr>
                  <a:cxnSpLocks/>
                </p:cNvCxnSpPr>
                <p:nvPr/>
              </p:nvCxnSpPr>
              <p:spPr>
                <a:xfrm flipV="1">
                  <a:off x="4017779" y="4615982"/>
                  <a:ext cx="0" cy="24115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D726812C-B2C6-7D06-CE8B-4649230DA85E}"/>
                    </a:ext>
                  </a:extLst>
                </p:cNvPr>
                <p:cNvCxnSpPr>
                  <a:cxnSpLocks/>
                </p:cNvCxnSpPr>
                <p:nvPr/>
              </p:nvCxnSpPr>
              <p:spPr>
                <a:xfrm flipV="1">
                  <a:off x="5584451" y="4615982"/>
                  <a:ext cx="0" cy="24115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B77A6D42-A7F2-E8A4-6F78-2D1D2F02E91F}"/>
                    </a:ext>
                  </a:extLst>
                </p:cNvPr>
                <p:cNvCxnSpPr>
                  <a:cxnSpLocks/>
                </p:cNvCxnSpPr>
                <p:nvPr/>
              </p:nvCxnSpPr>
              <p:spPr>
                <a:xfrm flipV="1">
                  <a:off x="7141979" y="4615982"/>
                  <a:ext cx="0" cy="24115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grpSp>
          <p:cxnSp>
            <p:nvCxnSpPr>
              <p:cNvPr id="396" name="Straight Connector 395">
                <a:extLst>
                  <a:ext uri="{FF2B5EF4-FFF2-40B4-BE49-F238E27FC236}">
                    <a16:creationId xmlns:a16="http://schemas.microsoft.com/office/drawing/2014/main" id="{E6892669-618B-521F-2431-F3FB390C98B4}"/>
                  </a:ext>
                </a:extLst>
              </p:cNvPr>
              <p:cNvCxnSpPr>
                <a:cxnSpLocks/>
              </p:cNvCxnSpPr>
              <p:nvPr/>
            </p:nvCxnSpPr>
            <p:spPr>
              <a:xfrm>
                <a:off x="2135695" y="4824161"/>
                <a:ext cx="5397405"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grpSp>
        <p:sp>
          <p:nvSpPr>
            <p:cNvPr id="329" name="TextBox 328">
              <a:extLst>
                <a:ext uri="{FF2B5EF4-FFF2-40B4-BE49-F238E27FC236}">
                  <a16:creationId xmlns:a16="http://schemas.microsoft.com/office/drawing/2014/main" id="{66228A6C-AABB-CCEE-2EF2-8130F9FB0374}"/>
                </a:ext>
              </a:extLst>
            </p:cNvPr>
            <p:cNvSpPr txBox="1"/>
            <p:nvPr/>
          </p:nvSpPr>
          <p:spPr>
            <a:xfrm>
              <a:off x="757719" y="4762877"/>
              <a:ext cx="3672585" cy="457200"/>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Avenir Next" panose="020B0503020202020204" pitchFamily="34" charset="0"/>
                </a:rPr>
                <a:t>global sense amplifier </a:t>
              </a:r>
            </a:p>
          </p:txBody>
        </p:sp>
      </p:grpSp>
    </p:spTree>
    <p:extLst>
      <p:ext uri="{BB962C8B-B14F-4D97-AF65-F5344CB8AC3E}">
        <p14:creationId xmlns:p14="http://schemas.microsoft.com/office/powerpoint/2010/main" val="117018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500"/>
                                        <p:tgtEl>
                                          <p:spTgt spid="212"/>
                                        </p:tgtEl>
                                      </p:cBhvr>
                                    </p:animEffect>
                                  </p:childTnLst>
                                </p:cTn>
                              </p:par>
                              <p:par>
                                <p:cTn id="8" presetID="22" presetClass="entr" presetSubtype="8" fill="hold" nodeType="withEffect">
                                  <p:stCondLst>
                                    <p:cond delay="0"/>
                                  </p:stCondLst>
                                  <p:childTnLst>
                                    <p:set>
                                      <p:cBhvr>
                                        <p:cTn id="9" dur="1" fill="hold">
                                          <p:stCondLst>
                                            <p:cond delay="0"/>
                                          </p:stCondLst>
                                        </p:cTn>
                                        <p:tgtEl>
                                          <p:spTgt spid="219"/>
                                        </p:tgtEl>
                                        <p:attrNameLst>
                                          <p:attrName>style.visibility</p:attrName>
                                        </p:attrNameLst>
                                      </p:cBhvr>
                                      <p:to>
                                        <p:strVal val="visible"/>
                                      </p:to>
                                    </p:set>
                                    <p:animEffect transition="in" filter="wipe(left)">
                                      <p:cBhvr>
                                        <p:cTn id="10" dur="500"/>
                                        <p:tgtEl>
                                          <p:spTgt spid="219"/>
                                        </p:tgtEl>
                                      </p:cBhvr>
                                    </p:animEffect>
                                  </p:childTnLst>
                                </p:cTn>
                              </p:par>
                              <p:par>
                                <p:cTn id="11" presetID="22" presetClass="entr" presetSubtype="1" fill="hold" nodeType="withEffect">
                                  <p:stCondLst>
                                    <p:cond delay="100"/>
                                  </p:stCondLst>
                                  <p:childTnLst>
                                    <p:set>
                                      <p:cBhvr>
                                        <p:cTn id="12" dur="1" fill="hold">
                                          <p:stCondLst>
                                            <p:cond delay="0"/>
                                          </p:stCondLst>
                                        </p:cTn>
                                        <p:tgtEl>
                                          <p:spTgt spid="220"/>
                                        </p:tgtEl>
                                        <p:attrNameLst>
                                          <p:attrName>style.visibility</p:attrName>
                                        </p:attrNameLst>
                                      </p:cBhvr>
                                      <p:to>
                                        <p:strVal val="visible"/>
                                      </p:to>
                                    </p:set>
                                    <p:animEffect transition="in" filter="wipe(up)">
                                      <p:cBhvr>
                                        <p:cTn id="13" dur="500"/>
                                        <p:tgtEl>
                                          <p:spTgt spid="220"/>
                                        </p:tgtEl>
                                      </p:cBhvr>
                                    </p:animEffect>
                                  </p:childTnLst>
                                </p:cTn>
                              </p:par>
                              <p:par>
                                <p:cTn id="14" presetID="22" presetClass="entr" presetSubtype="8" fill="hold" nodeType="withEffect">
                                  <p:stCondLst>
                                    <p:cond delay="0"/>
                                  </p:stCondLst>
                                  <p:childTnLst>
                                    <p:set>
                                      <p:cBhvr>
                                        <p:cTn id="15" dur="1" fill="hold">
                                          <p:stCondLst>
                                            <p:cond delay="0"/>
                                          </p:stCondLst>
                                        </p:cTn>
                                        <p:tgtEl>
                                          <p:spTgt spid="278"/>
                                        </p:tgtEl>
                                        <p:attrNameLst>
                                          <p:attrName>style.visibility</p:attrName>
                                        </p:attrNameLst>
                                      </p:cBhvr>
                                      <p:to>
                                        <p:strVal val="visible"/>
                                      </p:to>
                                    </p:set>
                                    <p:animEffect transition="in" filter="wipe(left)">
                                      <p:cBhvr>
                                        <p:cTn id="16" dur="500"/>
                                        <p:tgtEl>
                                          <p:spTgt spid="278"/>
                                        </p:tgtEl>
                                      </p:cBhvr>
                                    </p:animEffect>
                                  </p:childTnLst>
                                </p:cTn>
                              </p:par>
                              <p:par>
                                <p:cTn id="17" presetID="22" presetClass="entr" presetSubtype="1" fill="hold" nodeType="withEffect">
                                  <p:stCondLst>
                                    <p:cond delay="0"/>
                                  </p:stCondLst>
                                  <p:childTnLst>
                                    <p:set>
                                      <p:cBhvr>
                                        <p:cTn id="18" dur="1" fill="hold">
                                          <p:stCondLst>
                                            <p:cond delay="0"/>
                                          </p:stCondLst>
                                        </p:cTn>
                                        <p:tgtEl>
                                          <p:spTgt spid="221"/>
                                        </p:tgtEl>
                                        <p:attrNameLst>
                                          <p:attrName>style.visibility</p:attrName>
                                        </p:attrNameLst>
                                      </p:cBhvr>
                                      <p:to>
                                        <p:strVal val="visible"/>
                                      </p:to>
                                    </p:set>
                                    <p:animEffect transition="in" filter="wipe(up)">
                                      <p:cBhvr>
                                        <p:cTn id="19" dur="500"/>
                                        <p:tgtEl>
                                          <p:spTgt spid="221"/>
                                        </p:tgtEl>
                                      </p:cBhvr>
                                    </p:animEffect>
                                  </p:childTnLst>
                                </p:cTn>
                              </p:par>
                              <p:par>
                                <p:cTn id="20" presetID="22" presetClass="entr" presetSubtype="8" fill="hold" nodeType="withEffect">
                                  <p:stCondLst>
                                    <p:cond delay="0"/>
                                  </p:stCondLst>
                                  <p:childTnLst>
                                    <p:set>
                                      <p:cBhvr>
                                        <p:cTn id="21" dur="1" fill="hold">
                                          <p:stCondLst>
                                            <p:cond delay="0"/>
                                          </p:stCondLst>
                                        </p:cTn>
                                        <p:tgtEl>
                                          <p:spTgt spid="286"/>
                                        </p:tgtEl>
                                        <p:attrNameLst>
                                          <p:attrName>style.visibility</p:attrName>
                                        </p:attrNameLst>
                                      </p:cBhvr>
                                      <p:to>
                                        <p:strVal val="visible"/>
                                      </p:to>
                                    </p:set>
                                    <p:animEffect transition="in" filter="wipe(left)">
                                      <p:cBhvr>
                                        <p:cTn id="22" dur="500"/>
                                        <p:tgtEl>
                                          <p:spTgt spid="286"/>
                                        </p:tgtEl>
                                      </p:cBhvr>
                                    </p:animEffect>
                                  </p:childTnLst>
                                </p:cTn>
                              </p:par>
                              <p:par>
                                <p:cTn id="23" presetID="22" presetClass="entr" presetSubtype="1" fill="hold" nodeType="withEffect">
                                  <p:stCondLst>
                                    <p:cond delay="0"/>
                                  </p:stCondLst>
                                  <p:childTnLst>
                                    <p:set>
                                      <p:cBhvr>
                                        <p:cTn id="24" dur="1" fill="hold">
                                          <p:stCondLst>
                                            <p:cond delay="0"/>
                                          </p:stCondLst>
                                        </p:cTn>
                                        <p:tgtEl>
                                          <p:spTgt spid="225"/>
                                        </p:tgtEl>
                                        <p:attrNameLst>
                                          <p:attrName>style.visibility</p:attrName>
                                        </p:attrNameLst>
                                      </p:cBhvr>
                                      <p:to>
                                        <p:strVal val="visible"/>
                                      </p:to>
                                    </p:set>
                                    <p:animEffect transition="in" filter="wipe(up)">
                                      <p:cBhvr>
                                        <p:cTn id="25" dur="500"/>
                                        <p:tgtEl>
                                          <p:spTgt spid="2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0"/>
                                        </p:tgtEl>
                                        <p:attrNameLst>
                                          <p:attrName>style.visibility</p:attrName>
                                        </p:attrNameLst>
                                      </p:cBhvr>
                                      <p:to>
                                        <p:strVal val="visible"/>
                                      </p:to>
                                    </p:set>
                                    <p:animEffect transition="in" filter="fade">
                                      <p:cBhvr>
                                        <p:cTn id="28" dur="500"/>
                                        <p:tgtEl>
                                          <p:spTgt spid="3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1"/>
                                        </p:tgtEl>
                                        <p:attrNameLst>
                                          <p:attrName>style.visibility</p:attrName>
                                        </p:attrNameLst>
                                      </p:cBhvr>
                                      <p:to>
                                        <p:strVal val="visible"/>
                                      </p:to>
                                    </p:set>
                                    <p:animEffect transition="in" filter="fade">
                                      <p:cBhvr>
                                        <p:cTn id="31" dur="5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320" grpId="0"/>
      <p:bldP spid="32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F31FC0-05FE-F10D-0AF4-FE7203665D14}"/>
              </a:ext>
            </a:extLst>
          </p:cNvPr>
          <p:cNvSpPr>
            <a:spLocks noGrp="1"/>
          </p:cNvSpPr>
          <p:nvPr>
            <p:ph type="title"/>
          </p:nvPr>
        </p:nvSpPr>
        <p:spPr>
          <a:xfrm>
            <a:off x="169011" y="132334"/>
            <a:ext cx="8894602" cy="925840"/>
          </a:xfrm>
        </p:spPr>
        <p:txBody>
          <a:bodyPr>
            <a:noAutofit/>
          </a:bodyPr>
          <a:lstStyle/>
          <a:p>
            <a:r>
              <a:rPr lang="en-US" sz="3600" dirty="0"/>
              <a:t>MIMDRAM: </a:t>
            </a:r>
            <a:br>
              <a:rPr lang="en-US" sz="3600" dirty="0"/>
            </a:br>
            <a:r>
              <a:rPr lang="en-US" sz="2800" dirty="0"/>
              <a:t>Key Idea (III)</a:t>
            </a:r>
          </a:p>
        </p:txBody>
      </p:sp>
      <p:grpSp>
        <p:nvGrpSpPr>
          <p:cNvPr id="8" name="Group 7">
            <a:extLst>
              <a:ext uri="{FF2B5EF4-FFF2-40B4-BE49-F238E27FC236}">
                <a16:creationId xmlns:a16="http://schemas.microsoft.com/office/drawing/2014/main" id="{1D7B71D5-710A-6F8A-EC9D-612EC4135D5F}"/>
              </a:ext>
            </a:extLst>
          </p:cNvPr>
          <p:cNvGrpSpPr/>
          <p:nvPr/>
        </p:nvGrpSpPr>
        <p:grpSpPr>
          <a:xfrm>
            <a:off x="1634508" y="1669727"/>
            <a:ext cx="1414038" cy="1414038"/>
            <a:chOff x="4876800" y="1600199"/>
            <a:chExt cx="2819401" cy="2819401"/>
          </a:xfrm>
        </p:grpSpPr>
        <p:grpSp>
          <p:nvGrpSpPr>
            <p:cNvPr id="9" name="Group 8">
              <a:extLst>
                <a:ext uri="{FF2B5EF4-FFF2-40B4-BE49-F238E27FC236}">
                  <a16:creationId xmlns:a16="http://schemas.microsoft.com/office/drawing/2014/main" id="{145ADD40-8DAC-4AB7-793E-4189F586BDCC}"/>
                </a:ext>
              </a:extLst>
            </p:cNvPr>
            <p:cNvGrpSpPr/>
            <p:nvPr/>
          </p:nvGrpSpPr>
          <p:grpSpPr>
            <a:xfrm>
              <a:off x="5486400" y="3962400"/>
              <a:ext cx="2209800" cy="457200"/>
              <a:chOff x="5486400" y="3962400"/>
              <a:chExt cx="2209800" cy="457200"/>
            </a:xfrm>
          </p:grpSpPr>
          <p:sp>
            <p:nvSpPr>
              <p:cNvPr id="54" name="DRAM">
                <a:extLst>
                  <a:ext uri="{FF2B5EF4-FFF2-40B4-BE49-F238E27FC236}">
                    <a16:creationId xmlns:a16="http://schemas.microsoft.com/office/drawing/2014/main" id="{08113822-EBA6-BEEA-B6CF-1BB51723AD54}"/>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5" name="DRAM">
                <a:extLst>
                  <a:ext uri="{FF2B5EF4-FFF2-40B4-BE49-F238E27FC236}">
                    <a16:creationId xmlns:a16="http://schemas.microsoft.com/office/drawing/2014/main" id="{68D9188F-8773-604F-6441-0EC444051EB5}"/>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6" name="DRAM">
                <a:extLst>
                  <a:ext uri="{FF2B5EF4-FFF2-40B4-BE49-F238E27FC236}">
                    <a16:creationId xmlns:a16="http://schemas.microsoft.com/office/drawing/2014/main" id="{6C78EF99-BDA4-000F-B88D-38CEDCE77A07}"/>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 name="DRAM">
                <a:extLst>
                  <a:ext uri="{FF2B5EF4-FFF2-40B4-BE49-F238E27FC236}">
                    <a16:creationId xmlns:a16="http://schemas.microsoft.com/office/drawing/2014/main" id="{E3516A6C-5911-CA9C-8438-40239A9300BB}"/>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 name="DRAM">
                <a:extLst>
                  <a:ext uri="{FF2B5EF4-FFF2-40B4-BE49-F238E27FC236}">
                    <a16:creationId xmlns:a16="http://schemas.microsoft.com/office/drawing/2014/main" id="{2C2DA7A3-1EB8-D977-F203-00FC7BC1A975}"/>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0" name="Group 9">
              <a:extLst>
                <a:ext uri="{FF2B5EF4-FFF2-40B4-BE49-F238E27FC236}">
                  <a16:creationId xmlns:a16="http://schemas.microsoft.com/office/drawing/2014/main" id="{94DD0A41-3448-75B2-A331-5F1DCD56A2EC}"/>
                </a:ext>
              </a:extLst>
            </p:cNvPr>
            <p:cNvGrpSpPr/>
            <p:nvPr/>
          </p:nvGrpSpPr>
          <p:grpSpPr>
            <a:xfrm>
              <a:off x="4876800" y="1600200"/>
              <a:ext cx="457200" cy="2209800"/>
              <a:chOff x="4876800" y="1600200"/>
              <a:chExt cx="457200" cy="2209800"/>
            </a:xfrm>
          </p:grpSpPr>
          <p:sp>
            <p:nvSpPr>
              <p:cNvPr id="49" name="DRAM">
                <a:extLst>
                  <a:ext uri="{FF2B5EF4-FFF2-40B4-BE49-F238E27FC236}">
                    <a16:creationId xmlns:a16="http://schemas.microsoft.com/office/drawing/2014/main" id="{5ADA0A14-531E-5BD8-8FD4-F6317FEB7F36}"/>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 name="DRAM">
                <a:extLst>
                  <a:ext uri="{FF2B5EF4-FFF2-40B4-BE49-F238E27FC236}">
                    <a16:creationId xmlns:a16="http://schemas.microsoft.com/office/drawing/2014/main" id="{539CBE42-BEAD-57E8-EE95-0650BB7A87AD}"/>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 name="DRAM">
                <a:extLst>
                  <a:ext uri="{FF2B5EF4-FFF2-40B4-BE49-F238E27FC236}">
                    <a16:creationId xmlns:a16="http://schemas.microsoft.com/office/drawing/2014/main" id="{8EDF89D6-E315-3E8E-81C4-3039A5DF39BA}"/>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 name="DRAM">
                <a:extLst>
                  <a:ext uri="{FF2B5EF4-FFF2-40B4-BE49-F238E27FC236}">
                    <a16:creationId xmlns:a16="http://schemas.microsoft.com/office/drawing/2014/main" id="{C334229F-128E-DBA9-F5A7-0C1B8468429F}"/>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 name="DRAM">
                <a:extLst>
                  <a:ext uri="{FF2B5EF4-FFF2-40B4-BE49-F238E27FC236}">
                    <a16:creationId xmlns:a16="http://schemas.microsoft.com/office/drawing/2014/main" id="{4CF44E52-958E-C9D5-98C9-B54F3DBCA04F}"/>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 name="Group 10">
              <a:extLst>
                <a:ext uri="{FF2B5EF4-FFF2-40B4-BE49-F238E27FC236}">
                  <a16:creationId xmlns:a16="http://schemas.microsoft.com/office/drawing/2014/main" id="{CD2FFD17-6BDD-A936-46CC-F92D905CE9B7}"/>
                </a:ext>
              </a:extLst>
            </p:cNvPr>
            <p:cNvGrpSpPr/>
            <p:nvPr/>
          </p:nvGrpSpPr>
          <p:grpSpPr>
            <a:xfrm>
              <a:off x="5676900" y="1600199"/>
              <a:ext cx="1828800" cy="2362201"/>
              <a:chOff x="5676900" y="1170708"/>
              <a:chExt cx="1828800" cy="2791692"/>
            </a:xfrm>
          </p:grpSpPr>
          <p:cxnSp>
            <p:nvCxnSpPr>
              <p:cNvPr id="44" name="Straight Connector 43">
                <a:extLst>
                  <a:ext uri="{FF2B5EF4-FFF2-40B4-BE49-F238E27FC236}">
                    <a16:creationId xmlns:a16="http://schemas.microsoft.com/office/drawing/2014/main" id="{47982167-B393-BEBF-D0E6-60AE4452DB55}"/>
                  </a:ext>
                </a:extLst>
              </p:cNvPr>
              <p:cNvCxnSpPr>
                <a:cxnSpLocks/>
                <a:stCxn id="14" idx="0"/>
                <a:endCxn id="54"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CAE485E-07E5-1852-1FA5-8B77F4343A36}"/>
                  </a:ext>
                </a:extLst>
              </p:cNvPr>
              <p:cNvCxnSpPr>
                <a:cxnSpLocks/>
                <a:stCxn id="16" idx="0"/>
                <a:endCxn id="56"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F51F5A0-9936-DAC3-1A8B-823F41DF483A}"/>
                  </a:ext>
                </a:extLst>
              </p:cNvPr>
              <p:cNvCxnSpPr>
                <a:cxnSpLocks/>
                <a:stCxn id="17" idx="0"/>
                <a:endCxn id="57"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278CBE3-F678-3C09-8430-9732ADA562C8}"/>
                  </a:ext>
                </a:extLst>
              </p:cNvPr>
              <p:cNvCxnSpPr>
                <a:cxnSpLocks/>
                <a:stCxn id="18" idx="0"/>
                <a:endCxn id="58"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BC4BBBD-04C0-0406-C150-CEAD9F531385}"/>
                  </a:ext>
                </a:extLst>
              </p:cNvPr>
              <p:cNvCxnSpPr>
                <a:cxnSpLocks/>
                <a:stCxn id="15" idx="0"/>
                <a:endCxn id="55"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71782411-45D5-E378-555E-C520B6D4601A}"/>
                </a:ext>
              </a:extLst>
            </p:cNvPr>
            <p:cNvGrpSpPr/>
            <p:nvPr/>
          </p:nvGrpSpPr>
          <p:grpSpPr>
            <a:xfrm>
              <a:off x="5334000" y="1790700"/>
              <a:ext cx="2362201" cy="1828800"/>
              <a:chOff x="5333998" y="1790700"/>
              <a:chExt cx="2791691" cy="1828800"/>
            </a:xfrm>
          </p:grpSpPr>
          <p:cxnSp>
            <p:nvCxnSpPr>
              <p:cNvPr id="39" name="Straight Connector 38">
                <a:extLst>
                  <a:ext uri="{FF2B5EF4-FFF2-40B4-BE49-F238E27FC236}">
                    <a16:creationId xmlns:a16="http://schemas.microsoft.com/office/drawing/2014/main" id="{0973E1E4-F7EB-DF78-3A95-D481E2615AA9}"/>
                  </a:ext>
                </a:extLst>
              </p:cNvPr>
              <p:cNvCxnSpPr>
                <a:cxnSpLocks/>
                <a:stCxn id="18" idx="6"/>
                <a:endCxn id="49"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6D3709A-6EC3-9DEC-74CE-BB8D1A9AF911}"/>
                  </a:ext>
                </a:extLst>
              </p:cNvPr>
              <p:cNvCxnSpPr>
                <a:cxnSpLocks/>
                <a:stCxn id="23" idx="6"/>
                <a:endCxn id="50"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96F3CD-FF35-33CD-C579-63D1293EA05B}"/>
                  </a:ext>
                </a:extLst>
              </p:cNvPr>
              <p:cNvCxnSpPr>
                <a:cxnSpLocks/>
                <a:stCxn id="28" idx="6"/>
                <a:endCxn id="51"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8A65AB5-1AAE-F2B4-44B1-07375B5861A7}"/>
                  </a:ext>
                </a:extLst>
              </p:cNvPr>
              <p:cNvCxnSpPr>
                <a:cxnSpLocks/>
                <a:stCxn id="33" idx="6"/>
                <a:endCxn id="52"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A185ED2-1506-90C3-8575-3E012A8B6A67}"/>
                  </a:ext>
                </a:extLst>
              </p:cNvPr>
              <p:cNvCxnSpPr>
                <a:cxnSpLocks/>
                <a:stCxn id="38" idx="6"/>
                <a:endCxn id="53"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5C37A37-CAC8-FCB0-14D4-C955F03DABD6}"/>
                </a:ext>
              </a:extLst>
            </p:cNvPr>
            <p:cNvGrpSpPr/>
            <p:nvPr/>
          </p:nvGrpSpPr>
          <p:grpSpPr>
            <a:xfrm>
              <a:off x="5486400" y="1600200"/>
              <a:ext cx="2209800" cy="2209800"/>
              <a:chOff x="5486400" y="1600200"/>
              <a:chExt cx="2209800" cy="2209800"/>
            </a:xfrm>
          </p:grpSpPr>
          <p:sp>
            <p:nvSpPr>
              <p:cNvPr id="14" name="Oval 13">
                <a:extLst>
                  <a:ext uri="{FF2B5EF4-FFF2-40B4-BE49-F238E27FC236}">
                    <a16:creationId xmlns:a16="http://schemas.microsoft.com/office/drawing/2014/main" id="{B73AAB57-DD3D-42A4-FE36-9B219618DE9B}"/>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 name="Oval 14">
                <a:extLst>
                  <a:ext uri="{FF2B5EF4-FFF2-40B4-BE49-F238E27FC236}">
                    <a16:creationId xmlns:a16="http://schemas.microsoft.com/office/drawing/2014/main" id="{036E9649-3335-5F8F-DFF0-5AFE26CD6FF6}"/>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 name="Oval 15">
                <a:extLst>
                  <a:ext uri="{FF2B5EF4-FFF2-40B4-BE49-F238E27FC236}">
                    <a16:creationId xmlns:a16="http://schemas.microsoft.com/office/drawing/2014/main" id="{3EDFF40E-4CDA-C1C4-26E4-3A4743C945D9}"/>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 name="Oval 16">
                <a:extLst>
                  <a:ext uri="{FF2B5EF4-FFF2-40B4-BE49-F238E27FC236}">
                    <a16:creationId xmlns:a16="http://schemas.microsoft.com/office/drawing/2014/main" id="{FC9B8174-13B5-9FC9-CC64-F927B63B7F63}"/>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 name="Oval 17">
                <a:extLst>
                  <a:ext uri="{FF2B5EF4-FFF2-40B4-BE49-F238E27FC236}">
                    <a16:creationId xmlns:a16="http://schemas.microsoft.com/office/drawing/2014/main" id="{1C185B49-15D7-6C43-2FA2-1FBFBAB28ACC}"/>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 name="Oval 18">
                <a:extLst>
                  <a:ext uri="{FF2B5EF4-FFF2-40B4-BE49-F238E27FC236}">
                    <a16:creationId xmlns:a16="http://schemas.microsoft.com/office/drawing/2014/main" id="{9C9D2251-A141-4961-93C9-15C78D5167A9}"/>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 name="Oval 19">
                <a:extLst>
                  <a:ext uri="{FF2B5EF4-FFF2-40B4-BE49-F238E27FC236}">
                    <a16:creationId xmlns:a16="http://schemas.microsoft.com/office/drawing/2014/main" id="{36404C5A-4466-D925-5219-3044FAFBAF41}"/>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 name="Oval 20">
                <a:extLst>
                  <a:ext uri="{FF2B5EF4-FFF2-40B4-BE49-F238E27FC236}">
                    <a16:creationId xmlns:a16="http://schemas.microsoft.com/office/drawing/2014/main" id="{A96CDC81-E151-0540-4A56-33ACEAE7DB4D}"/>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2" name="Oval 21">
                <a:extLst>
                  <a:ext uri="{FF2B5EF4-FFF2-40B4-BE49-F238E27FC236}">
                    <a16:creationId xmlns:a16="http://schemas.microsoft.com/office/drawing/2014/main" id="{004F0346-A72C-797B-7F6D-767E332D697F}"/>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3" name="Oval 22">
                <a:extLst>
                  <a:ext uri="{FF2B5EF4-FFF2-40B4-BE49-F238E27FC236}">
                    <a16:creationId xmlns:a16="http://schemas.microsoft.com/office/drawing/2014/main" id="{252FDEC4-9A89-24F2-E113-3FFC7015E6AB}"/>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 name="Oval 23">
                <a:extLst>
                  <a:ext uri="{FF2B5EF4-FFF2-40B4-BE49-F238E27FC236}">
                    <a16:creationId xmlns:a16="http://schemas.microsoft.com/office/drawing/2014/main" id="{AE319149-A514-56AF-D1F1-09B72C618A73}"/>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5" name="Oval 24">
                <a:extLst>
                  <a:ext uri="{FF2B5EF4-FFF2-40B4-BE49-F238E27FC236}">
                    <a16:creationId xmlns:a16="http://schemas.microsoft.com/office/drawing/2014/main" id="{71DF6166-E7B5-3C36-677A-966BDA0B28EC}"/>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 name="Oval 25">
                <a:extLst>
                  <a:ext uri="{FF2B5EF4-FFF2-40B4-BE49-F238E27FC236}">
                    <a16:creationId xmlns:a16="http://schemas.microsoft.com/office/drawing/2014/main" id="{2D751B7B-9E7E-5198-582D-C15F27E345D1}"/>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 name="Oval 26">
                <a:extLst>
                  <a:ext uri="{FF2B5EF4-FFF2-40B4-BE49-F238E27FC236}">
                    <a16:creationId xmlns:a16="http://schemas.microsoft.com/office/drawing/2014/main" id="{CCF149F1-08F4-6F9B-93F0-0883026C9439}"/>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 name="Oval 27">
                <a:extLst>
                  <a:ext uri="{FF2B5EF4-FFF2-40B4-BE49-F238E27FC236}">
                    <a16:creationId xmlns:a16="http://schemas.microsoft.com/office/drawing/2014/main" id="{69954C2B-8BC4-E019-20D1-818FEE787E36}"/>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 name="Oval 28">
                <a:extLst>
                  <a:ext uri="{FF2B5EF4-FFF2-40B4-BE49-F238E27FC236}">
                    <a16:creationId xmlns:a16="http://schemas.microsoft.com/office/drawing/2014/main" id="{94767795-63AE-4358-92FA-6ACBC8FB876E}"/>
                  </a:ext>
                </a:extLst>
              </p:cNvPr>
              <p:cNvSpPr/>
              <p:nvPr/>
            </p:nvSpPr>
            <p:spPr>
              <a:xfrm>
                <a:off x="54864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 name="Oval 29">
                <a:extLst>
                  <a:ext uri="{FF2B5EF4-FFF2-40B4-BE49-F238E27FC236}">
                    <a16:creationId xmlns:a16="http://schemas.microsoft.com/office/drawing/2014/main" id="{113EA8DF-82CD-EB35-6278-9557BBF25D19}"/>
                  </a:ext>
                </a:extLst>
              </p:cNvPr>
              <p:cNvSpPr/>
              <p:nvPr/>
            </p:nvSpPr>
            <p:spPr>
              <a:xfrm>
                <a:off x="59436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 name="Oval 30">
                <a:extLst>
                  <a:ext uri="{FF2B5EF4-FFF2-40B4-BE49-F238E27FC236}">
                    <a16:creationId xmlns:a16="http://schemas.microsoft.com/office/drawing/2014/main" id="{AA77119B-7743-B690-9465-CC9E51CE4444}"/>
                  </a:ext>
                </a:extLst>
              </p:cNvPr>
              <p:cNvSpPr/>
              <p:nvPr/>
            </p:nvSpPr>
            <p:spPr>
              <a:xfrm>
                <a:off x="64008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 name="Oval 31">
                <a:extLst>
                  <a:ext uri="{FF2B5EF4-FFF2-40B4-BE49-F238E27FC236}">
                    <a16:creationId xmlns:a16="http://schemas.microsoft.com/office/drawing/2014/main" id="{33334385-AB59-960E-A3E5-9501EADAA33F}"/>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 name="Oval 32">
                <a:extLst>
                  <a:ext uri="{FF2B5EF4-FFF2-40B4-BE49-F238E27FC236}">
                    <a16:creationId xmlns:a16="http://schemas.microsoft.com/office/drawing/2014/main" id="{991F5CFB-03F2-DC89-41BB-37ACAD3A39FE}"/>
                  </a:ext>
                </a:extLst>
              </p:cNvPr>
              <p:cNvSpPr/>
              <p:nvPr/>
            </p:nvSpPr>
            <p:spPr>
              <a:xfrm>
                <a:off x="73152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 name="Oval 33">
                <a:extLst>
                  <a:ext uri="{FF2B5EF4-FFF2-40B4-BE49-F238E27FC236}">
                    <a16:creationId xmlns:a16="http://schemas.microsoft.com/office/drawing/2014/main" id="{AFA70928-8DA2-5560-5DD5-558045D02F98}"/>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 name="Oval 34">
                <a:extLst>
                  <a:ext uri="{FF2B5EF4-FFF2-40B4-BE49-F238E27FC236}">
                    <a16:creationId xmlns:a16="http://schemas.microsoft.com/office/drawing/2014/main" id="{FB809510-8147-E025-EEB8-8819A6D6FBD8}"/>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 name="Oval 35">
                <a:extLst>
                  <a:ext uri="{FF2B5EF4-FFF2-40B4-BE49-F238E27FC236}">
                    <a16:creationId xmlns:a16="http://schemas.microsoft.com/office/drawing/2014/main" id="{D2F18ED2-E5E5-8B3D-481D-C15B8FC6951D}"/>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 name="Oval 36">
                <a:extLst>
                  <a:ext uri="{FF2B5EF4-FFF2-40B4-BE49-F238E27FC236}">
                    <a16:creationId xmlns:a16="http://schemas.microsoft.com/office/drawing/2014/main" id="{DB7EC374-9A92-B410-2846-F5A581E96D11}"/>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 name="Oval 37">
                <a:extLst>
                  <a:ext uri="{FF2B5EF4-FFF2-40B4-BE49-F238E27FC236}">
                    <a16:creationId xmlns:a16="http://schemas.microsoft.com/office/drawing/2014/main" id="{C1CF4DD4-8671-73B0-4595-F5CF16D14DF9}"/>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59" name="Group 58">
            <a:extLst>
              <a:ext uri="{FF2B5EF4-FFF2-40B4-BE49-F238E27FC236}">
                <a16:creationId xmlns:a16="http://schemas.microsoft.com/office/drawing/2014/main" id="{40794F95-87E5-0B79-8F49-F492B394493A}"/>
              </a:ext>
            </a:extLst>
          </p:cNvPr>
          <p:cNvGrpSpPr/>
          <p:nvPr/>
        </p:nvGrpSpPr>
        <p:grpSpPr>
          <a:xfrm>
            <a:off x="3192036" y="1669727"/>
            <a:ext cx="1414038" cy="1414038"/>
            <a:chOff x="4876800" y="1600199"/>
            <a:chExt cx="2819401" cy="2819401"/>
          </a:xfrm>
        </p:grpSpPr>
        <p:grpSp>
          <p:nvGrpSpPr>
            <p:cNvPr id="60" name="Group 59">
              <a:extLst>
                <a:ext uri="{FF2B5EF4-FFF2-40B4-BE49-F238E27FC236}">
                  <a16:creationId xmlns:a16="http://schemas.microsoft.com/office/drawing/2014/main" id="{97CD8AF8-689F-7235-F72C-8461333387F6}"/>
                </a:ext>
              </a:extLst>
            </p:cNvPr>
            <p:cNvGrpSpPr/>
            <p:nvPr/>
          </p:nvGrpSpPr>
          <p:grpSpPr>
            <a:xfrm>
              <a:off x="5486400" y="3962400"/>
              <a:ext cx="2209800" cy="457200"/>
              <a:chOff x="5486400" y="3962400"/>
              <a:chExt cx="2209800" cy="457200"/>
            </a:xfrm>
          </p:grpSpPr>
          <p:sp>
            <p:nvSpPr>
              <p:cNvPr id="105" name="DRAM">
                <a:extLst>
                  <a:ext uri="{FF2B5EF4-FFF2-40B4-BE49-F238E27FC236}">
                    <a16:creationId xmlns:a16="http://schemas.microsoft.com/office/drawing/2014/main" id="{409F785F-8AD8-92CD-60AC-6BF9A4F72D37}"/>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6" name="DRAM">
                <a:extLst>
                  <a:ext uri="{FF2B5EF4-FFF2-40B4-BE49-F238E27FC236}">
                    <a16:creationId xmlns:a16="http://schemas.microsoft.com/office/drawing/2014/main" id="{0B03D9C7-AF50-CE3F-684D-30F40D5916EF}"/>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7" name="DRAM">
                <a:extLst>
                  <a:ext uri="{FF2B5EF4-FFF2-40B4-BE49-F238E27FC236}">
                    <a16:creationId xmlns:a16="http://schemas.microsoft.com/office/drawing/2014/main" id="{E41C9139-9E9B-72CD-FD27-6CB15407A158}"/>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8" name="DRAM">
                <a:extLst>
                  <a:ext uri="{FF2B5EF4-FFF2-40B4-BE49-F238E27FC236}">
                    <a16:creationId xmlns:a16="http://schemas.microsoft.com/office/drawing/2014/main" id="{CFD0D982-3EA8-3573-DE64-B9B92F5C942C}"/>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9" name="DRAM">
                <a:extLst>
                  <a:ext uri="{FF2B5EF4-FFF2-40B4-BE49-F238E27FC236}">
                    <a16:creationId xmlns:a16="http://schemas.microsoft.com/office/drawing/2014/main" id="{04C27DF3-24DF-3E8C-FFE9-F247D23270A1}"/>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1" name="Group 60">
              <a:extLst>
                <a:ext uri="{FF2B5EF4-FFF2-40B4-BE49-F238E27FC236}">
                  <a16:creationId xmlns:a16="http://schemas.microsoft.com/office/drawing/2014/main" id="{2148CD67-332C-F51A-988E-2611D4010668}"/>
                </a:ext>
              </a:extLst>
            </p:cNvPr>
            <p:cNvGrpSpPr/>
            <p:nvPr/>
          </p:nvGrpSpPr>
          <p:grpSpPr>
            <a:xfrm>
              <a:off x="4876800" y="1600200"/>
              <a:ext cx="457200" cy="2209800"/>
              <a:chOff x="4876800" y="1600200"/>
              <a:chExt cx="457200" cy="2209800"/>
            </a:xfrm>
          </p:grpSpPr>
          <p:sp>
            <p:nvSpPr>
              <p:cNvPr id="100" name="DRAM">
                <a:extLst>
                  <a:ext uri="{FF2B5EF4-FFF2-40B4-BE49-F238E27FC236}">
                    <a16:creationId xmlns:a16="http://schemas.microsoft.com/office/drawing/2014/main" id="{53133863-A8A6-7C24-65D5-1675607CF4AC}"/>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1" name="DRAM">
                <a:extLst>
                  <a:ext uri="{FF2B5EF4-FFF2-40B4-BE49-F238E27FC236}">
                    <a16:creationId xmlns:a16="http://schemas.microsoft.com/office/drawing/2014/main" id="{0BA01B15-9F60-761D-67BF-612AF92BAB88}"/>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2" name="DRAM">
                <a:extLst>
                  <a:ext uri="{FF2B5EF4-FFF2-40B4-BE49-F238E27FC236}">
                    <a16:creationId xmlns:a16="http://schemas.microsoft.com/office/drawing/2014/main" id="{E44FC94B-6DE2-7F93-FAAF-640F02FA702C}"/>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3" name="DRAM">
                <a:extLst>
                  <a:ext uri="{FF2B5EF4-FFF2-40B4-BE49-F238E27FC236}">
                    <a16:creationId xmlns:a16="http://schemas.microsoft.com/office/drawing/2014/main" id="{D52D198B-BF07-D189-7654-F57F5A22BAA8}"/>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4" name="DRAM">
                <a:extLst>
                  <a:ext uri="{FF2B5EF4-FFF2-40B4-BE49-F238E27FC236}">
                    <a16:creationId xmlns:a16="http://schemas.microsoft.com/office/drawing/2014/main" id="{01020030-5CDD-B848-3C60-D8A463E026C6}"/>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 name="Group 61">
              <a:extLst>
                <a:ext uri="{FF2B5EF4-FFF2-40B4-BE49-F238E27FC236}">
                  <a16:creationId xmlns:a16="http://schemas.microsoft.com/office/drawing/2014/main" id="{1DD7A0B9-FB33-6D2C-1012-44A2C98A9E1F}"/>
                </a:ext>
              </a:extLst>
            </p:cNvPr>
            <p:cNvGrpSpPr/>
            <p:nvPr/>
          </p:nvGrpSpPr>
          <p:grpSpPr>
            <a:xfrm>
              <a:off x="5676900" y="1600199"/>
              <a:ext cx="1828800" cy="2362201"/>
              <a:chOff x="5676900" y="1170708"/>
              <a:chExt cx="1828800" cy="2791692"/>
            </a:xfrm>
          </p:grpSpPr>
          <p:cxnSp>
            <p:nvCxnSpPr>
              <p:cNvPr id="95" name="Straight Connector 94">
                <a:extLst>
                  <a:ext uri="{FF2B5EF4-FFF2-40B4-BE49-F238E27FC236}">
                    <a16:creationId xmlns:a16="http://schemas.microsoft.com/office/drawing/2014/main" id="{11A5E939-1A98-0C74-70C6-00C30578CE8F}"/>
                  </a:ext>
                </a:extLst>
              </p:cNvPr>
              <p:cNvCxnSpPr>
                <a:cxnSpLocks/>
                <a:stCxn id="65" idx="0"/>
                <a:endCxn id="105"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E59C9A8-65FB-2A14-48B0-37F6CEA0922A}"/>
                  </a:ext>
                </a:extLst>
              </p:cNvPr>
              <p:cNvCxnSpPr>
                <a:cxnSpLocks/>
                <a:stCxn id="67" idx="0"/>
                <a:endCxn id="107"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8D9D7CB-75FA-94FE-B461-82F19DC522AD}"/>
                  </a:ext>
                </a:extLst>
              </p:cNvPr>
              <p:cNvCxnSpPr>
                <a:cxnSpLocks/>
                <a:stCxn id="68" idx="0"/>
                <a:endCxn id="108"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76BA570-2A38-D337-48AD-A423A8D0BA13}"/>
                  </a:ext>
                </a:extLst>
              </p:cNvPr>
              <p:cNvCxnSpPr>
                <a:cxnSpLocks/>
                <a:stCxn id="69" idx="0"/>
                <a:endCxn id="109"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FACBF55-5AC5-FACA-60C8-997FC5703B80}"/>
                  </a:ext>
                </a:extLst>
              </p:cNvPr>
              <p:cNvCxnSpPr>
                <a:cxnSpLocks/>
                <a:stCxn id="66" idx="0"/>
                <a:endCxn id="106"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5E6C3537-F9C5-4705-26EF-C924F0F5D5D7}"/>
                </a:ext>
              </a:extLst>
            </p:cNvPr>
            <p:cNvGrpSpPr/>
            <p:nvPr/>
          </p:nvGrpSpPr>
          <p:grpSpPr>
            <a:xfrm>
              <a:off x="5334000" y="1790700"/>
              <a:ext cx="2362201" cy="1828800"/>
              <a:chOff x="5333998" y="1790700"/>
              <a:chExt cx="2791691" cy="1828800"/>
            </a:xfrm>
          </p:grpSpPr>
          <p:cxnSp>
            <p:nvCxnSpPr>
              <p:cNvPr id="90" name="Straight Connector 89">
                <a:extLst>
                  <a:ext uri="{FF2B5EF4-FFF2-40B4-BE49-F238E27FC236}">
                    <a16:creationId xmlns:a16="http://schemas.microsoft.com/office/drawing/2014/main" id="{2C07D7F7-728D-01F4-880A-98B39E9A99B2}"/>
                  </a:ext>
                </a:extLst>
              </p:cNvPr>
              <p:cNvCxnSpPr>
                <a:cxnSpLocks/>
                <a:stCxn id="69" idx="6"/>
                <a:endCxn id="100"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F98157F-C02A-60EE-E532-15DBC6E489BB}"/>
                  </a:ext>
                </a:extLst>
              </p:cNvPr>
              <p:cNvCxnSpPr>
                <a:cxnSpLocks/>
                <a:stCxn id="74" idx="6"/>
                <a:endCxn id="101"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A735D65-3660-8AE7-0371-B03DF94DCB54}"/>
                  </a:ext>
                </a:extLst>
              </p:cNvPr>
              <p:cNvCxnSpPr>
                <a:cxnSpLocks/>
                <a:endCxn id="102" idx="0"/>
              </p:cNvCxnSpPr>
              <p:nvPr/>
            </p:nvCxnSpPr>
            <p:spPr>
              <a:xfrm flipH="1">
                <a:off x="5333998" y="2705100"/>
                <a:ext cx="2791686"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81FD839-7FC4-4E78-792C-D16281A9C270}"/>
                  </a:ext>
                </a:extLst>
              </p:cNvPr>
              <p:cNvCxnSpPr>
                <a:cxnSpLocks/>
                <a:stCxn id="84" idx="6"/>
                <a:endCxn id="103"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06AD3AB-9600-A6BF-BFBF-068E37656400}"/>
                  </a:ext>
                </a:extLst>
              </p:cNvPr>
              <p:cNvCxnSpPr>
                <a:cxnSpLocks/>
                <a:stCxn id="89" idx="6"/>
                <a:endCxn id="104"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AF764B5E-2A2B-5202-8C6F-6ACC1FF585B0}"/>
                </a:ext>
              </a:extLst>
            </p:cNvPr>
            <p:cNvGrpSpPr/>
            <p:nvPr/>
          </p:nvGrpSpPr>
          <p:grpSpPr>
            <a:xfrm>
              <a:off x="5486400" y="1600200"/>
              <a:ext cx="2209800" cy="2209800"/>
              <a:chOff x="5486400" y="1600200"/>
              <a:chExt cx="2209800" cy="2209800"/>
            </a:xfrm>
          </p:grpSpPr>
          <p:sp>
            <p:nvSpPr>
              <p:cNvPr id="65" name="Oval 64">
                <a:extLst>
                  <a:ext uri="{FF2B5EF4-FFF2-40B4-BE49-F238E27FC236}">
                    <a16:creationId xmlns:a16="http://schemas.microsoft.com/office/drawing/2014/main" id="{13D770BB-7217-38C5-711D-B5170B8CCC9F}"/>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6" name="Oval 65">
                <a:extLst>
                  <a:ext uri="{FF2B5EF4-FFF2-40B4-BE49-F238E27FC236}">
                    <a16:creationId xmlns:a16="http://schemas.microsoft.com/office/drawing/2014/main" id="{DB50467F-FEFD-794B-3319-E226669CFE8C}"/>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 name="Oval 66">
                <a:extLst>
                  <a:ext uri="{FF2B5EF4-FFF2-40B4-BE49-F238E27FC236}">
                    <a16:creationId xmlns:a16="http://schemas.microsoft.com/office/drawing/2014/main" id="{51FA6554-610A-A0D6-0132-A77C72C68850}"/>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 name="Oval 67">
                <a:extLst>
                  <a:ext uri="{FF2B5EF4-FFF2-40B4-BE49-F238E27FC236}">
                    <a16:creationId xmlns:a16="http://schemas.microsoft.com/office/drawing/2014/main" id="{586865B3-C286-94B9-E0A9-1E9D84ABEE21}"/>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 name="Oval 68">
                <a:extLst>
                  <a:ext uri="{FF2B5EF4-FFF2-40B4-BE49-F238E27FC236}">
                    <a16:creationId xmlns:a16="http://schemas.microsoft.com/office/drawing/2014/main" id="{CAC2CBB4-018B-F3DC-C3BC-558E89C961AB}"/>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0" name="Oval 69">
                <a:extLst>
                  <a:ext uri="{FF2B5EF4-FFF2-40B4-BE49-F238E27FC236}">
                    <a16:creationId xmlns:a16="http://schemas.microsoft.com/office/drawing/2014/main" id="{D8287CBE-84C0-0AFA-E1FD-20A73C634A74}"/>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1" name="Oval 70">
                <a:extLst>
                  <a:ext uri="{FF2B5EF4-FFF2-40B4-BE49-F238E27FC236}">
                    <a16:creationId xmlns:a16="http://schemas.microsoft.com/office/drawing/2014/main" id="{24C174AB-3F60-50A6-58FA-D1E748D9A1C5}"/>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2" name="Oval 71">
                <a:extLst>
                  <a:ext uri="{FF2B5EF4-FFF2-40B4-BE49-F238E27FC236}">
                    <a16:creationId xmlns:a16="http://schemas.microsoft.com/office/drawing/2014/main" id="{1CC44215-7331-5864-7BD3-2AD3FDC413EF}"/>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3" name="Oval 72">
                <a:extLst>
                  <a:ext uri="{FF2B5EF4-FFF2-40B4-BE49-F238E27FC236}">
                    <a16:creationId xmlns:a16="http://schemas.microsoft.com/office/drawing/2014/main" id="{26C2B63A-40AF-34C4-818C-54EF22B10709}"/>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4" name="Oval 73">
                <a:extLst>
                  <a:ext uri="{FF2B5EF4-FFF2-40B4-BE49-F238E27FC236}">
                    <a16:creationId xmlns:a16="http://schemas.microsoft.com/office/drawing/2014/main" id="{22A79D5C-8525-AC9D-CAC0-1F0DF3D0B15B}"/>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5" name="Oval 74">
                <a:extLst>
                  <a:ext uri="{FF2B5EF4-FFF2-40B4-BE49-F238E27FC236}">
                    <a16:creationId xmlns:a16="http://schemas.microsoft.com/office/drawing/2014/main" id="{F4FEE0C3-3C8F-EA32-157D-1B842D24E5A3}"/>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6" name="Oval 75">
                <a:extLst>
                  <a:ext uri="{FF2B5EF4-FFF2-40B4-BE49-F238E27FC236}">
                    <a16:creationId xmlns:a16="http://schemas.microsoft.com/office/drawing/2014/main" id="{CEBAB866-F9F2-7A33-FF7E-E780BA9DC69C}"/>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7" name="Oval 76">
                <a:extLst>
                  <a:ext uri="{FF2B5EF4-FFF2-40B4-BE49-F238E27FC236}">
                    <a16:creationId xmlns:a16="http://schemas.microsoft.com/office/drawing/2014/main" id="{97738BCC-FAE3-DFB7-9C37-CDAE7339B38C}"/>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8" name="Oval 77">
                <a:extLst>
                  <a:ext uri="{FF2B5EF4-FFF2-40B4-BE49-F238E27FC236}">
                    <a16:creationId xmlns:a16="http://schemas.microsoft.com/office/drawing/2014/main" id="{9841D0FB-9DF1-17E4-4260-3888261CC348}"/>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9" name="Oval 78">
                <a:extLst>
                  <a:ext uri="{FF2B5EF4-FFF2-40B4-BE49-F238E27FC236}">
                    <a16:creationId xmlns:a16="http://schemas.microsoft.com/office/drawing/2014/main" id="{8D98E843-490D-C1A9-BA17-B894DDFDC01D}"/>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0" name="Oval 79">
                <a:extLst>
                  <a:ext uri="{FF2B5EF4-FFF2-40B4-BE49-F238E27FC236}">
                    <a16:creationId xmlns:a16="http://schemas.microsoft.com/office/drawing/2014/main" id="{F1D9404C-500E-6F5D-E3F8-F513587236D5}"/>
                  </a:ext>
                </a:extLst>
              </p:cNvPr>
              <p:cNvSpPr/>
              <p:nvPr/>
            </p:nvSpPr>
            <p:spPr>
              <a:xfrm>
                <a:off x="54864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1" name="Oval 80">
                <a:extLst>
                  <a:ext uri="{FF2B5EF4-FFF2-40B4-BE49-F238E27FC236}">
                    <a16:creationId xmlns:a16="http://schemas.microsoft.com/office/drawing/2014/main" id="{F1B51AC3-4F3E-BF12-DDF5-5D2DA7C87890}"/>
                  </a:ext>
                </a:extLst>
              </p:cNvPr>
              <p:cNvSpPr/>
              <p:nvPr/>
            </p:nvSpPr>
            <p:spPr>
              <a:xfrm>
                <a:off x="59436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2" name="Oval 81">
                <a:extLst>
                  <a:ext uri="{FF2B5EF4-FFF2-40B4-BE49-F238E27FC236}">
                    <a16:creationId xmlns:a16="http://schemas.microsoft.com/office/drawing/2014/main" id="{0E34BA3B-2E90-2F8A-3942-B87B8B418F3F}"/>
                  </a:ext>
                </a:extLst>
              </p:cNvPr>
              <p:cNvSpPr/>
              <p:nvPr/>
            </p:nvSpPr>
            <p:spPr>
              <a:xfrm>
                <a:off x="64008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3" name="Oval 82">
                <a:extLst>
                  <a:ext uri="{FF2B5EF4-FFF2-40B4-BE49-F238E27FC236}">
                    <a16:creationId xmlns:a16="http://schemas.microsoft.com/office/drawing/2014/main" id="{87C43EC3-04A5-4B10-9446-B91845F74C86}"/>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4" name="Oval 83">
                <a:extLst>
                  <a:ext uri="{FF2B5EF4-FFF2-40B4-BE49-F238E27FC236}">
                    <a16:creationId xmlns:a16="http://schemas.microsoft.com/office/drawing/2014/main" id="{C77B9788-E66E-D570-BE3D-FEC45F4C4FB8}"/>
                  </a:ext>
                </a:extLst>
              </p:cNvPr>
              <p:cNvSpPr/>
              <p:nvPr/>
            </p:nvSpPr>
            <p:spPr>
              <a:xfrm>
                <a:off x="73152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5" name="Oval 84">
                <a:extLst>
                  <a:ext uri="{FF2B5EF4-FFF2-40B4-BE49-F238E27FC236}">
                    <a16:creationId xmlns:a16="http://schemas.microsoft.com/office/drawing/2014/main" id="{FB967F9E-AD0E-99F8-4C92-7B0C15A40A2D}"/>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6" name="Oval 85">
                <a:extLst>
                  <a:ext uri="{FF2B5EF4-FFF2-40B4-BE49-F238E27FC236}">
                    <a16:creationId xmlns:a16="http://schemas.microsoft.com/office/drawing/2014/main" id="{2091FB07-CEC0-1813-13B0-9458C73FC33F}"/>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7" name="Oval 86">
                <a:extLst>
                  <a:ext uri="{FF2B5EF4-FFF2-40B4-BE49-F238E27FC236}">
                    <a16:creationId xmlns:a16="http://schemas.microsoft.com/office/drawing/2014/main" id="{81102973-DB18-170B-60B8-6FB5AB67E2C0}"/>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8" name="Oval 87">
                <a:extLst>
                  <a:ext uri="{FF2B5EF4-FFF2-40B4-BE49-F238E27FC236}">
                    <a16:creationId xmlns:a16="http://schemas.microsoft.com/office/drawing/2014/main" id="{E934C76D-A9A1-3F43-AD2E-F83FD4DC3839}"/>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9" name="Oval 88">
                <a:extLst>
                  <a:ext uri="{FF2B5EF4-FFF2-40B4-BE49-F238E27FC236}">
                    <a16:creationId xmlns:a16="http://schemas.microsoft.com/office/drawing/2014/main" id="{0E717C25-74D2-B4D9-6D7E-B29CE3266224}"/>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110" name="Group 109">
            <a:extLst>
              <a:ext uri="{FF2B5EF4-FFF2-40B4-BE49-F238E27FC236}">
                <a16:creationId xmlns:a16="http://schemas.microsoft.com/office/drawing/2014/main" id="{44362C14-2121-1971-5E30-DEC513A70F0B}"/>
              </a:ext>
            </a:extLst>
          </p:cNvPr>
          <p:cNvGrpSpPr/>
          <p:nvPr/>
        </p:nvGrpSpPr>
        <p:grpSpPr>
          <a:xfrm>
            <a:off x="4758708" y="1669727"/>
            <a:ext cx="1414038" cy="1414038"/>
            <a:chOff x="4876800" y="1600199"/>
            <a:chExt cx="2819401" cy="2819401"/>
          </a:xfrm>
        </p:grpSpPr>
        <p:grpSp>
          <p:nvGrpSpPr>
            <p:cNvPr id="111" name="Group 110">
              <a:extLst>
                <a:ext uri="{FF2B5EF4-FFF2-40B4-BE49-F238E27FC236}">
                  <a16:creationId xmlns:a16="http://schemas.microsoft.com/office/drawing/2014/main" id="{D265122C-F95D-0F77-8C39-5871E49BA90A}"/>
                </a:ext>
              </a:extLst>
            </p:cNvPr>
            <p:cNvGrpSpPr/>
            <p:nvPr/>
          </p:nvGrpSpPr>
          <p:grpSpPr>
            <a:xfrm>
              <a:off x="5486400" y="3962400"/>
              <a:ext cx="2209800" cy="457200"/>
              <a:chOff x="5486400" y="3962400"/>
              <a:chExt cx="2209800" cy="457200"/>
            </a:xfrm>
          </p:grpSpPr>
          <p:sp>
            <p:nvSpPr>
              <p:cNvPr id="156" name="DRAM">
                <a:extLst>
                  <a:ext uri="{FF2B5EF4-FFF2-40B4-BE49-F238E27FC236}">
                    <a16:creationId xmlns:a16="http://schemas.microsoft.com/office/drawing/2014/main" id="{DAC1715B-6A79-BB15-14B4-7C550BE4BD21}"/>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7" name="DRAM">
                <a:extLst>
                  <a:ext uri="{FF2B5EF4-FFF2-40B4-BE49-F238E27FC236}">
                    <a16:creationId xmlns:a16="http://schemas.microsoft.com/office/drawing/2014/main" id="{14844BF7-6BE5-52F2-FAE1-BDC846F2B603}"/>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8" name="DRAM">
                <a:extLst>
                  <a:ext uri="{FF2B5EF4-FFF2-40B4-BE49-F238E27FC236}">
                    <a16:creationId xmlns:a16="http://schemas.microsoft.com/office/drawing/2014/main" id="{7367EA0F-32E9-B6B2-7F8D-2AF18E75F3A3}"/>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9" name="DRAM">
                <a:extLst>
                  <a:ext uri="{FF2B5EF4-FFF2-40B4-BE49-F238E27FC236}">
                    <a16:creationId xmlns:a16="http://schemas.microsoft.com/office/drawing/2014/main" id="{1B727991-23A0-9AD3-2845-DB5F30128624}"/>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0" name="DRAM">
                <a:extLst>
                  <a:ext uri="{FF2B5EF4-FFF2-40B4-BE49-F238E27FC236}">
                    <a16:creationId xmlns:a16="http://schemas.microsoft.com/office/drawing/2014/main" id="{E86BE4CE-33B9-BCCA-12A1-2BFDCDA72272}"/>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2" name="Group 111">
              <a:extLst>
                <a:ext uri="{FF2B5EF4-FFF2-40B4-BE49-F238E27FC236}">
                  <a16:creationId xmlns:a16="http://schemas.microsoft.com/office/drawing/2014/main" id="{37875A4C-8BA4-BD76-6587-65782774FAC8}"/>
                </a:ext>
              </a:extLst>
            </p:cNvPr>
            <p:cNvGrpSpPr/>
            <p:nvPr/>
          </p:nvGrpSpPr>
          <p:grpSpPr>
            <a:xfrm>
              <a:off x="4876800" y="1600200"/>
              <a:ext cx="457200" cy="2209800"/>
              <a:chOff x="4876800" y="1600200"/>
              <a:chExt cx="457200" cy="2209800"/>
            </a:xfrm>
          </p:grpSpPr>
          <p:sp>
            <p:nvSpPr>
              <p:cNvPr id="151" name="DRAM">
                <a:extLst>
                  <a:ext uri="{FF2B5EF4-FFF2-40B4-BE49-F238E27FC236}">
                    <a16:creationId xmlns:a16="http://schemas.microsoft.com/office/drawing/2014/main" id="{3047A10C-4FEB-217B-08EA-A792A98C978E}"/>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2" name="DRAM">
                <a:extLst>
                  <a:ext uri="{FF2B5EF4-FFF2-40B4-BE49-F238E27FC236}">
                    <a16:creationId xmlns:a16="http://schemas.microsoft.com/office/drawing/2014/main" id="{CB593E2C-26E8-EA6D-6186-844CC9BB1092}"/>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3" name="DRAM">
                <a:extLst>
                  <a:ext uri="{FF2B5EF4-FFF2-40B4-BE49-F238E27FC236}">
                    <a16:creationId xmlns:a16="http://schemas.microsoft.com/office/drawing/2014/main" id="{3B468AA9-D62E-FE27-F87E-A606CBF6ED8C}"/>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4" name="DRAM">
                <a:extLst>
                  <a:ext uri="{FF2B5EF4-FFF2-40B4-BE49-F238E27FC236}">
                    <a16:creationId xmlns:a16="http://schemas.microsoft.com/office/drawing/2014/main" id="{B1FD441F-F92C-CA76-4469-FC65356BD656}"/>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5" name="DRAM">
                <a:extLst>
                  <a:ext uri="{FF2B5EF4-FFF2-40B4-BE49-F238E27FC236}">
                    <a16:creationId xmlns:a16="http://schemas.microsoft.com/office/drawing/2014/main" id="{081B1368-AB3C-1D70-680F-869B42C5BFD7}"/>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3" name="Group 112">
              <a:extLst>
                <a:ext uri="{FF2B5EF4-FFF2-40B4-BE49-F238E27FC236}">
                  <a16:creationId xmlns:a16="http://schemas.microsoft.com/office/drawing/2014/main" id="{314BB626-0C6D-EC1E-1C4A-16D30A51D47E}"/>
                </a:ext>
              </a:extLst>
            </p:cNvPr>
            <p:cNvGrpSpPr/>
            <p:nvPr/>
          </p:nvGrpSpPr>
          <p:grpSpPr>
            <a:xfrm>
              <a:off x="5676900" y="1600199"/>
              <a:ext cx="1828800" cy="2362201"/>
              <a:chOff x="5676900" y="1170708"/>
              <a:chExt cx="1828800" cy="2791692"/>
            </a:xfrm>
          </p:grpSpPr>
          <p:cxnSp>
            <p:nvCxnSpPr>
              <p:cNvPr id="146" name="Straight Connector 145">
                <a:extLst>
                  <a:ext uri="{FF2B5EF4-FFF2-40B4-BE49-F238E27FC236}">
                    <a16:creationId xmlns:a16="http://schemas.microsoft.com/office/drawing/2014/main" id="{147CE309-B301-E137-5428-29A0D1850F9E}"/>
                  </a:ext>
                </a:extLst>
              </p:cNvPr>
              <p:cNvCxnSpPr>
                <a:cxnSpLocks/>
                <a:stCxn id="116" idx="0"/>
                <a:endCxn id="156"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378F6E6-9827-6811-70BE-2493C80C7A79}"/>
                  </a:ext>
                </a:extLst>
              </p:cNvPr>
              <p:cNvCxnSpPr>
                <a:cxnSpLocks/>
                <a:stCxn id="118" idx="0"/>
                <a:endCxn id="158"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ABE3392-0824-83EC-D863-95A2508959F1}"/>
                  </a:ext>
                </a:extLst>
              </p:cNvPr>
              <p:cNvCxnSpPr>
                <a:cxnSpLocks/>
                <a:stCxn id="119" idx="0"/>
                <a:endCxn id="159"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D10862B-948F-BD19-6A01-00426565F83C}"/>
                  </a:ext>
                </a:extLst>
              </p:cNvPr>
              <p:cNvCxnSpPr>
                <a:cxnSpLocks/>
                <a:stCxn id="120" idx="0"/>
                <a:endCxn id="160"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342ABFB7-566B-288A-3DF5-69D7AAAADA0B}"/>
                  </a:ext>
                </a:extLst>
              </p:cNvPr>
              <p:cNvCxnSpPr>
                <a:cxnSpLocks/>
                <a:stCxn id="117" idx="0"/>
                <a:endCxn id="157"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1EA196E2-E5C9-A708-50BA-DA78A6401B1A}"/>
                </a:ext>
              </a:extLst>
            </p:cNvPr>
            <p:cNvGrpSpPr/>
            <p:nvPr/>
          </p:nvGrpSpPr>
          <p:grpSpPr>
            <a:xfrm>
              <a:off x="5334000" y="1790700"/>
              <a:ext cx="2362201" cy="1828800"/>
              <a:chOff x="5333998" y="1790700"/>
              <a:chExt cx="2791691" cy="1828800"/>
            </a:xfrm>
          </p:grpSpPr>
          <p:cxnSp>
            <p:nvCxnSpPr>
              <p:cNvPr id="141" name="Straight Connector 140">
                <a:extLst>
                  <a:ext uri="{FF2B5EF4-FFF2-40B4-BE49-F238E27FC236}">
                    <a16:creationId xmlns:a16="http://schemas.microsoft.com/office/drawing/2014/main" id="{2DA01EE4-4402-1523-A0FE-486AB469C3E4}"/>
                  </a:ext>
                </a:extLst>
              </p:cNvPr>
              <p:cNvCxnSpPr>
                <a:cxnSpLocks/>
                <a:stCxn id="120" idx="6"/>
                <a:endCxn id="151"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4A54BBE-E795-26B3-AA72-8E0AA8C14FC6}"/>
                  </a:ext>
                </a:extLst>
              </p:cNvPr>
              <p:cNvCxnSpPr>
                <a:cxnSpLocks/>
                <a:stCxn id="125" idx="6"/>
                <a:endCxn id="152"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E7A474F-1B87-9D69-9014-66DFF6256AC1}"/>
                  </a:ext>
                </a:extLst>
              </p:cNvPr>
              <p:cNvCxnSpPr>
                <a:cxnSpLocks/>
                <a:stCxn id="130" idx="6"/>
                <a:endCxn id="153"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86AB509-3A87-6CB2-373A-61AF1C3E37C7}"/>
                  </a:ext>
                </a:extLst>
              </p:cNvPr>
              <p:cNvCxnSpPr>
                <a:cxnSpLocks/>
                <a:stCxn id="135" idx="6"/>
                <a:endCxn id="154"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EEE6F9-7184-0D50-2ACF-356C5284D112}"/>
                  </a:ext>
                </a:extLst>
              </p:cNvPr>
              <p:cNvCxnSpPr>
                <a:cxnSpLocks/>
                <a:stCxn id="140" idx="6"/>
                <a:endCxn id="155"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B0D24273-1E2A-A54E-51E3-D1E36A9D6861}"/>
                </a:ext>
              </a:extLst>
            </p:cNvPr>
            <p:cNvGrpSpPr/>
            <p:nvPr/>
          </p:nvGrpSpPr>
          <p:grpSpPr>
            <a:xfrm>
              <a:off x="5486400" y="1600200"/>
              <a:ext cx="2209800" cy="2209800"/>
              <a:chOff x="5486400" y="1600200"/>
              <a:chExt cx="2209800" cy="2209800"/>
            </a:xfrm>
          </p:grpSpPr>
          <p:sp>
            <p:nvSpPr>
              <p:cNvPr id="116" name="Oval 115">
                <a:extLst>
                  <a:ext uri="{FF2B5EF4-FFF2-40B4-BE49-F238E27FC236}">
                    <a16:creationId xmlns:a16="http://schemas.microsoft.com/office/drawing/2014/main" id="{AF4D7578-A609-0852-029C-AFAB630F0459}"/>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7" name="Oval 116">
                <a:extLst>
                  <a:ext uri="{FF2B5EF4-FFF2-40B4-BE49-F238E27FC236}">
                    <a16:creationId xmlns:a16="http://schemas.microsoft.com/office/drawing/2014/main" id="{C3B4EB90-E9E1-742E-5ED4-BDD73F45B11D}"/>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8" name="Oval 117">
                <a:extLst>
                  <a:ext uri="{FF2B5EF4-FFF2-40B4-BE49-F238E27FC236}">
                    <a16:creationId xmlns:a16="http://schemas.microsoft.com/office/drawing/2014/main" id="{A234198A-C055-2CF2-2D39-BD6DF053E31B}"/>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9" name="Oval 118">
                <a:extLst>
                  <a:ext uri="{FF2B5EF4-FFF2-40B4-BE49-F238E27FC236}">
                    <a16:creationId xmlns:a16="http://schemas.microsoft.com/office/drawing/2014/main" id="{A3207CC5-3B8C-47C5-E971-A50C66838754}"/>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0" name="Oval 119">
                <a:extLst>
                  <a:ext uri="{FF2B5EF4-FFF2-40B4-BE49-F238E27FC236}">
                    <a16:creationId xmlns:a16="http://schemas.microsoft.com/office/drawing/2014/main" id="{0E33B9A3-CA68-0BB0-DD73-FB43E8EEC852}"/>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1" name="Oval 120">
                <a:extLst>
                  <a:ext uri="{FF2B5EF4-FFF2-40B4-BE49-F238E27FC236}">
                    <a16:creationId xmlns:a16="http://schemas.microsoft.com/office/drawing/2014/main" id="{09B4A3C9-82E2-C209-3747-2AB0C39E7371}"/>
                  </a:ext>
                </a:extLst>
              </p:cNvPr>
              <p:cNvSpPr/>
              <p:nvPr/>
            </p:nvSpPr>
            <p:spPr>
              <a:xfrm>
                <a:off x="54864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2" name="Oval 121">
                <a:extLst>
                  <a:ext uri="{FF2B5EF4-FFF2-40B4-BE49-F238E27FC236}">
                    <a16:creationId xmlns:a16="http://schemas.microsoft.com/office/drawing/2014/main" id="{4BA7E62C-F457-7D1E-D497-3C9CF9526404}"/>
                  </a:ext>
                </a:extLst>
              </p:cNvPr>
              <p:cNvSpPr/>
              <p:nvPr/>
            </p:nvSpPr>
            <p:spPr>
              <a:xfrm>
                <a:off x="59436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3" name="Oval 122">
                <a:extLst>
                  <a:ext uri="{FF2B5EF4-FFF2-40B4-BE49-F238E27FC236}">
                    <a16:creationId xmlns:a16="http://schemas.microsoft.com/office/drawing/2014/main" id="{BD168504-D31B-1EBA-0E30-AA284679BC5F}"/>
                  </a:ext>
                </a:extLst>
              </p:cNvPr>
              <p:cNvSpPr/>
              <p:nvPr/>
            </p:nvSpPr>
            <p:spPr>
              <a:xfrm>
                <a:off x="64008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4" name="Oval 123">
                <a:extLst>
                  <a:ext uri="{FF2B5EF4-FFF2-40B4-BE49-F238E27FC236}">
                    <a16:creationId xmlns:a16="http://schemas.microsoft.com/office/drawing/2014/main" id="{DC37C0EF-5017-3A03-79DE-522118891193}"/>
                  </a:ext>
                </a:extLst>
              </p:cNvPr>
              <p:cNvSpPr/>
              <p:nvPr/>
            </p:nvSpPr>
            <p:spPr>
              <a:xfrm>
                <a:off x="68580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5" name="Oval 124">
                <a:extLst>
                  <a:ext uri="{FF2B5EF4-FFF2-40B4-BE49-F238E27FC236}">
                    <a16:creationId xmlns:a16="http://schemas.microsoft.com/office/drawing/2014/main" id="{7C0CA901-3E96-F59D-6D00-B41831E998FF}"/>
                  </a:ext>
                </a:extLst>
              </p:cNvPr>
              <p:cNvSpPr/>
              <p:nvPr/>
            </p:nvSpPr>
            <p:spPr>
              <a:xfrm>
                <a:off x="73152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6" name="Oval 125">
                <a:extLst>
                  <a:ext uri="{FF2B5EF4-FFF2-40B4-BE49-F238E27FC236}">
                    <a16:creationId xmlns:a16="http://schemas.microsoft.com/office/drawing/2014/main" id="{CC29802C-8233-364A-234A-64CFC8A1E453}"/>
                  </a:ext>
                </a:extLst>
              </p:cNvPr>
              <p:cNvSpPr/>
              <p:nvPr/>
            </p:nvSpPr>
            <p:spPr>
              <a:xfrm>
                <a:off x="54864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7" name="Oval 126">
                <a:extLst>
                  <a:ext uri="{FF2B5EF4-FFF2-40B4-BE49-F238E27FC236}">
                    <a16:creationId xmlns:a16="http://schemas.microsoft.com/office/drawing/2014/main" id="{8490AB7E-BCE8-3CBC-358D-46C9F6030FA9}"/>
                  </a:ext>
                </a:extLst>
              </p:cNvPr>
              <p:cNvSpPr/>
              <p:nvPr/>
            </p:nvSpPr>
            <p:spPr>
              <a:xfrm>
                <a:off x="59436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8" name="Oval 127">
                <a:extLst>
                  <a:ext uri="{FF2B5EF4-FFF2-40B4-BE49-F238E27FC236}">
                    <a16:creationId xmlns:a16="http://schemas.microsoft.com/office/drawing/2014/main" id="{7F23CAFE-1E98-B8BB-0E8A-0DAC6F38F157}"/>
                  </a:ext>
                </a:extLst>
              </p:cNvPr>
              <p:cNvSpPr/>
              <p:nvPr/>
            </p:nvSpPr>
            <p:spPr>
              <a:xfrm>
                <a:off x="64008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9" name="Oval 128">
                <a:extLst>
                  <a:ext uri="{FF2B5EF4-FFF2-40B4-BE49-F238E27FC236}">
                    <a16:creationId xmlns:a16="http://schemas.microsoft.com/office/drawing/2014/main" id="{B73DD793-3DE5-1609-8722-FD2134EB8C24}"/>
                  </a:ext>
                </a:extLst>
              </p:cNvPr>
              <p:cNvSpPr/>
              <p:nvPr/>
            </p:nvSpPr>
            <p:spPr>
              <a:xfrm>
                <a:off x="68580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0" name="Oval 129">
                <a:extLst>
                  <a:ext uri="{FF2B5EF4-FFF2-40B4-BE49-F238E27FC236}">
                    <a16:creationId xmlns:a16="http://schemas.microsoft.com/office/drawing/2014/main" id="{DBD0556D-D5CB-EAF2-C87F-976E02E14B72}"/>
                  </a:ext>
                </a:extLst>
              </p:cNvPr>
              <p:cNvSpPr/>
              <p:nvPr/>
            </p:nvSpPr>
            <p:spPr>
              <a:xfrm>
                <a:off x="73152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131" name="Oval 130">
                <a:extLst>
                  <a:ext uri="{FF2B5EF4-FFF2-40B4-BE49-F238E27FC236}">
                    <a16:creationId xmlns:a16="http://schemas.microsoft.com/office/drawing/2014/main" id="{C0044857-2C12-8D83-901C-2522FFAF6377}"/>
                  </a:ext>
                </a:extLst>
              </p:cNvPr>
              <p:cNvSpPr/>
              <p:nvPr/>
            </p:nvSpPr>
            <p:spPr>
              <a:xfrm>
                <a:off x="54864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2" name="Oval 131">
                <a:extLst>
                  <a:ext uri="{FF2B5EF4-FFF2-40B4-BE49-F238E27FC236}">
                    <a16:creationId xmlns:a16="http://schemas.microsoft.com/office/drawing/2014/main" id="{E033CA06-DD73-3506-CF02-FFC1C0B715E0}"/>
                  </a:ext>
                </a:extLst>
              </p:cNvPr>
              <p:cNvSpPr/>
              <p:nvPr/>
            </p:nvSpPr>
            <p:spPr>
              <a:xfrm>
                <a:off x="59436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3" name="Oval 132">
                <a:extLst>
                  <a:ext uri="{FF2B5EF4-FFF2-40B4-BE49-F238E27FC236}">
                    <a16:creationId xmlns:a16="http://schemas.microsoft.com/office/drawing/2014/main" id="{2DF0F984-31C7-2276-5833-ADAA0B27C398}"/>
                  </a:ext>
                </a:extLst>
              </p:cNvPr>
              <p:cNvSpPr/>
              <p:nvPr/>
            </p:nvSpPr>
            <p:spPr>
              <a:xfrm>
                <a:off x="64008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4" name="Oval 133">
                <a:extLst>
                  <a:ext uri="{FF2B5EF4-FFF2-40B4-BE49-F238E27FC236}">
                    <a16:creationId xmlns:a16="http://schemas.microsoft.com/office/drawing/2014/main" id="{F855FCBB-3E6B-B3B7-F70C-0FF607AA01D7}"/>
                  </a:ext>
                </a:extLst>
              </p:cNvPr>
              <p:cNvSpPr/>
              <p:nvPr/>
            </p:nvSpPr>
            <p:spPr>
              <a:xfrm>
                <a:off x="68580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5" name="Oval 134">
                <a:extLst>
                  <a:ext uri="{FF2B5EF4-FFF2-40B4-BE49-F238E27FC236}">
                    <a16:creationId xmlns:a16="http://schemas.microsoft.com/office/drawing/2014/main" id="{65457800-CD9B-12BA-06B1-17F88B8D67AF}"/>
                  </a:ext>
                </a:extLst>
              </p:cNvPr>
              <p:cNvSpPr/>
              <p:nvPr/>
            </p:nvSpPr>
            <p:spPr>
              <a:xfrm>
                <a:off x="73152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6" name="Oval 135">
                <a:extLst>
                  <a:ext uri="{FF2B5EF4-FFF2-40B4-BE49-F238E27FC236}">
                    <a16:creationId xmlns:a16="http://schemas.microsoft.com/office/drawing/2014/main" id="{A10E6C29-65B3-7CB9-F3AE-F9B816C13A8E}"/>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7" name="Oval 136">
                <a:extLst>
                  <a:ext uri="{FF2B5EF4-FFF2-40B4-BE49-F238E27FC236}">
                    <a16:creationId xmlns:a16="http://schemas.microsoft.com/office/drawing/2014/main" id="{36A75D3D-2CC3-325E-41AD-EBF60B1F39AA}"/>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8" name="Oval 137">
                <a:extLst>
                  <a:ext uri="{FF2B5EF4-FFF2-40B4-BE49-F238E27FC236}">
                    <a16:creationId xmlns:a16="http://schemas.microsoft.com/office/drawing/2014/main" id="{FBCD1691-1EB2-06E4-8704-5A6B025D1F50}"/>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9" name="Oval 138">
                <a:extLst>
                  <a:ext uri="{FF2B5EF4-FFF2-40B4-BE49-F238E27FC236}">
                    <a16:creationId xmlns:a16="http://schemas.microsoft.com/office/drawing/2014/main" id="{8DCE5CD0-58BA-FCBE-3976-DD7AB86AEBD6}"/>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40" name="Oval 139">
                <a:extLst>
                  <a:ext uri="{FF2B5EF4-FFF2-40B4-BE49-F238E27FC236}">
                    <a16:creationId xmlns:a16="http://schemas.microsoft.com/office/drawing/2014/main" id="{958A121F-2BAB-ACFB-63F0-DD3C46FD6426}"/>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161" name="Group 160">
            <a:extLst>
              <a:ext uri="{FF2B5EF4-FFF2-40B4-BE49-F238E27FC236}">
                <a16:creationId xmlns:a16="http://schemas.microsoft.com/office/drawing/2014/main" id="{C4B0AD1A-DABF-B57A-C7C7-3A2D8B467921}"/>
              </a:ext>
            </a:extLst>
          </p:cNvPr>
          <p:cNvGrpSpPr/>
          <p:nvPr/>
        </p:nvGrpSpPr>
        <p:grpSpPr>
          <a:xfrm>
            <a:off x="6316236" y="1669727"/>
            <a:ext cx="1414038" cy="1414038"/>
            <a:chOff x="4876800" y="1600199"/>
            <a:chExt cx="2819401" cy="2819401"/>
          </a:xfrm>
        </p:grpSpPr>
        <p:grpSp>
          <p:nvGrpSpPr>
            <p:cNvPr id="162" name="Group 161">
              <a:extLst>
                <a:ext uri="{FF2B5EF4-FFF2-40B4-BE49-F238E27FC236}">
                  <a16:creationId xmlns:a16="http://schemas.microsoft.com/office/drawing/2014/main" id="{9729CA9C-3D9B-0DE6-662A-C3AD5E4086D7}"/>
                </a:ext>
              </a:extLst>
            </p:cNvPr>
            <p:cNvGrpSpPr/>
            <p:nvPr/>
          </p:nvGrpSpPr>
          <p:grpSpPr>
            <a:xfrm>
              <a:off x="5486400" y="3962400"/>
              <a:ext cx="2209800" cy="457200"/>
              <a:chOff x="5486400" y="3962400"/>
              <a:chExt cx="2209800" cy="457200"/>
            </a:xfrm>
          </p:grpSpPr>
          <p:sp>
            <p:nvSpPr>
              <p:cNvPr id="207" name="DRAM">
                <a:extLst>
                  <a:ext uri="{FF2B5EF4-FFF2-40B4-BE49-F238E27FC236}">
                    <a16:creationId xmlns:a16="http://schemas.microsoft.com/office/drawing/2014/main" id="{C4E028EC-DD69-626D-F9AE-608532D6982B}"/>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8" name="DRAM">
                <a:extLst>
                  <a:ext uri="{FF2B5EF4-FFF2-40B4-BE49-F238E27FC236}">
                    <a16:creationId xmlns:a16="http://schemas.microsoft.com/office/drawing/2014/main" id="{6FFE53BC-DE17-C53E-409D-3094806ED2E0}"/>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9" name="DRAM">
                <a:extLst>
                  <a:ext uri="{FF2B5EF4-FFF2-40B4-BE49-F238E27FC236}">
                    <a16:creationId xmlns:a16="http://schemas.microsoft.com/office/drawing/2014/main" id="{EDC245B1-6698-7BFD-F49B-468104CCE082}"/>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0" name="DRAM">
                <a:extLst>
                  <a:ext uri="{FF2B5EF4-FFF2-40B4-BE49-F238E27FC236}">
                    <a16:creationId xmlns:a16="http://schemas.microsoft.com/office/drawing/2014/main" id="{B751B439-E225-E86D-B93B-7EF769BF8435}"/>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1" name="DRAM">
                <a:extLst>
                  <a:ext uri="{FF2B5EF4-FFF2-40B4-BE49-F238E27FC236}">
                    <a16:creationId xmlns:a16="http://schemas.microsoft.com/office/drawing/2014/main" id="{AC6DC4A7-33C0-0411-700E-583AF7C3F8D3}"/>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63" name="Group 162">
              <a:extLst>
                <a:ext uri="{FF2B5EF4-FFF2-40B4-BE49-F238E27FC236}">
                  <a16:creationId xmlns:a16="http://schemas.microsoft.com/office/drawing/2014/main" id="{0B2ABD2D-E2F7-20A7-2A0B-B4BCAE3E0521}"/>
                </a:ext>
              </a:extLst>
            </p:cNvPr>
            <p:cNvGrpSpPr/>
            <p:nvPr/>
          </p:nvGrpSpPr>
          <p:grpSpPr>
            <a:xfrm>
              <a:off x="4876800" y="1600200"/>
              <a:ext cx="457200" cy="2209800"/>
              <a:chOff x="4876800" y="1600200"/>
              <a:chExt cx="457200" cy="2209800"/>
            </a:xfrm>
          </p:grpSpPr>
          <p:sp>
            <p:nvSpPr>
              <p:cNvPr id="202" name="DRAM">
                <a:extLst>
                  <a:ext uri="{FF2B5EF4-FFF2-40B4-BE49-F238E27FC236}">
                    <a16:creationId xmlns:a16="http://schemas.microsoft.com/office/drawing/2014/main" id="{49694578-A5F2-FFC6-DBA9-59B16608BB05}"/>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3" name="DRAM">
                <a:extLst>
                  <a:ext uri="{FF2B5EF4-FFF2-40B4-BE49-F238E27FC236}">
                    <a16:creationId xmlns:a16="http://schemas.microsoft.com/office/drawing/2014/main" id="{BE2CA46D-646E-78BC-BE2F-6DDEBCE0CBCA}"/>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4" name="DRAM">
                <a:extLst>
                  <a:ext uri="{FF2B5EF4-FFF2-40B4-BE49-F238E27FC236}">
                    <a16:creationId xmlns:a16="http://schemas.microsoft.com/office/drawing/2014/main" id="{DBFD7E01-9EB8-5931-6847-19EDB0D767D2}"/>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5" name="DRAM">
                <a:extLst>
                  <a:ext uri="{FF2B5EF4-FFF2-40B4-BE49-F238E27FC236}">
                    <a16:creationId xmlns:a16="http://schemas.microsoft.com/office/drawing/2014/main" id="{543A7A1D-6288-05D1-5358-4C29E7F33E98}"/>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6" name="DRAM">
                <a:extLst>
                  <a:ext uri="{FF2B5EF4-FFF2-40B4-BE49-F238E27FC236}">
                    <a16:creationId xmlns:a16="http://schemas.microsoft.com/office/drawing/2014/main" id="{47907783-B628-97AB-F49E-8EAFCA0CC604}"/>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64" name="Group 163">
              <a:extLst>
                <a:ext uri="{FF2B5EF4-FFF2-40B4-BE49-F238E27FC236}">
                  <a16:creationId xmlns:a16="http://schemas.microsoft.com/office/drawing/2014/main" id="{8F245FE2-624C-4191-100A-4DCD5C374A75}"/>
                </a:ext>
              </a:extLst>
            </p:cNvPr>
            <p:cNvGrpSpPr/>
            <p:nvPr/>
          </p:nvGrpSpPr>
          <p:grpSpPr>
            <a:xfrm>
              <a:off x="5676900" y="1600199"/>
              <a:ext cx="1828800" cy="2362201"/>
              <a:chOff x="5676900" y="1170708"/>
              <a:chExt cx="1828800" cy="2791692"/>
            </a:xfrm>
          </p:grpSpPr>
          <p:cxnSp>
            <p:nvCxnSpPr>
              <p:cNvPr id="197" name="Straight Connector 196">
                <a:extLst>
                  <a:ext uri="{FF2B5EF4-FFF2-40B4-BE49-F238E27FC236}">
                    <a16:creationId xmlns:a16="http://schemas.microsoft.com/office/drawing/2014/main" id="{C415C56D-8594-D144-E652-F6873AED5A8D}"/>
                  </a:ext>
                </a:extLst>
              </p:cNvPr>
              <p:cNvCxnSpPr>
                <a:cxnSpLocks/>
                <a:stCxn id="167" idx="0"/>
                <a:endCxn id="207"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599BE976-DD98-2067-05D2-2294272B55C9}"/>
                  </a:ext>
                </a:extLst>
              </p:cNvPr>
              <p:cNvCxnSpPr>
                <a:cxnSpLocks/>
                <a:stCxn id="169" idx="0"/>
                <a:endCxn id="209"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7A66C926-71AC-8DAF-6DBF-1B5F46DD8965}"/>
                  </a:ext>
                </a:extLst>
              </p:cNvPr>
              <p:cNvCxnSpPr>
                <a:cxnSpLocks/>
                <a:stCxn id="170" idx="0"/>
                <a:endCxn id="210"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BCB8053-A3DE-2416-92F2-B545B8F726E7}"/>
                  </a:ext>
                </a:extLst>
              </p:cNvPr>
              <p:cNvCxnSpPr>
                <a:cxnSpLocks/>
                <a:stCxn id="171" idx="0"/>
                <a:endCxn id="211"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D9F711C-6FEB-5236-59D4-5945DE8E49E2}"/>
                  </a:ext>
                </a:extLst>
              </p:cNvPr>
              <p:cNvCxnSpPr>
                <a:cxnSpLocks/>
                <a:stCxn id="168" idx="0"/>
                <a:endCxn id="208"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CC192DD9-7926-6D2F-064E-8F5EEB587E90}"/>
                </a:ext>
              </a:extLst>
            </p:cNvPr>
            <p:cNvGrpSpPr/>
            <p:nvPr/>
          </p:nvGrpSpPr>
          <p:grpSpPr>
            <a:xfrm>
              <a:off x="5334000" y="1790700"/>
              <a:ext cx="2362201" cy="1828800"/>
              <a:chOff x="5333998" y="1790700"/>
              <a:chExt cx="2791691" cy="1828800"/>
            </a:xfrm>
          </p:grpSpPr>
          <p:cxnSp>
            <p:nvCxnSpPr>
              <p:cNvPr id="192" name="Straight Connector 191">
                <a:extLst>
                  <a:ext uri="{FF2B5EF4-FFF2-40B4-BE49-F238E27FC236}">
                    <a16:creationId xmlns:a16="http://schemas.microsoft.com/office/drawing/2014/main" id="{A369B99A-A520-1713-A4E2-0AF0EBDB1B4A}"/>
                  </a:ext>
                </a:extLst>
              </p:cNvPr>
              <p:cNvCxnSpPr>
                <a:cxnSpLocks/>
                <a:stCxn id="171" idx="6"/>
                <a:endCxn id="202"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BD9279A-86C5-5DF3-97F8-071D00FD14EC}"/>
                  </a:ext>
                </a:extLst>
              </p:cNvPr>
              <p:cNvCxnSpPr>
                <a:cxnSpLocks/>
                <a:stCxn id="176" idx="6"/>
                <a:endCxn id="203"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40AEA62C-5669-0B80-0849-1B99F1F1D9A3}"/>
                  </a:ext>
                </a:extLst>
              </p:cNvPr>
              <p:cNvCxnSpPr>
                <a:cxnSpLocks/>
                <a:stCxn id="181" idx="6"/>
                <a:endCxn id="204"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5B09E48-8702-D902-4565-207CBE5B2DB1}"/>
                  </a:ext>
                </a:extLst>
              </p:cNvPr>
              <p:cNvCxnSpPr>
                <a:cxnSpLocks/>
                <a:stCxn id="186" idx="6"/>
                <a:endCxn id="205"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0C45816-7676-9B47-081F-7735276F25CD}"/>
                  </a:ext>
                </a:extLst>
              </p:cNvPr>
              <p:cNvCxnSpPr>
                <a:cxnSpLocks/>
                <a:stCxn id="191" idx="6"/>
                <a:endCxn id="206"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B2FB1C3D-26C9-B442-347A-A48CC0A2322D}"/>
                </a:ext>
              </a:extLst>
            </p:cNvPr>
            <p:cNvGrpSpPr/>
            <p:nvPr/>
          </p:nvGrpSpPr>
          <p:grpSpPr>
            <a:xfrm>
              <a:off x="5486400" y="1600200"/>
              <a:ext cx="2209800" cy="2209800"/>
              <a:chOff x="5486400" y="1600200"/>
              <a:chExt cx="2209800" cy="2209800"/>
            </a:xfrm>
          </p:grpSpPr>
          <p:sp>
            <p:nvSpPr>
              <p:cNvPr id="167" name="Oval 166">
                <a:extLst>
                  <a:ext uri="{FF2B5EF4-FFF2-40B4-BE49-F238E27FC236}">
                    <a16:creationId xmlns:a16="http://schemas.microsoft.com/office/drawing/2014/main" id="{500657AD-DEA4-B87A-ACFC-8159322FAB89}"/>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8" name="Oval 167">
                <a:extLst>
                  <a:ext uri="{FF2B5EF4-FFF2-40B4-BE49-F238E27FC236}">
                    <a16:creationId xmlns:a16="http://schemas.microsoft.com/office/drawing/2014/main" id="{3CA492AF-23E5-5A68-6634-F09E12E4F140}"/>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9" name="Oval 168">
                <a:extLst>
                  <a:ext uri="{FF2B5EF4-FFF2-40B4-BE49-F238E27FC236}">
                    <a16:creationId xmlns:a16="http://schemas.microsoft.com/office/drawing/2014/main" id="{C07CF968-1987-EC2A-91A7-7885788BF593}"/>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0" name="Oval 169">
                <a:extLst>
                  <a:ext uri="{FF2B5EF4-FFF2-40B4-BE49-F238E27FC236}">
                    <a16:creationId xmlns:a16="http://schemas.microsoft.com/office/drawing/2014/main" id="{37F707C4-140E-984A-952C-C146F89D9668}"/>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1" name="Oval 170">
                <a:extLst>
                  <a:ext uri="{FF2B5EF4-FFF2-40B4-BE49-F238E27FC236}">
                    <a16:creationId xmlns:a16="http://schemas.microsoft.com/office/drawing/2014/main" id="{24F8C8D8-8E68-8AB3-3FD7-71ECB043B421}"/>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2" name="Oval 171">
                <a:extLst>
                  <a:ext uri="{FF2B5EF4-FFF2-40B4-BE49-F238E27FC236}">
                    <a16:creationId xmlns:a16="http://schemas.microsoft.com/office/drawing/2014/main" id="{F33CB237-F24E-14A1-0983-EAE54612EA48}"/>
                  </a:ext>
                </a:extLst>
              </p:cNvPr>
              <p:cNvSpPr/>
              <p:nvPr/>
            </p:nvSpPr>
            <p:spPr>
              <a:xfrm>
                <a:off x="54864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3" name="Oval 172">
                <a:extLst>
                  <a:ext uri="{FF2B5EF4-FFF2-40B4-BE49-F238E27FC236}">
                    <a16:creationId xmlns:a16="http://schemas.microsoft.com/office/drawing/2014/main" id="{97D6E58F-876D-16AD-986D-EF96AC6D624A}"/>
                  </a:ext>
                </a:extLst>
              </p:cNvPr>
              <p:cNvSpPr/>
              <p:nvPr/>
            </p:nvSpPr>
            <p:spPr>
              <a:xfrm>
                <a:off x="59436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4" name="Oval 173">
                <a:extLst>
                  <a:ext uri="{FF2B5EF4-FFF2-40B4-BE49-F238E27FC236}">
                    <a16:creationId xmlns:a16="http://schemas.microsoft.com/office/drawing/2014/main" id="{DE29F4A5-0402-8162-3F90-ECC58037BE9A}"/>
                  </a:ext>
                </a:extLst>
              </p:cNvPr>
              <p:cNvSpPr/>
              <p:nvPr/>
            </p:nvSpPr>
            <p:spPr>
              <a:xfrm>
                <a:off x="64008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175" name="Oval 174">
                <a:extLst>
                  <a:ext uri="{FF2B5EF4-FFF2-40B4-BE49-F238E27FC236}">
                    <a16:creationId xmlns:a16="http://schemas.microsoft.com/office/drawing/2014/main" id="{5C894045-A035-B919-B49B-2D7A44F7A24C}"/>
                  </a:ext>
                </a:extLst>
              </p:cNvPr>
              <p:cNvSpPr/>
              <p:nvPr/>
            </p:nvSpPr>
            <p:spPr>
              <a:xfrm>
                <a:off x="68580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6" name="Oval 175">
                <a:extLst>
                  <a:ext uri="{FF2B5EF4-FFF2-40B4-BE49-F238E27FC236}">
                    <a16:creationId xmlns:a16="http://schemas.microsoft.com/office/drawing/2014/main" id="{E5041934-53DE-2291-016C-CCEEA2E04188}"/>
                  </a:ext>
                </a:extLst>
              </p:cNvPr>
              <p:cNvSpPr/>
              <p:nvPr/>
            </p:nvSpPr>
            <p:spPr>
              <a:xfrm>
                <a:off x="73152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7" name="Oval 176">
                <a:extLst>
                  <a:ext uri="{FF2B5EF4-FFF2-40B4-BE49-F238E27FC236}">
                    <a16:creationId xmlns:a16="http://schemas.microsoft.com/office/drawing/2014/main" id="{B431870C-F12C-98BA-A456-FEEF50FF5441}"/>
                  </a:ext>
                </a:extLst>
              </p:cNvPr>
              <p:cNvSpPr/>
              <p:nvPr/>
            </p:nvSpPr>
            <p:spPr>
              <a:xfrm>
                <a:off x="54864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8" name="Oval 177">
                <a:extLst>
                  <a:ext uri="{FF2B5EF4-FFF2-40B4-BE49-F238E27FC236}">
                    <a16:creationId xmlns:a16="http://schemas.microsoft.com/office/drawing/2014/main" id="{CDA326B9-1B0F-5FC5-762F-B006EC16EA04}"/>
                  </a:ext>
                </a:extLst>
              </p:cNvPr>
              <p:cNvSpPr/>
              <p:nvPr/>
            </p:nvSpPr>
            <p:spPr>
              <a:xfrm>
                <a:off x="59436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9" name="Oval 178">
                <a:extLst>
                  <a:ext uri="{FF2B5EF4-FFF2-40B4-BE49-F238E27FC236}">
                    <a16:creationId xmlns:a16="http://schemas.microsoft.com/office/drawing/2014/main" id="{E1F375AA-AE59-9717-0E28-0A87F4BA51BD}"/>
                  </a:ext>
                </a:extLst>
              </p:cNvPr>
              <p:cNvSpPr/>
              <p:nvPr/>
            </p:nvSpPr>
            <p:spPr>
              <a:xfrm>
                <a:off x="64008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0" name="Oval 179">
                <a:extLst>
                  <a:ext uri="{FF2B5EF4-FFF2-40B4-BE49-F238E27FC236}">
                    <a16:creationId xmlns:a16="http://schemas.microsoft.com/office/drawing/2014/main" id="{128C73E7-347C-6BDF-E690-2DB793D55441}"/>
                  </a:ext>
                </a:extLst>
              </p:cNvPr>
              <p:cNvSpPr/>
              <p:nvPr/>
            </p:nvSpPr>
            <p:spPr>
              <a:xfrm>
                <a:off x="68580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1" name="Oval 180">
                <a:extLst>
                  <a:ext uri="{FF2B5EF4-FFF2-40B4-BE49-F238E27FC236}">
                    <a16:creationId xmlns:a16="http://schemas.microsoft.com/office/drawing/2014/main" id="{53700731-5A84-EA36-3A6E-F64861D96FEC}"/>
                  </a:ext>
                </a:extLst>
              </p:cNvPr>
              <p:cNvSpPr/>
              <p:nvPr/>
            </p:nvSpPr>
            <p:spPr>
              <a:xfrm>
                <a:off x="73152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2" name="Oval 181">
                <a:extLst>
                  <a:ext uri="{FF2B5EF4-FFF2-40B4-BE49-F238E27FC236}">
                    <a16:creationId xmlns:a16="http://schemas.microsoft.com/office/drawing/2014/main" id="{10D1F3A3-F78A-E80A-FB90-728A81605B75}"/>
                  </a:ext>
                </a:extLst>
              </p:cNvPr>
              <p:cNvSpPr/>
              <p:nvPr/>
            </p:nvSpPr>
            <p:spPr>
              <a:xfrm>
                <a:off x="54864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3" name="Oval 182">
                <a:extLst>
                  <a:ext uri="{FF2B5EF4-FFF2-40B4-BE49-F238E27FC236}">
                    <a16:creationId xmlns:a16="http://schemas.microsoft.com/office/drawing/2014/main" id="{4D46226E-7BC2-CDB5-896E-6ABE7C988235}"/>
                  </a:ext>
                </a:extLst>
              </p:cNvPr>
              <p:cNvSpPr/>
              <p:nvPr/>
            </p:nvSpPr>
            <p:spPr>
              <a:xfrm>
                <a:off x="59436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4" name="Oval 183">
                <a:extLst>
                  <a:ext uri="{FF2B5EF4-FFF2-40B4-BE49-F238E27FC236}">
                    <a16:creationId xmlns:a16="http://schemas.microsoft.com/office/drawing/2014/main" id="{80E22B57-23F9-A1DA-EA84-B237477D51E6}"/>
                  </a:ext>
                </a:extLst>
              </p:cNvPr>
              <p:cNvSpPr/>
              <p:nvPr/>
            </p:nvSpPr>
            <p:spPr>
              <a:xfrm>
                <a:off x="64008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5" name="Oval 184">
                <a:extLst>
                  <a:ext uri="{FF2B5EF4-FFF2-40B4-BE49-F238E27FC236}">
                    <a16:creationId xmlns:a16="http://schemas.microsoft.com/office/drawing/2014/main" id="{F99A8D22-FE5B-FE4F-9AFA-B346DA69D5AF}"/>
                  </a:ext>
                </a:extLst>
              </p:cNvPr>
              <p:cNvSpPr/>
              <p:nvPr/>
            </p:nvSpPr>
            <p:spPr>
              <a:xfrm>
                <a:off x="68580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6" name="Oval 185">
                <a:extLst>
                  <a:ext uri="{FF2B5EF4-FFF2-40B4-BE49-F238E27FC236}">
                    <a16:creationId xmlns:a16="http://schemas.microsoft.com/office/drawing/2014/main" id="{8E2DDA56-B0FB-2874-A0A5-1012B7DC35A8}"/>
                  </a:ext>
                </a:extLst>
              </p:cNvPr>
              <p:cNvSpPr/>
              <p:nvPr/>
            </p:nvSpPr>
            <p:spPr>
              <a:xfrm>
                <a:off x="73152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7" name="Oval 186">
                <a:extLst>
                  <a:ext uri="{FF2B5EF4-FFF2-40B4-BE49-F238E27FC236}">
                    <a16:creationId xmlns:a16="http://schemas.microsoft.com/office/drawing/2014/main" id="{80496042-CD32-6655-958B-1A265D74D650}"/>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8" name="Oval 187">
                <a:extLst>
                  <a:ext uri="{FF2B5EF4-FFF2-40B4-BE49-F238E27FC236}">
                    <a16:creationId xmlns:a16="http://schemas.microsoft.com/office/drawing/2014/main" id="{A1DB0F8A-F845-29D6-200C-2DF47257CC6B}"/>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9" name="Oval 188">
                <a:extLst>
                  <a:ext uri="{FF2B5EF4-FFF2-40B4-BE49-F238E27FC236}">
                    <a16:creationId xmlns:a16="http://schemas.microsoft.com/office/drawing/2014/main" id="{6FA6A045-CFAB-085B-6F31-76E1E1C9AFBD}"/>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0" name="Oval 189">
                <a:extLst>
                  <a:ext uri="{FF2B5EF4-FFF2-40B4-BE49-F238E27FC236}">
                    <a16:creationId xmlns:a16="http://schemas.microsoft.com/office/drawing/2014/main" id="{052F8890-68D6-4260-4800-BB1B256D760D}"/>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1" name="Oval 190">
                <a:extLst>
                  <a:ext uri="{FF2B5EF4-FFF2-40B4-BE49-F238E27FC236}">
                    <a16:creationId xmlns:a16="http://schemas.microsoft.com/office/drawing/2014/main" id="{A4E2BD0D-78E1-9DE6-D4F7-6E5B97A91EB9}"/>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sp>
        <p:nvSpPr>
          <p:cNvPr id="212" name="Rectangle 211">
            <a:extLst>
              <a:ext uri="{FF2B5EF4-FFF2-40B4-BE49-F238E27FC236}">
                <a16:creationId xmlns:a16="http://schemas.microsoft.com/office/drawing/2014/main" id="{B2005E0F-849E-5E2E-1EAF-3FF39113ADC1}"/>
              </a:ext>
            </a:extLst>
          </p:cNvPr>
          <p:cNvSpPr/>
          <p:nvPr/>
        </p:nvSpPr>
        <p:spPr>
          <a:xfrm>
            <a:off x="1482107" y="1331165"/>
            <a:ext cx="6477000" cy="1905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cxnSp>
        <p:nvCxnSpPr>
          <p:cNvPr id="213" name="Straight Connector 212">
            <a:extLst>
              <a:ext uri="{FF2B5EF4-FFF2-40B4-BE49-F238E27FC236}">
                <a16:creationId xmlns:a16="http://schemas.microsoft.com/office/drawing/2014/main" id="{DC77E31F-7776-D079-8213-9FAF5EE659AA}"/>
              </a:ext>
            </a:extLst>
          </p:cNvPr>
          <p:cNvCxnSpPr>
            <a:cxnSpLocks/>
          </p:cNvCxnSpPr>
          <p:nvPr/>
        </p:nvCxnSpPr>
        <p:spPr>
          <a:xfrm flipH="1">
            <a:off x="1405907" y="1483565"/>
            <a:ext cx="6228824" cy="0"/>
          </a:xfrm>
          <a:prstGeom prst="line">
            <a:avLst/>
          </a:prstGeom>
          <a:solidFill>
            <a:schemeClr val="tx1">
              <a:lumMod val="65000"/>
              <a:lumOff val="35000"/>
            </a:schemeClr>
          </a:solidFill>
          <a:ln w="38100" cap="rnd">
            <a:solidFill>
              <a:schemeClr val="tx1"/>
            </a:solidFill>
            <a:round/>
            <a:headEnd type="none"/>
            <a:tailEnd w="lg" len="sm"/>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1948DBEA-DA08-82F0-5900-D08D3CB16E0F}"/>
              </a:ext>
            </a:extLst>
          </p:cNvPr>
          <p:cNvGrpSpPr/>
          <p:nvPr/>
        </p:nvGrpSpPr>
        <p:grpSpPr>
          <a:xfrm>
            <a:off x="1751152" y="1483565"/>
            <a:ext cx="4671060" cy="1219201"/>
            <a:chOff x="2174045" y="1143000"/>
            <a:chExt cx="4671060" cy="1219201"/>
          </a:xfrm>
        </p:grpSpPr>
        <p:cxnSp>
          <p:nvCxnSpPr>
            <p:cNvPr id="215" name="Straight Connector 214">
              <a:extLst>
                <a:ext uri="{FF2B5EF4-FFF2-40B4-BE49-F238E27FC236}">
                  <a16:creationId xmlns:a16="http://schemas.microsoft.com/office/drawing/2014/main" id="{402E0C80-0CB3-1DFC-BA6E-F4CB819AC190}"/>
                </a:ext>
              </a:extLst>
            </p:cNvPr>
            <p:cNvCxnSpPr/>
            <p:nvPr/>
          </p:nvCxnSpPr>
          <p:spPr>
            <a:xfrm flipV="1">
              <a:off x="217404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7F62CF72-1AD9-CC10-BB95-B46B1BC3461D}"/>
                </a:ext>
              </a:extLst>
            </p:cNvPr>
            <p:cNvCxnSpPr/>
            <p:nvPr/>
          </p:nvCxnSpPr>
          <p:spPr>
            <a:xfrm flipV="1">
              <a:off x="3730049"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D3C8E9B2-F972-C08D-B733-C59B781C38D5}"/>
                </a:ext>
              </a:extLst>
            </p:cNvPr>
            <p:cNvCxnSpPr>
              <a:cxnSpLocks/>
            </p:cNvCxnSpPr>
            <p:nvPr/>
          </p:nvCxnSpPr>
          <p:spPr>
            <a:xfrm flipV="1">
              <a:off x="5303325" y="1329162"/>
              <a:ext cx="0" cy="1033039"/>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BED908A-4254-8D76-541F-4774AF62F578}"/>
                </a:ext>
              </a:extLst>
            </p:cNvPr>
            <p:cNvCxnSpPr>
              <a:cxnSpLocks/>
            </p:cNvCxnSpPr>
            <p:nvPr/>
          </p:nvCxnSpPr>
          <p:spPr>
            <a:xfrm flipV="1">
              <a:off x="6845105" y="1339315"/>
              <a:ext cx="0" cy="1022886"/>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cxnSp>
        <p:nvCxnSpPr>
          <p:cNvPr id="219" name="Straight Connector 218">
            <a:extLst>
              <a:ext uri="{FF2B5EF4-FFF2-40B4-BE49-F238E27FC236}">
                <a16:creationId xmlns:a16="http://schemas.microsoft.com/office/drawing/2014/main" id="{23AF8F67-6E35-1D0F-534F-042DD53F82AF}"/>
              </a:ext>
            </a:extLst>
          </p:cNvPr>
          <p:cNvCxnSpPr>
            <a:cxnSpLocks/>
          </p:cNvCxnSpPr>
          <p:nvPr/>
        </p:nvCxnSpPr>
        <p:spPr>
          <a:xfrm flipH="1">
            <a:off x="1408252" y="1483565"/>
            <a:ext cx="6226479" cy="0"/>
          </a:xfrm>
          <a:prstGeom prst="line">
            <a:avLst/>
          </a:prstGeom>
          <a:solidFill>
            <a:schemeClr val="tx1">
              <a:lumMod val="65000"/>
              <a:lumOff val="35000"/>
            </a:schemeClr>
          </a:solidFill>
          <a:ln w="50800" cap="rnd">
            <a:solidFill>
              <a:srgbClr val="C00000"/>
            </a:solidFill>
            <a:round/>
            <a:headEnd type="none"/>
            <a:tailEnd w="lg" len="sm"/>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49EDD477-8034-2B77-7E46-85CFE52A9ACE}"/>
              </a:ext>
            </a:extLst>
          </p:cNvPr>
          <p:cNvCxnSpPr>
            <a:cxnSpLocks/>
          </p:cNvCxnSpPr>
          <p:nvPr/>
        </p:nvCxnSpPr>
        <p:spPr>
          <a:xfrm flipV="1">
            <a:off x="1753497" y="1483565"/>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C460F50-4E91-5EA3-8239-2DDC925AE533}"/>
              </a:ext>
            </a:extLst>
          </p:cNvPr>
          <p:cNvCxnSpPr>
            <a:cxnSpLocks/>
          </p:cNvCxnSpPr>
          <p:nvPr/>
        </p:nvCxnSpPr>
        <p:spPr>
          <a:xfrm flipV="1">
            <a:off x="3307596" y="1483565"/>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4" name="DRAM">
            <a:extLst>
              <a:ext uri="{FF2B5EF4-FFF2-40B4-BE49-F238E27FC236}">
                <a16:creationId xmlns:a16="http://schemas.microsoft.com/office/drawing/2014/main" id="{ED56E525-600A-350A-CE7D-E6BB2D6D79C9}"/>
              </a:ext>
            </a:extLst>
          </p:cNvPr>
          <p:cNvSpPr/>
          <p:nvPr/>
        </p:nvSpPr>
        <p:spPr>
          <a:xfrm rot="16200000">
            <a:off x="149153" y="2054519"/>
            <a:ext cx="2057400" cy="458292"/>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a:noFill/>
                </a:ln>
                <a:solidFill>
                  <a:srgbClr val="000000"/>
                </a:solidFill>
                <a:effectLst/>
                <a:uLnTx/>
                <a:uFillTx/>
                <a:latin typeface="Avenir Next" panose="020B0503020202020204" pitchFamily="34" charset="0"/>
              </a:rPr>
              <a:t>row decoder</a:t>
            </a:r>
          </a:p>
        </p:txBody>
      </p:sp>
      <p:grpSp>
        <p:nvGrpSpPr>
          <p:cNvPr id="225" name="Group 224">
            <a:extLst>
              <a:ext uri="{FF2B5EF4-FFF2-40B4-BE49-F238E27FC236}">
                <a16:creationId xmlns:a16="http://schemas.microsoft.com/office/drawing/2014/main" id="{9A39ED76-4529-C78C-EA30-0D93206B5F23}"/>
              </a:ext>
            </a:extLst>
          </p:cNvPr>
          <p:cNvGrpSpPr/>
          <p:nvPr/>
        </p:nvGrpSpPr>
        <p:grpSpPr>
          <a:xfrm>
            <a:off x="1940245" y="1679880"/>
            <a:ext cx="2665827" cy="1402792"/>
            <a:chOff x="2134538" y="2243328"/>
            <a:chExt cx="2665827" cy="1490472"/>
          </a:xfrm>
          <a:solidFill>
            <a:schemeClr val="accent4"/>
          </a:solidFill>
        </p:grpSpPr>
        <p:grpSp>
          <p:nvGrpSpPr>
            <p:cNvPr id="226" name="Group 225">
              <a:extLst>
                <a:ext uri="{FF2B5EF4-FFF2-40B4-BE49-F238E27FC236}">
                  <a16:creationId xmlns:a16="http://schemas.microsoft.com/office/drawing/2014/main" id="{DB800D8A-AF10-2AC4-6D5A-F4BCAE15E968}"/>
                </a:ext>
              </a:extLst>
            </p:cNvPr>
            <p:cNvGrpSpPr/>
            <p:nvPr/>
          </p:nvGrpSpPr>
          <p:grpSpPr>
            <a:xfrm>
              <a:off x="2134538" y="2243328"/>
              <a:ext cx="1108299" cy="1490472"/>
              <a:chOff x="2134538" y="2243328"/>
              <a:chExt cx="1108299" cy="1490472"/>
            </a:xfrm>
            <a:grpFill/>
          </p:grpSpPr>
          <p:grpSp>
            <p:nvGrpSpPr>
              <p:cNvPr id="266" name="Group 265">
                <a:extLst>
                  <a:ext uri="{FF2B5EF4-FFF2-40B4-BE49-F238E27FC236}">
                    <a16:creationId xmlns:a16="http://schemas.microsoft.com/office/drawing/2014/main" id="{6C3D128E-6972-D81F-22AF-116952873BCC}"/>
                  </a:ext>
                </a:extLst>
              </p:cNvPr>
              <p:cNvGrpSpPr/>
              <p:nvPr/>
            </p:nvGrpSpPr>
            <p:grpSpPr>
              <a:xfrm>
                <a:off x="2134538" y="3504497"/>
                <a:ext cx="1108299" cy="229303"/>
                <a:chOff x="5486400" y="3962400"/>
                <a:chExt cx="2209800" cy="457200"/>
              </a:xfrm>
              <a:grpFill/>
            </p:grpSpPr>
            <p:sp>
              <p:nvSpPr>
                <p:cNvPr id="273" name="DRAM">
                  <a:extLst>
                    <a:ext uri="{FF2B5EF4-FFF2-40B4-BE49-F238E27FC236}">
                      <a16:creationId xmlns:a16="http://schemas.microsoft.com/office/drawing/2014/main" id="{88CA1D5A-9C42-836B-8CC5-713C2893475B}"/>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4" name="DRAM">
                  <a:extLst>
                    <a:ext uri="{FF2B5EF4-FFF2-40B4-BE49-F238E27FC236}">
                      <a16:creationId xmlns:a16="http://schemas.microsoft.com/office/drawing/2014/main" id="{7B6C45F7-4162-DA73-D715-80EDA3493FD5}"/>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5" name="DRAM">
                  <a:extLst>
                    <a:ext uri="{FF2B5EF4-FFF2-40B4-BE49-F238E27FC236}">
                      <a16:creationId xmlns:a16="http://schemas.microsoft.com/office/drawing/2014/main" id="{7648CFF9-F6C3-B30F-FDF1-31C5BA7786D4}"/>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6" name="DRAM">
                  <a:extLst>
                    <a:ext uri="{FF2B5EF4-FFF2-40B4-BE49-F238E27FC236}">
                      <a16:creationId xmlns:a16="http://schemas.microsoft.com/office/drawing/2014/main" id="{ABC4E3DB-9E0C-057D-03A2-B9EB1A543297}"/>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7" name="DRAM">
                  <a:extLst>
                    <a:ext uri="{FF2B5EF4-FFF2-40B4-BE49-F238E27FC236}">
                      <a16:creationId xmlns:a16="http://schemas.microsoft.com/office/drawing/2014/main" id="{AF4AC96C-2C49-1CDC-8E08-2E05CB6A00E8}"/>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67" name="Group 266">
                <a:extLst>
                  <a:ext uri="{FF2B5EF4-FFF2-40B4-BE49-F238E27FC236}">
                    <a16:creationId xmlns:a16="http://schemas.microsoft.com/office/drawing/2014/main" id="{4F76F2FD-1A54-DDA6-CF07-7E846DAD7759}"/>
                  </a:ext>
                </a:extLst>
              </p:cNvPr>
              <p:cNvGrpSpPr/>
              <p:nvPr/>
            </p:nvGrpSpPr>
            <p:grpSpPr>
              <a:xfrm>
                <a:off x="2230081" y="2243328"/>
                <a:ext cx="917213" cy="1261169"/>
                <a:chOff x="5676900" y="990600"/>
                <a:chExt cx="1828800" cy="2971800"/>
              </a:xfrm>
              <a:grpFill/>
            </p:grpSpPr>
            <p:cxnSp>
              <p:nvCxnSpPr>
                <p:cNvPr id="268" name="Straight Connector 267">
                  <a:extLst>
                    <a:ext uri="{FF2B5EF4-FFF2-40B4-BE49-F238E27FC236}">
                      <a16:creationId xmlns:a16="http://schemas.microsoft.com/office/drawing/2014/main" id="{4D666B80-76CD-E6ED-D8A2-809620DA3F83}"/>
                    </a:ext>
                  </a:extLst>
                </p:cNvPr>
                <p:cNvCxnSpPr>
                  <a:cxnSpLocks/>
                  <a:endCxn id="273"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30395F8-3CDD-D46E-949F-A12771591700}"/>
                    </a:ext>
                  </a:extLst>
                </p:cNvPr>
                <p:cNvCxnSpPr>
                  <a:cxnSpLocks/>
                  <a:endCxn id="275" idx="0"/>
                </p:cNvCxnSpPr>
                <p:nvPr/>
              </p:nvCxnSpPr>
              <p:spPr>
                <a:xfrm>
                  <a:off x="6591299"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2045D98-07C6-C6C6-CFE4-7DC32DC1C3A8}"/>
                    </a:ext>
                  </a:extLst>
                </p:cNvPr>
                <p:cNvCxnSpPr>
                  <a:cxnSpLocks/>
                  <a:endCxn id="276"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A28E6F1E-D8AB-6049-6722-29415A152DAA}"/>
                    </a:ext>
                  </a:extLst>
                </p:cNvPr>
                <p:cNvCxnSpPr>
                  <a:cxnSpLocks/>
                  <a:endCxn id="277"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9A3F8AC9-D7F4-29E9-9A01-46EB3B1E1C80}"/>
                    </a:ext>
                  </a:extLst>
                </p:cNvPr>
                <p:cNvCxnSpPr>
                  <a:cxnSpLocks/>
                  <a:endCxn id="274"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227" name="Group 226">
              <a:extLst>
                <a:ext uri="{FF2B5EF4-FFF2-40B4-BE49-F238E27FC236}">
                  <a16:creationId xmlns:a16="http://schemas.microsoft.com/office/drawing/2014/main" id="{8B840DF0-3309-E6DE-EFAD-20D2A882B65C}"/>
                </a:ext>
              </a:extLst>
            </p:cNvPr>
            <p:cNvGrpSpPr/>
            <p:nvPr/>
          </p:nvGrpSpPr>
          <p:grpSpPr>
            <a:xfrm>
              <a:off x="3692066" y="2243328"/>
              <a:ext cx="1108299" cy="1490472"/>
              <a:chOff x="3692066" y="2243328"/>
              <a:chExt cx="1108299" cy="1490472"/>
            </a:xfrm>
            <a:grpFill/>
          </p:grpSpPr>
          <p:grpSp>
            <p:nvGrpSpPr>
              <p:cNvPr id="254" name="Group 253">
                <a:extLst>
                  <a:ext uri="{FF2B5EF4-FFF2-40B4-BE49-F238E27FC236}">
                    <a16:creationId xmlns:a16="http://schemas.microsoft.com/office/drawing/2014/main" id="{B09A963D-D053-8871-33A0-2416C63D4472}"/>
                  </a:ext>
                </a:extLst>
              </p:cNvPr>
              <p:cNvGrpSpPr/>
              <p:nvPr/>
            </p:nvGrpSpPr>
            <p:grpSpPr>
              <a:xfrm>
                <a:off x="3692066" y="3504497"/>
                <a:ext cx="1108299" cy="229303"/>
                <a:chOff x="5486400" y="3962400"/>
                <a:chExt cx="2209800" cy="457200"/>
              </a:xfrm>
              <a:grpFill/>
            </p:grpSpPr>
            <p:sp>
              <p:nvSpPr>
                <p:cNvPr id="261" name="DRAM">
                  <a:extLst>
                    <a:ext uri="{FF2B5EF4-FFF2-40B4-BE49-F238E27FC236}">
                      <a16:creationId xmlns:a16="http://schemas.microsoft.com/office/drawing/2014/main" id="{D2C19464-0533-09E3-18A4-976BD23F087B}"/>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2" name="DRAM">
                  <a:extLst>
                    <a:ext uri="{FF2B5EF4-FFF2-40B4-BE49-F238E27FC236}">
                      <a16:creationId xmlns:a16="http://schemas.microsoft.com/office/drawing/2014/main" id="{2F1A6B18-6B8C-12F7-F0CC-3576E0CB4B12}"/>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3" name="DRAM">
                  <a:extLst>
                    <a:ext uri="{FF2B5EF4-FFF2-40B4-BE49-F238E27FC236}">
                      <a16:creationId xmlns:a16="http://schemas.microsoft.com/office/drawing/2014/main" id="{E703FCF1-29CA-A8DE-AEBD-863F9ACAC6C4}"/>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4" name="DRAM">
                  <a:extLst>
                    <a:ext uri="{FF2B5EF4-FFF2-40B4-BE49-F238E27FC236}">
                      <a16:creationId xmlns:a16="http://schemas.microsoft.com/office/drawing/2014/main" id="{9E7E5177-E65A-A12E-56DE-E33E6286FC67}"/>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5" name="DRAM">
                  <a:extLst>
                    <a:ext uri="{FF2B5EF4-FFF2-40B4-BE49-F238E27FC236}">
                      <a16:creationId xmlns:a16="http://schemas.microsoft.com/office/drawing/2014/main" id="{461D493C-E0D8-51C7-3FD1-477C8557604F}"/>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55" name="Group 254">
                <a:extLst>
                  <a:ext uri="{FF2B5EF4-FFF2-40B4-BE49-F238E27FC236}">
                    <a16:creationId xmlns:a16="http://schemas.microsoft.com/office/drawing/2014/main" id="{DF03980A-C8A5-A6C7-AB3D-F27A867628B6}"/>
                  </a:ext>
                </a:extLst>
              </p:cNvPr>
              <p:cNvGrpSpPr/>
              <p:nvPr/>
            </p:nvGrpSpPr>
            <p:grpSpPr>
              <a:xfrm>
                <a:off x="3787609" y="2243328"/>
                <a:ext cx="917213" cy="1261169"/>
                <a:chOff x="5676900" y="990600"/>
                <a:chExt cx="1828800" cy="2971800"/>
              </a:xfrm>
              <a:grpFill/>
            </p:grpSpPr>
            <p:cxnSp>
              <p:nvCxnSpPr>
                <p:cNvPr id="256" name="Straight Connector 255">
                  <a:extLst>
                    <a:ext uri="{FF2B5EF4-FFF2-40B4-BE49-F238E27FC236}">
                      <a16:creationId xmlns:a16="http://schemas.microsoft.com/office/drawing/2014/main" id="{BD3D8CDE-9D2C-76ED-5983-5F09BD871F90}"/>
                    </a:ext>
                  </a:extLst>
                </p:cNvPr>
                <p:cNvCxnSpPr>
                  <a:cxnSpLocks/>
                  <a:endCxn id="261"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445551A-2D1E-76EF-61BA-BA03694B1F5D}"/>
                    </a:ext>
                  </a:extLst>
                </p:cNvPr>
                <p:cNvCxnSpPr>
                  <a:cxnSpLocks/>
                  <a:endCxn id="263" idx="0"/>
                </p:cNvCxnSpPr>
                <p:nvPr/>
              </p:nvCxnSpPr>
              <p:spPr>
                <a:xfrm>
                  <a:off x="65913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4AB4274E-0819-90CC-91FF-F5C2F2048F49}"/>
                    </a:ext>
                  </a:extLst>
                </p:cNvPr>
                <p:cNvCxnSpPr>
                  <a:cxnSpLocks/>
                  <a:endCxn id="264"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548FC3C-4F71-FA18-F4C8-543E0D1B5A95}"/>
                    </a:ext>
                  </a:extLst>
                </p:cNvPr>
                <p:cNvCxnSpPr>
                  <a:cxnSpLocks/>
                  <a:endCxn id="265"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0BD29CFC-709B-0CA4-A80A-8268BC9618A7}"/>
                    </a:ext>
                  </a:extLst>
                </p:cNvPr>
                <p:cNvCxnSpPr>
                  <a:cxnSpLocks/>
                  <a:endCxn id="262"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grpSp>
        <p:nvGrpSpPr>
          <p:cNvPr id="278" name="Group 277">
            <a:extLst>
              <a:ext uri="{FF2B5EF4-FFF2-40B4-BE49-F238E27FC236}">
                <a16:creationId xmlns:a16="http://schemas.microsoft.com/office/drawing/2014/main" id="{751D7810-28AE-9675-5D77-8AA91A762EF3}"/>
              </a:ext>
            </a:extLst>
          </p:cNvPr>
          <p:cNvGrpSpPr/>
          <p:nvPr/>
        </p:nvGrpSpPr>
        <p:grpSpPr>
          <a:xfrm>
            <a:off x="1634506" y="2357637"/>
            <a:ext cx="1414038" cy="191087"/>
            <a:chOff x="1828799" y="2017072"/>
            <a:chExt cx="1414038" cy="191087"/>
          </a:xfrm>
          <a:solidFill>
            <a:schemeClr val="accent4"/>
          </a:solidFill>
        </p:grpSpPr>
        <p:sp>
          <p:nvSpPr>
            <p:cNvPr id="279" name="DRAM">
              <a:extLst>
                <a:ext uri="{FF2B5EF4-FFF2-40B4-BE49-F238E27FC236}">
                  <a16:creationId xmlns:a16="http://schemas.microsoft.com/office/drawing/2014/main" id="{C35A3294-BDFD-9E12-C8D2-EE371A532BA2}"/>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80" name="Straight Connector 279">
              <a:extLst>
                <a:ext uri="{FF2B5EF4-FFF2-40B4-BE49-F238E27FC236}">
                  <a16:creationId xmlns:a16="http://schemas.microsoft.com/office/drawing/2014/main" id="{3BB5EC43-D735-AFE7-E0A5-7713F28751D2}"/>
                </a:ext>
              </a:extLst>
            </p:cNvPr>
            <p:cNvCxnSpPr>
              <a:cxnSpLocks/>
              <a:stCxn id="285" idx="6"/>
              <a:endCxn id="279" idx="0"/>
            </p:cNvCxnSpPr>
            <p:nvPr/>
          </p:nvCxnSpPr>
          <p:spPr>
            <a:xfrm flipH="1">
              <a:off x="20581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81" name="Oval 280">
              <a:extLst>
                <a:ext uri="{FF2B5EF4-FFF2-40B4-BE49-F238E27FC236}">
                  <a16:creationId xmlns:a16="http://schemas.microsoft.com/office/drawing/2014/main" id="{879A072C-338B-12D6-4838-76398FE22BCF}"/>
                </a:ext>
              </a:extLst>
            </p:cNvPr>
            <p:cNvSpPr/>
            <p:nvPr/>
          </p:nvSpPr>
          <p:spPr>
            <a:xfrm>
              <a:off x="21345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2" name="Oval 281">
              <a:extLst>
                <a:ext uri="{FF2B5EF4-FFF2-40B4-BE49-F238E27FC236}">
                  <a16:creationId xmlns:a16="http://schemas.microsoft.com/office/drawing/2014/main" id="{E55D7B27-5DC1-AAA0-0DA4-5CA6F9821F1F}"/>
                </a:ext>
              </a:extLst>
            </p:cNvPr>
            <p:cNvSpPr/>
            <p:nvPr/>
          </p:nvSpPr>
          <p:spPr>
            <a:xfrm>
              <a:off x="23638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3" name="Oval 282">
              <a:extLst>
                <a:ext uri="{FF2B5EF4-FFF2-40B4-BE49-F238E27FC236}">
                  <a16:creationId xmlns:a16="http://schemas.microsoft.com/office/drawing/2014/main" id="{C170B65F-3D9F-0D69-73EE-EF153E8DC964}"/>
                </a:ext>
              </a:extLst>
            </p:cNvPr>
            <p:cNvSpPr/>
            <p:nvPr/>
          </p:nvSpPr>
          <p:spPr>
            <a:xfrm>
              <a:off x="25931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4" name="Oval 283">
              <a:extLst>
                <a:ext uri="{FF2B5EF4-FFF2-40B4-BE49-F238E27FC236}">
                  <a16:creationId xmlns:a16="http://schemas.microsoft.com/office/drawing/2014/main" id="{C3A4C91E-C5D4-40BA-C7EA-83A4FB7C3E43}"/>
                </a:ext>
              </a:extLst>
            </p:cNvPr>
            <p:cNvSpPr/>
            <p:nvPr/>
          </p:nvSpPr>
          <p:spPr>
            <a:xfrm>
              <a:off x="28224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5" name="Oval 284">
              <a:extLst>
                <a:ext uri="{FF2B5EF4-FFF2-40B4-BE49-F238E27FC236}">
                  <a16:creationId xmlns:a16="http://schemas.microsoft.com/office/drawing/2014/main" id="{096A691E-5AFE-95A5-99D1-5E53171BEB91}"/>
                </a:ext>
              </a:extLst>
            </p:cNvPr>
            <p:cNvSpPr/>
            <p:nvPr/>
          </p:nvSpPr>
          <p:spPr>
            <a:xfrm>
              <a:off x="30517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86" name="Group 285">
            <a:extLst>
              <a:ext uri="{FF2B5EF4-FFF2-40B4-BE49-F238E27FC236}">
                <a16:creationId xmlns:a16="http://schemas.microsoft.com/office/drawing/2014/main" id="{41E04434-98A9-5CCF-5F67-B1136DF1B683}"/>
              </a:ext>
            </a:extLst>
          </p:cNvPr>
          <p:cNvGrpSpPr/>
          <p:nvPr/>
        </p:nvGrpSpPr>
        <p:grpSpPr>
          <a:xfrm>
            <a:off x="3192034" y="2357637"/>
            <a:ext cx="1414038" cy="191087"/>
            <a:chOff x="3386327" y="2017072"/>
            <a:chExt cx="1414038" cy="191087"/>
          </a:xfrm>
          <a:solidFill>
            <a:schemeClr val="accent4"/>
          </a:solidFill>
        </p:grpSpPr>
        <p:sp>
          <p:nvSpPr>
            <p:cNvPr id="287" name="DRAM">
              <a:extLst>
                <a:ext uri="{FF2B5EF4-FFF2-40B4-BE49-F238E27FC236}">
                  <a16:creationId xmlns:a16="http://schemas.microsoft.com/office/drawing/2014/main" id="{5C80A2B5-B64C-A3F0-B2E9-643764B7C188}"/>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88" name="Straight Connector 287">
              <a:extLst>
                <a:ext uri="{FF2B5EF4-FFF2-40B4-BE49-F238E27FC236}">
                  <a16:creationId xmlns:a16="http://schemas.microsoft.com/office/drawing/2014/main" id="{4E25ACFE-4602-3A75-551D-615C41A7A20D}"/>
                </a:ext>
              </a:extLst>
            </p:cNvPr>
            <p:cNvCxnSpPr>
              <a:cxnSpLocks/>
              <a:endCxn id="287" idx="0"/>
            </p:cNvCxnSpPr>
            <p:nvPr/>
          </p:nvCxnSpPr>
          <p:spPr>
            <a:xfrm flipH="1" flipV="1">
              <a:off x="3615631" y="2112616"/>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89" name="Oval 288">
              <a:extLst>
                <a:ext uri="{FF2B5EF4-FFF2-40B4-BE49-F238E27FC236}">
                  <a16:creationId xmlns:a16="http://schemas.microsoft.com/office/drawing/2014/main" id="{1435732A-384B-BF54-7817-CFC26522B3DB}"/>
                </a:ext>
              </a:extLst>
            </p:cNvPr>
            <p:cNvSpPr/>
            <p:nvPr/>
          </p:nvSpPr>
          <p:spPr>
            <a:xfrm>
              <a:off x="36920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0" name="Oval 289">
              <a:extLst>
                <a:ext uri="{FF2B5EF4-FFF2-40B4-BE49-F238E27FC236}">
                  <a16:creationId xmlns:a16="http://schemas.microsoft.com/office/drawing/2014/main" id="{BC1D30A3-B202-3482-27EA-D1D86950AC92}"/>
                </a:ext>
              </a:extLst>
            </p:cNvPr>
            <p:cNvSpPr/>
            <p:nvPr/>
          </p:nvSpPr>
          <p:spPr>
            <a:xfrm>
              <a:off x="39213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1" name="Oval 290">
              <a:extLst>
                <a:ext uri="{FF2B5EF4-FFF2-40B4-BE49-F238E27FC236}">
                  <a16:creationId xmlns:a16="http://schemas.microsoft.com/office/drawing/2014/main" id="{BC551B06-4978-618A-DF4D-90C300541FD5}"/>
                </a:ext>
              </a:extLst>
            </p:cNvPr>
            <p:cNvSpPr/>
            <p:nvPr/>
          </p:nvSpPr>
          <p:spPr>
            <a:xfrm>
              <a:off x="41506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2" name="Oval 291">
              <a:extLst>
                <a:ext uri="{FF2B5EF4-FFF2-40B4-BE49-F238E27FC236}">
                  <a16:creationId xmlns:a16="http://schemas.microsoft.com/office/drawing/2014/main" id="{93459750-2AB3-AE71-EC96-277FF0E3A1AA}"/>
                </a:ext>
              </a:extLst>
            </p:cNvPr>
            <p:cNvSpPr/>
            <p:nvPr/>
          </p:nvSpPr>
          <p:spPr>
            <a:xfrm>
              <a:off x="43799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3" name="Oval 292">
              <a:extLst>
                <a:ext uri="{FF2B5EF4-FFF2-40B4-BE49-F238E27FC236}">
                  <a16:creationId xmlns:a16="http://schemas.microsoft.com/office/drawing/2014/main" id="{925605BB-32BB-C536-E210-5A4F49A05F8B}"/>
                </a:ext>
              </a:extLst>
            </p:cNvPr>
            <p:cNvSpPr/>
            <p:nvPr/>
          </p:nvSpPr>
          <p:spPr>
            <a:xfrm>
              <a:off x="46092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31" name="Group 330">
            <a:extLst>
              <a:ext uri="{FF2B5EF4-FFF2-40B4-BE49-F238E27FC236}">
                <a16:creationId xmlns:a16="http://schemas.microsoft.com/office/drawing/2014/main" id="{8B1B3ED4-45C8-77E4-07E9-3A3F07ED4419}"/>
              </a:ext>
            </a:extLst>
          </p:cNvPr>
          <p:cNvGrpSpPr/>
          <p:nvPr/>
        </p:nvGrpSpPr>
        <p:grpSpPr>
          <a:xfrm>
            <a:off x="1634506" y="1897845"/>
            <a:ext cx="1414038" cy="191087"/>
            <a:chOff x="1828799" y="2017072"/>
            <a:chExt cx="1414038" cy="191087"/>
          </a:xfrm>
          <a:solidFill>
            <a:schemeClr val="accent4"/>
          </a:solidFill>
        </p:grpSpPr>
        <p:sp>
          <p:nvSpPr>
            <p:cNvPr id="332" name="DRAM">
              <a:extLst>
                <a:ext uri="{FF2B5EF4-FFF2-40B4-BE49-F238E27FC236}">
                  <a16:creationId xmlns:a16="http://schemas.microsoft.com/office/drawing/2014/main" id="{7EE68B79-0BDF-D7EC-0D67-9F3EC025BF67}"/>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cxnSp>
          <p:nvCxnSpPr>
            <p:cNvPr id="333" name="Straight Connector 332">
              <a:extLst>
                <a:ext uri="{FF2B5EF4-FFF2-40B4-BE49-F238E27FC236}">
                  <a16:creationId xmlns:a16="http://schemas.microsoft.com/office/drawing/2014/main" id="{FD072386-6453-5695-FF21-E665ECE2B147}"/>
                </a:ext>
              </a:extLst>
            </p:cNvPr>
            <p:cNvCxnSpPr>
              <a:cxnSpLocks/>
              <a:stCxn id="338" idx="6"/>
              <a:endCxn id="332" idx="0"/>
            </p:cNvCxnSpPr>
            <p:nvPr/>
          </p:nvCxnSpPr>
          <p:spPr>
            <a:xfrm flipH="1">
              <a:off x="20581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34" name="Oval 333">
              <a:extLst>
                <a:ext uri="{FF2B5EF4-FFF2-40B4-BE49-F238E27FC236}">
                  <a16:creationId xmlns:a16="http://schemas.microsoft.com/office/drawing/2014/main" id="{DE527410-678A-8F73-2277-93FB261A64FC}"/>
                </a:ext>
              </a:extLst>
            </p:cNvPr>
            <p:cNvSpPr/>
            <p:nvPr/>
          </p:nvSpPr>
          <p:spPr>
            <a:xfrm>
              <a:off x="21345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5" name="Oval 334">
              <a:extLst>
                <a:ext uri="{FF2B5EF4-FFF2-40B4-BE49-F238E27FC236}">
                  <a16:creationId xmlns:a16="http://schemas.microsoft.com/office/drawing/2014/main" id="{4165B646-EF15-8011-5FF9-D7EF94F4730D}"/>
                </a:ext>
              </a:extLst>
            </p:cNvPr>
            <p:cNvSpPr/>
            <p:nvPr/>
          </p:nvSpPr>
          <p:spPr>
            <a:xfrm>
              <a:off x="23638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6" name="Oval 335">
              <a:extLst>
                <a:ext uri="{FF2B5EF4-FFF2-40B4-BE49-F238E27FC236}">
                  <a16:creationId xmlns:a16="http://schemas.microsoft.com/office/drawing/2014/main" id="{6BAFFE52-6A53-E9E5-D685-49ACE3B9B3D4}"/>
                </a:ext>
              </a:extLst>
            </p:cNvPr>
            <p:cNvSpPr/>
            <p:nvPr/>
          </p:nvSpPr>
          <p:spPr>
            <a:xfrm>
              <a:off x="25931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7" name="Oval 336">
              <a:extLst>
                <a:ext uri="{FF2B5EF4-FFF2-40B4-BE49-F238E27FC236}">
                  <a16:creationId xmlns:a16="http://schemas.microsoft.com/office/drawing/2014/main" id="{367AE665-AC83-E4C2-895C-3AFED95252A2}"/>
                </a:ext>
              </a:extLst>
            </p:cNvPr>
            <p:cNvSpPr/>
            <p:nvPr/>
          </p:nvSpPr>
          <p:spPr>
            <a:xfrm>
              <a:off x="28224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8" name="Oval 337">
              <a:extLst>
                <a:ext uri="{FF2B5EF4-FFF2-40B4-BE49-F238E27FC236}">
                  <a16:creationId xmlns:a16="http://schemas.microsoft.com/office/drawing/2014/main" id="{056A4AF3-4049-24A4-034B-CA7773F2FD6B}"/>
                </a:ext>
              </a:extLst>
            </p:cNvPr>
            <p:cNvSpPr/>
            <p:nvPr/>
          </p:nvSpPr>
          <p:spPr>
            <a:xfrm>
              <a:off x="30517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39" name="Group 338">
            <a:extLst>
              <a:ext uri="{FF2B5EF4-FFF2-40B4-BE49-F238E27FC236}">
                <a16:creationId xmlns:a16="http://schemas.microsoft.com/office/drawing/2014/main" id="{7C9806C2-E998-C6D7-C941-3AAE38E8871F}"/>
              </a:ext>
            </a:extLst>
          </p:cNvPr>
          <p:cNvGrpSpPr/>
          <p:nvPr/>
        </p:nvGrpSpPr>
        <p:grpSpPr>
          <a:xfrm>
            <a:off x="3192034" y="1897845"/>
            <a:ext cx="1414038" cy="191087"/>
            <a:chOff x="3386327" y="2017072"/>
            <a:chExt cx="1414038" cy="191087"/>
          </a:xfrm>
          <a:solidFill>
            <a:schemeClr val="accent4"/>
          </a:solidFill>
        </p:grpSpPr>
        <p:sp>
          <p:nvSpPr>
            <p:cNvPr id="340" name="DRAM">
              <a:extLst>
                <a:ext uri="{FF2B5EF4-FFF2-40B4-BE49-F238E27FC236}">
                  <a16:creationId xmlns:a16="http://schemas.microsoft.com/office/drawing/2014/main" id="{666118CA-BD9B-ED39-50D2-2826C0C1DDEF}"/>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41" name="Straight Connector 340">
              <a:extLst>
                <a:ext uri="{FF2B5EF4-FFF2-40B4-BE49-F238E27FC236}">
                  <a16:creationId xmlns:a16="http://schemas.microsoft.com/office/drawing/2014/main" id="{B91B5FC9-1342-3446-5B8E-2EA81024FA2B}"/>
                </a:ext>
              </a:extLst>
            </p:cNvPr>
            <p:cNvCxnSpPr>
              <a:cxnSpLocks/>
              <a:endCxn id="340" idx="0"/>
            </p:cNvCxnSpPr>
            <p:nvPr/>
          </p:nvCxnSpPr>
          <p:spPr>
            <a:xfrm flipH="1" flipV="1">
              <a:off x="3615631" y="2112616"/>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42" name="Oval 341">
              <a:extLst>
                <a:ext uri="{FF2B5EF4-FFF2-40B4-BE49-F238E27FC236}">
                  <a16:creationId xmlns:a16="http://schemas.microsoft.com/office/drawing/2014/main" id="{73C07C20-BAA9-106B-CAE9-9B670868FB84}"/>
                </a:ext>
              </a:extLst>
            </p:cNvPr>
            <p:cNvSpPr/>
            <p:nvPr/>
          </p:nvSpPr>
          <p:spPr>
            <a:xfrm>
              <a:off x="36920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3" name="Oval 342">
              <a:extLst>
                <a:ext uri="{FF2B5EF4-FFF2-40B4-BE49-F238E27FC236}">
                  <a16:creationId xmlns:a16="http://schemas.microsoft.com/office/drawing/2014/main" id="{A83ADA2C-2FFC-48A3-D1D4-3F90792E1436}"/>
                </a:ext>
              </a:extLst>
            </p:cNvPr>
            <p:cNvSpPr/>
            <p:nvPr/>
          </p:nvSpPr>
          <p:spPr>
            <a:xfrm>
              <a:off x="39213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4" name="Oval 343">
              <a:extLst>
                <a:ext uri="{FF2B5EF4-FFF2-40B4-BE49-F238E27FC236}">
                  <a16:creationId xmlns:a16="http://schemas.microsoft.com/office/drawing/2014/main" id="{BF7A768D-6FA9-0465-95A7-C9FB7B87651F}"/>
                </a:ext>
              </a:extLst>
            </p:cNvPr>
            <p:cNvSpPr/>
            <p:nvPr/>
          </p:nvSpPr>
          <p:spPr>
            <a:xfrm>
              <a:off x="41506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5" name="Oval 344">
              <a:extLst>
                <a:ext uri="{FF2B5EF4-FFF2-40B4-BE49-F238E27FC236}">
                  <a16:creationId xmlns:a16="http://schemas.microsoft.com/office/drawing/2014/main" id="{99EEC3A4-7F24-BE05-0468-A22B85ECC12F}"/>
                </a:ext>
              </a:extLst>
            </p:cNvPr>
            <p:cNvSpPr/>
            <p:nvPr/>
          </p:nvSpPr>
          <p:spPr>
            <a:xfrm>
              <a:off x="43799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6" name="Oval 345">
              <a:extLst>
                <a:ext uri="{FF2B5EF4-FFF2-40B4-BE49-F238E27FC236}">
                  <a16:creationId xmlns:a16="http://schemas.microsoft.com/office/drawing/2014/main" id="{CDE2C779-A438-CB1E-9EF5-1CE337FDB528}"/>
                </a:ext>
              </a:extLst>
            </p:cNvPr>
            <p:cNvSpPr/>
            <p:nvPr/>
          </p:nvSpPr>
          <p:spPr>
            <a:xfrm>
              <a:off x="46092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63" name="Group 362">
            <a:extLst>
              <a:ext uri="{FF2B5EF4-FFF2-40B4-BE49-F238E27FC236}">
                <a16:creationId xmlns:a16="http://schemas.microsoft.com/office/drawing/2014/main" id="{03D2156D-53C1-3291-762A-E3E769A325C9}"/>
              </a:ext>
            </a:extLst>
          </p:cNvPr>
          <p:cNvGrpSpPr/>
          <p:nvPr/>
        </p:nvGrpSpPr>
        <p:grpSpPr>
          <a:xfrm>
            <a:off x="1634506" y="2127451"/>
            <a:ext cx="1414038" cy="191087"/>
            <a:chOff x="1828799" y="2017072"/>
            <a:chExt cx="1414038" cy="191087"/>
          </a:xfrm>
        </p:grpSpPr>
        <p:sp>
          <p:nvSpPr>
            <p:cNvPr id="364" name="DRAM">
              <a:extLst>
                <a:ext uri="{FF2B5EF4-FFF2-40B4-BE49-F238E27FC236}">
                  <a16:creationId xmlns:a16="http://schemas.microsoft.com/office/drawing/2014/main" id="{A33476AE-7D06-4E1D-1B7D-97E59F879668}"/>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65" name="Straight Connector 364">
              <a:extLst>
                <a:ext uri="{FF2B5EF4-FFF2-40B4-BE49-F238E27FC236}">
                  <a16:creationId xmlns:a16="http://schemas.microsoft.com/office/drawing/2014/main" id="{1EF0EBBB-D2DF-53FC-DAC4-10D3F8354D02}"/>
                </a:ext>
              </a:extLst>
            </p:cNvPr>
            <p:cNvCxnSpPr>
              <a:cxnSpLocks/>
              <a:stCxn id="370" idx="6"/>
              <a:endCxn id="364" idx="0"/>
            </p:cNvCxnSpPr>
            <p:nvPr/>
          </p:nvCxnSpPr>
          <p:spPr>
            <a:xfrm flipH="1">
              <a:off x="20581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66" name="Oval 365">
              <a:extLst>
                <a:ext uri="{FF2B5EF4-FFF2-40B4-BE49-F238E27FC236}">
                  <a16:creationId xmlns:a16="http://schemas.microsoft.com/office/drawing/2014/main" id="{BB3EAAC7-A09E-3CDA-3AE9-710BB8289FF7}"/>
                </a:ext>
              </a:extLst>
            </p:cNvPr>
            <p:cNvSpPr/>
            <p:nvPr/>
          </p:nvSpPr>
          <p:spPr>
            <a:xfrm>
              <a:off x="2134538"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7" name="Oval 366">
              <a:extLst>
                <a:ext uri="{FF2B5EF4-FFF2-40B4-BE49-F238E27FC236}">
                  <a16:creationId xmlns:a16="http://schemas.microsoft.com/office/drawing/2014/main" id="{6632B356-D188-8AAB-A0D4-C288F31747E5}"/>
                </a:ext>
              </a:extLst>
            </p:cNvPr>
            <p:cNvSpPr/>
            <p:nvPr/>
          </p:nvSpPr>
          <p:spPr>
            <a:xfrm>
              <a:off x="2363841"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8" name="Oval 367">
              <a:extLst>
                <a:ext uri="{FF2B5EF4-FFF2-40B4-BE49-F238E27FC236}">
                  <a16:creationId xmlns:a16="http://schemas.microsoft.com/office/drawing/2014/main" id="{60B64B00-9738-5F63-2EE8-20C8ABAC0D89}"/>
                </a:ext>
              </a:extLst>
            </p:cNvPr>
            <p:cNvSpPr/>
            <p:nvPr/>
          </p:nvSpPr>
          <p:spPr>
            <a:xfrm>
              <a:off x="2593144"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9" name="Oval 368">
              <a:extLst>
                <a:ext uri="{FF2B5EF4-FFF2-40B4-BE49-F238E27FC236}">
                  <a16:creationId xmlns:a16="http://schemas.microsoft.com/office/drawing/2014/main" id="{C95BA703-DAF0-035F-9AB1-4BF32675062B}"/>
                </a:ext>
              </a:extLst>
            </p:cNvPr>
            <p:cNvSpPr/>
            <p:nvPr/>
          </p:nvSpPr>
          <p:spPr>
            <a:xfrm>
              <a:off x="2822448"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0" name="Oval 369">
              <a:extLst>
                <a:ext uri="{FF2B5EF4-FFF2-40B4-BE49-F238E27FC236}">
                  <a16:creationId xmlns:a16="http://schemas.microsoft.com/office/drawing/2014/main" id="{28A21BD4-37FE-E7C7-123C-CCE1B237055E}"/>
                </a:ext>
              </a:extLst>
            </p:cNvPr>
            <p:cNvSpPr/>
            <p:nvPr/>
          </p:nvSpPr>
          <p:spPr>
            <a:xfrm>
              <a:off x="3051751"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71" name="Group 370">
            <a:extLst>
              <a:ext uri="{FF2B5EF4-FFF2-40B4-BE49-F238E27FC236}">
                <a16:creationId xmlns:a16="http://schemas.microsoft.com/office/drawing/2014/main" id="{6DB68126-E3CB-0E33-EA5A-3A5D6B094E52}"/>
              </a:ext>
            </a:extLst>
          </p:cNvPr>
          <p:cNvGrpSpPr/>
          <p:nvPr/>
        </p:nvGrpSpPr>
        <p:grpSpPr>
          <a:xfrm>
            <a:off x="3192034" y="2127451"/>
            <a:ext cx="1414038" cy="191087"/>
            <a:chOff x="3386327" y="2017072"/>
            <a:chExt cx="1414038" cy="191087"/>
          </a:xfrm>
        </p:grpSpPr>
        <p:sp>
          <p:nvSpPr>
            <p:cNvPr id="372" name="DRAM">
              <a:extLst>
                <a:ext uri="{FF2B5EF4-FFF2-40B4-BE49-F238E27FC236}">
                  <a16:creationId xmlns:a16="http://schemas.microsoft.com/office/drawing/2014/main" id="{29A80598-D0EC-5775-86EE-43E2E1FB6CEF}"/>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73" name="Straight Connector 372">
              <a:extLst>
                <a:ext uri="{FF2B5EF4-FFF2-40B4-BE49-F238E27FC236}">
                  <a16:creationId xmlns:a16="http://schemas.microsoft.com/office/drawing/2014/main" id="{F42B0436-F9FD-8CDF-CCD5-78F4C72F1BF6}"/>
                </a:ext>
              </a:extLst>
            </p:cNvPr>
            <p:cNvCxnSpPr>
              <a:cxnSpLocks/>
              <a:endCxn id="372" idx="0"/>
            </p:cNvCxnSpPr>
            <p:nvPr/>
          </p:nvCxnSpPr>
          <p:spPr>
            <a:xfrm flipH="1" flipV="1">
              <a:off x="3615631" y="2112616"/>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74" name="Oval 373">
              <a:extLst>
                <a:ext uri="{FF2B5EF4-FFF2-40B4-BE49-F238E27FC236}">
                  <a16:creationId xmlns:a16="http://schemas.microsoft.com/office/drawing/2014/main" id="{895AA001-B87F-4D73-257A-892D7F7E91E2}"/>
                </a:ext>
              </a:extLst>
            </p:cNvPr>
            <p:cNvSpPr/>
            <p:nvPr/>
          </p:nvSpPr>
          <p:spPr>
            <a:xfrm>
              <a:off x="3692066"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5" name="Oval 374">
              <a:extLst>
                <a:ext uri="{FF2B5EF4-FFF2-40B4-BE49-F238E27FC236}">
                  <a16:creationId xmlns:a16="http://schemas.microsoft.com/office/drawing/2014/main" id="{EC220833-140A-6751-410A-E409792A18A0}"/>
                </a:ext>
              </a:extLst>
            </p:cNvPr>
            <p:cNvSpPr/>
            <p:nvPr/>
          </p:nvSpPr>
          <p:spPr>
            <a:xfrm>
              <a:off x="3921369"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6" name="Oval 375">
              <a:extLst>
                <a:ext uri="{FF2B5EF4-FFF2-40B4-BE49-F238E27FC236}">
                  <a16:creationId xmlns:a16="http://schemas.microsoft.com/office/drawing/2014/main" id="{EBBCDD01-3E41-9C17-E672-F4EDE43F9363}"/>
                </a:ext>
              </a:extLst>
            </p:cNvPr>
            <p:cNvSpPr/>
            <p:nvPr/>
          </p:nvSpPr>
          <p:spPr>
            <a:xfrm>
              <a:off x="4150672"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7" name="Oval 376">
              <a:extLst>
                <a:ext uri="{FF2B5EF4-FFF2-40B4-BE49-F238E27FC236}">
                  <a16:creationId xmlns:a16="http://schemas.microsoft.com/office/drawing/2014/main" id="{99CA265E-A624-86F0-8FB0-C8DDE9CA6C8E}"/>
                </a:ext>
              </a:extLst>
            </p:cNvPr>
            <p:cNvSpPr/>
            <p:nvPr/>
          </p:nvSpPr>
          <p:spPr>
            <a:xfrm>
              <a:off x="4379976"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8" name="Oval 377">
              <a:extLst>
                <a:ext uri="{FF2B5EF4-FFF2-40B4-BE49-F238E27FC236}">
                  <a16:creationId xmlns:a16="http://schemas.microsoft.com/office/drawing/2014/main" id="{3ABCE4AB-361A-42F9-B07B-7AFD362BF2E2}"/>
                </a:ext>
              </a:extLst>
            </p:cNvPr>
            <p:cNvSpPr/>
            <p:nvPr/>
          </p:nvSpPr>
          <p:spPr>
            <a:xfrm>
              <a:off x="4609279"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sp>
        <p:nvSpPr>
          <p:cNvPr id="330" name="TextBox 329">
            <a:extLst>
              <a:ext uri="{FF2B5EF4-FFF2-40B4-BE49-F238E27FC236}">
                <a16:creationId xmlns:a16="http://schemas.microsoft.com/office/drawing/2014/main" id="{170B0079-999B-634A-50ED-EC07C4B48580}"/>
              </a:ext>
            </a:extLst>
          </p:cNvPr>
          <p:cNvSpPr txBox="1"/>
          <p:nvPr/>
        </p:nvSpPr>
        <p:spPr>
          <a:xfrm>
            <a:off x="4317498" y="1059034"/>
            <a:ext cx="4305183" cy="457200"/>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16161"/>
                </a:solidFill>
                <a:effectLst/>
                <a:uLnTx/>
                <a:uFillTx/>
                <a:latin typeface="Avenir Next" panose="020B0503020202020204" pitchFamily="34" charset="0"/>
              </a:rPr>
              <a:t>segmented global wordline</a:t>
            </a:r>
          </a:p>
        </p:txBody>
      </p:sp>
      <p:sp>
        <p:nvSpPr>
          <p:cNvPr id="320" name="Rectangle 319">
            <a:extLst>
              <a:ext uri="{FF2B5EF4-FFF2-40B4-BE49-F238E27FC236}">
                <a16:creationId xmlns:a16="http://schemas.microsoft.com/office/drawing/2014/main" id="{44C2EA2F-00A4-DCDF-747B-A44DEA526E5E}"/>
              </a:ext>
            </a:extLst>
          </p:cNvPr>
          <p:cNvSpPr/>
          <p:nvPr/>
        </p:nvSpPr>
        <p:spPr>
          <a:xfrm>
            <a:off x="-13791" y="3567676"/>
            <a:ext cx="9143999" cy="461665"/>
          </a:xfrm>
          <a:prstGeom prst="rect">
            <a:avLst/>
          </a:prstGeom>
          <a:noFill/>
        </p:spPr>
        <p:txBody>
          <a:bodyPr wrap="square">
            <a:spAutoFit/>
          </a:bodyPr>
          <a:lstStyle/>
          <a:p>
            <a:pPr marL="0" lvl="1" defTabSz="914400">
              <a:defRPr/>
            </a:pPr>
            <a:r>
              <a:rPr lang="en-US" sz="2400" b="1" dirty="0">
                <a:solidFill>
                  <a:prstClr val="black"/>
                </a:solidFill>
                <a:latin typeface="Avenir Next" panose="020B0503020202020204" pitchFamily="34" charset="0"/>
                <a:cs typeface="Gill Sans MT"/>
              </a:rPr>
              <a:t>Fine-grained DRAM for processing-using-DRAM: </a:t>
            </a:r>
            <a:endParaRPr kumimoji="0" lang="en-US" sz="2400" b="1" i="0" u="none" strike="noStrike" kern="1200" cap="none" spc="0" normalizeH="0" baseline="0" noProof="0" dirty="0">
              <a:ln>
                <a:noFill/>
              </a:ln>
              <a:solidFill>
                <a:prstClr val="black"/>
              </a:solidFill>
              <a:effectLst/>
              <a:uLnTx/>
              <a:uFillTx/>
              <a:latin typeface="Avenir Next" panose="020B0503020202020204" pitchFamily="34" charset="0"/>
              <a:cs typeface="Gill Sans MT"/>
            </a:endParaRPr>
          </a:p>
        </p:txBody>
      </p:sp>
      <p:grpSp>
        <p:nvGrpSpPr>
          <p:cNvPr id="2" name="Group 1">
            <a:extLst>
              <a:ext uri="{FF2B5EF4-FFF2-40B4-BE49-F238E27FC236}">
                <a16:creationId xmlns:a16="http://schemas.microsoft.com/office/drawing/2014/main" id="{CA353D25-7C61-28E5-1100-1CC7B4D8880D}"/>
              </a:ext>
            </a:extLst>
          </p:cNvPr>
          <p:cNvGrpSpPr/>
          <p:nvPr/>
        </p:nvGrpSpPr>
        <p:grpSpPr>
          <a:xfrm>
            <a:off x="5778" y="3927400"/>
            <a:ext cx="9470110" cy="1335036"/>
            <a:chOff x="549218" y="3454216"/>
            <a:chExt cx="8426174" cy="1348074"/>
          </a:xfrm>
        </p:grpSpPr>
        <p:sp>
          <p:nvSpPr>
            <p:cNvPr id="3" name="TextBox 2">
              <a:extLst>
                <a:ext uri="{FF2B5EF4-FFF2-40B4-BE49-F238E27FC236}">
                  <a16:creationId xmlns:a16="http://schemas.microsoft.com/office/drawing/2014/main" id="{411F4A0B-A23D-C33A-7950-12FA9B0D025F}"/>
                </a:ext>
              </a:extLst>
            </p:cNvPr>
            <p:cNvSpPr txBox="1"/>
            <p:nvPr/>
          </p:nvSpPr>
          <p:spPr>
            <a:xfrm>
              <a:off x="549218" y="3454216"/>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chemeClr val="accent4"/>
                  </a:solidFill>
                  <a:latin typeface="Avenir Next" panose="020B0503020202020204" pitchFamily="34" charset="0"/>
                  <a:cs typeface="Gill Sans MT"/>
                </a:rPr>
                <a:t>1</a:t>
              </a:r>
              <a:endParaRPr kumimoji="0" lang="en-US" sz="4000" b="1" i="0" u="none" strike="noStrike" kern="1200" cap="none" spc="0" normalizeH="0" baseline="0" noProof="0" dirty="0">
                <a:ln>
                  <a:noFill/>
                </a:ln>
                <a:solidFill>
                  <a:schemeClr val="accent4"/>
                </a:solidFill>
                <a:effectLst/>
                <a:uLnTx/>
                <a:uFillTx/>
                <a:latin typeface="Avenir Next" panose="020B0503020202020204" pitchFamily="34" charset="0"/>
                <a:cs typeface="Gill Sans MT"/>
              </a:endParaRPr>
            </a:p>
          </p:txBody>
        </p:sp>
        <p:sp>
          <p:nvSpPr>
            <p:cNvPr id="5" name="TextBox 4">
              <a:extLst>
                <a:ext uri="{FF2B5EF4-FFF2-40B4-BE49-F238E27FC236}">
                  <a16:creationId xmlns:a16="http://schemas.microsoft.com/office/drawing/2014/main" id="{348D7EEB-F02B-39FC-5EC9-DAEF6ABE8039}"/>
                </a:ext>
              </a:extLst>
            </p:cNvPr>
            <p:cNvSpPr txBox="1"/>
            <p:nvPr/>
          </p:nvSpPr>
          <p:spPr>
            <a:xfrm>
              <a:off x="974390" y="3528082"/>
              <a:ext cx="8001002" cy="1274208"/>
            </a:xfrm>
            <a:prstGeom prst="rect">
              <a:avLst/>
            </a:prstGeom>
            <a:noFill/>
          </p:spPr>
          <p:txBody>
            <a:bodyPr wrap="square" rtlCol="0">
              <a:spAutoFit/>
            </a:bodyPr>
            <a:lstStyle/>
            <a:p>
              <a:pPr lvl="0" defTabSz="914400">
                <a:defRPr/>
              </a:pPr>
              <a:r>
                <a:rPr lang="en-US" sz="2200" b="1" dirty="0">
                  <a:solidFill>
                    <a:schemeClr val="accent4"/>
                  </a:solidFill>
                  <a:latin typeface="Avenir Next" panose="020B0503020202020204" pitchFamily="34" charset="0"/>
                  <a:cs typeface="Gill Sans MT"/>
                </a:rPr>
                <a:t>Improves SIMD utilization </a:t>
              </a:r>
              <a:endParaRPr kumimoji="0" lang="en-US" sz="2200" i="0" u="none" strike="noStrike" kern="1200" cap="none" spc="0" normalizeH="0" baseline="0" noProof="0" dirty="0">
                <a:ln>
                  <a:noFill/>
                </a:ln>
                <a:solidFill>
                  <a:schemeClr val="accent4"/>
                </a:solidFill>
                <a:effectLst/>
                <a:uLnTx/>
                <a:uFillTx/>
                <a:latin typeface="Avenir Next" panose="020B0503020202020204" pitchFamily="34" charset="0"/>
                <a:cs typeface="Gill Sans MT"/>
              </a:endParaRPr>
            </a:p>
            <a:p>
              <a:pPr marL="342900" lvl="0" indent="-342900" defTabSz="914400">
                <a:buFontTx/>
                <a:buChar char="-"/>
                <a:defRPr/>
              </a:pPr>
              <a:r>
                <a:rPr lang="en-US" dirty="0">
                  <a:latin typeface="Avenir Next" panose="020B0503020202020204" pitchFamily="34" charset="0"/>
                  <a:cs typeface="Gill Sans MT"/>
                </a:rPr>
                <a:t>f</a:t>
              </a:r>
              <a:r>
                <a:rPr kumimoji="0" lang="en-US" i="0" u="none" strike="noStrike" kern="1200" cap="none" spc="0" normalizeH="0" baseline="0" noProof="0" dirty="0">
                  <a:ln>
                    <a:noFill/>
                  </a:ln>
                  <a:effectLst/>
                  <a:uLnTx/>
                  <a:uFillTx/>
                  <a:latin typeface="Avenir Next" panose="020B0503020202020204" pitchFamily="34" charset="0"/>
                  <a:cs typeface="Gill Sans MT"/>
                </a:rPr>
                <a:t>or a single PUD operation, only access the DRAM mats with target data</a:t>
              </a:r>
            </a:p>
            <a:p>
              <a:pPr marL="342900" indent="-342900" defTabSz="914400">
                <a:buFontTx/>
                <a:buChar char="-"/>
                <a:defRPr/>
              </a:pPr>
              <a:r>
                <a:rPr lang="en-US" dirty="0">
                  <a:latin typeface="Avenir Next" panose="020B0503020202020204" pitchFamily="34" charset="0"/>
                  <a:cs typeface="Gill Sans MT"/>
                </a:rPr>
                <a:t>for multiple PUD operations, execute independent operations concurrently</a:t>
              </a:r>
              <a:endParaRPr kumimoji="0" lang="en-US" i="0" u="none" strike="noStrike" kern="1200" cap="none" spc="0" normalizeH="0" baseline="0" noProof="0" dirty="0">
                <a:ln>
                  <a:noFill/>
                </a:ln>
                <a:solidFill>
                  <a:srgbClr val="C00000"/>
                </a:solidFill>
                <a:effectLst/>
                <a:uLnTx/>
                <a:uFillTx/>
                <a:latin typeface="Avenir Next" panose="020B0503020202020204" pitchFamily="34" charset="0"/>
                <a:cs typeface="Gill Sans MT"/>
              </a:endParaRPr>
            </a:p>
            <a:p>
              <a:pPr marL="342900" lvl="0" indent="-342900" defTabSz="914400">
                <a:buFontTx/>
                <a:buChar char="-"/>
                <a:defRPr/>
              </a:pPr>
              <a:endParaRPr kumimoji="0" lang="en-US" i="0" u="none" strike="noStrike" kern="1200" cap="none" spc="0" normalizeH="0" baseline="0" noProof="0" dirty="0">
                <a:ln>
                  <a:noFill/>
                </a:ln>
                <a:solidFill>
                  <a:srgbClr val="C00000"/>
                </a:solidFill>
                <a:effectLst/>
                <a:uLnTx/>
                <a:uFillTx/>
                <a:latin typeface="Avenir Next" panose="020B0503020202020204" pitchFamily="34" charset="0"/>
                <a:cs typeface="Gill Sans MT"/>
              </a:endParaRPr>
            </a:p>
          </p:txBody>
        </p:sp>
      </p:grpSp>
      <p:sp>
        <p:nvSpPr>
          <p:cNvPr id="233" name="Rectangle 232">
            <a:extLst>
              <a:ext uri="{FF2B5EF4-FFF2-40B4-BE49-F238E27FC236}">
                <a16:creationId xmlns:a16="http://schemas.microsoft.com/office/drawing/2014/main" id="{AFF2EE9C-8313-E806-7048-F1780CFE7EC2}"/>
              </a:ext>
            </a:extLst>
          </p:cNvPr>
          <p:cNvSpPr/>
          <p:nvPr/>
        </p:nvSpPr>
        <p:spPr>
          <a:xfrm>
            <a:off x="463125" y="4673162"/>
            <a:ext cx="8265239" cy="382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4" name="Group 233">
            <a:extLst>
              <a:ext uri="{FF2B5EF4-FFF2-40B4-BE49-F238E27FC236}">
                <a16:creationId xmlns:a16="http://schemas.microsoft.com/office/drawing/2014/main" id="{7ADED821-6D77-AAA9-3BB6-5E04FD30627E}"/>
              </a:ext>
            </a:extLst>
          </p:cNvPr>
          <p:cNvGrpSpPr/>
          <p:nvPr/>
        </p:nvGrpSpPr>
        <p:grpSpPr>
          <a:xfrm>
            <a:off x="794664" y="2977618"/>
            <a:ext cx="6938410" cy="647381"/>
            <a:chOff x="757719" y="4572696"/>
            <a:chExt cx="6938410" cy="647381"/>
          </a:xfrm>
        </p:grpSpPr>
        <p:grpSp>
          <p:nvGrpSpPr>
            <p:cNvPr id="235" name="Group 234">
              <a:extLst>
                <a:ext uri="{FF2B5EF4-FFF2-40B4-BE49-F238E27FC236}">
                  <a16:creationId xmlns:a16="http://schemas.microsoft.com/office/drawing/2014/main" id="{D8B75B55-1C61-6FF4-C5D5-B6C677ECFE7A}"/>
                </a:ext>
              </a:extLst>
            </p:cNvPr>
            <p:cNvGrpSpPr/>
            <p:nvPr/>
          </p:nvGrpSpPr>
          <p:grpSpPr>
            <a:xfrm>
              <a:off x="1906102" y="4572696"/>
              <a:ext cx="5790027" cy="251465"/>
              <a:chOff x="1906102" y="4572696"/>
              <a:chExt cx="5790027" cy="251465"/>
            </a:xfrm>
          </p:grpSpPr>
          <p:grpSp>
            <p:nvGrpSpPr>
              <p:cNvPr id="237" name="Group 236">
                <a:extLst>
                  <a:ext uri="{FF2B5EF4-FFF2-40B4-BE49-F238E27FC236}">
                    <a16:creationId xmlns:a16="http://schemas.microsoft.com/office/drawing/2014/main" id="{BA33DA29-3E19-D781-7F0A-C07F6BFC0A48}"/>
                  </a:ext>
                </a:extLst>
              </p:cNvPr>
              <p:cNvGrpSpPr/>
              <p:nvPr/>
            </p:nvGrpSpPr>
            <p:grpSpPr>
              <a:xfrm>
                <a:off x="1906102" y="4572696"/>
                <a:ext cx="5790027" cy="251465"/>
                <a:chOff x="1906102" y="4605667"/>
                <a:chExt cx="5790027" cy="251465"/>
              </a:xfrm>
            </p:grpSpPr>
            <p:cxnSp>
              <p:nvCxnSpPr>
                <p:cNvPr id="239" name="Straight Connector 238">
                  <a:extLst>
                    <a:ext uri="{FF2B5EF4-FFF2-40B4-BE49-F238E27FC236}">
                      <a16:creationId xmlns:a16="http://schemas.microsoft.com/office/drawing/2014/main" id="{763B86A0-33BD-6CE6-44BC-CDF5E86FD96E}"/>
                    </a:ext>
                  </a:extLst>
                </p:cNvPr>
                <p:cNvCxnSpPr/>
                <p:nvPr/>
              </p:nvCxnSpPr>
              <p:spPr>
                <a:xfrm flipH="1">
                  <a:off x="1906102" y="4605667"/>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C99DC44-F5B6-EC36-386A-2CEE5102C773}"/>
                    </a:ext>
                  </a:extLst>
                </p:cNvPr>
                <p:cNvCxnSpPr/>
                <p:nvPr/>
              </p:nvCxnSpPr>
              <p:spPr>
                <a:xfrm flipH="1">
                  <a:off x="3463630" y="4605667"/>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22632E88-7D9F-82BA-BDCA-9E9CC4F99217}"/>
                    </a:ext>
                  </a:extLst>
                </p:cNvPr>
                <p:cNvCxnSpPr/>
                <p:nvPr/>
              </p:nvCxnSpPr>
              <p:spPr>
                <a:xfrm flipH="1">
                  <a:off x="5030302" y="4612936"/>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D4DE54B6-C80C-03AD-C774-D7958489E9DB}"/>
                    </a:ext>
                  </a:extLst>
                </p:cNvPr>
                <p:cNvCxnSpPr/>
                <p:nvPr/>
              </p:nvCxnSpPr>
              <p:spPr>
                <a:xfrm flipH="1">
                  <a:off x="6587830" y="4605667"/>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E7A7281-D829-7341-B959-88B336AD7950}"/>
                    </a:ext>
                  </a:extLst>
                </p:cNvPr>
                <p:cNvCxnSpPr>
                  <a:cxnSpLocks/>
                </p:cNvCxnSpPr>
                <p:nvPr/>
              </p:nvCxnSpPr>
              <p:spPr>
                <a:xfrm flipV="1">
                  <a:off x="2460251" y="4615982"/>
                  <a:ext cx="0" cy="226344"/>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B4DE163-287B-91F4-50DD-5B9B17A3410E}"/>
                    </a:ext>
                  </a:extLst>
                </p:cNvPr>
                <p:cNvCxnSpPr>
                  <a:cxnSpLocks/>
                </p:cNvCxnSpPr>
                <p:nvPr/>
              </p:nvCxnSpPr>
              <p:spPr>
                <a:xfrm flipV="1">
                  <a:off x="4017779" y="4615982"/>
                  <a:ext cx="0" cy="24115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C25D3DB-BA3E-FC76-B940-D9793A3852A1}"/>
                    </a:ext>
                  </a:extLst>
                </p:cNvPr>
                <p:cNvCxnSpPr>
                  <a:cxnSpLocks/>
                </p:cNvCxnSpPr>
                <p:nvPr/>
              </p:nvCxnSpPr>
              <p:spPr>
                <a:xfrm flipV="1">
                  <a:off x="5584451" y="4615982"/>
                  <a:ext cx="0" cy="24115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F5DC6BAB-C55C-E964-88C3-303AFDE37FEB}"/>
                    </a:ext>
                  </a:extLst>
                </p:cNvPr>
                <p:cNvCxnSpPr>
                  <a:cxnSpLocks/>
                </p:cNvCxnSpPr>
                <p:nvPr/>
              </p:nvCxnSpPr>
              <p:spPr>
                <a:xfrm flipV="1">
                  <a:off x="7141979" y="4615982"/>
                  <a:ext cx="0" cy="24115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grpSp>
          <p:cxnSp>
            <p:nvCxnSpPr>
              <p:cNvPr id="238" name="Straight Connector 237">
                <a:extLst>
                  <a:ext uri="{FF2B5EF4-FFF2-40B4-BE49-F238E27FC236}">
                    <a16:creationId xmlns:a16="http://schemas.microsoft.com/office/drawing/2014/main" id="{7A9AF2E4-9057-0E5E-997D-E9A88DAE95E6}"/>
                  </a:ext>
                </a:extLst>
              </p:cNvPr>
              <p:cNvCxnSpPr>
                <a:cxnSpLocks/>
              </p:cNvCxnSpPr>
              <p:nvPr/>
            </p:nvCxnSpPr>
            <p:spPr>
              <a:xfrm>
                <a:off x="2135695" y="4824161"/>
                <a:ext cx="5397405"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grpSp>
        <p:sp>
          <p:nvSpPr>
            <p:cNvPr id="236" name="TextBox 235">
              <a:extLst>
                <a:ext uri="{FF2B5EF4-FFF2-40B4-BE49-F238E27FC236}">
                  <a16:creationId xmlns:a16="http://schemas.microsoft.com/office/drawing/2014/main" id="{5ABA3AE9-9011-4981-7B0B-CA4610C5DFA4}"/>
                </a:ext>
              </a:extLst>
            </p:cNvPr>
            <p:cNvSpPr txBox="1"/>
            <p:nvPr/>
          </p:nvSpPr>
          <p:spPr>
            <a:xfrm>
              <a:off x="757719" y="4762877"/>
              <a:ext cx="3672585" cy="457200"/>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Avenir Next" panose="020B0503020202020204" pitchFamily="34" charset="0"/>
                </a:rPr>
                <a:t>global sense amplifier </a:t>
              </a:r>
            </a:p>
          </p:txBody>
        </p:sp>
      </p:grpSp>
    </p:spTree>
    <p:extLst>
      <p:ext uri="{BB962C8B-B14F-4D97-AF65-F5344CB8AC3E}">
        <p14:creationId xmlns:p14="http://schemas.microsoft.com/office/powerpoint/2010/main" val="89172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2"/>
                                        </p:tgtEl>
                                        <p:attrNameLst>
                                          <p:attrName>style.visibility</p:attrName>
                                        </p:attrNameLst>
                                      </p:cBhvr>
                                      <p:to>
                                        <p:strVal val="visible"/>
                                      </p:to>
                                    </p:set>
                                    <p:animEffect transition="in" filter="fade">
                                      <p:cBhvr>
                                        <p:cTn id="10" dur="500"/>
                                        <p:tgtEl>
                                          <p:spTgt spid="212"/>
                                        </p:tgtEl>
                                      </p:cBhvr>
                                    </p:animEffect>
                                  </p:childTnLst>
                                </p:cTn>
                              </p:par>
                              <p:par>
                                <p:cTn id="11" presetID="22" presetClass="entr" presetSubtype="8" fill="hold" nodeType="withEffect">
                                  <p:stCondLst>
                                    <p:cond delay="0"/>
                                  </p:stCondLst>
                                  <p:childTnLst>
                                    <p:set>
                                      <p:cBhvr>
                                        <p:cTn id="12" dur="1" fill="hold">
                                          <p:stCondLst>
                                            <p:cond delay="0"/>
                                          </p:stCondLst>
                                        </p:cTn>
                                        <p:tgtEl>
                                          <p:spTgt spid="219"/>
                                        </p:tgtEl>
                                        <p:attrNameLst>
                                          <p:attrName>style.visibility</p:attrName>
                                        </p:attrNameLst>
                                      </p:cBhvr>
                                      <p:to>
                                        <p:strVal val="visible"/>
                                      </p:to>
                                    </p:set>
                                    <p:animEffect transition="in" filter="wipe(left)">
                                      <p:cBhvr>
                                        <p:cTn id="13" dur="500"/>
                                        <p:tgtEl>
                                          <p:spTgt spid="219"/>
                                        </p:tgtEl>
                                      </p:cBhvr>
                                    </p:animEffect>
                                  </p:childTnLst>
                                </p:cTn>
                              </p:par>
                              <p:par>
                                <p:cTn id="14" presetID="22" presetClass="entr" presetSubtype="1" fill="hold" nodeType="withEffect">
                                  <p:stCondLst>
                                    <p:cond delay="100"/>
                                  </p:stCondLst>
                                  <p:childTnLst>
                                    <p:set>
                                      <p:cBhvr>
                                        <p:cTn id="15" dur="1" fill="hold">
                                          <p:stCondLst>
                                            <p:cond delay="0"/>
                                          </p:stCondLst>
                                        </p:cTn>
                                        <p:tgtEl>
                                          <p:spTgt spid="220"/>
                                        </p:tgtEl>
                                        <p:attrNameLst>
                                          <p:attrName>style.visibility</p:attrName>
                                        </p:attrNameLst>
                                      </p:cBhvr>
                                      <p:to>
                                        <p:strVal val="visible"/>
                                      </p:to>
                                    </p:set>
                                    <p:animEffect transition="in" filter="wipe(up)">
                                      <p:cBhvr>
                                        <p:cTn id="16" dur="500"/>
                                        <p:tgtEl>
                                          <p:spTgt spid="220"/>
                                        </p:tgtEl>
                                      </p:cBhvr>
                                    </p:animEffect>
                                  </p:childTnLst>
                                </p:cTn>
                              </p:par>
                              <p:par>
                                <p:cTn id="17" presetID="22" presetClass="entr" presetSubtype="8" fill="hold" nodeType="withEffect">
                                  <p:stCondLst>
                                    <p:cond delay="0"/>
                                  </p:stCondLst>
                                  <p:childTnLst>
                                    <p:set>
                                      <p:cBhvr>
                                        <p:cTn id="18" dur="1" fill="hold">
                                          <p:stCondLst>
                                            <p:cond delay="0"/>
                                          </p:stCondLst>
                                        </p:cTn>
                                        <p:tgtEl>
                                          <p:spTgt spid="331"/>
                                        </p:tgtEl>
                                        <p:attrNameLst>
                                          <p:attrName>style.visibility</p:attrName>
                                        </p:attrNameLst>
                                      </p:cBhvr>
                                      <p:to>
                                        <p:strVal val="visible"/>
                                      </p:to>
                                    </p:set>
                                    <p:animEffect transition="in" filter="wipe(left)">
                                      <p:cBhvr>
                                        <p:cTn id="19" dur="500"/>
                                        <p:tgtEl>
                                          <p:spTgt spid="331"/>
                                        </p:tgtEl>
                                      </p:cBhvr>
                                    </p:animEffect>
                                  </p:childTnLst>
                                </p:cTn>
                              </p:par>
                              <p:par>
                                <p:cTn id="20" presetID="22" presetClass="entr" presetSubtype="8" fill="hold" nodeType="withEffect">
                                  <p:stCondLst>
                                    <p:cond delay="0"/>
                                  </p:stCondLst>
                                  <p:childTnLst>
                                    <p:set>
                                      <p:cBhvr>
                                        <p:cTn id="21" dur="1" fill="hold">
                                          <p:stCondLst>
                                            <p:cond delay="0"/>
                                          </p:stCondLst>
                                        </p:cTn>
                                        <p:tgtEl>
                                          <p:spTgt spid="363"/>
                                        </p:tgtEl>
                                        <p:attrNameLst>
                                          <p:attrName>style.visibility</p:attrName>
                                        </p:attrNameLst>
                                      </p:cBhvr>
                                      <p:to>
                                        <p:strVal val="visible"/>
                                      </p:to>
                                    </p:set>
                                    <p:animEffect transition="in" filter="wipe(left)">
                                      <p:cBhvr>
                                        <p:cTn id="22" dur="500"/>
                                        <p:tgtEl>
                                          <p:spTgt spid="363"/>
                                        </p:tgtEl>
                                      </p:cBhvr>
                                    </p:animEffect>
                                  </p:childTnLst>
                                </p:cTn>
                              </p:par>
                              <p:par>
                                <p:cTn id="23" presetID="22" presetClass="entr" presetSubtype="8" fill="hold" nodeType="withEffect">
                                  <p:stCondLst>
                                    <p:cond delay="0"/>
                                  </p:stCondLst>
                                  <p:childTnLst>
                                    <p:set>
                                      <p:cBhvr>
                                        <p:cTn id="24" dur="1" fill="hold">
                                          <p:stCondLst>
                                            <p:cond delay="0"/>
                                          </p:stCondLst>
                                        </p:cTn>
                                        <p:tgtEl>
                                          <p:spTgt spid="278"/>
                                        </p:tgtEl>
                                        <p:attrNameLst>
                                          <p:attrName>style.visibility</p:attrName>
                                        </p:attrNameLst>
                                      </p:cBhvr>
                                      <p:to>
                                        <p:strVal val="visible"/>
                                      </p:to>
                                    </p:set>
                                    <p:animEffect transition="in" filter="wipe(left)">
                                      <p:cBhvr>
                                        <p:cTn id="25" dur="500"/>
                                        <p:tgtEl>
                                          <p:spTgt spid="278"/>
                                        </p:tgtEl>
                                      </p:cBhvr>
                                    </p:animEffect>
                                  </p:childTnLst>
                                </p:cTn>
                              </p:par>
                              <p:par>
                                <p:cTn id="26" presetID="22" presetClass="entr" presetSubtype="1" fill="hold" nodeType="withEffect">
                                  <p:stCondLst>
                                    <p:cond delay="0"/>
                                  </p:stCondLst>
                                  <p:childTnLst>
                                    <p:set>
                                      <p:cBhvr>
                                        <p:cTn id="27" dur="1" fill="hold">
                                          <p:stCondLst>
                                            <p:cond delay="0"/>
                                          </p:stCondLst>
                                        </p:cTn>
                                        <p:tgtEl>
                                          <p:spTgt spid="221"/>
                                        </p:tgtEl>
                                        <p:attrNameLst>
                                          <p:attrName>style.visibility</p:attrName>
                                        </p:attrNameLst>
                                      </p:cBhvr>
                                      <p:to>
                                        <p:strVal val="visible"/>
                                      </p:to>
                                    </p:set>
                                    <p:animEffect transition="in" filter="wipe(up)">
                                      <p:cBhvr>
                                        <p:cTn id="28" dur="500"/>
                                        <p:tgtEl>
                                          <p:spTgt spid="221"/>
                                        </p:tgtEl>
                                      </p:cBhvr>
                                    </p:animEffect>
                                  </p:childTnLst>
                                </p:cTn>
                              </p:par>
                              <p:par>
                                <p:cTn id="29" presetID="22" presetClass="entr" presetSubtype="8" fill="hold" nodeType="withEffect">
                                  <p:stCondLst>
                                    <p:cond delay="0"/>
                                  </p:stCondLst>
                                  <p:childTnLst>
                                    <p:set>
                                      <p:cBhvr>
                                        <p:cTn id="30" dur="1" fill="hold">
                                          <p:stCondLst>
                                            <p:cond delay="0"/>
                                          </p:stCondLst>
                                        </p:cTn>
                                        <p:tgtEl>
                                          <p:spTgt spid="339"/>
                                        </p:tgtEl>
                                        <p:attrNameLst>
                                          <p:attrName>style.visibility</p:attrName>
                                        </p:attrNameLst>
                                      </p:cBhvr>
                                      <p:to>
                                        <p:strVal val="visible"/>
                                      </p:to>
                                    </p:set>
                                    <p:animEffect transition="in" filter="wipe(left)">
                                      <p:cBhvr>
                                        <p:cTn id="31" dur="500"/>
                                        <p:tgtEl>
                                          <p:spTgt spid="339"/>
                                        </p:tgtEl>
                                      </p:cBhvr>
                                    </p:animEffect>
                                  </p:childTnLst>
                                </p:cTn>
                              </p:par>
                              <p:par>
                                <p:cTn id="32" presetID="22" presetClass="entr" presetSubtype="8" fill="hold" nodeType="withEffect">
                                  <p:stCondLst>
                                    <p:cond delay="0"/>
                                  </p:stCondLst>
                                  <p:childTnLst>
                                    <p:set>
                                      <p:cBhvr>
                                        <p:cTn id="33" dur="1" fill="hold">
                                          <p:stCondLst>
                                            <p:cond delay="0"/>
                                          </p:stCondLst>
                                        </p:cTn>
                                        <p:tgtEl>
                                          <p:spTgt spid="371"/>
                                        </p:tgtEl>
                                        <p:attrNameLst>
                                          <p:attrName>style.visibility</p:attrName>
                                        </p:attrNameLst>
                                      </p:cBhvr>
                                      <p:to>
                                        <p:strVal val="visible"/>
                                      </p:to>
                                    </p:set>
                                    <p:animEffect transition="in" filter="wipe(left)">
                                      <p:cBhvr>
                                        <p:cTn id="34" dur="500"/>
                                        <p:tgtEl>
                                          <p:spTgt spid="371"/>
                                        </p:tgtEl>
                                      </p:cBhvr>
                                    </p:animEffect>
                                  </p:childTnLst>
                                </p:cTn>
                              </p:par>
                              <p:par>
                                <p:cTn id="35" presetID="22" presetClass="entr" presetSubtype="8" fill="hold" nodeType="withEffect">
                                  <p:stCondLst>
                                    <p:cond delay="0"/>
                                  </p:stCondLst>
                                  <p:childTnLst>
                                    <p:set>
                                      <p:cBhvr>
                                        <p:cTn id="36" dur="1" fill="hold">
                                          <p:stCondLst>
                                            <p:cond delay="0"/>
                                          </p:stCondLst>
                                        </p:cTn>
                                        <p:tgtEl>
                                          <p:spTgt spid="286"/>
                                        </p:tgtEl>
                                        <p:attrNameLst>
                                          <p:attrName>style.visibility</p:attrName>
                                        </p:attrNameLst>
                                      </p:cBhvr>
                                      <p:to>
                                        <p:strVal val="visible"/>
                                      </p:to>
                                    </p:set>
                                    <p:animEffect transition="in" filter="wipe(left)">
                                      <p:cBhvr>
                                        <p:cTn id="37" dur="500"/>
                                        <p:tgtEl>
                                          <p:spTgt spid="286"/>
                                        </p:tgtEl>
                                      </p:cBhvr>
                                    </p:animEffect>
                                  </p:childTnLst>
                                </p:cTn>
                              </p:par>
                              <p:par>
                                <p:cTn id="38" presetID="22" presetClass="entr" presetSubtype="1" fill="hold" nodeType="withEffect">
                                  <p:stCondLst>
                                    <p:cond delay="0"/>
                                  </p:stCondLst>
                                  <p:childTnLst>
                                    <p:set>
                                      <p:cBhvr>
                                        <p:cTn id="39" dur="1" fill="hold">
                                          <p:stCondLst>
                                            <p:cond delay="0"/>
                                          </p:stCondLst>
                                        </p:cTn>
                                        <p:tgtEl>
                                          <p:spTgt spid="225"/>
                                        </p:tgtEl>
                                        <p:attrNameLst>
                                          <p:attrName>style.visibility</p:attrName>
                                        </p:attrNameLst>
                                      </p:cBhvr>
                                      <p:to>
                                        <p:strVal val="visible"/>
                                      </p:to>
                                    </p:set>
                                    <p:animEffect transition="in" filter="wipe(up)">
                                      <p:cBhvr>
                                        <p:cTn id="40"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F31FC0-05FE-F10D-0AF4-FE7203665D14}"/>
              </a:ext>
            </a:extLst>
          </p:cNvPr>
          <p:cNvSpPr>
            <a:spLocks noGrp="1"/>
          </p:cNvSpPr>
          <p:nvPr>
            <p:ph type="title"/>
          </p:nvPr>
        </p:nvSpPr>
        <p:spPr>
          <a:xfrm>
            <a:off x="169011" y="132334"/>
            <a:ext cx="8894602" cy="925840"/>
          </a:xfrm>
        </p:spPr>
        <p:txBody>
          <a:bodyPr>
            <a:noAutofit/>
          </a:bodyPr>
          <a:lstStyle/>
          <a:p>
            <a:r>
              <a:rPr lang="en-US" sz="3600" dirty="0"/>
              <a:t>MIMDRAM: </a:t>
            </a:r>
            <a:br>
              <a:rPr lang="en-US" sz="3600" dirty="0"/>
            </a:br>
            <a:r>
              <a:rPr lang="en-US" sz="2800" dirty="0"/>
              <a:t>Key Idea (III)</a:t>
            </a:r>
          </a:p>
        </p:txBody>
      </p:sp>
      <p:grpSp>
        <p:nvGrpSpPr>
          <p:cNvPr id="8" name="Group 7">
            <a:extLst>
              <a:ext uri="{FF2B5EF4-FFF2-40B4-BE49-F238E27FC236}">
                <a16:creationId xmlns:a16="http://schemas.microsoft.com/office/drawing/2014/main" id="{1D7B71D5-710A-6F8A-EC9D-612EC4135D5F}"/>
              </a:ext>
            </a:extLst>
          </p:cNvPr>
          <p:cNvGrpSpPr/>
          <p:nvPr/>
        </p:nvGrpSpPr>
        <p:grpSpPr>
          <a:xfrm>
            <a:off x="1627786" y="1663010"/>
            <a:ext cx="1414038" cy="1414038"/>
            <a:chOff x="4876800" y="1600199"/>
            <a:chExt cx="2819401" cy="2819401"/>
          </a:xfrm>
        </p:grpSpPr>
        <p:grpSp>
          <p:nvGrpSpPr>
            <p:cNvPr id="9" name="Group 8">
              <a:extLst>
                <a:ext uri="{FF2B5EF4-FFF2-40B4-BE49-F238E27FC236}">
                  <a16:creationId xmlns:a16="http://schemas.microsoft.com/office/drawing/2014/main" id="{145ADD40-8DAC-4AB7-793E-4189F586BDCC}"/>
                </a:ext>
              </a:extLst>
            </p:cNvPr>
            <p:cNvGrpSpPr/>
            <p:nvPr/>
          </p:nvGrpSpPr>
          <p:grpSpPr>
            <a:xfrm>
              <a:off x="5486400" y="3962400"/>
              <a:ext cx="2209800" cy="457200"/>
              <a:chOff x="5486400" y="3962400"/>
              <a:chExt cx="2209800" cy="457200"/>
            </a:xfrm>
          </p:grpSpPr>
          <p:sp>
            <p:nvSpPr>
              <p:cNvPr id="54" name="DRAM">
                <a:extLst>
                  <a:ext uri="{FF2B5EF4-FFF2-40B4-BE49-F238E27FC236}">
                    <a16:creationId xmlns:a16="http://schemas.microsoft.com/office/drawing/2014/main" id="{08113822-EBA6-BEEA-B6CF-1BB51723AD54}"/>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5" name="DRAM">
                <a:extLst>
                  <a:ext uri="{FF2B5EF4-FFF2-40B4-BE49-F238E27FC236}">
                    <a16:creationId xmlns:a16="http://schemas.microsoft.com/office/drawing/2014/main" id="{68D9188F-8773-604F-6441-0EC444051EB5}"/>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6" name="DRAM">
                <a:extLst>
                  <a:ext uri="{FF2B5EF4-FFF2-40B4-BE49-F238E27FC236}">
                    <a16:creationId xmlns:a16="http://schemas.microsoft.com/office/drawing/2014/main" id="{6C78EF99-BDA4-000F-B88D-38CEDCE77A07}"/>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 name="DRAM">
                <a:extLst>
                  <a:ext uri="{FF2B5EF4-FFF2-40B4-BE49-F238E27FC236}">
                    <a16:creationId xmlns:a16="http://schemas.microsoft.com/office/drawing/2014/main" id="{E3516A6C-5911-CA9C-8438-40239A9300BB}"/>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 name="DRAM">
                <a:extLst>
                  <a:ext uri="{FF2B5EF4-FFF2-40B4-BE49-F238E27FC236}">
                    <a16:creationId xmlns:a16="http://schemas.microsoft.com/office/drawing/2014/main" id="{2C2DA7A3-1EB8-D977-F203-00FC7BC1A975}"/>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0" name="Group 9">
              <a:extLst>
                <a:ext uri="{FF2B5EF4-FFF2-40B4-BE49-F238E27FC236}">
                  <a16:creationId xmlns:a16="http://schemas.microsoft.com/office/drawing/2014/main" id="{94DD0A41-3448-75B2-A331-5F1DCD56A2EC}"/>
                </a:ext>
              </a:extLst>
            </p:cNvPr>
            <p:cNvGrpSpPr/>
            <p:nvPr/>
          </p:nvGrpSpPr>
          <p:grpSpPr>
            <a:xfrm>
              <a:off x="4876800" y="1600200"/>
              <a:ext cx="457200" cy="2209800"/>
              <a:chOff x="4876800" y="1600200"/>
              <a:chExt cx="457200" cy="2209800"/>
            </a:xfrm>
          </p:grpSpPr>
          <p:sp>
            <p:nvSpPr>
              <p:cNvPr id="49" name="DRAM">
                <a:extLst>
                  <a:ext uri="{FF2B5EF4-FFF2-40B4-BE49-F238E27FC236}">
                    <a16:creationId xmlns:a16="http://schemas.microsoft.com/office/drawing/2014/main" id="{5ADA0A14-531E-5BD8-8FD4-F6317FEB7F36}"/>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 name="DRAM">
                <a:extLst>
                  <a:ext uri="{FF2B5EF4-FFF2-40B4-BE49-F238E27FC236}">
                    <a16:creationId xmlns:a16="http://schemas.microsoft.com/office/drawing/2014/main" id="{539CBE42-BEAD-57E8-EE95-0650BB7A87AD}"/>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 name="DRAM">
                <a:extLst>
                  <a:ext uri="{FF2B5EF4-FFF2-40B4-BE49-F238E27FC236}">
                    <a16:creationId xmlns:a16="http://schemas.microsoft.com/office/drawing/2014/main" id="{8EDF89D6-E315-3E8E-81C4-3039A5DF39BA}"/>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 name="DRAM">
                <a:extLst>
                  <a:ext uri="{FF2B5EF4-FFF2-40B4-BE49-F238E27FC236}">
                    <a16:creationId xmlns:a16="http://schemas.microsoft.com/office/drawing/2014/main" id="{C334229F-128E-DBA9-F5A7-0C1B8468429F}"/>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 name="DRAM">
                <a:extLst>
                  <a:ext uri="{FF2B5EF4-FFF2-40B4-BE49-F238E27FC236}">
                    <a16:creationId xmlns:a16="http://schemas.microsoft.com/office/drawing/2014/main" id="{4CF44E52-958E-C9D5-98C9-B54F3DBCA04F}"/>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 name="Group 10">
              <a:extLst>
                <a:ext uri="{FF2B5EF4-FFF2-40B4-BE49-F238E27FC236}">
                  <a16:creationId xmlns:a16="http://schemas.microsoft.com/office/drawing/2014/main" id="{CD2FFD17-6BDD-A936-46CC-F92D905CE9B7}"/>
                </a:ext>
              </a:extLst>
            </p:cNvPr>
            <p:cNvGrpSpPr/>
            <p:nvPr/>
          </p:nvGrpSpPr>
          <p:grpSpPr>
            <a:xfrm>
              <a:off x="5676900" y="1600199"/>
              <a:ext cx="1828800" cy="2362201"/>
              <a:chOff x="5676900" y="1170708"/>
              <a:chExt cx="1828800" cy="2791692"/>
            </a:xfrm>
          </p:grpSpPr>
          <p:cxnSp>
            <p:nvCxnSpPr>
              <p:cNvPr id="44" name="Straight Connector 43">
                <a:extLst>
                  <a:ext uri="{FF2B5EF4-FFF2-40B4-BE49-F238E27FC236}">
                    <a16:creationId xmlns:a16="http://schemas.microsoft.com/office/drawing/2014/main" id="{47982167-B393-BEBF-D0E6-60AE4452DB55}"/>
                  </a:ext>
                </a:extLst>
              </p:cNvPr>
              <p:cNvCxnSpPr>
                <a:cxnSpLocks/>
                <a:stCxn id="14" idx="0"/>
                <a:endCxn id="54"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CAE485E-07E5-1852-1FA5-8B77F4343A36}"/>
                  </a:ext>
                </a:extLst>
              </p:cNvPr>
              <p:cNvCxnSpPr>
                <a:cxnSpLocks/>
                <a:stCxn id="16" idx="0"/>
                <a:endCxn id="56"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F51F5A0-9936-DAC3-1A8B-823F41DF483A}"/>
                  </a:ext>
                </a:extLst>
              </p:cNvPr>
              <p:cNvCxnSpPr>
                <a:cxnSpLocks/>
                <a:stCxn id="17" idx="0"/>
                <a:endCxn id="57"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278CBE3-F678-3C09-8430-9732ADA562C8}"/>
                  </a:ext>
                </a:extLst>
              </p:cNvPr>
              <p:cNvCxnSpPr>
                <a:cxnSpLocks/>
                <a:stCxn id="18" idx="0"/>
                <a:endCxn id="58"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BC4BBBD-04C0-0406-C150-CEAD9F531385}"/>
                  </a:ext>
                </a:extLst>
              </p:cNvPr>
              <p:cNvCxnSpPr>
                <a:cxnSpLocks/>
                <a:stCxn id="15" idx="0"/>
                <a:endCxn id="55"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71782411-45D5-E378-555E-C520B6D4601A}"/>
                </a:ext>
              </a:extLst>
            </p:cNvPr>
            <p:cNvGrpSpPr/>
            <p:nvPr/>
          </p:nvGrpSpPr>
          <p:grpSpPr>
            <a:xfrm>
              <a:off x="5334000" y="1790700"/>
              <a:ext cx="2362201" cy="1828800"/>
              <a:chOff x="5333998" y="1790700"/>
              <a:chExt cx="2791691" cy="1828800"/>
            </a:xfrm>
          </p:grpSpPr>
          <p:cxnSp>
            <p:nvCxnSpPr>
              <p:cNvPr id="39" name="Straight Connector 38">
                <a:extLst>
                  <a:ext uri="{FF2B5EF4-FFF2-40B4-BE49-F238E27FC236}">
                    <a16:creationId xmlns:a16="http://schemas.microsoft.com/office/drawing/2014/main" id="{0973E1E4-F7EB-DF78-3A95-D481E2615AA9}"/>
                  </a:ext>
                </a:extLst>
              </p:cNvPr>
              <p:cNvCxnSpPr>
                <a:cxnSpLocks/>
                <a:stCxn id="18" idx="6"/>
                <a:endCxn id="49"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6D3709A-6EC3-9DEC-74CE-BB8D1A9AF911}"/>
                  </a:ext>
                </a:extLst>
              </p:cNvPr>
              <p:cNvCxnSpPr>
                <a:cxnSpLocks/>
                <a:stCxn id="23" idx="6"/>
                <a:endCxn id="50"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96F3CD-FF35-33CD-C579-63D1293EA05B}"/>
                  </a:ext>
                </a:extLst>
              </p:cNvPr>
              <p:cNvCxnSpPr>
                <a:cxnSpLocks/>
                <a:stCxn id="28" idx="6"/>
                <a:endCxn id="51"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8A65AB5-1AAE-F2B4-44B1-07375B5861A7}"/>
                  </a:ext>
                </a:extLst>
              </p:cNvPr>
              <p:cNvCxnSpPr>
                <a:cxnSpLocks/>
                <a:stCxn id="33" idx="6"/>
                <a:endCxn id="52"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A185ED2-1506-90C3-8575-3E012A8B6A67}"/>
                  </a:ext>
                </a:extLst>
              </p:cNvPr>
              <p:cNvCxnSpPr>
                <a:cxnSpLocks/>
                <a:stCxn id="38" idx="6"/>
                <a:endCxn id="53"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5C37A37-CAC8-FCB0-14D4-C955F03DABD6}"/>
                </a:ext>
              </a:extLst>
            </p:cNvPr>
            <p:cNvGrpSpPr/>
            <p:nvPr/>
          </p:nvGrpSpPr>
          <p:grpSpPr>
            <a:xfrm>
              <a:off x="5486400" y="1600200"/>
              <a:ext cx="2209800" cy="2209800"/>
              <a:chOff x="5486400" y="1600200"/>
              <a:chExt cx="2209800" cy="2209800"/>
            </a:xfrm>
          </p:grpSpPr>
          <p:sp>
            <p:nvSpPr>
              <p:cNvPr id="14" name="Oval 13">
                <a:extLst>
                  <a:ext uri="{FF2B5EF4-FFF2-40B4-BE49-F238E27FC236}">
                    <a16:creationId xmlns:a16="http://schemas.microsoft.com/office/drawing/2014/main" id="{B73AAB57-DD3D-42A4-FE36-9B219618DE9B}"/>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 name="Oval 14">
                <a:extLst>
                  <a:ext uri="{FF2B5EF4-FFF2-40B4-BE49-F238E27FC236}">
                    <a16:creationId xmlns:a16="http://schemas.microsoft.com/office/drawing/2014/main" id="{036E9649-3335-5F8F-DFF0-5AFE26CD6FF6}"/>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 name="Oval 15">
                <a:extLst>
                  <a:ext uri="{FF2B5EF4-FFF2-40B4-BE49-F238E27FC236}">
                    <a16:creationId xmlns:a16="http://schemas.microsoft.com/office/drawing/2014/main" id="{3EDFF40E-4CDA-C1C4-26E4-3A4743C945D9}"/>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 name="Oval 16">
                <a:extLst>
                  <a:ext uri="{FF2B5EF4-FFF2-40B4-BE49-F238E27FC236}">
                    <a16:creationId xmlns:a16="http://schemas.microsoft.com/office/drawing/2014/main" id="{FC9B8174-13B5-9FC9-CC64-F927B63B7F63}"/>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 name="Oval 17">
                <a:extLst>
                  <a:ext uri="{FF2B5EF4-FFF2-40B4-BE49-F238E27FC236}">
                    <a16:creationId xmlns:a16="http://schemas.microsoft.com/office/drawing/2014/main" id="{1C185B49-15D7-6C43-2FA2-1FBFBAB28ACC}"/>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 name="Oval 18">
                <a:extLst>
                  <a:ext uri="{FF2B5EF4-FFF2-40B4-BE49-F238E27FC236}">
                    <a16:creationId xmlns:a16="http://schemas.microsoft.com/office/drawing/2014/main" id="{9C9D2251-A141-4961-93C9-15C78D5167A9}"/>
                  </a:ext>
                </a:extLst>
              </p:cNvPr>
              <p:cNvSpPr/>
              <p:nvPr/>
            </p:nvSpPr>
            <p:spPr>
              <a:xfrm>
                <a:off x="5486400" y="2057400"/>
                <a:ext cx="381000" cy="381000"/>
              </a:xfrm>
              <a:prstGeom prst="ellipse">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 name="Oval 19">
                <a:extLst>
                  <a:ext uri="{FF2B5EF4-FFF2-40B4-BE49-F238E27FC236}">
                    <a16:creationId xmlns:a16="http://schemas.microsoft.com/office/drawing/2014/main" id="{36404C5A-4466-D925-5219-3044FAFBAF41}"/>
                  </a:ext>
                </a:extLst>
              </p:cNvPr>
              <p:cNvSpPr/>
              <p:nvPr/>
            </p:nvSpPr>
            <p:spPr>
              <a:xfrm>
                <a:off x="5943600" y="2057400"/>
                <a:ext cx="381000" cy="381000"/>
              </a:xfrm>
              <a:prstGeom prst="ellipse">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 name="Oval 20">
                <a:extLst>
                  <a:ext uri="{FF2B5EF4-FFF2-40B4-BE49-F238E27FC236}">
                    <a16:creationId xmlns:a16="http://schemas.microsoft.com/office/drawing/2014/main" id="{A96CDC81-E151-0540-4A56-33ACEAE7DB4D}"/>
                  </a:ext>
                </a:extLst>
              </p:cNvPr>
              <p:cNvSpPr/>
              <p:nvPr/>
            </p:nvSpPr>
            <p:spPr>
              <a:xfrm>
                <a:off x="6400800" y="2057400"/>
                <a:ext cx="381000" cy="381000"/>
              </a:xfrm>
              <a:prstGeom prst="ellipse">
                <a:avLst/>
              </a:prstGeom>
              <a:solidFill>
                <a:schemeClr val="accent4">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2" name="Oval 21">
                <a:extLst>
                  <a:ext uri="{FF2B5EF4-FFF2-40B4-BE49-F238E27FC236}">
                    <a16:creationId xmlns:a16="http://schemas.microsoft.com/office/drawing/2014/main" id="{004F0346-A72C-797B-7F6D-767E332D697F}"/>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3" name="Oval 22">
                <a:extLst>
                  <a:ext uri="{FF2B5EF4-FFF2-40B4-BE49-F238E27FC236}">
                    <a16:creationId xmlns:a16="http://schemas.microsoft.com/office/drawing/2014/main" id="{252FDEC4-9A89-24F2-E113-3FFC7015E6AB}"/>
                  </a:ext>
                </a:extLst>
              </p:cNvPr>
              <p:cNvSpPr/>
              <p:nvPr/>
            </p:nvSpPr>
            <p:spPr>
              <a:xfrm>
                <a:off x="7315200" y="2057400"/>
                <a:ext cx="381000" cy="381000"/>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 name="Oval 23">
                <a:extLst>
                  <a:ext uri="{FF2B5EF4-FFF2-40B4-BE49-F238E27FC236}">
                    <a16:creationId xmlns:a16="http://schemas.microsoft.com/office/drawing/2014/main" id="{AE319149-A514-56AF-D1F1-09B72C618A73}"/>
                  </a:ext>
                </a:extLst>
              </p:cNvPr>
              <p:cNvSpPr/>
              <p:nvPr/>
            </p:nvSpPr>
            <p:spPr>
              <a:xfrm>
                <a:off x="5486400" y="2514600"/>
                <a:ext cx="381000" cy="381000"/>
              </a:xfrm>
              <a:prstGeom prst="ellipse">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5" name="Oval 24">
                <a:extLst>
                  <a:ext uri="{FF2B5EF4-FFF2-40B4-BE49-F238E27FC236}">
                    <a16:creationId xmlns:a16="http://schemas.microsoft.com/office/drawing/2014/main" id="{71DF6166-E7B5-3C36-677A-966BDA0B28EC}"/>
                  </a:ext>
                </a:extLst>
              </p:cNvPr>
              <p:cNvSpPr/>
              <p:nvPr/>
            </p:nvSpPr>
            <p:spPr>
              <a:xfrm>
                <a:off x="5943600" y="2514600"/>
                <a:ext cx="381000" cy="381000"/>
              </a:xfrm>
              <a:prstGeom prst="ellipse">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 name="Oval 25">
                <a:extLst>
                  <a:ext uri="{FF2B5EF4-FFF2-40B4-BE49-F238E27FC236}">
                    <a16:creationId xmlns:a16="http://schemas.microsoft.com/office/drawing/2014/main" id="{2D751B7B-9E7E-5198-582D-C15F27E345D1}"/>
                  </a:ext>
                </a:extLst>
              </p:cNvPr>
              <p:cNvSpPr/>
              <p:nvPr/>
            </p:nvSpPr>
            <p:spPr>
              <a:xfrm>
                <a:off x="6400800" y="2514600"/>
                <a:ext cx="381000" cy="381000"/>
              </a:xfrm>
              <a:prstGeom prst="ellipse">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 name="Oval 26">
                <a:extLst>
                  <a:ext uri="{FF2B5EF4-FFF2-40B4-BE49-F238E27FC236}">
                    <a16:creationId xmlns:a16="http://schemas.microsoft.com/office/drawing/2014/main" id="{CCF149F1-08F4-6F9B-93F0-0883026C9439}"/>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 name="Oval 27">
                <a:extLst>
                  <a:ext uri="{FF2B5EF4-FFF2-40B4-BE49-F238E27FC236}">
                    <a16:creationId xmlns:a16="http://schemas.microsoft.com/office/drawing/2014/main" id="{69954C2B-8BC4-E019-20D1-818FEE787E36}"/>
                  </a:ext>
                </a:extLst>
              </p:cNvPr>
              <p:cNvSpPr/>
              <p:nvPr/>
            </p:nvSpPr>
            <p:spPr>
              <a:xfrm>
                <a:off x="7315200" y="2514600"/>
                <a:ext cx="381000" cy="381000"/>
              </a:xfrm>
              <a:prstGeom prst="ellipse">
                <a:avLst/>
              </a:prstGeom>
              <a:solidFill>
                <a:schemeClr val="accent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 name="Oval 28">
                <a:extLst>
                  <a:ext uri="{FF2B5EF4-FFF2-40B4-BE49-F238E27FC236}">
                    <a16:creationId xmlns:a16="http://schemas.microsoft.com/office/drawing/2014/main" id="{94767795-63AE-4358-92FA-6ACBC8FB876E}"/>
                  </a:ext>
                </a:extLst>
              </p:cNvPr>
              <p:cNvSpPr/>
              <p:nvPr/>
            </p:nvSpPr>
            <p:spPr>
              <a:xfrm>
                <a:off x="5486400" y="2971800"/>
                <a:ext cx="381000" cy="381000"/>
              </a:xfrm>
              <a:prstGeom prst="ellipse">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 name="Oval 29">
                <a:extLst>
                  <a:ext uri="{FF2B5EF4-FFF2-40B4-BE49-F238E27FC236}">
                    <a16:creationId xmlns:a16="http://schemas.microsoft.com/office/drawing/2014/main" id="{113EA8DF-82CD-EB35-6278-9557BBF25D19}"/>
                  </a:ext>
                </a:extLst>
              </p:cNvPr>
              <p:cNvSpPr/>
              <p:nvPr/>
            </p:nvSpPr>
            <p:spPr>
              <a:xfrm>
                <a:off x="5943600" y="2971800"/>
                <a:ext cx="381000" cy="381000"/>
              </a:xfrm>
              <a:prstGeom prst="ellipse">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 name="Oval 30">
                <a:extLst>
                  <a:ext uri="{FF2B5EF4-FFF2-40B4-BE49-F238E27FC236}">
                    <a16:creationId xmlns:a16="http://schemas.microsoft.com/office/drawing/2014/main" id="{AA77119B-7743-B690-9465-CC9E51CE4444}"/>
                  </a:ext>
                </a:extLst>
              </p:cNvPr>
              <p:cNvSpPr/>
              <p:nvPr/>
            </p:nvSpPr>
            <p:spPr>
              <a:xfrm>
                <a:off x="6400800" y="2971800"/>
                <a:ext cx="381000" cy="381000"/>
              </a:xfrm>
              <a:prstGeom prst="ellipse">
                <a:avLst/>
              </a:prstGeom>
              <a:solidFill>
                <a:schemeClr val="accent4">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 name="Oval 31">
                <a:extLst>
                  <a:ext uri="{FF2B5EF4-FFF2-40B4-BE49-F238E27FC236}">
                    <a16:creationId xmlns:a16="http://schemas.microsoft.com/office/drawing/2014/main" id="{33334385-AB59-960E-A3E5-9501EADAA33F}"/>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 name="Oval 32">
                <a:extLst>
                  <a:ext uri="{FF2B5EF4-FFF2-40B4-BE49-F238E27FC236}">
                    <a16:creationId xmlns:a16="http://schemas.microsoft.com/office/drawing/2014/main" id="{991F5CFB-03F2-DC89-41BB-37ACAD3A39FE}"/>
                  </a:ext>
                </a:extLst>
              </p:cNvPr>
              <p:cNvSpPr/>
              <p:nvPr/>
            </p:nvSpPr>
            <p:spPr>
              <a:xfrm>
                <a:off x="7315200" y="2971800"/>
                <a:ext cx="381000" cy="381000"/>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 name="Oval 33">
                <a:extLst>
                  <a:ext uri="{FF2B5EF4-FFF2-40B4-BE49-F238E27FC236}">
                    <a16:creationId xmlns:a16="http://schemas.microsoft.com/office/drawing/2014/main" id="{AFA70928-8DA2-5560-5DD5-558045D02F98}"/>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 name="Oval 34">
                <a:extLst>
                  <a:ext uri="{FF2B5EF4-FFF2-40B4-BE49-F238E27FC236}">
                    <a16:creationId xmlns:a16="http://schemas.microsoft.com/office/drawing/2014/main" id="{FB809510-8147-E025-EEB8-8819A6D6FBD8}"/>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 name="Oval 35">
                <a:extLst>
                  <a:ext uri="{FF2B5EF4-FFF2-40B4-BE49-F238E27FC236}">
                    <a16:creationId xmlns:a16="http://schemas.microsoft.com/office/drawing/2014/main" id="{D2F18ED2-E5E5-8B3D-481D-C15B8FC6951D}"/>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 name="Oval 36">
                <a:extLst>
                  <a:ext uri="{FF2B5EF4-FFF2-40B4-BE49-F238E27FC236}">
                    <a16:creationId xmlns:a16="http://schemas.microsoft.com/office/drawing/2014/main" id="{DB7EC374-9A92-B410-2846-F5A581E96D11}"/>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 name="Oval 37">
                <a:extLst>
                  <a:ext uri="{FF2B5EF4-FFF2-40B4-BE49-F238E27FC236}">
                    <a16:creationId xmlns:a16="http://schemas.microsoft.com/office/drawing/2014/main" id="{C1CF4DD4-8671-73B0-4595-F5CF16D14DF9}"/>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59" name="Group 58">
            <a:extLst>
              <a:ext uri="{FF2B5EF4-FFF2-40B4-BE49-F238E27FC236}">
                <a16:creationId xmlns:a16="http://schemas.microsoft.com/office/drawing/2014/main" id="{40794F95-87E5-0B79-8F49-F492B394493A}"/>
              </a:ext>
            </a:extLst>
          </p:cNvPr>
          <p:cNvGrpSpPr/>
          <p:nvPr/>
        </p:nvGrpSpPr>
        <p:grpSpPr>
          <a:xfrm>
            <a:off x="3185314" y="1663010"/>
            <a:ext cx="1414038" cy="1414038"/>
            <a:chOff x="4876800" y="1600199"/>
            <a:chExt cx="2819401" cy="2819401"/>
          </a:xfrm>
        </p:grpSpPr>
        <p:grpSp>
          <p:nvGrpSpPr>
            <p:cNvPr id="60" name="Group 59">
              <a:extLst>
                <a:ext uri="{FF2B5EF4-FFF2-40B4-BE49-F238E27FC236}">
                  <a16:creationId xmlns:a16="http://schemas.microsoft.com/office/drawing/2014/main" id="{97CD8AF8-689F-7235-F72C-8461333387F6}"/>
                </a:ext>
              </a:extLst>
            </p:cNvPr>
            <p:cNvGrpSpPr/>
            <p:nvPr/>
          </p:nvGrpSpPr>
          <p:grpSpPr>
            <a:xfrm>
              <a:off x="5486400" y="3962400"/>
              <a:ext cx="2209800" cy="457200"/>
              <a:chOff x="5486400" y="3962400"/>
              <a:chExt cx="2209800" cy="457200"/>
            </a:xfrm>
          </p:grpSpPr>
          <p:sp>
            <p:nvSpPr>
              <p:cNvPr id="105" name="DRAM">
                <a:extLst>
                  <a:ext uri="{FF2B5EF4-FFF2-40B4-BE49-F238E27FC236}">
                    <a16:creationId xmlns:a16="http://schemas.microsoft.com/office/drawing/2014/main" id="{409F785F-8AD8-92CD-60AC-6BF9A4F72D37}"/>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6" name="DRAM">
                <a:extLst>
                  <a:ext uri="{FF2B5EF4-FFF2-40B4-BE49-F238E27FC236}">
                    <a16:creationId xmlns:a16="http://schemas.microsoft.com/office/drawing/2014/main" id="{0B03D9C7-AF50-CE3F-684D-30F40D5916EF}"/>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7" name="DRAM">
                <a:extLst>
                  <a:ext uri="{FF2B5EF4-FFF2-40B4-BE49-F238E27FC236}">
                    <a16:creationId xmlns:a16="http://schemas.microsoft.com/office/drawing/2014/main" id="{E41C9139-9E9B-72CD-FD27-6CB15407A158}"/>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8" name="DRAM">
                <a:extLst>
                  <a:ext uri="{FF2B5EF4-FFF2-40B4-BE49-F238E27FC236}">
                    <a16:creationId xmlns:a16="http://schemas.microsoft.com/office/drawing/2014/main" id="{CFD0D982-3EA8-3573-DE64-B9B92F5C942C}"/>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9" name="DRAM">
                <a:extLst>
                  <a:ext uri="{FF2B5EF4-FFF2-40B4-BE49-F238E27FC236}">
                    <a16:creationId xmlns:a16="http://schemas.microsoft.com/office/drawing/2014/main" id="{04C27DF3-24DF-3E8C-FFE9-F247D23270A1}"/>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1" name="Group 60">
              <a:extLst>
                <a:ext uri="{FF2B5EF4-FFF2-40B4-BE49-F238E27FC236}">
                  <a16:creationId xmlns:a16="http://schemas.microsoft.com/office/drawing/2014/main" id="{2148CD67-332C-F51A-988E-2611D4010668}"/>
                </a:ext>
              </a:extLst>
            </p:cNvPr>
            <p:cNvGrpSpPr/>
            <p:nvPr/>
          </p:nvGrpSpPr>
          <p:grpSpPr>
            <a:xfrm>
              <a:off x="4876800" y="1600200"/>
              <a:ext cx="457200" cy="2209800"/>
              <a:chOff x="4876800" y="1600200"/>
              <a:chExt cx="457200" cy="2209800"/>
            </a:xfrm>
          </p:grpSpPr>
          <p:sp>
            <p:nvSpPr>
              <p:cNvPr id="100" name="DRAM">
                <a:extLst>
                  <a:ext uri="{FF2B5EF4-FFF2-40B4-BE49-F238E27FC236}">
                    <a16:creationId xmlns:a16="http://schemas.microsoft.com/office/drawing/2014/main" id="{53133863-A8A6-7C24-65D5-1675607CF4AC}"/>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1" name="DRAM">
                <a:extLst>
                  <a:ext uri="{FF2B5EF4-FFF2-40B4-BE49-F238E27FC236}">
                    <a16:creationId xmlns:a16="http://schemas.microsoft.com/office/drawing/2014/main" id="{0BA01B15-9F60-761D-67BF-612AF92BAB88}"/>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2" name="DRAM">
                <a:extLst>
                  <a:ext uri="{FF2B5EF4-FFF2-40B4-BE49-F238E27FC236}">
                    <a16:creationId xmlns:a16="http://schemas.microsoft.com/office/drawing/2014/main" id="{E44FC94B-6DE2-7F93-FAAF-640F02FA702C}"/>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3" name="DRAM">
                <a:extLst>
                  <a:ext uri="{FF2B5EF4-FFF2-40B4-BE49-F238E27FC236}">
                    <a16:creationId xmlns:a16="http://schemas.microsoft.com/office/drawing/2014/main" id="{D52D198B-BF07-D189-7654-F57F5A22BAA8}"/>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4" name="DRAM">
                <a:extLst>
                  <a:ext uri="{FF2B5EF4-FFF2-40B4-BE49-F238E27FC236}">
                    <a16:creationId xmlns:a16="http://schemas.microsoft.com/office/drawing/2014/main" id="{01020030-5CDD-B848-3C60-D8A463E026C6}"/>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 name="Group 61">
              <a:extLst>
                <a:ext uri="{FF2B5EF4-FFF2-40B4-BE49-F238E27FC236}">
                  <a16:creationId xmlns:a16="http://schemas.microsoft.com/office/drawing/2014/main" id="{1DD7A0B9-FB33-6D2C-1012-44A2C98A9E1F}"/>
                </a:ext>
              </a:extLst>
            </p:cNvPr>
            <p:cNvGrpSpPr/>
            <p:nvPr/>
          </p:nvGrpSpPr>
          <p:grpSpPr>
            <a:xfrm>
              <a:off x="5676900" y="1600199"/>
              <a:ext cx="1828800" cy="2362201"/>
              <a:chOff x="5676900" y="1170708"/>
              <a:chExt cx="1828800" cy="2791692"/>
            </a:xfrm>
          </p:grpSpPr>
          <p:cxnSp>
            <p:nvCxnSpPr>
              <p:cNvPr id="95" name="Straight Connector 94">
                <a:extLst>
                  <a:ext uri="{FF2B5EF4-FFF2-40B4-BE49-F238E27FC236}">
                    <a16:creationId xmlns:a16="http://schemas.microsoft.com/office/drawing/2014/main" id="{11A5E939-1A98-0C74-70C6-00C30578CE8F}"/>
                  </a:ext>
                </a:extLst>
              </p:cNvPr>
              <p:cNvCxnSpPr>
                <a:cxnSpLocks/>
                <a:stCxn id="65" idx="0"/>
                <a:endCxn id="105"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E59C9A8-65FB-2A14-48B0-37F6CEA0922A}"/>
                  </a:ext>
                </a:extLst>
              </p:cNvPr>
              <p:cNvCxnSpPr>
                <a:cxnSpLocks/>
                <a:stCxn id="67" idx="0"/>
                <a:endCxn id="107"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8D9D7CB-75FA-94FE-B461-82F19DC522AD}"/>
                  </a:ext>
                </a:extLst>
              </p:cNvPr>
              <p:cNvCxnSpPr>
                <a:cxnSpLocks/>
                <a:stCxn id="68" idx="0"/>
                <a:endCxn id="108"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76BA570-2A38-D337-48AD-A423A8D0BA13}"/>
                  </a:ext>
                </a:extLst>
              </p:cNvPr>
              <p:cNvCxnSpPr>
                <a:cxnSpLocks/>
                <a:stCxn id="69" idx="0"/>
                <a:endCxn id="109"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FACBF55-5AC5-FACA-60C8-997FC5703B80}"/>
                  </a:ext>
                </a:extLst>
              </p:cNvPr>
              <p:cNvCxnSpPr>
                <a:cxnSpLocks/>
                <a:stCxn id="66" idx="0"/>
                <a:endCxn id="106"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5E6C3537-F9C5-4705-26EF-C924F0F5D5D7}"/>
                </a:ext>
              </a:extLst>
            </p:cNvPr>
            <p:cNvGrpSpPr/>
            <p:nvPr/>
          </p:nvGrpSpPr>
          <p:grpSpPr>
            <a:xfrm>
              <a:off x="5334000" y="1790700"/>
              <a:ext cx="2362201" cy="1828800"/>
              <a:chOff x="5333998" y="1790700"/>
              <a:chExt cx="2791691" cy="1828800"/>
            </a:xfrm>
          </p:grpSpPr>
          <p:cxnSp>
            <p:nvCxnSpPr>
              <p:cNvPr id="90" name="Straight Connector 89">
                <a:extLst>
                  <a:ext uri="{FF2B5EF4-FFF2-40B4-BE49-F238E27FC236}">
                    <a16:creationId xmlns:a16="http://schemas.microsoft.com/office/drawing/2014/main" id="{2C07D7F7-728D-01F4-880A-98B39E9A99B2}"/>
                  </a:ext>
                </a:extLst>
              </p:cNvPr>
              <p:cNvCxnSpPr>
                <a:cxnSpLocks/>
                <a:stCxn id="69" idx="6"/>
                <a:endCxn id="100"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F98157F-C02A-60EE-E532-15DBC6E489BB}"/>
                  </a:ext>
                </a:extLst>
              </p:cNvPr>
              <p:cNvCxnSpPr>
                <a:cxnSpLocks/>
                <a:stCxn id="74" idx="6"/>
                <a:endCxn id="101"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A735D65-3660-8AE7-0371-B03DF94DCB54}"/>
                  </a:ext>
                </a:extLst>
              </p:cNvPr>
              <p:cNvCxnSpPr>
                <a:cxnSpLocks/>
                <a:endCxn id="102" idx="0"/>
              </p:cNvCxnSpPr>
              <p:nvPr/>
            </p:nvCxnSpPr>
            <p:spPr>
              <a:xfrm flipH="1">
                <a:off x="5333998" y="2705100"/>
                <a:ext cx="2791686"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81FD839-7FC4-4E78-792C-D16281A9C270}"/>
                  </a:ext>
                </a:extLst>
              </p:cNvPr>
              <p:cNvCxnSpPr>
                <a:cxnSpLocks/>
                <a:stCxn id="84" idx="6"/>
                <a:endCxn id="103"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06AD3AB-9600-A6BF-BFBF-068E37656400}"/>
                  </a:ext>
                </a:extLst>
              </p:cNvPr>
              <p:cNvCxnSpPr>
                <a:cxnSpLocks/>
                <a:stCxn id="89" idx="6"/>
                <a:endCxn id="104"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AF764B5E-2A2B-5202-8C6F-6ACC1FF585B0}"/>
                </a:ext>
              </a:extLst>
            </p:cNvPr>
            <p:cNvGrpSpPr/>
            <p:nvPr/>
          </p:nvGrpSpPr>
          <p:grpSpPr>
            <a:xfrm>
              <a:off x="5486400" y="1600200"/>
              <a:ext cx="2209800" cy="2209800"/>
              <a:chOff x="5486400" y="1600200"/>
              <a:chExt cx="2209800" cy="2209800"/>
            </a:xfrm>
          </p:grpSpPr>
          <p:sp>
            <p:nvSpPr>
              <p:cNvPr id="65" name="Oval 64">
                <a:extLst>
                  <a:ext uri="{FF2B5EF4-FFF2-40B4-BE49-F238E27FC236}">
                    <a16:creationId xmlns:a16="http://schemas.microsoft.com/office/drawing/2014/main" id="{13D770BB-7217-38C5-711D-B5170B8CCC9F}"/>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6" name="Oval 65">
                <a:extLst>
                  <a:ext uri="{FF2B5EF4-FFF2-40B4-BE49-F238E27FC236}">
                    <a16:creationId xmlns:a16="http://schemas.microsoft.com/office/drawing/2014/main" id="{DB50467F-FEFD-794B-3319-E226669CFE8C}"/>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 name="Oval 66">
                <a:extLst>
                  <a:ext uri="{FF2B5EF4-FFF2-40B4-BE49-F238E27FC236}">
                    <a16:creationId xmlns:a16="http://schemas.microsoft.com/office/drawing/2014/main" id="{51FA6554-610A-A0D6-0132-A77C72C68850}"/>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 name="Oval 67">
                <a:extLst>
                  <a:ext uri="{FF2B5EF4-FFF2-40B4-BE49-F238E27FC236}">
                    <a16:creationId xmlns:a16="http://schemas.microsoft.com/office/drawing/2014/main" id="{586865B3-C286-94B9-E0A9-1E9D84ABEE21}"/>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 name="Oval 68">
                <a:extLst>
                  <a:ext uri="{FF2B5EF4-FFF2-40B4-BE49-F238E27FC236}">
                    <a16:creationId xmlns:a16="http://schemas.microsoft.com/office/drawing/2014/main" id="{CAC2CBB4-018B-F3DC-C3BC-558E89C961AB}"/>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0" name="Oval 69">
                <a:extLst>
                  <a:ext uri="{FF2B5EF4-FFF2-40B4-BE49-F238E27FC236}">
                    <a16:creationId xmlns:a16="http://schemas.microsoft.com/office/drawing/2014/main" id="{D8287CBE-84C0-0AFA-E1FD-20A73C634A74}"/>
                  </a:ext>
                </a:extLst>
              </p:cNvPr>
              <p:cNvSpPr/>
              <p:nvPr/>
            </p:nvSpPr>
            <p:spPr>
              <a:xfrm>
                <a:off x="5486400" y="2057400"/>
                <a:ext cx="381000" cy="381000"/>
              </a:xfrm>
              <a:prstGeom prst="ellipse">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1" name="Oval 70">
                <a:extLst>
                  <a:ext uri="{FF2B5EF4-FFF2-40B4-BE49-F238E27FC236}">
                    <a16:creationId xmlns:a16="http://schemas.microsoft.com/office/drawing/2014/main" id="{24C174AB-3F60-50A6-58FA-D1E748D9A1C5}"/>
                  </a:ext>
                </a:extLst>
              </p:cNvPr>
              <p:cNvSpPr/>
              <p:nvPr/>
            </p:nvSpPr>
            <p:spPr>
              <a:xfrm>
                <a:off x="5943600" y="2057400"/>
                <a:ext cx="381000" cy="381000"/>
              </a:xfrm>
              <a:prstGeom prst="ellipse">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2" name="Oval 71">
                <a:extLst>
                  <a:ext uri="{FF2B5EF4-FFF2-40B4-BE49-F238E27FC236}">
                    <a16:creationId xmlns:a16="http://schemas.microsoft.com/office/drawing/2014/main" id="{1CC44215-7331-5864-7BD3-2AD3FDC413EF}"/>
                  </a:ext>
                </a:extLst>
              </p:cNvPr>
              <p:cNvSpPr/>
              <p:nvPr/>
            </p:nvSpPr>
            <p:spPr>
              <a:xfrm>
                <a:off x="6400800" y="2057400"/>
                <a:ext cx="381000" cy="381000"/>
              </a:xfrm>
              <a:prstGeom prst="ellipse">
                <a:avLst/>
              </a:prstGeom>
              <a:solidFill>
                <a:schemeClr val="accent4">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3" name="Oval 72">
                <a:extLst>
                  <a:ext uri="{FF2B5EF4-FFF2-40B4-BE49-F238E27FC236}">
                    <a16:creationId xmlns:a16="http://schemas.microsoft.com/office/drawing/2014/main" id="{26C2B63A-40AF-34C4-818C-54EF22B10709}"/>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4" name="Oval 73">
                <a:extLst>
                  <a:ext uri="{FF2B5EF4-FFF2-40B4-BE49-F238E27FC236}">
                    <a16:creationId xmlns:a16="http://schemas.microsoft.com/office/drawing/2014/main" id="{22A79D5C-8525-AC9D-CAC0-1F0DF3D0B15B}"/>
                  </a:ext>
                </a:extLst>
              </p:cNvPr>
              <p:cNvSpPr/>
              <p:nvPr/>
            </p:nvSpPr>
            <p:spPr>
              <a:xfrm>
                <a:off x="7315200" y="2057400"/>
                <a:ext cx="381000" cy="381000"/>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5" name="Oval 74">
                <a:extLst>
                  <a:ext uri="{FF2B5EF4-FFF2-40B4-BE49-F238E27FC236}">
                    <a16:creationId xmlns:a16="http://schemas.microsoft.com/office/drawing/2014/main" id="{F4FEE0C3-3C8F-EA32-157D-1B842D24E5A3}"/>
                  </a:ext>
                </a:extLst>
              </p:cNvPr>
              <p:cNvSpPr/>
              <p:nvPr/>
            </p:nvSpPr>
            <p:spPr>
              <a:xfrm>
                <a:off x="5486400" y="2514600"/>
                <a:ext cx="381000" cy="381000"/>
              </a:xfrm>
              <a:prstGeom prst="ellipse">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6" name="Oval 75">
                <a:extLst>
                  <a:ext uri="{FF2B5EF4-FFF2-40B4-BE49-F238E27FC236}">
                    <a16:creationId xmlns:a16="http://schemas.microsoft.com/office/drawing/2014/main" id="{CEBAB866-F9F2-7A33-FF7E-E780BA9DC69C}"/>
                  </a:ext>
                </a:extLst>
              </p:cNvPr>
              <p:cNvSpPr/>
              <p:nvPr/>
            </p:nvSpPr>
            <p:spPr>
              <a:xfrm>
                <a:off x="5943600" y="2514600"/>
                <a:ext cx="381000" cy="381000"/>
              </a:xfrm>
              <a:prstGeom prst="ellipse">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7" name="Oval 76">
                <a:extLst>
                  <a:ext uri="{FF2B5EF4-FFF2-40B4-BE49-F238E27FC236}">
                    <a16:creationId xmlns:a16="http://schemas.microsoft.com/office/drawing/2014/main" id="{97738BCC-FAE3-DFB7-9C37-CDAE7339B38C}"/>
                  </a:ext>
                </a:extLst>
              </p:cNvPr>
              <p:cNvSpPr/>
              <p:nvPr/>
            </p:nvSpPr>
            <p:spPr>
              <a:xfrm>
                <a:off x="6400800" y="2514600"/>
                <a:ext cx="381000" cy="381000"/>
              </a:xfrm>
              <a:prstGeom prst="ellipse">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8" name="Oval 77">
                <a:extLst>
                  <a:ext uri="{FF2B5EF4-FFF2-40B4-BE49-F238E27FC236}">
                    <a16:creationId xmlns:a16="http://schemas.microsoft.com/office/drawing/2014/main" id="{9841D0FB-9DF1-17E4-4260-3888261CC348}"/>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9" name="Oval 78">
                <a:extLst>
                  <a:ext uri="{FF2B5EF4-FFF2-40B4-BE49-F238E27FC236}">
                    <a16:creationId xmlns:a16="http://schemas.microsoft.com/office/drawing/2014/main" id="{8D98E843-490D-C1A9-BA17-B894DDFDC01D}"/>
                  </a:ext>
                </a:extLst>
              </p:cNvPr>
              <p:cNvSpPr/>
              <p:nvPr/>
            </p:nvSpPr>
            <p:spPr>
              <a:xfrm>
                <a:off x="7315200" y="2514600"/>
                <a:ext cx="381000" cy="381000"/>
              </a:xfrm>
              <a:prstGeom prst="ellipse">
                <a:avLst/>
              </a:prstGeom>
              <a:solidFill>
                <a:schemeClr val="accent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0" name="Oval 79">
                <a:extLst>
                  <a:ext uri="{FF2B5EF4-FFF2-40B4-BE49-F238E27FC236}">
                    <a16:creationId xmlns:a16="http://schemas.microsoft.com/office/drawing/2014/main" id="{F1D9404C-500E-6F5D-E3F8-F513587236D5}"/>
                  </a:ext>
                </a:extLst>
              </p:cNvPr>
              <p:cNvSpPr/>
              <p:nvPr/>
            </p:nvSpPr>
            <p:spPr>
              <a:xfrm>
                <a:off x="5486400" y="2971800"/>
                <a:ext cx="381000" cy="381000"/>
              </a:xfrm>
              <a:prstGeom prst="ellipse">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1" name="Oval 80">
                <a:extLst>
                  <a:ext uri="{FF2B5EF4-FFF2-40B4-BE49-F238E27FC236}">
                    <a16:creationId xmlns:a16="http://schemas.microsoft.com/office/drawing/2014/main" id="{F1B51AC3-4F3E-BF12-DDF5-5D2DA7C87890}"/>
                  </a:ext>
                </a:extLst>
              </p:cNvPr>
              <p:cNvSpPr/>
              <p:nvPr/>
            </p:nvSpPr>
            <p:spPr>
              <a:xfrm>
                <a:off x="5943600" y="2971800"/>
                <a:ext cx="381000" cy="381000"/>
              </a:xfrm>
              <a:prstGeom prst="ellipse">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2" name="Oval 81">
                <a:extLst>
                  <a:ext uri="{FF2B5EF4-FFF2-40B4-BE49-F238E27FC236}">
                    <a16:creationId xmlns:a16="http://schemas.microsoft.com/office/drawing/2014/main" id="{0E34BA3B-2E90-2F8A-3942-B87B8B418F3F}"/>
                  </a:ext>
                </a:extLst>
              </p:cNvPr>
              <p:cNvSpPr/>
              <p:nvPr/>
            </p:nvSpPr>
            <p:spPr>
              <a:xfrm>
                <a:off x="6400800" y="2971800"/>
                <a:ext cx="381000" cy="381000"/>
              </a:xfrm>
              <a:prstGeom prst="ellipse">
                <a:avLst/>
              </a:prstGeom>
              <a:solidFill>
                <a:schemeClr val="accent4">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3" name="Oval 82">
                <a:extLst>
                  <a:ext uri="{FF2B5EF4-FFF2-40B4-BE49-F238E27FC236}">
                    <a16:creationId xmlns:a16="http://schemas.microsoft.com/office/drawing/2014/main" id="{87C43EC3-04A5-4B10-9446-B91845F74C86}"/>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4" name="Oval 83">
                <a:extLst>
                  <a:ext uri="{FF2B5EF4-FFF2-40B4-BE49-F238E27FC236}">
                    <a16:creationId xmlns:a16="http://schemas.microsoft.com/office/drawing/2014/main" id="{C77B9788-E66E-D570-BE3D-FEC45F4C4FB8}"/>
                  </a:ext>
                </a:extLst>
              </p:cNvPr>
              <p:cNvSpPr/>
              <p:nvPr/>
            </p:nvSpPr>
            <p:spPr>
              <a:xfrm>
                <a:off x="7315200" y="2971800"/>
                <a:ext cx="381000" cy="381000"/>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5" name="Oval 84">
                <a:extLst>
                  <a:ext uri="{FF2B5EF4-FFF2-40B4-BE49-F238E27FC236}">
                    <a16:creationId xmlns:a16="http://schemas.microsoft.com/office/drawing/2014/main" id="{FB967F9E-AD0E-99F8-4C92-7B0C15A40A2D}"/>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6" name="Oval 85">
                <a:extLst>
                  <a:ext uri="{FF2B5EF4-FFF2-40B4-BE49-F238E27FC236}">
                    <a16:creationId xmlns:a16="http://schemas.microsoft.com/office/drawing/2014/main" id="{2091FB07-CEC0-1813-13B0-9458C73FC33F}"/>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7" name="Oval 86">
                <a:extLst>
                  <a:ext uri="{FF2B5EF4-FFF2-40B4-BE49-F238E27FC236}">
                    <a16:creationId xmlns:a16="http://schemas.microsoft.com/office/drawing/2014/main" id="{81102973-DB18-170B-60B8-6FB5AB67E2C0}"/>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8" name="Oval 87">
                <a:extLst>
                  <a:ext uri="{FF2B5EF4-FFF2-40B4-BE49-F238E27FC236}">
                    <a16:creationId xmlns:a16="http://schemas.microsoft.com/office/drawing/2014/main" id="{E934C76D-A9A1-3F43-AD2E-F83FD4DC3839}"/>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9" name="Oval 88">
                <a:extLst>
                  <a:ext uri="{FF2B5EF4-FFF2-40B4-BE49-F238E27FC236}">
                    <a16:creationId xmlns:a16="http://schemas.microsoft.com/office/drawing/2014/main" id="{0E717C25-74D2-B4D9-6D7E-B29CE3266224}"/>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110" name="Group 109">
            <a:extLst>
              <a:ext uri="{FF2B5EF4-FFF2-40B4-BE49-F238E27FC236}">
                <a16:creationId xmlns:a16="http://schemas.microsoft.com/office/drawing/2014/main" id="{44362C14-2121-1971-5E30-DEC513A70F0B}"/>
              </a:ext>
            </a:extLst>
          </p:cNvPr>
          <p:cNvGrpSpPr/>
          <p:nvPr/>
        </p:nvGrpSpPr>
        <p:grpSpPr>
          <a:xfrm>
            <a:off x="4751986" y="1663010"/>
            <a:ext cx="1414038" cy="1414038"/>
            <a:chOff x="4876800" y="1600199"/>
            <a:chExt cx="2819401" cy="2819401"/>
          </a:xfrm>
        </p:grpSpPr>
        <p:grpSp>
          <p:nvGrpSpPr>
            <p:cNvPr id="111" name="Group 110">
              <a:extLst>
                <a:ext uri="{FF2B5EF4-FFF2-40B4-BE49-F238E27FC236}">
                  <a16:creationId xmlns:a16="http://schemas.microsoft.com/office/drawing/2014/main" id="{D265122C-F95D-0F77-8C39-5871E49BA90A}"/>
                </a:ext>
              </a:extLst>
            </p:cNvPr>
            <p:cNvGrpSpPr/>
            <p:nvPr/>
          </p:nvGrpSpPr>
          <p:grpSpPr>
            <a:xfrm>
              <a:off x="5486400" y="3962400"/>
              <a:ext cx="2209800" cy="457200"/>
              <a:chOff x="5486400" y="3962400"/>
              <a:chExt cx="2209800" cy="457200"/>
            </a:xfrm>
          </p:grpSpPr>
          <p:sp>
            <p:nvSpPr>
              <p:cNvPr id="156" name="DRAM">
                <a:extLst>
                  <a:ext uri="{FF2B5EF4-FFF2-40B4-BE49-F238E27FC236}">
                    <a16:creationId xmlns:a16="http://schemas.microsoft.com/office/drawing/2014/main" id="{DAC1715B-6A79-BB15-14B4-7C550BE4BD21}"/>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7" name="DRAM">
                <a:extLst>
                  <a:ext uri="{FF2B5EF4-FFF2-40B4-BE49-F238E27FC236}">
                    <a16:creationId xmlns:a16="http://schemas.microsoft.com/office/drawing/2014/main" id="{14844BF7-6BE5-52F2-FAE1-BDC846F2B603}"/>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8" name="DRAM">
                <a:extLst>
                  <a:ext uri="{FF2B5EF4-FFF2-40B4-BE49-F238E27FC236}">
                    <a16:creationId xmlns:a16="http://schemas.microsoft.com/office/drawing/2014/main" id="{7367EA0F-32E9-B6B2-7F8D-2AF18E75F3A3}"/>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9" name="DRAM">
                <a:extLst>
                  <a:ext uri="{FF2B5EF4-FFF2-40B4-BE49-F238E27FC236}">
                    <a16:creationId xmlns:a16="http://schemas.microsoft.com/office/drawing/2014/main" id="{1B727991-23A0-9AD3-2845-DB5F30128624}"/>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0" name="DRAM">
                <a:extLst>
                  <a:ext uri="{FF2B5EF4-FFF2-40B4-BE49-F238E27FC236}">
                    <a16:creationId xmlns:a16="http://schemas.microsoft.com/office/drawing/2014/main" id="{E86BE4CE-33B9-BCCA-12A1-2BFDCDA72272}"/>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2" name="Group 111">
              <a:extLst>
                <a:ext uri="{FF2B5EF4-FFF2-40B4-BE49-F238E27FC236}">
                  <a16:creationId xmlns:a16="http://schemas.microsoft.com/office/drawing/2014/main" id="{37875A4C-8BA4-BD76-6587-65782774FAC8}"/>
                </a:ext>
              </a:extLst>
            </p:cNvPr>
            <p:cNvGrpSpPr/>
            <p:nvPr/>
          </p:nvGrpSpPr>
          <p:grpSpPr>
            <a:xfrm>
              <a:off x="4876800" y="1600200"/>
              <a:ext cx="457200" cy="2209800"/>
              <a:chOff x="4876800" y="1600200"/>
              <a:chExt cx="457200" cy="2209800"/>
            </a:xfrm>
          </p:grpSpPr>
          <p:sp>
            <p:nvSpPr>
              <p:cNvPr id="151" name="DRAM">
                <a:extLst>
                  <a:ext uri="{FF2B5EF4-FFF2-40B4-BE49-F238E27FC236}">
                    <a16:creationId xmlns:a16="http://schemas.microsoft.com/office/drawing/2014/main" id="{3047A10C-4FEB-217B-08EA-A792A98C978E}"/>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2" name="DRAM">
                <a:extLst>
                  <a:ext uri="{FF2B5EF4-FFF2-40B4-BE49-F238E27FC236}">
                    <a16:creationId xmlns:a16="http://schemas.microsoft.com/office/drawing/2014/main" id="{CB593E2C-26E8-EA6D-6186-844CC9BB1092}"/>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3" name="DRAM">
                <a:extLst>
                  <a:ext uri="{FF2B5EF4-FFF2-40B4-BE49-F238E27FC236}">
                    <a16:creationId xmlns:a16="http://schemas.microsoft.com/office/drawing/2014/main" id="{3B468AA9-D62E-FE27-F87E-A606CBF6ED8C}"/>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4" name="DRAM">
                <a:extLst>
                  <a:ext uri="{FF2B5EF4-FFF2-40B4-BE49-F238E27FC236}">
                    <a16:creationId xmlns:a16="http://schemas.microsoft.com/office/drawing/2014/main" id="{B1FD441F-F92C-CA76-4469-FC65356BD656}"/>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5" name="DRAM">
                <a:extLst>
                  <a:ext uri="{FF2B5EF4-FFF2-40B4-BE49-F238E27FC236}">
                    <a16:creationId xmlns:a16="http://schemas.microsoft.com/office/drawing/2014/main" id="{081B1368-AB3C-1D70-680F-869B42C5BFD7}"/>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3" name="Group 112">
              <a:extLst>
                <a:ext uri="{FF2B5EF4-FFF2-40B4-BE49-F238E27FC236}">
                  <a16:creationId xmlns:a16="http://schemas.microsoft.com/office/drawing/2014/main" id="{314BB626-0C6D-EC1E-1C4A-16D30A51D47E}"/>
                </a:ext>
              </a:extLst>
            </p:cNvPr>
            <p:cNvGrpSpPr/>
            <p:nvPr/>
          </p:nvGrpSpPr>
          <p:grpSpPr>
            <a:xfrm>
              <a:off x="5676900" y="1600199"/>
              <a:ext cx="1828800" cy="2362201"/>
              <a:chOff x="5676900" y="1170708"/>
              <a:chExt cx="1828800" cy="2791692"/>
            </a:xfrm>
          </p:grpSpPr>
          <p:cxnSp>
            <p:nvCxnSpPr>
              <p:cNvPr id="146" name="Straight Connector 145">
                <a:extLst>
                  <a:ext uri="{FF2B5EF4-FFF2-40B4-BE49-F238E27FC236}">
                    <a16:creationId xmlns:a16="http://schemas.microsoft.com/office/drawing/2014/main" id="{147CE309-B301-E137-5428-29A0D1850F9E}"/>
                  </a:ext>
                </a:extLst>
              </p:cNvPr>
              <p:cNvCxnSpPr>
                <a:cxnSpLocks/>
                <a:stCxn id="116" idx="0"/>
                <a:endCxn id="156"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378F6E6-9827-6811-70BE-2493C80C7A79}"/>
                  </a:ext>
                </a:extLst>
              </p:cNvPr>
              <p:cNvCxnSpPr>
                <a:cxnSpLocks/>
                <a:stCxn id="118" idx="0"/>
                <a:endCxn id="158"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ABE3392-0824-83EC-D863-95A2508959F1}"/>
                  </a:ext>
                </a:extLst>
              </p:cNvPr>
              <p:cNvCxnSpPr>
                <a:cxnSpLocks/>
                <a:stCxn id="119" idx="0"/>
                <a:endCxn id="159"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D10862B-948F-BD19-6A01-00426565F83C}"/>
                  </a:ext>
                </a:extLst>
              </p:cNvPr>
              <p:cNvCxnSpPr>
                <a:cxnSpLocks/>
                <a:stCxn id="120" idx="0"/>
                <a:endCxn id="160"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342ABFB7-566B-288A-3DF5-69D7AAAADA0B}"/>
                  </a:ext>
                </a:extLst>
              </p:cNvPr>
              <p:cNvCxnSpPr>
                <a:cxnSpLocks/>
                <a:stCxn id="117" idx="0"/>
                <a:endCxn id="157"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1EA196E2-E5C9-A708-50BA-DA78A6401B1A}"/>
                </a:ext>
              </a:extLst>
            </p:cNvPr>
            <p:cNvGrpSpPr/>
            <p:nvPr/>
          </p:nvGrpSpPr>
          <p:grpSpPr>
            <a:xfrm>
              <a:off x="5334000" y="1790700"/>
              <a:ext cx="2362201" cy="1828800"/>
              <a:chOff x="5333998" y="1790700"/>
              <a:chExt cx="2791691" cy="1828800"/>
            </a:xfrm>
          </p:grpSpPr>
          <p:cxnSp>
            <p:nvCxnSpPr>
              <p:cNvPr id="141" name="Straight Connector 140">
                <a:extLst>
                  <a:ext uri="{FF2B5EF4-FFF2-40B4-BE49-F238E27FC236}">
                    <a16:creationId xmlns:a16="http://schemas.microsoft.com/office/drawing/2014/main" id="{2DA01EE4-4402-1523-A0FE-486AB469C3E4}"/>
                  </a:ext>
                </a:extLst>
              </p:cNvPr>
              <p:cNvCxnSpPr>
                <a:cxnSpLocks/>
                <a:stCxn id="120" idx="6"/>
                <a:endCxn id="151"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4A54BBE-E795-26B3-AA72-8E0AA8C14FC6}"/>
                  </a:ext>
                </a:extLst>
              </p:cNvPr>
              <p:cNvCxnSpPr>
                <a:cxnSpLocks/>
                <a:stCxn id="125" idx="6"/>
                <a:endCxn id="152"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E7A474F-1B87-9D69-9014-66DFF6256AC1}"/>
                  </a:ext>
                </a:extLst>
              </p:cNvPr>
              <p:cNvCxnSpPr>
                <a:cxnSpLocks/>
                <a:stCxn id="130" idx="6"/>
                <a:endCxn id="153"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86AB509-3A87-6CB2-373A-61AF1C3E37C7}"/>
                  </a:ext>
                </a:extLst>
              </p:cNvPr>
              <p:cNvCxnSpPr>
                <a:cxnSpLocks/>
                <a:stCxn id="135" idx="6"/>
                <a:endCxn id="154"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EEE6F9-7184-0D50-2ACF-356C5284D112}"/>
                  </a:ext>
                </a:extLst>
              </p:cNvPr>
              <p:cNvCxnSpPr>
                <a:cxnSpLocks/>
                <a:stCxn id="140" idx="6"/>
                <a:endCxn id="155"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B0D24273-1E2A-A54E-51E3-D1E36A9D6861}"/>
                </a:ext>
              </a:extLst>
            </p:cNvPr>
            <p:cNvGrpSpPr/>
            <p:nvPr/>
          </p:nvGrpSpPr>
          <p:grpSpPr>
            <a:xfrm>
              <a:off x="5486400" y="1600200"/>
              <a:ext cx="2209800" cy="2209800"/>
              <a:chOff x="5486400" y="1600200"/>
              <a:chExt cx="2209800" cy="2209800"/>
            </a:xfrm>
          </p:grpSpPr>
          <p:sp>
            <p:nvSpPr>
              <p:cNvPr id="116" name="Oval 115">
                <a:extLst>
                  <a:ext uri="{FF2B5EF4-FFF2-40B4-BE49-F238E27FC236}">
                    <a16:creationId xmlns:a16="http://schemas.microsoft.com/office/drawing/2014/main" id="{AF4D7578-A609-0852-029C-AFAB630F0459}"/>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7" name="Oval 116">
                <a:extLst>
                  <a:ext uri="{FF2B5EF4-FFF2-40B4-BE49-F238E27FC236}">
                    <a16:creationId xmlns:a16="http://schemas.microsoft.com/office/drawing/2014/main" id="{C3B4EB90-E9E1-742E-5ED4-BDD73F45B11D}"/>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8" name="Oval 117">
                <a:extLst>
                  <a:ext uri="{FF2B5EF4-FFF2-40B4-BE49-F238E27FC236}">
                    <a16:creationId xmlns:a16="http://schemas.microsoft.com/office/drawing/2014/main" id="{A234198A-C055-2CF2-2D39-BD6DF053E31B}"/>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9" name="Oval 118">
                <a:extLst>
                  <a:ext uri="{FF2B5EF4-FFF2-40B4-BE49-F238E27FC236}">
                    <a16:creationId xmlns:a16="http://schemas.microsoft.com/office/drawing/2014/main" id="{A3207CC5-3B8C-47C5-E971-A50C66838754}"/>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0" name="Oval 119">
                <a:extLst>
                  <a:ext uri="{FF2B5EF4-FFF2-40B4-BE49-F238E27FC236}">
                    <a16:creationId xmlns:a16="http://schemas.microsoft.com/office/drawing/2014/main" id="{0E33B9A3-CA68-0BB0-DD73-FB43E8EEC852}"/>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1" name="Oval 120">
                <a:extLst>
                  <a:ext uri="{FF2B5EF4-FFF2-40B4-BE49-F238E27FC236}">
                    <a16:creationId xmlns:a16="http://schemas.microsoft.com/office/drawing/2014/main" id="{09B4A3C9-82E2-C209-3747-2AB0C39E7371}"/>
                  </a:ext>
                </a:extLst>
              </p:cNvPr>
              <p:cNvSpPr/>
              <p:nvPr/>
            </p:nvSpPr>
            <p:spPr>
              <a:xfrm>
                <a:off x="54864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2" name="Oval 121">
                <a:extLst>
                  <a:ext uri="{FF2B5EF4-FFF2-40B4-BE49-F238E27FC236}">
                    <a16:creationId xmlns:a16="http://schemas.microsoft.com/office/drawing/2014/main" id="{4BA7E62C-F457-7D1E-D497-3C9CF9526404}"/>
                  </a:ext>
                </a:extLst>
              </p:cNvPr>
              <p:cNvSpPr/>
              <p:nvPr/>
            </p:nvSpPr>
            <p:spPr>
              <a:xfrm>
                <a:off x="59436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3" name="Oval 122">
                <a:extLst>
                  <a:ext uri="{FF2B5EF4-FFF2-40B4-BE49-F238E27FC236}">
                    <a16:creationId xmlns:a16="http://schemas.microsoft.com/office/drawing/2014/main" id="{BD168504-D31B-1EBA-0E30-AA284679BC5F}"/>
                  </a:ext>
                </a:extLst>
              </p:cNvPr>
              <p:cNvSpPr/>
              <p:nvPr/>
            </p:nvSpPr>
            <p:spPr>
              <a:xfrm>
                <a:off x="64008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4" name="Oval 123">
                <a:extLst>
                  <a:ext uri="{FF2B5EF4-FFF2-40B4-BE49-F238E27FC236}">
                    <a16:creationId xmlns:a16="http://schemas.microsoft.com/office/drawing/2014/main" id="{DC37C0EF-5017-3A03-79DE-522118891193}"/>
                  </a:ext>
                </a:extLst>
              </p:cNvPr>
              <p:cNvSpPr/>
              <p:nvPr/>
            </p:nvSpPr>
            <p:spPr>
              <a:xfrm>
                <a:off x="68580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5" name="Oval 124">
                <a:extLst>
                  <a:ext uri="{FF2B5EF4-FFF2-40B4-BE49-F238E27FC236}">
                    <a16:creationId xmlns:a16="http://schemas.microsoft.com/office/drawing/2014/main" id="{7C0CA901-3E96-F59D-6D00-B41831E998FF}"/>
                  </a:ext>
                </a:extLst>
              </p:cNvPr>
              <p:cNvSpPr/>
              <p:nvPr/>
            </p:nvSpPr>
            <p:spPr>
              <a:xfrm>
                <a:off x="73152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6" name="Oval 125">
                <a:extLst>
                  <a:ext uri="{FF2B5EF4-FFF2-40B4-BE49-F238E27FC236}">
                    <a16:creationId xmlns:a16="http://schemas.microsoft.com/office/drawing/2014/main" id="{CC29802C-8233-364A-234A-64CFC8A1E453}"/>
                  </a:ext>
                </a:extLst>
              </p:cNvPr>
              <p:cNvSpPr/>
              <p:nvPr/>
            </p:nvSpPr>
            <p:spPr>
              <a:xfrm>
                <a:off x="54864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7" name="Oval 126">
                <a:extLst>
                  <a:ext uri="{FF2B5EF4-FFF2-40B4-BE49-F238E27FC236}">
                    <a16:creationId xmlns:a16="http://schemas.microsoft.com/office/drawing/2014/main" id="{8490AB7E-BCE8-3CBC-358D-46C9F6030FA9}"/>
                  </a:ext>
                </a:extLst>
              </p:cNvPr>
              <p:cNvSpPr/>
              <p:nvPr/>
            </p:nvSpPr>
            <p:spPr>
              <a:xfrm>
                <a:off x="59436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8" name="Oval 127">
                <a:extLst>
                  <a:ext uri="{FF2B5EF4-FFF2-40B4-BE49-F238E27FC236}">
                    <a16:creationId xmlns:a16="http://schemas.microsoft.com/office/drawing/2014/main" id="{7F23CAFE-1E98-B8BB-0E8A-0DAC6F38F157}"/>
                  </a:ext>
                </a:extLst>
              </p:cNvPr>
              <p:cNvSpPr/>
              <p:nvPr/>
            </p:nvSpPr>
            <p:spPr>
              <a:xfrm>
                <a:off x="64008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9" name="Oval 128">
                <a:extLst>
                  <a:ext uri="{FF2B5EF4-FFF2-40B4-BE49-F238E27FC236}">
                    <a16:creationId xmlns:a16="http://schemas.microsoft.com/office/drawing/2014/main" id="{B73DD793-3DE5-1609-8722-FD2134EB8C24}"/>
                  </a:ext>
                </a:extLst>
              </p:cNvPr>
              <p:cNvSpPr/>
              <p:nvPr/>
            </p:nvSpPr>
            <p:spPr>
              <a:xfrm>
                <a:off x="68580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0" name="Oval 129">
                <a:extLst>
                  <a:ext uri="{FF2B5EF4-FFF2-40B4-BE49-F238E27FC236}">
                    <a16:creationId xmlns:a16="http://schemas.microsoft.com/office/drawing/2014/main" id="{DBD0556D-D5CB-EAF2-C87F-976E02E14B72}"/>
                  </a:ext>
                </a:extLst>
              </p:cNvPr>
              <p:cNvSpPr/>
              <p:nvPr/>
            </p:nvSpPr>
            <p:spPr>
              <a:xfrm>
                <a:off x="73152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131" name="Oval 130">
                <a:extLst>
                  <a:ext uri="{FF2B5EF4-FFF2-40B4-BE49-F238E27FC236}">
                    <a16:creationId xmlns:a16="http://schemas.microsoft.com/office/drawing/2014/main" id="{C0044857-2C12-8D83-901C-2522FFAF6377}"/>
                  </a:ext>
                </a:extLst>
              </p:cNvPr>
              <p:cNvSpPr/>
              <p:nvPr/>
            </p:nvSpPr>
            <p:spPr>
              <a:xfrm>
                <a:off x="54864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2" name="Oval 131">
                <a:extLst>
                  <a:ext uri="{FF2B5EF4-FFF2-40B4-BE49-F238E27FC236}">
                    <a16:creationId xmlns:a16="http://schemas.microsoft.com/office/drawing/2014/main" id="{E033CA06-DD73-3506-CF02-FFC1C0B715E0}"/>
                  </a:ext>
                </a:extLst>
              </p:cNvPr>
              <p:cNvSpPr/>
              <p:nvPr/>
            </p:nvSpPr>
            <p:spPr>
              <a:xfrm>
                <a:off x="59436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3" name="Oval 132">
                <a:extLst>
                  <a:ext uri="{FF2B5EF4-FFF2-40B4-BE49-F238E27FC236}">
                    <a16:creationId xmlns:a16="http://schemas.microsoft.com/office/drawing/2014/main" id="{2DF0F984-31C7-2276-5833-ADAA0B27C398}"/>
                  </a:ext>
                </a:extLst>
              </p:cNvPr>
              <p:cNvSpPr/>
              <p:nvPr/>
            </p:nvSpPr>
            <p:spPr>
              <a:xfrm>
                <a:off x="64008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4" name="Oval 133">
                <a:extLst>
                  <a:ext uri="{FF2B5EF4-FFF2-40B4-BE49-F238E27FC236}">
                    <a16:creationId xmlns:a16="http://schemas.microsoft.com/office/drawing/2014/main" id="{F855FCBB-3E6B-B3B7-F70C-0FF607AA01D7}"/>
                  </a:ext>
                </a:extLst>
              </p:cNvPr>
              <p:cNvSpPr/>
              <p:nvPr/>
            </p:nvSpPr>
            <p:spPr>
              <a:xfrm>
                <a:off x="68580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5" name="Oval 134">
                <a:extLst>
                  <a:ext uri="{FF2B5EF4-FFF2-40B4-BE49-F238E27FC236}">
                    <a16:creationId xmlns:a16="http://schemas.microsoft.com/office/drawing/2014/main" id="{65457800-CD9B-12BA-06B1-17F88B8D67AF}"/>
                  </a:ext>
                </a:extLst>
              </p:cNvPr>
              <p:cNvSpPr/>
              <p:nvPr/>
            </p:nvSpPr>
            <p:spPr>
              <a:xfrm>
                <a:off x="73152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6" name="Oval 135">
                <a:extLst>
                  <a:ext uri="{FF2B5EF4-FFF2-40B4-BE49-F238E27FC236}">
                    <a16:creationId xmlns:a16="http://schemas.microsoft.com/office/drawing/2014/main" id="{A10E6C29-65B3-7CB9-F3AE-F9B816C13A8E}"/>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7" name="Oval 136">
                <a:extLst>
                  <a:ext uri="{FF2B5EF4-FFF2-40B4-BE49-F238E27FC236}">
                    <a16:creationId xmlns:a16="http://schemas.microsoft.com/office/drawing/2014/main" id="{36A75D3D-2CC3-325E-41AD-EBF60B1F39AA}"/>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8" name="Oval 137">
                <a:extLst>
                  <a:ext uri="{FF2B5EF4-FFF2-40B4-BE49-F238E27FC236}">
                    <a16:creationId xmlns:a16="http://schemas.microsoft.com/office/drawing/2014/main" id="{FBCD1691-1EB2-06E4-8704-5A6B025D1F50}"/>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9" name="Oval 138">
                <a:extLst>
                  <a:ext uri="{FF2B5EF4-FFF2-40B4-BE49-F238E27FC236}">
                    <a16:creationId xmlns:a16="http://schemas.microsoft.com/office/drawing/2014/main" id="{8DCE5CD0-58BA-FCBE-3976-DD7AB86AEBD6}"/>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40" name="Oval 139">
                <a:extLst>
                  <a:ext uri="{FF2B5EF4-FFF2-40B4-BE49-F238E27FC236}">
                    <a16:creationId xmlns:a16="http://schemas.microsoft.com/office/drawing/2014/main" id="{958A121F-2BAB-ACFB-63F0-DD3C46FD6426}"/>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161" name="Group 160">
            <a:extLst>
              <a:ext uri="{FF2B5EF4-FFF2-40B4-BE49-F238E27FC236}">
                <a16:creationId xmlns:a16="http://schemas.microsoft.com/office/drawing/2014/main" id="{C4B0AD1A-DABF-B57A-C7C7-3A2D8B467921}"/>
              </a:ext>
            </a:extLst>
          </p:cNvPr>
          <p:cNvGrpSpPr/>
          <p:nvPr/>
        </p:nvGrpSpPr>
        <p:grpSpPr>
          <a:xfrm>
            <a:off x="6309514" y="1663010"/>
            <a:ext cx="1414038" cy="1414038"/>
            <a:chOff x="4876800" y="1600199"/>
            <a:chExt cx="2819401" cy="2819401"/>
          </a:xfrm>
        </p:grpSpPr>
        <p:grpSp>
          <p:nvGrpSpPr>
            <p:cNvPr id="162" name="Group 161">
              <a:extLst>
                <a:ext uri="{FF2B5EF4-FFF2-40B4-BE49-F238E27FC236}">
                  <a16:creationId xmlns:a16="http://schemas.microsoft.com/office/drawing/2014/main" id="{9729CA9C-3D9B-0DE6-662A-C3AD5E4086D7}"/>
                </a:ext>
              </a:extLst>
            </p:cNvPr>
            <p:cNvGrpSpPr/>
            <p:nvPr/>
          </p:nvGrpSpPr>
          <p:grpSpPr>
            <a:xfrm>
              <a:off x="5486400" y="3962400"/>
              <a:ext cx="2209800" cy="457200"/>
              <a:chOff x="5486400" y="3962400"/>
              <a:chExt cx="2209800" cy="457200"/>
            </a:xfrm>
          </p:grpSpPr>
          <p:sp>
            <p:nvSpPr>
              <p:cNvPr id="207" name="DRAM">
                <a:extLst>
                  <a:ext uri="{FF2B5EF4-FFF2-40B4-BE49-F238E27FC236}">
                    <a16:creationId xmlns:a16="http://schemas.microsoft.com/office/drawing/2014/main" id="{C4E028EC-DD69-626D-F9AE-608532D6982B}"/>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8" name="DRAM">
                <a:extLst>
                  <a:ext uri="{FF2B5EF4-FFF2-40B4-BE49-F238E27FC236}">
                    <a16:creationId xmlns:a16="http://schemas.microsoft.com/office/drawing/2014/main" id="{6FFE53BC-DE17-C53E-409D-3094806ED2E0}"/>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9" name="DRAM">
                <a:extLst>
                  <a:ext uri="{FF2B5EF4-FFF2-40B4-BE49-F238E27FC236}">
                    <a16:creationId xmlns:a16="http://schemas.microsoft.com/office/drawing/2014/main" id="{EDC245B1-6698-7BFD-F49B-468104CCE082}"/>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0" name="DRAM">
                <a:extLst>
                  <a:ext uri="{FF2B5EF4-FFF2-40B4-BE49-F238E27FC236}">
                    <a16:creationId xmlns:a16="http://schemas.microsoft.com/office/drawing/2014/main" id="{B751B439-E225-E86D-B93B-7EF769BF8435}"/>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1" name="DRAM">
                <a:extLst>
                  <a:ext uri="{FF2B5EF4-FFF2-40B4-BE49-F238E27FC236}">
                    <a16:creationId xmlns:a16="http://schemas.microsoft.com/office/drawing/2014/main" id="{AC6DC4A7-33C0-0411-700E-583AF7C3F8D3}"/>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63" name="Group 162">
              <a:extLst>
                <a:ext uri="{FF2B5EF4-FFF2-40B4-BE49-F238E27FC236}">
                  <a16:creationId xmlns:a16="http://schemas.microsoft.com/office/drawing/2014/main" id="{0B2ABD2D-E2F7-20A7-2A0B-B4BCAE3E0521}"/>
                </a:ext>
              </a:extLst>
            </p:cNvPr>
            <p:cNvGrpSpPr/>
            <p:nvPr/>
          </p:nvGrpSpPr>
          <p:grpSpPr>
            <a:xfrm>
              <a:off x="4876800" y="1600200"/>
              <a:ext cx="457200" cy="2209800"/>
              <a:chOff x="4876800" y="1600200"/>
              <a:chExt cx="457200" cy="2209800"/>
            </a:xfrm>
          </p:grpSpPr>
          <p:sp>
            <p:nvSpPr>
              <p:cNvPr id="202" name="DRAM">
                <a:extLst>
                  <a:ext uri="{FF2B5EF4-FFF2-40B4-BE49-F238E27FC236}">
                    <a16:creationId xmlns:a16="http://schemas.microsoft.com/office/drawing/2014/main" id="{49694578-A5F2-FFC6-DBA9-59B16608BB05}"/>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3" name="DRAM">
                <a:extLst>
                  <a:ext uri="{FF2B5EF4-FFF2-40B4-BE49-F238E27FC236}">
                    <a16:creationId xmlns:a16="http://schemas.microsoft.com/office/drawing/2014/main" id="{BE2CA46D-646E-78BC-BE2F-6DDEBCE0CBCA}"/>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4" name="DRAM">
                <a:extLst>
                  <a:ext uri="{FF2B5EF4-FFF2-40B4-BE49-F238E27FC236}">
                    <a16:creationId xmlns:a16="http://schemas.microsoft.com/office/drawing/2014/main" id="{DBFD7E01-9EB8-5931-6847-19EDB0D767D2}"/>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5" name="DRAM">
                <a:extLst>
                  <a:ext uri="{FF2B5EF4-FFF2-40B4-BE49-F238E27FC236}">
                    <a16:creationId xmlns:a16="http://schemas.microsoft.com/office/drawing/2014/main" id="{543A7A1D-6288-05D1-5358-4C29E7F33E98}"/>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6" name="DRAM">
                <a:extLst>
                  <a:ext uri="{FF2B5EF4-FFF2-40B4-BE49-F238E27FC236}">
                    <a16:creationId xmlns:a16="http://schemas.microsoft.com/office/drawing/2014/main" id="{47907783-B628-97AB-F49E-8EAFCA0CC604}"/>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64" name="Group 163">
              <a:extLst>
                <a:ext uri="{FF2B5EF4-FFF2-40B4-BE49-F238E27FC236}">
                  <a16:creationId xmlns:a16="http://schemas.microsoft.com/office/drawing/2014/main" id="{8F245FE2-624C-4191-100A-4DCD5C374A75}"/>
                </a:ext>
              </a:extLst>
            </p:cNvPr>
            <p:cNvGrpSpPr/>
            <p:nvPr/>
          </p:nvGrpSpPr>
          <p:grpSpPr>
            <a:xfrm>
              <a:off x="5676900" y="1600199"/>
              <a:ext cx="1828800" cy="2362201"/>
              <a:chOff x="5676900" y="1170708"/>
              <a:chExt cx="1828800" cy="2791692"/>
            </a:xfrm>
          </p:grpSpPr>
          <p:cxnSp>
            <p:nvCxnSpPr>
              <p:cNvPr id="197" name="Straight Connector 196">
                <a:extLst>
                  <a:ext uri="{FF2B5EF4-FFF2-40B4-BE49-F238E27FC236}">
                    <a16:creationId xmlns:a16="http://schemas.microsoft.com/office/drawing/2014/main" id="{C415C56D-8594-D144-E652-F6873AED5A8D}"/>
                  </a:ext>
                </a:extLst>
              </p:cNvPr>
              <p:cNvCxnSpPr>
                <a:cxnSpLocks/>
                <a:stCxn id="167" idx="0"/>
                <a:endCxn id="207"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599BE976-DD98-2067-05D2-2294272B55C9}"/>
                  </a:ext>
                </a:extLst>
              </p:cNvPr>
              <p:cNvCxnSpPr>
                <a:cxnSpLocks/>
                <a:stCxn id="169" idx="0"/>
                <a:endCxn id="209"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7A66C926-71AC-8DAF-6DBF-1B5F46DD8965}"/>
                  </a:ext>
                </a:extLst>
              </p:cNvPr>
              <p:cNvCxnSpPr>
                <a:cxnSpLocks/>
                <a:stCxn id="170" idx="0"/>
                <a:endCxn id="210"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BCB8053-A3DE-2416-92F2-B545B8F726E7}"/>
                  </a:ext>
                </a:extLst>
              </p:cNvPr>
              <p:cNvCxnSpPr>
                <a:cxnSpLocks/>
                <a:stCxn id="171" idx="0"/>
                <a:endCxn id="211"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D9F711C-6FEB-5236-59D4-5945DE8E49E2}"/>
                  </a:ext>
                </a:extLst>
              </p:cNvPr>
              <p:cNvCxnSpPr>
                <a:cxnSpLocks/>
                <a:stCxn id="168" idx="0"/>
                <a:endCxn id="208"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CC192DD9-7926-6D2F-064E-8F5EEB587E90}"/>
                </a:ext>
              </a:extLst>
            </p:cNvPr>
            <p:cNvGrpSpPr/>
            <p:nvPr/>
          </p:nvGrpSpPr>
          <p:grpSpPr>
            <a:xfrm>
              <a:off x="5334000" y="1790700"/>
              <a:ext cx="2362201" cy="1828800"/>
              <a:chOff x="5333998" y="1790700"/>
              <a:chExt cx="2791691" cy="1828800"/>
            </a:xfrm>
          </p:grpSpPr>
          <p:cxnSp>
            <p:nvCxnSpPr>
              <p:cNvPr id="192" name="Straight Connector 191">
                <a:extLst>
                  <a:ext uri="{FF2B5EF4-FFF2-40B4-BE49-F238E27FC236}">
                    <a16:creationId xmlns:a16="http://schemas.microsoft.com/office/drawing/2014/main" id="{A369B99A-A520-1713-A4E2-0AF0EBDB1B4A}"/>
                  </a:ext>
                </a:extLst>
              </p:cNvPr>
              <p:cNvCxnSpPr>
                <a:cxnSpLocks/>
                <a:stCxn id="171" idx="6"/>
                <a:endCxn id="202"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BD9279A-86C5-5DF3-97F8-071D00FD14EC}"/>
                  </a:ext>
                </a:extLst>
              </p:cNvPr>
              <p:cNvCxnSpPr>
                <a:cxnSpLocks/>
                <a:stCxn id="176" idx="6"/>
                <a:endCxn id="203"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40AEA62C-5669-0B80-0849-1B99F1F1D9A3}"/>
                  </a:ext>
                </a:extLst>
              </p:cNvPr>
              <p:cNvCxnSpPr>
                <a:cxnSpLocks/>
                <a:stCxn id="181" idx="6"/>
                <a:endCxn id="204"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5B09E48-8702-D902-4565-207CBE5B2DB1}"/>
                  </a:ext>
                </a:extLst>
              </p:cNvPr>
              <p:cNvCxnSpPr>
                <a:cxnSpLocks/>
                <a:stCxn id="186" idx="6"/>
                <a:endCxn id="205"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0C45816-7676-9B47-081F-7735276F25CD}"/>
                  </a:ext>
                </a:extLst>
              </p:cNvPr>
              <p:cNvCxnSpPr>
                <a:cxnSpLocks/>
                <a:stCxn id="191" idx="6"/>
                <a:endCxn id="206"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B2FB1C3D-26C9-B442-347A-A48CC0A2322D}"/>
                </a:ext>
              </a:extLst>
            </p:cNvPr>
            <p:cNvGrpSpPr/>
            <p:nvPr/>
          </p:nvGrpSpPr>
          <p:grpSpPr>
            <a:xfrm>
              <a:off x="5486400" y="1600200"/>
              <a:ext cx="2209800" cy="2209800"/>
              <a:chOff x="5486400" y="1600200"/>
              <a:chExt cx="2209800" cy="2209800"/>
            </a:xfrm>
          </p:grpSpPr>
          <p:sp>
            <p:nvSpPr>
              <p:cNvPr id="167" name="Oval 166">
                <a:extLst>
                  <a:ext uri="{FF2B5EF4-FFF2-40B4-BE49-F238E27FC236}">
                    <a16:creationId xmlns:a16="http://schemas.microsoft.com/office/drawing/2014/main" id="{500657AD-DEA4-B87A-ACFC-8159322FAB89}"/>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8" name="Oval 167">
                <a:extLst>
                  <a:ext uri="{FF2B5EF4-FFF2-40B4-BE49-F238E27FC236}">
                    <a16:creationId xmlns:a16="http://schemas.microsoft.com/office/drawing/2014/main" id="{3CA492AF-23E5-5A68-6634-F09E12E4F140}"/>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9" name="Oval 168">
                <a:extLst>
                  <a:ext uri="{FF2B5EF4-FFF2-40B4-BE49-F238E27FC236}">
                    <a16:creationId xmlns:a16="http://schemas.microsoft.com/office/drawing/2014/main" id="{C07CF968-1987-EC2A-91A7-7885788BF593}"/>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0" name="Oval 169">
                <a:extLst>
                  <a:ext uri="{FF2B5EF4-FFF2-40B4-BE49-F238E27FC236}">
                    <a16:creationId xmlns:a16="http://schemas.microsoft.com/office/drawing/2014/main" id="{37F707C4-140E-984A-952C-C146F89D9668}"/>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1" name="Oval 170">
                <a:extLst>
                  <a:ext uri="{FF2B5EF4-FFF2-40B4-BE49-F238E27FC236}">
                    <a16:creationId xmlns:a16="http://schemas.microsoft.com/office/drawing/2014/main" id="{24F8C8D8-8E68-8AB3-3FD7-71ECB043B421}"/>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2" name="Oval 171">
                <a:extLst>
                  <a:ext uri="{FF2B5EF4-FFF2-40B4-BE49-F238E27FC236}">
                    <a16:creationId xmlns:a16="http://schemas.microsoft.com/office/drawing/2014/main" id="{F33CB237-F24E-14A1-0983-EAE54612EA48}"/>
                  </a:ext>
                </a:extLst>
              </p:cNvPr>
              <p:cNvSpPr/>
              <p:nvPr/>
            </p:nvSpPr>
            <p:spPr>
              <a:xfrm>
                <a:off x="54864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3" name="Oval 172">
                <a:extLst>
                  <a:ext uri="{FF2B5EF4-FFF2-40B4-BE49-F238E27FC236}">
                    <a16:creationId xmlns:a16="http://schemas.microsoft.com/office/drawing/2014/main" id="{97D6E58F-876D-16AD-986D-EF96AC6D624A}"/>
                  </a:ext>
                </a:extLst>
              </p:cNvPr>
              <p:cNvSpPr/>
              <p:nvPr/>
            </p:nvSpPr>
            <p:spPr>
              <a:xfrm>
                <a:off x="59436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4" name="Oval 173">
                <a:extLst>
                  <a:ext uri="{FF2B5EF4-FFF2-40B4-BE49-F238E27FC236}">
                    <a16:creationId xmlns:a16="http://schemas.microsoft.com/office/drawing/2014/main" id="{DE29F4A5-0402-8162-3F90-ECC58037BE9A}"/>
                  </a:ext>
                </a:extLst>
              </p:cNvPr>
              <p:cNvSpPr/>
              <p:nvPr/>
            </p:nvSpPr>
            <p:spPr>
              <a:xfrm>
                <a:off x="64008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175" name="Oval 174">
                <a:extLst>
                  <a:ext uri="{FF2B5EF4-FFF2-40B4-BE49-F238E27FC236}">
                    <a16:creationId xmlns:a16="http://schemas.microsoft.com/office/drawing/2014/main" id="{5C894045-A035-B919-B49B-2D7A44F7A24C}"/>
                  </a:ext>
                </a:extLst>
              </p:cNvPr>
              <p:cNvSpPr/>
              <p:nvPr/>
            </p:nvSpPr>
            <p:spPr>
              <a:xfrm>
                <a:off x="68580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6" name="Oval 175">
                <a:extLst>
                  <a:ext uri="{FF2B5EF4-FFF2-40B4-BE49-F238E27FC236}">
                    <a16:creationId xmlns:a16="http://schemas.microsoft.com/office/drawing/2014/main" id="{E5041934-53DE-2291-016C-CCEEA2E04188}"/>
                  </a:ext>
                </a:extLst>
              </p:cNvPr>
              <p:cNvSpPr/>
              <p:nvPr/>
            </p:nvSpPr>
            <p:spPr>
              <a:xfrm>
                <a:off x="73152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7" name="Oval 176">
                <a:extLst>
                  <a:ext uri="{FF2B5EF4-FFF2-40B4-BE49-F238E27FC236}">
                    <a16:creationId xmlns:a16="http://schemas.microsoft.com/office/drawing/2014/main" id="{B431870C-F12C-98BA-A456-FEEF50FF5441}"/>
                  </a:ext>
                </a:extLst>
              </p:cNvPr>
              <p:cNvSpPr/>
              <p:nvPr/>
            </p:nvSpPr>
            <p:spPr>
              <a:xfrm>
                <a:off x="54864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8" name="Oval 177">
                <a:extLst>
                  <a:ext uri="{FF2B5EF4-FFF2-40B4-BE49-F238E27FC236}">
                    <a16:creationId xmlns:a16="http://schemas.microsoft.com/office/drawing/2014/main" id="{CDA326B9-1B0F-5FC5-762F-B006EC16EA04}"/>
                  </a:ext>
                </a:extLst>
              </p:cNvPr>
              <p:cNvSpPr/>
              <p:nvPr/>
            </p:nvSpPr>
            <p:spPr>
              <a:xfrm>
                <a:off x="59436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9" name="Oval 178">
                <a:extLst>
                  <a:ext uri="{FF2B5EF4-FFF2-40B4-BE49-F238E27FC236}">
                    <a16:creationId xmlns:a16="http://schemas.microsoft.com/office/drawing/2014/main" id="{E1F375AA-AE59-9717-0E28-0A87F4BA51BD}"/>
                  </a:ext>
                </a:extLst>
              </p:cNvPr>
              <p:cNvSpPr/>
              <p:nvPr/>
            </p:nvSpPr>
            <p:spPr>
              <a:xfrm>
                <a:off x="64008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0" name="Oval 179">
                <a:extLst>
                  <a:ext uri="{FF2B5EF4-FFF2-40B4-BE49-F238E27FC236}">
                    <a16:creationId xmlns:a16="http://schemas.microsoft.com/office/drawing/2014/main" id="{128C73E7-347C-6BDF-E690-2DB793D55441}"/>
                  </a:ext>
                </a:extLst>
              </p:cNvPr>
              <p:cNvSpPr/>
              <p:nvPr/>
            </p:nvSpPr>
            <p:spPr>
              <a:xfrm>
                <a:off x="68580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1" name="Oval 180">
                <a:extLst>
                  <a:ext uri="{FF2B5EF4-FFF2-40B4-BE49-F238E27FC236}">
                    <a16:creationId xmlns:a16="http://schemas.microsoft.com/office/drawing/2014/main" id="{53700731-5A84-EA36-3A6E-F64861D96FEC}"/>
                  </a:ext>
                </a:extLst>
              </p:cNvPr>
              <p:cNvSpPr/>
              <p:nvPr/>
            </p:nvSpPr>
            <p:spPr>
              <a:xfrm>
                <a:off x="73152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2" name="Oval 181">
                <a:extLst>
                  <a:ext uri="{FF2B5EF4-FFF2-40B4-BE49-F238E27FC236}">
                    <a16:creationId xmlns:a16="http://schemas.microsoft.com/office/drawing/2014/main" id="{10D1F3A3-F78A-E80A-FB90-728A81605B75}"/>
                  </a:ext>
                </a:extLst>
              </p:cNvPr>
              <p:cNvSpPr/>
              <p:nvPr/>
            </p:nvSpPr>
            <p:spPr>
              <a:xfrm>
                <a:off x="54864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3" name="Oval 182">
                <a:extLst>
                  <a:ext uri="{FF2B5EF4-FFF2-40B4-BE49-F238E27FC236}">
                    <a16:creationId xmlns:a16="http://schemas.microsoft.com/office/drawing/2014/main" id="{4D46226E-7BC2-CDB5-896E-6ABE7C988235}"/>
                  </a:ext>
                </a:extLst>
              </p:cNvPr>
              <p:cNvSpPr/>
              <p:nvPr/>
            </p:nvSpPr>
            <p:spPr>
              <a:xfrm>
                <a:off x="59436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4" name="Oval 183">
                <a:extLst>
                  <a:ext uri="{FF2B5EF4-FFF2-40B4-BE49-F238E27FC236}">
                    <a16:creationId xmlns:a16="http://schemas.microsoft.com/office/drawing/2014/main" id="{80E22B57-23F9-A1DA-EA84-B237477D51E6}"/>
                  </a:ext>
                </a:extLst>
              </p:cNvPr>
              <p:cNvSpPr/>
              <p:nvPr/>
            </p:nvSpPr>
            <p:spPr>
              <a:xfrm>
                <a:off x="64008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5" name="Oval 184">
                <a:extLst>
                  <a:ext uri="{FF2B5EF4-FFF2-40B4-BE49-F238E27FC236}">
                    <a16:creationId xmlns:a16="http://schemas.microsoft.com/office/drawing/2014/main" id="{F99A8D22-FE5B-FE4F-9AFA-B346DA69D5AF}"/>
                  </a:ext>
                </a:extLst>
              </p:cNvPr>
              <p:cNvSpPr/>
              <p:nvPr/>
            </p:nvSpPr>
            <p:spPr>
              <a:xfrm>
                <a:off x="68580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6" name="Oval 185">
                <a:extLst>
                  <a:ext uri="{FF2B5EF4-FFF2-40B4-BE49-F238E27FC236}">
                    <a16:creationId xmlns:a16="http://schemas.microsoft.com/office/drawing/2014/main" id="{8E2DDA56-B0FB-2874-A0A5-1012B7DC35A8}"/>
                  </a:ext>
                </a:extLst>
              </p:cNvPr>
              <p:cNvSpPr/>
              <p:nvPr/>
            </p:nvSpPr>
            <p:spPr>
              <a:xfrm>
                <a:off x="73152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7" name="Oval 186">
                <a:extLst>
                  <a:ext uri="{FF2B5EF4-FFF2-40B4-BE49-F238E27FC236}">
                    <a16:creationId xmlns:a16="http://schemas.microsoft.com/office/drawing/2014/main" id="{80496042-CD32-6655-958B-1A265D74D650}"/>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8" name="Oval 187">
                <a:extLst>
                  <a:ext uri="{FF2B5EF4-FFF2-40B4-BE49-F238E27FC236}">
                    <a16:creationId xmlns:a16="http://schemas.microsoft.com/office/drawing/2014/main" id="{A1DB0F8A-F845-29D6-200C-2DF47257CC6B}"/>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9" name="Oval 188">
                <a:extLst>
                  <a:ext uri="{FF2B5EF4-FFF2-40B4-BE49-F238E27FC236}">
                    <a16:creationId xmlns:a16="http://schemas.microsoft.com/office/drawing/2014/main" id="{6FA6A045-CFAB-085B-6F31-76E1E1C9AFBD}"/>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0" name="Oval 189">
                <a:extLst>
                  <a:ext uri="{FF2B5EF4-FFF2-40B4-BE49-F238E27FC236}">
                    <a16:creationId xmlns:a16="http://schemas.microsoft.com/office/drawing/2014/main" id="{052F8890-68D6-4260-4800-BB1B256D760D}"/>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1" name="Oval 190">
                <a:extLst>
                  <a:ext uri="{FF2B5EF4-FFF2-40B4-BE49-F238E27FC236}">
                    <a16:creationId xmlns:a16="http://schemas.microsoft.com/office/drawing/2014/main" id="{A4E2BD0D-78E1-9DE6-D4F7-6E5B97A91EB9}"/>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sp>
        <p:nvSpPr>
          <p:cNvPr id="212" name="Rectangle 211">
            <a:extLst>
              <a:ext uri="{FF2B5EF4-FFF2-40B4-BE49-F238E27FC236}">
                <a16:creationId xmlns:a16="http://schemas.microsoft.com/office/drawing/2014/main" id="{B2005E0F-849E-5E2E-1EAF-3FF39113ADC1}"/>
              </a:ext>
            </a:extLst>
          </p:cNvPr>
          <p:cNvSpPr/>
          <p:nvPr/>
        </p:nvSpPr>
        <p:spPr>
          <a:xfrm>
            <a:off x="1475385" y="1324448"/>
            <a:ext cx="6477000" cy="1905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cxnSp>
        <p:nvCxnSpPr>
          <p:cNvPr id="213" name="Straight Connector 212">
            <a:extLst>
              <a:ext uri="{FF2B5EF4-FFF2-40B4-BE49-F238E27FC236}">
                <a16:creationId xmlns:a16="http://schemas.microsoft.com/office/drawing/2014/main" id="{DC77E31F-7776-D079-8213-9FAF5EE659AA}"/>
              </a:ext>
            </a:extLst>
          </p:cNvPr>
          <p:cNvCxnSpPr>
            <a:cxnSpLocks/>
          </p:cNvCxnSpPr>
          <p:nvPr/>
        </p:nvCxnSpPr>
        <p:spPr>
          <a:xfrm flipH="1">
            <a:off x="1399185" y="1476848"/>
            <a:ext cx="6228824" cy="0"/>
          </a:xfrm>
          <a:prstGeom prst="line">
            <a:avLst/>
          </a:prstGeom>
          <a:solidFill>
            <a:schemeClr val="tx1">
              <a:lumMod val="65000"/>
              <a:lumOff val="35000"/>
            </a:schemeClr>
          </a:solidFill>
          <a:ln w="38100" cap="rnd">
            <a:solidFill>
              <a:schemeClr val="tx1"/>
            </a:solidFill>
            <a:round/>
            <a:headEnd type="none"/>
            <a:tailEnd w="lg" len="sm"/>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1948DBEA-DA08-82F0-5900-D08D3CB16E0F}"/>
              </a:ext>
            </a:extLst>
          </p:cNvPr>
          <p:cNvGrpSpPr/>
          <p:nvPr/>
        </p:nvGrpSpPr>
        <p:grpSpPr>
          <a:xfrm>
            <a:off x="1744430" y="1663010"/>
            <a:ext cx="4671060" cy="1033039"/>
            <a:chOff x="2174045" y="1329162"/>
            <a:chExt cx="4671060" cy="1033039"/>
          </a:xfrm>
        </p:grpSpPr>
        <p:cxnSp>
          <p:nvCxnSpPr>
            <p:cNvPr id="215" name="Straight Connector 214">
              <a:extLst>
                <a:ext uri="{FF2B5EF4-FFF2-40B4-BE49-F238E27FC236}">
                  <a16:creationId xmlns:a16="http://schemas.microsoft.com/office/drawing/2014/main" id="{402E0C80-0CB3-1DFC-BA6E-F4CB819AC190}"/>
                </a:ext>
              </a:extLst>
            </p:cNvPr>
            <p:cNvCxnSpPr>
              <a:cxnSpLocks/>
            </p:cNvCxnSpPr>
            <p:nvPr/>
          </p:nvCxnSpPr>
          <p:spPr>
            <a:xfrm flipV="1">
              <a:off x="2174045" y="1337174"/>
              <a:ext cx="0" cy="1025027"/>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7F62CF72-1AD9-CC10-BB95-B46B1BC3461D}"/>
                </a:ext>
              </a:extLst>
            </p:cNvPr>
            <p:cNvCxnSpPr>
              <a:cxnSpLocks/>
            </p:cNvCxnSpPr>
            <p:nvPr/>
          </p:nvCxnSpPr>
          <p:spPr>
            <a:xfrm flipV="1">
              <a:off x="3730049" y="1337174"/>
              <a:ext cx="0" cy="1025027"/>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D3C8E9B2-F972-C08D-B733-C59B781C38D5}"/>
                </a:ext>
              </a:extLst>
            </p:cNvPr>
            <p:cNvCxnSpPr>
              <a:cxnSpLocks/>
            </p:cNvCxnSpPr>
            <p:nvPr/>
          </p:nvCxnSpPr>
          <p:spPr>
            <a:xfrm flipV="1">
              <a:off x="5303325" y="1329162"/>
              <a:ext cx="0" cy="1033039"/>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BED908A-4254-8D76-541F-4774AF62F578}"/>
                </a:ext>
              </a:extLst>
            </p:cNvPr>
            <p:cNvCxnSpPr>
              <a:cxnSpLocks/>
            </p:cNvCxnSpPr>
            <p:nvPr/>
          </p:nvCxnSpPr>
          <p:spPr>
            <a:xfrm flipV="1">
              <a:off x="6845105" y="1339315"/>
              <a:ext cx="0" cy="1022886"/>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cxnSp>
        <p:nvCxnSpPr>
          <p:cNvPr id="219" name="Straight Connector 218">
            <a:extLst>
              <a:ext uri="{FF2B5EF4-FFF2-40B4-BE49-F238E27FC236}">
                <a16:creationId xmlns:a16="http://schemas.microsoft.com/office/drawing/2014/main" id="{23AF8F67-6E35-1D0F-534F-042DD53F82AF}"/>
              </a:ext>
            </a:extLst>
          </p:cNvPr>
          <p:cNvCxnSpPr>
            <a:cxnSpLocks/>
          </p:cNvCxnSpPr>
          <p:nvPr/>
        </p:nvCxnSpPr>
        <p:spPr>
          <a:xfrm flipH="1">
            <a:off x="1401530" y="1476848"/>
            <a:ext cx="6226479" cy="0"/>
          </a:xfrm>
          <a:prstGeom prst="line">
            <a:avLst/>
          </a:prstGeom>
          <a:solidFill>
            <a:schemeClr val="tx1">
              <a:lumMod val="65000"/>
              <a:lumOff val="35000"/>
            </a:schemeClr>
          </a:solidFill>
          <a:ln w="50800" cap="rnd">
            <a:solidFill>
              <a:srgbClr val="FF7100"/>
            </a:solidFill>
            <a:round/>
            <a:headEnd type="none"/>
            <a:tailEnd w="lg" len="sm"/>
          </a:ln>
        </p:spPr>
        <p:style>
          <a:lnRef idx="1">
            <a:schemeClr val="accent1"/>
          </a:lnRef>
          <a:fillRef idx="0">
            <a:schemeClr val="accent1"/>
          </a:fillRef>
          <a:effectRef idx="0">
            <a:schemeClr val="accent1"/>
          </a:effectRef>
          <a:fontRef idx="minor">
            <a:schemeClr val="tx1"/>
          </a:fontRef>
        </p:style>
      </p:cxnSp>
      <p:sp>
        <p:nvSpPr>
          <p:cNvPr id="224" name="DRAM">
            <a:extLst>
              <a:ext uri="{FF2B5EF4-FFF2-40B4-BE49-F238E27FC236}">
                <a16:creationId xmlns:a16="http://schemas.microsoft.com/office/drawing/2014/main" id="{ED56E525-600A-350A-CE7D-E6BB2D6D79C9}"/>
              </a:ext>
            </a:extLst>
          </p:cNvPr>
          <p:cNvSpPr/>
          <p:nvPr/>
        </p:nvSpPr>
        <p:spPr>
          <a:xfrm rot="16200000">
            <a:off x="142431" y="2047802"/>
            <a:ext cx="2057400" cy="458292"/>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a:noFill/>
                </a:ln>
                <a:solidFill>
                  <a:srgbClr val="000000"/>
                </a:solidFill>
                <a:effectLst/>
                <a:uLnTx/>
                <a:uFillTx/>
                <a:latin typeface="Avenir Next" panose="020B0503020202020204" pitchFamily="34" charset="0"/>
              </a:rPr>
              <a:t>row decoder</a:t>
            </a:r>
          </a:p>
        </p:txBody>
      </p:sp>
      <p:grpSp>
        <p:nvGrpSpPr>
          <p:cNvPr id="225" name="Group 224">
            <a:extLst>
              <a:ext uri="{FF2B5EF4-FFF2-40B4-BE49-F238E27FC236}">
                <a16:creationId xmlns:a16="http://schemas.microsoft.com/office/drawing/2014/main" id="{9A39ED76-4529-C78C-EA30-0D93206B5F23}"/>
              </a:ext>
            </a:extLst>
          </p:cNvPr>
          <p:cNvGrpSpPr/>
          <p:nvPr/>
        </p:nvGrpSpPr>
        <p:grpSpPr>
          <a:xfrm>
            <a:off x="1933523" y="1673163"/>
            <a:ext cx="2665827" cy="1402792"/>
            <a:chOff x="2134538" y="2243328"/>
            <a:chExt cx="2665827" cy="1490472"/>
          </a:xfrm>
          <a:solidFill>
            <a:schemeClr val="accent4"/>
          </a:solidFill>
        </p:grpSpPr>
        <p:grpSp>
          <p:nvGrpSpPr>
            <p:cNvPr id="226" name="Group 225">
              <a:extLst>
                <a:ext uri="{FF2B5EF4-FFF2-40B4-BE49-F238E27FC236}">
                  <a16:creationId xmlns:a16="http://schemas.microsoft.com/office/drawing/2014/main" id="{DB800D8A-AF10-2AC4-6D5A-F4BCAE15E968}"/>
                </a:ext>
              </a:extLst>
            </p:cNvPr>
            <p:cNvGrpSpPr/>
            <p:nvPr/>
          </p:nvGrpSpPr>
          <p:grpSpPr>
            <a:xfrm>
              <a:off x="2134538" y="2243328"/>
              <a:ext cx="1108299" cy="1490472"/>
              <a:chOff x="2134538" y="2243328"/>
              <a:chExt cx="1108299" cy="1490472"/>
            </a:xfrm>
            <a:grpFill/>
          </p:grpSpPr>
          <p:grpSp>
            <p:nvGrpSpPr>
              <p:cNvPr id="266" name="Group 265">
                <a:extLst>
                  <a:ext uri="{FF2B5EF4-FFF2-40B4-BE49-F238E27FC236}">
                    <a16:creationId xmlns:a16="http://schemas.microsoft.com/office/drawing/2014/main" id="{6C3D128E-6972-D81F-22AF-116952873BCC}"/>
                  </a:ext>
                </a:extLst>
              </p:cNvPr>
              <p:cNvGrpSpPr/>
              <p:nvPr/>
            </p:nvGrpSpPr>
            <p:grpSpPr>
              <a:xfrm>
                <a:off x="2134538" y="3504497"/>
                <a:ext cx="1108299" cy="229303"/>
                <a:chOff x="5486400" y="3962400"/>
                <a:chExt cx="2209800" cy="457200"/>
              </a:xfrm>
              <a:grpFill/>
            </p:grpSpPr>
            <p:sp>
              <p:nvSpPr>
                <p:cNvPr id="273" name="DRAM">
                  <a:extLst>
                    <a:ext uri="{FF2B5EF4-FFF2-40B4-BE49-F238E27FC236}">
                      <a16:creationId xmlns:a16="http://schemas.microsoft.com/office/drawing/2014/main" id="{88CA1D5A-9C42-836B-8CC5-713C2893475B}"/>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4" name="DRAM">
                  <a:extLst>
                    <a:ext uri="{FF2B5EF4-FFF2-40B4-BE49-F238E27FC236}">
                      <a16:creationId xmlns:a16="http://schemas.microsoft.com/office/drawing/2014/main" id="{7B6C45F7-4162-DA73-D715-80EDA3493FD5}"/>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5" name="DRAM">
                  <a:extLst>
                    <a:ext uri="{FF2B5EF4-FFF2-40B4-BE49-F238E27FC236}">
                      <a16:creationId xmlns:a16="http://schemas.microsoft.com/office/drawing/2014/main" id="{7648CFF9-F6C3-B30F-FDF1-31C5BA7786D4}"/>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6" name="DRAM">
                  <a:extLst>
                    <a:ext uri="{FF2B5EF4-FFF2-40B4-BE49-F238E27FC236}">
                      <a16:creationId xmlns:a16="http://schemas.microsoft.com/office/drawing/2014/main" id="{ABC4E3DB-9E0C-057D-03A2-B9EB1A543297}"/>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7" name="DRAM">
                  <a:extLst>
                    <a:ext uri="{FF2B5EF4-FFF2-40B4-BE49-F238E27FC236}">
                      <a16:creationId xmlns:a16="http://schemas.microsoft.com/office/drawing/2014/main" id="{AF4AC96C-2C49-1CDC-8E08-2E05CB6A00E8}"/>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67" name="Group 266">
                <a:extLst>
                  <a:ext uri="{FF2B5EF4-FFF2-40B4-BE49-F238E27FC236}">
                    <a16:creationId xmlns:a16="http://schemas.microsoft.com/office/drawing/2014/main" id="{4F76F2FD-1A54-DDA6-CF07-7E846DAD7759}"/>
                  </a:ext>
                </a:extLst>
              </p:cNvPr>
              <p:cNvGrpSpPr/>
              <p:nvPr/>
            </p:nvGrpSpPr>
            <p:grpSpPr>
              <a:xfrm>
                <a:off x="2230081" y="2243328"/>
                <a:ext cx="917213" cy="1261169"/>
                <a:chOff x="5676900" y="990600"/>
                <a:chExt cx="1828800" cy="2971800"/>
              </a:xfrm>
              <a:grpFill/>
            </p:grpSpPr>
            <p:cxnSp>
              <p:nvCxnSpPr>
                <p:cNvPr id="268" name="Straight Connector 267">
                  <a:extLst>
                    <a:ext uri="{FF2B5EF4-FFF2-40B4-BE49-F238E27FC236}">
                      <a16:creationId xmlns:a16="http://schemas.microsoft.com/office/drawing/2014/main" id="{4D666B80-76CD-E6ED-D8A2-809620DA3F83}"/>
                    </a:ext>
                  </a:extLst>
                </p:cNvPr>
                <p:cNvCxnSpPr>
                  <a:cxnSpLocks/>
                  <a:endCxn id="273"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30395F8-3CDD-D46E-949F-A12771591700}"/>
                    </a:ext>
                  </a:extLst>
                </p:cNvPr>
                <p:cNvCxnSpPr>
                  <a:cxnSpLocks/>
                  <a:endCxn id="275" idx="0"/>
                </p:cNvCxnSpPr>
                <p:nvPr/>
              </p:nvCxnSpPr>
              <p:spPr>
                <a:xfrm>
                  <a:off x="6591299"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2045D98-07C6-C6C6-CFE4-7DC32DC1C3A8}"/>
                    </a:ext>
                  </a:extLst>
                </p:cNvPr>
                <p:cNvCxnSpPr>
                  <a:cxnSpLocks/>
                  <a:endCxn id="276"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A28E6F1E-D8AB-6049-6722-29415A152DAA}"/>
                    </a:ext>
                  </a:extLst>
                </p:cNvPr>
                <p:cNvCxnSpPr>
                  <a:cxnSpLocks/>
                  <a:endCxn id="277"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9A3F8AC9-D7F4-29E9-9A01-46EB3B1E1C80}"/>
                    </a:ext>
                  </a:extLst>
                </p:cNvPr>
                <p:cNvCxnSpPr>
                  <a:cxnSpLocks/>
                  <a:endCxn id="274"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227" name="Group 226">
              <a:extLst>
                <a:ext uri="{FF2B5EF4-FFF2-40B4-BE49-F238E27FC236}">
                  <a16:creationId xmlns:a16="http://schemas.microsoft.com/office/drawing/2014/main" id="{8B840DF0-3309-E6DE-EFAD-20D2A882B65C}"/>
                </a:ext>
              </a:extLst>
            </p:cNvPr>
            <p:cNvGrpSpPr/>
            <p:nvPr/>
          </p:nvGrpSpPr>
          <p:grpSpPr>
            <a:xfrm>
              <a:off x="3692066" y="2243328"/>
              <a:ext cx="1108299" cy="1490472"/>
              <a:chOff x="3692066" y="2243328"/>
              <a:chExt cx="1108299" cy="1490472"/>
            </a:xfrm>
            <a:grpFill/>
          </p:grpSpPr>
          <p:grpSp>
            <p:nvGrpSpPr>
              <p:cNvPr id="254" name="Group 253">
                <a:extLst>
                  <a:ext uri="{FF2B5EF4-FFF2-40B4-BE49-F238E27FC236}">
                    <a16:creationId xmlns:a16="http://schemas.microsoft.com/office/drawing/2014/main" id="{B09A963D-D053-8871-33A0-2416C63D4472}"/>
                  </a:ext>
                </a:extLst>
              </p:cNvPr>
              <p:cNvGrpSpPr/>
              <p:nvPr/>
            </p:nvGrpSpPr>
            <p:grpSpPr>
              <a:xfrm>
                <a:off x="3692066" y="3504497"/>
                <a:ext cx="1108299" cy="229303"/>
                <a:chOff x="5486400" y="3962400"/>
                <a:chExt cx="2209800" cy="457200"/>
              </a:xfrm>
              <a:grpFill/>
            </p:grpSpPr>
            <p:sp>
              <p:nvSpPr>
                <p:cNvPr id="261" name="DRAM">
                  <a:extLst>
                    <a:ext uri="{FF2B5EF4-FFF2-40B4-BE49-F238E27FC236}">
                      <a16:creationId xmlns:a16="http://schemas.microsoft.com/office/drawing/2014/main" id="{D2C19464-0533-09E3-18A4-976BD23F087B}"/>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2" name="DRAM">
                  <a:extLst>
                    <a:ext uri="{FF2B5EF4-FFF2-40B4-BE49-F238E27FC236}">
                      <a16:creationId xmlns:a16="http://schemas.microsoft.com/office/drawing/2014/main" id="{2F1A6B18-6B8C-12F7-F0CC-3576E0CB4B12}"/>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3" name="DRAM">
                  <a:extLst>
                    <a:ext uri="{FF2B5EF4-FFF2-40B4-BE49-F238E27FC236}">
                      <a16:creationId xmlns:a16="http://schemas.microsoft.com/office/drawing/2014/main" id="{E703FCF1-29CA-A8DE-AEBD-863F9ACAC6C4}"/>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4" name="DRAM">
                  <a:extLst>
                    <a:ext uri="{FF2B5EF4-FFF2-40B4-BE49-F238E27FC236}">
                      <a16:creationId xmlns:a16="http://schemas.microsoft.com/office/drawing/2014/main" id="{9E7E5177-E65A-A12E-56DE-E33E6286FC67}"/>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5" name="DRAM">
                  <a:extLst>
                    <a:ext uri="{FF2B5EF4-FFF2-40B4-BE49-F238E27FC236}">
                      <a16:creationId xmlns:a16="http://schemas.microsoft.com/office/drawing/2014/main" id="{461D493C-E0D8-51C7-3FD1-477C8557604F}"/>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55" name="Group 254">
                <a:extLst>
                  <a:ext uri="{FF2B5EF4-FFF2-40B4-BE49-F238E27FC236}">
                    <a16:creationId xmlns:a16="http://schemas.microsoft.com/office/drawing/2014/main" id="{DF03980A-C8A5-A6C7-AB3D-F27A867628B6}"/>
                  </a:ext>
                </a:extLst>
              </p:cNvPr>
              <p:cNvGrpSpPr/>
              <p:nvPr/>
            </p:nvGrpSpPr>
            <p:grpSpPr>
              <a:xfrm>
                <a:off x="3787609" y="2243328"/>
                <a:ext cx="917213" cy="1261169"/>
                <a:chOff x="5676900" y="990600"/>
                <a:chExt cx="1828800" cy="2971800"/>
              </a:xfrm>
              <a:grpFill/>
            </p:grpSpPr>
            <p:cxnSp>
              <p:nvCxnSpPr>
                <p:cNvPr id="256" name="Straight Connector 255">
                  <a:extLst>
                    <a:ext uri="{FF2B5EF4-FFF2-40B4-BE49-F238E27FC236}">
                      <a16:creationId xmlns:a16="http://schemas.microsoft.com/office/drawing/2014/main" id="{BD3D8CDE-9D2C-76ED-5983-5F09BD871F90}"/>
                    </a:ext>
                  </a:extLst>
                </p:cNvPr>
                <p:cNvCxnSpPr>
                  <a:cxnSpLocks/>
                  <a:endCxn id="261"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445551A-2D1E-76EF-61BA-BA03694B1F5D}"/>
                    </a:ext>
                  </a:extLst>
                </p:cNvPr>
                <p:cNvCxnSpPr>
                  <a:cxnSpLocks/>
                  <a:endCxn id="263" idx="0"/>
                </p:cNvCxnSpPr>
                <p:nvPr/>
              </p:nvCxnSpPr>
              <p:spPr>
                <a:xfrm>
                  <a:off x="65913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4AB4274E-0819-90CC-91FF-F5C2F2048F49}"/>
                    </a:ext>
                  </a:extLst>
                </p:cNvPr>
                <p:cNvCxnSpPr>
                  <a:cxnSpLocks/>
                  <a:endCxn id="264"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548FC3C-4F71-FA18-F4C8-543E0D1B5A95}"/>
                    </a:ext>
                  </a:extLst>
                </p:cNvPr>
                <p:cNvCxnSpPr>
                  <a:cxnSpLocks/>
                  <a:endCxn id="265"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0BD29CFC-709B-0CA4-A80A-8268BC9618A7}"/>
                    </a:ext>
                  </a:extLst>
                </p:cNvPr>
                <p:cNvCxnSpPr>
                  <a:cxnSpLocks/>
                  <a:endCxn id="262"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grpSp>
        <p:nvGrpSpPr>
          <p:cNvPr id="278" name="Group 277">
            <a:extLst>
              <a:ext uri="{FF2B5EF4-FFF2-40B4-BE49-F238E27FC236}">
                <a16:creationId xmlns:a16="http://schemas.microsoft.com/office/drawing/2014/main" id="{751D7810-28AE-9675-5D77-8AA91A762EF3}"/>
              </a:ext>
            </a:extLst>
          </p:cNvPr>
          <p:cNvGrpSpPr/>
          <p:nvPr/>
        </p:nvGrpSpPr>
        <p:grpSpPr>
          <a:xfrm>
            <a:off x="1627784" y="2350920"/>
            <a:ext cx="1414038" cy="191087"/>
            <a:chOff x="1828799" y="2017072"/>
            <a:chExt cx="1414038" cy="191087"/>
          </a:xfrm>
        </p:grpSpPr>
        <p:sp>
          <p:nvSpPr>
            <p:cNvPr id="279" name="DRAM">
              <a:extLst>
                <a:ext uri="{FF2B5EF4-FFF2-40B4-BE49-F238E27FC236}">
                  <a16:creationId xmlns:a16="http://schemas.microsoft.com/office/drawing/2014/main" id="{C35A3294-BDFD-9E12-C8D2-EE371A532BA2}"/>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80" name="Straight Connector 279">
              <a:extLst>
                <a:ext uri="{FF2B5EF4-FFF2-40B4-BE49-F238E27FC236}">
                  <a16:creationId xmlns:a16="http://schemas.microsoft.com/office/drawing/2014/main" id="{3BB5EC43-D735-AFE7-E0A5-7713F28751D2}"/>
                </a:ext>
              </a:extLst>
            </p:cNvPr>
            <p:cNvCxnSpPr>
              <a:cxnSpLocks/>
              <a:stCxn id="285" idx="6"/>
              <a:endCxn id="279" idx="0"/>
            </p:cNvCxnSpPr>
            <p:nvPr/>
          </p:nvCxnSpPr>
          <p:spPr>
            <a:xfrm flipH="1">
              <a:off x="20581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81" name="Oval 280">
              <a:extLst>
                <a:ext uri="{FF2B5EF4-FFF2-40B4-BE49-F238E27FC236}">
                  <a16:creationId xmlns:a16="http://schemas.microsoft.com/office/drawing/2014/main" id="{879A072C-338B-12D6-4838-76398FE22BCF}"/>
                </a:ext>
              </a:extLst>
            </p:cNvPr>
            <p:cNvSpPr/>
            <p:nvPr/>
          </p:nvSpPr>
          <p:spPr>
            <a:xfrm>
              <a:off x="2134538"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2" name="Oval 281">
              <a:extLst>
                <a:ext uri="{FF2B5EF4-FFF2-40B4-BE49-F238E27FC236}">
                  <a16:creationId xmlns:a16="http://schemas.microsoft.com/office/drawing/2014/main" id="{E55D7B27-5DC1-AAA0-0DA4-5CA6F9821F1F}"/>
                </a:ext>
              </a:extLst>
            </p:cNvPr>
            <p:cNvSpPr/>
            <p:nvPr/>
          </p:nvSpPr>
          <p:spPr>
            <a:xfrm>
              <a:off x="2363841"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3" name="Oval 282">
              <a:extLst>
                <a:ext uri="{FF2B5EF4-FFF2-40B4-BE49-F238E27FC236}">
                  <a16:creationId xmlns:a16="http://schemas.microsoft.com/office/drawing/2014/main" id="{C170B65F-3D9F-0D69-73EE-EF153E8DC964}"/>
                </a:ext>
              </a:extLst>
            </p:cNvPr>
            <p:cNvSpPr/>
            <p:nvPr/>
          </p:nvSpPr>
          <p:spPr>
            <a:xfrm>
              <a:off x="2593144"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4" name="Oval 283">
              <a:extLst>
                <a:ext uri="{FF2B5EF4-FFF2-40B4-BE49-F238E27FC236}">
                  <a16:creationId xmlns:a16="http://schemas.microsoft.com/office/drawing/2014/main" id="{C3A4C91E-C5D4-40BA-C7EA-83A4FB7C3E43}"/>
                </a:ext>
              </a:extLst>
            </p:cNvPr>
            <p:cNvSpPr/>
            <p:nvPr/>
          </p:nvSpPr>
          <p:spPr>
            <a:xfrm>
              <a:off x="2822448"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5" name="Oval 284">
              <a:extLst>
                <a:ext uri="{FF2B5EF4-FFF2-40B4-BE49-F238E27FC236}">
                  <a16:creationId xmlns:a16="http://schemas.microsoft.com/office/drawing/2014/main" id="{096A691E-5AFE-95A5-99D1-5E53171BEB91}"/>
                </a:ext>
              </a:extLst>
            </p:cNvPr>
            <p:cNvSpPr/>
            <p:nvPr/>
          </p:nvSpPr>
          <p:spPr>
            <a:xfrm>
              <a:off x="3051751"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86" name="Group 285">
            <a:extLst>
              <a:ext uri="{FF2B5EF4-FFF2-40B4-BE49-F238E27FC236}">
                <a16:creationId xmlns:a16="http://schemas.microsoft.com/office/drawing/2014/main" id="{41E04434-98A9-5CCF-5F67-B1136DF1B683}"/>
              </a:ext>
            </a:extLst>
          </p:cNvPr>
          <p:cNvGrpSpPr/>
          <p:nvPr/>
        </p:nvGrpSpPr>
        <p:grpSpPr>
          <a:xfrm>
            <a:off x="3185312" y="2350920"/>
            <a:ext cx="1414038" cy="191087"/>
            <a:chOff x="3386327" y="2017072"/>
            <a:chExt cx="1414038" cy="191087"/>
          </a:xfrm>
        </p:grpSpPr>
        <p:sp>
          <p:nvSpPr>
            <p:cNvPr id="287" name="DRAM">
              <a:extLst>
                <a:ext uri="{FF2B5EF4-FFF2-40B4-BE49-F238E27FC236}">
                  <a16:creationId xmlns:a16="http://schemas.microsoft.com/office/drawing/2014/main" id="{5C80A2B5-B64C-A3F0-B2E9-643764B7C188}"/>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88" name="Straight Connector 287">
              <a:extLst>
                <a:ext uri="{FF2B5EF4-FFF2-40B4-BE49-F238E27FC236}">
                  <a16:creationId xmlns:a16="http://schemas.microsoft.com/office/drawing/2014/main" id="{4E25ACFE-4602-3A75-551D-615C41A7A20D}"/>
                </a:ext>
              </a:extLst>
            </p:cNvPr>
            <p:cNvCxnSpPr>
              <a:cxnSpLocks/>
              <a:endCxn id="287" idx="0"/>
            </p:cNvCxnSpPr>
            <p:nvPr/>
          </p:nvCxnSpPr>
          <p:spPr>
            <a:xfrm flipH="1" flipV="1">
              <a:off x="3615631" y="2112616"/>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89" name="Oval 288">
              <a:extLst>
                <a:ext uri="{FF2B5EF4-FFF2-40B4-BE49-F238E27FC236}">
                  <a16:creationId xmlns:a16="http://schemas.microsoft.com/office/drawing/2014/main" id="{1435732A-384B-BF54-7817-CFC26522B3DB}"/>
                </a:ext>
              </a:extLst>
            </p:cNvPr>
            <p:cNvSpPr/>
            <p:nvPr/>
          </p:nvSpPr>
          <p:spPr>
            <a:xfrm>
              <a:off x="3692066"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0" name="Oval 289">
              <a:extLst>
                <a:ext uri="{FF2B5EF4-FFF2-40B4-BE49-F238E27FC236}">
                  <a16:creationId xmlns:a16="http://schemas.microsoft.com/office/drawing/2014/main" id="{BC1D30A3-B202-3482-27EA-D1D86950AC92}"/>
                </a:ext>
              </a:extLst>
            </p:cNvPr>
            <p:cNvSpPr/>
            <p:nvPr/>
          </p:nvSpPr>
          <p:spPr>
            <a:xfrm>
              <a:off x="3921369"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1" name="Oval 290">
              <a:extLst>
                <a:ext uri="{FF2B5EF4-FFF2-40B4-BE49-F238E27FC236}">
                  <a16:creationId xmlns:a16="http://schemas.microsoft.com/office/drawing/2014/main" id="{BC551B06-4978-618A-DF4D-90C300541FD5}"/>
                </a:ext>
              </a:extLst>
            </p:cNvPr>
            <p:cNvSpPr/>
            <p:nvPr/>
          </p:nvSpPr>
          <p:spPr>
            <a:xfrm>
              <a:off x="4150672"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2" name="Oval 291">
              <a:extLst>
                <a:ext uri="{FF2B5EF4-FFF2-40B4-BE49-F238E27FC236}">
                  <a16:creationId xmlns:a16="http://schemas.microsoft.com/office/drawing/2014/main" id="{93459750-2AB3-AE71-EC96-277FF0E3A1AA}"/>
                </a:ext>
              </a:extLst>
            </p:cNvPr>
            <p:cNvSpPr/>
            <p:nvPr/>
          </p:nvSpPr>
          <p:spPr>
            <a:xfrm>
              <a:off x="4379976"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3" name="Oval 292">
              <a:extLst>
                <a:ext uri="{FF2B5EF4-FFF2-40B4-BE49-F238E27FC236}">
                  <a16:creationId xmlns:a16="http://schemas.microsoft.com/office/drawing/2014/main" id="{925605BB-32BB-C536-E210-5A4F49A05F8B}"/>
                </a:ext>
              </a:extLst>
            </p:cNvPr>
            <p:cNvSpPr/>
            <p:nvPr/>
          </p:nvSpPr>
          <p:spPr>
            <a:xfrm>
              <a:off x="4609279"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31" name="Group 330">
            <a:extLst>
              <a:ext uri="{FF2B5EF4-FFF2-40B4-BE49-F238E27FC236}">
                <a16:creationId xmlns:a16="http://schemas.microsoft.com/office/drawing/2014/main" id="{8B1B3ED4-45C8-77E4-07E9-3A3F07ED4419}"/>
              </a:ext>
            </a:extLst>
          </p:cNvPr>
          <p:cNvGrpSpPr/>
          <p:nvPr/>
        </p:nvGrpSpPr>
        <p:grpSpPr>
          <a:xfrm>
            <a:off x="1627784" y="1891128"/>
            <a:ext cx="1414038" cy="191087"/>
            <a:chOff x="1828799" y="2017072"/>
            <a:chExt cx="1414038" cy="191087"/>
          </a:xfrm>
        </p:grpSpPr>
        <p:sp>
          <p:nvSpPr>
            <p:cNvPr id="332" name="DRAM">
              <a:extLst>
                <a:ext uri="{FF2B5EF4-FFF2-40B4-BE49-F238E27FC236}">
                  <a16:creationId xmlns:a16="http://schemas.microsoft.com/office/drawing/2014/main" id="{7EE68B79-0BDF-D7EC-0D67-9F3EC025BF67}"/>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33" name="Straight Connector 332">
              <a:extLst>
                <a:ext uri="{FF2B5EF4-FFF2-40B4-BE49-F238E27FC236}">
                  <a16:creationId xmlns:a16="http://schemas.microsoft.com/office/drawing/2014/main" id="{FD072386-6453-5695-FF21-E665ECE2B147}"/>
                </a:ext>
              </a:extLst>
            </p:cNvPr>
            <p:cNvCxnSpPr>
              <a:cxnSpLocks/>
              <a:stCxn id="338" idx="6"/>
              <a:endCxn id="332" idx="0"/>
            </p:cNvCxnSpPr>
            <p:nvPr/>
          </p:nvCxnSpPr>
          <p:spPr>
            <a:xfrm flipH="1">
              <a:off x="20581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34" name="Oval 333">
              <a:extLst>
                <a:ext uri="{FF2B5EF4-FFF2-40B4-BE49-F238E27FC236}">
                  <a16:creationId xmlns:a16="http://schemas.microsoft.com/office/drawing/2014/main" id="{DE527410-678A-8F73-2277-93FB261A64FC}"/>
                </a:ext>
              </a:extLst>
            </p:cNvPr>
            <p:cNvSpPr/>
            <p:nvPr/>
          </p:nvSpPr>
          <p:spPr>
            <a:xfrm>
              <a:off x="2134538"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5" name="Oval 334">
              <a:extLst>
                <a:ext uri="{FF2B5EF4-FFF2-40B4-BE49-F238E27FC236}">
                  <a16:creationId xmlns:a16="http://schemas.microsoft.com/office/drawing/2014/main" id="{4165B646-EF15-8011-5FF9-D7EF94F4730D}"/>
                </a:ext>
              </a:extLst>
            </p:cNvPr>
            <p:cNvSpPr/>
            <p:nvPr/>
          </p:nvSpPr>
          <p:spPr>
            <a:xfrm>
              <a:off x="2363841"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6" name="Oval 335">
              <a:extLst>
                <a:ext uri="{FF2B5EF4-FFF2-40B4-BE49-F238E27FC236}">
                  <a16:creationId xmlns:a16="http://schemas.microsoft.com/office/drawing/2014/main" id="{6BAFFE52-6A53-E9E5-D685-49ACE3B9B3D4}"/>
                </a:ext>
              </a:extLst>
            </p:cNvPr>
            <p:cNvSpPr/>
            <p:nvPr/>
          </p:nvSpPr>
          <p:spPr>
            <a:xfrm>
              <a:off x="2593144"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7" name="Oval 336">
              <a:extLst>
                <a:ext uri="{FF2B5EF4-FFF2-40B4-BE49-F238E27FC236}">
                  <a16:creationId xmlns:a16="http://schemas.microsoft.com/office/drawing/2014/main" id="{367AE665-AC83-E4C2-895C-3AFED95252A2}"/>
                </a:ext>
              </a:extLst>
            </p:cNvPr>
            <p:cNvSpPr/>
            <p:nvPr/>
          </p:nvSpPr>
          <p:spPr>
            <a:xfrm>
              <a:off x="2822448"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8" name="Oval 337">
              <a:extLst>
                <a:ext uri="{FF2B5EF4-FFF2-40B4-BE49-F238E27FC236}">
                  <a16:creationId xmlns:a16="http://schemas.microsoft.com/office/drawing/2014/main" id="{056A4AF3-4049-24A4-034B-CA7773F2FD6B}"/>
                </a:ext>
              </a:extLst>
            </p:cNvPr>
            <p:cNvSpPr/>
            <p:nvPr/>
          </p:nvSpPr>
          <p:spPr>
            <a:xfrm>
              <a:off x="3051751"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39" name="Group 338">
            <a:extLst>
              <a:ext uri="{FF2B5EF4-FFF2-40B4-BE49-F238E27FC236}">
                <a16:creationId xmlns:a16="http://schemas.microsoft.com/office/drawing/2014/main" id="{7C9806C2-E998-C6D7-C941-3AAE38E8871F}"/>
              </a:ext>
            </a:extLst>
          </p:cNvPr>
          <p:cNvGrpSpPr/>
          <p:nvPr/>
        </p:nvGrpSpPr>
        <p:grpSpPr>
          <a:xfrm>
            <a:off x="3185312" y="1891128"/>
            <a:ext cx="1414038" cy="191087"/>
            <a:chOff x="3386327" y="2017072"/>
            <a:chExt cx="1414038" cy="191087"/>
          </a:xfrm>
        </p:grpSpPr>
        <p:sp>
          <p:nvSpPr>
            <p:cNvPr id="340" name="DRAM">
              <a:extLst>
                <a:ext uri="{FF2B5EF4-FFF2-40B4-BE49-F238E27FC236}">
                  <a16:creationId xmlns:a16="http://schemas.microsoft.com/office/drawing/2014/main" id="{666118CA-BD9B-ED39-50D2-2826C0C1DDEF}"/>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41" name="Straight Connector 340">
              <a:extLst>
                <a:ext uri="{FF2B5EF4-FFF2-40B4-BE49-F238E27FC236}">
                  <a16:creationId xmlns:a16="http://schemas.microsoft.com/office/drawing/2014/main" id="{B91B5FC9-1342-3446-5B8E-2EA81024FA2B}"/>
                </a:ext>
              </a:extLst>
            </p:cNvPr>
            <p:cNvCxnSpPr>
              <a:cxnSpLocks/>
              <a:endCxn id="340" idx="0"/>
            </p:cNvCxnSpPr>
            <p:nvPr/>
          </p:nvCxnSpPr>
          <p:spPr>
            <a:xfrm flipH="1" flipV="1">
              <a:off x="3615631" y="2112616"/>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42" name="Oval 341">
              <a:extLst>
                <a:ext uri="{FF2B5EF4-FFF2-40B4-BE49-F238E27FC236}">
                  <a16:creationId xmlns:a16="http://schemas.microsoft.com/office/drawing/2014/main" id="{73C07C20-BAA9-106B-CAE9-9B670868FB84}"/>
                </a:ext>
              </a:extLst>
            </p:cNvPr>
            <p:cNvSpPr/>
            <p:nvPr/>
          </p:nvSpPr>
          <p:spPr>
            <a:xfrm>
              <a:off x="3692066"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3" name="Oval 342">
              <a:extLst>
                <a:ext uri="{FF2B5EF4-FFF2-40B4-BE49-F238E27FC236}">
                  <a16:creationId xmlns:a16="http://schemas.microsoft.com/office/drawing/2014/main" id="{A83ADA2C-2FFC-48A3-D1D4-3F90792E1436}"/>
                </a:ext>
              </a:extLst>
            </p:cNvPr>
            <p:cNvSpPr/>
            <p:nvPr/>
          </p:nvSpPr>
          <p:spPr>
            <a:xfrm>
              <a:off x="3921369"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4" name="Oval 343">
              <a:extLst>
                <a:ext uri="{FF2B5EF4-FFF2-40B4-BE49-F238E27FC236}">
                  <a16:creationId xmlns:a16="http://schemas.microsoft.com/office/drawing/2014/main" id="{BF7A768D-6FA9-0465-95A7-C9FB7B87651F}"/>
                </a:ext>
              </a:extLst>
            </p:cNvPr>
            <p:cNvSpPr/>
            <p:nvPr/>
          </p:nvSpPr>
          <p:spPr>
            <a:xfrm>
              <a:off x="4150672"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5" name="Oval 344">
              <a:extLst>
                <a:ext uri="{FF2B5EF4-FFF2-40B4-BE49-F238E27FC236}">
                  <a16:creationId xmlns:a16="http://schemas.microsoft.com/office/drawing/2014/main" id="{99EEC3A4-7F24-BE05-0468-A22B85ECC12F}"/>
                </a:ext>
              </a:extLst>
            </p:cNvPr>
            <p:cNvSpPr/>
            <p:nvPr/>
          </p:nvSpPr>
          <p:spPr>
            <a:xfrm>
              <a:off x="4379976"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6" name="Oval 345">
              <a:extLst>
                <a:ext uri="{FF2B5EF4-FFF2-40B4-BE49-F238E27FC236}">
                  <a16:creationId xmlns:a16="http://schemas.microsoft.com/office/drawing/2014/main" id="{CDE2C779-A438-CB1E-9EF5-1CE337FDB528}"/>
                </a:ext>
              </a:extLst>
            </p:cNvPr>
            <p:cNvSpPr/>
            <p:nvPr/>
          </p:nvSpPr>
          <p:spPr>
            <a:xfrm>
              <a:off x="4609279"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63" name="Group 362">
            <a:extLst>
              <a:ext uri="{FF2B5EF4-FFF2-40B4-BE49-F238E27FC236}">
                <a16:creationId xmlns:a16="http://schemas.microsoft.com/office/drawing/2014/main" id="{03D2156D-53C1-3291-762A-E3E769A325C9}"/>
              </a:ext>
            </a:extLst>
          </p:cNvPr>
          <p:cNvGrpSpPr/>
          <p:nvPr/>
        </p:nvGrpSpPr>
        <p:grpSpPr>
          <a:xfrm>
            <a:off x="1627784" y="2120734"/>
            <a:ext cx="1414038" cy="191087"/>
            <a:chOff x="1828799" y="2017072"/>
            <a:chExt cx="1414038" cy="191087"/>
          </a:xfrm>
        </p:grpSpPr>
        <p:sp>
          <p:nvSpPr>
            <p:cNvPr id="364" name="DRAM">
              <a:extLst>
                <a:ext uri="{FF2B5EF4-FFF2-40B4-BE49-F238E27FC236}">
                  <a16:creationId xmlns:a16="http://schemas.microsoft.com/office/drawing/2014/main" id="{A33476AE-7D06-4E1D-1B7D-97E59F879668}"/>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65" name="Straight Connector 364">
              <a:extLst>
                <a:ext uri="{FF2B5EF4-FFF2-40B4-BE49-F238E27FC236}">
                  <a16:creationId xmlns:a16="http://schemas.microsoft.com/office/drawing/2014/main" id="{1EF0EBBB-D2DF-53FC-DAC4-10D3F8354D02}"/>
                </a:ext>
              </a:extLst>
            </p:cNvPr>
            <p:cNvCxnSpPr>
              <a:cxnSpLocks/>
              <a:stCxn id="370" idx="6"/>
              <a:endCxn id="364" idx="0"/>
            </p:cNvCxnSpPr>
            <p:nvPr/>
          </p:nvCxnSpPr>
          <p:spPr>
            <a:xfrm flipH="1">
              <a:off x="20581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66" name="Oval 365">
              <a:extLst>
                <a:ext uri="{FF2B5EF4-FFF2-40B4-BE49-F238E27FC236}">
                  <a16:creationId xmlns:a16="http://schemas.microsoft.com/office/drawing/2014/main" id="{BB3EAAC7-A09E-3CDA-3AE9-710BB8289FF7}"/>
                </a:ext>
              </a:extLst>
            </p:cNvPr>
            <p:cNvSpPr/>
            <p:nvPr/>
          </p:nvSpPr>
          <p:spPr>
            <a:xfrm>
              <a:off x="2134538"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7" name="Oval 366">
              <a:extLst>
                <a:ext uri="{FF2B5EF4-FFF2-40B4-BE49-F238E27FC236}">
                  <a16:creationId xmlns:a16="http://schemas.microsoft.com/office/drawing/2014/main" id="{6632B356-D188-8AAB-A0D4-C288F31747E5}"/>
                </a:ext>
              </a:extLst>
            </p:cNvPr>
            <p:cNvSpPr/>
            <p:nvPr/>
          </p:nvSpPr>
          <p:spPr>
            <a:xfrm>
              <a:off x="2363841"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8" name="Oval 367">
              <a:extLst>
                <a:ext uri="{FF2B5EF4-FFF2-40B4-BE49-F238E27FC236}">
                  <a16:creationId xmlns:a16="http://schemas.microsoft.com/office/drawing/2014/main" id="{60B64B00-9738-5F63-2EE8-20C8ABAC0D89}"/>
                </a:ext>
              </a:extLst>
            </p:cNvPr>
            <p:cNvSpPr/>
            <p:nvPr/>
          </p:nvSpPr>
          <p:spPr>
            <a:xfrm>
              <a:off x="2593144"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9" name="Oval 368">
              <a:extLst>
                <a:ext uri="{FF2B5EF4-FFF2-40B4-BE49-F238E27FC236}">
                  <a16:creationId xmlns:a16="http://schemas.microsoft.com/office/drawing/2014/main" id="{C95BA703-DAF0-035F-9AB1-4BF32675062B}"/>
                </a:ext>
              </a:extLst>
            </p:cNvPr>
            <p:cNvSpPr/>
            <p:nvPr/>
          </p:nvSpPr>
          <p:spPr>
            <a:xfrm>
              <a:off x="2822448"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0" name="Oval 369">
              <a:extLst>
                <a:ext uri="{FF2B5EF4-FFF2-40B4-BE49-F238E27FC236}">
                  <a16:creationId xmlns:a16="http://schemas.microsoft.com/office/drawing/2014/main" id="{28A21BD4-37FE-E7C7-123C-CCE1B237055E}"/>
                </a:ext>
              </a:extLst>
            </p:cNvPr>
            <p:cNvSpPr/>
            <p:nvPr/>
          </p:nvSpPr>
          <p:spPr>
            <a:xfrm>
              <a:off x="3051751"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71" name="Group 370">
            <a:extLst>
              <a:ext uri="{FF2B5EF4-FFF2-40B4-BE49-F238E27FC236}">
                <a16:creationId xmlns:a16="http://schemas.microsoft.com/office/drawing/2014/main" id="{6DB68126-E3CB-0E33-EA5A-3A5D6B094E52}"/>
              </a:ext>
            </a:extLst>
          </p:cNvPr>
          <p:cNvGrpSpPr/>
          <p:nvPr/>
        </p:nvGrpSpPr>
        <p:grpSpPr>
          <a:xfrm>
            <a:off x="3185312" y="2120734"/>
            <a:ext cx="1414038" cy="191087"/>
            <a:chOff x="3386327" y="2017072"/>
            <a:chExt cx="1414038" cy="191087"/>
          </a:xfrm>
        </p:grpSpPr>
        <p:sp>
          <p:nvSpPr>
            <p:cNvPr id="372" name="DRAM">
              <a:extLst>
                <a:ext uri="{FF2B5EF4-FFF2-40B4-BE49-F238E27FC236}">
                  <a16:creationId xmlns:a16="http://schemas.microsoft.com/office/drawing/2014/main" id="{29A80598-D0EC-5775-86EE-43E2E1FB6CEF}"/>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73" name="Straight Connector 372">
              <a:extLst>
                <a:ext uri="{FF2B5EF4-FFF2-40B4-BE49-F238E27FC236}">
                  <a16:creationId xmlns:a16="http://schemas.microsoft.com/office/drawing/2014/main" id="{F42B0436-F9FD-8CDF-CCD5-78F4C72F1BF6}"/>
                </a:ext>
              </a:extLst>
            </p:cNvPr>
            <p:cNvCxnSpPr>
              <a:cxnSpLocks/>
              <a:endCxn id="372" idx="0"/>
            </p:cNvCxnSpPr>
            <p:nvPr/>
          </p:nvCxnSpPr>
          <p:spPr>
            <a:xfrm flipH="1" flipV="1">
              <a:off x="3615631" y="2112616"/>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74" name="Oval 373">
              <a:extLst>
                <a:ext uri="{FF2B5EF4-FFF2-40B4-BE49-F238E27FC236}">
                  <a16:creationId xmlns:a16="http://schemas.microsoft.com/office/drawing/2014/main" id="{895AA001-B87F-4D73-257A-892D7F7E91E2}"/>
                </a:ext>
              </a:extLst>
            </p:cNvPr>
            <p:cNvSpPr/>
            <p:nvPr/>
          </p:nvSpPr>
          <p:spPr>
            <a:xfrm>
              <a:off x="3692066"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5" name="Oval 374">
              <a:extLst>
                <a:ext uri="{FF2B5EF4-FFF2-40B4-BE49-F238E27FC236}">
                  <a16:creationId xmlns:a16="http://schemas.microsoft.com/office/drawing/2014/main" id="{EC220833-140A-6751-410A-E409792A18A0}"/>
                </a:ext>
              </a:extLst>
            </p:cNvPr>
            <p:cNvSpPr/>
            <p:nvPr/>
          </p:nvSpPr>
          <p:spPr>
            <a:xfrm>
              <a:off x="3921369"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6" name="Oval 375">
              <a:extLst>
                <a:ext uri="{FF2B5EF4-FFF2-40B4-BE49-F238E27FC236}">
                  <a16:creationId xmlns:a16="http://schemas.microsoft.com/office/drawing/2014/main" id="{EBBCDD01-3E41-9C17-E672-F4EDE43F9363}"/>
                </a:ext>
              </a:extLst>
            </p:cNvPr>
            <p:cNvSpPr/>
            <p:nvPr/>
          </p:nvSpPr>
          <p:spPr>
            <a:xfrm>
              <a:off x="4150672"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7" name="Oval 376">
              <a:extLst>
                <a:ext uri="{FF2B5EF4-FFF2-40B4-BE49-F238E27FC236}">
                  <a16:creationId xmlns:a16="http://schemas.microsoft.com/office/drawing/2014/main" id="{99CA265E-A624-86F0-8FB0-C8DDE9CA6C8E}"/>
                </a:ext>
              </a:extLst>
            </p:cNvPr>
            <p:cNvSpPr/>
            <p:nvPr/>
          </p:nvSpPr>
          <p:spPr>
            <a:xfrm>
              <a:off x="4379976"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8" name="Oval 377">
              <a:extLst>
                <a:ext uri="{FF2B5EF4-FFF2-40B4-BE49-F238E27FC236}">
                  <a16:creationId xmlns:a16="http://schemas.microsoft.com/office/drawing/2014/main" id="{3ABCE4AB-361A-42F9-B07B-7AFD362BF2E2}"/>
                </a:ext>
              </a:extLst>
            </p:cNvPr>
            <p:cNvSpPr/>
            <p:nvPr/>
          </p:nvSpPr>
          <p:spPr>
            <a:xfrm>
              <a:off x="4609279"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sp>
        <p:nvSpPr>
          <p:cNvPr id="330" name="TextBox 329">
            <a:extLst>
              <a:ext uri="{FF2B5EF4-FFF2-40B4-BE49-F238E27FC236}">
                <a16:creationId xmlns:a16="http://schemas.microsoft.com/office/drawing/2014/main" id="{170B0079-999B-634A-50ED-EC07C4B48580}"/>
              </a:ext>
            </a:extLst>
          </p:cNvPr>
          <p:cNvSpPr txBox="1"/>
          <p:nvPr/>
        </p:nvSpPr>
        <p:spPr>
          <a:xfrm>
            <a:off x="4310776" y="1052317"/>
            <a:ext cx="4305183" cy="457200"/>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16161"/>
                </a:solidFill>
                <a:effectLst/>
                <a:uLnTx/>
                <a:uFillTx/>
                <a:latin typeface="Avenir Next" panose="020B0503020202020204" pitchFamily="34" charset="0"/>
              </a:rPr>
              <a:t>segmented global wordline</a:t>
            </a:r>
          </a:p>
        </p:txBody>
      </p:sp>
      <p:sp>
        <p:nvSpPr>
          <p:cNvPr id="320" name="Rectangle 319">
            <a:extLst>
              <a:ext uri="{FF2B5EF4-FFF2-40B4-BE49-F238E27FC236}">
                <a16:creationId xmlns:a16="http://schemas.microsoft.com/office/drawing/2014/main" id="{44C2EA2F-00A4-DCDF-747B-A44DEA526E5E}"/>
              </a:ext>
            </a:extLst>
          </p:cNvPr>
          <p:cNvSpPr/>
          <p:nvPr/>
        </p:nvSpPr>
        <p:spPr>
          <a:xfrm>
            <a:off x="-13791" y="3567676"/>
            <a:ext cx="9143999" cy="461665"/>
          </a:xfrm>
          <a:prstGeom prst="rect">
            <a:avLst/>
          </a:prstGeom>
          <a:noFill/>
        </p:spPr>
        <p:txBody>
          <a:bodyPr wrap="square">
            <a:spAutoFit/>
          </a:bodyPr>
          <a:lstStyle/>
          <a:p>
            <a:pPr marL="0" lvl="1" defTabSz="914400">
              <a:defRPr/>
            </a:pPr>
            <a:r>
              <a:rPr lang="en-US" sz="2400" b="1" dirty="0">
                <a:solidFill>
                  <a:prstClr val="black"/>
                </a:solidFill>
                <a:latin typeface="Avenir Next" panose="020B0503020202020204" pitchFamily="34" charset="0"/>
                <a:cs typeface="Gill Sans MT"/>
              </a:rPr>
              <a:t>Fine-grained DRAM for processing-using-DRAM: </a:t>
            </a:r>
            <a:endParaRPr kumimoji="0" lang="en-US" sz="2400" b="1" i="0" u="none" strike="noStrike" kern="1200" cap="none" spc="0" normalizeH="0" baseline="0" noProof="0" dirty="0">
              <a:ln>
                <a:noFill/>
              </a:ln>
              <a:solidFill>
                <a:prstClr val="black"/>
              </a:solidFill>
              <a:effectLst/>
              <a:uLnTx/>
              <a:uFillTx/>
              <a:latin typeface="Avenir Next" panose="020B0503020202020204" pitchFamily="34" charset="0"/>
              <a:cs typeface="Gill Sans MT"/>
            </a:endParaRPr>
          </a:p>
        </p:txBody>
      </p:sp>
      <p:grpSp>
        <p:nvGrpSpPr>
          <p:cNvPr id="2" name="Group 1">
            <a:extLst>
              <a:ext uri="{FF2B5EF4-FFF2-40B4-BE49-F238E27FC236}">
                <a16:creationId xmlns:a16="http://schemas.microsoft.com/office/drawing/2014/main" id="{CA353D25-7C61-28E5-1100-1CC7B4D8880D}"/>
              </a:ext>
            </a:extLst>
          </p:cNvPr>
          <p:cNvGrpSpPr/>
          <p:nvPr/>
        </p:nvGrpSpPr>
        <p:grpSpPr>
          <a:xfrm>
            <a:off x="5778" y="3927400"/>
            <a:ext cx="9470110" cy="1612035"/>
            <a:chOff x="549218" y="3454216"/>
            <a:chExt cx="8426174" cy="1627778"/>
          </a:xfrm>
        </p:grpSpPr>
        <p:sp>
          <p:nvSpPr>
            <p:cNvPr id="3" name="TextBox 2">
              <a:extLst>
                <a:ext uri="{FF2B5EF4-FFF2-40B4-BE49-F238E27FC236}">
                  <a16:creationId xmlns:a16="http://schemas.microsoft.com/office/drawing/2014/main" id="{411F4A0B-A23D-C33A-7950-12FA9B0D025F}"/>
                </a:ext>
              </a:extLst>
            </p:cNvPr>
            <p:cNvSpPr txBox="1"/>
            <p:nvPr/>
          </p:nvSpPr>
          <p:spPr>
            <a:xfrm>
              <a:off x="549218" y="3454216"/>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chemeClr val="accent4"/>
                  </a:solidFill>
                  <a:latin typeface="Avenir Next" panose="020B0503020202020204" pitchFamily="34" charset="0"/>
                  <a:cs typeface="Gill Sans MT"/>
                </a:rPr>
                <a:t>1</a:t>
              </a:r>
              <a:endParaRPr kumimoji="0" lang="en-US" sz="4000" b="1" i="0" u="none" strike="noStrike" kern="1200" cap="none" spc="0" normalizeH="0" baseline="0" noProof="0" dirty="0">
                <a:ln>
                  <a:noFill/>
                </a:ln>
                <a:solidFill>
                  <a:schemeClr val="accent4"/>
                </a:solidFill>
                <a:effectLst/>
                <a:uLnTx/>
                <a:uFillTx/>
                <a:latin typeface="Avenir Next" panose="020B0503020202020204" pitchFamily="34" charset="0"/>
                <a:cs typeface="Gill Sans MT"/>
              </a:endParaRPr>
            </a:p>
          </p:txBody>
        </p:sp>
        <p:sp>
          <p:nvSpPr>
            <p:cNvPr id="5" name="TextBox 4">
              <a:extLst>
                <a:ext uri="{FF2B5EF4-FFF2-40B4-BE49-F238E27FC236}">
                  <a16:creationId xmlns:a16="http://schemas.microsoft.com/office/drawing/2014/main" id="{348D7EEB-F02B-39FC-5EC9-DAEF6ABE8039}"/>
                </a:ext>
              </a:extLst>
            </p:cNvPr>
            <p:cNvSpPr txBox="1"/>
            <p:nvPr/>
          </p:nvSpPr>
          <p:spPr>
            <a:xfrm>
              <a:off x="974390" y="3528082"/>
              <a:ext cx="8001002" cy="1553912"/>
            </a:xfrm>
            <a:prstGeom prst="rect">
              <a:avLst/>
            </a:prstGeom>
            <a:noFill/>
          </p:spPr>
          <p:txBody>
            <a:bodyPr wrap="square" rtlCol="0">
              <a:spAutoFit/>
            </a:bodyPr>
            <a:lstStyle/>
            <a:p>
              <a:pPr lvl="0" defTabSz="914400">
                <a:defRPr/>
              </a:pPr>
              <a:r>
                <a:rPr lang="en-US" sz="2200" b="1" dirty="0">
                  <a:solidFill>
                    <a:schemeClr val="accent4"/>
                  </a:solidFill>
                  <a:latin typeface="Avenir Next" panose="020B0503020202020204" pitchFamily="34" charset="0"/>
                  <a:cs typeface="Gill Sans MT"/>
                </a:rPr>
                <a:t>Improves SIMD utilization </a:t>
              </a:r>
              <a:endParaRPr kumimoji="0" lang="en-US" sz="2200" i="0" u="none" strike="noStrike" kern="1200" cap="none" spc="0" normalizeH="0" baseline="0" noProof="0" dirty="0">
                <a:ln>
                  <a:noFill/>
                </a:ln>
                <a:solidFill>
                  <a:schemeClr val="accent4"/>
                </a:solidFill>
                <a:effectLst/>
                <a:uLnTx/>
                <a:uFillTx/>
                <a:latin typeface="Avenir Next" panose="020B0503020202020204" pitchFamily="34" charset="0"/>
                <a:cs typeface="Gill Sans MT"/>
              </a:endParaRPr>
            </a:p>
            <a:p>
              <a:pPr marL="342900" lvl="0" indent="-342900" defTabSz="914400">
                <a:buFontTx/>
                <a:buChar char="-"/>
                <a:defRPr/>
              </a:pPr>
              <a:r>
                <a:rPr lang="en-US" dirty="0">
                  <a:latin typeface="Avenir Next" panose="020B0503020202020204" pitchFamily="34" charset="0"/>
                  <a:cs typeface="Gill Sans MT"/>
                </a:rPr>
                <a:t>f</a:t>
              </a:r>
              <a:r>
                <a:rPr kumimoji="0" lang="en-US" i="0" u="none" strike="noStrike" kern="1200" cap="none" spc="0" normalizeH="0" baseline="0" noProof="0" dirty="0">
                  <a:ln>
                    <a:noFill/>
                  </a:ln>
                  <a:effectLst/>
                  <a:uLnTx/>
                  <a:uFillTx/>
                  <a:latin typeface="Avenir Next" panose="020B0503020202020204" pitchFamily="34" charset="0"/>
                  <a:cs typeface="Gill Sans MT"/>
                </a:rPr>
                <a:t>or a single PUD operation, only access the DRAM mats with target data</a:t>
              </a:r>
            </a:p>
            <a:p>
              <a:pPr marL="342900" indent="-342900" defTabSz="914400">
                <a:buFontTx/>
                <a:buChar char="-"/>
                <a:defRPr/>
              </a:pPr>
              <a:r>
                <a:rPr lang="en-US" dirty="0">
                  <a:latin typeface="Avenir Next" panose="020B0503020202020204" pitchFamily="34" charset="0"/>
                  <a:cs typeface="Gill Sans MT"/>
                </a:rPr>
                <a:t>for multiple PUD operations, execute independent operations concurrently</a:t>
              </a:r>
              <a:br>
                <a:rPr lang="en-US" dirty="0">
                  <a:latin typeface="Avenir Next" panose="020B0503020202020204" pitchFamily="34" charset="0"/>
                  <a:cs typeface="Gill Sans MT"/>
                </a:rPr>
              </a:br>
              <a:r>
                <a:rPr lang="en-US" dirty="0">
                  <a:latin typeface="Avenir Next" panose="020B0503020202020204" pitchFamily="34" charset="0"/>
                  <a:cs typeface="Gill Sans MT"/>
                </a:rPr>
                <a:t>→ </a:t>
              </a:r>
              <a:r>
                <a:rPr lang="en-US" b="1" dirty="0">
                  <a:solidFill>
                    <a:schemeClr val="accent4"/>
                  </a:solidFill>
                  <a:latin typeface="Avenir Next" panose="020B0503020202020204" pitchFamily="34" charset="0"/>
                  <a:cs typeface="Gill Sans MT"/>
                </a:rPr>
                <a:t>multiple instruction, multiple data (MIMD) execution model </a:t>
              </a:r>
              <a:endParaRPr kumimoji="0" lang="en-US" b="1" i="0" u="none" strike="noStrike" kern="1200" cap="none" spc="0" normalizeH="0" baseline="0" noProof="0" dirty="0">
                <a:ln>
                  <a:noFill/>
                </a:ln>
                <a:solidFill>
                  <a:schemeClr val="accent4"/>
                </a:solidFill>
                <a:effectLst/>
                <a:uLnTx/>
                <a:uFillTx/>
                <a:latin typeface="Avenir Next" panose="020B0503020202020204" pitchFamily="34" charset="0"/>
                <a:cs typeface="Gill Sans MT"/>
              </a:endParaRPr>
            </a:p>
            <a:p>
              <a:pPr marL="342900" lvl="0" indent="-342900" defTabSz="914400">
                <a:buFontTx/>
                <a:buChar char="-"/>
                <a:defRPr/>
              </a:pPr>
              <a:endParaRPr kumimoji="0" lang="en-US" i="0" u="none" strike="noStrike" kern="1200" cap="none" spc="0" normalizeH="0" baseline="0" noProof="0" dirty="0">
                <a:ln>
                  <a:noFill/>
                </a:ln>
                <a:solidFill>
                  <a:srgbClr val="C00000"/>
                </a:solidFill>
                <a:effectLst/>
                <a:uLnTx/>
                <a:uFillTx/>
                <a:latin typeface="Avenir Next" panose="020B0503020202020204" pitchFamily="34" charset="0"/>
                <a:cs typeface="Gill Sans MT"/>
              </a:endParaRPr>
            </a:p>
          </p:txBody>
        </p:sp>
      </p:grpSp>
      <p:cxnSp>
        <p:nvCxnSpPr>
          <p:cNvPr id="6" name="Straight Connector 5">
            <a:extLst>
              <a:ext uri="{FF2B5EF4-FFF2-40B4-BE49-F238E27FC236}">
                <a16:creationId xmlns:a16="http://schemas.microsoft.com/office/drawing/2014/main" id="{AA6BEAA5-ABC6-1938-1A46-0CE39D123517}"/>
              </a:ext>
            </a:extLst>
          </p:cNvPr>
          <p:cNvCxnSpPr>
            <a:cxnSpLocks/>
          </p:cNvCxnSpPr>
          <p:nvPr/>
        </p:nvCxnSpPr>
        <p:spPr>
          <a:xfrm flipV="1">
            <a:off x="4865485" y="1474707"/>
            <a:ext cx="0" cy="911587"/>
          </a:xfrm>
          <a:prstGeom prst="line">
            <a:avLst/>
          </a:prstGeom>
          <a:solidFill>
            <a:schemeClr val="tx1">
              <a:lumMod val="65000"/>
              <a:lumOff val="35000"/>
            </a:schemeClr>
          </a:solidFill>
          <a:ln w="50800" cap="rnd">
            <a:solidFill>
              <a:srgbClr val="FF71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EB96CB9-E26D-A9C3-2838-F3D89733847C}"/>
              </a:ext>
            </a:extLst>
          </p:cNvPr>
          <p:cNvCxnSpPr>
            <a:cxnSpLocks/>
          </p:cNvCxnSpPr>
          <p:nvPr/>
        </p:nvCxnSpPr>
        <p:spPr>
          <a:xfrm flipV="1">
            <a:off x="6419584" y="1474707"/>
            <a:ext cx="0" cy="911587"/>
          </a:xfrm>
          <a:prstGeom prst="line">
            <a:avLst/>
          </a:prstGeom>
          <a:solidFill>
            <a:schemeClr val="tx1">
              <a:lumMod val="65000"/>
              <a:lumOff val="35000"/>
            </a:schemeClr>
          </a:solidFill>
          <a:ln w="50800" cap="rnd">
            <a:solidFill>
              <a:srgbClr val="FF71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CA463EB3-29EF-E48C-7F93-8A36AAAFF4CC}"/>
              </a:ext>
            </a:extLst>
          </p:cNvPr>
          <p:cNvGrpSpPr/>
          <p:nvPr/>
        </p:nvGrpSpPr>
        <p:grpSpPr>
          <a:xfrm>
            <a:off x="5052233" y="1671022"/>
            <a:ext cx="2665827" cy="1402792"/>
            <a:chOff x="2134538" y="2243328"/>
            <a:chExt cx="2665827" cy="1490472"/>
          </a:xfrm>
        </p:grpSpPr>
        <p:grpSp>
          <p:nvGrpSpPr>
            <p:cNvPr id="233" name="Group 232">
              <a:extLst>
                <a:ext uri="{FF2B5EF4-FFF2-40B4-BE49-F238E27FC236}">
                  <a16:creationId xmlns:a16="http://schemas.microsoft.com/office/drawing/2014/main" id="{EC7A130A-037A-B46D-37B2-1B1AA2CBB091}"/>
                </a:ext>
              </a:extLst>
            </p:cNvPr>
            <p:cNvGrpSpPr/>
            <p:nvPr/>
          </p:nvGrpSpPr>
          <p:grpSpPr>
            <a:xfrm>
              <a:off x="2134538" y="2243328"/>
              <a:ext cx="1108299" cy="1490472"/>
              <a:chOff x="2134538" y="2243328"/>
              <a:chExt cx="1108299" cy="1490472"/>
            </a:xfrm>
          </p:grpSpPr>
          <p:grpSp>
            <p:nvGrpSpPr>
              <p:cNvPr id="247" name="Group 246">
                <a:extLst>
                  <a:ext uri="{FF2B5EF4-FFF2-40B4-BE49-F238E27FC236}">
                    <a16:creationId xmlns:a16="http://schemas.microsoft.com/office/drawing/2014/main" id="{86C16793-43EB-366C-EFA8-7054F8644B1C}"/>
                  </a:ext>
                </a:extLst>
              </p:cNvPr>
              <p:cNvGrpSpPr/>
              <p:nvPr/>
            </p:nvGrpSpPr>
            <p:grpSpPr>
              <a:xfrm>
                <a:off x="2134538" y="3504497"/>
                <a:ext cx="1108299" cy="229303"/>
                <a:chOff x="5486400" y="3962400"/>
                <a:chExt cx="2209800" cy="457200"/>
              </a:xfrm>
            </p:grpSpPr>
            <p:sp>
              <p:nvSpPr>
                <p:cNvPr id="294" name="DRAM">
                  <a:extLst>
                    <a:ext uri="{FF2B5EF4-FFF2-40B4-BE49-F238E27FC236}">
                      <a16:creationId xmlns:a16="http://schemas.microsoft.com/office/drawing/2014/main" id="{1A473BC3-230D-0F94-13FC-E75C927123C2}"/>
                    </a:ext>
                  </a:extLst>
                </p:cNvPr>
                <p:cNvSpPr/>
                <p:nvPr/>
              </p:nvSpPr>
              <p:spPr>
                <a:xfrm>
                  <a:off x="54864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5" name="DRAM">
                  <a:extLst>
                    <a:ext uri="{FF2B5EF4-FFF2-40B4-BE49-F238E27FC236}">
                      <a16:creationId xmlns:a16="http://schemas.microsoft.com/office/drawing/2014/main" id="{439924DB-28CB-D5E3-4874-3D9B78DA362B}"/>
                    </a:ext>
                  </a:extLst>
                </p:cNvPr>
                <p:cNvSpPr/>
                <p:nvPr/>
              </p:nvSpPr>
              <p:spPr>
                <a:xfrm>
                  <a:off x="59436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6" name="DRAM">
                  <a:extLst>
                    <a:ext uri="{FF2B5EF4-FFF2-40B4-BE49-F238E27FC236}">
                      <a16:creationId xmlns:a16="http://schemas.microsoft.com/office/drawing/2014/main" id="{5250AA90-06BB-85A5-1A59-2A63CDB5501C}"/>
                    </a:ext>
                  </a:extLst>
                </p:cNvPr>
                <p:cNvSpPr/>
                <p:nvPr/>
              </p:nvSpPr>
              <p:spPr>
                <a:xfrm>
                  <a:off x="64008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7" name="DRAM">
                  <a:extLst>
                    <a:ext uri="{FF2B5EF4-FFF2-40B4-BE49-F238E27FC236}">
                      <a16:creationId xmlns:a16="http://schemas.microsoft.com/office/drawing/2014/main" id="{B9E1949F-7857-10B1-89E6-61D6FFA00C56}"/>
                    </a:ext>
                  </a:extLst>
                </p:cNvPr>
                <p:cNvSpPr/>
                <p:nvPr/>
              </p:nvSpPr>
              <p:spPr>
                <a:xfrm>
                  <a:off x="68580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8" name="DRAM">
                  <a:extLst>
                    <a:ext uri="{FF2B5EF4-FFF2-40B4-BE49-F238E27FC236}">
                      <a16:creationId xmlns:a16="http://schemas.microsoft.com/office/drawing/2014/main" id="{40B46F78-EB64-C5A8-EDC2-AE4B4E98061B}"/>
                    </a:ext>
                  </a:extLst>
                </p:cNvPr>
                <p:cNvSpPr/>
                <p:nvPr/>
              </p:nvSpPr>
              <p:spPr>
                <a:xfrm>
                  <a:off x="73152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48" name="Group 247">
                <a:extLst>
                  <a:ext uri="{FF2B5EF4-FFF2-40B4-BE49-F238E27FC236}">
                    <a16:creationId xmlns:a16="http://schemas.microsoft.com/office/drawing/2014/main" id="{7057E7EF-43F8-7654-6627-4F946840DC10}"/>
                  </a:ext>
                </a:extLst>
              </p:cNvPr>
              <p:cNvGrpSpPr/>
              <p:nvPr/>
            </p:nvGrpSpPr>
            <p:grpSpPr>
              <a:xfrm>
                <a:off x="2230081" y="2243328"/>
                <a:ext cx="917213" cy="1261169"/>
                <a:chOff x="5676900" y="990600"/>
                <a:chExt cx="1828800" cy="2971800"/>
              </a:xfrm>
            </p:grpSpPr>
            <p:cxnSp>
              <p:nvCxnSpPr>
                <p:cNvPr id="249" name="Straight Connector 248">
                  <a:extLst>
                    <a:ext uri="{FF2B5EF4-FFF2-40B4-BE49-F238E27FC236}">
                      <a16:creationId xmlns:a16="http://schemas.microsoft.com/office/drawing/2014/main" id="{4E3D9DA7-DA56-F5C5-AA92-E3DABA7CBFC9}"/>
                    </a:ext>
                  </a:extLst>
                </p:cNvPr>
                <p:cNvCxnSpPr>
                  <a:cxnSpLocks/>
                  <a:endCxn id="294" idx="0"/>
                </p:cNvCxnSpPr>
                <p:nvPr/>
              </p:nvCxnSpPr>
              <p:spPr>
                <a:xfrm>
                  <a:off x="56769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7422FE9-DC21-1578-91C9-76BC15C38F3D}"/>
                    </a:ext>
                  </a:extLst>
                </p:cNvPr>
                <p:cNvCxnSpPr>
                  <a:cxnSpLocks/>
                  <a:endCxn id="296" idx="0"/>
                </p:cNvCxnSpPr>
                <p:nvPr/>
              </p:nvCxnSpPr>
              <p:spPr>
                <a:xfrm>
                  <a:off x="6591299"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5027420-D0C9-ECBF-8512-1D07632A9527}"/>
                    </a:ext>
                  </a:extLst>
                </p:cNvPr>
                <p:cNvCxnSpPr>
                  <a:cxnSpLocks/>
                  <a:endCxn id="297" idx="0"/>
                </p:cNvCxnSpPr>
                <p:nvPr/>
              </p:nvCxnSpPr>
              <p:spPr>
                <a:xfrm>
                  <a:off x="70485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79C66344-C314-5963-7623-2D57BE747A69}"/>
                    </a:ext>
                  </a:extLst>
                </p:cNvPr>
                <p:cNvCxnSpPr>
                  <a:cxnSpLocks/>
                  <a:endCxn id="298" idx="0"/>
                </p:cNvCxnSpPr>
                <p:nvPr/>
              </p:nvCxnSpPr>
              <p:spPr>
                <a:xfrm>
                  <a:off x="75057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A7B4DE0-7B2C-05F7-7F68-0BB48BD09599}"/>
                    </a:ext>
                  </a:extLst>
                </p:cNvPr>
                <p:cNvCxnSpPr>
                  <a:cxnSpLocks/>
                  <a:endCxn id="295" idx="0"/>
                </p:cNvCxnSpPr>
                <p:nvPr/>
              </p:nvCxnSpPr>
              <p:spPr>
                <a:xfrm>
                  <a:off x="61341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grpSp>
        </p:grpSp>
        <p:grpSp>
          <p:nvGrpSpPr>
            <p:cNvPr id="234" name="Group 233">
              <a:extLst>
                <a:ext uri="{FF2B5EF4-FFF2-40B4-BE49-F238E27FC236}">
                  <a16:creationId xmlns:a16="http://schemas.microsoft.com/office/drawing/2014/main" id="{30BAA28D-3E8F-EE0D-ECD3-1B91698ECA9A}"/>
                </a:ext>
              </a:extLst>
            </p:cNvPr>
            <p:cNvGrpSpPr/>
            <p:nvPr/>
          </p:nvGrpSpPr>
          <p:grpSpPr>
            <a:xfrm>
              <a:off x="3692066" y="2243328"/>
              <a:ext cx="1108299" cy="1490472"/>
              <a:chOff x="3692066" y="2243328"/>
              <a:chExt cx="1108299" cy="1490472"/>
            </a:xfrm>
          </p:grpSpPr>
          <p:grpSp>
            <p:nvGrpSpPr>
              <p:cNvPr id="235" name="Group 234">
                <a:extLst>
                  <a:ext uri="{FF2B5EF4-FFF2-40B4-BE49-F238E27FC236}">
                    <a16:creationId xmlns:a16="http://schemas.microsoft.com/office/drawing/2014/main" id="{5FBC66E6-15E8-6588-43F1-BCE0278680C6}"/>
                  </a:ext>
                </a:extLst>
              </p:cNvPr>
              <p:cNvGrpSpPr/>
              <p:nvPr/>
            </p:nvGrpSpPr>
            <p:grpSpPr>
              <a:xfrm>
                <a:off x="3692066" y="3504497"/>
                <a:ext cx="1108299" cy="229303"/>
                <a:chOff x="5486400" y="3962400"/>
                <a:chExt cx="2209800" cy="457200"/>
              </a:xfrm>
            </p:grpSpPr>
            <p:sp>
              <p:nvSpPr>
                <p:cNvPr id="242" name="DRAM">
                  <a:extLst>
                    <a:ext uri="{FF2B5EF4-FFF2-40B4-BE49-F238E27FC236}">
                      <a16:creationId xmlns:a16="http://schemas.microsoft.com/office/drawing/2014/main" id="{BF5F35A0-1A2B-7251-383C-8B634052D258}"/>
                    </a:ext>
                  </a:extLst>
                </p:cNvPr>
                <p:cNvSpPr/>
                <p:nvPr/>
              </p:nvSpPr>
              <p:spPr>
                <a:xfrm>
                  <a:off x="54864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3" name="DRAM">
                  <a:extLst>
                    <a:ext uri="{FF2B5EF4-FFF2-40B4-BE49-F238E27FC236}">
                      <a16:creationId xmlns:a16="http://schemas.microsoft.com/office/drawing/2014/main" id="{2273CB65-5AA7-735F-EA55-294094F5E9A0}"/>
                    </a:ext>
                  </a:extLst>
                </p:cNvPr>
                <p:cNvSpPr/>
                <p:nvPr/>
              </p:nvSpPr>
              <p:spPr>
                <a:xfrm>
                  <a:off x="59436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4" name="DRAM">
                  <a:extLst>
                    <a:ext uri="{FF2B5EF4-FFF2-40B4-BE49-F238E27FC236}">
                      <a16:creationId xmlns:a16="http://schemas.microsoft.com/office/drawing/2014/main" id="{C473BE62-F99E-2D40-AAEF-5CB59B563C17}"/>
                    </a:ext>
                  </a:extLst>
                </p:cNvPr>
                <p:cNvSpPr/>
                <p:nvPr/>
              </p:nvSpPr>
              <p:spPr>
                <a:xfrm>
                  <a:off x="64008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5" name="DRAM">
                  <a:extLst>
                    <a:ext uri="{FF2B5EF4-FFF2-40B4-BE49-F238E27FC236}">
                      <a16:creationId xmlns:a16="http://schemas.microsoft.com/office/drawing/2014/main" id="{CBE5B55C-7FEE-A218-3860-3CC2DE2503C7}"/>
                    </a:ext>
                  </a:extLst>
                </p:cNvPr>
                <p:cNvSpPr/>
                <p:nvPr/>
              </p:nvSpPr>
              <p:spPr>
                <a:xfrm>
                  <a:off x="68580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6" name="DRAM">
                  <a:extLst>
                    <a:ext uri="{FF2B5EF4-FFF2-40B4-BE49-F238E27FC236}">
                      <a16:creationId xmlns:a16="http://schemas.microsoft.com/office/drawing/2014/main" id="{73F9D1E2-32BA-60C3-99C7-5FFFD95888CC}"/>
                    </a:ext>
                  </a:extLst>
                </p:cNvPr>
                <p:cNvSpPr/>
                <p:nvPr/>
              </p:nvSpPr>
              <p:spPr>
                <a:xfrm>
                  <a:off x="73152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36" name="Group 235">
                <a:extLst>
                  <a:ext uri="{FF2B5EF4-FFF2-40B4-BE49-F238E27FC236}">
                    <a16:creationId xmlns:a16="http://schemas.microsoft.com/office/drawing/2014/main" id="{4FF58F55-3F67-9C44-5204-8415974B2223}"/>
                  </a:ext>
                </a:extLst>
              </p:cNvPr>
              <p:cNvGrpSpPr/>
              <p:nvPr/>
            </p:nvGrpSpPr>
            <p:grpSpPr>
              <a:xfrm>
                <a:off x="3787609" y="2243328"/>
                <a:ext cx="917213" cy="1261169"/>
                <a:chOff x="5676900" y="990600"/>
                <a:chExt cx="1828800" cy="2971800"/>
              </a:xfrm>
            </p:grpSpPr>
            <p:cxnSp>
              <p:nvCxnSpPr>
                <p:cNvPr id="237" name="Straight Connector 236">
                  <a:extLst>
                    <a:ext uri="{FF2B5EF4-FFF2-40B4-BE49-F238E27FC236}">
                      <a16:creationId xmlns:a16="http://schemas.microsoft.com/office/drawing/2014/main" id="{4E1667B0-A512-1DC7-393B-7E07CFCB0351}"/>
                    </a:ext>
                  </a:extLst>
                </p:cNvPr>
                <p:cNvCxnSpPr>
                  <a:cxnSpLocks/>
                  <a:endCxn id="242" idx="0"/>
                </p:cNvCxnSpPr>
                <p:nvPr/>
              </p:nvCxnSpPr>
              <p:spPr>
                <a:xfrm>
                  <a:off x="56769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E78D5D0-708A-43ED-F3EB-1F55953360E5}"/>
                    </a:ext>
                  </a:extLst>
                </p:cNvPr>
                <p:cNvCxnSpPr>
                  <a:cxnSpLocks/>
                  <a:endCxn id="244" idx="0"/>
                </p:cNvCxnSpPr>
                <p:nvPr/>
              </p:nvCxnSpPr>
              <p:spPr>
                <a:xfrm>
                  <a:off x="65913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5DEDC74-64DA-96EF-57D4-0743E79A567B}"/>
                    </a:ext>
                  </a:extLst>
                </p:cNvPr>
                <p:cNvCxnSpPr>
                  <a:cxnSpLocks/>
                  <a:endCxn id="245" idx="0"/>
                </p:cNvCxnSpPr>
                <p:nvPr/>
              </p:nvCxnSpPr>
              <p:spPr>
                <a:xfrm>
                  <a:off x="70485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2EBAB71-455D-A06D-51F8-8036B96C052A}"/>
                    </a:ext>
                  </a:extLst>
                </p:cNvPr>
                <p:cNvCxnSpPr>
                  <a:cxnSpLocks/>
                  <a:endCxn id="246" idx="0"/>
                </p:cNvCxnSpPr>
                <p:nvPr/>
              </p:nvCxnSpPr>
              <p:spPr>
                <a:xfrm>
                  <a:off x="75057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0F71D95D-86A7-96EE-10CC-AD438161307B}"/>
                    </a:ext>
                  </a:extLst>
                </p:cNvPr>
                <p:cNvCxnSpPr>
                  <a:cxnSpLocks/>
                  <a:endCxn id="243" idx="0"/>
                </p:cNvCxnSpPr>
                <p:nvPr/>
              </p:nvCxnSpPr>
              <p:spPr>
                <a:xfrm>
                  <a:off x="61341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grpSp>
        </p:grpSp>
      </p:grpSp>
      <p:grpSp>
        <p:nvGrpSpPr>
          <p:cNvPr id="299" name="Group 298">
            <a:extLst>
              <a:ext uri="{FF2B5EF4-FFF2-40B4-BE49-F238E27FC236}">
                <a16:creationId xmlns:a16="http://schemas.microsoft.com/office/drawing/2014/main" id="{5B5930AB-7FA8-4984-8DC8-98A2257581F3}"/>
              </a:ext>
            </a:extLst>
          </p:cNvPr>
          <p:cNvGrpSpPr/>
          <p:nvPr/>
        </p:nvGrpSpPr>
        <p:grpSpPr>
          <a:xfrm>
            <a:off x="4746494" y="2348779"/>
            <a:ext cx="1414038" cy="191087"/>
            <a:chOff x="1828799" y="2017072"/>
            <a:chExt cx="1414038" cy="191087"/>
          </a:xfrm>
        </p:grpSpPr>
        <p:sp>
          <p:nvSpPr>
            <p:cNvPr id="300" name="DRAM">
              <a:extLst>
                <a:ext uri="{FF2B5EF4-FFF2-40B4-BE49-F238E27FC236}">
                  <a16:creationId xmlns:a16="http://schemas.microsoft.com/office/drawing/2014/main" id="{EEB69EEB-6484-8A1C-291B-F424321A43E5}"/>
                </a:ext>
              </a:extLst>
            </p:cNvPr>
            <p:cNvSpPr/>
            <p:nvPr/>
          </p:nvSpPr>
          <p:spPr>
            <a:xfrm rot="5400000">
              <a:off x="1847908" y="1997964"/>
              <a:ext cx="191086" cy="229303"/>
            </a:xfrm>
            <a:prstGeom prst="roundRect">
              <a:avLst>
                <a:gd name="adj" fmla="val 11319"/>
              </a:avLst>
            </a:prstGeom>
            <a:solidFill>
              <a:srgbClr val="FFD5B3"/>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01" name="Straight Connector 300">
              <a:extLst>
                <a:ext uri="{FF2B5EF4-FFF2-40B4-BE49-F238E27FC236}">
                  <a16:creationId xmlns:a16="http://schemas.microsoft.com/office/drawing/2014/main" id="{3449373D-F574-DADF-B86D-D21E178FD5ED}"/>
                </a:ext>
              </a:extLst>
            </p:cNvPr>
            <p:cNvCxnSpPr>
              <a:cxnSpLocks/>
              <a:stCxn id="306" idx="6"/>
              <a:endCxn id="300" idx="0"/>
            </p:cNvCxnSpPr>
            <p:nvPr/>
          </p:nvCxnSpPr>
          <p:spPr>
            <a:xfrm flipH="1">
              <a:off x="2058103" y="2112615"/>
              <a:ext cx="1184734" cy="1"/>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sp>
          <p:nvSpPr>
            <p:cNvPr id="302" name="Oval 301">
              <a:extLst>
                <a:ext uri="{FF2B5EF4-FFF2-40B4-BE49-F238E27FC236}">
                  <a16:creationId xmlns:a16="http://schemas.microsoft.com/office/drawing/2014/main" id="{7FE75F60-128B-FA7B-DDC5-8A3A2A82136C}"/>
                </a:ext>
              </a:extLst>
            </p:cNvPr>
            <p:cNvSpPr/>
            <p:nvPr/>
          </p:nvSpPr>
          <p:spPr>
            <a:xfrm>
              <a:off x="2134538"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3" name="Oval 302">
              <a:extLst>
                <a:ext uri="{FF2B5EF4-FFF2-40B4-BE49-F238E27FC236}">
                  <a16:creationId xmlns:a16="http://schemas.microsoft.com/office/drawing/2014/main" id="{C1623163-142A-1844-18F4-7C652BE4F422}"/>
                </a:ext>
              </a:extLst>
            </p:cNvPr>
            <p:cNvSpPr/>
            <p:nvPr/>
          </p:nvSpPr>
          <p:spPr>
            <a:xfrm>
              <a:off x="2363841"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4" name="Oval 303">
              <a:extLst>
                <a:ext uri="{FF2B5EF4-FFF2-40B4-BE49-F238E27FC236}">
                  <a16:creationId xmlns:a16="http://schemas.microsoft.com/office/drawing/2014/main" id="{BAA3CC2C-A7E5-565F-C84F-959511C7778C}"/>
                </a:ext>
              </a:extLst>
            </p:cNvPr>
            <p:cNvSpPr/>
            <p:nvPr/>
          </p:nvSpPr>
          <p:spPr>
            <a:xfrm>
              <a:off x="2593144"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5" name="Oval 304">
              <a:extLst>
                <a:ext uri="{FF2B5EF4-FFF2-40B4-BE49-F238E27FC236}">
                  <a16:creationId xmlns:a16="http://schemas.microsoft.com/office/drawing/2014/main" id="{5D5FFA11-8EE4-398C-8EED-0E3C15625299}"/>
                </a:ext>
              </a:extLst>
            </p:cNvPr>
            <p:cNvSpPr/>
            <p:nvPr/>
          </p:nvSpPr>
          <p:spPr>
            <a:xfrm>
              <a:off x="2822448"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6" name="Oval 305">
              <a:extLst>
                <a:ext uri="{FF2B5EF4-FFF2-40B4-BE49-F238E27FC236}">
                  <a16:creationId xmlns:a16="http://schemas.microsoft.com/office/drawing/2014/main" id="{AD625DF6-DDA1-0D42-A126-8E845F45DB4D}"/>
                </a:ext>
              </a:extLst>
            </p:cNvPr>
            <p:cNvSpPr/>
            <p:nvPr/>
          </p:nvSpPr>
          <p:spPr>
            <a:xfrm>
              <a:off x="3051751"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07" name="Group 306">
            <a:extLst>
              <a:ext uri="{FF2B5EF4-FFF2-40B4-BE49-F238E27FC236}">
                <a16:creationId xmlns:a16="http://schemas.microsoft.com/office/drawing/2014/main" id="{5D8BF13D-3021-99A0-3A06-AFA3325AB9B6}"/>
              </a:ext>
            </a:extLst>
          </p:cNvPr>
          <p:cNvGrpSpPr/>
          <p:nvPr/>
        </p:nvGrpSpPr>
        <p:grpSpPr>
          <a:xfrm>
            <a:off x="6304022" y="2348779"/>
            <a:ext cx="1414038" cy="191087"/>
            <a:chOff x="3386327" y="2017072"/>
            <a:chExt cx="1414038" cy="191087"/>
          </a:xfrm>
        </p:grpSpPr>
        <p:sp>
          <p:nvSpPr>
            <p:cNvPr id="308" name="DRAM">
              <a:extLst>
                <a:ext uri="{FF2B5EF4-FFF2-40B4-BE49-F238E27FC236}">
                  <a16:creationId xmlns:a16="http://schemas.microsoft.com/office/drawing/2014/main" id="{2797F0D6-0071-2EC9-477F-91E2FA97542B}"/>
                </a:ext>
              </a:extLst>
            </p:cNvPr>
            <p:cNvSpPr/>
            <p:nvPr/>
          </p:nvSpPr>
          <p:spPr>
            <a:xfrm rot="5400000">
              <a:off x="3405436" y="1997964"/>
              <a:ext cx="191086" cy="229303"/>
            </a:xfrm>
            <a:prstGeom prst="roundRect">
              <a:avLst>
                <a:gd name="adj" fmla="val 11319"/>
              </a:avLst>
            </a:prstGeom>
            <a:solidFill>
              <a:srgbClr val="FFD5B3"/>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09" name="Straight Connector 308">
              <a:extLst>
                <a:ext uri="{FF2B5EF4-FFF2-40B4-BE49-F238E27FC236}">
                  <a16:creationId xmlns:a16="http://schemas.microsoft.com/office/drawing/2014/main" id="{72A17121-F215-FC4C-5F0D-147420C6F530}"/>
                </a:ext>
              </a:extLst>
            </p:cNvPr>
            <p:cNvCxnSpPr>
              <a:cxnSpLocks/>
              <a:endCxn id="308" idx="0"/>
            </p:cNvCxnSpPr>
            <p:nvPr/>
          </p:nvCxnSpPr>
          <p:spPr>
            <a:xfrm flipH="1" flipV="1">
              <a:off x="3615631" y="2112616"/>
              <a:ext cx="1184734" cy="1"/>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sp>
          <p:nvSpPr>
            <p:cNvPr id="310" name="Oval 309">
              <a:extLst>
                <a:ext uri="{FF2B5EF4-FFF2-40B4-BE49-F238E27FC236}">
                  <a16:creationId xmlns:a16="http://schemas.microsoft.com/office/drawing/2014/main" id="{B04BB8EF-FF45-3E88-5AC3-DABAFF29990B}"/>
                </a:ext>
              </a:extLst>
            </p:cNvPr>
            <p:cNvSpPr/>
            <p:nvPr/>
          </p:nvSpPr>
          <p:spPr>
            <a:xfrm>
              <a:off x="3692066"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1" name="Oval 310">
              <a:extLst>
                <a:ext uri="{FF2B5EF4-FFF2-40B4-BE49-F238E27FC236}">
                  <a16:creationId xmlns:a16="http://schemas.microsoft.com/office/drawing/2014/main" id="{DFF2D600-2A90-4B09-D774-E77A5478D12E}"/>
                </a:ext>
              </a:extLst>
            </p:cNvPr>
            <p:cNvSpPr/>
            <p:nvPr/>
          </p:nvSpPr>
          <p:spPr>
            <a:xfrm>
              <a:off x="3921369"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2" name="Oval 311">
              <a:extLst>
                <a:ext uri="{FF2B5EF4-FFF2-40B4-BE49-F238E27FC236}">
                  <a16:creationId xmlns:a16="http://schemas.microsoft.com/office/drawing/2014/main" id="{0B5F992A-FBCA-0AA5-2355-B8D3BF5AE140}"/>
                </a:ext>
              </a:extLst>
            </p:cNvPr>
            <p:cNvSpPr/>
            <p:nvPr/>
          </p:nvSpPr>
          <p:spPr>
            <a:xfrm>
              <a:off x="4150672"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3" name="Oval 312">
              <a:extLst>
                <a:ext uri="{FF2B5EF4-FFF2-40B4-BE49-F238E27FC236}">
                  <a16:creationId xmlns:a16="http://schemas.microsoft.com/office/drawing/2014/main" id="{52474A84-EAB0-CEF0-5100-0452DCB951DF}"/>
                </a:ext>
              </a:extLst>
            </p:cNvPr>
            <p:cNvSpPr/>
            <p:nvPr/>
          </p:nvSpPr>
          <p:spPr>
            <a:xfrm>
              <a:off x="4379976"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4" name="Oval 313">
              <a:extLst>
                <a:ext uri="{FF2B5EF4-FFF2-40B4-BE49-F238E27FC236}">
                  <a16:creationId xmlns:a16="http://schemas.microsoft.com/office/drawing/2014/main" id="{391E094B-D796-D7A6-665F-0B7805DA5804}"/>
                </a:ext>
              </a:extLst>
            </p:cNvPr>
            <p:cNvSpPr/>
            <p:nvPr/>
          </p:nvSpPr>
          <p:spPr>
            <a:xfrm>
              <a:off x="4609279"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15" name="Group 314">
            <a:extLst>
              <a:ext uri="{FF2B5EF4-FFF2-40B4-BE49-F238E27FC236}">
                <a16:creationId xmlns:a16="http://schemas.microsoft.com/office/drawing/2014/main" id="{2A22309F-BAE1-9CCB-E37F-0E66C3061C46}"/>
              </a:ext>
            </a:extLst>
          </p:cNvPr>
          <p:cNvGrpSpPr/>
          <p:nvPr/>
        </p:nvGrpSpPr>
        <p:grpSpPr>
          <a:xfrm>
            <a:off x="4746494" y="1888987"/>
            <a:ext cx="1414038" cy="191087"/>
            <a:chOff x="1828799" y="2017072"/>
            <a:chExt cx="1414038" cy="191087"/>
          </a:xfrm>
        </p:grpSpPr>
        <p:sp>
          <p:nvSpPr>
            <p:cNvPr id="316" name="DRAM">
              <a:extLst>
                <a:ext uri="{FF2B5EF4-FFF2-40B4-BE49-F238E27FC236}">
                  <a16:creationId xmlns:a16="http://schemas.microsoft.com/office/drawing/2014/main" id="{3F9F3A9F-49F1-99C5-2CFC-39BB52644487}"/>
                </a:ext>
              </a:extLst>
            </p:cNvPr>
            <p:cNvSpPr/>
            <p:nvPr/>
          </p:nvSpPr>
          <p:spPr>
            <a:xfrm rot="5400000">
              <a:off x="1847908" y="1997964"/>
              <a:ext cx="191086" cy="229303"/>
            </a:xfrm>
            <a:prstGeom prst="roundRect">
              <a:avLst>
                <a:gd name="adj" fmla="val 11319"/>
              </a:avLst>
            </a:prstGeom>
            <a:solidFill>
              <a:srgbClr val="FFD5B3"/>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17" name="Straight Connector 316">
              <a:extLst>
                <a:ext uri="{FF2B5EF4-FFF2-40B4-BE49-F238E27FC236}">
                  <a16:creationId xmlns:a16="http://schemas.microsoft.com/office/drawing/2014/main" id="{F03D4FEA-C087-D158-29D9-48AAE4164D75}"/>
                </a:ext>
              </a:extLst>
            </p:cNvPr>
            <p:cNvCxnSpPr>
              <a:cxnSpLocks/>
              <a:stCxn id="323" idx="6"/>
              <a:endCxn id="316" idx="0"/>
            </p:cNvCxnSpPr>
            <p:nvPr/>
          </p:nvCxnSpPr>
          <p:spPr>
            <a:xfrm flipH="1">
              <a:off x="2058103" y="2112615"/>
              <a:ext cx="1184734" cy="1"/>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sp>
          <p:nvSpPr>
            <p:cNvPr id="318" name="Oval 317">
              <a:extLst>
                <a:ext uri="{FF2B5EF4-FFF2-40B4-BE49-F238E27FC236}">
                  <a16:creationId xmlns:a16="http://schemas.microsoft.com/office/drawing/2014/main" id="{79608F25-B0BC-86E0-F6F3-FB2640A494A1}"/>
                </a:ext>
              </a:extLst>
            </p:cNvPr>
            <p:cNvSpPr/>
            <p:nvPr/>
          </p:nvSpPr>
          <p:spPr>
            <a:xfrm>
              <a:off x="2134538"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9" name="Oval 318">
              <a:extLst>
                <a:ext uri="{FF2B5EF4-FFF2-40B4-BE49-F238E27FC236}">
                  <a16:creationId xmlns:a16="http://schemas.microsoft.com/office/drawing/2014/main" id="{7CA1F1F7-0BB5-53BE-20F1-13A9B6E4B50B}"/>
                </a:ext>
              </a:extLst>
            </p:cNvPr>
            <p:cNvSpPr/>
            <p:nvPr/>
          </p:nvSpPr>
          <p:spPr>
            <a:xfrm>
              <a:off x="2363841"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1" name="Oval 320">
              <a:extLst>
                <a:ext uri="{FF2B5EF4-FFF2-40B4-BE49-F238E27FC236}">
                  <a16:creationId xmlns:a16="http://schemas.microsoft.com/office/drawing/2014/main" id="{C9417EED-4E14-247A-2132-F6B280789BA8}"/>
                </a:ext>
              </a:extLst>
            </p:cNvPr>
            <p:cNvSpPr/>
            <p:nvPr/>
          </p:nvSpPr>
          <p:spPr>
            <a:xfrm>
              <a:off x="2593144"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2" name="Oval 321">
              <a:extLst>
                <a:ext uri="{FF2B5EF4-FFF2-40B4-BE49-F238E27FC236}">
                  <a16:creationId xmlns:a16="http://schemas.microsoft.com/office/drawing/2014/main" id="{E20CE618-582B-BCD0-797B-C2B9BDD0EF92}"/>
                </a:ext>
              </a:extLst>
            </p:cNvPr>
            <p:cNvSpPr/>
            <p:nvPr/>
          </p:nvSpPr>
          <p:spPr>
            <a:xfrm>
              <a:off x="2822448"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3" name="Oval 322">
              <a:extLst>
                <a:ext uri="{FF2B5EF4-FFF2-40B4-BE49-F238E27FC236}">
                  <a16:creationId xmlns:a16="http://schemas.microsoft.com/office/drawing/2014/main" id="{B9A56D1D-A4D5-AD1F-D0C7-3085EA24528A}"/>
                </a:ext>
              </a:extLst>
            </p:cNvPr>
            <p:cNvSpPr/>
            <p:nvPr/>
          </p:nvSpPr>
          <p:spPr>
            <a:xfrm>
              <a:off x="3051751"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24" name="Group 323">
            <a:extLst>
              <a:ext uri="{FF2B5EF4-FFF2-40B4-BE49-F238E27FC236}">
                <a16:creationId xmlns:a16="http://schemas.microsoft.com/office/drawing/2014/main" id="{0B269F79-A9A7-1A98-24E6-E2C683FF78AD}"/>
              </a:ext>
            </a:extLst>
          </p:cNvPr>
          <p:cNvGrpSpPr/>
          <p:nvPr/>
        </p:nvGrpSpPr>
        <p:grpSpPr>
          <a:xfrm>
            <a:off x="6304022" y="1888987"/>
            <a:ext cx="1414038" cy="191087"/>
            <a:chOff x="3386327" y="2017072"/>
            <a:chExt cx="1414038" cy="191087"/>
          </a:xfrm>
        </p:grpSpPr>
        <p:sp>
          <p:nvSpPr>
            <p:cNvPr id="325" name="DRAM">
              <a:extLst>
                <a:ext uri="{FF2B5EF4-FFF2-40B4-BE49-F238E27FC236}">
                  <a16:creationId xmlns:a16="http://schemas.microsoft.com/office/drawing/2014/main" id="{D6004F7B-C33E-286B-97B7-5813A5D1A7DF}"/>
                </a:ext>
              </a:extLst>
            </p:cNvPr>
            <p:cNvSpPr/>
            <p:nvPr/>
          </p:nvSpPr>
          <p:spPr>
            <a:xfrm rot="5400000">
              <a:off x="3405436" y="1997964"/>
              <a:ext cx="191086" cy="229303"/>
            </a:xfrm>
            <a:prstGeom prst="roundRect">
              <a:avLst>
                <a:gd name="adj" fmla="val 11319"/>
              </a:avLst>
            </a:prstGeom>
            <a:solidFill>
              <a:srgbClr val="FFD5B3"/>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26" name="Straight Connector 325">
              <a:extLst>
                <a:ext uri="{FF2B5EF4-FFF2-40B4-BE49-F238E27FC236}">
                  <a16:creationId xmlns:a16="http://schemas.microsoft.com/office/drawing/2014/main" id="{F191CCBE-A787-5BE0-E95F-1692A3F88A27}"/>
                </a:ext>
              </a:extLst>
            </p:cNvPr>
            <p:cNvCxnSpPr>
              <a:cxnSpLocks/>
              <a:endCxn id="325" idx="0"/>
            </p:cNvCxnSpPr>
            <p:nvPr/>
          </p:nvCxnSpPr>
          <p:spPr>
            <a:xfrm flipH="1" flipV="1">
              <a:off x="3615631" y="2112616"/>
              <a:ext cx="1184734" cy="1"/>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sp>
          <p:nvSpPr>
            <p:cNvPr id="327" name="Oval 326">
              <a:extLst>
                <a:ext uri="{FF2B5EF4-FFF2-40B4-BE49-F238E27FC236}">
                  <a16:creationId xmlns:a16="http://schemas.microsoft.com/office/drawing/2014/main" id="{6E72FD5C-E289-C91F-42EE-C43E10CF066F}"/>
                </a:ext>
              </a:extLst>
            </p:cNvPr>
            <p:cNvSpPr/>
            <p:nvPr/>
          </p:nvSpPr>
          <p:spPr>
            <a:xfrm>
              <a:off x="3692066"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8" name="Oval 327">
              <a:extLst>
                <a:ext uri="{FF2B5EF4-FFF2-40B4-BE49-F238E27FC236}">
                  <a16:creationId xmlns:a16="http://schemas.microsoft.com/office/drawing/2014/main" id="{6ADCD851-7199-82EB-969E-CE7D1B970FE9}"/>
                </a:ext>
              </a:extLst>
            </p:cNvPr>
            <p:cNvSpPr/>
            <p:nvPr/>
          </p:nvSpPr>
          <p:spPr>
            <a:xfrm>
              <a:off x="3921369"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9" name="Oval 328">
              <a:extLst>
                <a:ext uri="{FF2B5EF4-FFF2-40B4-BE49-F238E27FC236}">
                  <a16:creationId xmlns:a16="http://schemas.microsoft.com/office/drawing/2014/main" id="{33EFDD3B-CAFE-17B6-510A-78ADDEEC3E9B}"/>
                </a:ext>
              </a:extLst>
            </p:cNvPr>
            <p:cNvSpPr/>
            <p:nvPr/>
          </p:nvSpPr>
          <p:spPr>
            <a:xfrm>
              <a:off x="4150672"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7" name="Oval 346">
              <a:extLst>
                <a:ext uri="{FF2B5EF4-FFF2-40B4-BE49-F238E27FC236}">
                  <a16:creationId xmlns:a16="http://schemas.microsoft.com/office/drawing/2014/main" id="{682F40D4-E54C-8E86-02FD-FC5E73682339}"/>
                </a:ext>
              </a:extLst>
            </p:cNvPr>
            <p:cNvSpPr/>
            <p:nvPr/>
          </p:nvSpPr>
          <p:spPr>
            <a:xfrm>
              <a:off x="4379976"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8" name="Oval 347">
              <a:extLst>
                <a:ext uri="{FF2B5EF4-FFF2-40B4-BE49-F238E27FC236}">
                  <a16:creationId xmlns:a16="http://schemas.microsoft.com/office/drawing/2014/main" id="{FCCB6128-FE7C-4F39-022C-C07DC8677DFA}"/>
                </a:ext>
              </a:extLst>
            </p:cNvPr>
            <p:cNvSpPr/>
            <p:nvPr/>
          </p:nvSpPr>
          <p:spPr>
            <a:xfrm>
              <a:off x="4609279"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9" name="Group 348">
            <a:extLst>
              <a:ext uri="{FF2B5EF4-FFF2-40B4-BE49-F238E27FC236}">
                <a16:creationId xmlns:a16="http://schemas.microsoft.com/office/drawing/2014/main" id="{874D1307-59AE-A358-28A8-7D9BB717EEAE}"/>
              </a:ext>
            </a:extLst>
          </p:cNvPr>
          <p:cNvGrpSpPr/>
          <p:nvPr/>
        </p:nvGrpSpPr>
        <p:grpSpPr>
          <a:xfrm>
            <a:off x="4746494" y="2118593"/>
            <a:ext cx="1414038" cy="191087"/>
            <a:chOff x="1828799" y="2017072"/>
            <a:chExt cx="1414038" cy="191087"/>
          </a:xfrm>
        </p:grpSpPr>
        <p:sp>
          <p:nvSpPr>
            <p:cNvPr id="350" name="DRAM">
              <a:extLst>
                <a:ext uri="{FF2B5EF4-FFF2-40B4-BE49-F238E27FC236}">
                  <a16:creationId xmlns:a16="http://schemas.microsoft.com/office/drawing/2014/main" id="{EF257035-C3DF-6ED7-9E0E-5ABB6681C97E}"/>
                </a:ext>
              </a:extLst>
            </p:cNvPr>
            <p:cNvSpPr/>
            <p:nvPr/>
          </p:nvSpPr>
          <p:spPr>
            <a:xfrm rot="5400000">
              <a:off x="1847908" y="1997964"/>
              <a:ext cx="191086" cy="229303"/>
            </a:xfrm>
            <a:prstGeom prst="roundRect">
              <a:avLst>
                <a:gd name="adj" fmla="val 11319"/>
              </a:avLst>
            </a:prstGeom>
            <a:solidFill>
              <a:srgbClr val="FFD5B3"/>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51" name="Straight Connector 350">
              <a:extLst>
                <a:ext uri="{FF2B5EF4-FFF2-40B4-BE49-F238E27FC236}">
                  <a16:creationId xmlns:a16="http://schemas.microsoft.com/office/drawing/2014/main" id="{AE6DB108-D261-E80D-1963-23789D705207}"/>
                </a:ext>
              </a:extLst>
            </p:cNvPr>
            <p:cNvCxnSpPr>
              <a:cxnSpLocks/>
              <a:stCxn id="356" idx="6"/>
              <a:endCxn id="350" idx="0"/>
            </p:cNvCxnSpPr>
            <p:nvPr/>
          </p:nvCxnSpPr>
          <p:spPr>
            <a:xfrm flipH="1">
              <a:off x="2058103" y="2112615"/>
              <a:ext cx="1184734" cy="1"/>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sp>
          <p:nvSpPr>
            <p:cNvPr id="352" name="Oval 351">
              <a:extLst>
                <a:ext uri="{FF2B5EF4-FFF2-40B4-BE49-F238E27FC236}">
                  <a16:creationId xmlns:a16="http://schemas.microsoft.com/office/drawing/2014/main" id="{7F09A63D-392A-5384-F511-CE704376196C}"/>
                </a:ext>
              </a:extLst>
            </p:cNvPr>
            <p:cNvSpPr/>
            <p:nvPr/>
          </p:nvSpPr>
          <p:spPr>
            <a:xfrm>
              <a:off x="2134538"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3" name="Oval 352">
              <a:extLst>
                <a:ext uri="{FF2B5EF4-FFF2-40B4-BE49-F238E27FC236}">
                  <a16:creationId xmlns:a16="http://schemas.microsoft.com/office/drawing/2014/main" id="{ED3B2E97-7984-4986-BBB0-A7C2E6E1D690}"/>
                </a:ext>
              </a:extLst>
            </p:cNvPr>
            <p:cNvSpPr/>
            <p:nvPr/>
          </p:nvSpPr>
          <p:spPr>
            <a:xfrm>
              <a:off x="2363841"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4" name="Oval 353">
              <a:extLst>
                <a:ext uri="{FF2B5EF4-FFF2-40B4-BE49-F238E27FC236}">
                  <a16:creationId xmlns:a16="http://schemas.microsoft.com/office/drawing/2014/main" id="{3E111E80-3032-B6AE-2D6E-FBACB291AB22}"/>
                </a:ext>
              </a:extLst>
            </p:cNvPr>
            <p:cNvSpPr/>
            <p:nvPr/>
          </p:nvSpPr>
          <p:spPr>
            <a:xfrm>
              <a:off x="2593144"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5" name="Oval 354">
              <a:extLst>
                <a:ext uri="{FF2B5EF4-FFF2-40B4-BE49-F238E27FC236}">
                  <a16:creationId xmlns:a16="http://schemas.microsoft.com/office/drawing/2014/main" id="{BD7CB9A4-2DE1-D71E-1C35-00FD5D5D2196}"/>
                </a:ext>
              </a:extLst>
            </p:cNvPr>
            <p:cNvSpPr/>
            <p:nvPr/>
          </p:nvSpPr>
          <p:spPr>
            <a:xfrm>
              <a:off x="2822448"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6" name="Oval 355">
              <a:extLst>
                <a:ext uri="{FF2B5EF4-FFF2-40B4-BE49-F238E27FC236}">
                  <a16:creationId xmlns:a16="http://schemas.microsoft.com/office/drawing/2014/main" id="{88458397-ABAB-CFFD-3B27-06D51122EB63}"/>
                </a:ext>
              </a:extLst>
            </p:cNvPr>
            <p:cNvSpPr/>
            <p:nvPr/>
          </p:nvSpPr>
          <p:spPr>
            <a:xfrm>
              <a:off x="3051751"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57" name="Group 356">
            <a:extLst>
              <a:ext uri="{FF2B5EF4-FFF2-40B4-BE49-F238E27FC236}">
                <a16:creationId xmlns:a16="http://schemas.microsoft.com/office/drawing/2014/main" id="{19866068-FC27-C1A0-BF21-383DBB4FE667}"/>
              </a:ext>
            </a:extLst>
          </p:cNvPr>
          <p:cNvGrpSpPr/>
          <p:nvPr/>
        </p:nvGrpSpPr>
        <p:grpSpPr>
          <a:xfrm>
            <a:off x="6304022" y="2118593"/>
            <a:ext cx="1414038" cy="191087"/>
            <a:chOff x="3386327" y="2017072"/>
            <a:chExt cx="1414038" cy="191087"/>
          </a:xfrm>
        </p:grpSpPr>
        <p:sp>
          <p:nvSpPr>
            <p:cNvPr id="358" name="DRAM">
              <a:extLst>
                <a:ext uri="{FF2B5EF4-FFF2-40B4-BE49-F238E27FC236}">
                  <a16:creationId xmlns:a16="http://schemas.microsoft.com/office/drawing/2014/main" id="{62FDF9B2-FD1E-8432-660A-125AF0278BA6}"/>
                </a:ext>
              </a:extLst>
            </p:cNvPr>
            <p:cNvSpPr/>
            <p:nvPr/>
          </p:nvSpPr>
          <p:spPr>
            <a:xfrm rot="5400000">
              <a:off x="3405436" y="1997964"/>
              <a:ext cx="191086" cy="229303"/>
            </a:xfrm>
            <a:prstGeom prst="roundRect">
              <a:avLst>
                <a:gd name="adj" fmla="val 11319"/>
              </a:avLst>
            </a:prstGeom>
            <a:solidFill>
              <a:srgbClr val="FFD5B3"/>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59" name="Straight Connector 358">
              <a:extLst>
                <a:ext uri="{FF2B5EF4-FFF2-40B4-BE49-F238E27FC236}">
                  <a16:creationId xmlns:a16="http://schemas.microsoft.com/office/drawing/2014/main" id="{E692EA09-2ADC-2B06-6C69-BA7F98A8E1C9}"/>
                </a:ext>
              </a:extLst>
            </p:cNvPr>
            <p:cNvCxnSpPr>
              <a:cxnSpLocks/>
              <a:endCxn id="358" idx="0"/>
            </p:cNvCxnSpPr>
            <p:nvPr/>
          </p:nvCxnSpPr>
          <p:spPr>
            <a:xfrm flipH="1" flipV="1">
              <a:off x="3615631" y="2112616"/>
              <a:ext cx="1184734" cy="1"/>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sp>
          <p:nvSpPr>
            <p:cNvPr id="360" name="Oval 359">
              <a:extLst>
                <a:ext uri="{FF2B5EF4-FFF2-40B4-BE49-F238E27FC236}">
                  <a16:creationId xmlns:a16="http://schemas.microsoft.com/office/drawing/2014/main" id="{F5053594-705B-FAC7-5105-1E52CAF8FD73}"/>
                </a:ext>
              </a:extLst>
            </p:cNvPr>
            <p:cNvSpPr/>
            <p:nvPr/>
          </p:nvSpPr>
          <p:spPr>
            <a:xfrm>
              <a:off x="3692066"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1" name="Oval 360">
              <a:extLst>
                <a:ext uri="{FF2B5EF4-FFF2-40B4-BE49-F238E27FC236}">
                  <a16:creationId xmlns:a16="http://schemas.microsoft.com/office/drawing/2014/main" id="{7840ACBD-9195-815A-0118-FDCBB943F9F3}"/>
                </a:ext>
              </a:extLst>
            </p:cNvPr>
            <p:cNvSpPr/>
            <p:nvPr/>
          </p:nvSpPr>
          <p:spPr>
            <a:xfrm>
              <a:off x="3921369"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2" name="Oval 361">
              <a:extLst>
                <a:ext uri="{FF2B5EF4-FFF2-40B4-BE49-F238E27FC236}">
                  <a16:creationId xmlns:a16="http://schemas.microsoft.com/office/drawing/2014/main" id="{87B0E762-B92C-2CFA-5127-9A3A0C861824}"/>
                </a:ext>
              </a:extLst>
            </p:cNvPr>
            <p:cNvSpPr/>
            <p:nvPr/>
          </p:nvSpPr>
          <p:spPr>
            <a:xfrm>
              <a:off x="4150672"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9" name="Oval 378">
              <a:extLst>
                <a:ext uri="{FF2B5EF4-FFF2-40B4-BE49-F238E27FC236}">
                  <a16:creationId xmlns:a16="http://schemas.microsoft.com/office/drawing/2014/main" id="{0F20546C-9417-397E-F334-4E1FD5DF5E64}"/>
                </a:ext>
              </a:extLst>
            </p:cNvPr>
            <p:cNvSpPr/>
            <p:nvPr/>
          </p:nvSpPr>
          <p:spPr>
            <a:xfrm>
              <a:off x="4379976"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0" name="Oval 379">
              <a:extLst>
                <a:ext uri="{FF2B5EF4-FFF2-40B4-BE49-F238E27FC236}">
                  <a16:creationId xmlns:a16="http://schemas.microsoft.com/office/drawing/2014/main" id="{F8DF46E2-F40D-17BF-D7D2-4A322064E9B4}"/>
                </a:ext>
              </a:extLst>
            </p:cNvPr>
            <p:cNvSpPr/>
            <p:nvPr/>
          </p:nvSpPr>
          <p:spPr>
            <a:xfrm>
              <a:off x="4609279"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7" name="Group 396">
            <a:extLst>
              <a:ext uri="{FF2B5EF4-FFF2-40B4-BE49-F238E27FC236}">
                <a16:creationId xmlns:a16="http://schemas.microsoft.com/office/drawing/2014/main" id="{7C4CCB0E-D7D5-2702-8229-836279B7CA56}"/>
              </a:ext>
            </a:extLst>
          </p:cNvPr>
          <p:cNvGrpSpPr/>
          <p:nvPr/>
        </p:nvGrpSpPr>
        <p:grpSpPr>
          <a:xfrm>
            <a:off x="787942" y="2970901"/>
            <a:ext cx="6938410" cy="647381"/>
            <a:chOff x="757719" y="4572696"/>
            <a:chExt cx="6938410" cy="647381"/>
          </a:xfrm>
        </p:grpSpPr>
        <p:grpSp>
          <p:nvGrpSpPr>
            <p:cNvPr id="398" name="Group 397">
              <a:extLst>
                <a:ext uri="{FF2B5EF4-FFF2-40B4-BE49-F238E27FC236}">
                  <a16:creationId xmlns:a16="http://schemas.microsoft.com/office/drawing/2014/main" id="{3C188E67-B9AE-89B6-378C-4250591B7210}"/>
                </a:ext>
              </a:extLst>
            </p:cNvPr>
            <p:cNvGrpSpPr/>
            <p:nvPr/>
          </p:nvGrpSpPr>
          <p:grpSpPr>
            <a:xfrm>
              <a:off x="1906102" y="4572696"/>
              <a:ext cx="5790027" cy="251465"/>
              <a:chOff x="1906102" y="4572696"/>
              <a:chExt cx="5790027" cy="251465"/>
            </a:xfrm>
          </p:grpSpPr>
          <p:grpSp>
            <p:nvGrpSpPr>
              <p:cNvPr id="400" name="Group 399">
                <a:extLst>
                  <a:ext uri="{FF2B5EF4-FFF2-40B4-BE49-F238E27FC236}">
                    <a16:creationId xmlns:a16="http://schemas.microsoft.com/office/drawing/2014/main" id="{0916FE0C-FC13-6EFD-8FC3-539A563EF145}"/>
                  </a:ext>
                </a:extLst>
              </p:cNvPr>
              <p:cNvGrpSpPr/>
              <p:nvPr/>
            </p:nvGrpSpPr>
            <p:grpSpPr>
              <a:xfrm>
                <a:off x="1906102" y="4572696"/>
                <a:ext cx="5790027" cy="251465"/>
                <a:chOff x="1906102" y="4605667"/>
                <a:chExt cx="5790027" cy="251465"/>
              </a:xfrm>
            </p:grpSpPr>
            <p:cxnSp>
              <p:nvCxnSpPr>
                <p:cNvPr id="402" name="Straight Connector 401">
                  <a:extLst>
                    <a:ext uri="{FF2B5EF4-FFF2-40B4-BE49-F238E27FC236}">
                      <a16:creationId xmlns:a16="http://schemas.microsoft.com/office/drawing/2014/main" id="{D53F069B-1FEC-2848-9B09-4186F9949EE7}"/>
                    </a:ext>
                  </a:extLst>
                </p:cNvPr>
                <p:cNvCxnSpPr/>
                <p:nvPr/>
              </p:nvCxnSpPr>
              <p:spPr>
                <a:xfrm flipH="1">
                  <a:off x="1906102" y="4605667"/>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B2ADFD02-2F5B-E85A-3699-91F445F00C08}"/>
                    </a:ext>
                  </a:extLst>
                </p:cNvPr>
                <p:cNvCxnSpPr/>
                <p:nvPr/>
              </p:nvCxnSpPr>
              <p:spPr>
                <a:xfrm flipH="1">
                  <a:off x="3463630" y="4605667"/>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E27B028C-52D6-2246-A54C-C1741C9D91CA}"/>
                    </a:ext>
                  </a:extLst>
                </p:cNvPr>
                <p:cNvCxnSpPr/>
                <p:nvPr/>
              </p:nvCxnSpPr>
              <p:spPr>
                <a:xfrm flipH="1">
                  <a:off x="5030302" y="4612936"/>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1529CB80-7815-390D-F606-94065A9DD083}"/>
                    </a:ext>
                  </a:extLst>
                </p:cNvPr>
                <p:cNvCxnSpPr/>
                <p:nvPr/>
              </p:nvCxnSpPr>
              <p:spPr>
                <a:xfrm flipH="1">
                  <a:off x="6587830" y="4605667"/>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F3614106-0999-2540-5224-7A6FC588CA86}"/>
                    </a:ext>
                  </a:extLst>
                </p:cNvPr>
                <p:cNvCxnSpPr>
                  <a:cxnSpLocks/>
                </p:cNvCxnSpPr>
                <p:nvPr/>
              </p:nvCxnSpPr>
              <p:spPr>
                <a:xfrm flipV="1">
                  <a:off x="2460251" y="4615982"/>
                  <a:ext cx="0" cy="226344"/>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6EB0CC8A-3783-81DF-5489-B254212D4FBF}"/>
                    </a:ext>
                  </a:extLst>
                </p:cNvPr>
                <p:cNvCxnSpPr>
                  <a:cxnSpLocks/>
                </p:cNvCxnSpPr>
                <p:nvPr/>
              </p:nvCxnSpPr>
              <p:spPr>
                <a:xfrm flipV="1">
                  <a:off x="4017779" y="4615982"/>
                  <a:ext cx="0" cy="24115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BA014CE8-A11E-778C-3C0C-2050730C48A7}"/>
                    </a:ext>
                  </a:extLst>
                </p:cNvPr>
                <p:cNvCxnSpPr>
                  <a:cxnSpLocks/>
                </p:cNvCxnSpPr>
                <p:nvPr/>
              </p:nvCxnSpPr>
              <p:spPr>
                <a:xfrm flipV="1">
                  <a:off x="5584451" y="4615982"/>
                  <a:ext cx="0" cy="24115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26258DE8-F8BD-07C0-6395-22A14F841263}"/>
                    </a:ext>
                  </a:extLst>
                </p:cNvPr>
                <p:cNvCxnSpPr>
                  <a:cxnSpLocks/>
                </p:cNvCxnSpPr>
                <p:nvPr/>
              </p:nvCxnSpPr>
              <p:spPr>
                <a:xfrm flipV="1">
                  <a:off x="7141979" y="4615982"/>
                  <a:ext cx="0" cy="24115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grpSp>
          <p:cxnSp>
            <p:nvCxnSpPr>
              <p:cNvPr id="401" name="Straight Connector 400">
                <a:extLst>
                  <a:ext uri="{FF2B5EF4-FFF2-40B4-BE49-F238E27FC236}">
                    <a16:creationId xmlns:a16="http://schemas.microsoft.com/office/drawing/2014/main" id="{84FDC660-A3C9-59F4-CAD8-D1BBD9F1D343}"/>
                  </a:ext>
                </a:extLst>
              </p:cNvPr>
              <p:cNvCxnSpPr>
                <a:cxnSpLocks/>
              </p:cNvCxnSpPr>
              <p:nvPr/>
            </p:nvCxnSpPr>
            <p:spPr>
              <a:xfrm>
                <a:off x="2135695" y="4824161"/>
                <a:ext cx="5397405"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grpSp>
        <p:sp>
          <p:nvSpPr>
            <p:cNvPr id="399" name="TextBox 398">
              <a:extLst>
                <a:ext uri="{FF2B5EF4-FFF2-40B4-BE49-F238E27FC236}">
                  <a16:creationId xmlns:a16="http://schemas.microsoft.com/office/drawing/2014/main" id="{A6935B6E-1105-0B0A-7DCB-F72B40152E3C}"/>
                </a:ext>
              </a:extLst>
            </p:cNvPr>
            <p:cNvSpPr txBox="1"/>
            <p:nvPr/>
          </p:nvSpPr>
          <p:spPr>
            <a:xfrm>
              <a:off x="757719" y="4762877"/>
              <a:ext cx="3672585" cy="457200"/>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Avenir Next" panose="020B0503020202020204" pitchFamily="34" charset="0"/>
                </a:rPr>
                <a:t>global sense amplifier </a:t>
              </a:r>
            </a:p>
          </p:txBody>
        </p:sp>
      </p:grpSp>
    </p:spTree>
    <p:extLst>
      <p:ext uri="{BB962C8B-B14F-4D97-AF65-F5344CB8AC3E}">
        <p14:creationId xmlns:p14="http://schemas.microsoft.com/office/powerpoint/2010/main" val="61212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500"/>
                                        <p:tgtEl>
                                          <p:spTgt spid="212"/>
                                        </p:tgtEl>
                                      </p:cBhvr>
                                    </p:animEffect>
                                  </p:childTnLst>
                                </p:cTn>
                              </p:par>
                              <p:par>
                                <p:cTn id="8" presetID="22" presetClass="entr" presetSubtype="8" fill="hold" nodeType="withEffect">
                                  <p:stCondLst>
                                    <p:cond delay="0"/>
                                  </p:stCondLst>
                                  <p:childTnLst>
                                    <p:set>
                                      <p:cBhvr>
                                        <p:cTn id="9" dur="1" fill="hold">
                                          <p:stCondLst>
                                            <p:cond delay="0"/>
                                          </p:stCondLst>
                                        </p:cTn>
                                        <p:tgtEl>
                                          <p:spTgt spid="219"/>
                                        </p:tgtEl>
                                        <p:attrNameLst>
                                          <p:attrName>style.visibility</p:attrName>
                                        </p:attrNameLst>
                                      </p:cBhvr>
                                      <p:to>
                                        <p:strVal val="visible"/>
                                      </p:to>
                                    </p:set>
                                    <p:animEffect transition="in" filter="wipe(left)">
                                      <p:cBhvr>
                                        <p:cTn id="10" dur="500"/>
                                        <p:tgtEl>
                                          <p:spTgt spid="219"/>
                                        </p:tgtEl>
                                      </p:cBhvr>
                                    </p:animEffect>
                                  </p:childTnLst>
                                </p:cTn>
                              </p:par>
                              <p:par>
                                <p:cTn id="11" presetID="22" presetClass="entr" presetSubtype="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par>
                                <p:cTn id="14" presetID="22" presetClass="entr" presetSubtype="8" fill="hold" nodeType="withEffect">
                                  <p:stCondLst>
                                    <p:cond delay="0"/>
                                  </p:stCondLst>
                                  <p:childTnLst>
                                    <p:set>
                                      <p:cBhvr>
                                        <p:cTn id="15" dur="1" fill="hold">
                                          <p:stCondLst>
                                            <p:cond delay="0"/>
                                          </p:stCondLst>
                                        </p:cTn>
                                        <p:tgtEl>
                                          <p:spTgt spid="315"/>
                                        </p:tgtEl>
                                        <p:attrNameLst>
                                          <p:attrName>style.visibility</p:attrName>
                                        </p:attrNameLst>
                                      </p:cBhvr>
                                      <p:to>
                                        <p:strVal val="visible"/>
                                      </p:to>
                                    </p:set>
                                    <p:animEffect transition="in" filter="wipe(left)">
                                      <p:cBhvr>
                                        <p:cTn id="16" dur="500"/>
                                        <p:tgtEl>
                                          <p:spTgt spid="315"/>
                                        </p:tgtEl>
                                      </p:cBhvr>
                                    </p:animEffect>
                                  </p:childTnLst>
                                </p:cTn>
                              </p:par>
                              <p:par>
                                <p:cTn id="17" presetID="22" presetClass="entr" presetSubtype="8" fill="hold" nodeType="withEffect">
                                  <p:stCondLst>
                                    <p:cond delay="0"/>
                                  </p:stCondLst>
                                  <p:childTnLst>
                                    <p:set>
                                      <p:cBhvr>
                                        <p:cTn id="18" dur="1" fill="hold">
                                          <p:stCondLst>
                                            <p:cond delay="0"/>
                                          </p:stCondLst>
                                        </p:cTn>
                                        <p:tgtEl>
                                          <p:spTgt spid="349"/>
                                        </p:tgtEl>
                                        <p:attrNameLst>
                                          <p:attrName>style.visibility</p:attrName>
                                        </p:attrNameLst>
                                      </p:cBhvr>
                                      <p:to>
                                        <p:strVal val="visible"/>
                                      </p:to>
                                    </p:set>
                                    <p:animEffect transition="in" filter="wipe(left)">
                                      <p:cBhvr>
                                        <p:cTn id="19" dur="500"/>
                                        <p:tgtEl>
                                          <p:spTgt spid="349"/>
                                        </p:tgtEl>
                                      </p:cBhvr>
                                    </p:animEffect>
                                  </p:childTnLst>
                                </p:cTn>
                              </p:par>
                              <p:par>
                                <p:cTn id="20" presetID="22" presetClass="entr" presetSubtype="8" fill="hold" nodeType="withEffect">
                                  <p:stCondLst>
                                    <p:cond delay="0"/>
                                  </p:stCondLst>
                                  <p:childTnLst>
                                    <p:set>
                                      <p:cBhvr>
                                        <p:cTn id="21" dur="1" fill="hold">
                                          <p:stCondLst>
                                            <p:cond delay="0"/>
                                          </p:stCondLst>
                                        </p:cTn>
                                        <p:tgtEl>
                                          <p:spTgt spid="299"/>
                                        </p:tgtEl>
                                        <p:attrNameLst>
                                          <p:attrName>style.visibility</p:attrName>
                                        </p:attrNameLst>
                                      </p:cBhvr>
                                      <p:to>
                                        <p:strVal val="visible"/>
                                      </p:to>
                                    </p:set>
                                    <p:animEffect transition="in" filter="wipe(left)">
                                      <p:cBhvr>
                                        <p:cTn id="22" dur="500"/>
                                        <p:tgtEl>
                                          <p:spTgt spid="299"/>
                                        </p:tgtEl>
                                      </p:cBhvr>
                                    </p:animEffect>
                                  </p:childTnLst>
                                </p:cTn>
                              </p:par>
                              <p:par>
                                <p:cTn id="23" presetID="22" presetClass="entr" presetSubtype="1"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par>
                                <p:cTn id="26" presetID="22" presetClass="entr" presetSubtype="8" fill="hold" nodeType="withEffect">
                                  <p:stCondLst>
                                    <p:cond delay="0"/>
                                  </p:stCondLst>
                                  <p:childTnLst>
                                    <p:set>
                                      <p:cBhvr>
                                        <p:cTn id="27" dur="1" fill="hold">
                                          <p:stCondLst>
                                            <p:cond delay="0"/>
                                          </p:stCondLst>
                                        </p:cTn>
                                        <p:tgtEl>
                                          <p:spTgt spid="324"/>
                                        </p:tgtEl>
                                        <p:attrNameLst>
                                          <p:attrName>style.visibility</p:attrName>
                                        </p:attrNameLst>
                                      </p:cBhvr>
                                      <p:to>
                                        <p:strVal val="visible"/>
                                      </p:to>
                                    </p:set>
                                    <p:animEffect transition="in" filter="wipe(left)">
                                      <p:cBhvr>
                                        <p:cTn id="28" dur="500"/>
                                        <p:tgtEl>
                                          <p:spTgt spid="324"/>
                                        </p:tgtEl>
                                      </p:cBhvr>
                                    </p:animEffect>
                                  </p:childTnLst>
                                </p:cTn>
                              </p:par>
                              <p:par>
                                <p:cTn id="29" presetID="22" presetClass="entr" presetSubtype="8" fill="hold" nodeType="withEffect">
                                  <p:stCondLst>
                                    <p:cond delay="0"/>
                                  </p:stCondLst>
                                  <p:childTnLst>
                                    <p:set>
                                      <p:cBhvr>
                                        <p:cTn id="30" dur="1" fill="hold">
                                          <p:stCondLst>
                                            <p:cond delay="0"/>
                                          </p:stCondLst>
                                        </p:cTn>
                                        <p:tgtEl>
                                          <p:spTgt spid="357"/>
                                        </p:tgtEl>
                                        <p:attrNameLst>
                                          <p:attrName>style.visibility</p:attrName>
                                        </p:attrNameLst>
                                      </p:cBhvr>
                                      <p:to>
                                        <p:strVal val="visible"/>
                                      </p:to>
                                    </p:set>
                                    <p:animEffect transition="in" filter="wipe(left)">
                                      <p:cBhvr>
                                        <p:cTn id="31" dur="500"/>
                                        <p:tgtEl>
                                          <p:spTgt spid="357"/>
                                        </p:tgtEl>
                                      </p:cBhvr>
                                    </p:animEffect>
                                  </p:childTnLst>
                                </p:cTn>
                              </p:par>
                              <p:par>
                                <p:cTn id="32" presetID="22" presetClass="entr" presetSubtype="8" fill="hold" nodeType="withEffect">
                                  <p:stCondLst>
                                    <p:cond delay="0"/>
                                  </p:stCondLst>
                                  <p:childTnLst>
                                    <p:set>
                                      <p:cBhvr>
                                        <p:cTn id="33" dur="1" fill="hold">
                                          <p:stCondLst>
                                            <p:cond delay="0"/>
                                          </p:stCondLst>
                                        </p:cTn>
                                        <p:tgtEl>
                                          <p:spTgt spid="307"/>
                                        </p:tgtEl>
                                        <p:attrNameLst>
                                          <p:attrName>style.visibility</p:attrName>
                                        </p:attrNameLst>
                                      </p:cBhvr>
                                      <p:to>
                                        <p:strVal val="visible"/>
                                      </p:to>
                                    </p:set>
                                    <p:animEffect transition="in" filter="wipe(left)">
                                      <p:cBhvr>
                                        <p:cTn id="34" dur="500"/>
                                        <p:tgtEl>
                                          <p:spTgt spid="307"/>
                                        </p:tgtEl>
                                      </p:cBhvr>
                                    </p:animEffect>
                                  </p:childTnLst>
                                </p:cTn>
                              </p:par>
                              <p:par>
                                <p:cTn id="35" presetID="22" presetClass="entr" presetSubtype="1" fill="hold" nodeType="withEffect">
                                  <p:stCondLst>
                                    <p:cond delay="0"/>
                                  </p:stCondLst>
                                  <p:childTnLst>
                                    <p:set>
                                      <p:cBhvr>
                                        <p:cTn id="36" dur="1" fill="hold">
                                          <p:stCondLst>
                                            <p:cond delay="0"/>
                                          </p:stCondLst>
                                        </p:cTn>
                                        <p:tgtEl>
                                          <p:spTgt spid="222"/>
                                        </p:tgtEl>
                                        <p:attrNameLst>
                                          <p:attrName>style.visibility</p:attrName>
                                        </p:attrNameLst>
                                      </p:cBhvr>
                                      <p:to>
                                        <p:strVal val="visible"/>
                                      </p:to>
                                    </p:set>
                                    <p:animEffect transition="in" filter="wipe(up)">
                                      <p:cBhvr>
                                        <p:cTn id="37" dur="5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F31FC0-05FE-F10D-0AF4-FE7203665D14}"/>
              </a:ext>
            </a:extLst>
          </p:cNvPr>
          <p:cNvSpPr>
            <a:spLocks noGrp="1"/>
          </p:cNvSpPr>
          <p:nvPr>
            <p:ph type="title"/>
          </p:nvPr>
        </p:nvSpPr>
        <p:spPr>
          <a:xfrm>
            <a:off x="169011" y="132334"/>
            <a:ext cx="8894602" cy="925840"/>
          </a:xfrm>
        </p:spPr>
        <p:txBody>
          <a:bodyPr>
            <a:noAutofit/>
          </a:bodyPr>
          <a:lstStyle/>
          <a:p>
            <a:r>
              <a:rPr lang="en-US" sz="3600" dirty="0"/>
              <a:t>MIMDRAM: </a:t>
            </a:r>
            <a:br>
              <a:rPr lang="en-US" sz="3600" dirty="0"/>
            </a:br>
            <a:r>
              <a:rPr lang="en-US" sz="2800" dirty="0"/>
              <a:t>Key Idea (III)</a:t>
            </a:r>
          </a:p>
        </p:txBody>
      </p:sp>
      <p:grpSp>
        <p:nvGrpSpPr>
          <p:cNvPr id="8" name="Group 7">
            <a:extLst>
              <a:ext uri="{FF2B5EF4-FFF2-40B4-BE49-F238E27FC236}">
                <a16:creationId xmlns:a16="http://schemas.microsoft.com/office/drawing/2014/main" id="{1D7B71D5-710A-6F8A-EC9D-612EC4135D5F}"/>
              </a:ext>
            </a:extLst>
          </p:cNvPr>
          <p:cNvGrpSpPr/>
          <p:nvPr/>
        </p:nvGrpSpPr>
        <p:grpSpPr>
          <a:xfrm>
            <a:off x="1627786" y="1663010"/>
            <a:ext cx="1414038" cy="1414038"/>
            <a:chOff x="4876800" y="1600199"/>
            <a:chExt cx="2819401" cy="2819401"/>
          </a:xfrm>
        </p:grpSpPr>
        <p:grpSp>
          <p:nvGrpSpPr>
            <p:cNvPr id="9" name="Group 8">
              <a:extLst>
                <a:ext uri="{FF2B5EF4-FFF2-40B4-BE49-F238E27FC236}">
                  <a16:creationId xmlns:a16="http://schemas.microsoft.com/office/drawing/2014/main" id="{145ADD40-8DAC-4AB7-793E-4189F586BDCC}"/>
                </a:ext>
              </a:extLst>
            </p:cNvPr>
            <p:cNvGrpSpPr/>
            <p:nvPr/>
          </p:nvGrpSpPr>
          <p:grpSpPr>
            <a:xfrm>
              <a:off x="5486400" y="3962400"/>
              <a:ext cx="2209800" cy="457200"/>
              <a:chOff x="5486400" y="3962400"/>
              <a:chExt cx="2209800" cy="457200"/>
            </a:xfrm>
          </p:grpSpPr>
          <p:sp>
            <p:nvSpPr>
              <p:cNvPr id="54" name="DRAM">
                <a:extLst>
                  <a:ext uri="{FF2B5EF4-FFF2-40B4-BE49-F238E27FC236}">
                    <a16:creationId xmlns:a16="http://schemas.microsoft.com/office/drawing/2014/main" id="{08113822-EBA6-BEEA-B6CF-1BB51723AD54}"/>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5" name="DRAM">
                <a:extLst>
                  <a:ext uri="{FF2B5EF4-FFF2-40B4-BE49-F238E27FC236}">
                    <a16:creationId xmlns:a16="http://schemas.microsoft.com/office/drawing/2014/main" id="{68D9188F-8773-604F-6441-0EC444051EB5}"/>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6" name="DRAM">
                <a:extLst>
                  <a:ext uri="{FF2B5EF4-FFF2-40B4-BE49-F238E27FC236}">
                    <a16:creationId xmlns:a16="http://schemas.microsoft.com/office/drawing/2014/main" id="{6C78EF99-BDA4-000F-B88D-38CEDCE77A07}"/>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 name="DRAM">
                <a:extLst>
                  <a:ext uri="{FF2B5EF4-FFF2-40B4-BE49-F238E27FC236}">
                    <a16:creationId xmlns:a16="http://schemas.microsoft.com/office/drawing/2014/main" id="{E3516A6C-5911-CA9C-8438-40239A9300BB}"/>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 name="DRAM">
                <a:extLst>
                  <a:ext uri="{FF2B5EF4-FFF2-40B4-BE49-F238E27FC236}">
                    <a16:creationId xmlns:a16="http://schemas.microsoft.com/office/drawing/2014/main" id="{2C2DA7A3-1EB8-D977-F203-00FC7BC1A975}"/>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0" name="Group 9">
              <a:extLst>
                <a:ext uri="{FF2B5EF4-FFF2-40B4-BE49-F238E27FC236}">
                  <a16:creationId xmlns:a16="http://schemas.microsoft.com/office/drawing/2014/main" id="{94DD0A41-3448-75B2-A331-5F1DCD56A2EC}"/>
                </a:ext>
              </a:extLst>
            </p:cNvPr>
            <p:cNvGrpSpPr/>
            <p:nvPr/>
          </p:nvGrpSpPr>
          <p:grpSpPr>
            <a:xfrm>
              <a:off x="4876800" y="1600200"/>
              <a:ext cx="457200" cy="2209800"/>
              <a:chOff x="4876800" y="1600200"/>
              <a:chExt cx="457200" cy="2209800"/>
            </a:xfrm>
          </p:grpSpPr>
          <p:sp>
            <p:nvSpPr>
              <p:cNvPr id="49" name="DRAM">
                <a:extLst>
                  <a:ext uri="{FF2B5EF4-FFF2-40B4-BE49-F238E27FC236}">
                    <a16:creationId xmlns:a16="http://schemas.microsoft.com/office/drawing/2014/main" id="{5ADA0A14-531E-5BD8-8FD4-F6317FEB7F36}"/>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 name="DRAM">
                <a:extLst>
                  <a:ext uri="{FF2B5EF4-FFF2-40B4-BE49-F238E27FC236}">
                    <a16:creationId xmlns:a16="http://schemas.microsoft.com/office/drawing/2014/main" id="{539CBE42-BEAD-57E8-EE95-0650BB7A87AD}"/>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 name="DRAM">
                <a:extLst>
                  <a:ext uri="{FF2B5EF4-FFF2-40B4-BE49-F238E27FC236}">
                    <a16:creationId xmlns:a16="http://schemas.microsoft.com/office/drawing/2014/main" id="{8EDF89D6-E315-3E8E-81C4-3039A5DF39BA}"/>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 name="DRAM">
                <a:extLst>
                  <a:ext uri="{FF2B5EF4-FFF2-40B4-BE49-F238E27FC236}">
                    <a16:creationId xmlns:a16="http://schemas.microsoft.com/office/drawing/2014/main" id="{C334229F-128E-DBA9-F5A7-0C1B8468429F}"/>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 name="DRAM">
                <a:extLst>
                  <a:ext uri="{FF2B5EF4-FFF2-40B4-BE49-F238E27FC236}">
                    <a16:creationId xmlns:a16="http://schemas.microsoft.com/office/drawing/2014/main" id="{4CF44E52-958E-C9D5-98C9-B54F3DBCA04F}"/>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 name="Group 10">
              <a:extLst>
                <a:ext uri="{FF2B5EF4-FFF2-40B4-BE49-F238E27FC236}">
                  <a16:creationId xmlns:a16="http://schemas.microsoft.com/office/drawing/2014/main" id="{CD2FFD17-6BDD-A936-46CC-F92D905CE9B7}"/>
                </a:ext>
              </a:extLst>
            </p:cNvPr>
            <p:cNvGrpSpPr/>
            <p:nvPr/>
          </p:nvGrpSpPr>
          <p:grpSpPr>
            <a:xfrm>
              <a:off x="5676900" y="1600199"/>
              <a:ext cx="1828800" cy="2362201"/>
              <a:chOff x="5676900" y="1170708"/>
              <a:chExt cx="1828800" cy="2791692"/>
            </a:xfrm>
          </p:grpSpPr>
          <p:cxnSp>
            <p:nvCxnSpPr>
              <p:cNvPr id="44" name="Straight Connector 43">
                <a:extLst>
                  <a:ext uri="{FF2B5EF4-FFF2-40B4-BE49-F238E27FC236}">
                    <a16:creationId xmlns:a16="http://schemas.microsoft.com/office/drawing/2014/main" id="{47982167-B393-BEBF-D0E6-60AE4452DB55}"/>
                  </a:ext>
                </a:extLst>
              </p:cNvPr>
              <p:cNvCxnSpPr>
                <a:cxnSpLocks/>
                <a:stCxn id="14" idx="0"/>
                <a:endCxn id="54"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CAE485E-07E5-1852-1FA5-8B77F4343A36}"/>
                  </a:ext>
                </a:extLst>
              </p:cNvPr>
              <p:cNvCxnSpPr>
                <a:cxnSpLocks/>
                <a:stCxn id="16" idx="0"/>
                <a:endCxn id="56"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F51F5A0-9936-DAC3-1A8B-823F41DF483A}"/>
                  </a:ext>
                </a:extLst>
              </p:cNvPr>
              <p:cNvCxnSpPr>
                <a:cxnSpLocks/>
                <a:stCxn id="17" idx="0"/>
                <a:endCxn id="57"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278CBE3-F678-3C09-8430-9732ADA562C8}"/>
                  </a:ext>
                </a:extLst>
              </p:cNvPr>
              <p:cNvCxnSpPr>
                <a:cxnSpLocks/>
                <a:stCxn id="18" idx="0"/>
                <a:endCxn id="58"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BC4BBBD-04C0-0406-C150-CEAD9F531385}"/>
                  </a:ext>
                </a:extLst>
              </p:cNvPr>
              <p:cNvCxnSpPr>
                <a:cxnSpLocks/>
                <a:stCxn id="15" idx="0"/>
                <a:endCxn id="55"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71782411-45D5-E378-555E-C520B6D4601A}"/>
                </a:ext>
              </a:extLst>
            </p:cNvPr>
            <p:cNvGrpSpPr/>
            <p:nvPr/>
          </p:nvGrpSpPr>
          <p:grpSpPr>
            <a:xfrm>
              <a:off x="5334000" y="1790700"/>
              <a:ext cx="2362201" cy="1828800"/>
              <a:chOff x="5333998" y="1790700"/>
              <a:chExt cx="2791691" cy="1828800"/>
            </a:xfrm>
          </p:grpSpPr>
          <p:cxnSp>
            <p:nvCxnSpPr>
              <p:cNvPr id="39" name="Straight Connector 38">
                <a:extLst>
                  <a:ext uri="{FF2B5EF4-FFF2-40B4-BE49-F238E27FC236}">
                    <a16:creationId xmlns:a16="http://schemas.microsoft.com/office/drawing/2014/main" id="{0973E1E4-F7EB-DF78-3A95-D481E2615AA9}"/>
                  </a:ext>
                </a:extLst>
              </p:cNvPr>
              <p:cNvCxnSpPr>
                <a:cxnSpLocks/>
                <a:stCxn id="18" idx="6"/>
                <a:endCxn id="49"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6D3709A-6EC3-9DEC-74CE-BB8D1A9AF911}"/>
                  </a:ext>
                </a:extLst>
              </p:cNvPr>
              <p:cNvCxnSpPr>
                <a:cxnSpLocks/>
                <a:stCxn id="23" idx="6"/>
                <a:endCxn id="50"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96F3CD-FF35-33CD-C579-63D1293EA05B}"/>
                  </a:ext>
                </a:extLst>
              </p:cNvPr>
              <p:cNvCxnSpPr>
                <a:cxnSpLocks/>
                <a:stCxn id="28" idx="6"/>
                <a:endCxn id="51"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8A65AB5-1AAE-F2B4-44B1-07375B5861A7}"/>
                  </a:ext>
                </a:extLst>
              </p:cNvPr>
              <p:cNvCxnSpPr>
                <a:cxnSpLocks/>
                <a:stCxn id="33" idx="6"/>
                <a:endCxn id="52"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A185ED2-1506-90C3-8575-3E012A8B6A67}"/>
                  </a:ext>
                </a:extLst>
              </p:cNvPr>
              <p:cNvCxnSpPr>
                <a:cxnSpLocks/>
                <a:stCxn id="38" idx="6"/>
                <a:endCxn id="53"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5C37A37-CAC8-FCB0-14D4-C955F03DABD6}"/>
                </a:ext>
              </a:extLst>
            </p:cNvPr>
            <p:cNvGrpSpPr/>
            <p:nvPr/>
          </p:nvGrpSpPr>
          <p:grpSpPr>
            <a:xfrm>
              <a:off x="5486400" y="1600200"/>
              <a:ext cx="2209800" cy="2209800"/>
              <a:chOff x="5486400" y="1600200"/>
              <a:chExt cx="2209800" cy="2209800"/>
            </a:xfrm>
          </p:grpSpPr>
          <p:sp>
            <p:nvSpPr>
              <p:cNvPr id="14" name="Oval 13">
                <a:extLst>
                  <a:ext uri="{FF2B5EF4-FFF2-40B4-BE49-F238E27FC236}">
                    <a16:creationId xmlns:a16="http://schemas.microsoft.com/office/drawing/2014/main" id="{B73AAB57-DD3D-42A4-FE36-9B219618DE9B}"/>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 name="Oval 14">
                <a:extLst>
                  <a:ext uri="{FF2B5EF4-FFF2-40B4-BE49-F238E27FC236}">
                    <a16:creationId xmlns:a16="http://schemas.microsoft.com/office/drawing/2014/main" id="{036E9649-3335-5F8F-DFF0-5AFE26CD6FF6}"/>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 name="Oval 15">
                <a:extLst>
                  <a:ext uri="{FF2B5EF4-FFF2-40B4-BE49-F238E27FC236}">
                    <a16:creationId xmlns:a16="http://schemas.microsoft.com/office/drawing/2014/main" id="{3EDFF40E-4CDA-C1C4-26E4-3A4743C945D9}"/>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 name="Oval 16">
                <a:extLst>
                  <a:ext uri="{FF2B5EF4-FFF2-40B4-BE49-F238E27FC236}">
                    <a16:creationId xmlns:a16="http://schemas.microsoft.com/office/drawing/2014/main" id="{FC9B8174-13B5-9FC9-CC64-F927B63B7F63}"/>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 name="Oval 17">
                <a:extLst>
                  <a:ext uri="{FF2B5EF4-FFF2-40B4-BE49-F238E27FC236}">
                    <a16:creationId xmlns:a16="http://schemas.microsoft.com/office/drawing/2014/main" id="{1C185B49-15D7-6C43-2FA2-1FBFBAB28ACC}"/>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 name="Oval 18">
                <a:extLst>
                  <a:ext uri="{FF2B5EF4-FFF2-40B4-BE49-F238E27FC236}">
                    <a16:creationId xmlns:a16="http://schemas.microsoft.com/office/drawing/2014/main" id="{9C9D2251-A141-4961-93C9-15C78D5167A9}"/>
                  </a:ext>
                </a:extLst>
              </p:cNvPr>
              <p:cNvSpPr/>
              <p:nvPr/>
            </p:nvSpPr>
            <p:spPr>
              <a:xfrm>
                <a:off x="5486400" y="2057400"/>
                <a:ext cx="381000" cy="381000"/>
              </a:xfrm>
              <a:prstGeom prst="ellipse">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 name="Oval 19">
                <a:extLst>
                  <a:ext uri="{FF2B5EF4-FFF2-40B4-BE49-F238E27FC236}">
                    <a16:creationId xmlns:a16="http://schemas.microsoft.com/office/drawing/2014/main" id="{36404C5A-4466-D925-5219-3044FAFBAF41}"/>
                  </a:ext>
                </a:extLst>
              </p:cNvPr>
              <p:cNvSpPr/>
              <p:nvPr/>
            </p:nvSpPr>
            <p:spPr>
              <a:xfrm>
                <a:off x="5943600" y="2057400"/>
                <a:ext cx="381000" cy="381000"/>
              </a:xfrm>
              <a:prstGeom prst="ellipse">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 name="Oval 20">
                <a:extLst>
                  <a:ext uri="{FF2B5EF4-FFF2-40B4-BE49-F238E27FC236}">
                    <a16:creationId xmlns:a16="http://schemas.microsoft.com/office/drawing/2014/main" id="{A96CDC81-E151-0540-4A56-33ACEAE7DB4D}"/>
                  </a:ext>
                </a:extLst>
              </p:cNvPr>
              <p:cNvSpPr/>
              <p:nvPr/>
            </p:nvSpPr>
            <p:spPr>
              <a:xfrm>
                <a:off x="6400800" y="2057400"/>
                <a:ext cx="381000" cy="381000"/>
              </a:xfrm>
              <a:prstGeom prst="ellipse">
                <a:avLst/>
              </a:prstGeom>
              <a:solidFill>
                <a:schemeClr val="accent4">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2" name="Oval 21">
                <a:extLst>
                  <a:ext uri="{FF2B5EF4-FFF2-40B4-BE49-F238E27FC236}">
                    <a16:creationId xmlns:a16="http://schemas.microsoft.com/office/drawing/2014/main" id="{004F0346-A72C-797B-7F6D-767E332D697F}"/>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3" name="Oval 22">
                <a:extLst>
                  <a:ext uri="{FF2B5EF4-FFF2-40B4-BE49-F238E27FC236}">
                    <a16:creationId xmlns:a16="http://schemas.microsoft.com/office/drawing/2014/main" id="{252FDEC4-9A89-24F2-E113-3FFC7015E6AB}"/>
                  </a:ext>
                </a:extLst>
              </p:cNvPr>
              <p:cNvSpPr/>
              <p:nvPr/>
            </p:nvSpPr>
            <p:spPr>
              <a:xfrm>
                <a:off x="7315200" y="2057400"/>
                <a:ext cx="381000" cy="381000"/>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 name="Oval 23">
                <a:extLst>
                  <a:ext uri="{FF2B5EF4-FFF2-40B4-BE49-F238E27FC236}">
                    <a16:creationId xmlns:a16="http://schemas.microsoft.com/office/drawing/2014/main" id="{AE319149-A514-56AF-D1F1-09B72C618A73}"/>
                  </a:ext>
                </a:extLst>
              </p:cNvPr>
              <p:cNvSpPr/>
              <p:nvPr/>
            </p:nvSpPr>
            <p:spPr>
              <a:xfrm>
                <a:off x="5486400" y="2514600"/>
                <a:ext cx="381000" cy="381000"/>
              </a:xfrm>
              <a:prstGeom prst="ellipse">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5" name="Oval 24">
                <a:extLst>
                  <a:ext uri="{FF2B5EF4-FFF2-40B4-BE49-F238E27FC236}">
                    <a16:creationId xmlns:a16="http://schemas.microsoft.com/office/drawing/2014/main" id="{71DF6166-E7B5-3C36-677A-966BDA0B28EC}"/>
                  </a:ext>
                </a:extLst>
              </p:cNvPr>
              <p:cNvSpPr/>
              <p:nvPr/>
            </p:nvSpPr>
            <p:spPr>
              <a:xfrm>
                <a:off x="5943600" y="2514600"/>
                <a:ext cx="381000" cy="381000"/>
              </a:xfrm>
              <a:prstGeom prst="ellipse">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 name="Oval 25">
                <a:extLst>
                  <a:ext uri="{FF2B5EF4-FFF2-40B4-BE49-F238E27FC236}">
                    <a16:creationId xmlns:a16="http://schemas.microsoft.com/office/drawing/2014/main" id="{2D751B7B-9E7E-5198-582D-C15F27E345D1}"/>
                  </a:ext>
                </a:extLst>
              </p:cNvPr>
              <p:cNvSpPr/>
              <p:nvPr/>
            </p:nvSpPr>
            <p:spPr>
              <a:xfrm>
                <a:off x="6400800" y="2514600"/>
                <a:ext cx="381000" cy="381000"/>
              </a:xfrm>
              <a:prstGeom prst="ellipse">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 name="Oval 26">
                <a:extLst>
                  <a:ext uri="{FF2B5EF4-FFF2-40B4-BE49-F238E27FC236}">
                    <a16:creationId xmlns:a16="http://schemas.microsoft.com/office/drawing/2014/main" id="{CCF149F1-08F4-6F9B-93F0-0883026C9439}"/>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 name="Oval 27">
                <a:extLst>
                  <a:ext uri="{FF2B5EF4-FFF2-40B4-BE49-F238E27FC236}">
                    <a16:creationId xmlns:a16="http://schemas.microsoft.com/office/drawing/2014/main" id="{69954C2B-8BC4-E019-20D1-818FEE787E36}"/>
                  </a:ext>
                </a:extLst>
              </p:cNvPr>
              <p:cNvSpPr/>
              <p:nvPr/>
            </p:nvSpPr>
            <p:spPr>
              <a:xfrm>
                <a:off x="7315200" y="2514600"/>
                <a:ext cx="381000" cy="381000"/>
              </a:xfrm>
              <a:prstGeom prst="ellipse">
                <a:avLst/>
              </a:prstGeom>
              <a:solidFill>
                <a:schemeClr val="accent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 name="Oval 28">
                <a:extLst>
                  <a:ext uri="{FF2B5EF4-FFF2-40B4-BE49-F238E27FC236}">
                    <a16:creationId xmlns:a16="http://schemas.microsoft.com/office/drawing/2014/main" id="{94767795-63AE-4358-92FA-6ACBC8FB876E}"/>
                  </a:ext>
                </a:extLst>
              </p:cNvPr>
              <p:cNvSpPr/>
              <p:nvPr/>
            </p:nvSpPr>
            <p:spPr>
              <a:xfrm>
                <a:off x="5486400" y="2971800"/>
                <a:ext cx="381000" cy="381000"/>
              </a:xfrm>
              <a:prstGeom prst="ellipse">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 name="Oval 29">
                <a:extLst>
                  <a:ext uri="{FF2B5EF4-FFF2-40B4-BE49-F238E27FC236}">
                    <a16:creationId xmlns:a16="http://schemas.microsoft.com/office/drawing/2014/main" id="{113EA8DF-82CD-EB35-6278-9557BBF25D19}"/>
                  </a:ext>
                </a:extLst>
              </p:cNvPr>
              <p:cNvSpPr/>
              <p:nvPr/>
            </p:nvSpPr>
            <p:spPr>
              <a:xfrm>
                <a:off x="5943600" y="2971800"/>
                <a:ext cx="381000" cy="381000"/>
              </a:xfrm>
              <a:prstGeom prst="ellipse">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 name="Oval 30">
                <a:extLst>
                  <a:ext uri="{FF2B5EF4-FFF2-40B4-BE49-F238E27FC236}">
                    <a16:creationId xmlns:a16="http://schemas.microsoft.com/office/drawing/2014/main" id="{AA77119B-7743-B690-9465-CC9E51CE4444}"/>
                  </a:ext>
                </a:extLst>
              </p:cNvPr>
              <p:cNvSpPr/>
              <p:nvPr/>
            </p:nvSpPr>
            <p:spPr>
              <a:xfrm>
                <a:off x="6400800" y="2971800"/>
                <a:ext cx="381000" cy="381000"/>
              </a:xfrm>
              <a:prstGeom prst="ellipse">
                <a:avLst/>
              </a:prstGeom>
              <a:solidFill>
                <a:schemeClr val="accent4">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 name="Oval 31">
                <a:extLst>
                  <a:ext uri="{FF2B5EF4-FFF2-40B4-BE49-F238E27FC236}">
                    <a16:creationId xmlns:a16="http://schemas.microsoft.com/office/drawing/2014/main" id="{33334385-AB59-960E-A3E5-9501EADAA33F}"/>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 name="Oval 32">
                <a:extLst>
                  <a:ext uri="{FF2B5EF4-FFF2-40B4-BE49-F238E27FC236}">
                    <a16:creationId xmlns:a16="http://schemas.microsoft.com/office/drawing/2014/main" id="{991F5CFB-03F2-DC89-41BB-37ACAD3A39FE}"/>
                  </a:ext>
                </a:extLst>
              </p:cNvPr>
              <p:cNvSpPr/>
              <p:nvPr/>
            </p:nvSpPr>
            <p:spPr>
              <a:xfrm>
                <a:off x="7315200" y="2971800"/>
                <a:ext cx="381000" cy="381000"/>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 name="Oval 33">
                <a:extLst>
                  <a:ext uri="{FF2B5EF4-FFF2-40B4-BE49-F238E27FC236}">
                    <a16:creationId xmlns:a16="http://schemas.microsoft.com/office/drawing/2014/main" id="{AFA70928-8DA2-5560-5DD5-558045D02F98}"/>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 name="Oval 34">
                <a:extLst>
                  <a:ext uri="{FF2B5EF4-FFF2-40B4-BE49-F238E27FC236}">
                    <a16:creationId xmlns:a16="http://schemas.microsoft.com/office/drawing/2014/main" id="{FB809510-8147-E025-EEB8-8819A6D6FBD8}"/>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 name="Oval 35">
                <a:extLst>
                  <a:ext uri="{FF2B5EF4-FFF2-40B4-BE49-F238E27FC236}">
                    <a16:creationId xmlns:a16="http://schemas.microsoft.com/office/drawing/2014/main" id="{D2F18ED2-E5E5-8B3D-481D-C15B8FC6951D}"/>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 name="Oval 36">
                <a:extLst>
                  <a:ext uri="{FF2B5EF4-FFF2-40B4-BE49-F238E27FC236}">
                    <a16:creationId xmlns:a16="http://schemas.microsoft.com/office/drawing/2014/main" id="{DB7EC374-9A92-B410-2846-F5A581E96D11}"/>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 name="Oval 37">
                <a:extLst>
                  <a:ext uri="{FF2B5EF4-FFF2-40B4-BE49-F238E27FC236}">
                    <a16:creationId xmlns:a16="http://schemas.microsoft.com/office/drawing/2014/main" id="{C1CF4DD4-8671-73B0-4595-F5CF16D14DF9}"/>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59" name="Group 58">
            <a:extLst>
              <a:ext uri="{FF2B5EF4-FFF2-40B4-BE49-F238E27FC236}">
                <a16:creationId xmlns:a16="http://schemas.microsoft.com/office/drawing/2014/main" id="{40794F95-87E5-0B79-8F49-F492B394493A}"/>
              </a:ext>
            </a:extLst>
          </p:cNvPr>
          <p:cNvGrpSpPr/>
          <p:nvPr/>
        </p:nvGrpSpPr>
        <p:grpSpPr>
          <a:xfrm>
            <a:off x="3185314" y="1663010"/>
            <a:ext cx="1414038" cy="1414038"/>
            <a:chOff x="4876800" y="1600199"/>
            <a:chExt cx="2819401" cy="2819401"/>
          </a:xfrm>
        </p:grpSpPr>
        <p:grpSp>
          <p:nvGrpSpPr>
            <p:cNvPr id="60" name="Group 59">
              <a:extLst>
                <a:ext uri="{FF2B5EF4-FFF2-40B4-BE49-F238E27FC236}">
                  <a16:creationId xmlns:a16="http://schemas.microsoft.com/office/drawing/2014/main" id="{97CD8AF8-689F-7235-F72C-8461333387F6}"/>
                </a:ext>
              </a:extLst>
            </p:cNvPr>
            <p:cNvGrpSpPr/>
            <p:nvPr/>
          </p:nvGrpSpPr>
          <p:grpSpPr>
            <a:xfrm>
              <a:off x="5486400" y="3962400"/>
              <a:ext cx="2209800" cy="457200"/>
              <a:chOff x="5486400" y="3962400"/>
              <a:chExt cx="2209800" cy="457200"/>
            </a:xfrm>
          </p:grpSpPr>
          <p:sp>
            <p:nvSpPr>
              <p:cNvPr id="105" name="DRAM">
                <a:extLst>
                  <a:ext uri="{FF2B5EF4-FFF2-40B4-BE49-F238E27FC236}">
                    <a16:creationId xmlns:a16="http://schemas.microsoft.com/office/drawing/2014/main" id="{409F785F-8AD8-92CD-60AC-6BF9A4F72D37}"/>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6" name="DRAM">
                <a:extLst>
                  <a:ext uri="{FF2B5EF4-FFF2-40B4-BE49-F238E27FC236}">
                    <a16:creationId xmlns:a16="http://schemas.microsoft.com/office/drawing/2014/main" id="{0B03D9C7-AF50-CE3F-684D-30F40D5916EF}"/>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7" name="DRAM">
                <a:extLst>
                  <a:ext uri="{FF2B5EF4-FFF2-40B4-BE49-F238E27FC236}">
                    <a16:creationId xmlns:a16="http://schemas.microsoft.com/office/drawing/2014/main" id="{E41C9139-9E9B-72CD-FD27-6CB15407A158}"/>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8" name="DRAM">
                <a:extLst>
                  <a:ext uri="{FF2B5EF4-FFF2-40B4-BE49-F238E27FC236}">
                    <a16:creationId xmlns:a16="http://schemas.microsoft.com/office/drawing/2014/main" id="{CFD0D982-3EA8-3573-DE64-B9B92F5C942C}"/>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9" name="DRAM">
                <a:extLst>
                  <a:ext uri="{FF2B5EF4-FFF2-40B4-BE49-F238E27FC236}">
                    <a16:creationId xmlns:a16="http://schemas.microsoft.com/office/drawing/2014/main" id="{04C27DF3-24DF-3E8C-FFE9-F247D23270A1}"/>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1" name="Group 60">
              <a:extLst>
                <a:ext uri="{FF2B5EF4-FFF2-40B4-BE49-F238E27FC236}">
                  <a16:creationId xmlns:a16="http://schemas.microsoft.com/office/drawing/2014/main" id="{2148CD67-332C-F51A-988E-2611D4010668}"/>
                </a:ext>
              </a:extLst>
            </p:cNvPr>
            <p:cNvGrpSpPr/>
            <p:nvPr/>
          </p:nvGrpSpPr>
          <p:grpSpPr>
            <a:xfrm>
              <a:off x="4876800" y="1600200"/>
              <a:ext cx="457200" cy="2209800"/>
              <a:chOff x="4876800" y="1600200"/>
              <a:chExt cx="457200" cy="2209800"/>
            </a:xfrm>
          </p:grpSpPr>
          <p:sp>
            <p:nvSpPr>
              <p:cNvPr id="100" name="DRAM">
                <a:extLst>
                  <a:ext uri="{FF2B5EF4-FFF2-40B4-BE49-F238E27FC236}">
                    <a16:creationId xmlns:a16="http://schemas.microsoft.com/office/drawing/2014/main" id="{53133863-A8A6-7C24-65D5-1675607CF4AC}"/>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1" name="DRAM">
                <a:extLst>
                  <a:ext uri="{FF2B5EF4-FFF2-40B4-BE49-F238E27FC236}">
                    <a16:creationId xmlns:a16="http://schemas.microsoft.com/office/drawing/2014/main" id="{0BA01B15-9F60-761D-67BF-612AF92BAB88}"/>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2" name="DRAM">
                <a:extLst>
                  <a:ext uri="{FF2B5EF4-FFF2-40B4-BE49-F238E27FC236}">
                    <a16:creationId xmlns:a16="http://schemas.microsoft.com/office/drawing/2014/main" id="{E44FC94B-6DE2-7F93-FAAF-640F02FA702C}"/>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3" name="DRAM">
                <a:extLst>
                  <a:ext uri="{FF2B5EF4-FFF2-40B4-BE49-F238E27FC236}">
                    <a16:creationId xmlns:a16="http://schemas.microsoft.com/office/drawing/2014/main" id="{D52D198B-BF07-D189-7654-F57F5A22BAA8}"/>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4" name="DRAM">
                <a:extLst>
                  <a:ext uri="{FF2B5EF4-FFF2-40B4-BE49-F238E27FC236}">
                    <a16:creationId xmlns:a16="http://schemas.microsoft.com/office/drawing/2014/main" id="{01020030-5CDD-B848-3C60-D8A463E026C6}"/>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 name="Group 61">
              <a:extLst>
                <a:ext uri="{FF2B5EF4-FFF2-40B4-BE49-F238E27FC236}">
                  <a16:creationId xmlns:a16="http://schemas.microsoft.com/office/drawing/2014/main" id="{1DD7A0B9-FB33-6D2C-1012-44A2C98A9E1F}"/>
                </a:ext>
              </a:extLst>
            </p:cNvPr>
            <p:cNvGrpSpPr/>
            <p:nvPr/>
          </p:nvGrpSpPr>
          <p:grpSpPr>
            <a:xfrm>
              <a:off x="5676900" y="1600199"/>
              <a:ext cx="1828800" cy="2362201"/>
              <a:chOff x="5676900" y="1170708"/>
              <a:chExt cx="1828800" cy="2791692"/>
            </a:xfrm>
          </p:grpSpPr>
          <p:cxnSp>
            <p:nvCxnSpPr>
              <p:cNvPr id="95" name="Straight Connector 94">
                <a:extLst>
                  <a:ext uri="{FF2B5EF4-FFF2-40B4-BE49-F238E27FC236}">
                    <a16:creationId xmlns:a16="http://schemas.microsoft.com/office/drawing/2014/main" id="{11A5E939-1A98-0C74-70C6-00C30578CE8F}"/>
                  </a:ext>
                </a:extLst>
              </p:cNvPr>
              <p:cNvCxnSpPr>
                <a:cxnSpLocks/>
                <a:stCxn id="65" idx="0"/>
                <a:endCxn id="105"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E59C9A8-65FB-2A14-48B0-37F6CEA0922A}"/>
                  </a:ext>
                </a:extLst>
              </p:cNvPr>
              <p:cNvCxnSpPr>
                <a:cxnSpLocks/>
                <a:stCxn id="67" idx="0"/>
                <a:endCxn id="107"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8D9D7CB-75FA-94FE-B461-82F19DC522AD}"/>
                  </a:ext>
                </a:extLst>
              </p:cNvPr>
              <p:cNvCxnSpPr>
                <a:cxnSpLocks/>
                <a:stCxn id="68" idx="0"/>
                <a:endCxn id="108"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76BA570-2A38-D337-48AD-A423A8D0BA13}"/>
                  </a:ext>
                </a:extLst>
              </p:cNvPr>
              <p:cNvCxnSpPr>
                <a:cxnSpLocks/>
                <a:stCxn id="69" idx="0"/>
                <a:endCxn id="109"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FACBF55-5AC5-FACA-60C8-997FC5703B80}"/>
                  </a:ext>
                </a:extLst>
              </p:cNvPr>
              <p:cNvCxnSpPr>
                <a:cxnSpLocks/>
                <a:stCxn id="66" idx="0"/>
                <a:endCxn id="106"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5E6C3537-F9C5-4705-26EF-C924F0F5D5D7}"/>
                </a:ext>
              </a:extLst>
            </p:cNvPr>
            <p:cNvGrpSpPr/>
            <p:nvPr/>
          </p:nvGrpSpPr>
          <p:grpSpPr>
            <a:xfrm>
              <a:off x="5334000" y="1790700"/>
              <a:ext cx="2362201" cy="1828800"/>
              <a:chOff x="5333998" y="1790700"/>
              <a:chExt cx="2791691" cy="1828800"/>
            </a:xfrm>
          </p:grpSpPr>
          <p:cxnSp>
            <p:nvCxnSpPr>
              <p:cNvPr id="90" name="Straight Connector 89">
                <a:extLst>
                  <a:ext uri="{FF2B5EF4-FFF2-40B4-BE49-F238E27FC236}">
                    <a16:creationId xmlns:a16="http://schemas.microsoft.com/office/drawing/2014/main" id="{2C07D7F7-728D-01F4-880A-98B39E9A99B2}"/>
                  </a:ext>
                </a:extLst>
              </p:cNvPr>
              <p:cNvCxnSpPr>
                <a:cxnSpLocks/>
                <a:stCxn id="69" idx="6"/>
                <a:endCxn id="100"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F98157F-C02A-60EE-E532-15DBC6E489BB}"/>
                  </a:ext>
                </a:extLst>
              </p:cNvPr>
              <p:cNvCxnSpPr>
                <a:cxnSpLocks/>
                <a:stCxn id="74" idx="6"/>
                <a:endCxn id="101"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A735D65-3660-8AE7-0371-B03DF94DCB54}"/>
                  </a:ext>
                </a:extLst>
              </p:cNvPr>
              <p:cNvCxnSpPr>
                <a:cxnSpLocks/>
                <a:endCxn id="102" idx="0"/>
              </p:cNvCxnSpPr>
              <p:nvPr/>
            </p:nvCxnSpPr>
            <p:spPr>
              <a:xfrm flipH="1">
                <a:off x="5333998" y="2705100"/>
                <a:ext cx="2791686"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81FD839-7FC4-4E78-792C-D16281A9C270}"/>
                  </a:ext>
                </a:extLst>
              </p:cNvPr>
              <p:cNvCxnSpPr>
                <a:cxnSpLocks/>
                <a:stCxn id="84" idx="6"/>
                <a:endCxn id="103"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06AD3AB-9600-A6BF-BFBF-068E37656400}"/>
                  </a:ext>
                </a:extLst>
              </p:cNvPr>
              <p:cNvCxnSpPr>
                <a:cxnSpLocks/>
                <a:stCxn id="89" idx="6"/>
                <a:endCxn id="104"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AF764B5E-2A2B-5202-8C6F-6ACC1FF585B0}"/>
                </a:ext>
              </a:extLst>
            </p:cNvPr>
            <p:cNvGrpSpPr/>
            <p:nvPr/>
          </p:nvGrpSpPr>
          <p:grpSpPr>
            <a:xfrm>
              <a:off x="5486400" y="1600200"/>
              <a:ext cx="2209800" cy="2209800"/>
              <a:chOff x="5486400" y="1600200"/>
              <a:chExt cx="2209800" cy="2209800"/>
            </a:xfrm>
          </p:grpSpPr>
          <p:sp>
            <p:nvSpPr>
              <p:cNvPr id="65" name="Oval 64">
                <a:extLst>
                  <a:ext uri="{FF2B5EF4-FFF2-40B4-BE49-F238E27FC236}">
                    <a16:creationId xmlns:a16="http://schemas.microsoft.com/office/drawing/2014/main" id="{13D770BB-7217-38C5-711D-B5170B8CCC9F}"/>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6" name="Oval 65">
                <a:extLst>
                  <a:ext uri="{FF2B5EF4-FFF2-40B4-BE49-F238E27FC236}">
                    <a16:creationId xmlns:a16="http://schemas.microsoft.com/office/drawing/2014/main" id="{DB50467F-FEFD-794B-3319-E226669CFE8C}"/>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 name="Oval 66">
                <a:extLst>
                  <a:ext uri="{FF2B5EF4-FFF2-40B4-BE49-F238E27FC236}">
                    <a16:creationId xmlns:a16="http://schemas.microsoft.com/office/drawing/2014/main" id="{51FA6554-610A-A0D6-0132-A77C72C68850}"/>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 name="Oval 67">
                <a:extLst>
                  <a:ext uri="{FF2B5EF4-FFF2-40B4-BE49-F238E27FC236}">
                    <a16:creationId xmlns:a16="http://schemas.microsoft.com/office/drawing/2014/main" id="{586865B3-C286-94B9-E0A9-1E9D84ABEE21}"/>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 name="Oval 68">
                <a:extLst>
                  <a:ext uri="{FF2B5EF4-FFF2-40B4-BE49-F238E27FC236}">
                    <a16:creationId xmlns:a16="http://schemas.microsoft.com/office/drawing/2014/main" id="{CAC2CBB4-018B-F3DC-C3BC-558E89C961AB}"/>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0" name="Oval 69">
                <a:extLst>
                  <a:ext uri="{FF2B5EF4-FFF2-40B4-BE49-F238E27FC236}">
                    <a16:creationId xmlns:a16="http://schemas.microsoft.com/office/drawing/2014/main" id="{D8287CBE-84C0-0AFA-E1FD-20A73C634A74}"/>
                  </a:ext>
                </a:extLst>
              </p:cNvPr>
              <p:cNvSpPr/>
              <p:nvPr/>
            </p:nvSpPr>
            <p:spPr>
              <a:xfrm>
                <a:off x="5486400" y="2057400"/>
                <a:ext cx="381000" cy="381000"/>
              </a:xfrm>
              <a:prstGeom prst="ellipse">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1" name="Oval 70">
                <a:extLst>
                  <a:ext uri="{FF2B5EF4-FFF2-40B4-BE49-F238E27FC236}">
                    <a16:creationId xmlns:a16="http://schemas.microsoft.com/office/drawing/2014/main" id="{24C174AB-3F60-50A6-58FA-D1E748D9A1C5}"/>
                  </a:ext>
                </a:extLst>
              </p:cNvPr>
              <p:cNvSpPr/>
              <p:nvPr/>
            </p:nvSpPr>
            <p:spPr>
              <a:xfrm>
                <a:off x="5943600" y="2057400"/>
                <a:ext cx="381000" cy="381000"/>
              </a:xfrm>
              <a:prstGeom prst="ellipse">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2" name="Oval 71">
                <a:extLst>
                  <a:ext uri="{FF2B5EF4-FFF2-40B4-BE49-F238E27FC236}">
                    <a16:creationId xmlns:a16="http://schemas.microsoft.com/office/drawing/2014/main" id="{1CC44215-7331-5864-7BD3-2AD3FDC413EF}"/>
                  </a:ext>
                </a:extLst>
              </p:cNvPr>
              <p:cNvSpPr/>
              <p:nvPr/>
            </p:nvSpPr>
            <p:spPr>
              <a:xfrm>
                <a:off x="6400800" y="2057400"/>
                <a:ext cx="381000" cy="381000"/>
              </a:xfrm>
              <a:prstGeom prst="ellipse">
                <a:avLst/>
              </a:prstGeom>
              <a:solidFill>
                <a:schemeClr val="accent4">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3" name="Oval 72">
                <a:extLst>
                  <a:ext uri="{FF2B5EF4-FFF2-40B4-BE49-F238E27FC236}">
                    <a16:creationId xmlns:a16="http://schemas.microsoft.com/office/drawing/2014/main" id="{26C2B63A-40AF-34C4-818C-54EF22B10709}"/>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4" name="Oval 73">
                <a:extLst>
                  <a:ext uri="{FF2B5EF4-FFF2-40B4-BE49-F238E27FC236}">
                    <a16:creationId xmlns:a16="http://schemas.microsoft.com/office/drawing/2014/main" id="{22A79D5C-8525-AC9D-CAC0-1F0DF3D0B15B}"/>
                  </a:ext>
                </a:extLst>
              </p:cNvPr>
              <p:cNvSpPr/>
              <p:nvPr/>
            </p:nvSpPr>
            <p:spPr>
              <a:xfrm>
                <a:off x="7315200" y="2057400"/>
                <a:ext cx="381000" cy="381000"/>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5" name="Oval 74">
                <a:extLst>
                  <a:ext uri="{FF2B5EF4-FFF2-40B4-BE49-F238E27FC236}">
                    <a16:creationId xmlns:a16="http://schemas.microsoft.com/office/drawing/2014/main" id="{F4FEE0C3-3C8F-EA32-157D-1B842D24E5A3}"/>
                  </a:ext>
                </a:extLst>
              </p:cNvPr>
              <p:cNvSpPr/>
              <p:nvPr/>
            </p:nvSpPr>
            <p:spPr>
              <a:xfrm>
                <a:off x="5486400" y="2514600"/>
                <a:ext cx="381000" cy="381000"/>
              </a:xfrm>
              <a:prstGeom prst="ellipse">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6" name="Oval 75">
                <a:extLst>
                  <a:ext uri="{FF2B5EF4-FFF2-40B4-BE49-F238E27FC236}">
                    <a16:creationId xmlns:a16="http://schemas.microsoft.com/office/drawing/2014/main" id="{CEBAB866-F9F2-7A33-FF7E-E780BA9DC69C}"/>
                  </a:ext>
                </a:extLst>
              </p:cNvPr>
              <p:cNvSpPr/>
              <p:nvPr/>
            </p:nvSpPr>
            <p:spPr>
              <a:xfrm>
                <a:off x="5943600" y="2514600"/>
                <a:ext cx="381000" cy="381000"/>
              </a:xfrm>
              <a:prstGeom prst="ellipse">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7" name="Oval 76">
                <a:extLst>
                  <a:ext uri="{FF2B5EF4-FFF2-40B4-BE49-F238E27FC236}">
                    <a16:creationId xmlns:a16="http://schemas.microsoft.com/office/drawing/2014/main" id="{97738BCC-FAE3-DFB7-9C37-CDAE7339B38C}"/>
                  </a:ext>
                </a:extLst>
              </p:cNvPr>
              <p:cNvSpPr/>
              <p:nvPr/>
            </p:nvSpPr>
            <p:spPr>
              <a:xfrm>
                <a:off x="6400800" y="2514600"/>
                <a:ext cx="381000" cy="381000"/>
              </a:xfrm>
              <a:prstGeom prst="ellipse">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8" name="Oval 77">
                <a:extLst>
                  <a:ext uri="{FF2B5EF4-FFF2-40B4-BE49-F238E27FC236}">
                    <a16:creationId xmlns:a16="http://schemas.microsoft.com/office/drawing/2014/main" id="{9841D0FB-9DF1-17E4-4260-3888261CC348}"/>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9" name="Oval 78">
                <a:extLst>
                  <a:ext uri="{FF2B5EF4-FFF2-40B4-BE49-F238E27FC236}">
                    <a16:creationId xmlns:a16="http://schemas.microsoft.com/office/drawing/2014/main" id="{8D98E843-490D-C1A9-BA17-B894DDFDC01D}"/>
                  </a:ext>
                </a:extLst>
              </p:cNvPr>
              <p:cNvSpPr/>
              <p:nvPr/>
            </p:nvSpPr>
            <p:spPr>
              <a:xfrm>
                <a:off x="7315200" y="2514600"/>
                <a:ext cx="381000" cy="381000"/>
              </a:xfrm>
              <a:prstGeom prst="ellipse">
                <a:avLst/>
              </a:prstGeom>
              <a:solidFill>
                <a:schemeClr val="accent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0" name="Oval 79">
                <a:extLst>
                  <a:ext uri="{FF2B5EF4-FFF2-40B4-BE49-F238E27FC236}">
                    <a16:creationId xmlns:a16="http://schemas.microsoft.com/office/drawing/2014/main" id="{F1D9404C-500E-6F5D-E3F8-F513587236D5}"/>
                  </a:ext>
                </a:extLst>
              </p:cNvPr>
              <p:cNvSpPr/>
              <p:nvPr/>
            </p:nvSpPr>
            <p:spPr>
              <a:xfrm>
                <a:off x="5486400" y="2971800"/>
                <a:ext cx="381000" cy="381000"/>
              </a:xfrm>
              <a:prstGeom prst="ellipse">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1" name="Oval 80">
                <a:extLst>
                  <a:ext uri="{FF2B5EF4-FFF2-40B4-BE49-F238E27FC236}">
                    <a16:creationId xmlns:a16="http://schemas.microsoft.com/office/drawing/2014/main" id="{F1B51AC3-4F3E-BF12-DDF5-5D2DA7C87890}"/>
                  </a:ext>
                </a:extLst>
              </p:cNvPr>
              <p:cNvSpPr/>
              <p:nvPr/>
            </p:nvSpPr>
            <p:spPr>
              <a:xfrm>
                <a:off x="5943600" y="2971800"/>
                <a:ext cx="381000" cy="381000"/>
              </a:xfrm>
              <a:prstGeom prst="ellipse">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2" name="Oval 81">
                <a:extLst>
                  <a:ext uri="{FF2B5EF4-FFF2-40B4-BE49-F238E27FC236}">
                    <a16:creationId xmlns:a16="http://schemas.microsoft.com/office/drawing/2014/main" id="{0E34BA3B-2E90-2F8A-3942-B87B8B418F3F}"/>
                  </a:ext>
                </a:extLst>
              </p:cNvPr>
              <p:cNvSpPr/>
              <p:nvPr/>
            </p:nvSpPr>
            <p:spPr>
              <a:xfrm>
                <a:off x="6400800" y="2971800"/>
                <a:ext cx="381000" cy="381000"/>
              </a:xfrm>
              <a:prstGeom prst="ellipse">
                <a:avLst/>
              </a:prstGeom>
              <a:solidFill>
                <a:schemeClr val="accent4">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3" name="Oval 82">
                <a:extLst>
                  <a:ext uri="{FF2B5EF4-FFF2-40B4-BE49-F238E27FC236}">
                    <a16:creationId xmlns:a16="http://schemas.microsoft.com/office/drawing/2014/main" id="{87C43EC3-04A5-4B10-9446-B91845F74C86}"/>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4" name="Oval 83">
                <a:extLst>
                  <a:ext uri="{FF2B5EF4-FFF2-40B4-BE49-F238E27FC236}">
                    <a16:creationId xmlns:a16="http://schemas.microsoft.com/office/drawing/2014/main" id="{C77B9788-E66E-D570-BE3D-FEC45F4C4FB8}"/>
                  </a:ext>
                </a:extLst>
              </p:cNvPr>
              <p:cNvSpPr/>
              <p:nvPr/>
            </p:nvSpPr>
            <p:spPr>
              <a:xfrm>
                <a:off x="7315200" y="2971800"/>
                <a:ext cx="381000" cy="381000"/>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5" name="Oval 84">
                <a:extLst>
                  <a:ext uri="{FF2B5EF4-FFF2-40B4-BE49-F238E27FC236}">
                    <a16:creationId xmlns:a16="http://schemas.microsoft.com/office/drawing/2014/main" id="{FB967F9E-AD0E-99F8-4C92-7B0C15A40A2D}"/>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6" name="Oval 85">
                <a:extLst>
                  <a:ext uri="{FF2B5EF4-FFF2-40B4-BE49-F238E27FC236}">
                    <a16:creationId xmlns:a16="http://schemas.microsoft.com/office/drawing/2014/main" id="{2091FB07-CEC0-1813-13B0-9458C73FC33F}"/>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7" name="Oval 86">
                <a:extLst>
                  <a:ext uri="{FF2B5EF4-FFF2-40B4-BE49-F238E27FC236}">
                    <a16:creationId xmlns:a16="http://schemas.microsoft.com/office/drawing/2014/main" id="{81102973-DB18-170B-60B8-6FB5AB67E2C0}"/>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8" name="Oval 87">
                <a:extLst>
                  <a:ext uri="{FF2B5EF4-FFF2-40B4-BE49-F238E27FC236}">
                    <a16:creationId xmlns:a16="http://schemas.microsoft.com/office/drawing/2014/main" id="{E934C76D-A9A1-3F43-AD2E-F83FD4DC3839}"/>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9" name="Oval 88">
                <a:extLst>
                  <a:ext uri="{FF2B5EF4-FFF2-40B4-BE49-F238E27FC236}">
                    <a16:creationId xmlns:a16="http://schemas.microsoft.com/office/drawing/2014/main" id="{0E717C25-74D2-B4D9-6D7E-B29CE3266224}"/>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110" name="Group 109">
            <a:extLst>
              <a:ext uri="{FF2B5EF4-FFF2-40B4-BE49-F238E27FC236}">
                <a16:creationId xmlns:a16="http://schemas.microsoft.com/office/drawing/2014/main" id="{44362C14-2121-1971-5E30-DEC513A70F0B}"/>
              </a:ext>
            </a:extLst>
          </p:cNvPr>
          <p:cNvGrpSpPr/>
          <p:nvPr/>
        </p:nvGrpSpPr>
        <p:grpSpPr>
          <a:xfrm>
            <a:off x="4751986" y="1663010"/>
            <a:ext cx="1414038" cy="1414038"/>
            <a:chOff x="4876800" y="1600199"/>
            <a:chExt cx="2819401" cy="2819401"/>
          </a:xfrm>
        </p:grpSpPr>
        <p:grpSp>
          <p:nvGrpSpPr>
            <p:cNvPr id="111" name="Group 110">
              <a:extLst>
                <a:ext uri="{FF2B5EF4-FFF2-40B4-BE49-F238E27FC236}">
                  <a16:creationId xmlns:a16="http://schemas.microsoft.com/office/drawing/2014/main" id="{D265122C-F95D-0F77-8C39-5871E49BA90A}"/>
                </a:ext>
              </a:extLst>
            </p:cNvPr>
            <p:cNvGrpSpPr/>
            <p:nvPr/>
          </p:nvGrpSpPr>
          <p:grpSpPr>
            <a:xfrm>
              <a:off x="5486400" y="3962400"/>
              <a:ext cx="2209800" cy="457200"/>
              <a:chOff x="5486400" y="3962400"/>
              <a:chExt cx="2209800" cy="457200"/>
            </a:xfrm>
          </p:grpSpPr>
          <p:sp>
            <p:nvSpPr>
              <p:cNvPr id="156" name="DRAM">
                <a:extLst>
                  <a:ext uri="{FF2B5EF4-FFF2-40B4-BE49-F238E27FC236}">
                    <a16:creationId xmlns:a16="http://schemas.microsoft.com/office/drawing/2014/main" id="{DAC1715B-6A79-BB15-14B4-7C550BE4BD21}"/>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7" name="DRAM">
                <a:extLst>
                  <a:ext uri="{FF2B5EF4-FFF2-40B4-BE49-F238E27FC236}">
                    <a16:creationId xmlns:a16="http://schemas.microsoft.com/office/drawing/2014/main" id="{14844BF7-6BE5-52F2-FAE1-BDC846F2B603}"/>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8" name="DRAM">
                <a:extLst>
                  <a:ext uri="{FF2B5EF4-FFF2-40B4-BE49-F238E27FC236}">
                    <a16:creationId xmlns:a16="http://schemas.microsoft.com/office/drawing/2014/main" id="{7367EA0F-32E9-B6B2-7F8D-2AF18E75F3A3}"/>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9" name="DRAM">
                <a:extLst>
                  <a:ext uri="{FF2B5EF4-FFF2-40B4-BE49-F238E27FC236}">
                    <a16:creationId xmlns:a16="http://schemas.microsoft.com/office/drawing/2014/main" id="{1B727991-23A0-9AD3-2845-DB5F30128624}"/>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0" name="DRAM">
                <a:extLst>
                  <a:ext uri="{FF2B5EF4-FFF2-40B4-BE49-F238E27FC236}">
                    <a16:creationId xmlns:a16="http://schemas.microsoft.com/office/drawing/2014/main" id="{E86BE4CE-33B9-BCCA-12A1-2BFDCDA72272}"/>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2" name="Group 111">
              <a:extLst>
                <a:ext uri="{FF2B5EF4-FFF2-40B4-BE49-F238E27FC236}">
                  <a16:creationId xmlns:a16="http://schemas.microsoft.com/office/drawing/2014/main" id="{37875A4C-8BA4-BD76-6587-65782774FAC8}"/>
                </a:ext>
              </a:extLst>
            </p:cNvPr>
            <p:cNvGrpSpPr/>
            <p:nvPr/>
          </p:nvGrpSpPr>
          <p:grpSpPr>
            <a:xfrm>
              <a:off x="4876800" y="1600200"/>
              <a:ext cx="457200" cy="2209800"/>
              <a:chOff x="4876800" y="1600200"/>
              <a:chExt cx="457200" cy="2209800"/>
            </a:xfrm>
          </p:grpSpPr>
          <p:sp>
            <p:nvSpPr>
              <p:cNvPr id="151" name="DRAM">
                <a:extLst>
                  <a:ext uri="{FF2B5EF4-FFF2-40B4-BE49-F238E27FC236}">
                    <a16:creationId xmlns:a16="http://schemas.microsoft.com/office/drawing/2014/main" id="{3047A10C-4FEB-217B-08EA-A792A98C978E}"/>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2" name="DRAM">
                <a:extLst>
                  <a:ext uri="{FF2B5EF4-FFF2-40B4-BE49-F238E27FC236}">
                    <a16:creationId xmlns:a16="http://schemas.microsoft.com/office/drawing/2014/main" id="{CB593E2C-26E8-EA6D-6186-844CC9BB1092}"/>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3" name="DRAM">
                <a:extLst>
                  <a:ext uri="{FF2B5EF4-FFF2-40B4-BE49-F238E27FC236}">
                    <a16:creationId xmlns:a16="http://schemas.microsoft.com/office/drawing/2014/main" id="{3B468AA9-D62E-FE27-F87E-A606CBF6ED8C}"/>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4" name="DRAM">
                <a:extLst>
                  <a:ext uri="{FF2B5EF4-FFF2-40B4-BE49-F238E27FC236}">
                    <a16:creationId xmlns:a16="http://schemas.microsoft.com/office/drawing/2014/main" id="{B1FD441F-F92C-CA76-4469-FC65356BD656}"/>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5" name="DRAM">
                <a:extLst>
                  <a:ext uri="{FF2B5EF4-FFF2-40B4-BE49-F238E27FC236}">
                    <a16:creationId xmlns:a16="http://schemas.microsoft.com/office/drawing/2014/main" id="{081B1368-AB3C-1D70-680F-869B42C5BFD7}"/>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3" name="Group 112">
              <a:extLst>
                <a:ext uri="{FF2B5EF4-FFF2-40B4-BE49-F238E27FC236}">
                  <a16:creationId xmlns:a16="http://schemas.microsoft.com/office/drawing/2014/main" id="{314BB626-0C6D-EC1E-1C4A-16D30A51D47E}"/>
                </a:ext>
              </a:extLst>
            </p:cNvPr>
            <p:cNvGrpSpPr/>
            <p:nvPr/>
          </p:nvGrpSpPr>
          <p:grpSpPr>
            <a:xfrm>
              <a:off x="5676900" y="1600199"/>
              <a:ext cx="1828800" cy="2362201"/>
              <a:chOff x="5676900" y="1170708"/>
              <a:chExt cx="1828800" cy="2791692"/>
            </a:xfrm>
          </p:grpSpPr>
          <p:cxnSp>
            <p:nvCxnSpPr>
              <p:cNvPr id="146" name="Straight Connector 145">
                <a:extLst>
                  <a:ext uri="{FF2B5EF4-FFF2-40B4-BE49-F238E27FC236}">
                    <a16:creationId xmlns:a16="http://schemas.microsoft.com/office/drawing/2014/main" id="{147CE309-B301-E137-5428-29A0D1850F9E}"/>
                  </a:ext>
                </a:extLst>
              </p:cNvPr>
              <p:cNvCxnSpPr>
                <a:cxnSpLocks/>
                <a:stCxn id="116" idx="0"/>
                <a:endCxn id="156"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378F6E6-9827-6811-70BE-2493C80C7A79}"/>
                  </a:ext>
                </a:extLst>
              </p:cNvPr>
              <p:cNvCxnSpPr>
                <a:cxnSpLocks/>
                <a:stCxn id="118" idx="0"/>
                <a:endCxn id="158"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ABE3392-0824-83EC-D863-95A2508959F1}"/>
                  </a:ext>
                </a:extLst>
              </p:cNvPr>
              <p:cNvCxnSpPr>
                <a:cxnSpLocks/>
                <a:stCxn id="119" idx="0"/>
                <a:endCxn id="159"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D10862B-948F-BD19-6A01-00426565F83C}"/>
                  </a:ext>
                </a:extLst>
              </p:cNvPr>
              <p:cNvCxnSpPr>
                <a:cxnSpLocks/>
                <a:stCxn id="120" idx="0"/>
                <a:endCxn id="160"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342ABFB7-566B-288A-3DF5-69D7AAAADA0B}"/>
                  </a:ext>
                </a:extLst>
              </p:cNvPr>
              <p:cNvCxnSpPr>
                <a:cxnSpLocks/>
                <a:stCxn id="117" idx="0"/>
                <a:endCxn id="157"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1EA196E2-E5C9-A708-50BA-DA78A6401B1A}"/>
                </a:ext>
              </a:extLst>
            </p:cNvPr>
            <p:cNvGrpSpPr/>
            <p:nvPr/>
          </p:nvGrpSpPr>
          <p:grpSpPr>
            <a:xfrm>
              <a:off x="5334000" y="1790700"/>
              <a:ext cx="2362201" cy="1828800"/>
              <a:chOff x="5333998" y="1790700"/>
              <a:chExt cx="2791691" cy="1828800"/>
            </a:xfrm>
          </p:grpSpPr>
          <p:cxnSp>
            <p:nvCxnSpPr>
              <p:cNvPr id="141" name="Straight Connector 140">
                <a:extLst>
                  <a:ext uri="{FF2B5EF4-FFF2-40B4-BE49-F238E27FC236}">
                    <a16:creationId xmlns:a16="http://schemas.microsoft.com/office/drawing/2014/main" id="{2DA01EE4-4402-1523-A0FE-486AB469C3E4}"/>
                  </a:ext>
                </a:extLst>
              </p:cNvPr>
              <p:cNvCxnSpPr>
                <a:cxnSpLocks/>
                <a:stCxn id="120" idx="6"/>
                <a:endCxn id="151"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4A54BBE-E795-26B3-AA72-8E0AA8C14FC6}"/>
                  </a:ext>
                </a:extLst>
              </p:cNvPr>
              <p:cNvCxnSpPr>
                <a:cxnSpLocks/>
                <a:stCxn id="125" idx="6"/>
                <a:endCxn id="152"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E7A474F-1B87-9D69-9014-66DFF6256AC1}"/>
                  </a:ext>
                </a:extLst>
              </p:cNvPr>
              <p:cNvCxnSpPr>
                <a:cxnSpLocks/>
                <a:stCxn id="130" idx="6"/>
                <a:endCxn id="153"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86AB509-3A87-6CB2-373A-61AF1C3E37C7}"/>
                  </a:ext>
                </a:extLst>
              </p:cNvPr>
              <p:cNvCxnSpPr>
                <a:cxnSpLocks/>
                <a:stCxn id="135" idx="6"/>
                <a:endCxn id="154"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EEE6F9-7184-0D50-2ACF-356C5284D112}"/>
                  </a:ext>
                </a:extLst>
              </p:cNvPr>
              <p:cNvCxnSpPr>
                <a:cxnSpLocks/>
                <a:stCxn id="140" idx="6"/>
                <a:endCxn id="155"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B0D24273-1E2A-A54E-51E3-D1E36A9D6861}"/>
                </a:ext>
              </a:extLst>
            </p:cNvPr>
            <p:cNvGrpSpPr/>
            <p:nvPr/>
          </p:nvGrpSpPr>
          <p:grpSpPr>
            <a:xfrm>
              <a:off x="5486400" y="1600200"/>
              <a:ext cx="2209800" cy="2209800"/>
              <a:chOff x="5486400" y="1600200"/>
              <a:chExt cx="2209800" cy="2209800"/>
            </a:xfrm>
          </p:grpSpPr>
          <p:sp>
            <p:nvSpPr>
              <p:cNvPr id="116" name="Oval 115">
                <a:extLst>
                  <a:ext uri="{FF2B5EF4-FFF2-40B4-BE49-F238E27FC236}">
                    <a16:creationId xmlns:a16="http://schemas.microsoft.com/office/drawing/2014/main" id="{AF4D7578-A609-0852-029C-AFAB630F0459}"/>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7" name="Oval 116">
                <a:extLst>
                  <a:ext uri="{FF2B5EF4-FFF2-40B4-BE49-F238E27FC236}">
                    <a16:creationId xmlns:a16="http://schemas.microsoft.com/office/drawing/2014/main" id="{C3B4EB90-E9E1-742E-5ED4-BDD73F45B11D}"/>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8" name="Oval 117">
                <a:extLst>
                  <a:ext uri="{FF2B5EF4-FFF2-40B4-BE49-F238E27FC236}">
                    <a16:creationId xmlns:a16="http://schemas.microsoft.com/office/drawing/2014/main" id="{A234198A-C055-2CF2-2D39-BD6DF053E31B}"/>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9" name="Oval 118">
                <a:extLst>
                  <a:ext uri="{FF2B5EF4-FFF2-40B4-BE49-F238E27FC236}">
                    <a16:creationId xmlns:a16="http://schemas.microsoft.com/office/drawing/2014/main" id="{A3207CC5-3B8C-47C5-E971-A50C66838754}"/>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0" name="Oval 119">
                <a:extLst>
                  <a:ext uri="{FF2B5EF4-FFF2-40B4-BE49-F238E27FC236}">
                    <a16:creationId xmlns:a16="http://schemas.microsoft.com/office/drawing/2014/main" id="{0E33B9A3-CA68-0BB0-DD73-FB43E8EEC852}"/>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1" name="Oval 120">
                <a:extLst>
                  <a:ext uri="{FF2B5EF4-FFF2-40B4-BE49-F238E27FC236}">
                    <a16:creationId xmlns:a16="http://schemas.microsoft.com/office/drawing/2014/main" id="{09B4A3C9-82E2-C209-3747-2AB0C39E7371}"/>
                  </a:ext>
                </a:extLst>
              </p:cNvPr>
              <p:cNvSpPr/>
              <p:nvPr/>
            </p:nvSpPr>
            <p:spPr>
              <a:xfrm>
                <a:off x="54864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2" name="Oval 121">
                <a:extLst>
                  <a:ext uri="{FF2B5EF4-FFF2-40B4-BE49-F238E27FC236}">
                    <a16:creationId xmlns:a16="http://schemas.microsoft.com/office/drawing/2014/main" id="{4BA7E62C-F457-7D1E-D497-3C9CF9526404}"/>
                  </a:ext>
                </a:extLst>
              </p:cNvPr>
              <p:cNvSpPr/>
              <p:nvPr/>
            </p:nvSpPr>
            <p:spPr>
              <a:xfrm>
                <a:off x="59436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3" name="Oval 122">
                <a:extLst>
                  <a:ext uri="{FF2B5EF4-FFF2-40B4-BE49-F238E27FC236}">
                    <a16:creationId xmlns:a16="http://schemas.microsoft.com/office/drawing/2014/main" id="{BD168504-D31B-1EBA-0E30-AA284679BC5F}"/>
                  </a:ext>
                </a:extLst>
              </p:cNvPr>
              <p:cNvSpPr/>
              <p:nvPr/>
            </p:nvSpPr>
            <p:spPr>
              <a:xfrm>
                <a:off x="64008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4" name="Oval 123">
                <a:extLst>
                  <a:ext uri="{FF2B5EF4-FFF2-40B4-BE49-F238E27FC236}">
                    <a16:creationId xmlns:a16="http://schemas.microsoft.com/office/drawing/2014/main" id="{DC37C0EF-5017-3A03-79DE-522118891193}"/>
                  </a:ext>
                </a:extLst>
              </p:cNvPr>
              <p:cNvSpPr/>
              <p:nvPr/>
            </p:nvSpPr>
            <p:spPr>
              <a:xfrm>
                <a:off x="68580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5" name="Oval 124">
                <a:extLst>
                  <a:ext uri="{FF2B5EF4-FFF2-40B4-BE49-F238E27FC236}">
                    <a16:creationId xmlns:a16="http://schemas.microsoft.com/office/drawing/2014/main" id="{7C0CA901-3E96-F59D-6D00-B41831E998FF}"/>
                  </a:ext>
                </a:extLst>
              </p:cNvPr>
              <p:cNvSpPr/>
              <p:nvPr/>
            </p:nvSpPr>
            <p:spPr>
              <a:xfrm>
                <a:off x="73152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6" name="Oval 125">
                <a:extLst>
                  <a:ext uri="{FF2B5EF4-FFF2-40B4-BE49-F238E27FC236}">
                    <a16:creationId xmlns:a16="http://schemas.microsoft.com/office/drawing/2014/main" id="{CC29802C-8233-364A-234A-64CFC8A1E453}"/>
                  </a:ext>
                </a:extLst>
              </p:cNvPr>
              <p:cNvSpPr/>
              <p:nvPr/>
            </p:nvSpPr>
            <p:spPr>
              <a:xfrm>
                <a:off x="54864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7" name="Oval 126">
                <a:extLst>
                  <a:ext uri="{FF2B5EF4-FFF2-40B4-BE49-F238E27FC236}">
                    <a16:creationId xmlns:a16="http://schemas.microsoft.com/office/drawing/2014/main" id="{8490AB7E-BCE8-3CBC-358D-46C9F6030FA9}"/>
                  </a:ext>
                </a:extLst>
              </p:cNvPr>
              <p:cNvSpPr/>
              <p:nvPr/>
            </p:nvSpPr>
            <p:spPr>
              <a:xfrm>
                <a:off x="59436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8" name="Oval 127">
                <a:extLst>
                  <a:ext uri="{FF2B5EF4-FFF2-40B4-BE49-F238E27FC236}">
                    <a16:creationId xmlns:a16="http://schemas.microsoft.com/office/drawing/2014/main" id="{7F23CAFE-1E98-B8BB-0E8A-0DAC6F38F157}"/>
                  </a:ext>
                </a:extLst>
              </p:cNvPr>
              <p:cNvSpPr/>
              <p:nvPr/>
            </p:nvSpPr>
            <p:spPr>
              <a:xfrm>
                <a:off x="64008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9" name="Oval 128">
                <a:extLst>
                  <a:ext uri="{FF2B5EF4-FFF2-40B4-BE49-F238E27FC236}">
                    <a16:creationId xmlns:a16="http://schemas.microsoft.com/office/drawing/2014/main" id="{B73DD793-3DE5-1609-8722-FD2134EB8C24}"/>
                  </a:ext>
                </a:extLst>
              </p:cNvPr>
              <p:cNvSpPr/>
              <p:nvPr/>
            </p:nvSpPr>
            <p:spPr>
              <a:xfrm>
                <a:off x="68580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0" name="Oval 129">
                <a:extLst>
                  <a:ext uri="{FF2B5EF4-FFF2-40B4-BE49-F238E27FC236}">
                    <a16:creationId xmlns:a16="http://schemas.microsoft.com/office/drawing/2014/main" id="{DBD0556D-D5CB-EAF2-C87F-976E02E14B72}"/>
                  </a:ext>
                </a:extLst>
              </p:cNvPr>
              <p:cNvSpPr/>
              <p:nvPr/>
            </p:nvSpPr>
            <p:spPr>
              <a:xfrm>
                <a:off x="73152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131" name="Oval 130">
                <a:extLst>
                  <a:ext uri="{FF2B5EF4-FFF2-40B4-BE49-F238E27FC236}">
                    <a16:creationId xmlns:a16="http://schemas.microsoft.com/office/drawing/2014/main" id="{C0044857-2C12-8D83-901C-2522FFAF6377}"/>
                  </a:ext>
                </a:extLst>
              </p:cNvPr>
              <p:cNvSpPr/>
              <p:nvPr/>
            </p:nvSpPr>
            <p:spPr>
              <a:xfrm>
                <a:off x="54864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2" name="Oval 131">
                <a:extLst>
                  <a:ext uri="{FF2B5EF4-FFF2-40B4-BE49-F238E27FC236}">
                    <a16:creationId xmlns:a16="http://schemas.microsoft.com/office/drawing/2014/main" id="{E033CA06-DD73-3506-CF02-FFC1C0B715E0}"/>
                  </a:ext>
                </a:extLst>
              </p:cNvPr>
              <p:cNvSpPr/>
              <p:nvPr/>
            </p:nvSpPr>
            <p:spPr>
              <a:xfrm>
                <a:off x="59436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3" name="Oval 132">
                <a:extLst>
                  <a:ext uri="{FF2B5EF4-FFF2-40B4-BE49-F238E27FC236}">
                    <a16:creationId xmlns:a16="http://schemas.microsoft.com/office/drawing/2014/main" id="{2DF0F984-31C7-2276-5833-ADAA0B27C398}"/>
                  </a:ext>
                </a:extLst>
              </p:cNvPr>
              <p:cNvSpPr/>
              <p:nvPr/>
            </p:nvSpPr>
            <p:spPr>
              <a:xfrm>
                <a:off x="64008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4" name="Oval 133">
                <a:extLst>
                  <a:ext uri="{FF2B5EF4-FFF2-40B4-BE49-F238E27FC236}">
                    <a16:creationId xmlns:a16="http://schemas.microsoft.com/office/drawing/2014/main" id="{F855FCBB-3E6B-B3B7-F70C-0FF607AA01D7}"/>
                  </a:ext>
                </a:extLst>
              </p:cNvPr>
              <p:cNvSpPr/>
              <p:nvPr/>
            </p:nvSpPr>
            <p:spPr>
              <a:xfrm>
                <a:off x="68580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5" name="Oval 134">
                <a:extLst>
                  <a:ext uri="{FF2B5EF4-FFF2-40B4-BE49-F238E27FC236}">
                    <a16:creationId xmlns:a16="http://schemas.microsoft.com/office/drawing/2014/main" id="{65457800-CD9B-12BA-06B1-17F88B8D67AF}"/>
                  </a:ext>
                </a:extLst>
              </p:cNvPr>
              <p:cNvSpPr/>
              <p:nvPr/>
            </p:nvSpPr>
            <p:spPr>
              <a:xfrm>
                <a:off x="73152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6" name="Oval 135">
                <a:extLst>
                  <a:ext uri="{FF2B5EF4-FFF2-40B4-BE49-F238E27FC236}">
                    <a16:creationId xmlns:a16="http://schemas.microsoft.com/office/drawing/2014/main" id="{A10E6C29-65B3-7CB9-F3AE-F9B816C13A8E}"/>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7" name="Oval 136">
                <a:extLst>
                  <a:ext uri="{FF2B5EF4-FFF2-40B4-BE49-F238E27FC236}">
                    <a16:creationId xmlns:a16="http://schemas.microsoft.com/office/drawing/2014/main" id="{36A75D3D-2CC3-325E-41AD-EBF60B1F39AA}"/>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8" name="Oval 137">
                <a:extLst>
                  <a:ext uri="{FF2B5EF4-FFF2-40B4-BE49-F238E27FC236}">
                    <a16:creationId xmlns:a16="http://schemas.microsoft.com/office/drawing/2014/main" id="{FBCD1691-1EB2-06E4-8704-5A6B025D1F50}"/>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9" name="Oval 138">
                <a:extLst>
                  <a:ext uri="{FF2B5EF4-FFF2-40B4-BE49-F238E27FC236}">
                    <a16:creationId xmlns:a16="http://schemas.microsoft.com/office/drawing/2014/main" id="{8DCE5CD0-58BA-FCBE-3976-DD7AB86AEBD6}"/>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40" name="Oval 139">
                <a:extLst>
                  <a:ext uri="{FF2B5EF4-FFF2-40B4-BE49-F238E27FC236}">
                    <a16:creationId xmlns:a16="http://schemas.microsoft.com/office/drawing/2014/main" id="{958A121F-2BAB-ACFB-63F0-DD3C46FD6426}"/>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161" name="Group 160">
            <a:extLst>
              <a:ext uri="{FF2B5EF4-FFF2-40B4-BE49-F238E27FC236}">
                <a16:creationId xmlns:a16="http://schemas.microsoft.com/office/drawing/2014/main" id="{C4B0AD1A-DABF-B57A-C7C7-3A2D8B467921}"/>
              </a:ext>
            </a:extLst>
          </p:cNvPr>
          <p:cNvGrpSpPr/>
          <p:nvPr/>
        </p:nvGrpSpPr>
        <p:grpSpPr>
          <a:xfrm>
            <a:off x="6309514" y="1663010"/>
            <a:ext cx="1414038" cy="1414038"/>
            <a:chOff x="4876800" y="1600199"/>
            <a:chExt cx="2819401" cy="2819401"/>
          </a:xfrm>
        </p:grpSpPr>
        <p:grpSp>
          <p:nvGrpSpPr>
            <p:cNvPr id="162" name="Group 161">
              <a:extLst>
                <a:ext uri="{FF2B5EF4-FFF2-40B4-BE49-F238E27FC236}">
                  <a16:creationId xmlns:a16="http://schemas.microsoft.com/office/drawing/2014/main" id="{9729CA9C-3D9B-0DE6-662A-C3AD5E4086D7}"/>
                </a:ext>
              </a:extLst>
            </p:cNvPr>
            <p:cNvGrpSpPr/>
            <p:nvPr/>
          </p:nvGrpSpPr>
          <p:grpSpPr>
            <a:xfrm>
              <a:off x="5486400" y="3962400"/>
              <a:ext cx="2209800" cy="457200"/>
              <a:chOff x="5486400" y="3962400"/>
              <a:chExt cx="2209800" cy="457200"/>
            </a:xfrm>
          </p:grpSpPr>
          <p:sp>
            <p:nvSpPr>
              <p:cNvPr id="207" name="DRAM">
                <a:extLst>
                  <a:ext uri="{FF2B5EF4-FFF2-40B4-BE49-F238E27FC236}">
                    <a16:creationId xmlns:a16="http://schemas.microsoft.com/office/drawing/2014/main" id="{C4E028EC-DD69-626D-F9AE-608532D6982B}"/>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8" name="DRAM">
                <a:extLst>
                  <a:ext uri="{FF2B5EF4-FFF2-40B4-BE49-F238E27FC236}">
                    <a16:creationId xmlns:a16="http://schemas.microsoft.com/office/drawing/2014/main" id="{6FFE53BC-DE17-C53E-409D-3094806ED2E0}"/>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9" name="DRAM">
                <a:extLst>
                  <a:ext uri="{FF2B5EF4-FFF2-40B4-BE49-F238E27FC236}">
                    <a16:creationId xmlns:a16="http://schemas.microsoft.com/office/drawing/2014/main" id="{EDC245B1-6698-7BFD-F49B-468104CCE082}"/>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0" name="DRAM">
                <a:extLst>
                  <a:ext uri="{FF2B5EF4-FFF2-40B4-BE49-F238E27FC236}">
                    <a16:creationId xmlns:a16="http://schemas.microsoft.com/office/drawing/2014/main" id="{B751B439-E225-E86D-B93B-7EF769BF8435}"/>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1" name="DRAM">
                <a:extLst>
                  <a:ext uri="{FF2B5EF4-FFF2-40B4-BE49-F238E27FC236}">
                    <a16:creationId xmlns:a16="http://schemas.microsoft.com/office/drawing/2014/main" id="{AC6DC4A7-33C0-0411-700E-583AF7C3F8D3}"/>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63" name="Group 162">
              <a:extLst>
                <a:ext uri="{FF2B5EF4-FFF2-40B4-BE49-F238E27FC236}">
                  <a16:creationId xmlns:a16="http://schemas.microsoft.com/office/drawing/2014/main" id="{0B2ABD2D-E2F7-20A7-2A0B-B4BCAE3E0521}"/>
                </a:ext>
              </a:extLst>
            </p:cNvPr>
            <p:cNvGrpSpPr/>
            <p:nvPr/>
          </p:nvGrpSpPr>
          <p:grpSpPr>
            <a:xfrm>
              <a:off x="4876800" y="1600200"/>
              <a:ext cx="457200" cy="2209800"/>
              <a:chOff x="4876800" y="1600200"/>
              <a:chExt cx="457200" cy="2209800"/>
            </a:xfrm>
          </p:grpSpPr>
          <p:sp>
            <p:nvSpPr>
              <p:cNvPr id="202" name="DRAM">
                <a:extLst>
                  <a:ext uri="{FF2B5EF4-FFF2-40B4-BE49-F238E27FC236}">
                    <a16:creationId xmlns:a16="http://schemas.microsoft.com/office/drawing/2014/main" id="{49694578-A5F2-FFC6-DBA9-59B16608BB05}"/>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3" name="DRAM">
                <a:extLst>
                  <a:ext uri="{FF2B5EF4-FFF2-40B4-BE49-F238E27FC236}">
                    <a16:creationId xmlns:a16="http://schemas.microsoft.com/office/drawing/2014/main" id="{BE2CA46D-646E-78BC-BE2F-6DDEBCE0CBCA}"/>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4" name="DRAM">
                <a:extLst>
                  <a:ext uri="{FF2B5EF4-FFF2-40B4-BE49-F238E27FC236}">
                    <a16:creationId xmlns:a16="http://schemas.microsoft.com/office/drawing/2014/main" id="{DBFD7E01-9EB8-5931-6847-19EDB0D767D2}"/>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5" name="DRAM">
                <a:extLst>
                  <a:ext uri="{FF2B5EF4-FFF2-40B4-BE49-F238E27FC236}">
                    <a16:creationId xmlns:a16="http://schemas.microsoft.com/office/drawing/2014/main" id="{543A7A1D-6288-05D1-5358-4C29E7F33E98}"/>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6" name="DRAM">
                <a:extLst>
                  <a:ext uri="{FF2B5EF4-FFF2-40B4-BE49-F238E27FC236}">
                    <a16:creationId xmlns:a16="http://schemas.microsoft.com/office/drawing/2014/main" id="{47907783-B628-97AB-F49E-8EAFCA0CC604}"/>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64" name="Group 163">
              <a:extLst>
                <a:ext uri="{FF2B5EF4-FFF2-40B4-BE49-F238E27FC236}">
                  <a16:creationId xmlns:a16="http://schemas.microsoft.com/office/drawing/2014/main" id="{8F245FE2-624C-4191-100A-4DCD5C374A75}"/>
                </a:ext>
              </a:extLst>
            </p:cNvPr>
            <p:cNvGrpSpPr/>
            <p:nvPr/>
          </p:nvGrpSpPr>
          <p:grpSpPr>
            <a:xfrm>
              <a:off x="5676900" y="1600199"/>
              <a:ext cx="1828800" cy="2362201"/>
              <a:chOff x="5676900" y="1170708"/>
              <a:chExt cx="1828800" cy="2791692"/>
            </a:xfrm>
          </p:grpSpPr>
          <p:cxnSp>
            <p:nvCxnSpPr>
              <p:cNvPr id="197" name="Straight Connector 196">
                <a:extLst>
                  <a:ext uri="{FF2B5EF4-FFF2-40B4-BE49-F238E27FC236}">
                    <a16:creationId xmlns:a16="http://schemas.microsoft.com/office/drawing/2014/main" id="{C415C56D-8594-D144-E652-F6873AED5A8D}"/>
                  </a:ext>
                </a:extLst>
              </p:cNvPr>
              <p:cNvCxnSpPr>
                <a:cxnSpLocks/>
                <a:stCxn id="167" idx="0"/>
                <a:endCxn id="207"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599BE976-DD98-2067-05D2-2294272B55C9}"/>
                  </a:ext>
                </a:extLst>
              </p:cNvPr>
              <p:cNvCxnSpPr>
                <a:cxnSpLocks/>
                <a:stCxn id="169" idx="0"/>
                <a:endCxn id="209"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7A66C926-71AC-8DAF-6DBF-1B5F46DD8965}"/>
                  </a:ext>
                </a:extLst>
              </p:cNvPr>
              <p:cNvCxnSpPr>
                <a:cxnSpLocks/>
                <a:stCxn id="170" idx="0"/>
                <a:endCxn id="210"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BCB8053-A3DE-2416-92F2-B545B8F726E7}"/>
                  </a:ext>
                </a:extLst>
              </p:cNvPr>
              <p:cNvCxnSpPr>
                <a:cxnSpLocks/>
                <a:stCxn id="171" idx="0"/>
                <a:endCxn id="211"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D9F711C-6FEB-5236-59D4-5945DE8E49E2}"/>
                  </a:ext>
                </a:extLst>
              </p:cNvPr>
              <p:cNvCxnSpPr>
                <a:cxnSpLocks/>
                <a:stCxn id="168" idx="0"/>
                <a:endCxn id="208"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CC192DD9-7926-6D2F-064E-8F5EEB587E90}"/>
                </a:ext>
              </a:extLst>
            </p:cNvPr>
            <p:cNvGrpSpPr/>
            <p:nvPr/>
          </p:nvGrpSpPr>
          <p:grpSpPr>
            <a:xfrm>
              <a:off x="5334000" y="1790700"/>
              <a:ext cx="2362201" cy="1828800"/>
              <a:chOff x="5333998" y="1790700"/>
              <a:chExt cx="2791691" cy="1828800"/>
            </a:xfrm>
          </p:grpSpPr>
          <p:cxnSp>
            <p:nvCxnSpPr>
              <p:cNvPr id="192" name="Straight Connector 191">
                <a:extLst>
                  <a:ext uri="{FF2B5EF4-FFF2-40B4-BE49-F238E27FC236}">
                    <a16:creationId xmlns:a16="http://schemas.microsoft.com/office/drawing/2014/main" id="{A369B99A-A520-1713-A4E2-0AF0EBDB1B4A}"/>
                  </a:ext>
                </a:extLst>
              </p:cNvPr>
              <p:cNvCxnSpPr>
                <a:cxnSpLocks/>
                <a:stCxn id="171" idx="6"/>
                <a:endCxn id="202"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BD9279A-86C5-5DF3-97F8-071D00FD14EC}"/>
                  </a:ext>
                </a:extLst>
              </p:cNvPr>
              <p:cNvCxnSpPr>
                <a:cxnSpLocks/>
                <a:stCxn id="176" idx="6"/>
                <a:endCxn id="203"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40AEA62C-5669-0B80-0849-1B99F1F1D9A3}"/>
                  </a:ext>
                </a:extLst>
              </p:cNvPr>
              <p:cNvCxnSpPr>
                <a:cxnSpLocks/>
                <a:stCxn id="181" idx="6"/>
                <a:endCxn id="204"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5B09E48-8702-D902-4565-207CBE5B2DB1}"/>
                  </a:ext>
                </a:extLst>
              </p:cNvPr>
              <p:cNvCxnSpPr>
                <a:cxnSpLocks/>
                <a:stCxn id="186" idx="6"/>
                <a:endCxn id="205"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0C45816-7676-9B47-081F-7735276F25CD}"/>
                  </a:ext>
                </a:extLst>
              </p:cNvPr>
              <p:cNvCxnSpPr>
                <a:cxnSpLocks/>
                <a:stCxn id="191" idx="6"/>
                <a:endCxn id="206"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B2FB1C3D-26C9-B442-347A-A48CC0A2322D}"/>
                </a:ext>
              </a:extLst>
            </p:cNvPr>
            <p:cNvGrpSpPr/>
            <p:nvPr/>
          </p:nvGrpSpPr>
          <p:grpSpPr>
            <a:xfrm>
              <a:off x="5486400" y="1600200"/>
              <a:ext cx="2209800" cy="2209800"/>
              <a:chOff x="5486400" y="1600200"/>
              <a:chExt cx="2209800" cy="2209800"/>
            </a:xfrm>
          </p:grpSpPr>
          <p:sp>
            <p:nvSpPr>
              <p:cNvPr id="167" name="Oval 166">
                <a:extLst>
                  <a:ext uri="{FF2B5EF4-FFF2-40B4-BE49-F238E27FC236}">
                    <a16:creationId xmlns:a16="http://schemas.microsoft.com/office/drawing/2014/main" id="{500657AD-DEA4-B87A-ACFC-8159322FAB89}"/>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8" name="Oval 167">
                <a:extLst>
                  <a:ext uri="{FF2B5EF4-FFF2-40B4-BE49-F238E27FC236}">
                    <a16:creationId xmlns:a16="http://schemas.microsoft.com/office/drawing/2014/main" id="{3CA492AF-23E5-5A68-6634-F09E12E4F140}"/>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9" name="Oval 168">
                <a:extLst>
                  <a:ext uri="{FF2B5EF4-FFF2-40B4-BE49-F238E27FC236}">
                    <a16:creationId xmlns:a16="http://schemas.microsoft.com/office/drawing/2014/main" id="{C07CF968-1987-EC2A-91A7-7885788BF593}"/>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0" name="Oval 169">
                <a:extLst>
                  <a:ext uri="{FF2B5EF4-FFF2-40B4-BE49-F238E27FC236}">
                    <a16:creationId xmlns:a16="http://schemas.microsoft.com/office/drawing/2014/main" id="{37F707C4-140E-984A-952C-C146F89D9668}"/>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1" name="Oval 170">
                <a:extLst>
                  <a:ext uri="{FF2B5EF4-FFF2-40B4-BE49-F238E27FC236}">
                    <a16:creationId xmlns:a16="http://schemas.microsoft.com/office/drawing/2014/main" id="{24F8C8D8-8E68-8AB3-3FD7-71ECB043B421}"/>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2" name="Oval 171">
                <a:extLst>
                  <a:ext uri="{FF2B5EF4-FFF2-40B4-BE49-F238E27FC236}">
                    <a16:creationId xmlns:a16="http://schemas.microsoft.com/office/drawing/2014/main" id="{F33CB237-F24E-14A1-0983-EAE54612EA48}"/>
                  </a:ext>
                </a:extLst>
              </p:cNvPr>
              <p:cNvSpPr/>
              <p:nvPr/>
            </p:nvSpPr>
            <p:spPr>
              <a:xfrm>
                <a:off x="54864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3" name="Oval 172">
                <a:extLst>
                  <a:ext uri="{FF2B5EF4-FFF2-40B4-BE49-F238E27FC236}">
                    <a16:creationId xmlns:a16="http://schemas.microsoft.com/office/drawing/2014/main" id="{97D6E58F-876D-16AD-986D-EF96AC6D624A}"/>
                  </a:ext>
                </a:extLst>
              </p:cNvPr>
              <p:cNvSpPr/>
              <p:nvPr/>
            </p:nvSpPr>
            <p:spPr>
              <a:xfrm>
                <a:off x="59436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4" name="Oval 173">
                <a:extLst>
                  <a:ext uri="{FF2B5EF4-FFF2-40B4-BE49-F238E27FC236}">
                    <a16:creationId xmlns:a16="http://schemas.microsoft.com/office/drawing/2014/main" id="{DE29F4A5-0402-8162-3F90-ECC58037BE9A}"/>
                  </a:ext>
                </a:extLst>
              </p:cNvPr>
              <p:cNvSpPr/>
              <p:nvPr/>
            </p:nvSpPr>
            <p:spPr>
              <a:xfrm>
                <a:off x="64008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175" name="Oval 174">
                <a:extLst>
                  <a:ext uri="{FF2B5EF4-FFF2-40B4-BE49-F238E27FC236}">
                    <a16:creationId xmlns:a16="http://schemas.microsoft.com/office/drawing/2014/main" id="{5C894045-A035-B919-B49B-2D7A44F7A24C}"/>
                  </a:ext>
                </a:extLst>
              </p:cNvPr>
              <p:cNvSpPr/>
              <p:nvPr/>
            </p:nvSpPr>
            <p:spPr>
              <a:xfrm>
                <a:off x="68580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6" name="Oval 175">
                <a:extLst>
                  <a:ext uri="{FF2B5EF4-FFF2-40B4-BE49-F238E27FC236}">
                    <a16:creationId xmlns:a16="http://schemas.microsoft.com/office/drawing/2014/main" id="{E5041934-53DE-2291-016C-CCEEA2E04188}"/>
                  </a:ext>
                </a:extLst>
              </p:cNvPr>
              <p:cNvSpPr/>
              <p:nvPr/>
            </p:nvSpPr>
            <p:spPr>
              <a:xfrm>
                <a:off x="73152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7" name="Oval 176">
                <a:extLst>
                  <a:ext uri="{FF2B5EF4-FFF2-40B4-BE49-F238E27FC236}">
                    <a16:creationId xmlns:a16="http://schemas.microsoft.com/office/drawing/2014/main" id="{B431870C-F12C-98BA-A456-FEEF50FF5441}"/>
                  </a:ext>
                </a:extLst>
              </p:cNvPr>
              <p:cNvSpPr/>
              <p:nvPr/>
            </p:nvSpPr>
            <p:spPr>
              <a:xfrm>
                <a:off x="54864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8" name="Oval 177">
                <a:extLst>
                  <a:ext uri="{FF2B5EF4-FFF2-40B4-BE49-F238E27FC236}">
                    <a16:creationId xmlns:a16="http://schemas.microsoft.com/office/drawing/2014/main" id="{CDA326B9-1B0F-5FC5-762F-B006EC16EA04}"/>
                  </a:ext>
                </a:extLst>
              </p:cNvPr>
              <p:cNvSpPr/>
              <p:nvPr/>
            </p:nvSpPr>
            <p:spPr>
              <a:xfrm>
                <a:off x="59436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9" name="Oval 178">
                <a:extLst>
                  <a:ext uri="{FF2B5EF4-FFF2-40B4-BE49-F238E27FC236}">
                    <a16:creationId xmlns:a16="http://schemas.microsoft.com/office/drawing/2014/main" id="{E1F375AA-AE59-9717-0E28-0A87F4BA51BD}"/>
                  </a:ext>
                </a:extLst>
              </p:cNvPr>
              <p:cNvSpPr/>
              <p:nvPr/>
            </p:nvSpPr>
            <p:spPr>
              <a:xfrm>
                <a:off x="64008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0" name="Oval 179">
                <a:extLst>
                  <a:ext uri="{FF2B5EF4-FFF2-40B4-BE49-F238E27FC236}">
                    <a16:creationId xmlns:a16="http://schemas.microsoft.com/office/drawing/2014/main" id="{128C73E7-347C-6BDF-E690-2DB793D55441}"/>
                  </a:ext>
                </a:extLst>
              </p:cNvPr>
              <p:cNvSpPr/>
              <p:nvPr/>
            </p:nvSpPr>
            <p:spPr>
              <a:xfrm>
                <a:off x="68580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1" name="Oval 180">
                <a:extLst>
                  <a:ext uri="{FF2B5EF4-FFF2-40B4-BE49-F238E27FC236}">
                    <a16:creationId xmlns:a16="http://schemas.microsoft.com/office/drawing/2014/main" id="{53700731-5A84-EA36-3A6E-F64861D96FEC}"/>
                  </a:ext>
                </a:extLst>
              </p:cNvPr>
              <p:cNvSpPr/>
              <p:nvPr/>
            </p:nvSpPr>
            <p:spPr>
              <a:xfrm>
                <a:off x="73152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2" name="Oval 181">
                <a:extLst>
                  <a:ext uri="{FF2B5EF4-FFF2-40B4-BE49-F238E27FC236}">
                    <a16:creationId xmlns:a16="http://schemas.microsoft.com/office/drawing/2014/main" id="{10D1F3A3-F78A-E80A-FB90-728A81605B75}"/>
                  </a:ext>
                </a:extLst>
              </p:cNvPr>
              <p:cNvSpPr/>
              <p:nvPr/>
            </p:nvSpPr>
            <p:spPr>
              <a:xfrm>
                <a:off x="54864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3" name="Oval 182">
                <a:extLst>
                  <a:ext uri="{FF2B5EF4-FFF2-40B4-BE49-F238E27FC236}">
                    <a16:creationId xmlns:a16="http://schemas.microsoft.com/office/drawing/2014/main" id="{4D46226E-7BC2-CDB5-896E-6ABE7C988235}"/>
                  </a:ext>
                </a:extLst>
              </p:cNvPr>
              <p:cNvSpPr/>
              <p:nvPr/>
            </p:nvSpPr>
            <p:spPr>
              <a:xfrm>
                <a:off x="59436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4" name="Oval 183">
                <a:extLst>
                  <a:ext uri="{FF2B5EF4-FFF2-40B4-BE49-F238E27FC236}">
                    <a16:creationId xmlns:a16="http://schemas.microsoft.com/office/drawing/2014/main" id="{80E22B57-23F9-A1DA-EA84-B237477D51E6}"/>
                  </a:ext>
                </a:extLst>
              </p:cNvPr>
              <p:cNvSpPr/>
              <p:nvPr/>
            </p:nvSpPr>
            <p:spPr>
              <a:xfrm>
                <a:off x="64008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5" name="Oval 184">
                <a:extLst>
                  <a:ext uri="{FF2B5EF4-FFF2-40B4-BE49-F238E27FC236}">
                    <a16:creationId xmlns:a16="http://schemas.microsoft.com/office/drawing/2014/main" id="{F99A8D22-FE5B-FE4F-9AFA-B346DA69D5AF}"/>
                  </a:ext>
                </a:extLst>
              </p:cNvPr>
              <p:cNvSpPr/>
              <p:nvPr/>
            </p:nvSpPr>
            <p:spPr>
              <a:xfrm>
                <a:off x="68580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6" name="Oval 185">
                <a:extLst>
                  <a:ext uri="{FF2B5EF4-FFF2-40B4-BE49-F238E27FC236}">
                    <a16:creationId xmlns:a16="http://schemas.microsoft.com/office/drawing/2014/main" id="{8E2DDA56-B0FB-2874-A0A5-1012B7DC35A8}"/>
                  </a:ext>
                </a:extLst>
              </p:cNvPr>
              <p:cNvSpPr/>
              <p:nvPr/>
            </p:nvSpPr>
            <p:spPr>
              <a:xfrm>
                <a:off x="73152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7" name="Oval 186">
                <a:extLst>
                  <a:ext uri="{FF2B5EF4-FFF2-40B4-BE49-F238E27FC236}">
                    <a16:creationId xmlns:a16="http://schemas.microsoft.com/office/drawing/2014/main" id="{80496042-CD32-6655-958B-1A265D74D650}"/>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8" name="Oval 187">
                <a:extLst>
                  <a:ext uri="{FF2B5EF4-FFF2-40B4-BE49-F238E27FC236}">
                    <a16:creationId xmlns:a16="http://schemas.microsoft.com/office/drawing/2014/main" id="{A1DB0F8A-F845-29D6-200C-2DF47257CC6B}"/>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9" name="Oval 188">
                <a:extLst>
                  <a:ext uri="{FF2B5EF4-FFF2-40B4-BE49-F238E27FC236}">
                    <a16:creationId xmlns:a16="http://schemas.microsoft.com/office/drawing/2014/main" id="{6FA6A045-CFAB-085B-6F31-76E1E1C9AFBD}"/>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0" name="Oval 189">
                <a:extLst>
                  <a:ext uri="{FF2B5EF4-FFF2-40B4-BE49-F238E27FC236}">
                    <a16:creationId xmlns:a16="http://schemas.microsoft.com/office/drawing/2014/main" id="{052F8890-68D6-4260-4800-BB1B256D760D}"/>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1" name="Oval 190">
                <a:extLst>
                  <a:ext uri="{FF2B5EF4-FFF2-40B4-BE49-F238E27FC236}">
                    <a16:creationId xmlns:a16="http://schemas.microsoft.com/office/drawing/2014/main" id="{A4E2BD0D-78E1-9DE6-D4F7-6E5B97A91EB9}"/>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sp>
        <p:nvSpPr>
          <p:cNvPr id="212" name="Rectangle 211">
            <a:extLst>
              <a:ext uri="{FF2B5EF4-FFF2-40B4-BE49-F238E27FC236}">
                <a16:creationId xmlns:a16="http://schemas.microsoft.com/office/drawing/2014/main" id="{B2005E0F-849E-5E2E-1EAF-3FF39113ADC1}"/>
              </a:ext>
            </a:extLst>
          </p:cNvPr>
          <p:cNvSpPr/>
          <p:nvPr/>
        </p:nvSpPr>
        <p:spPr>
          <a:xfrm>
            <a:off x="1475385" y="1324448"/>
            <a:ext cx="6477000" cy="1905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cxnSp>
        <p:nvCxnSpPr>
          <p:cNvPr id="213" name="Straight Connector 212">
            <a:extLst>
              <a:ext uri="{FF2B5EF4-FFF2-40B4-BE49-F238E27FC236}">
                <a16:creationId xmlns:a16="http://schemas.microsoft.com/office/drawing/2014/main" id="{DC77E31F-7776-D079-8213-9FAF5EE659AA}"/>
              </a:ext>
            </a:extLst>
          </p:cNvPr>
          <p:cNvCxnSpPr>
            <a:cxnSpLocks/>
          </p:cNvCxnSpPr>
          <p:nvPr/>
        </p:nvCxnSpPr>
        <p:spPr>
          <a:xfrm flipH="1">
            <a:off x="1399185" y="1476848"/>
            <a:ext cx="6228824" cy="0"/>
          </a:xfrm>
          <a:prstGeom prst="line">
            <a:avLst/>
          </a:prstGeom>
          <a:solidFill>
            <a:schemeClr val="tx1">
              <a:lumMod val="65000"/>
              <a:lumOff val="35000"/>
            </a:schemeClr>
          </a:solidFill>
          <a:ln w="38100" cap="rnd">
            <a:solidFill>
              <a:schemeClr val="tx1"/>
            </a:solidFill>
            <a:round/>
            <a:headEnd type="none"/>
            <a:tailEnd w="lg" len="sm"/>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1948DBEA-DA08-82F0-5900-D08D3CB16E0F}"/>
              </a:ext>
            </a:extLst>
          </p:cNvPr>
          <p:cNvGrpSpPr/>
          <p:nvPr/>
        </p:nvGrpSpPr>
        <p:grpSpPr>
          <a:xfrm>
            <a:off x="1744430" y="1663010"/>
            <a:ext cx="4671060" cy="1033039"/>
            <a:chOff x="2174045" y="1329162"/>
            <a:chExt cx="4671060" cy="1033039"/>
          </a:xfrm>
        </p:grpSpPr>
        <p:cxnSp>
          <p:nvCxnSpPr>
            <p:cNvPr id="215" name="Straight Connector 214">
              <a:extLst>
                <a:ext uri="{FF2B5EF4-FFF2-40B4-BE49-F238E27FC236}">
                  <a16:creationId xmlns:a16="http://schemas.microsoft.com/office/drawing/2014/main" id="{402E0C80-0CB3-1DFC-BA6E-F4CB819AC190}"/>
                </a:ext>
              </a:extLst>
            </p:cNvPr>
            <p:cNvCxnSpPr>
              <a:cxnSpLocks/>
            </p:cNvCxnSpPr>
            <p:nvPr/>
          </p:nvCxnSpPr>
          <p:spPr>
            <a:xfrm flipV="1">
              <a:off x="2174045" y="1337174"/>
              <a:ext cx="0" cy="1025027"/>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7F62CF72-1AD9-CC10-BB95-B46B1BC3461D}"/>
                </a:ext>
              </a:extLst>
            </p:cNvPr>
            <p:cNvCxnSpPr>
              <a:cxnSpLocks/>
            </p:cNvCxnSpPr>
            <p:nvPr/>
          </p:nvCxnSpPr>
          <p:spPr>
            <a:xfrm flipV="1">
              <a:off x="3730049" y="1337174"/>
              <a:ext cx="0" cy="1025027"/>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D3C8E9B2-F972-C08D-B733-C59B781C38D5}"/>
                </a:ext>
              </a:extLst>
            </p:cNvPr>
            <p:cNvCxnSpPr>
              <a:cxnSpLocks/>
            </p:cNvCxnSpPr>
            <p:nvPr/>
          </p:nvCxnSpPr>
          <p:spPr>
            <a:xfrm flipV="1">
              <a:off x="5303325" y="1329162"/>
              <a:ext cx="0" cy="1033039"/>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BED908A-4254-8D76-541F-4774AF62F578}"/>
                </a:ext>
              </a:extLst>
            </p:cNvPr>
            <p:cNvCxnSpPr>
              <a:cxnSpLocks/>
            </p:cNvCxnSpPr>
            <p:nvPr/>
          </p:nvCxnSpPr>
          <p:spPr>
            <a:xfrm flipV="1">
              <a:off x="6845105" y="1339315"/>
              <a:ext cx="0" cy="1022886"/>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9A39ED76-4529-C78C-EA30-0D93206B5F23}"/>
              </a:ext>
            </a:extLst>
          </p:cNvPr>
          <p:cNvGrpSpPr/>
          <p:nvPr/>
        </p:nvGrpSpPr>
        <p:grpSpPr>
          <a:xfrm>
            <a:off x="1933523" y="1673163"/>
            <a:ext cx="2665827" cy="1402792"/>
            <a:chOff x="2134538" y="2243328"/>
            <a:chExt cx="2665827" cy="1490472"/>
          </a:xfrm>
          <a:solidFill>
            <a:srgbClr val="1A82C4"/>
          </a:solidFill>
        </p:grpSpPr>
        <p:grpSp>
          <p:nvGrpSpPr>
            <p:cNvPr id="226" name="Group 225">
              <a:extLst>
                <a:ext uri="{FF2B5EF4-FFF2-40B4-BE49-F238E27FC236}">
                  <a16:creationId xmlns:a16="http://schemas.microsoft.com/office/drawing/2014/main" id="{DB800D8A-AF10-2AC4-6D5A-F4BCAE15E968}"/>
                </a:ext>
              </a:extLst>
            </p:cNvPr>
            <p:cNvGrpSpPr/>
            <p:nvPr/>
          </p:nvGrpSpPr>
          <p:grpSpPr>
            <a:xfrm>
              <a:off x="2134538" y="2243328"/>
              <a:ext cx="1108299" cy="1490472"/>
              <a:chOff x="2134538" y="2243328"/>
              <a:chExt cx="1108299" cy="1490472"/>
            </a:xfrm>
            <a:grpFill/>
          </p:grpSpPr>
          <p:grpSp>
            <p:nvGrpSpPr>
              <p:cNvPr id="266" name="Group 265">
                <a:extLst>
                  <a:ext uri="{FF2B5EF4-FFF2-40B4-BE49-F238E27FC236}">
                    <a16:creationId xmlns:a16="http://schemas.microsoft.com/office/drawing/2014/main" id="{6C3D128E-6972-D81F-22AF-116952873BCC}"/>
                  </a:ext>
                </a:extLst>
              </p:cNvPr>
              <p:cNvGrpSpPr/>
              <p:nvPr/>
            </p:nvGrpSpPr>
            <p:grpSpPr>
              <a:xfrm>
                <a:off x="2134538" y="3504497"/>
                <a:ext cx="1108299" cy="229303"/>
                <a:chOff x="5486400" y="3962400"/>
                <a:chExt cx="2209800" cy="457200"/>
              </a:xfrm>
              <a:grpFill/>
            </p:grpSpPr>
            <p:sp>
              <p:nvSpPr>
                <p:cNvPr id="273" name="DRAM">
                  <a:extLst>
                    <a:ext uri="{FF2B5EF4-FFF2-40B4-BE49-F238E27FC236}">
                      <a16:creationId xmlns:a16="http://schemas.microsoft.com/office/drawing/2014/main" id="{88CA1D5A-9C42-836B-8CC5-713C2893475B}"/>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4" name="DRAM">
                  <a:extLst>
                    <a:ext uri="{FF2B5EF4-FFF2-40B4-BE49-F238E27FC236}">
                      <a16:creationId xmlns:a16="http://schemas.microsoft.com/office/drawing/2014/main" id="{7B6C45F7-4162-DA73-D715-80EDA3493FD5}"/>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5" name="DRAM">
                  <a:extLst>
                    <a:ext uri="{FF2B5EF4-FFF2-40B4-BE49-F238E27FC236}">
                      <a16:creationId xmlns:a16="http://schemas.microsoft.com/office/drawing/2014/main" id="{7648CFF9-F6C3-B30F-FDF1-31C5BA7786D4}"/>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6" name="DRAM">
                  <a:extLst>
                    <a:ext uri="{FF2B5EF4-FFF2-40B4-BE49-F238E27FC236}">
                      <a16:creationId xmlns:a16="http://schemas.microsoft.com/office/drawing/2014/main" id="{ABC4E3DB-9E0C-057D-03A2-B9EB1A543297}"/>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7" name="DRAM">
                  <a:extLst>
                    <a:ext uri="{FF2B5EF4-FFF2-40B4-BE49-F238E27FC236}">
                      <a16:creationId xmlns:a16="http://schemas.microsoft.com/office/drawing/2014/main" id="{AF4AC96C-2C49-1CDC-8E08-2E05CB6A00E8}"/>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67" name="Group 266">
                <a:extLst>
                  <a:ext uri="{FF2B5EF4-FFF2-40B4-BE49-F238E27FC236}">
                    <a16:creationId xmlns:a16="http://schemas.microsoft.com/office/drawing/2014/main" id="{4F76F2FD-1A54-DDA6-CF07-7E846DAD7759}"/>
                  </a:ext>
                </a:extLst>
              </p:cNvPr>
              <p:cNvGrpSpPr/>
              <p:nvPr/>
            </p:nvGrpSpPr>
            <p:grpSpPr>
              <a:xfrm>
                <a:off x="2230081" y="2243328"/>
                <a:ext cx="917213" cy="1261169"/>
                <a:chOff x="5676900" y="990600"/>
                <a:chExt cx="1828800" cy="2971800"/>
              </a:xfrm>
              <a:grpFill/>
            </p:grpSpPr>
            <p:cxnSp>
              <p:nvCxnSpPr>
                <p:cNvPr id="268" name="Straight Connector 267">
                  <a:extLst>
                    <a:ext uri="{FF2B5EF4-FFF2-40B4-BE49-F238E27FC236}">
                      <a16:creationId xmlns:a16="http://schemas.microsoft.com/office/drawing/2014/main" id="{4D666B80-76CD-E6ED-D8A2-809620DA3F83}"/>
                    </a:ext>
                  </a:extLst>
                </p:cNvPr>
                <p:cNvCxnSpPr>
                  <a:cxnSpLocks/>
                  <a:endCxn id="273"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30395F8-3CDD-D46E-949F-A12771591700}"/>
                    </a:ext>
                  </a:extLst>
                </p:cNvPr>
                <p:cNvCxnSpPr>
                  <a:cxnSpLocks/>
                  <a:endCxn id="275" idx="0"/>
                </p:cNvCxnSpPr>
                <p:nvPr/>
              </p:nvCxnSpPr>
              <p:spPr>
                <a:xfrm>
                  <a:off x="6591299"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2045D98-07C6-C6C6-CFE4-7DC32DC1C3A8}"/>
                    </a:ext>
                  </a:extLst>
                </p:cNvPr>
                <p:cNvCxnSpPr>
                  <a:cxnSpLocks/>
                  <a:endCxn id="276"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A28E6F1E-D8AB-6049-6722-29415A152DAA}"/>
                    </a:ext>
                  </a:extLst>
                </p:cNvPr>
                <p:cNvCxnSpPr>
                  <a:cxnSpLocks/>
                  <a:endCxn id="277"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9A3F8AC9-D7F4-29E9-9A01-46EB3B1E1C80}"/>
                    </a:ext>
                  </a:extLst>
                </p:cNvPr>
                <p:cNvCxnSpPr>
                  <a:cxnSpLocks/>
                  <a:endCxn id="274"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227" name="Group 226">
              <a:extLst>
                <a:ext uri="{FF2B5EF4-FFF2-40B4-BE49-F238E27FC236}">
                  <a16:creationId xmlns:a16="http://schemas.microsoft.com/office/drawing/2014/main" id="{8B840DF0-3309-E6DE-EFAD-20D2A882B65C}"/>
                </a:ext>
              </a:extLst>
            </p:cNvPr>
            <p:cNvGrpSpPr/>
            <p:nvPr/>
          </p:nvGrpSpPr>
          <p:grpSpPr>
            <a:xfrm>
              <a:off x="3692066" y="2243328"/>
              <a:ext cx="1108299" cy="1490472"/>
              <a:chOff x="3692066" y="2243328"/>
              <a:chExt cx="1108299" cy="1490472"/>
            </a:xfrm>
            <a:grpFill/>
          </p:grpSpPr>
          <p:grpSp>
            <p:nvGrpSpPr>
              <p:cNvPr id="254" name="Group 253">
                <a:extLst>
                  <a:ext uri="{FF2B5EF4-FFF2-40B4-BE49-F238E27FC236}">
                    <a16:creationId xmlns:a16="http://schemas.microsoft.com/office/drawing/2014/main" id="{B09A963D-D053-8871-33A0-2416C63D4472}"/>
                  </a:ext>
                </a:extLst>
              </p:cNvPr>
              <p:cNvGrpSpPr/>
              <p:nvPr/>
            </p:nvGrpSpPr>
            <p:grpSpPr>
              <a:xfrm>
                <a:off x="3692066" y="3504497"/>
                <a:ext cx="1108299" cy="229303"/>
                <a:chOff x="5486400" y="3962400"/>
                <a:chExt cx="2209800" cy="457200"/>
              </a:xfrm>
              <a:grpFill/>
            </p:grpSpPr>
            <p:sp>
              <p:nvSpPr>
                <p:cNvPr id="261" name="DRAM">
                  <a:extLst>
                    <a:ext uri="{FF2B5EF4-FFF2-40B4-BE49-F238E27FC236}">
                      <a16:creationId xmlns:a16="http://schemas.microsoft.com/office/drawing/2014/main" id="{D2C19464-0533-09E3-18A4-976BD23F087B}"/>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2" name="DRAM">
                  <a:extLst>
                    <a:ext uri="{FF2B5EF4-FFF2-40B4-BE49-F238E27FC236}">
                      <a16:creationId xmlns:a16="http://schemas.microsoft.com/office/drawing/2014/main" id="{2F1A6B18-6B8C-12F7-F0CC-3576E0CB4B12}"/>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3" name="DRAM">
                  <a:extLst>
                    <a:ext uri="{FF2B5EF4-FFF2-40B4-BE49-F238E27FC236}">
                      <a16:creationId xmlns:a16="http://schemas.microsoft.com/office/drawing/2014/main" id="{E703FCF1-29CA-A8DE-AEBD-863F9ACAC6C4}"/>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4" name="DRAM">
                  <a:extLst>
                    <a:ext uri="{FF2B5EF4-FFF2-40B4-BE49-F238E27FC236}">
                      <a16:creationId xmlns:a16="http://schemas.microsoft.com/office/drawing/2014/main" id="{9E7E5177-E65A-A12E-56DE-E33E6286FC67}"/>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5" name="DRAM">
                  <a:extLst>
                    <a:ext uri="{FF2B5EF4-FFF2-40B4-BE49-F238E27FC236}">
                      <a16:creationId xmlns:a16="http://schemas.microsoft.com/office/drawing/2014/main" id="{461D493C-E0D8-51C7-3FD1-477C8557604F}"/>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55" name="Group 254">
                <a:extLst>
                  <a:ext uri="{FF2B5EF4-FFF2-40B4-BE49-F238E27FC236}">
                    <a16:creationId xmlns:a16="http://schemas.microsoft.com/office/drawing/2014/main" id="{DF03980A-C8A5-A6C7-AB3D-F27A867628B6}"/>
                  </a:ext>
                </a:extLst>
              </p:cNvPr>
              <p:cNvGrpSpPr/>
              <p:nvPr/>
            </p:nvGrpSpPr>
            <p:grpSpPr>
              <a:xfrm>
                <a:off x="3787609" y="2243328"/>
                <a:ext cx="917213" cy="1261169"/>
                <a:chOff x="5676900" y="990600"/>
                <a:chExt cx="1828800" cy="2971800"/>
              </a:xfrm>
              <a:grpFill/>
            </p:grpSpPr>
            <p:cxnSp>
              <p:nvCxnSpPr>
                <p:cNvPr id="256" name="Straight Connector 255">
                  <a:extLst>
                    <a:ext uri="{FF2B5EF4-FFF2-40B4-BE49-F238E27FC236}">
                      <a16:creationId xmlns:a16="http://schemas.microsoft.com/office/drawing/2014/main" id="{BD3D8CDE-9D2C-76ED-5983-5F09BD871F90}"/>
                    </a:ext>
                  </a:extLst>
                </p:cNvPr>
                <p:cNvCxnSpPr>
                  <a:cxnSpLocks/>
                  <a:endCxn id="261"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445551A-2D1E-76EF-61BA-BA03694B1F5D}"/>
                    </a:ext>
                  </a:extLst>
                </p:cNvPr>
                <p:cNvCxnSpPr>
                  <a:cxnSpLocks/>
                  <a:endCxn id="263" idx="0"/>
                </p:cNvCxnSpPr>
                <p:nvPr/>
              </p:nvCxnSpPr>
              <p:spPr>
                <a:xfrm>
                  <a:off x="65913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4AB4274E-0819-90CC-91FF-F5C2F2048F49}"/>
                    </a:ext>
                  </a:extLst>
                </p:cNvPr>
                <p:cNvCxnSpPr>
                  <a:cxnSpLocks/>
                  <a:endCxn id="264"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548FC3C-4F71-FA18-F4C8-543E0D1B5A95}"/>
                    </a:ext>
                  </a:extLst>
                </p:cNvPr>
                <p:cNvCxnSpPr>
                  <a:cxnSpLocks/>
                  <a:endCxn id="265"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0BD29CFC-709B-0CA4-A80A-8268BC9618A7}"/>
                    </a:ext>
                  </a:extLst>
                </p:cNvPr>
                <p:cNvCxnSpPr>
                  <a:cxnSpLocks/>
                  <a:endCxn id="262"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grpSp>
        <p:nvGrpSpPr>
          <p:cNvPr id="278" name="Group 277">
            <a:extLst>
              <a:ext uri="{FF2B5EF4-FFF2-40B4-BE49-F238E27FC236}">
                <a16:creationId xmlns:a16="http://schemas.microsoft.com/office/drawing/2014/main" id="{751D7810-28AE-9675-5D77-8AA91A762EF3}"/>
              </a:ext>
            </a:extLst>
          </p:cNvPr>
          <p:cNvGrpSpPr/>
          <p:nvPr/>
        </p:nvGrpSpPr>
        <p:grpSpPr>
          <a:xfrm>
            <a:off x="1627784" y="2350920"/>
            <a:ext cx="1414038" cy="191087"/>
            <a:chOff x="1828799" y="2017072"/>
            <a:chExt cx="1414038" cy="191087"/>
          </a:xfrm>
        </p:grpSpPr>
        <p:sp>
          <p:nvSpPr>
            <p:cNvPr id="279" name="DRAM">
              <a:extLst>
                <a:ext uri="{FF2B5EF4-FFF2-40B4-BE49-F238E27FC236}">
                  <a16:creationId xmlns:a16="http://schemas.microsoft.com/office/drawing/2014/main" id="{C35A3294-BDFD-9E12-C8D2-EE371A532BA2}"/>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80" name="Straight Connector 279">
              <a:extLst>
                <a:ext uri="{FF2B5EF4-FFF2-40B4-BE49-F238E27FC236}">
                  <a16:creationId xmlns:a16="http://schemas.microsoft.com/office/drawing/2014/main" id="{3BB5EC43-D735-AFE7-E0A5-7713F28751D2}"/>
                </a:ext>
              </a:extLst>
            </p:cNvPr>
            <p:cNvCxnSpPr>
              <a:cxnSpLocks/>
              <a:stCxn id="285" idx="6"/>
              <a:endCxn id="279" idx="0"/>
            </p:cNvCxnSpPr>
            <p:nvPr/>
          </p:nvCxnSpPr>
          <p:spPr>
            <a:xfrm flipH="1">
              <a:off x="20581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81" name="Oval 280">
              <a:extLst>
                <a:ext uri="{FF2B5EF4-FFF2-40B4-BE49-F238E27FC236}">
                  <a16:creationId xmlns:a16="http://schemas.microsoft.com/office/drawing/2014/main" id="{879A072C-338B-12D6-4838-76398FE22BCF}"/>
                </a:ext>
              </a:extLst>
            </p:cNvPr>
            <p:cNvSpPr/>
            <p:nvPr/>
          </p:nvSpPr>
          <p:spPr>
            <a:xfrm>
              <a:off x="2134538"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2" name="Oval 281">
              <a:extLst>
                <a:ext uri="{FF2B5EF4-FFF2-40B4-BE49-F238E27FC236}">
                  <a16:creationId xmlns:a16="http://schemas.microsoft.com/office/drawing/2014/main" id="{E55D7B27-5DC1-AAA0-0DA4-5CA6F9821F1F}"/>
                </a:ext>
              </a:extLst>
            </p:cNvPr>
            <p:cNvSpPr/>
            <p:nvPr/>
          </p:nvSpPr>
          <p:spPr>
            <a:xfrm>
              <a:off x="2363841"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3" name="Oval 282">
              <a:extLst>
                <a:ext uri="{FF2B5EF4-FFF2-40B4-BE49-F238E27FC236}">
                  <a16:creationId xmlns:a16="http://schemas.microsoft.com/office/drawing/2014/main" id="{C170B65F-3D9F-0D69-73EE-EF153E8DC964}"/>
                </a:ext>
              </a:extLst>
            </p:cNvPr>
            <p:cNvSpPr/>
            <p:nvPr/>
          </p:nvSpPr>
          <p:spPr>
            <a:xfrm>
              <a:off x="2593144"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4" name="Oval 283">
              <a:extLst>
                <a:ext uri="{FF2B5EF4-FFF2-40B4-BE49-F238E27FC236}">
                  <a16:creationId xmlns:a16="http://schemas.microsoft.com/office/drawing/2014/main" id="{C3A4C91E-C5D4-40BA-C7EA-83A4FB7C3E43}"/>
                </a:ext>
              </a:extLst>
            </p:cNvPr>
            <p:cNvSpPr/>
            <p:nvPr/>
          </p:nvSpPr>
          <p:spPr>
            <a:xfrm>
              <a:off x="2822448"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5" name="Oval 284">
              <a:extLst>
                <a:ext uri="{FF2B5EF4-FFF2-40B4-BE49-F238E27FC236}">
                  <a16:creationId xmlns:a16="http://schemas.microsoft.com/office/drawing/2014/main" id="{096A691E-5AFE-95A5-99D1-5E53171BEB91}"/>
                </a:ext>
              </a:extLst>
            </p:cNvPr>
            <p:cNvSpPr/>
            <p:nvPr/>
          </p:nvSpPr>
          <p:spPr>
            <a:xfrm>
              <a:off x="3051751"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86" name="Group 285">
            <a:extLst>
              <a:ext uri="{FF2B5EF4-FFF2-40B4-BE49-F238E27FC236}">
                <a16:creationId xmlns:a16="http://schemas.microsoft.com/office/drawing/2014/main" id="{41E04434-98A9-5CCF-5F67-B1136DF1B683}"/>
              </a:ext>
            </a:extLst>
          </p:cNvPr>
          <p:cNvGrpSpPr/>
          <p:nvPr/>
        </p:nvGrpSpPr>
        <p:grpSpPr>
          <a:xfrm>
            <a:off x="3185312" y="2350920"/>
            <a:ext cx="1414038" cy="191087"/>
            <a:chOff x="3386327" y="2017072"/>
            <a:chExt cx="1414038" cy="191087"/>
          </a:xfrm>
        </p:grpSpPr>
        <p:sp>
          <p:nvSpPr>
            <p:cNvPr id="287" name="DRAM">
              <a:extLst>
                <a:ext uri="{FF2B5EF4-FFF2-40B4-BE49-F238E27FC236}">
                  <a16:creationId xmlns:a16="http://schemas.microsoft.com/office/drawing/2014/main" id="{5C80A2B5-B64C-A3F0-B2E9-643764B7C188}"/>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88" name="Straight Connector 287">
              <a:extLst>
                <a:ext uri="{FF2B5EF4-FFF2-40B4-BE49-F238E27FC236}">
                  <a16:creationId xmlns:a16="http://schemas.microsoft.com/office/drawing/2014/main" id="{4E25ACFE-4602-3A75-551D-615C41A7A20D}"/>
                </a:ext>
              </a:extLst>
            </p:cNvPr>
            <p:cNvCxnSpPr>
              <a:cxnSpLocks/>
              <a:endCxn id="287" idx="0"/>
            </p:cNvCxnSpPr>
            <p:nvPr/>
          </p:nvCxnSpPr>
          <p:spPr>
            <a:xfrm flipH="1" flipV="1">
              <a:off x="3615631" y="2112616"/>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89" name="Oval 288">
              <a:extLst>
                <a:ext uri="{FF2B5EF4-FFF2-40B4-BE49-F238E27FC236}">
                  <a16:creationId xmlns:a16="http://schemas.microsoft.com/office/drawing/2014/main" id="{1435732A-384B-BF54-7817-CFC26522B3DB}"/>
                </a:ext>
              </a:extLst>
            </p:cNvPr>
            <p:cNvSpPr/>
            <p:nvPr/>
          </p:nvSpPr>
          <p:spPr>
            <a:xfrm>
              <a:off x="3692066"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0" name="Oval 289">
              <a:extLst>
                <a:ext uri="{FF2B5EF4-FFF2-40B4-BE49-F238E27FC236}">
                  <a16:creationId xmlns:a16="http://schemas.microsoft.com/office/drawing/2014/main" id="{BC1D30A3-B202-3482-27EA-D1D86950AC92}"/>
                </a:ext>
              </a:extLst>
            </p:cNvPr>
            <p:cNvSpPr/>
            <p:nvPr/>
          </p:nvSpPr>
          <p:spPr>
            <a:xfrm>
              <a:off x="3921369"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1" name="Oval 290">
              <a:extLst>
                <a:ext uri="{FF2B5EF4-FFF2-40B4-BE49-F238E27FC236}">
                  <a16:creationId xmlns:a16="http://schemas.microsoft.com/office/drawing/2014/main" id="{BC551B06-4978-618A-DF4D-90C300541FD5}"/>
                </a:ext>
              </a:extLst>
            </p:cNvPr>
            <p:cNvSpPr/>
            <p:nvPr/>
          </p:nvSpPr>
          <p:spPr>
            <a:xfrm>
              <a:off x="4150672"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2" name="Oval 291">
              <a:extLst>
                <a:ext uri="{FF2B5EF4-FFF2-40B4-BE49-F238E27FC236}">
                  <a16:creationId xmlns:a16="http://schemas.microsoft.com/office/drawing/2014/main" id="{93459750-2AB3-AE71-EC96-277FF0E3A1AA}"/>
                </a:ext>
              </a:extLst>
            </p:cNvPr>
            <p:cNvSpPr/>
            <p:nvPr/>
          </p:nvSpPr>
          <p:spPr>
            <a:xfrm>
              <a:off x="4379976"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3" name="Oval 292">
              <a:extLst>
                <a:ext uri="{FF2B5EF4-FFF2-40B4-BE49-F238E27FC236}">
                  <a16:creationId xmlns:a16="http://schemas.microsoft.com/office/drawing/2014/main" id="{925605BB-32BB-C536-E210-5A4F49A05F8B}"/>
                </a:ext>
              </a:extLst>
            </p:cNvPr>
            <p:cNvSpPr/>
            <p:nvPr/>
          </p:nvSpPr>
          <p:spPr>
            <a:xfrm>
              <a:off x="4609279"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31" name="Group 330">
            <a:extLst>
              <a:ext uri="{FF2B5EF4-FFF2-40B4-BE49-F238E27FC236}">
                <a16:creationId xmlns:a16="http://schemas.microsoft.com/office/drawing/2014/main" id="{8B1B3ED4-45C8-77E4-07E9-3A3F07ED4419}"/>
              </a:ext>
            </a:extLst>
          </p:cNvPr>
          <p:cNvGrpSpPr/>
          <p:nvPr/>
        </p:nvGrpSpPr>
        <p:grpSpPr>
          <a:xfrm>
            <a:off x="1627784" y="1891128"/>
            <a:ext cx="1414038" cy="191087"/>
            <a:chOff x="1828799" y="2017072"/>
            <a:chExt cx="1414038" cy="191087"/>
          </a:xfrm>
        </p:grpSpPr>
        <p:sp>
          <p:nvSpPr>
            <p:cNvPr id="332" name="DRAM">
              <a:extLst>
                <a:ext uri="{FF2B5EF4-FFF2-40B4-BE49-F238E27FC236}">
                  <a16:creationId xmlns:a16="http://schemas.microsoft.com/office/drawing/2014/main" id="{7EE68B79-0BDF-D7EC-0D67-9F3EC025BF67}"/>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33" name="Straight Connector 332">
              <a:extLst>
                <a:ext uri="{FF2B5EF4-FFF2-40B4-BE49-F238E27FC236}">
                  <a16:creationId xmlns:a16="http://schemas.microsoft.com/office/drawing/2014/main" id="{FD072386-6453-5695-FF21-E665ECE2B147}"/>
                </a:ext>
              </a:extLst>
            </p:cNvPr>
            <p:cNvCxnSpPr>
              <a:cxnSpLocks/>
              <a:stCxn id="338" idx="6"/>
              <a:endCxn id="332" idx="0"/>
            </p:cNvCxnSpPr>
            <p:nvPr/>
          </p:nvCxnSpPr>
          <p:spPr>
            <a:xfrm flipH="1">
              <a:off x="20581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34" name="Oval 333">
              <a:extLst>
                <a:ext uri="{FF2B5EF4-FFF2-40B4-BE49-F238E27FC236}">
                  <a16:creationId xmlns:a16="http://schemas.microsoft.com/office/drawing/2014/main" id="{DE527410-678A-8F73-2277-93FB261A64FC}"/>
                </a:ext>
              </a:extLst>
            </p:cNvPr>
            <p:cNvSpPr/>
            <p:nvPr/>
          </p:nvSpPr>
          <p:spPr>
            <a:xfrm>
              <a:off x="2134538"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5" name="Oval 334">
              <a:extLst>
                <a:ext uri="{FF2B5EF4-FFF2-40B4-BE49-F238E27FC236}">
                  <a16:creationId xmlns:a16="http://schemas.microsoft.com/office/drawing/2014/main" id="{4165B646-EF15-8011-5FF9-D7EF94F4730D}"/>
                </a:ext>
              </a:extLst>
            </p:cNvPr>
            <p:cNvSpPr/>
            <p:nvPr/>
          </p:nvSpPr>
          <p:spPr>
            <a:xfrm>
              <a:off x="2363841"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6" name="Oval 335">
              <a:extLst>
                <a:ext uri="{FF2B5EF4-FFF2-40B4-BE49-F238E27FC236}">
                  <a16:creationId xmlns:a16="http://schemas.microsoft.com/office/drawing/2014/main" id="{6BAFFE52-6A53-E9E5-D685-49ACE3B9B3D4}"/>
                </a:ext>
              </a:extLst>
            </p:cNvPr>
            <p:cNvSpPr/>
            <p:nvPr/>
          </p:nvSpPr>
          <p:spPr>
            <a:xfrm>
              <a:off x="2593144"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7" name="Oval 336">
              <a:extLst>
                <a:ext uri="{FF2B5EF4-FFF2-40B4-BE49-F238E27FC236}">
                  <a16:creationId xmlns:a16="http://schemas.microsoft.com/office/drawing/2014/main" id="{367AE665-AC83-E4C2-895C-3AFED95252A2}"/>
                </a:ext>
              </a:extLst>
            </p:cNvPr>
            <p:cNvSpPr/>
            <p:nvPr/>
          </p:nvSpPr>
          <p:spPr>
            <a:xfrm>
              <a:off x="2822448"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8" name="Oval 337">
              <a:extLst>
                <a:ext uri="{FF2B5EF4-FFF2-40B4-BE49-F238E27FC236}">
                  <a16:creationId xmlns:a16="http://schemas.microsoft.com/office/drawing/2014/main" id="{056A4AF3-4049-24A4-034B-CA7773F2FD6B}"/>
                </a:ext>
              </a:extLst>
            </p:cNvPr>
            <p:cNvSpPr/>
            <p:nvPr/>
          </p:nvSpPr>
          <p:spPr>
            <a:xfrm>
              <a:off x="3051751"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39" name="Group 338">
            <a:extLst>
              <a:ext uri="{FF2B5EF4-FFF2-40B4-BE49-F238E27FC236}">
                <a16:creationId xmlns:a16="http://schemas.microsoft.com/office/drawing/2014/main" id="{7C9806C2-E998-C6D7-C941-3AAE38E8871F}"/>
              </a:ext>
            </a:extLst>
          </p:cNvPr>
          <p:cNvGrpSpPr/>
          <p:nvPr/>
        </p:nvGrpSpPr>
        <p:grpSpPr>
          <a:xfrm>
            <a:off x="3185312" y="1891128"/>
            <a:ext cx="1414038" cy="191087"/>
            <a:chOff x="3386327" y="2017072"/>
            <a:chExt cx="1414038" cy="191087"/>
          </a:xfrm>
        </p:grpSpPr>
        <p:sp>
          <p:nvSpPr>
            <p:cNvPr id="340" name="DRAM">
              <a:extLst>
                <a:ext uri="{FF2B5EF4-FFF2-40B4-BE49-F238E27FC236}">
                  <a16:creationId xmlns:a16="http://schemas.microsoft.com/office/drawing/2014/main" id="{666118CA-BD9B-ED39-50D2-2826C0C1DDEF}"/>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41" name="Straight Connector 340">
              <a:extLst>
                <a:ext uri="{FF2B5EF4-FFF2-40B4-BE49-F238E27FC236}">
                  <a16:creationId xmlns:a16="http://schemas.microsoft.com/office/drawing/2014/main" id="{B91B5FC9-1342-3446-5B8E-2EA81024FA2B}"/>
                </a:ext>
              </a:extLst>
            </p:cNvPr>
            <p:cNvCxnSpPr>
              <a:cxnSpLocks/>
              <a:endCxn id="340" idx="0"/>
            </p:cNvCxnSpPr>
            <p:nvPr/>
          </p:nvCxnSpPr>
          <p:spPr>
            <a:xfrm flipH="1" flipV="1">
              <a:off x="3615631" y="2112616"/>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42" name="Oval 341">
              <a:extLst>
                <a:ext uri="{FF2B5EF4-FFF2-40B4-BE49-F238E27FC236}">
                  <a16:creationId xmlns:a16="http://schemas.microsoft.com/office/drawing/2014/main" id="{73C07C20-BAA9-106B-CAE9-9B670868FB84}"/>
                </a:ext>
              </a:extLst>
            </p:cNvPr>
            <p:cNvSpPr/>
            <p:nvPr/>
          </p:nvSpPr>
          <p:spPr>
            <a:xfrm>
              <a:off x="3692066"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3" name="Oval 342">
              <a:extLst>
                <a:ext uri="{FF2B5EF4-FFF2-40B4-BE49-F238E27FC236}">
                  <a16:creationId xmlns:a16="http://schemas.microsoft.com/office/drawing/2014/main" id="{A83ADA2C-2FFC-48A3-D1D4-3F90792E1436}"/>
                </a:ext>
              </a:extLst>
            </p:cNvPr>
            <p:cNvSpPr/>
            <p:nvPr/>
          </p:nvSpPr>
          <p:spPr>
            <a:xfrm>
              <a:off x="3921369"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4" name="Oval 343">
              <a:extLst>
                <a:ext uri="{FF2B5EF4-FFF2-40B4-BE49-F238E27FC236}">
                  <a16:creationId xmlns:a16="http://schemas.microsoft.com/office/drawing/2014/main" id="{BF7A768D-6FA9-0465-95A7-C9FB7B87651F}"/>
                </a:ext>
              </a:extLst>
            </p:cNvPr>
            <p:cNvSpPr/>
            <p:nvPr/>
          </p:nvSpPr>
          <p:spPr>
            <a:xfrm>
              <a:off x="4150672"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5" name="Oval 344">
              <a:extLst>
                <a:ext uri="{FF2B5EF4-FFF2-40B4-BE49-F238E27FC236}">
                  <a16:creationId xmlns:a16="http://schemas.microsoft.com/office/drawing/2014/main" id="{99EEC3A4-7F24-BE05-0468-A22B85ECC12F}"/>
                </a:ext>
              </a:extLst>
            </p:cNvPr>
            <p:cNvSpPr/>
            <p:nvPr/>
          </p:nvSpPr>
          <p:spPr>
            <a:xfrm>
              <a:off x="4379976"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6" name="Oval 345">
              <a:extLst>
                <a:ext uri="{FF2B5EF4-FFF2-40B4-BE49-F238E27FC236}">
                  <a16:creationId xmlns:a16="http://schemas.microsoft.com/office/drawing/2014/main" id="{CDE2C779-A438-CB1E-9EF5-1CE337FDB528}"/>
                </a:ext>
              </a:extLst>
            </p:cNvPr>
            <p:cNvSpPr/>
            <p:nvPr/>
          </p:nvSpPr>
          <p:spPr>
            <a:xfrm>
              <a:off x="4609279"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63" name="Group 362">
            <a:extLst>
              <a:ext uri="{FF2B5EF4-FFF2-40B4-BE49-F238E27FC236}">
                <a16:creationId xmlns:a16="http://schemas.microsoft.com/office/drawing/2014/main" id="{03D2156D-53C1-3291-762A-E3E769A325C9}"/>
              </a:ext>
            </a:extLst>
          </p:cNvPr>
          <p:cNvGrpSpPr/>
          <p:nvPr/>
        </p:nvGrpSpPr>
        <p:grpSpPr>
          <a:xfrm>
            <a:off x="1627784" y="2120734"/>
            <a:ext cx="1414038" cy="191087"/>
            <a:chOff x="1828799" y="2017072"/>
            <a:chExt cx="1414038" cy="191087"/>
          </a:xfrm>
        </p:grpSpPr>
        <p:sp>
          <p:nvSpPr>
            <p:cNvPr id="364" name="DRAM">
              <a:extLst>
                <a:ext uri="{FF2B5EF4-FFF2-40B4-BE49-F238E27FC236}">
                  <a16:creationId xmlns:a16="http://schemas.microsoft.com/office/drawing/2014/main" id="{A33476AE-7D06-4E1D-1B7D-97E59F879668}"/>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65" name="Straight Connector 364">
              <a:extLst>
                <a:ext uri="{FF2B5EF4-FFF2-40B4-BE49-F238E27FC236}">
                  <a16:creationId xmlns:a16="http://schemas.microsoft.com/office/drawing/2014/main" id="{1EF0EBBB-D2DF-53FC-DAC4-10D3F8354D02}"/>
                </a:ext>
              </a:extLst>
            </p:cNvPr>
            <p:cNvCxnSpPr>
              <a:cxnSpLocks/>
              <a:stCxn id="370" idx="6"/>
              <a:endCxn id="364" idx="0"/>
            </p:cNvCxnSpPr>
            <p:nvPr/>
          </p:nvCxnSpPr>
          <p:spPr>
            <a:xfrm flipH="1">
              <a:off x="20581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66" name="Oval 365">
              <a:extLst>
                <a:ext uri="{FF2B5EF4-FFF2-40B4-BE49-F238E27FC236}">
                  <a16:creationId xmlns:a16="http://schemas.microsoft.com/office/drawing/2014/main" id="{BB3EAAC7-A09E-3CDA-3AE9-710BB8289FF7}"/>
                </a:ext>
              </a:extLst>
            </p:cNvPr>
            <p:cNvSpPr/>
            <p:nvPr/>
          </p:nvSpPr>
          <p:spPr>
            <a:xfrm>
              <a:off x="2134538"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7" name="Oval 366">
              <a:extLst>
                <a:ext uri="{FF2B5EF4-FFF2-40B4-BE49-F238E27FC236}">
                  <a16:creationId xmlns:a16="http://schemas.microsoft.com/office/drawing/2014/main" id="{6632B356-D188-8AAB-A0D4-C288F31747E5}"/>
                </a:ext>
              </a:extLst>
            </p:cNvPr>
            <p:cNvSpPr/>
            <p:nvPr/>
          </p:nvSpPr>
          <p:spPr>
            <a:xfrm>
              <a:off x="2363841"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8" name="Oval 367">
              <a:extLst>
                <a:ext uri="{FF2B5EF4-FFF2-40B4-BE49-F238E27FC236}">
                  <a16:creationId xmlns:a16="http://schemas.microsoft.com/office/drawing/2014/main" id="{60B64B00-9738-5F63-2EE8-20C8ABAC0D89}"/>
                </a:ext>
              </a:extLst>
            </p:cNvPr>
            <p:cNvSpPr/>
            <p:nvPr/>
          </p:nvSpPr>
          <p:spPr>
            <a:xfrm>
              <a:off x="2593144"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9" name="Oval 368">
              <a:extLst>
                <a:ext uri="{FF2B5EF4-FFF2-40B4-BE49-F238E27FC236}">
                  <a16:creationId xmlns:a16="http://schemas.microsoft.com/office/drawing/2014/main" id="{C95BA703-DAF0-035F-9AB1-4BF32675062B}"/>
                </a:ext>
              </a:extLst>
            </p:cNvPr>
            <p:cNvSpPr/>
            <p:nvPr/>
          </p:nvSpPr>
          <p:spPr>
            <a:xfrm>
              <a:off x="2822448"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0" name="Oval 369">
              <a:extLst>
                <a:ext uri="{FF2B5EF4-FFF2-40B4-BE49-F238E27FC236}">
                  <a16:creationId xmlns:a16="http://schemas.microsoft.com/office/drawing/2014/main" id="{28A21BD4-37FE-E7C7-123C-CCE1B237055E}"/>
                </a:ext>
              </a:extLst>
            </p:cNvPr>
            <p:cNvSpPr/>
            <p:nvPr/>
          </p:nvSpPr>
          <p:spPr>
            <a:xfrm>
              <a:off x="3051751"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71" name="Group 370">
            <a:extLst>
              <a:ext uri="{FF2B5EF4-FFF2-40B4-BE49-F238E27FC236}">
                <a16:creationId xmlns:a16="http://schemas.microsoft.com/office/drawing/2014/main" id="{6DB68126-E3CB-0E33-EA5A-3A5D6B094E52}"/>
              </a:ext>
            </a:extLst>
          </p:cNvPr>
          <p:cNvGrpSpPr/>
          <p:nvPr/>
        </p:nvGrpSpPr>
        <p:grpSpPr>
          <a:xfrm>
            <a:off x="3185312" y="2120734"/>
            <a:ext cx="1414038" cy="191087"/>
            <a:chOff x="3386327" y="2017072"/>
            <a:chExt cx="1414038" cy="191087"/>
          </a:xfrm>
        </p:grpSpPr>
        <p:sp>
          <p:nvSpPr>
            <p:cNvPr id="372" name="DRAM">
              <a:extLst>
                <a:ext uri="{FF2B5EF4-FFF2-40B4-BE49-F238E27FC236}">
                  <a16:creationId xmlns:a16="http://schemas.microsoft.com/office/drawing/2014/main" id="{29A80598-D0EC-5775-86EE-43E2E1FB6CEF}"/>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73" name="Straight Connector 372">
              <a:extLst>
                <a:ext uri="{FF2B5EF4-FFF2-40B4-BE49-F238E27FC236}">
                  <a16:creationId xmlns:a16="http://schemas.microsoft.com/office/drawing/2014/main" id="{F42B0436-F9FD-8CDF-CCD5-78F4C72F1BF6}"/>
                </a:ext>
              </a:extLst>
            </p:cNvPr>
            <p:cNvCxnSpPr>
              <a:cxnSpLocks/>
              <a:endCxn id="372" idx="0"/>
            </p:cNvCxnSpPr>
            <p:nvPr/>
          </p:nvCxnSpPr>
          <p:spPr>
            <a:xfrm flipH="1" flipV="1">
              <a:off x="3615631" y="2112616"/>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74" name="Oval 373">
              <a:extLst>
                <a:ext uri="{FF2B5EF4-FFF2-40B4-BE49-F238E27FC236}">
                  <a16:creationId xmlns:a16="http://schemas.microsoft.com/office/drawing/2014/main" id="{895AA001-B87F-4D73-257A-892D7F7E91E2}"/>
                </a:ext>
              </a:extLst>
            </p:cNvPr>
            <p:cNvSpPr/>
            <p:nvPr/>
          </p:nvSpPr>
          <p:spPr>
            <a:xfrm>
              <a:off x="3692066"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5" name="Oval 374">
              <a:extLst>
                <a:ext uri="{FF2B5EF4-FFF2-40B4-BE49-F238E27FC236}">
                  <a16:creationId xmlns:a16="http://schemas.microsoft.com/office/drawing/2014/main" id="{EC220833-140A-6751-410A-E409792A18A0}"/>
                </a:ext>
              </a:extLst>
            </p:cNvPr>
            <p:cNvSpPr/>
            <p:nvPr/>
          </p:nvSpPr>
          <p:spPr>
            <a:xfrm>
              <a:off x="3921369"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6" name="Oval 375">
              <a:extLst>
                <a:ext uri="{FF2B5EF4-FFF2-40B4-BE49-F238E27FC236}">
                  <a16:creationId xmlns:a16="http://schemas.microsoft.com/office/drawing/2014/main" id="{EBBCDD01-3E41-9C17-E672-F4EDE43F9363}"/>
                </a:ext>
              </a:extLst>
            </p:cNvPr>
            <p:cNvSpPr/>
            <p:nvPr/>
          </p:nvSpPr>
          <p:spPr>
            <a:xfrm>
              <a:off x="4150672"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7" name="Oval 376">
              <a:extLst>
                <a:ext uri="{FF2B5EF4-FFF2-40B4-BE49-F238E27FC236}">
                  <a16:creationId xmlns:a16="http://schemas.microsoft.com/office/drawing/2014/main" id="{99CA265E-A624-86F0-8FB0-C8DDE9CA6C8E}"/>
                </a:ext>
              </a:extLst>
            </p:cNvPr>
            <p:cNvSpPr/>
            <p:nvPr/>
          </p:nvSpPr>
          <p:spPr>
            <a:xfrm>
              <a:off x="4379976"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8" name="Oval 377">
              <a:extLst>
                <a:ext uri="{FF2B5EF4-FFF2-40B4-BE49-F238E27FC236}">
                  <a16:creationId xmlns:a16="http://schemas.microsoft.com/office/drawing/2014/main" id="{3ABCE4AB-361A-42F9-B07B-7AFD362BF2E2}"/>
                </a:ext>
              </a:extLst>
            </p:cNvPr>
            <p:cNvSpPr/>
            <p:nvPr/>
          </p:nvSpPr>
          <p:spPr>
            <a:xfrm>
              <a:off x="4609279"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sp>
        <p:nvSpPr>
          <p:cNvPr id="330" name="TextBox 329">
            <a:extLst>
              <a:ext uri="{FF2B5EF4-FFF2-40B4-BE49-F238E27FC236}">
                <a16:creationId xmlns:a16="http://schemas.microsoft.com/office/drawing/2014/main" id="{170B0079-999B-634A-50ED-EC07C4B48580}"/>
              </a:ext>
            </a:extLst>
          </p:cNvPr>
          <p:cNvSpPr txBox="1"/>
          <p:nvPr/>
        </p:nvSpPr>
        <p:spPr>
          <a:xfrm>
            <a:off x="4310776" y="1052317"/>
            <a:ext cx="4305183" cy="457200"/>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Avenir Next" panose="020B0503020202020204" pitchFamily="34" charset="0"/>
              </a:rPr>
              <a:t>segmented global wordline</a:t>
            </a:r>
          </a:p>
        </p:txBody>
      </p:sp>
      <p:sp>
        <p:nvSpPr>
          <p:cNvPr id="320" name="Rectangle 319">
            <a:extLst>
              <a:ext uri="{FF2B5EF4-FFF2-40B4-BE49-F238E27FC236}">
                <a16:creationId xmlns:a16="http://schemas.microsoft.com/office/drawing/2014/main" id="{44C2EA2F-00A4-DCDF-747B-A44DEA526E5E}"/>
              </a:ext>
            </a:extLst>
          </p:cNvPr>
          <p:cNvSpPr/>
          <p:nvPr/>
        </p:nvSpPr>
        <p:spPr>
          <a:xfrm>
            <a:off x="-14722" y="3568396"/>
            <a:ext cx="9143999" cy="461665"/>
          </a:xfrm>
          <a:prstGeom prst="rect">
            <a:avLst/>
          </a:prstGeom>
          <a:noFill/>
        </p:spPr>
        <p:txBody>
          <a:bodyPr wrap="square">
            <a:spAutoFit/>
          </a:bodyPr>
          <a:lstStyle/>
          <a:p>
            <a:pPr marL="0" lvl="1" defTabSz="914400">
              <a:defRPr/>
            </a:pPr>
            <a:r>
              <a:rPr lang="en-US" sz="2400" b="1" dirty="0">
                <a:solidFill>
                  <a:prstClr val="black"/>
                </a:solidFill>
                <a:latin typeface="Avenir Next" panose="020B0503020202020204" pitchFamily="34" charset="0"/>
                <a:cs typeface="Gill Sans MT"/>
              </a:rPr>
              <a:t>Fine-grained DRAM for processing-using-DRAM: </a:t>
            </a:r>
            <a:endParaRPr kumimoji="0" lang="en-US" sz="2400" b="1" i="0" u="none" strike="noStrike" kern="1200" cap="none" spc="0" normalizeH="0" baseline="0" noProof="0" dirty="0">
              <a:ln>
                <a:noFill/>
              </a:ln>
              <a:solidFill>
                <a:prstClr val="black"/>
              </a:solidFill>
              <a:effectLst/>
              <a:uLnTx/>
              <a:uFillTx/>
              <a:latin typeface="Avenir Next" panose="020B0503020202020204" pitchFamily="34" charset="0"/>
              <a:cs typeface="Gill Sans MT"/>
            </a:endParaRPr>
          </a:p>
        </p:txBody>
      </p:sp>
      <p:grpSp>
        <p:nvGrpSpPr>
          <p:cNvPr id="2" name="Group 1">
            <a:extLst>
              <a:ext uri="{FF2B5EF4-FFF2-40B4-BE49-F238E27FC236}">
                <a16:creationId xmlns:a16="http://schemas.microsoft.com/office/drawing/2014/main" id="{CA353D25-7C61-28E5-1100-1CC7B4D8880D}"/>
              </a:ext>
            </a:extLst>
          </p:cNvPr>
          <p:cNvGrpSpPr/>
          <p:nvPr/>
        </p:nvGrpSpPr>
        <p:grpSpPr>
          <a:xfrm>
            <a:off x="7530" y="3929127"/>
            <a:ext cx="9470110" cy="1612035"/>
            <a:chOff x="549218" y="3454216"/>
            <a:chExt cx="8426174" cy="1627778"/>
          </a:xfrm>
        </p:grpSpPr>
        <p:sp>
          <p:nvSpPr>
            <p:cNvPr id="3" name="TextBox 2">
              <a:extLst>
                <a:ext uri="{FF2B5EF4-FFF2-40B4-BE49-F238E27FC236}">
                  <a16:creationId xmlns:a16="http://schemas.microsoft.com/office/drawing/2014/main" id="{411F4A0B-A23D-C33A-7950-12FA9B0D025F}"/>
                </a:ext>
              </a:extLst>
            </p:cNvPr>
            <p:cNvSpPr txBox="1"/>
            <p:nvPr/>
          </p:nvSpPr>
          <p:spPr>
            <a:xfrm>
              <a:off x="549218" y="3454216"/>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chemeClr val="accent4"/>
                  </a:solidFill>
                  <a:latin typeface="Avenir Next" panose="020B0503020202020204" pitchFamily="34" charset="0"/>
                  <a:cs typeface="Gill Sans MT"/>
                </a:rPr>
                <a:t>1</a:t>
              </a:r>
              <a:endParaRPr kumimoji="0" lang="en-US" sz="4000" b="1" i="0" u="none" strike="noStrike" kern="1200" cap="none" spc="0" normalizeH="0" baseline="0" noProof="0" dirty="0">
                <a:ln>
                  <a:noFill/>
                </a:ln>
                <a:solidFill>
                  <a:schemeClr val="accent4"/>
                </a:solidFill>
                <a:effectLst/>
                <a:uLnTx/>
                <a:uFillTx/>
                <a:latin typeface="Avenir Next" panose="020B0503020202020204" pitchFamily="34" charset="0"/>
                <a:cs typeface="Gill Sans MT"/>
              </a:endParaRPr>
            </a:p>
          </p:txBody>
        </p:sp>
        <p:sp>
          <p:nvSpPr>
            <p:cNvPr id="5" name="TextBox 4">
              <a:extLst>
                <a:ext uri="{FF2B5EF4-FFF2-40B4-BE49-F238E27FC236}">
                  <a16:creationId xmlns:a16="http://schemas.microsoft.com/office/drawing/2014/main" id="{348D7EEB-F02B-39FC-5EC9-DAEF6ABE8039}"/>
                </a:ext>
              </a:extLst>
            </p:cNvPr>
            <p:cNvSpPr txBox="1"/>
            <p:nvPr/>
          </p:nvSpPr>
          <p:spPr>
            <a:xfrm>
              <a:off x="974390" y="3528082"/>
              <a:ext cx="8001002" cy="1553912"/>
            </a:xfrm>
            <a:prstGeom prst="rect">
              <a:avLst/>
            </a:prstGeom>
            <a:noFill/>
          </p:spPr>
          <p:txBody>
            <a:bodyPr wrap="square" rtlCol="0">
              <a:spAutoFit/>
            </a:bodyPr>
            <a:lstStyle/>
            <a:p>
              <a:pPr lvl="0" defTabSz="914400">
                <a:defRPr/>
              </a:pPr>
              <a:r>
                <a:rPr lang="en-US" sz="2200" b="1" dirty="0">
                  <a:solidFill>
                    <a:schemeClr val="accent4"/>
                  </a:solidFill>
                  <a:latin typeface="Avenir Next" panose="020B0503020202020204" pitchFamily="34" charset="0"/>
                  <a:cs typeface="Gill Sans MT"/>
                </a:rPr>
                <a:t>Improves SIMD utilization </a:t>
              </a:r>
              <a:endParaRPr kumimoji="0" lang="en-US" sz="2200" i="0" u="none" strike="noStrike" kern="1200" cap="none" spc="0" normalizeH="0" baseline="0" noProof="0" dirty="0">
                <a:ln>
                  <a:noFill/>
                </a:ln>
                <a:solidFill>
                  <a:schemeClr val="accent4"/>
                </a:solidFill>
                <a:effectLst/>
                <a:uLnTx/>
                <a:uFillTx/>
                <a:latin typeface="Avenir Next" panose="020B0503020202020204" pitchFamily="34" charset="0"/>
                <a:cs typeface="Gill Sans MT"/>
              </a:endParaRPr>
            </a:p>
            <a:p>
              <a:pPr marL="342900" lvl="0" indent="-342900" defTabSz="914400">
                <a:buFontTx/>
                <a:buChar char="-"/>
                <a:defRPr/>
              </a:pPr>
              <a:r>
                <a:rPr lang="en-US" dirty="0">
                  <a:latin typeface="Avenir Next" panose="020B0503020202020204" pitchFamily="34" charset="0"/>
                  <a:cs typeface="Gill Sans MT"/>
                </a:rPr>
                <a:t>f</a:t>
              </a:r>
              <a:r>
                <a:rPr kumimoji="0" lang="en-US" i="0" u="none" strike="noStrike" kern="1200" cap="none" spc="0" normalizeH="0" baseline="0" noProof="0" dirty="0">
                  <a:ln>
                    <a:noFill/>
                  </a:ln>
                  <a:effectLst/>
                  <a:uLnTx/>
                  <a:uFillTx/>
                  <a:latin typeface="Avenir Next" panose="020B0503020202020204" pitchFamily="34" charset="0"/>
                  <a:cs typeface="Gill Sans MT"/>
                </a:rPr>
                <a:t>or a single PUD operation, only access the DRAM mats with target data</a:t>
              </a:r>
            </a:p>
            <a:p>
              <a:pPr marL="342900" indent="-342900" defTabSz="914400">
                <a:buFontTx/>
                <a:buChar char="-"/>
                <a:defRPr/>
              </a:pPr>
              <a:r>
                <a:rPr lang="en-US" dirty="0">
                  <a:latin typeface="Avenir Next" panose="020B0503020202020204" pitchFamily="34" charset="0"/>
                  <a:cs typeface="Gill Sans MT"/>
                </a:rPr>
                <a:t>for multiple PUD operations, execute independent operations concurrently</a:t>
              </a:r>
              <a:br>
                <a:rPr lang="en-US" dirty="0">
                  <a:latin typeface="Avenir Next" panose="020B0503020202020204" pitchFamily="34" charset="0"/>
                  <a:cs typeface="Gill Sans MT"/>
                </a:rPr>
              </a:br>
              <a:r>
                <a:rPr lang="en-US" dirty="0">
                  <a:latin typeface="Avenir Next" panose="020B0503020202020204" pitchFamily="34" charset="0"/>
                  <a:cs typeface="Gill Sans MT"/>
                </a:rPr>
                <a:t>→ </a:t>
              </a:r>
              <a:r>
                <a:rPr lang="en-US" b="1" dirty="0">
                  <a:solidFill>
                    <a:schemeClr val="accent4"/>
                  </a:solidFill>
                  <a:latin typeface="Avenir Next" panose="020B0503020202020204" pitchFamily="34" charset="0"/>
                  <a:cs typeface="Gill Sans MT"/>
                </a:rPr>
                <a:t>multiple instruction, multiple data (MIMD) execution model </a:t>
              </a:r>
              <a:endParaRPr kumimoji="0" lang="en-US" b="1" i="0" u="none" strike="noStrike" kern="1200" cap="none" spc="0" normalizeH="0" baseline="0" noProof="0" dirty="0">
                <a:ln>
                  <a:noFill/>
                </a:ln>
                <a:solidFill>
                  <a:schemeClr val="accent4"/>
                </a:solidFill>
                <a:effectLst/>
                <a:uLnTx/>
                <a:uFillTx/>
                <a:latin typeface="Avenir Next" panose="020B0503020202020204" pitchFamily="34" charset="0"/>
                <a:cs typeface="Gill Sans MT"/>
              </a:endParaRPr>
            </a:p>
            <a:p>
              <a:pPr marL="342900" lvl="0" indent="-342900" defTabSz="914400">
                <a:buFontTx/>
                <a:buChar char="-"/>
                <a:defRPr/>
              </a:pPr>
              <a:endParaRPr kumimoji="0" lang="en-US" i="0" u="none" strike="noStrike" kern="1200" cap="none" spc="0" normalizeH="0" baseline="0" noProof="0" dirty="0">
                <a:ln>
                  <a:noFill/>
                </a:ln>
                <a:solidFill>
                  <a:srgbClr val="C00000"/>
                </a:solidFill>
                <a:effectLst/>
                <a:uLnTx/>
                <a:uFillTx/>
                <a:latin typeface="Avenir Next" panose="020B0503020202020204" pitchFamily="34" charset="0"/>
                <a:cs typeface="Gill Sans MT"/>
              </a:endParaRPr>
            </a:p>
          </p:txBody>
        </p:sp>
      </p:grpSp>
      <p:grpSp>
        <p:nvGrpSpPr>
          <p:cNvPr id="222" name="Group 221">
            <a:extLst>
              <a:ext uri="{FF2B5EF4-FFF2-40B4-BE49-F238E27FC236}">
                <a16:creationId xmlns:a16="http://schemas.microsoft.com/office/drawing/2014/main" id="{CA463EB3-29EF-E48C-7F93-8A36AAAFF4CC}"/>
              </a:ext>
            </a:extLst>
          </p:cNvPr>
          <p:cNvGrpSpPr/>
          <p:nvPr/>
        </p:nvGrpSpPr>
        <p:grpSpPr>
          <a:xfrm>
            <a:off x="5052233" y="1671022"/>
            <a:ext cx="2665827" cy="1402792"/>
            <a:chOff x="2134538" y="2243328"/>
            <a:chExt cx="2665827" cy="1490472"/>
          </a:xfrm>
        </p:grpSpPr>
        <p:grpSp>
          <p:nvGrpSpPr>
            <p:cNvPr id="233" name="Group 232">
              <a:extLst>
                <a:ext uri="{FF2B5EF4-FFF2-40B4-BE49-F238E27FC236}">
                  <a16:creationId xmlns:a16="http://schemas.microsoft.com/office/drawing/2014/main" id="{EC7A130A-037A-B46D-37B2-1B1AA2CBB091}"/>
                </a:ext>
              </a:extLst>
            </p:cNvPr>
            <p:cNvGrpSpPr/>
            <p:nvPr/>
          </p:nvGrpSpPr>
          <p:grpSpPr>
            <a:xfrm>
              <a:off x="2134538" y="2243328"/>
              <a:ext cx="1108299" cy="1490472"/>
              <a:chOff x="2134538" y="2243328"/>
              <a:chExt cx="1108299" cy="1490472"/>
            </a:xfrm>
          </p:grpSpPr>
          <p:grpSp>
            <p:nvGrpSpPr>
              <p:cNvPr id="247" name="Group 246">
                <a:extLst>
                  <a:ext uri="{FF2B5EF4-FFF2-40B4-BE49-F238E27FC236}">
                    <a16:creationId xmlns:a16="http://schemas.microsoft.com/office/drawing/2014/main" id="{86C16793-43EB-366C-EFA8-7054F8644B1C}"/>
                  </a:ext>
                </a:extLst>
              </p:cNvPr>
              <p:cNvGrpSpPr/>
              <p:nvPr/>
            </p:nvGrpSpPr>
            <p:grpSpPr>
              <a:xfrm>
                <a:off x="2134538" y="3504497"/>
                <a:ext cx="1108299" cy="229303"/>
                <a:chOff x="5486400" y="3962400"/>
                <a:chExt cx="2209800" cy="457200"/>
              </a:xfrm>
            </p:grpSpPr>
            <p:sp>
              <p:nvSpPr>
                <p:cNvPr id="294" name="DRAM">
                  <a:extLst>
                    <a:ext uri="{FF2B5EF4-FFF2-40B4-BE49-F238E27FC236}">
                      <a16:creationId xmlns:a16="http://schemas.microsoft.com/office/drawing/2014/main" id="{1A473BC3-230D-0F94-13FC-E75C927123C2}"/>
                    </a:ext>
                  </a:extLst>
                </p:cNvPr>
                <p:cNvSpPr/>
                <p:nvPr/>
              </p:nvSpPr>
              <p:spPr>
                <a:xfrm>
                  <a:off x="54864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5" name="DRAM">
                  <a:extLst>
                    <a:ext uri="{FF2B5EF4-FFF2-40B4-BE49-F238E27FC236}">
                      <a16:creationId xmlns:a16="http://schemas.microsoft.com/office/drawing/2014/main" id="{439924DB-28CB-D5E3-4874-3D9B78DA362B}"/>
                    </a:ext>
                  </a:extLst>
                </p:cNvPr>
                <p:cNvSpPr/>
                <p:nvPr/>
              </p:nvSpPr>
              <p:spPr>
                <a:xfrm>
                  <a:off x="59436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6" name="DRAM">
                  <a:extLst>
                    <a:ext uri="{FF2B5EF4-FFF2-40B4-BE49-F238E27FC236}">
                      <a16:creationId xmlns:a16="http://schemas.microsoft.com/office/drawing/2014/main" id="{5250AA90-06BB-85A5-1A59-2A63CDB5501C}"/>
                    </a:ext>
                  </a:extLst>
                </p:cNvPr>
                <p:cNvSpPr/>
                <p:nvPr/>
              </p:nvSpPr>
              <p:spPr>
                <a:xfrm>
                  <a:off x="64008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7" name="DRAM">
                  <a:extLst>
                    <a:ext uri="{FF2B5EF4-FFF2-40B4-BE49-F238E27FC236}">
                      <a16:creationId xmlns:a16="http://schemas.microsoft.com/office/drawing/2014/main" id="{B9E1949F-7857-10B1-89E6-61D6FFA00C56}"/>
                    </a:ext>
                  </a:extLst>
                </p:cNvPr>
                <p:cNvSpPr/>
                <p:nvPr/>
              </p:nvSpPr>
              <p:spPr>
                <a:xfrm>
                  <a:off x="68580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8" name="DRAM">
                  <a:extLst>
                    <a:ext uri="{FF2B5EF4-FFF2-40B4-BE49-F238E27FC236}">
                      <a16:creationId xmlns:a16="http://schemas.microsoft.com/office/drawing/2014/main" id="{40B46F78-EB64-C5A8-EDC2-AE4B4E98061B}"/>
                    </a:ext>
                  </a:extLst>
                </p:cNvPr>
                <p:cNvSpPr/>
                <p:nvPr/>
              </p:nvSpPr>
              <p:spPr>
                <a:xfrm>
                  <a:off x="73152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48" name="Group 247">
                <a:extLst>
                  <a:ext uri="{FF2B5EF4-FFF2-40B4-BE49-F238E27FC236}">
                    <a16:creationId xmlns:a16="http://schemas.microsoft.com/office/drawing/2014/main" id="{7057E7EF-43F8-7654-6627-4F946840DC10}"/>
                  </a:ext>
                </a:extLst>
              </p:cNvPr>
              <p:cNvGrpSpPr/>
              <p:nvPr/>
            </p:nvGrpSpPr>
            <p:grpSpPr>
              <a:xfrm>
                <a:off x="2230081" y="2243328"/>
                <a:ext cx="917213" cy="1261169"/>
                <a:chOff x="5676900" y="990600"/>
                <a:chExt cx="1828800" cy="2971800"/>
              </a:xfrm>
            </p:grpSpPr>
            <p:cxnSp>
              <p:nvCxnSpPr>
                <p:cNvPr id="249" name="Straight Connector 248">
                  <a:extLst>
                    <a:ext uri="{FF2B5EF4-FFF2-40B4-BE49-F238E27FC236}">
                      <a16:creationId xmlns:a16="http://schemas.microsoft.com/office/drawing/2014/main" id="{4E3D9DA7-DA56-F5C5-AA92-E3DABA7CBFC9}"/>
                    </a:ext>
                  </a:extLst>
                </p:cNvPr>
                <p:cNvCxnSpPr>
                  <a:cxnSpLocks/>
                  <a:endCxn id="294" idx="0"/>
                </p:cNvCxnSpPr>
                <p:nvPr/>
              </p:nvCxnSpPr>
              <p:spPr>
                <a:xfrm>
                  <a:off x="56769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7422FE9-DC21-1578-91C9-76BC15C38F3D}"/>
                    </a:ext>
                  </a:extLst>
                </p:cNvPr>
                <p:cNvCxnSpPr>
                  <a:cxnSpLocks/>
                  <a:endCxn id="296" idx="0"/>
                </p:cNvCxnSpPr>
                <p:nvPr/>
              </p:nvCxnSpPr>
              <p:spPr>
                <a:xfrm>
                  <a:off x="6591299"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5027420-D0C9-ECBF-8512-1D07632A9527}"/>
                    </a:ext>
                  </a:extLst>
                </p:cNvPr>
                <p:cNvCxnSpPr>
                  <a:cxnSpLocks/>
                  <a:endCxn id="297" idx="0"/>
                </p:cNvCxnSpPr>
                <p:nvPr/>
              </p:nvCxnSpPr>
              <p:spPr>
                <a:xfrm>
                  <a:off x="70485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79C66344-C314-5963-7623-2D57BE747A69}"/>
                    </a:ext>
                  </a:extLst>
                </p:cNvPr>
                <p:cNvCxnSpPr>
                  <a:cxnSpLocks/>
                  <a:endCxn id="298" idx="0"/>
                </p:cNvCxnSpPr>
                <p:nvPr/>
              </p:nvCxnSpPr>
              <p:spPr>
                <a:xfrm>
                  <a:off x="75057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A7B4DE0-7B2C-05F7-7F68-0BB48BD09599}"/>
                    </a:ext>
                  </a:extLst>
                </p:cNvPr>
                <p:cNvCxnSpPr>
                  <a:cxnSpLocks/>
                  <a:endCxn id="295" idx="0"/>
                </p:cNvCxnSpPr>
                <p:nvPr/>
              </p:nvCxnSpPr>
              <p:spPr>
                <a:xfrm>
                  <a:off x="61341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grpSp>
        </p:grpSp>
        <p:grpSp>
          <p:nvGrpSpPr>
            <p:cNvPr id="234" name="Group 233">
              <a:extLst>
                <a:ext uri="{FF2B5EF4-FFF2-40B4-BE49-F238E27FC236}">
                  <a16:creationId xmlns:a16="http://schemas.microsoft.com/office/drawing/2014/main" id="{30BAA28D-3E8F-EE0D-ECD3-1B91698ECA9A}"/>
                </a:ext>
              </a:extLst>
            </p:cNvPr>
            <p:cNvGrpSpPr/>
            <p:nvPr/>
          </p:nvGrpSpPr>
          <p:grpSpPr>
            <a:xfrm>
              <a:off x="3692066" y="2243328"/>
              <a:ext cx="1108299" cy="1490472"/>
              <a:chOff x="3692066" y="2243328"/>
              <a:chExt cx="1108299" cy="1490472"/>
            </a:xfrm>
          </p:grpSpPr>
          <p:grpSp>
            <p:nvGrpSpPr>
              <p:cNvPr id="235" name="Group 234">
                <a:extLst>
                  <a:ext uri="{FF2B5EF4-FFF2-40B4-BE49-F238E27FC236}">
                    <a16:creationId xmlns:a16="http://schemas.microsoft.com/office/drawing/2014/main" id="{5FBC66E6-15E8-6588-43F1-BCE0278680C6}"/>
                  </a:ext>
                </a:extLst>
              </p:cNvPr>
              <p:cNvGrpSpPr/>
              <p:nvPr/>
            </p:nvGrpSpPr>
            <p:grpSpPr>
              <a:xfrm>
                <a:off x="3692066" y="3504497"/>
                <a:ext cx="1108299" cy="229303"/>
                <a:chOff x="5486400" y="3962400"/>
                <a:chExt cx="2209800" cy="457200"/>
              </a:xfrm>
            </p:grpSpPr>
            <p:sp>
              <p:nvSpPr>
                <p:cNvPr id="242" name="DRAM">
                  <a:extLst>
                    <a:ext uri="{FF2B5EF4-FFF2-40B4-BE49-F238E27FC236}">
                      <a16:creationId xmlns:a16="http://schemas.microsoft.com/office/drawing/2014/main" id="{BF5F35A0-1A2B-7251-383C-8B634052D258}"/>
                    </a:ext>
                  </a:extLst>
                </p:cNvPr>
                <p:cNvSpPr/>
                <p:nvPr/>
              </p:nvSpPr>
              <p:spPr>
                <a:xfrm>
                  <a:off x="54864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3" name="DRAM">
                  <a:extLst>
                    <a:ext uri="{FF2B5EF4-FFF2-40B4-BE49-F238E27FC236}">
                      <a16:creationId xmlns:a16="http://schemas.microsoft.com/office/drawing/2014/main" id="{2273CB65-5AA7-735F-EA55-294094F5E9A0}"/>
                    </a:ext>
                  </a:extLst>
                </p:cNvPr>
                <p:cNvSpPr/>
                <p:nvPr/>
              </p:nvSpPr>
              <p:spPr>
                <a:xfrm>
                  <a:off x="59436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4" name="DRAM">
                  <a:extLst>
                    <a:ext uri="{FF2B5EF4-FFF2-40B4-BE49-F238E27FC236}">
                      <a16:creationId xmlns:a16="http://schemas.microsoft.com/office/drawing/2014/main" id="{C473BE62-F99E-2D40-AAEF-5CB59B563C17}"/>
                    </a:ext>
                  </a:extLst>
                </p:cNvPr>
                <p:cNvSpPr/>
                <p:nvPr/>
              </p:nvSpPr>
              <p:spPr>
                <a:xfrm>
                  <a:off x="64008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5" name="DRAM">
                  <a:extLst>
                    <a:ext uri="{FF2B5EF4-FFF2-40B4-BE49-F238E27FC236}">
                      <a16:creationId xmlns:a16="http://schemas.microsoft.com/office/drawing/2014/main" id="{CBE5B55C-7FEE-A218-3860-3CC2DE2503C7}"/>
                    </a:ext>
                  </a:extLst>
                </p:cNvPr>
                <p:cNvSpPr/>
                <p:nvPr/>
              </p:nvSpPr>
              <p:spPr>
                <a:xfrm>
                  <a:off x="68580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6" name="DRAM">
                  <a:extLst>
                    <a:ext uri="{FF2B5EF4-FFF2-40B4-BE49-F238E27FC236}">
                      <a16:creationId xmlns:a16="http://schemas.microsoft.com/office/drawing/2014/main" id="{73F9D1E2-32BA-60C3-99C7-5FFFD95888CC}"/>
                    </a:ext>
                  </a:extLst>
                </p:cNvPr>
                <p:cNvSpPr/>
                <p:nvPr/>
              </p:nvSpPr>
              <p:spPr>
                <a:xfrm>
                  <a:off x="73152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36" name="Group 235">
                <a:extLst>
                  <a:ext uri="{FF2B5EF4-FFF2-40B4-BE49-F238E27FC236}">
                    <a16:creationId xmlns:a16="http://schemas.microsoft.com/office/drawing/2014/main" id="{4FF58F55-3F67-9C44-5204-8415974B2223}"/>
                  </a:ext>
                </a:extLst>
              </p:cNvPr>
              <p:cNvGrpSpPr/>
              <p:nvPr/>
            </p:nvGrpSpPr>
            <p:grpSpPr>
              <a:xfrm>
                <a:off x="3787609" y="2243328"/>
                <a:ext cx="917213" cy="1261169"/>
                <a:chOff x="5676900" y="990600"/>
                <a:chExt cx="1828800" cy="2971800"/>
              </a:xfrm>
            </p:grpSpPr>
            <p:cxnSp>
              <p:nvCxnSpPr>
                <p:cNvPr id="237" name="Straight Connector 236">
                  <a:extLst>
                    <a:ext uri="{FF2B5EF4-FFF2-40B4-BE49-F238E27FC236}">
                      <a16:creationId xmlns:a16="http://schemas.microsoft.com/office/drawing/2014/main" id="{4E1667B0-A512-1DC7-393B-7E07CFCB0351}"/>
                    </a:ext>
                  </a:extLst>
                </p:cNvPr>
                <p:cNvCxnSpPr>
                  <a:cxnSpLocks/>
                  <a:endCxn id="242" idx="0"/>
                </p:cNvCxnSpPr>
                <p:nvPr/>
              </p:nvCxnSpPr>
              <p:spPr>
                <a:xfrm>
                  <a:off x="56769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E78D5D0-708A-43ED-F3EB-1F55953360E5}"/>
                    </a:ext>
                  </a:extLst>
                </p:cNvPr>
                <p:cNvCxnSpPr>
                  <a:cxnSpLocks/>
                  <a:endCxn id="244" idx="0"/>
                </p:cNvCxnSpPr>
                <p:nvPr/>
              </p:nvCxnSpPr>
              <p:spPr>
                <a:xfrm>
                  <a:off x="65913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5DEDC74-64DA-96EF-57D4-0743E79A567B}"/>
                    </a:ext>
                  </a:extLst>
                </p:cNvPr>
                <p:cNvCxnSpPr>
                  <a:cxnSpLocks/>
                  <a:endCxn id="245" idx="0"/>
                </p:cNvCxnSpPr>
                <p:nvPr/>
              </p:nvCxnSpPr>
              <p:spPr>
                <a:xfrm>
                  <a:off x="70485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2EBAB71-455D-A06D-51F8-8036B96C052A}"/>
                    </a:ext>
                  </a:extLst>
                </p:cNvPr>
                <p:cNvCxnSpPr>
                  <a:cxnSpLocks/>
                  <a:endCxn id="246" idx="0"/>
                </p:cNvCxnSpPr>
                <p:nvPr/>
              </p:nvCxnSpPr>
              <p:spPr>
                <a:xfrm>
                  <a:off x="75057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0F71D95D-86A7-96EE-10CC-AD438161307B}"/>
                    </a:ext>
                  </a:extLst>
                </p:cNvPr>
                <p:cNvCxnSpPr>
                  <a:cxnSpLocks/>
                  <a:endCxn id="243" idx="0"/>
                </p:cNvCxnSpPr>
                <p:nvPr/>
              </p:nvCxnSpPr>
              <p:spPr>
                <a:xfrm>
                  <a:off x="61341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grpSp>
        </p:grpSp>
      </p:grpSp>
      <p:grpSp>
        <p:nvGrpSpPr>
          <p:cNvPr id="299" name="Group 298">
            <a:extLst>
              <a:ext uri="{FF2B5EF4-FFF2-40B4-BE49-F238E27FC236}">
                <a16:creationId xmlns:a16="http://schemas.microsoft.com/office/drawing/2014/main" id="{5B5930AB-7FA8-4984-8DC8-98A2257581F3}"/>
              </a:ext>
            </a:extLst>
          </p:cNvPr>
          <p:cNvGrpSpPr/>
          <p:nvPr/>
        </p:nvGrpSpPr>
        <p:grpSpPr>
          <a:xfrm>
            <a:off x="4746494" y="2348779"/>
            <a:ext cx="1414038" cy="191087"/>
            <a:chOff x="1828799" y="2017072"/>
            <a:chExt cx="1414038" cy="191087"/>
          </a:xfrm>
        </p:grpSpPr>
        <p:sp>
          <p:nvSpPr>
            <p:cNvPr id="300" name="DRAM">
              <a:extLst>
                <a:ext uri="{FF2B5EF4-FFF2-40B4-BE49-F238E27FC236}">
                  <a16:creationId xmlns:a16="http://schemas.microsoft.com/office/drawing/2014/main" id="{EEB69EEB-6484-8A1C-291B-F424321A43E5}"/>
                </a:ext>
              </a:extLst>
            </p:cNvPr>
            <p:cNvSpPr/>
            <p:nvPr/>
          </p:nvSpPr>
          <p:spPr>
            <a:xfrm rot="5400000">
              <a:off x="1847908" y="1997964"/>
              <a:ext cx="191086" cy="229303"/>
            </a:xfrm>
            <a:prstGeom prst="roundRect">
              <a:avLst>
                <a:gd name="adj" fmla="val 11319"/>
              </a:avLst>
            </a:prstGeom>
            <a:solidFill>
              <a:srgbClr val="FFD5B3"/>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01" name="Straight Connector 300">
              <a:extLst>
                <a:ext uri="{FF2B5EF4-FFF2-40B4-BE49-F238E27FC236}">
                  <a16:creationId xmlns:a16="http://schemas.microsoft.com/office/drawing/2014/main" id="{3449373D-F574-DADF-B86D-D21E178FD5ED}"/>
                </a:ext>
              </a:extLst>
            </p:cNvPr>
            <p:cNvCxnSpPr>
              <a:cxnSpLocks/>
              <a:stCxn id="306" idx="6"/>
              <a:endCxn id="300" idx="0"/>
            </p:cNvCxnSpPr>
            <p:nvPr/>
          </p:nvCxnSpPr>
          <p:spPr>
            <a:xfrm flipH="1">
              <a:off x="2058103" y="2112615"/>
              <a:ext cx="1184734" cy="1"/>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sp>
          <p:nvSpPr>
            <p:cNvPr id="302" name="Oval 301">
              <a:extLst>
                <a:ext uri="{FF2B5EF4-FFF2-40B4-BE49-F238E27FC236}">
                  <a16:creationId xmlns:a16="http://schemas.microsoft.com/office/drawing/2014/main" id="{7FE75F60-128B-FA7B-DDC5-8A3A2A82136C}"/>
                </a:ext>
              </a:extLst>
            </p:cNvPr>
            <p:cNvSpPr/>
            <p:nvPr/>
          </p:nvSpPr>
          <p:spPr>
            <a:xfrm>
              <a:off x="2134538"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3" name="Oval 302">
              <a:extLst>
                <a:ext uri="{FF2B5EF4-FFF2-40B4-BE49-F238E27FC236}">
                  <a16:creationId xmlns:a16="http://schemas.microsoft.com/office/drawing/2014/main" id="{C1623163-142A-1844-18F4-7C652BE4F422}"/>
                </a:ext>
              </a:extLst>
            </p:cNvPr>
            <p:cNvSpPr/>
            <p:nvPr/>
          </p:nvSpPr>
          <p:spPr>
            <a:xfrm>
              <a:off x="2363841"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4" name="Oval 303">
              <a:extLst>
                <a:ext uri="{FF2B5EF4-FFF2-40B4-BE49-F238E27FC236}">
                  <a16:creationId xmlns:a16="http://schemas.microsoft.com/office/drawing/2014/main" id="{BAA3CC2C-A7E5-565F-C84F-959511C7778C}"/>
                </a:ext>
              </a:extLst>
            </p:cNvPr>
            <p:cNvSpPr/>
            <p:nvPr/>
          </p:nvSpPr>
          <p:spPr>
            <a:xfrm>
              <a:off x="2593144"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5" name="Oval 304">
              <a:extLst>
                <a:ext uri="{FF2B5EF4-FFF2-40B4-BE49-F238E27FC236}">
                  <a16:creationId xmlns:a16="http://schemas.microsoft.com/office/drawing/2014/main" id="{5D5FFA11-8EE4-398C-8EED-0E3C15625299}"/>
                </a:ext>
              </a:extLst>
            </p:cNvPr>
            <p:cNvSpPr/>
            <p:nvPr/>
          </p:nvSpPr>
          <p:spPr>
            <a:xfrm>
              <a:off x="2822448"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6" name="Oval 305">
              <a:extLst>
                <a:ext uri="{FF2B5EF4-FFF2-40B4-BE49-F238E27FC236}">
                  <a16:creationId xmlns:a16="http://schemas.microsoft.com/office/drawing/2014/main" id="{AD625DF6-DDA1-0D42-A126-8E845F45DB4D}"/>
                </a:ext>
              </a:extLst>
            </p:cNvPr>
            <p:cNvSpPr/>
            <p:nvPr/>
          </p:nvSpPr>
          <p:spPr>
            <a:xfrm>
              <a:off x="3051751"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07" name="Group 306">
            <a:extLst>
              <a:ext uri="{FF2B5EF4-FFF2-40B4-BE49-F238E27FC236}">
                <a16:creationId xmlns:a16="http://schemas.microsoft.com/office/drawing/2014/main" id="{5D8BF13D-3021-99A0-3A06-AFA3325AB9B6}"/>
              </a:ext>
            </a:extLst>
          </p:cNvPr>
          <p:cNvGrpSpPr/>
          <p:nvPr/>
        </p:nvGrpSpPr>
        <p:grpSpPr>
          <a:xfrm>
            <a:off x="6304022" y="2348779"/>
            <a:ext cx="1414038" cy="191087"/>
            <a:chOff x="3386327" y="2017072"/>
            <a:chExt cx="1414038" cy="191087"/>
          </a:xfrm>
        </p:grpSpPr>
        <p:sp>
          <p:nvSpPr>
            <p:cNvPr id="308" name="DRAM">
              <a:extLst>
                <a:ext uri="{FF2B5EF4-FFF2-40B4-BE49-F238E27FC236}">
                  <a16:creationId xmlns:a16="http://schemas.microsoft.com/office/drawing/2014/main" id="{2797F0D6-0071-2EC9-477F-91E2FA97542B}"/>
                </a:ext>
              </a:extLst>
            </p:cNvPr>
            <p:cNvSpPr/>
            <p:nvPr/>
          </p:nvSpPr>
          <p:spPr>
            <a:xfrm rot="5400000">
              <a:off x="3405436" y="1997964"/>
              <a:ext cx="191086" cy="229303"/>
            </a:xfrm>
            <a:prstGeom prst="roundRect">
              <a:avLst>
                <a:gd name="adj" fmla="val 11319"/>
              </a:avLst>
            </a:prstGeom>
            <a:solidFill>
              <a:srgbClr val="FFD5B3"/>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09" name="Straight Connector 308">
              <a:extLst>
                <a:ext uri="{FF2B5EF4-FFF2-40B4-BE49-F238E27FC236}">
                  <a16:creationId xmlns:a16="http://schemas.microsoft.com/office/drawing/2014/main" id="{72A17121-F215-FC4C-5F0D-147420C6F530}"/>
                </a:ext>
              </a:extLst>
            </p:cNvPr>
            <p:cNvCxnSpPr>
              <a:cxnSpLocks/>
              <a:endCxn id="308" idx="0"/>
            </p:cNvCxnSpPr>
            <p:nvPr/>
          </p:nvCxnSpPr>
          <p:spPr>
            <a:xfrm flipH="1" flipV="1">
              <a:off x="3615631" y="2112616"/>
              <a:ext cx="1184734" cy="1"/>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sp>
          <p:nvSpPr>
            <p:cNvPr id="310" name="Oval 309">
              <a:extLst>
                <a:ext uri="{FF2B5EF4-FFF2-40B4-BE49-F238E27FC236}">
                  <a16:creationId xmlns:a16="http://schemas.microsoft.com/office/drawing/2014/main" id="{B04BB8EF-FF45-3E88-5AC3-DABAFF29990B}"/>
                </a:ext>
              </a:extLst>
            </p:cNvPr>
            <p:cNvSpPr/>
            <p:nvPr/>
          </p:nvSpPr>
          <p:spPr>
            <a:xfrm>
              <a:off x="3692066"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1" name="Oval 310">
              <a:extLst>
                <a:ext uri="{FF2B5EF4-FFF2-40B4-BE49-F238E27FC236}">
                  <a16:creationId xmlns:a16="http://schemas.microsoft.com/office/drawing/2014/main" id="{DFF2D600-2A90-4B09-D774-E77A5478D12E}"/>
                </a:ext>
              </a:extLst>
            </p:cNvPr>
            <p:cNvSpPr/>
            <p:nvPr/>
          </p:nvSpPr>
          <p:spPr>
            <a:xfrm>
              <a:off x="3921369"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2" name="Oval 311">
              <a:extLst>
                <a:ext uri="{FF2B5EF4-FFF2-40B4-BE49-F238E27FC236}">
                  <a16:creationId xmlns:a16="http://schemas.microsoft.com/office/drawing/2014/main" id="{0B5F992A-FBCA-0AA5-2355-B8D3BF5AE140}"/>
                </a:ext>
              </a:extLst>
            </p:cNvPr>
            <p:cNvSpPr/>
            <p:nvPr/>
          </p:nvSpPr>
          <p:spPr>
            <a:xfrm>
              <a:off x="4150672"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3" name="Oval 312">
              <a:extLst>
                <a:ext uri="{FF2B5EF4-FFF2-40B4-BE49-F238E27FC236}">
                  <a16:creationId xmlns:a16="http://schemas.microsoft.com/office/drawing/2014/main" id="{52474A84-EAB0-CEF0-5100-0452DCB951DF}"/>
                </a:ext>
              </a:extLst>
            </p:cNvPr>
            <p:cNvSpPr/>
            <p:nvPr/>
          </p:nvSpPr>
          <p:spPr>
            <a:xfrm>
              <a:off x="4379976"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4" name="Oval 313">
              <a:extLst>
                <a:ext uri="{FF2B5EF4-FFF2-40B4-BE49-F238E27FC236}">
                  <a16:creationId xmlns:a16="http://schemas.microsoft.com/office/drawing/2014/main" id="{391E094B-D796-D7A6-665F-0B7805DA5804}"/>
                </a:ext>
              </a:extLst>
            </p:cNvPr>
            <p:cNvSpPr/>
            <p:nvPr/>
          </p:nvSpPr>
          <p:spPr>
            <a:xfrm>
              <a:off x="4609279"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15" name="Group 314">
            <a:extLst>
              <a:ext uri="{FF2B5EF4-FFF2-40B4-BE49-F238E27FC236}">
                <a16:creationId xmlns:a16="http://schemas.microsoft.com/office/drawing/2014/main" id="{2A22309F-BAE1-9CCB-E37F-0E66C3061C46}"/>
              </a:ext>
            </a:extLst>
          </p:cNvPr>
          <p:cNvGrpSpPr/>
          <p:nvPr/>
        </p:nvGrpSpPr>
        <p:grpSpPr>
          <a:xfrm>
            <a:off x="4746494" y="1888987"/>
            <a:ext cx="1414038" cy="191087"/>
            <a:chOff x="1828799" y="2017072"/>
            <a:chExt cx="1414038" cy="191087"/>
          </a:xfrm>
        </p:grpSpPr>
        <p:sp>
          <p:nvSpPr>
            <p:cNvPr id="316" name="DRAM">
              <a:extLst>
                <a:ext uri="{FF2B5EF4-FFF2-40B4-BE49-F238E27FC236}">
                  <a16:creationId xmlns:a16="http://schemas.microsoft.com/office/drawing/2014/main" id="{3F9F3A9F-49F1-99C5-2CFC-39BB52644487}"/>
                </a:ext>
              </a:extLst>
            </p:cNvPr>
            <p:cNvSpPr/>
            <p:nvPr/>
          </p:nvSpPr>
          <p:spPr>
            <a:xfrm rot="5400000">
              <a:off x="1847908" y="1997964"/>
              <a:ext cx="191086" cy="229303"/>
            </a:xfrm>
            <a:prstGeom prst="roundRect">
              <a:avLst>
                <a:gd name="adj" fmla="val 11319"/>
              </a:avLst>
            </a:prstGeom>
            <a:solidFill>
              <a:srgbClr val="FFD5B3"/>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17" name="Straight Connector 316">
              <a:extLst>
                <a:ext uri="{FF2B5EF4-FFF2-40B4-BE49-F238E27FC236}">
                  <a16:creationId xmlns:a16="http://schemas.microsoft.com/office/drawing/2014/main" id="{F03D4FEA-C087-D158-29D9-48AAE4164D75}"/>
                </a:ext>
              </a:extLst>
            </p:cNvPr>
            <p:cNvCxnSpPr>
              <a:cxnSpLocks/>
              <a:stCxn id="323" idx="6"/>
              <a:endCxn id="316" idx="0"/>
            </p:cNvCxnSpPr>
            <p:nvPr/>
          </p:nvCxnSpPr>
          <p:spPr>
            <a:xfrm flipH="1">
              <a:off x="2058103" y="2112615"/>
              <a:ext cx="1184734" cy="1"/>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sp>
          <p:nvSpPr>
            <p:cNvPr id="318" name="Oval 317">
              <a:extLst>
                <a:ext uri="{FF2B5EF4-FFF2-40B4-BE49-F238E27FC236}">
                  <a16:creationId xmlns:a16="http://schemas.microsoft.com/office/drawing/2014/main" id="{79608F25-B0BC-86E0-F6F3-FB2640A494A1}"/>
                </a:ext>
              </a:extLst>
            </p:cNvPr>
            <p:cNvSpPr/>
            <p:nvPr/>
          </p:nvSpPr>
          <p:spPr>
            <a:xfrm>
              <a:off x="2134538"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9" name="Oval 318">
              <a:extLst>
                <a:ext uri="{FF2B5EF4-FFF2-40B4-BE49-F238E27FC236}">
                  <a16:creationId xmlns:a16="http://schemas.microsoft.com/office/drawing/2014/main" id="{7CA1F1F7-0BB5-53BE-20F1-13A9B6E4B50B}"/>
                </a:ext>
              </a:extLst>
            </p:cNvPr>
            <p:cNvSpPr/>
            <p:nvPr/>
          </p:nvSpPr>
          <p:spPr>
            <a:xfrm>
              <a:off x="2363841"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1" name="Oval 320">
              <a:extLst>
                <a:ext uri="{FF2B5EF4-FFF2-40B4-BE49-F238E27FC236}">
                  <a16:creationId xmlns:a16="http://schemas.microsoft.com/office/drawing/2014/main" id="{C9417EED-4E14-247A-2132-F6B280789BA8}"/>
                </a:ext>
              </a:extLst>
            </p:cNvPr>
            <p:cNvSpPr/>
            <p:nvPr/>
          </p:nvSpPr>
          <p:spPr>
            <a:xfrm>
              <a:off x="2593144"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2" name="Oval 321">
              <a:extLst>
                <a:ext uri="{FF2B5EF4-FFF2-40B4-BE49-F238E27FC236}">
                  <a16:creationId xmlns:a16="http://schemas.microsoft.com/office/drawing/2014/main" id="{E20CE618-582B-BCD0-797B-C2B9BDD0EF92}"/>
                </a:ext>
              </a:extLst>
            </p:cNvPr>
            <p:cNvSpPr/>
            <p:nvPr/>
          </p:nvSpPr>
          <p:spPr>
            <a:xfrm>
              <a:off x="2822448"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3" name="Oval 322">
              <a:extLst>
                <a:ext uri="{FF2B5EF4-FFF2-40B4-BE49-F238E27FC236}">
                  <a16:creationId xmlns:a16="http://schemas.microsoft.com/office/drawing/2014/main" id="{B9A56D1D-A4D5-AD1F-D0C7-3085EA24528A}"/>
                </a:ext>
              </a:extLst>
            </p:cNvPr>
            <p:cNvSpPr/>
            <p:nvPr/>
          </p:nvSpPr>
          <p:spPr>
            <a:xfrm>
              <a:off x="3051751"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24" name="Group 323">
            <a:extLst>
              <a:ext uri="{FF2B5EF4-FFF2-40B4-BE49-F238E27FC236}">
                <a16:creationId xmlns:a16="http://schemas.microsoft.com/office/drawing/2014/main" id="{0B269F79-A9A7-1A98-24E6-E2C683FF78AD}"/>
              </a:ext>
            </a:extLst>
          </p:cNvPr>
          <p:cNvGrpSpPr/>
          <p:nvPr/>
        </p:nvGrpSpPr>
        <p:grpSpPr>
          <a:xfrm>
            <a:off x="6304022" y="1888987"/>
            <a:ext cx="1414038" cy="191087"/>
            <a:chOff x="3386327" y="2017072"/>
            <a:chExt cx="1414038" cy="191087"/>
          </a:xfrm>
        </p:grpSpPr>
        <p:sp>
          <p:nvSpPr>
            <p:cNvPr id="325" name="DRAM">
              <a:extLst>
                <a:ext uri="{FF2B5EF4-FFF2-40B4-BE49-F238E27FC236}">
                  <a16:creationId xmlns:a16="http://schemas.microsoft.com/office/drawing/2014/main" id="{D6004F7B-C33E-286B-97B7-5813A5D1A7DF}"/>
                </a:ext>
              </a:extLst>
            </p:cNvPr>
            <p:cNvSpPr/>
            <p:nvPr/>
          </p:nvSpPr>
          <p:spPr>
            <a:xfrm rot="5400000">
              <a:off x="3405436" y="1997964"/>
              <a:ext cx="191086" cy="229303"/>
            </a:xfrm>
            <a:prstGeom prst="roundRect">
              <a:avLst>
                <a:gd name="adj" fmla="val 11319"/>
              </a:avLst>
            </a:prstGeom>
            <a:solidFill>
              <a:srgbClr val="FFD5B3"/>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cxnSp>
          <p:nvCxnSpPr>
            <p:cNvPr id="326" name="Straight Connector 325">
              <a:extLst>
                <a:ext uri="{FF2B5EF4-FFF2-40B4-BE49-F238E27FC236}">
                  <a16:creationId xmlns:a16="http://schemas.microsoft.com/office/drawing/2014/main" id="{F191CCBE-A787-5BE0-E95F-1692A3F88A27}"/>
                </a:ext>
              </a:extLst>
            </p:cNvPr>
            <p:cNvCxnSpPr>
              <a:cxnSpLocks/>
              <a:endCxn id="325" idx="0"/>
            </p:cNvCxnSpPr>
            <p:nvPr/>
          </p:nvCxnSpPr>
          <p:spPr>
            <a:xfrm flipH="1" flipV="1">
              <a:off x="3615631" y="2112616"/>
              <a:ext cx="1184734" cy="1"/>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sp>
          <p:nvSpPr>
            <p:cNvPr id="327" name="Oval 326">
              <a:extLst>
                <a:ext uri="{FF2B5EF4-FFF2-40B4-BE49-F238E27FC236}">
                  <a16:creationId xmlns:a16="http://schemas.microsoft.com/office/drawing/2014/main" id="{6E72FD5C-E289-C91F-42EE-C43E10CF066F}"/>
                </a:ext>
              </a:extLst>
            </p:cNvPr>
            <p:cNvSpPr/>
            <p:nvPr/>
          </p:nvSpPr>
          <p:spPr>
            <a:xfrm>
              <a:off x="3692066"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8" name="Oval 327">
              <a:extLst>
                <a:ext uri="{FF2B5EF4-FFF2-40B4-BE49-F238E27FC236}">
                  <a16:creationId xmlns:a16="http://schemas.microsoft.com/office/drawing/2014/main" id="{6ADCD851-7199-82EB-969E-CE7D1B970FE9}"/>
                </a:ext>
              </a:extLst>
            </p:cNvPr>
            <p:cNvSpPr/>
            <p:nvPr/>
          </p:nvSpPr>
          <p:spPr>
            <a:xfrm>
              <a:off x="3921369"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9" name="Oval 328">
              <a:extLst>
                <a:ext uri="{FF2B5EF4-FFF2-40B4-BE49-F238E27FC236}">
                  <a16:creationId xmlns:a16="http://schemas.microsoft.com/office/drawing/2014/main" id="{33EFDD3B-CAFE-17B6-510A-78ADDEEC3E9B}"/>
                </a:ext>
              </a:extLst>
            </p:cNvPr>
            <p:cNvSpPr/>
            <p:nvPr/>
          </p:nvSpPr>
          <p:spPr>
            <a:xfrm>
              <a:off x="4150672"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7" name="Oval 346">
              <a:extLst>
                <a:ext uri="{FF2B5EF4-FFF2-40B4-BE49-F238E27FC236}">
                  <a16:creationId xmlns:a16="http://schemas.microsoft.com/office/drawing/2014/main" id="{682F40D4-E54C-8E86-02FD-FC5E73682339}"/>
                </a:ext>
              </a:extLst>
            </p:cNvPr>
            <p:cNvSpPr/>
            <p:nvPr/>
          </p:nvSpPr>
          <p:spPr>
            <a:xfrm>
              <a:off x="4379976"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8" name="Oval 347">
              <a:extLst>
                <a:ext uri="{FF2B5EF4-FFF2-40B4-BE49-F238E27FC236}">
                  <a16:creationId xmlns:a16="http://schemas.microsoft.com/office/drawing/2014/main" id="{FCCB6128-FE7C-4F39-022C-C07DC8677DFA}"/>
                </a:ext>
              </a:extLst>
            </p:cNvPr>
            <p:cNvSpPr/>
            <p:nvPr/>
          </p:nvSpPr>
          <p:spPr>
            <a:xfrm>
              <a:off x="4609279"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9" name="Group 348">
            <a:extLst>
              <a:ext uri="{FF2B5EF4-FFF2-40B4-BE49-F238E27FC236}">
                <a16:creationId xmlns:a16="http://schemas.microsoft.com/office/drawing/2014/main" id="{874D1307-59AE-A358-28A8-7D9BB717EEAE}"/>
              </a:ext>
            </a:extLst>
          </p:cNvPr>
          <p:cNvGrpSpPr/>
          <p:nvPr/>
        </p:nvGrpSpPr>
        <p:grpSpPr>
          <a:xfrm>
            <a:off x="4746494" y="2118593"/>
            <a:ext cx="1414038" cy="191087"/>
            <a:chOff x="1828799" y="2017072"/>
            <a:chExt cx="1414038" cy="191087"/>
          </a:xfrm>
        </p:grpSpPr>
        <p:sp>
          <p:nvSpPr>
            <p:cNvPr id="350" name="DRAM">
              <a:extLst>
                <a:ext uri="{FF2B5EF4-FFF2-40B4-BE49-F238E27FC236}">
                  <a16:creationId xmlns:a16="http://schemas.microsoft.com/office/drawing/2014/main" id="{EF257035-C3DF-6ED7-9E0E-5ABB6681C97E}"/>
                </a:ext>
              </a:extLst>
            </p:cNvPr>
            <p:cNvSpPr/>
            <p:nvPr/>
          </p:nvSpPr>
          <p:spPr>
            <a:xfrm rot="5400000">
              <a:off x="1847908" y="1997964"/>
              <a:ext cx="191086" cy="229303"/>
            </a:xfrm>
            <a:prstGeom prst="roundRect">
              <a:avLst>
                <a:gd name="adj" fmla="val 11319"/>
              </a:avLst>
            </a:prstGeom>
            <a:solidFill>
              <a:srgbClr val="FFD5B3"/>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51" name="Straight Connector 350">
              <a:extLst>
                <a:ext uri="{FF2B5EF4-FFF2-40B4-BE49-F238E27FC236}">
                  <a16:creationId xmlns:a16="http://schemas.microsoft.com/office/drawing/2014/main" id="{AE6DB108-D261-E80D-1963-23789D705207}"/>
                </a:ext>
              </a:extLst>
            </p:cNvPr>
            <p:cNvCxnSpPr>
              <a:cxnSpLocks/>
              <a:stCxn id="356" idx="6"/>
              <a:endCxn id="350" idx="0"/>
            </p:cNvCxnSpPr>
            <p:nvPr/>
          </p:nvCxnSpPr>
          <p:spPr>
            <a:xfrm flipH="1">
              <a:off x="2058103" y="2112615"/>
              <a:ext cx="1184734" cy="1"/>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sp>
          <p:nvSpPr>
            <p:cNvPr id="352" name="Oval 351">
              <a:extLst>
                <a:ext uri="{FF2B5EF4-FFF2-40B4-BE49-F238E27FC236}">
                  <a16:creationId xmlns:a16="http://schemas.microsoft.com/office/drawing/2014/main" id="{7F09A63D-392A-5384-F511-CE704376196C}"/>
                </a:ext>
              </a:extLst>
            </p:cNvPr>
            <p:cNvSpPr/>
            <p:nvPr/>
          </p:nvSpPr>
          <p:spPr>
            <a:xfrm>
              <a:off x="2134538"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3" name="Oval 352">
              <a:extLst>
                <a:ext uri="{FF2B5EF4-FFF2-40B4-BE49-F238E27FC236}">
                  <a16:creationId xmlns:a16="http://schemas.microsoft.com/office/drawing/2014/main" id="{ED3B2E97-7984-4986-BBB0-A7C2E6E1D690}"/>
                </a:ext>
              </a:extLst>
            </p:cNvPr>
            <p:cNvSpPr/>
            <p:nvPr/>
          </p:nvSpPr>
          <p:spPr>
            <a:xfrm>
              <a:off x="2363841"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4" name="Oval 353">
              <a:extLst>
                <a:ext uri="{FF2B5EF4-FFF2-40B4-BE49-F238E27FC236}">
                  <a16:creationId xmlns:a16="http://schemas.microsoft.com/office/drawing/2014/main" id="{3E111E80-3032-B6AE-2D6E-FBACB291AB22}"/>
                </a:ext>
              </a:extLst>
            </p:cNvPr>
            <p:cNvSpPr/>
            <p:nvPr/>
          </p:nvSpPr>
          <p:spPr>
            <a:xfrm>
              <a:off x="2593144"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5" name="Oval 354">
              <a:extLst>
                <a:ext uri="{FF2B5EF4-FFF2-40B4-BE49-F238E27FC236}">
                  <a16:creationId xmlns:a16="http://schemas.microsoft.com/office/drawing/2014/main" id="{BD7CB9A4-2DE1-D71E-1C35-00FD5D5D2196}"/>
                </a:ext>
              </a:extLst>
            </p:cNvPr>
            <p:cNvSpPr/>
            <p:nvPr/>
          </p:nvSpPr>
          <p:spPr>
            <a:xfrm>
              <a:off x="2822448"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6" name="Oval 355">
              <a:extLst>
                <a:ext uri="{FF2B5EF4-FFF2-40B4-BE49-F238E27FC236}">
                  <a16:creationId xmlns:a16="http://schemas.microsoft.com/office/drawing/2014/main" id="{88458397-ABAB-CFFD-3B27-06D51122EB63}"/>
                </a:ext>
              </a:extLst>
            </p:cNvPr>
            <p:cNvSpPr/>
            <p:nvPr/>
          </p:nvSpPr>
          <p:spPr>
            <a:xfrm>
              <a:off x="3051751"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57" name="Group 356">
            <a:extLst>
              <a:ext uri="{FF2B5EF4-FFF2-40B4-BE49-F238E27FC236}">
                <a16:creationId xmlns:a16="http://schemas.microsoft.com/office/drawing/2014/main" id="{19866068-FC27-C1A0-BF21-383DBB4FE667}"/>
              </a:ext>
            </a:extLst>
          </p:cNvPr>
          <p:cNvGrpSpPr/>
          <p:nvPr/>
        </p:nvGrpSpPr>
        <p:grpSpPr>
          <a:xfrm>
            <a:off x="6304022" y="2118593"/>
            <a:ext cx="1414038" cy="191087"/>
            <a:chOff x="3386327" y="2017072"/>
            <a:chExt cx="1414038" cy="191087"/>
          </a:xfrm>
        </p:grpSpPr>
        <p:sp>
          <p:nvSpPr>
            <p:cNvPr id="358" name="DRAM">
              <a:extLst>
                <a:ext uri="{FF2B5EF4-FFF2-40B4-BE49-F238E27FC236}">
                  <a16:creationId xmlns:a16="http://schemas.microsoft.com/office/drawing/2014/main" id="{62FDF9B2-FD1E-8432-660A-125AF0278BA6}"/>
                </a:ext>
              </a:extLst>
            </p:cNvPr>
            <p:cNvSpPr/>
            <p:nvPr/>
          </p:nvSpPr>
          <p:spPr>
            <a:xfrm rot="5400000">
              <a:off x="3405436" y="1997964"/>
              <a:ext cx="191086" cy="229303"/>
            </a:xfrm>
            <a:prstGeom prst="roundRect">
              <a:avLst>
                <a:gd name="adj" fmla="val 11319"/>
              </a:avLst>
            </a:prstGeom>
            <a:solidFill>
              <a:srgbClr val="FFD5B3"/>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59" name="Straight Connector 358">
              <a:extLst>
                <a:ext uri="{FF2B5EF4-FFF2-40B4-BE49-F238E27FC236}">
                  <a16:creationId xmlns:a16="http://schemas.microsoft.com/office/drawing/2014/main" id="{E692EA09-2ADC-2B06-6C69-BA7F98A8E1C9}"/>
                </a:ext>
              </a:extLst>
            </p:cNvPr>
            <p:cNvCxnSpPr>
              <a:cxnSpLocks/>
              <a:endCxn id="358" idx="0"/>
            </p:cNvCxnSpPr>
            <p:nvPr/>
          </p:nvCxnSpPr>
          <p:spPr>
            <a:xfrm flipH="1" flipV="1">
              <a:off x="3615631" y="2112616"/>
              <a:ext cx="1184734" cy="1"/>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sp>
          <p:nvSpPr>
            <p:cNvPr id="360" name="Oval 359">
              <a:extLst>
                <a:ext uri="{FF2B5EF4-FFF2-40B4-BE49-F238E27FC236}">
                  <a16:creationId xmlns:a16="http://schemas.microsoft.com/office/drawing/2014/main" id="{F5053594-705B-FAC7-5105-1E52CAF8FD73}"/>
                </a:ext>
              </a:extLst>
            </p:cNvPr>
            <p:cNvSpPr/>
            <p:nvPr/>
          </p:nvSpPr>
          <p:spPr>
            <a:xfrm>
              <a:off x="3692066"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1" name="Oval 360">
              <a:extLst>
                <a:ext uri="{FF2B5EF4-FFF2-40B4-BE49-F238E27FC236}">
                  <a16:creationId xmlns:a16="http://schemas.microsoft.com/office/drawing/2014/main" id="{7840ACBD-9195-815A-0118-FDCBB943F9F3}"/>
                </a:ext>
              </a:extLst>
            </p:cNvPr>
            <p:cNvSpPr/>
            <p:nvPr/>
          </p:nvSpPr>
          <p:spPr>
            <a:xfrm>
              <a:off x="3921369"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2" name="Oval 361">
              <a:extLst>
                <a:ext uri="{FF2B5EF4-FFF2-40B4-BE49-F238E27FC236}">
                  <a16:creationId xmlns:a16="http://schemas.microsoft.com/office/drawing/2014/main" id="{87B0E762-B92C-2CFA-5127-9A3A0C861824}"/>
                </a:ext>
              </a:extLst>
            </p:cNvPr>
            <p:cNvSpPr/>
            <p:nvPr/>
          </p:nvSpPr>
          <p:spPr>
            <a:xfrm>
              <a:off x="4150672"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9" name="Oval 378">
              <a:extLst>
                <a:ext uri="{FF2B5EF4-FFF2-40B4-BE49-F238E27FC236}">
                  <a16:creationId xmlns:a16="http://schemas.microsoft.com/office/drawing/2014/main" id="{0F20546C-9417-397E-F334-4E1FD5DF5E64}"/>
                </a:ext>
              </a:extLst>
            </p:cNvPr>
            <p:cNvSpPr/>
            <p:nvPr/>
          </p:nvSpPr>
          <p:spPr>
            <a:xfrm>
              <a:off x="4379976"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0" name="Oval 379">
              <a:extLst>
                <a:ext uri="{FF2B5EF4-FFF2-40B4-BE49-F238E27FC236}">
                  <a16:creationId xmlns:a16="http://schemas.microsoft.com/office/drawing/2014/main" id="{F8DF46E2-F40D-17BF-D7D2-4A322064E9B4}"/>
                </a:ext>
              </a:extLst>
            </p:cNvPr>
            <p:cNvSpPr/>
            <p:nvPr/>
          </p:nvSpPr>
          <p:spPr>
            <a:xfrm>
              <a:off x="4609279"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7" name="Group 396">
            <a:extLst>
              <a:ext uri="{FF2B5EF4-FFF2-40B4-BE49-F238E27FC236}">
                <a16:creationId xmlns:a16="http://schemas.microsoft.com/office/drawing/2014/main" id="{7C4CCB0E-D7D5-2702-8229-836279B7CA56}"/>
              </a:ext>
            </a:extLst>
          </p:cNvPr>
          <p:cNvGrpSpPr/>
          <p:nvPr/>
        </p:nvGrpSpPr>
        <p:grpSpPr>
          <a:xfrm>
            <a:off x="787942" y="2970901"/>
            <a:ext cx="6938410" cy="647381"/>
            <a:chOff x="757719" y="4572696"/>
            <a:chExt cx="6938410" cy="647381"/>
          </a:xfrm>
        </p:grpSpPr>
        <p:grpSp>
          <p:nvGrpSpPr>
            <p:cNvPr id="398" name="Group 397">
              <a:extLst>
                <a:ext uri="{FF2B5EF4-FFF2-40B4-BE49-F238E27FC236}">
                  <a16:creationId xmlns:a16="http://schemas.microsoft.com/office/drawing/2014/main" id="{3C188E67-B9AE-89B6-378C-4250591B7210}"/>
                </a:ext>
              </a:extLst>
            </p:cNvPr>
            <p:cNvGrpSpPr/>
            <p:nvPr/>
          </p:nvGrpSpPr>
          <p:grpSpPr>
            <a:xfrm>
              <a:off x="1906102" y="4572696"/>
              <a:ext cx="5790027" cy="251465"/>
              <a:chOff x="1906102" y="4572696"/>
              <a:chExt cx="5790027" cy="251465"/>
            </a:xfrm>
          </p:grpSpPr>
          <p:grpSp>
            <p:nvGrpSpPr>
              <p:cNvPr id="400" name="Group 399">
                <a:extLst>
                  <a:ext uri="{FF2B5EF4-FFF2-40B4-BE49-F238E27FC236}">
                    <a16:creationId xmlns:a16="http://schemas.microsoft.com/office/drawing/2014/main" id="{0916FE0C-FC13-6EFD-8FC3-539A563EF145}"/>
                  </a:ext>
                </a:extLst>
              </p:cNvPr>
              <p:cNvGrpSpPr/>
              <p:nvPr/>
            </p:nvGrpSpPr>
            <p:grpSpPr>
              <a:xfrm>
                <a:off x="1906102" y="4572696"/>
                <a:ext cx="5790027" cy="251465"/>
                <a:chOff x="1906102" y="4605667"/>
                <a:chExt cx="5790027" cy="251465"/>
              </a:xfrm>
            </p:grpSpPr>
            <p:cxnSp>
              <p:nvCxnSpPr>
                <p:cNvPr id="402" name="Straight Connector 401">
                  <a:extLst>
                    <a:ext uri="{FF2B5EF4-FFF2-40B4-BE49-F238E27FC236}">
                      <a16:creationId xmlns:a16="http://schemas.microsoft.com/office/drawing/2014/main" id="{D53F069B-1FEC-2848-9B09-4186F9949EE7}"/>
                    </a:ext>
                  </a:extLst>
                </p:cNvPr>
                <p:cNvCxnSpPr/>
                <p:nvPr/>
              </p:nvCxnSpPr>
              <p:spPr>
                <a:xfrm flipH="1">
                  <a:off x="1906102" y="4605667"/>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B2ADFD02-2F5B-E85A-3699-91F445F00C08}"/>
                    </a:ext>
                  </a:extLst>
                </p:cNvPr>
                <p:cNvCxnSpPr/>
                <p:nvPr/>
              </p:nvCxnSpPr>
              <p:spPr>
                <a:xfrm flipH="1">
                  <a:off x="3463630" y="4605667"/>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E27B028C-52D6-2246-A54C-C1741C9D91CA}"/>
                    </a:ext>
                  </a:extLst>
                </p:cNvPr>
                <p:cNvCxnSpPr/>
                <p:nvPr/>
              </p:nvCxnSpPr>
              <p:spPr>
                <a:xfrm flipH="1">
                  <a:off x="5030302" y="4612936"/>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1529CB80-7815-390D-F606-94065A9DD083}"/>
                    </a:ext>
                  </a:extLst>
                </p:cNvPr>
                <p:cNvCxnSpPr/>
                <p:nvPr/>
              </p:nvCxnSpPr>
              <p:spPr>
                <a:xfrm flipH="1">
                  <a:off x="6587830" y="4605667"/>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F3614106-0999-2540-5224-7A6FC588CA86}"/>
                    </a:ext>
                  </a:extLst>
                </p:cNvPr>
                <p:cNvCxnSpPr>
                  <a:cxnSpLocks/>
                </p:cNvCxnSpPr>
                <p:nvPr/>
              </p:nvCxnSpPr>
              <p:spPr>
                <a:xfrm flipV="1">
                  <a:off x="2460251" y="4615982"/>
                  <a:ext cx="0" cy="226344"/>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6EB0CC8A-3783-81DF-5489-B254212D4FBF}"/>
                    </a:ext>
                  </a:extLst>
                </p:cNvPr>
                <p:cNvCxnSpPr>
                  <a:cxnSpLocks/>
                </p:cNvCxnSpPr>
                <p:nvPr/>
              </p:nvCxnSpPr>
              <p:spPr>
                <a:xfrm flipV="1">
                  <a:off x="4017779" y="4615982"/>
                  <a:ext cx="0" cy="24115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BA014CE8-A11E-778C-3C0C-2050730C48A7}"/>
                    </a:ext>
                  </a:extLst>
                </p:cNvPr>
                <p:cNvCxnSpPr>
                  <a:cxnSpLocks/>
                </p:cNvCxnSpPr>
                <p:nvPr/>
              </p:nvCxnSpPr>
              <p:spPr>
                <a:xfrm flipV="1">
                  <a:off x="5584451" y="4615982"/>
                  <a:ext cx="0" cy="24115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26258DE8-F8BD-07C0-6395-22A14F841263}"/>
                    </a:ext>
                  </a:extLst>
                </p:cNvPr>
                <p:cNvCxnSpPr>
                  <a:cxnSpLocks/>
                </p:cNvCxnSpPr>
                <p:nvPr/>
              </p:nvCxnSpPr>
              <p:spPr>
                <a:xfrm flipV="1">
                  <a:off x="7141979" y="4615982"/>
                  <a:ext cx="0" cy="24115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grpSp>
          <p:cxnSp>
            <p:nvCxnSpPr>
              <p:cNvPr id="401" name="Straight Connector 400">
                <a:extLst>
                  <a:ext uri="{FF2B5EF4-FFF2-40B4-BE49-F238E27FC236}">
                    <a16:creationId xmlns:a16="http://schemas.microsoft.com/office/drawing/2014/main" id="{84FDC660-A3C9-59F4-CAD8-D1BBD9F1D343}"/>
                  </a:ext>
                </a:extLst>
              </p:cNvPr>
              <p:cNvCxnSpPr>
                <a:cxnSpLocks/>
              </p:cNvCxnSpPr>
              <p:nvPr/>
            </p:nvCxnSpPr>
            <p:spPr>
              <a:xfrm>
                <a:off x="2135695" y="4824161"/>
                <a:ext cx="5397405"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grpSp>
        <p:sp>
          <p:nvSpPr>
            <p:cNvPr id="399" name="TextBox 398">
              <a:extLst>
                <a:ext uri="{FF2B5EF4-FFF2-40B4-BE49-F238E27FC236}">
                  <a16:creationId xmlns:a16="http://schemas.microsoft.com/office/drawing/2014/main" id="{A6935B6E-1105-0B0A-7DCB-F72B40152E3C}"/>
                </a:ext>
              </a:extLst>
            </p:cNvPr>
            <p:cNvSpPr txBox="1"/>
            <p:nvPr/>
          </p:nvSpPr>
          <p:spPr>
            <a:xfrm>
              <a:off x="757719" y="4762877"/>
              <a:ext cx="3672585" cy="457200"/>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Avenir Next" panose="020B0503020202020204" pitchFamily="34" charset="0"/>
                </a:rPr>
                <a:t>global sense amplifier </a:t>
              </a:r>
            </a:p>
          </p:txBody>
        </p:sp>
      </p:grpSp>
      <p:grpSp>
        <p:nvGrpSpPr>
          <p:cNvPr id="220" name="Group 219">
            <a:extLst>
              <a:ext uri="{FF2B5EF4-FFF2-40B4-BE49-F238E27FC236}">
                <a16:creationId xmlns:a16="http://schemas.microsoft.com/office/drawing/2014/main" id="{A6C02B7B-3574-9113-4CDC-B4122C166732}"/>
              </a:ext>
            </a:extLst>
          </p:cNvPr>
          <p:cNvGrpSpPr/>
          <p:nvPr/>
        </p:nvGrpSpPr>
        <p:grpSpPr>
          <a:xfrm>
            <a:off x="3239" y="5150643"/>
            <a:ext cx="9470110" cy="781038"/>
            <a:chOff x="549218" y="3454216"/>
            <a:chExt cx="8426174" cy="788666"/>
          </a:xfrm>
        </p:grpSpPr>
        <p:sp>
          <p:nvSpPr>
            <p:cNvPr id="221" name="TextBox 220">
              <a:extLst>
                <a:ext uri="{FF2B5EF4-FFF2-40B4-BE49-F238E27FC236}">
                  <a16:creationId xmlns:a16="http://schemas.microsoft.com/office/drawing/2014/main" id="{7E095E66-B7A3-3BC8-A6E1-DB69A134CA51}"/>
                </a:ext>
              </a:extLst>
            </p:cNvPr>
            <p:cNvSpPr txBox="1"/>
            <p:nvPr/>
          </p:nvSpPr>
          <p:spPr>
            <a:xfrm>
              <a:off x="549218" y="3454216"/>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chemeClr val="accent4"/>
                  </a:solidFill>
                  <a:latin typeface="Avenir Next" panose="020B0503020202020204" pitchFamily="34" charset="0"/>
                  <a:cs typeface="Gill Sans MT"/>
                </a:rPr>
                <a:t>2</a:t>
              </a:r>
              <a:endParaRPr kumimoji="0" lang="en-US" sz="4000" b="1" i="0" u="none" strike="noStrike" kern="1200" cap="none" spc="0" normalizeH="0" baseline="0" noProof="0" dirty="0">
                <a:ln>
                  <a:noFill/>
                </a:ln>
                <a:solidFill>
                  <a:schemeClr val="accent4"/>
                </a:solidFill>
                <a:effectLst/>
                <a:uLnTx/>
                <a:uFillTx/>
                <a:latin typeface="Avenir Next" panose="020B0503020202020204" pitchFamily="34" charset="0"/>
                <a:cs typeface="Gill Sans MT"/>
              </a:endParaRPr>
            </a:p>
          </p:txBody>
        </p:sp>
        <p:sp>
          <p:nvSpPr>
            <p:cNvPr id="223" name="TextBox 222">
              <a:extLst>
                <a:ext uri="{FF2B5EF4-FFF2-40B4-BE49-F238E27FC236}">
                  <a16:creationId xmlns:a16="http://schemas.microsoft.com/office/drawing/2014/main" id="{0B9BBA30-6AAB-BE80-7885-94A7F9C043CA}"/>
                </a:ext>
              </a:extLst>
            </p:cNvPr>
            <p:cNvSpPr txBox="1"/>
            <p:nvPr/>
          </p:nvSpPr>
          <p:spPr>
            <a:xfrm>
              <a:off x="974390" y="3528082"/>
              <a:ext cx="8001002" cy="714800"/>
            </a:xfrm>
            <a:prstGeom prst="rect">
              <a:avLst/>
            </a:prstGeom>
            <a:noFill/>
          </p:spPr>
          <p:txBody>
            <a:bodyPr wrap="square" rtlCol="0">
              <a:spAutoFit/>
            </a:bodyPr>
            <a:lstStyle/>
            <a:p>
              <a:pPr lvl="0" defTabSz="914400">
                <a:defRPr/>
              </a:pPr>
              <a:r>
                <a:rPr lang="en-US" sz="2200" b="1" dirty="0">
                  <a:solidFill>
                    <a:schemeClr val="accent4"/>
                  </a:solidFill>
                  <a:latin typeface="Avenir Next" panose="020B0503020202020204" pitchFamily="34" charset="0"/>
                  <a:cs typeface="Gill Sans MT"/>
                </a:rPr>
                <a:t>Enables low-cost interconnects for vector reduction </a:t>
              </a:r>
              <a:endParaRPr kumimoji="0" lang="en-US" sz="2200" i="0" u="none" strike="noStrike" kern="1200" cap="none" spc="0" normalizeH="0" baseline="0" noProof="0" dirty="0">
                <a:ln>
                  <a:noFill/>
                </a:ln>
                <a:solidFill>
                  <a:schemeClr val="accent4"/>
                </a:solidFill>
                <a:effectLst/>
                <a:uLnTx/>
                <a:uFillTx/>
                <a:latin typeface="Avenir Next" panose="020B0503020202020204" pitchFamily="34" charset="0"/>
                <a:cs typeface="Gill Sans MT"/>
              </a:endParaRPr>
            </a:p>
            <a:p>
              <a:pPr marL="342900" lvl="0" indent="-342900" defTabSz="914400">
                <a:buFontTx/>
                <a:buChar char="-"/>
                <a:defRPr/>
              </a:pPr>
              <a:r>
                <a:rPr lang="en-US" dirty="0">
                  <a:latin typeface="Avenir Next" panose="020B0503020202020204" pitchFamily="34" charset="0"/>
                  <a:cs typeface="Gill Sans MT"/>
                </a:rPr>
                <a:t>global and local data buses can be used for inter-/intra-mat communication    </a:t>
              </a:r>
              <a:endParaRPr kumimoji="0" lang="en-US" i="0" u="none" strike="noStrike" kern="1200" cap="none" spc="0" normalizeH="0" baseline="0" noProof="0" dirty="0">
                <a:ln>
                  <a:noFill/>
                </a:ln>
                <a:solidFill>
                  <a:srgbClr val="C00000"/>
                </a:solidFill>
                <a:effectLst/>
                <a:uLnTx/>
                <a:uFillTx/>
                <a:latin typeface="Avenir Next" panose="020B0503020202020204" pitchFamily="34" charset="0"/>
                <a:cs typeface="Gill Sans MT"/>
              </a:endParaRPr>
            </a:p>
          </p:txBody>
        </p:sp>
      </p:grpSp>
      <p:sp>
        <p:nvSpPr>
          <p:cNvPr id="429" name="Rectangle 428">
            <a:extLst>
              <a:ext uri="{FF2B5EF4-FFF2-40B4-BE49-F238E27FC236}">
                <a16:creationId xmlns:a16="http://schemas.microsoft.com/office/drawing/2014/main" id="{085632C7-4C22-06B2-18E9-FAF198B94922}"/>
              </a:ext>
            </a:extLst>
          </p:cNvPr>
          <p:cNvSpPr/>
          <p:nvPr/>
        </p:nvSpPr>
        <p:spPr>
          <a:xfrm>
            <a:off x="1549850" y="1523362"/>
            <a:ext cx="6228824" cy="1630639"/>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sp>
        <p:nvSpPr>
          <p:cNvPr id="427" name="Rounded Rectangle 426">
            <a:extLst>
              <a:ext uri="{FF2B5EF4-FFF2-40B4-BE49-F238E27FC236}">
                <a16:creationId xmlns:a16="http://schemas.microsoft.com/office/drawing/2014/main" id="{23687877-EAC5-598F-F9B6-4E9FC3CEE0A0}"/>
              </a:ext>
            </a:extLst>
          </p:cNvPr>
          <p:cNvSpPr/>
          <p:nvPr/>
        </p:nvSpPr>
        <p:spPr>
          <a:xfrm flipH="1">
            <a:off x="3954680" y="2848727"/>
            <a:ext cx="190619" cy="234224"/>
          </a:xfrm>
          <a:prstGeom prst="roundRect">
            <a:avLst>
              <a:gd name="adj" fmla="val 23959"/>
            </a:avLst>
          </a:prstGeom>
          <a:solidFill>
            <a:srgbClr val="1A82C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grpSp>
        <p:nvGrpSpPr>
          <p:cNvPr id="391" name="Group 390">
            <a:extLst>
              <a:ext uri="{FF2B5EF4-FFF2-40B4-BE49-F238E27FC236}">
                <a16:creationId xmlns:a16="http://schemas.microsoft.com/office/drawing/2014/main" id="{1FA12B7F-BDE0-A6D0-D72A-7F31260A5624}"/>
              </a:ext>
            </a:extLst>
          </p:cNvPr>
          <p:cNvGrpSpPr/>
          <p:nvPr/>
        </p:nvGrpSpPr>
        <p:grpSpPr>
          <a:xfrm>
            <a:off x="1463607" y="2972793"/>
            <a:ext cx="6266338" cy="551305"/>
            <a:chOff x="1437348" y="4580253"/>
            <a:chExt cx="6266338" cy="551305"/>
          </a:xfrm>
        </p:grpSpPr>
        <p:grpSp>
          <p:nvGrpSpPr>
            <p:cNvPr id="392" name="Group 391">
              <a:extLst>
                <a:ext uri="{FF2B5EF4-FFF2-40B4-BE49-F238E27FC236}">
                  <a16:creationId xmlns:a16="http://schemas.microsoft.com/office/drawing/2014/main" id="{F9B737B6-9C0A-D16D-BDF5-5E374FC8C69A}"/>
                </a:ext>
              </a:extLst>
            </p:cNvPr>
            <p:cNvGrpSpPr/>
            <p:nvPr/>
          </p:nvGrpSpPr>
          <p:grpSpPr>
            <a:xfrm>
              <a:off x="1913659" y="4580253"/>
              <a:ext cx="5790027" cy="243908"/>
              <a:chOff x="1913659" y="4580253"/>
              <a:chExt cx="5790027" cy="243908"/>
            </a:xfrm>
          </p:grpSpPr>
          <p:grpSp>
            <p:nvGrpSpPr>
              <p:cNvPr id="394" name="Group 393">
                <a:extLst>
                  <a:ext uri="{FF2B5EF4-FFF2-40B4-BE49-F238E27FC236}">
                    <a16:creationId xmlns:a16="http://schemas.microsoft.com/office/drawing/2014/main" id="{1CE30848-7B3A-695A-2B2E-87BE9F4F17CA}"/>
                  </a:ext>
                </a:extLst>
              </p:cNvPr>
              <p:cNvGrpSpPr/>
              <p:nvPr/>
            </p:nvGrpSpPr>
            <p:grpSpPr>
              <a:xfrm>
                <a:off x="1913659" y="4580253"/>
                <a:ext cx="5790027" cy="243908"/>
                <a:chOff x="1913659" y="4613224"/>
                <a:chExt cx="5790027" cy="243908"/>
              </a:xfrm>
            </p:grpSpPr>
            <p:cxnSp>
              <p:nvCxnSpPr>
                <p:cNvPr id="396" name="Straight Connector 395">
                  <a:extLst>
                    <a:ext uri="{FF2B5EF4-FFF2-40B4-BE49-F238E27FC236}">
                      <a16:creationId xmlns:a16="http://schemas.microsoft.com/office/drawing/2014/main" id="{B2A8C27A-5CDA-CA9D-0305-04166F44A667}"/>
                    </a:ext>
                  </a:extLst>
                </p:cNvPr>
                <p:cNvCxnSpPr/>
                <p:nvPr/>
              </p:nvCxnSpPr>
              <p:spPr>
                <a:xfrm flipH="1">
                  <a:off x="1913659" y="4613224"/>
                  <a:ext cx="1108299" cy="0"/>
                </a:xfrm>
                <a:prstGeom prst="line">
                  <a:avLst/>
                </a:prstGeom>
                <a:solidFill>
                  <a:schemeClr val="tx1">
                    <a:lumMod val="65000"/>
                    <a:lumOff val="35000"/>
                  </a:schemeClr>
                </a:solidFill>
                <a:ln w="38100" cap="rnd">
                  <a:solidFill>
                    <a:srgbClr val="C00000"/>
                  </a:solidFill>
                  <a:round/>
                  <a:tailEnd w="lg" len="sm"/>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54F766DF-4030-D369-FA55-B42671CC1337}"/>
                    </a:ext>
                  </a:extLst>
                </p:cNvPr>
                <p:cNvCxnSpPr/>
                <p:nvPr/>
              </p:nvCxnSpPr>
              <p:spPr>
                <a:xfrm flipH="1">
                  <a:off x="3471187" y="4613224"/>
                  <a:ext cx="1108299" cy="0"/>
                </a:xfrm>
                <a:prstGeom prst="line">
                  <a:avLst/>
                </a:prstGeom>
                <a:solidFill>
                  <a:schemeClr val="tx1">
                    <a:lumMod val="65000"/>
                    <a:lumOff val="35000"/>
                  </a:schemeClr>
                </a:solidFill>
                <a:ln w="38100" cap="rnd">
                  <a:solidFill>
                    <a:srgbClr val="C00000"/>
                  </a:solidFill>
                  <a:round/>
                  <a:tailEnd w="lg" len="sm"/>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67DB4A52-0D10-1B2E-4C58-D76F6DAE030E}"/>
                    </a:ext>
                  </a:extLst>
                </p:cNvPr>
                <p:cNvCxnSpPr/>
                <p:nvPr/>
              </p:nvCxnSpPr>
              <p:spPr>
                <a:xfrm flipH="1">
                  <a:off x="5037859" y="4620493"/>
                  <a:ext cx="1108299" cy="0"/>
                </a:xfrm>
                <a:prstGeom prst="line">
                  <a:avLst/>
                </a:prstGeom>
                <a:solidFill>
                  <a:schemeClr val="tx1">
                    <a:lumMod val="65000"/>
                    <a:lumOff val="35000"/>
                  </a:schemeClr>
                </a:solidFill>
                <a:ln w="38100" cap="rnd">
                  <a:solidFill>
                    <a:srgbClr val="C00000"/>
                  </a:solidFill>
                  <a:round/>
                  <a:tailEnd w="lg" len="sm"/>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07222473-0962-CE12-A071-0B5F96E3D0F7}"/>
                    </a:ext>
                  </a:extLst>
                </p:cNvPr>
                <p:cNvCxnSpPr/>
                <p:nvPr/>
              </p:nvCxnSpPr>
              <p:spPr>
                <a:xfrm flipH="1">
                  <a:off x="6595387" y="4613224"/>
                  <a:ext cx="1108299" cy="0"/>
                </a:xfrm>
                <a:prstGeom prst="line">
                  <a:avLst/>
                </a:prstGeom>
                <a:solidFill>
                  <a:schemeClr val="tx1">
                    <a:lumMod val="65000"/>
                    <a:lumOff val="35000"/>
                  </a:schemeClr>
                </a:solidFill>
                <a:ln w="38100" cap="rnd">
                  <a:solidFill>
                    <a:srgbClr val="C00000"/>
                  </a:solidFill>
                  <a:round/>
                  <a:tailEnd w="lg" len="sm"/>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4BFBB4E2-AFF8-81D7-EA7A-8F9DCE5B8747}"/>
                    </a:ext>
                  </a:extLst>
                </p:cNvPr>
                <p:cNvCxnSpPr>
                  <a:cxnSpLocks/>
                </p:cNvCxnSpPr>
                <p:nvPr/>
              </p:nvCxnSpPr>
              <p:spPr>
                <a:xfrm flipV="1">
                  <a:off x="2460251" y="4615982"/>
                  <a:ext cx="0" cy="226344"/>
                </a:xfrm>
                <a:prstGeom prst="line">
                  <a:avLst/>
                </a:prstGeom>
                <a:solidFill>
                  <a:schemeClr val="tx1">
                    <a:lumMod val="65000"/>
                    <a:lumOff val="35000"/>
                  </a:schemeClr>
                </a:solidFill>
                <a:ln w="38100" cap="rnd">
                  <a:solidFill>
                    <a:srgbClr val="C00000"/>
                  </a:solidFill>
                  <a:round/>
                  <a:tailEnd w="lg" len="sm"/>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DF2F1E09-3F1D-77F0-0507-E4CB02B93762}"/>
                    </a:ext>
                  </a:extLst>
                </p:cNvPr>
                <p:cNvCxnSpPr>
                  <a:cxnSpLocks/>
                </p:cNvCxnSpPr>
                <p:nvPr/>
              </p:nvCxnSpPr>
              <p:spPr>
                <a:xfrm flipV="1">
                  <a:off x="4025336" y="4615982"/>
                  <a:ext cx="0" cy="241150"/>
                </a:xfrm>
                <a:prstGeom prst="line">
                  <a:avLst/>
                </a:prstGeom>
                <a:solidFill>
                  <a:schemeClr val="tx1">
                    <a:lumMod val="65000"/>
                    <a:lumOff val="35000"/>
                  </a:schemeClr>
                </a:solidFill>
                <a:ln w="38100" cap="rnd">
                  <a:solidFill>
                    <a:srgbClr val="C00000"/>
                  </a:solidFill>
                  <a:round/>
                  <a:tailEnd w="lg" len="sm"/>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B2122419-6FD6-9208-F033-4A7B1816F77C}"/>
                    </a:ext>
                  </a:extLst>
                </p:cNvPr>
                <p:cNvCxnSpPr>
                  <a:cxnSpLocks/>
                </p:cNvCxnSpPr>
                <p:nvPr/>
              </p:nvCxnSpPr>
              <p:spPr>
                <a:xfrm flipV="1">
                  <a:off x="5592008" y="4615982"/>
                  <a:ext cx="0" cy="241150"/>
                </a:xfrm>
                <a:prstGeom prst="line">
                  <a:avLst/>
                </a:prstGeom>
                <a:solidFill>
                  <a:schemeClr val="tx1">
                    <a:lumMod val="65000"/>
                    <a:lumOff val="35000"/>
                  </a:schemeClr>
                </a:solidFill>
                <a:ln w="38100" cap="rnd">
                  <a:solidFill>
                    <a:srgbClr val="C00000"/>
                  </a:solidFill>
                  <a:round/>
                  <a:tailEnd w="lg" len="sm"/>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634E4561-3808-2B31-3148-DDD44F9A9620}"/>
                    </a:ext>
                  </a:extLst>
                </p:cNvPr>
                <p:cNvCxnSpPr>
                  <a:cxnSpLocks/>
                </p:cNvCxnSpPr>
                <p:nvPr/>
              </p:nvCxnSpPr>
              <p:spPr>
                <a:xfrm flipV="1">
                  <a:off x="7149536" y="4615982"/>
                  <a:ext cx="0" cy="241150"/>
                </a:xfrm>
                <a:prstGeom prst="line">
                  <a:avLst/>
                </a:prstGeom>
                <a:solidFill>
                  <a:schemeClr val="tx1">
                    <a:lumMod val="65000"/>
                    <a:lumOff val="35000"/>
                  </a:schemeClr>
                </a:solidFill>
                <a:ln w="38100" cap="rnd">
                  <a:solidFill>
                    <a:srgbClr val="C00000"/>
                  </a:solidFill>
                  <a:round/>
                  <a:tailEnd w="lg" len="sm"/>
                </a:ln>
              </p:spPr>
              <p:style>
                <a:lnRef idx="1">
                  <a:schemeClr val="accent1"/>
                </a:lnRef>
                <a:fillRef idx="0">
                  <a:schemeClr val="accent1"/>
                </a:fillRef>
                <a:effectRef idx="0">
                  <a:schemeClr val="accent1"/>
                </a:effectRef>
                <a:fontRef idx="minor">
                  <a:schemeClr val="tx1"/>
                </a:fontRef>
              </p:style>
            </p:cxnSp>
          </p:grpSp>
          <p:cxnSp>
            <p:nvCxnSpPr>
              <p:cNvPr id="395" name="Straight Connector 394">
                <a:extLst>
                  <a:ext uri="{FF2B5EF4-FFF2-40B4-BE49-F238E27FC236}">
                    <a16:creationId xmlns:a16="http://schemas.microsoft.com/office/drawing/2014/main" id="{9C67273B-538E-DF93-D24E-DC60F1284B3A}"/>
                  </a:ext>
                </a:extLst>
              </p:cNvPr>
              <p:cNvCxnSpPr>
                <a:cxnSpLocks/>
              </p:cNvCxnSpPr>
              <p:nvPr/>
            </p:nvCxnSpPr>
            <p:spPr>
              <a:xfrm>
                <a:off x="2143252" y="4824161"/>
                <a:ext cx="5397405" cy="0"/>
              </a:xfrm>
              <a:prstGeom prst="line">
                <a:avLst/>
              </a:prstGeom>
              <a:solidFill>
                <a:schemeClr val="tx1">
                  <a:lumMod val="65000"/>
                  <a:lumOff val="35000"/>
                </a:schemeClr>
              </a:solidFill>
              <a:ln w="38100" cap="rnd">
                <a:solidFill>
                  <a:srgbClr val="C00000"/>
                </a:solidFill>
                <a:round/>
                <a:tailEnd w="lg" len="sm"/>
              </a:ln>
            </p:spPr>
            <p:style>
              <a:lnRef idx="1">
                <a:schemeClr val="accent1"/>
              </a:lnRef>
              <a:fillRef idx="0">
                <a:schemeClr val="accent1"/>
              </a:fillRef>
              <a:effectRef idx="0">
                <a:schemeClr val="accent1"/>
              </a:effectRef>
              <a:fontRef idx="minor">
                <a:schemeClr val="tx1"/>
              </a:fontRef>
            </p:style>
          </p:cxnSp>
        </p:grpSp>
        <p:sp>
          <p:nvSpPr>
            <p:cNvPr id="393" name="TextBox 392">
              <a:extLst>
                <a:ext uri="{FF2B5EF4-FFF2-40B4-BE49-F238E27FC236}">
                  <a16:creationId xmlns:a16="http://schemas.microsoft.com/office/drawing/2014/main" id="{7EDAF3D7-309C-1971-DFFD-9B8527AA0B0E}"/>
                </a:ext>
              </a:extLst>
            </p:cNvPr>
            <p:cNvSpPr txBox="1"/>
            <p:nvPr/>
          </p:nvSpPr>
          <p:spPr>
            <a:xfrm>
              <a:off x="1437348" y="4863600"/>
              <a:ext cx="2320914" cy="267958"/>
            </a:xfrm>
            <a:prstGeom prst="rect">
              <a:avLst/>
            </a:prstGeom>
            <a:solidFill>
              <a:schemeClr val="bg1"/>
            </a:solidFill>
            <a:ln>
              <a:noFill/>
            </a:ln>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solidFill>
                    <a:schemeClr val="accent1"/>
                  </a:solidFill>
                  <a:effectLst/>
                  <a:uLnTx/>
                  <a:uFillTx/>
                  <a:latin typeface="Avenir Next" panose="020B0503020202020204" pitchFamily="34" charset="0"/>
                </a:rPr>
                <a:t>global sense amplifier </a:t>
              </a:r>
            </a:p>
          </p:txBody>
        </p:sp>
      </p:grpSp>
      <p:sp>
        <p:nvSpPr>
          <p:cNvPr id="224" name="DRAM">
            <a:extLst>
              <a:ext uri="{FF2B5EF4-FFF2-40B4-BE49-F238E27FC236}">
                <a16:creationId xmlns:a16="http://schemas.microsoft.com/office/drawing/2014/main" id="{ED56E525-600A-350A-CE7D-E6BB2D6D79C9}"/>
              </a:ext>
            </a:extLst>
          </p:cNvPr>
          <p:cNvSpPr/>
          <p:nvPr/>
        </p:nvSpPr>
        <p:spPr>
          <a:xfrm rot="16200000">
            <a:off x="142431" y="2047802"/>
            <a:ext cx="2057400" cy="458292"/>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a:noFill/>
                </a:ln>
                <a:solidFill>
                  <a:srgbClr val="000000"/>
                </a:solidFill>
                <a:effectLst/>
                <a:uLnTx/>
                <a:uFillTx/>
                <a:latin typeface="Avenir Next" panose="020B0503020202020204" pitchFamily="34" charset="0"/>
              </a:rPr>
              <a:t>row decoder</a:t>
            </a:r>
          </a:p>
        </p:txBody>
      </p:sp>
      <p:sp>
        <p:nvSpPr>
          <p:cNvPr id="431" name="Rectangle 430">
            <a:extLst>
              <a:ext uri="{FF2B5EF4-FFF2-40B4-BE49-F238E27FC236}">
                <a16:creationId xmlns:a16="http://schemas.microsoft.com/office/drawing/2014/main" id="{2ED09BDB-0D30-1E15-42A7-604E5FED88EF}"/>
              </a:ext>
            </a:extLst>
          </p:cNvPr>
          <p:cNvSpPr/>
          <p:nvPr/>
        </p:nvSpPr>
        <p:spPr>
          <a:xfrm>
            <a:off x="7530" y="4002279"/>
            <a:ext cx="9121747" cy="1182558"/>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17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par>
                                <p:cTn id="8" presetID="10" presetClass="entr" presetSubtype="0" fill="hold" nodeType="withEffect">
                                  <p:stCondLst>
                                    <p:cond delay="0"/>
                                  </p:stCondLst>
                                  <p:childTnLst>
                                    <p:set>
                                      <p:cBhvr>
                                        <p:cTn id="9" dur="1" fill="hold">
                                          <p:stCondLst>
                                            <p:cond delay="0"/>
                                          </p:stCondLst>
                                        </p:cTn>
                                        <p:tgtEl>
                                          <p:spTgt spid="391"/>
                                        </p:tgtEl>
                                        <p:attrNameLst>
                                          <p:attrName>style.visibility</p:attrName>
                                        </p:attrNameLst>
                                      </p:cBhvr>
                                      <p:to>
                                        <p:strVal val="visible"/>
                                      </p:to>
                                    </p:set>
                                    <p:animEffect transition="in" filter="fade">
                                      <p:cBhvr>
                                        <p:cTn id="10" dur="500"/>
                                        <p:tgtEl>
                                          <p:spTgt spid="39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9"/>
                                        </p:tgtEl>
                                        <p:attrNameLst>
                                          <p:attrName>style.visibility</p:attrName>
                                        </p:attrNameLst>
                                      </p:cBhvr>
                                      <p:to>
                                        <p:strVal val="visible"/>
                                      </p:to>
                                    </p:set>
                                    <p:animEffect transition="in" filter="fade">
                                      <p:cBhvr>
                                        <p:cTn id="13" dur="500"/>
                                        <p:tgtEl>
                                          <p:spTgt spid="429"/>
                                        </p:tgtEl>
                                      </p:cBhvr>
                                    </p:animEffect>
                                  </p:childTnLst>
                                </p:cTn>
                              </p:par>
                              <p:par>
                                <p:cTn id="14" presetID="0" presetClass="path" presetSubtype="0" accel="50000" decel="50000" fill="hold" grpId="0" nodeType="withEffect">
                                  <p:stCondLst>
                                    <p:cond delay="0"/>
                                  </p:stCondLst>
                                  <p:childTnLst>
                                    <p:animMotion origin="layout" path="M 0 0 L 0 0.03912 L 0.17205 0.03912 L 0.17205 0.00116 " pathEditMode="relative" ptsTypes="AAAA">
                                      <p:cBhvr>
                                        <p:cTn id="15" dur="2000" fill="hold"/>
                                        <p:tgtEl>
                                          <p:spTgt spid="42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0" animBg="1"/>
      <p:bldP spid="42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F31FC0-05FE-F10D-0AF4-FE7203665D14}"/>
              </a:ext>
            </a:extLst>
          </p:cNvPr>
          <p:cNvSpPr>
            <a:spLocks noGrp="1"/>
          </p:cNvSpPr>
          <p:nvPr>
            <p:ph type="title"/>
          </p:nvPr>
        </p:nvSpPr>
        <p:spPr>
          <a:xfrm>
            <a:off x="169011" y="132334"/>
            <a:ext cx="8894602" cy="925840"/>
          </a:xfrm>
        </p:spPr>
        <p:txBody>
          <a:bodyPr>
            <a:noAutofit/>
          </a:bodyPr>
          <a:lstStyle/>
          <a:p>
            <a:r>
              <a:rPr lang="en-US" sz="3600" dirty="0"/>
              <a:t>MIMDRAM: </a:t>
            </a:r>
            <a:br>
              <a:rPr lang="en-US" sz="3600" dirty="0"/>
            </a:br>
            <a:r>
              <a:rPr lang="en-US" sz="2800" dirty="0"/>
              <a:t>Key Idea (III)</a:t>
            </a:r>
          </a:p>
        </p:txBody>
      </p:sp>
      <p:grpSp>
        <p:nvGrpSpPr>
          <p:cNvPr id="8" name="Group 7">
            <a:extLst>
              <a:ext uri="{FF2B5EF4-FFF2-40B4-BE49-F238E27FC236}">
                <a16:creationId xmlns:a16="http://schemas.microsoft.com/office/drawing/2014/main" id="{1D7B71D5-710A-6F8A-EC9D-612EC4135D5F}"/>
              </a:ext>
            </a:extLst>
          </p:cNvPr>
          <p:cNvGrpSpPr/>
          <p:nvPr/>
        </p:nvGrpSpPr>
        <p:grpSpPr>
          <a:xfrm>
            <a:off x="1627786" y="1663010"/>
            <a:ext cx="1414038" cy="1414038"/>
            <a:chOff x="4876800" y="1600199"/>
            <a:chExt cx="2819401" cy="2819401"/>
          </a:xfrm>
        </p:grpSpPr>
        <p:grpSp>
          <p:nvGrpSpPr>
            <p:cNvPr id="9" name="Group 8">
              <a:extLst>
                <a:ext uri="{FF2B5EF4-FFF2-40B4-BE49-F238E27FC236}">
                  <a16:creationId xmlns:a16="http://schemas.microsoft.com/office/drawing/2014/main" id="{145ADD40-8DAC-4AB7-793E-4189F586BDCC}"/>
                </a:ext>
              </a:extLst>
            </p:cNvPr>
            <p:cNvGrpSpPr/>
            <p:nvPr/>
          </p:nvGrpSpPr>
          <p:grpSpPr>
            <a:xfrm>
              <a:off x="5486400" y="3962400"/>
              <a:ext cx="2209800" cy="457200"/>
              <a:chOff x="5486400" y="3962400"/>
              <a:chExt cx="2209800" cy="457200"/>
            </a:xfrm>
          </p:grpSpPr>
          <p:sp>
            <p:nvSpPr>
              <p:cNvPr id="54" name="DRAM">
                <a:extLst>
                  <a:ext uri="{FF2B5EF4-FFF2-40B4-BE49-F238E27FC236}">
                    <a16:creationId xmlns:a16="http://schemas.microsoft.com/office/drawing/2014/main" id="{08113822-EBA6-BEEA-B6CF-1BB51723AD54}"/>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5" name="DRAM">
                <a:extLst>
                  <a:ext uri="{FF2B5EF4-FFF2-40B4-BE49-F238E27FC236}">
                    <a16:creationId xmlns:a16="http://schemas.microsoft.com/office/drawing/2014/main" id="{68D9188F-8773-604F-6441-0EC444051EB5}"/>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6" name="DRAM">
                <a:extLst>
                  <a:ext uri="{FF2B5EF4-FFF2-40B4-BE49-F238E27FC236}">
                    <a16:creationId xmlns:a16="http://schemas.microsoft.com/office/drawing/2014/main" id="{6C78EF99-BDA4-000F-B88D-38CEDCE77A07}"/>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 name="DRAM">
                <a:extLst>
                  <a:ext uri="{FF2B5EF4-FFF2-40B4-BE49-F238E27FC236}">
                    <a16:creationId xmlns:a16="http://schemas.microsoft.com/office/drawing/2014/main" id="{E3516A6C-5911-CA9C-8438-40239A9300BB}"/>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 name="DRAM">
                <a:extLst>
                  <a:ext uri="{FF2B5EF4-FFF2-40B4-BE49-F238E27FC236}">
                    <a16:creationId xmlns:a16="http://schemas.microsoft.com/office/drawing/2014/main" id="{2C2DA7A3-1EB8-D977-F203-00FC7BC1A975}"/>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0" name="Group 9">
              <a:extLst>
                <a:ext uri="{FF2B5EF4-FFF2-40B4-BE49-F238E27FC236}">
                  <a16:creationId xmlns:a16="http://schemas.microsoft.com/office/drawing/2014/main" id="{94DD0A41-3448-75B2-A331-5F1DCD56A2EC}"/>
                </a:ext>
              </a:extLst>
            </p:cNvPr>
            <p:cNvGrpSpPr/>
            <p:nvPr/>
          </p:nvGrpSpPr>
          <p:grpSpPr>
            <a:xfrm>
              <a:off x="4876800" y="1600200"/>
              <a:ext cx="457200" cy="2209800"/>
              <a:chOff x="4876800" y="1600200"/>
              <a:chExt cx="457200" cy="2209800"/>
            </a:xfrm>
          </p:grpSpPr>
          <p:sp>
            <p:nvSpPr>
              <p:cNvPr id="49" name="DRAM">
                <a:extLst>
                  <a:ext uri="{FF2B5EF4-FFF2-40B4-BE49-F238E27FC236}">
                    <a16:creationId xmlns:a16="http://schemas.microsoft.com/office/drawing/2014/main" id="{5ADA0A14-531E-5BD8-8FD4-F6317FEB7F36}"/>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 name="DRAM">
                <a:extLst>
                  <a:ext uri="{FF2B5EF4-FFF2-40B4-BE49-F238E27FC236}">
                    <a16:creationId xmlns:a16="http://schemas.microsoft.com/office/drawing/2014/main" id="{539CBE42-BEAD-57E8-EE95-0650BB7A87AD}"/>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 name="DRAM">
                <a:extLst>
                  <a:ext uri="{FF2B5EF4-FFF2-40B4-BE49-F238E27FC236}">
                    <a16:creationId xmlns:a16="http://schemas.microsoft.com/office/drawing/2014/main" id="{8EDF89D6-E315-3E8E-81C4-3039A5DF39BA}"/>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 name="DRAM">
                <a:extLst>
                  <a:ext uri="{FF2B5EF4-FFF2-40B4-BE49-F238E27FC236}">
                    <a16:creationId xmlns:a16="http://schemas.microsoft.com/office/drawing/2014/main" id="{C334229F-128E-DBA9-F5A7-0C1B8468429F}"/>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 name="DRAM">
                <a:extLst>
                  <a:ext uri="{FF2B5EF4-FFF2-40B4-BE49-F238E27FC236}">
                    <a16:creationId xmlns:a16="http://schemas.microsoft.com/office/drawing/2014/main" id="{4CF44E52-958E-C9D5-98C9-B54F3DBCA04F}"/>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 name="Group 10">
              <a:extLst>
                <a:ext uri="{FF2B5EF4-FFF2-40B4-BE49-F238E27FC236}">
                  <a16:creationId xmlns:a16="http://schemas.microsoft.com/office/drawing/2014/main" id="{CD2FFD17-6BDD-A936-46CC-F92D905CE9B7}"/>
                </a:ext>
              </a:extLst>
            </p:cNvPr>
            <p:cNvGrpSpPr/>
            <p:nvPr/>
          </p:nvGrpSpPr>
          <p:grpSpPr>
            <a:xfrm>
              <a:off x="5676900" y="1600199"/>
              <a:ext cx="1828800" cy="2362201"/>
              <a:chOff x="5676900" y="1170708"/>
              <a:chExt cx="1828800" cy="2791692"/>
            </a:xfrm>
          </p:grpSpPr>
          <p:cxnSp>
            <p:nvCxnSpPr>
              <p:cNvPr id="44" name="Straight Connector 43">
                <a:extLst>
                  <a:ext uri="{FF2B5EF4-FFF2-40B4-BE49-F238E27FC236}">
                    <a16:creationId xmlns:a16="http://schemas.microsoft.com/office/drawing/2014/main" id="{47982167-B393-BEBF-D0E6-60AE4452DB55}"/>
                  </a:ext>
                </a:extLst>
              </p:cNvPr>
              <p:cNvCxnSpPr>
                <a:cxnSpLocks/>
                <a:stCxn id="14" idx="0"/>
                <a:endCxn id="54"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CAE485E-07E5-1852-1FA5-8B77F4343A36}"/>
                  </a:ext>
                </a:extLst>
              </p:cNvPr>
              <p:cNvCxnSpPr>
                <a:cxnSpLocks/>
                <a:stCxn id="16" idx="0"/>
                <a:endCxn id="56"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F51F5A0-9936-DAC3-1A8B-823F41DF483A}"/>
                  </a:ext>
                </a:extLst>
              </p:cNvPr>
              <p:cNvCxnSpPr>
                <a:cxnSpLocks/>
                <a:stCxn id="17" idx="0"/>
                <a:endCxn id="57"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278CBE3-F678-3C09-8430-9732ADA562C8}"/>
                  </a:ext>
                </a:extLst>
              </p:cNvPr>
              <p:cNvCxnSpPr>
                <a:cxnSpLocks/>
                <a:stCxn id="18" idx="0"/>
                <a:endCxn id="58"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BC4BBBD-04C0-0406-C150-CEAD9F531385}"/>
                  </a:ext>
                </a:extLst>
              </p:cNvPr>
              <p:cNvCxnSpPr>
                <a:cxnSpLocks/>
                <a:stCxn id="15" idx="0"/>
                <a:endCxn id="55"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71782411-45D5-E378-555E-C520B6D4601A}"/>
                </a:ext>
              </a:extLst>
            </p:cNvPr>
            <p:cNvGrpSpPr/>
            <p:nvPr/>
          </p:nvGrpSpPr>
          <p:grpSpPr>
            <a:xfrm>
              <a:off x="5334000" y="1790700"/>
              <a:ext cx="2362201" cy="1828800"/>
              <a:chOff x="5333998" y="1790700"/>
              <a:chExt cx="2791691" cy="1828800"/>
            </a:xfrm>
          </p:grpSpPr>
          <p:cxnSp>
            <p:nvCxnSpPr>
              <p:cNvPr id="39" name="Straight Connector 38">
                <a:extLst>
                  <a:ext uri="{FF2B5EF4-FFF2-40B4-BE49-F238E27FC236}">
                    <a16:creationId xmlns:a16="http://schemas.microsoft.com/office/drawing/2014/main" id="{0973E1E4-F7EB-DF78-3A95-D481E2615AA9}"/>
                  </a:ext>
                </a:extLst>
              </p:cNvPr>
              <p:cNvCxnSpPr>
                <a:cxnSpLocks/>
                <a:stCxn id="18" idx="6"/>
                <a:endCxn id="49"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6D3709A-6EC3-9DEC-74CE-BB8D1A9AF911}"/>
                  </a:ext>
                </a:extLst>
              </p:cNvPr>
              <p:cNvCxnSpPr>
                <a:cxnSpLocks/>
                <a:stCxn id="23" idx="6"/>
                <a:endCxn id="50"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96F3CD-FF35-33CD-C579-63D1293EA05B}"/>
                  </a:ext>
                </a:extLst>
              </p:cNvPr>
              <p:cNvCxnSpPr>
                <a:cxnSpLocks/>
                <a:stCxn id="28" idx="6"/>
                <a:endCxn id="51"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8A65AB5-1AAE-F2B4-44B1-07375B5861A7}"/>
                  </a:ext>
                </a:extLst>
              </p:cNvPr>
              <p:cNvCxnSpPr>
                <a:cxnSpLocks/>
                <a:stCxn id="33" idx="6"/>
                <a:endCxn id="52"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A185ED2-1506-90C3-8575-3E012A8B6A67}"/>
                  </a:ext>
                </a:extLst>
              </p:cNvPr>
              <p:cNvCxnSpPr>
                <a:cxnSpLocks/>
                <a:stCxn id="38" idx="6"/>
                <a:endCxn id="53"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5C37A37-CAC8-FCB0-14D4-C955F03DABD6}"/>
                </a:ext>
              </a:extLst>
            </p:cNvPr>
            <p:cNvGrpSpPr/>
            <p:nvPr/>
          </p:nvGrpSpPr>
          <p:grpSpPr>
            <a:xfrm>
              <a:off x="5486400" y="1600200"/>
              <a:ext cx="2209800" cy="2209800"/>
              <a:chOff x="5486400" y="1600200"/>
              <a:chExt cx="2209800" cy="2209800"/>
            </a:xfrm>
          </p:grpSpPr>
          <p:sp>
            <p:nvSpPr>
              <p:cNvPr id="14" name="Oval 13">
                <a:extLst>
                  <a:ext uri="{FF2B5EF4-FFF2-40B4-BE49-F238E27FC236}">
                    <a16:creationId xmlns:a16="http://schemas.microsoft.com/office/drawing/2014/main" id="{B73AAB57-DD3D-42A4-FE36-9B219618DE9B}"/>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 name="Oval 14">
                <a:extLst>
                  <a:ext uri="{FF2B5EF4-FFF2-40B4-BE49-F238E27FC236}">
                    <a16:creationId xmlns:a16="http://schemas.microsoft.com/office/drawing/2014/main" id="{036E9649-3335-5F8F-DFF0-5AFE26CD6FF6}"/>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 name="Oval 15">
                <a:extLst>
                  <a:ext uri="{FF2B5EF4-FFF2-40B4-BE49-F238E27FC236}">
                    <a16:creationId xmlns:a16="http://schemas.microsoft.com/office/drawing/2014/main" id="{3EDFF40E-4CDA-C1C4-26E4-3A4743C945D9}"/>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 name="Oval 16">
                <a:extLst>
                  <a:ext uri="{FF2B5EF4-FFF2-40B4-BE49-F238E27FC236}">
                    <a16:creationId xmlns:a16="http://schemas.microsoft.com/office/drawing/2014/main" id="{FC9B8174-13B5-9FC9-CC64-F927B63B7F63}"/>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 name="Oval 17">
                <a:extLst>
                  <a:ext uri="{FF2B5EF4-FFF2-40B4-BE49-F238E27FC236}">
                    <a16:creationId xmlns:a16="http://schemas.microsoft.com/office/drawing/2014/main" id="{1C185B49-15D7-6C43-2FA2-1FBFBAB28ACC}"/>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 name="Oval 18">
                <a:extLst>
                  <a:ext uri="{FF2B5EF4-FFF2-40B4-BE49-F238E27FC236}">
                    <a16:creationId xmlns:a16="http://schemas.microsoft.com/office/drawing/2014/main" id="{9C9D2251-A141-4961-93C9-15C78D5167A9}"/>
                  </a:ext>
                </a:extLst>
              </p:cNvPr>
              <p:cNvSpPr/>
              <p:nvPr/>
            </p:nvSpPr>
            <p:spPr>
              <a:xfrm>
                <a:off x="5486400" y="2057400"/>
                <a:ext cx="381000" cy="381000"/>
              </a:xfrm>
              <a:prstGeom prst="ellipse">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 name="Oval 19">
                <a:extLst>
                  <a:ext uri="{FF2B5EF4-FFF2-40B4-BE49-F238E27FC236}">
                    <a16:creationId xmlns:a16="http://schemas.microsoft.com/office/drawing/2014/main" id="{36404C5A-4466-D925-5219-3044FAFBAF41}"/>
                  </a:ext>
                </a:extLst>
              </p:cNvPr>
              <p:cNvSpPr/>
              <p:nvPr/>
            </p:nvSpPr>
            <p:spPr>
              <a:xfrm>
                <a:off x="5943600" y="2057400"/>
                <a:ext cx="381000" cy="381000"/>
              </a:xfrm>
              <a:prstGeom prst="ellipse">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 name="Oval 20">
                <a:extLst>
                  <a:ext uri="{FF2B5EF4-FFF2-40B4-BE49-F238E27FC236}">
                    <a16:creationId xmlns:a16="http://schemas.microsoft.com/office/drawing/2014/main" id="{A96CDC81-E151-0540-4A56-33ACEAE7DB4D}"/>
                  </a:ext>
                </a:extLst>
              </p:cNvPr>
              <p:cNvSpPr/>
              <p:nvPr/>
            </p:nvSpPr>
            <p:spPr>
              <a:xfrm>
                <a:off x="6400800" y="2057400"/>
                <a:ext cx="381000" cy="381000"/>
              </a:xfrm>
              <a:prstGeom prst="ellipse">
                <a:avLst/>
              </a:prstGeom>
              <a:solidFill>
                <a:schemeClr val="accent4">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2" name="Oval 21">
                <a:extLst>
                  <a:ext uri="{FF2B5EF4-FFF2-40B4-BE49-F238E27FC236}">
                    <a16:creationId xmlns:a16="http://schemas.microsoft.com/office/drawing/2014/main" id="{004F0346-A72C-797B-7F6D-767E332D697F}"/>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3" name="Oval 22">
                <a:extLst>
                  <a:ext uri="{FF2B5EF4-FFF2-40B4-BE49-F238E27FC236}">
                    <a16:creationId xmlns:a16="http://schemas.microsoft.com/office/drawing/2014/main" id="{252FDEC4-9A89-24F2-E113-3FFC7015E6AB}"/>
                  </a:ext>
                </a:extLst>
              </p:cNvPr>
              <p:cNvSpPr/>
              <p:nvPr/>
            </p:nvSpPr>
            <p:spPr>
              <a:xfrm>
                <a:off x="7315200" y="2057400"/>
                <a:ext cx="381000" cy="381000"/>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 name="Oval 23">
                <a:extLst>
                  <a:ext uri="{FF2B5EF4-FFF2-40B4-BE49-F238E27FC236}">
                    <a16:creationId xmlns:a16="http://schemas.microsoft.com/office/drawing/2014/main" id="{AE319149-A514-56AF-D1F1-09B72C618A73}"/>
                  </a:ext>
                </a:extLst>
              </p:cNvPr>
              <p:cNvSpPr/>
              <p:nvPr/>
            </p:nvSpPr>
            <p:spPr>
              <a:xfrm>
                <a:off x="5486400" y="2514600"/>
                <a:ext cx="381000" cy="381000"/>
              </a:xfrm>
              <a:prstGeom prst="ellipse">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5" name="Oval 24">
                <a:extLst>
                  <a:ext uri="{FF2B5EF4-FFF2-40B4-BE49-F238E27FC236}">
                    <a16:creationId xmlns:a16="http://schemas.microsoft.com/office/drawing/2014/main" id="{71DF6166-E7B5-3C36-677A-966BDA0B28EC}"/>
                  </a:ext>
                </a:extLst>
              </p:cNvPr>
              <p:cNvSpPr/>
              <p:nvPr/>
            </p:nvSpPr>
            <p:spPr>
              <a:xfrm>
                <a:off x="5943600" y="2514600"/>
                <a:ext cx="381000" cy="381000"/>
              </a:xfrm>
              <a:prstGeom prst="ellipse">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 name="Oval 25">
                <a:extLst>
                  <a:ext uri="{FF2B5EF4-FFF2-40B4-BE49-F238E27FC236}">
                    <a16:creationId xmlns:a16="http://schemas.microsoft.com/office/drawing/2014/main" id="{2D751B7B-9E7E-5198-582D-C15F27E345D1}"/>
                  </a:ext>
                </a:extLst>
              </p:cNvPr>
              <p:cNvSpPr/>
              <p:nvPr/>
            </p:nvSpPr>
            <p:spPr>
              <a:xfrm>
                <a:off x="6400800" y="2514600"/>
                <a:ext cx="381000" cy="381000"/>
              </a:xfrm>
              <a:prstGeom prst="ellipse">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 name="Oval 26">
                <a:extLst>
                  <a:ext uri="{FF2B5EF4-FFF2-40B4-BE49-F238E27FC236}">
                    <a16:creationId xmlns:a16="http://schemas.microsoft.com/office/drawing/2014/main" id="{CCF149F1-08F4-6F9B-93F0-0883026C9439}"/>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 name="Oval 27">
                <a:extLst>
                  <a:ext uri="{FF2B5EF4-FFF2-40B4-BE49-F238E27FC236}">
                    <a16:creationId xmlns:a16="http://schemas.microsoft.com/office/drawing/2014/main" id="{69954C2B-8BC4-E019-20D1-818FEE787E36}"/>
                  </a:ext>
                </a:extLst>
              </p:cNvPr>
              <p:cNvSpPr/>
              <p:nvPr/>
            </p:nvSpPr>
            <p:spPr>
              <a:xfrm>
                <a:off x="7315200" y="2514600"/>
                <a:ext cx="381000" cy="381000"/>
              </a:xfrm>
              <a:prstGeom prst="ellipse">
                <a:avLst/>
              </a:prstGeom>
              <a:solidFill>
                <a:schemeClr val="accent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 name="Oval 28">
                <a:extLst>
                  <a:ext uri="{FF2B5EF4-FFF2-40B4-BE49-F238E27FC236}">
                    <a16:creationId xmlns:a16="http://schemas.microsoft.com/office/drawing/2014/main" id="{94767795-63AE-4358-92FA-6ACBC8FB876E}"/>
                  </a:ext>
                </a:extLst>
              </p:cNvPr>
              <p:cNvSpPr/>
              <p:nvPr/>
            </p:nvSpPr>
            <p:spPr>
              <a:xfrm>
                <a:off x="5486400" y="2971800"/>
                <a:ext cx="381000" cy="381000"/>
              </a:xfrm>
              <a:prstGeom prst="ellipse">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 name="Oval 29">
                <a:extLst>
                  <a:ext uri="{FF2B5EF4-FFF2-40B4-BE49-F238E27FC236}">
                    <a16:creationId xmlns:a16="http://schemas.microsoft.com/office/drawing/2014/main" id="{113EA8DF-82CD-EB35-6278-9557BBF25D19}"/>
                  </a:ext>
                </a:extLst>
              </p:cNvPr>
              <p:cNvSpPr/>
              <p:nvPr/>
            </p:nvSpPr>
            <p:spPr>
              <a:xfrm>
                <a:off x="5943600" y="2971800"/>
                <a:ext cx="381000" cy="381000"/>
              </a:xfrm>
              <a:prstGeom prst="ellipse">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 name="Oval 30">
                <a:extLst>
                  <a:ext uri="{FF2B5EF4-FFF2-40B4-BE49-F238E27FC236}">
                    <a16:creationId xmlns:a16="http://schemas.microsoft.com/office/drawing/2014/main" id="{AA77119B-7743-B690-9465-CC9E51CE4444}"/>
                  </a:ext>
                </a:extLst>
              </p:cNvPr>
              <p:cNvSpPr/>
              <p:nvPr/>
            </p:nvSpPr>
            <p:spPr>
              <a:xfrm>
                <a:off x="6400800" y="2971800"/>
                <a:ext cx="381000" cy="381000"/>
              </a:xfrm>
              <a:prstGeom prst="ellipse">
                <a:avLst/>
              </a:prstGeom>
              <a:solidFill>
                <a:schemeClr val="accent4">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 name="Oval 31">
                <a:extLst>
                  <a:ext uri="{FF2B5EF4-FFF2-40B4-BE49-F238E27FC236}">
                    <a16:creationId xmlns:a16="http://schemas.microsoft.com/office/drawing/2014/main" id="{33334385-AB59-960E-A3E5-9501EADAA33F}"/>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 name="Oval 32">
                <a:extLst>
                  <a:ext uri="{FF2B5EF4-FFF2-40B4-BE49-F238E27FC236}">
                    <a16:creationId xmlns:a16="http://schemas.microsoft.com/office/drawing/2014/main" id="{991F5CFB-03F2-DC89-41BB-37ACAD3A39FE}"/>
                  </a:ext>
                </a:extLst>
              </p:cNvPr>
              <p:cNvSpPr/>
              <p:nvPr/>
            </p:nvSpPr>
            <p:spPr>
              <a:xfrm>
                <a:off x="7315200" y="2971800"/>
                <a:ext cx="381000" cy="381000"/>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 name="Oval 33">
                <a:extLst>
                  <a:ext uri="{FF2B5EF4-FFF2-40B4-BE49-F238E27FC236}">
                    <a16:creationId xmlns:a16="http://schemas.microsoft.com/office/drawing/2014/main" id="{AFA70928-8DA2-5560-5DD5-558045D02F98}"/>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 name="Oval 34">
                <a:extLst>
                  <a:ext uri="{FF2B5EF4-FFF2-40B4-BE49-F238E27FC236}">
                    <a16:creationId xmlns:a16="http://schemas.microsoft.com/office/drawing/2014/main" id="{FB809510-8147-E025-EEB8-8819A6D6FBD8}"/>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 name="Oval 35">
                <a:extLst>
                  <a:ext uri="{FF2B5EF4-FFF2-40B4-BE49-F238E27FC236}">
                    <a16:creationId xmlns:a16="http://schemas.microsoft.com/office/drawing/2014/main" id="{D2F18ED2-E5E5-8B3D-481D-C15B8FC6951D}"/>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 name="Oval 36">
                <a:extLst>
                  <a:ext uri="{FF2B5EF4-FFF2-40B4-BE49-F238E27FC236}">
                    <a16:creationId xmlns:a16="http://schemas.microsoft.com/office/drawing/2014/main" id="{DB7EC374-9A92-B410-2846-F5A581E96D11}"/>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 name="Oval 37">
                <a:extLst>
                  <a:ext uri="{FF2B5EF4-FFF2-40B4-BE49-F238E27FC236}">
                    <a16:creationId xmlns:a16="http://schemas.microsoft.com/office/drawing/2014/main" id="{C1CF4DD4-8671-73B0-4595-F5CF16D14DF9}"/>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59" name="Group 58">
            <a:extLst>
              <a:ext uri="{FF2B5EF4-FFF2-40B4-BE49-F238E27FC236}">
                <a16:creationId xmlns:a16="http://schemas.microsoft.com/office/drawing/2014/main" id="{40794F95-87E5-0B79-8F49-F492B394493A}"/>
              </a:ext>
            </a:extLst>
          </p:cNvPr>
          <p:cNvGrpSpPr/>
          <p:nvPr/>
        </p:nvGrpSpPr>
        <p:grpSpPr>
          <a:xfrm>
            <a:off x="3185314" y="1663010"/>
            <a:ext cx="1414038" cy="1414038"/>
            <a:chOff x="4876800" y="1600199"/>
            <a:chExt cx="2819401" cy="2819401"/>
          </a:xfrm>
        </p:grpSpPr>
        <p:grpSp>
          <p:nvGrpSpPr>
            <p:cNvPr id="60" name="Group 59">
              <a:extLst>
                <a:ext uri="{FF2B5EF4-FFF2-40B4-BE49-F238E27FC236}">
                  <a16:creationId xmlns:a16="http://schemas.microsoft.com/office/drawing/2014/main" id="{97CD8AF8-689F-7235-F72C-8461333387F6}"/>
                </a:ext>
              </a:extLst>
            </p:cNvPr>
            <p:cNvGrpSpPr/>
            <p:nvPr/>
          </p:nvGrpSpPr>
          <p:grpSpPr>
            <a:xfrm>
              <a:off x="5486400" y="3962400"/>
              <a:ext cx="2209800" cy="457200"/>
              <a:chOff x="5486400" y="3962400"/>
              <a:chExt cx="2209800" cy="457200"/>
            </a:xfrm>
          </p:grpSpPr>
          <p:sp>
            <p:nvSpPr>
              <p:cNvPr id="105" name="DRAM">
                <a:extLst>
                  <a:ext uri="{FF2B5EF4-FFF2-40B4-BE49-F238E27FC236}">
                    <a16:creationId xmlns:a16="http://schemas.microsoft.com/office/drawing/2014/main" id="{409F785F-8AD8-92CD-60AC-6BF9A4F72D37}"/>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6" name="DRAM">
                <a:extLst>
                  <a:ext uri="{FF2B5EF4-FFF2-40B4-BE49-F238E27FC236}">
                    <a16:creationId xmlns:a16="http://schemas.microsoft.com/office/drawing/2014/main" id="{0B03D9C7-AF50-CE3F-684D-30F40D5916EF}"/>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7" name="DRAM">
                <a:extLst>
                  <a:ext uri="{FF2B5EF4-FFF2-40B4-BE49-F238E27FC236}">
                    <a16:creationId xmlns:a16="http://schemas.microsoft.com/office/drawing/2014/main" id="{E41C9139-9E9B-72CD-FD27-6CB15407A158}"/>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8" name="DRAM">
                <a:extLst>
                  <a:ext uri="{FF2B5EF4-FFF2-40B4-BE49-F238E27FC236}">
                    <a16:creationId xmlns:a16="http://schemas.microsoft.com/office/drawing/2014/main" id="{CFD0D982-3EA8-3573-DE64-B9B92F5C942C}"/>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9" name="DRAM">
                <a:extLst>
                  <a:ext uri="{FF2B5EF4-FFF2-40B4-BE49-F238E27FC236}">
                    <a16:creationId xmlns:a16="http://schemas.microsoft.com/office/drawing/2014/main" id="{04C27DF3-24DF-3E8C-FFE9-F247D23270A1}"/>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1" name="Group 60">
              <a:extLst>
                <a:ext uri="{FF2B5EF4-FFF2-40B4-BE49-F238E27FC236}">
                  <a16:creationId xmlns:a16="http://schemas.microsoft.com/office/drawing/2014/main" id="{2148CD67-332C-F51A-988E-2611D4010668}"/>
                </a:ext>
              </a:extLst>
            </p:cNvPr>
            <p:cNvGrpSpPr/>
            <p:nvPr/>
          </p:nvGrpSpPr>
          <p:grpSpPr>
            <a:xfrm>
              <a:off x="4876800" y="1600200"/>
              <a:ext cx="457200" cy="2209800"/>
              <a:chOff x="4876800" y="1600200"/>
              <a:chExt cx="457200" cy="2209800"/>
            </a:xfrm>
          </p:grpSpPr>
          <p:sp>
            <p:nvSpPr>
              <p:cNvPr id="100" name="DRAM">
                <a:extLst>
                  <a:ext uri="{FF2B5EF4-FFF2-40B4-BE49-F238E27FC236}">
                    <a16:creationId xmlns:a16="http://schemas.microsoft.com/office/drawing/2014/main" id="{53133863-A8A6-7C24-65D5-1675607CF4AC}"/>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1" name="DRAM">
                <a:extLst>
                  <a:ext uri="{FF2B5EF4-FFF2-40B4-BE49-F238E27FC236}">
                    <a16:creationId xmlns:a16="http://schemas.microsoft.com/office/drawing/2014/main" id="{0BA01B15-9F60-761D-67BF-612AF92BAB88}"/>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2" name="DRAM">
                <a:extLst>
                  <a:ext uri="{FF2B5EF4-FFF2-40B4-BE49-F238E27FC236}">
                    <a16:creationId xmlns:a16="http://schemas.microsoft.com/office/drawing/2014/main" id="{E44FC94B-6DE2-7F93-FAAF-640F02FA702C}"/>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3" name="DRAM">
                <a:extLst>
                  <a:ext uri="{FF2B5EF4-FFF2-40B4-BE49-F238E27FC236}">
                    <a16:creationId xmlns:a16="http://schemas.microsoft.com/office/drawing/2014/main" id="{D52D198B-BF07-D189-7654-F57F5A22BAA8}"/>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4" name="DRAM">
                <a:extLst>
                  <a:ext uri="{FF2B5EF4-FFF2-40B4-BE49-F238E27FC236}">
                    <a16:creationId xmlns:a16="http://schemas.microsoft.com/office/drawing/2014/main" id="{01020030-5CDD-B848-3C60-D8A463E026C6}"/>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 name="Group 61">
              <a:extLst>
                <a:ext uri="{FF2B5EF4-FFF2-40B4-BE49-F238E27FC236}">
                  <a16:creationId xmlns:a16="http://schemas.microsoft.com/office/drawing/2014/main" id="{1DD7A0B9-FB33-6D2C-1012-44A2C98A9E1F}"/>
                </a:ext>
              </a:extLst>
            </p:cNvPr>
            <p:cNvGrpSpPr/>
            <p:nvPr/>
          </p:nvGrpSpPr>
          <p:grpSpPr>
            <a:xfrm>
              <a:off x="5676900" y="1600199"/>
              <a:ext cx="1828800" cy="2362201"/>
              <a:chOff x="5676900" y="1170708"/>
              <a:chExt cx="1828800" cy="2791692"/>
            </a:xfrm>
          </p:grpSpPr>
          <p:cxnSp>
            <p:nvCxnSpPr>
              <p:cNvPr id="95" name="Straight Connector 94">
                <a:extLst>
                  <a:ext uri="{FF2B5EF4-FFF2-40B4-BE49-F238E27FC236}">
                    <a16:creationId xmlns:a16="http://schemas.microsoft.com/office/drawing/2014/main" id="{11A5E939-1A98-0C74-70C6-00C30578CE8F}"/>
                  </a:ext>
                </a:extLst>
              </p:cNvPr>
              <p:cNvCxnSpPr>
                <a:cxnSpLocks/>
                <a:stCxn id="65" idx="0"/>
                <a:endCxn id="105"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E59C9A8-65FB-2A14-48B0-37F6CEA0922A}"/>
                  </a:ext>
                </a:extLst>
              </p:cNvPr>
              <p:cNvCxnSpPr>
                <a:cxnSpLocks/>
                <a:stCxn id="67" idx="0"/>
                <a:endCxn id="107"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8D9D7CB-75FA-94FE-B461-82F19DC522AD}"/>
                  </a:ext>
                </a:extLst>
              </p:cNvPr>
              <p:cNvCxnSpPr>
                <a:cxnSpLocks/>
                <a:stCxn id="68" idx="0"/>
                <a:endCxn id="108"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76BA570-2A38-D337-48AD-A423A8D0BA13}"/>
                  </a:ext>
                </a:extLst>
              </p:cNvPr>
              <p:cNvCxnSpPr>
                <a:cxnSpLocks/>
                <a:stCxn id="69" idx="0"/>
                <a:endCxn id="109"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FACBF55-5AC5-FACA-60C8-997FC5703B80}"/>
                  </a:ext>
                </a:extLst>
              </p:cNvPr>
              <p:cNvCxnSpPr>
                <a:cxnSpLocks/>
                <a:stCxn id="66" idx="0"/>
                <a:endCxn id="106"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5E6C3537-F9C5-4705-26EF-C924F0F5D5D7}"/>
                </a:ext>
              </a:extLst>
            </p:cNvPr>
            <p:cNvGrpSpPr/>
            <p:nvPr/>
          </p:nvGrpSpPr>
          <p:grpSpPr>
            <a:xfrm>
              <a:off x="5334000" y="1790700"/>
              <a:ext cx="2362201" cy="1828800"/>
              <a:chOff x="5333998" y="1790700"/>
              <a:chExt cx="2791691" cy="1828800"/>
            </a:xfrm>
          </p:grpSpPr>
          <p:cxnSp>
            <p:nvCxnSpPr>
              <p:cNvPr id="90" name="Straight Connector 89">
                <a:extLst>
                  <a:ext uri="{FF2B5EF4-FFF2-40B4-BE49-F238E27FC236}">
                    <a16:creationId xmlns:a16="http://schemas.microsoft.com/office/drawing/2014/main" id="{2C07D7F7-728D-01F4-880A-98B39E9A99B2}"/>
                  </a:ext>
                </a:extLst>
              </p:cNvPr>
              <p:cNvCxnSpPr>
                <a:cxnSpLocks/>
                <a:stCxn id="69" idx="6"/>
                <a:endCxn id="100"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F98157F-C02A-60EE-E532-15DBC6E489BB}"/>
                  </a:ext>
                </a:extLst>
              </p:cNvPr>
              <p:cNvCxnSpPr>
                <a:cxnSpLocks/>
                <a:stCxn id="74" idx="6"/>
                <a:endCxn id="101"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A735D65-3660-8AE7-0371-B03DF94DCB54}"/>
                  </a:ext>
                </a:extLst>
              </p:cNvPr>
              <p:cNvCxnSpPr>
                <a:cxnSpLocks/>
                <a:endCxn id="102" idx="0"/>
              </p:cNvCxnSpPr>
              <p:nvPr/>
            </p:nvCxnSpPr>
            <p:spPr>
              <a:xfrm flipH="1">
                <a:off x="5333998" y="2705100"/>
                <a:ext cx="2791686"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81FD839-7FC4-4E78-792C-D16281A9C270}"/>
                  </a:ext>
                </a:extLst>
              </p:cNvPr>
              <p:cNvCxnSpPr>
                <a:cxnSpLocks/>
                <a:stCxn id="84" idx="6"/>
                <a:endCxn id="103"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06AD3AB-9600-A6BF-BFBF-068E37656400}"/>
                  </a:ext>
                </a:extLst>
              </p:cNvPr>
              <p:cNvCxnSpPr>
                <a:cxnSpLocks/>
                <a:stCxn id="89" idx="6"/>
                <a:endCxn id="104"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AF764B5E-2A2B-5202-8C6F-6ACC1FF585B0}"/>
                </a:ext>
              </a:extLst>
            </p:cNvPr>
            <p:cNvGrpSpPr/>
            <p:nvPr/>
          </p:nvGrpSpPr>
          <p:grpSpPr>
            <a:xfrm>
              <a:off x="5486400" y="1600200"/>
              <a:ext cx="2209800" cy="2209800"/>
              <a:chOff x="5486400" y="1600200"/>
              <a:chExt cx="2209800" cy="2209800"/>
            </a:xfrm>
          </p:grpSpPr>
          <p:sp>
            <p:nvSpPr>
              <p:cNvPr id="65" name="Oval 64">
                <a:extLst>
                  <a:ext uri="{FF2B5EF4-FFF2-40B4-BE49-F238E27FC236}">
                    <a16:creationId xmlns:a16="http://schemas.microsoft.com/office/drawing/2014/main" id="{13D770BB-7217-38C5-711D-B5170B8CCC9F}"/>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6" name="Oval 65">
                <a:extLst>
                  <a:ext uri="{FF2B5EF4-FFF2-40B4-BE49-F238E27FC236}">
                    <a16:creationId xmlns:a16="http://schemas.microsoft.com/office/drawing/2014/main" id="{DB50467F-FEFD-794B-3319-E226669CFE8C}"/>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 name="Oval 66">
                <a:extLst>
                  <a:ext uri="{FF2B5EF4-FFF2-40B4-BE49-F238E27FC236}">
                    <a16:creationId xmlns:a16="http://schemas.microsoft.com/office/drawing/2014/main" id="{51FA6554-610A-A0D6-0132-A77C72C68850}"/>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 name="Oval 67">
                <a:extLst>
                  <a:ext uri="{FF2B5EF4-FFF2-40B4-BE49-F238E27FC236}">
                    <a16:creationId xmlns:a16="http://schemas.microsoft.com/office/drawing/2014/main" id="{586865B3-C286-94B9-E0A9-1E9D84ABEE21}"/>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 name="Oval 68">
                <a:extLst>
                  <a:ext uri="{FF2B5EF4-FFF2-40B4-BE49-F238E27FC236}">
                    <a16:creationId xmlns:a16="http://schemas.microsoft.com/office/drawing/2014/main" id="{CAC2CBB4-018B-F3DC-C3BC-558E89C961AB}"/>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0" name="Oval 69">
                <a:extLst>
                  <a:ext uri="{FF2B5EF4-FFF2-40B4-BE49-F238E27FC236}">
                    <a16:creationId xmlns:a16="http://schemas.microsoft.com/office/drawing/2014/main" id="{D8287CBE-84C0-0AFA-E1FD-20A73C634A74}"/>
                  </a:ext>
                </a:extLst>
              </p:cNvPr>
              <p:cNvSpPr/>
              <p:nvPr/>
            </p:nvSpPr>
            <p:spPr>
              <a:xfrm>
                <a:off x="5486400" y="2057400"/>
                <a:ext cx="381000" cy="381000"/>
              </a:xfrm>
              <a:prstGeom prst="ellipse">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1" name="Oval 70">
                <a:extLst>
                  <a:ext uri="{FF2B5EF4-FFF2-40B4-BE49-F238E27FC236}">
                    <a16:creationId xmlns:a16="http://schemas.microsoft.com/office/drawing/2014/main" id="{24C174AB-3F60-50A6-58FA-D1E748D9A1C5}"/>
                  </a:ext>
                </a:extLst>
              </p:cNvPr>
              <p:cNvSpPr/>
              <p:nvPr/>
            </p:nvSpPr>
            <p:spPr>
              <a:xfrm>
                <a:off x="5943600" y="2057400"/>
                <a:ext cx="381000" cy="381000"/>
              </a:xfrm>
              <a:prstGeom prst="ellipse">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2" name="Oval 71">
                <a:extLst>
                  <a:ext uri="{FF2B5EF4-FFF2-40B4-BE49-F238E27FC236}">
                    <a16:creationId xmlns:a16="http://schemas.microsoft.com/office/drawing/2014/main" id="{1CC44215-7331-5864-7BD3-2AD3FDC413EF}"/>
                  </a:ext>
                </a:extLst>
              </p:cNvPr>
              <p:cNvSpPr/>
              <p:nvPr/>
            </p:nvSpPr>
            <p:spPr>
              <a:xfrm>
                <a:off x="6400800" y="2057400"/>
                <a:ext cx="381000" cy="381000"/>
              </a:xfrm>
              <a:prstGeom prst="ellipse">
                <a:avLst/>
              </a:prstGeom>
              <a:solidFill>
                <a:schemeClr val="accent4">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3" name="Oval 72">
                <a:extLst>
                  <a:ext uri="{FF2B5EF4-FFF2-40B4-BE49-F238E27FC236}">
                    <a16:creationId xmlns:a16="http://schemas.microsoft.com/office/drawing/2014/main" id="{26C2B63A-40AF-34C4-818C-54EF22B10709}"/>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4" name="Oval 73">
                <a:extLst>
                  <a:ext uri="{FF2B5EF4-FFF2-40B4-BE49-F238E27FC236}">
                    <a16:creationId xmlns:a16="http://schemas.microsoft.com/office/drawing/2014/main" id="{22A79D5C-8525-AC9D-CAC0-1F0DF3D0B15B}"/>
                  </a:ext>
                </a:extLst>
              </p:cNvPr>
              <p:cNvSpPr/>
              <p:nvPr/>
            </p:nvSpPr>
            <p:spPr>
              <a:xfrm>
                <a:off x="7315200" y="2057400"/>
                <a:ext cx="381000" cy="381000"/>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5" name="Oval 74">
                <a:extLst>
                  <a:ext uri="{FF2B5EF4-FFF2-40B4-BE49-F238E27FC236}">
                    <a16:creationId xmlns:a16="http://schemas.microsoft.com/office/drawing/2014/main" id="{F4FEE0C3-3C8F-EA32-157D-1B842D24E5A3}"/>
                  </a:ext>
                </a:extLst>
              </p:cNvPr>
              <p:cNvSpPr/>
              <p:nvPr/>
            </p:nvSpPr>
            <p:spPr>
              <a:xfrm>
                <a:off x="5486400" y="2514600"/>
                <a:ext cx="381000" cy="381000"/>
              </a:xfrm>
              <a:prstGeom prst="ellipse">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6" name="Oval 75">
                <a:extLst>
                  <a:ext uri="{FF2B5EF4-FFF2-40B4-BE49-F238E27FC236}">
                    <a16:creationId xmlns:a16="http://schemas.microsoft.com/office/drawing/2014/main" id="{CEBAB866-F9F2-7A33-FF7E-E780BA9DC69C}"/>
                  </a:ext>
                </a:extLst>
              </p:cNvPr>
              <p:cNvSpPr/>
              <p:nvPr/>
            </p:nvSpPr>
            <p:spPr>
              <a:xfrm>
                <a:off x="5943600" y="2514600"/>
                <a:ext cx="381000" cy="381000"/>
              </a:xfrm>
              <a:prstGeom prst="ellipse">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7" name="Oval 76">
                <a:extLst>
                  <a:ext uri="{FF2B5EF4-FFF2-40B4-BE49-F238E27FC236}">
                    <a16:creationId xmlns:a16="http://schemas.microsoft.com/office/drawing/2014/main" id="{97738BCC-FAE3-DFB7-9C37-CDAE7339B38C}"/>
                  </a:ext>
                </a:extLst>
              </p:cNvPr>
              <p:cNvSpPr/>
              <p:nvPr/>
            </p:nvSpPr>
            <p:spPr>
              <a:xfrm>
                <a:off x="6400800" y="2514600"/>
                <a:ext cx="381000" cy="381000"/>
              </a:xfrm>
              <a:prstGeom prst="ellipse">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8" name="Oval 77">
                <a:extLst>
                  <a:ext uri="{FF2B5EF4-FFF2-40B4-BE49-F238E27FC236}">
                    <a16:creationId xmlns:a16="http://schemas.microsoft.com/office/drawing/2014/main" id="{9841D0FB-9DF1-17E4-4260-3888261CC348}"/>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9" name="Oval 78">
                <a:extLst>
                  <a:ext uri="{FF2B5EF4-FFF2-40B4-BE49-F238E27FC236}">
                    <a16:creationId xmlns:a16="http://schemas.microsoft.com/office/drawing/2014/main" id="{8D98E843-490D-C1A9-BA17-B894DDFDC01D}"/>
                  </a:ext>
                </a:extLst>
              </p:cNvPr>
              <p:cNvSpPr/>
              <p:nvPr/>
            </p:nvSpPr>
            <p:spPr>
              <a:xfrm>
                <a:off x="7315200" y="2514600"/>
                <a:ext cx="381000" cy="381000"/>
              </a:xfrm>
              <a:prstGeom prst="ellipse">
                <a:avLst/>
              </a:prstGeom>
              <a:solidFill>
                <a:schemeClr val="accent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0" name="Oval 79">
                <a:extLst>
                  <a:ext uri="{FF2B5EF4-FFF2-40B4-BE49-F238E27FC236}">
                    <a16:creationId xmlns:a16="http://schemas.microsoft.com/office/drawing/2014/main" id="{F1D9404C-500E-6F5D-E3F8-F513587236D5}"/>
                  </a:ext>
                </a:extLst>
              </p:cNvPr>
              <p:cNvSpPr/>
              <p:nvPr/>
            </p:nvSpPr>
            <p:spPr>
              <a:xfrm>
                <a:off x="5486400" y="2971800"/>
                <a:ext cx="381000" cy="381000"/>
              </a:xfrm>
              <a:prstGeom prst="ellipse">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1" name="Oval 80">
                <a:extLst>
                  <a:ext uri="{FF2B5EF4-FFF2-40B4-BE49-F238E27FC236}">
                    <a16:creationId xmlns:a16="http://schemas.microsoft.com/office/drawing/2014/main" id="{F1B51AC3-4F3E-BF12-DDF5-5D2DA7C87890}"/>
                  </a:ext>
                </a:extLst>
              </p:cNvPr>
              <p:cNvSpPr/>
              <p:nvPr/>
            </p:nvSpPr>
            <p:spPr>
              <a:xfrm>
                <a:off x="5943600" y="2971800"/>
                <a:ext cx="381000" cy="381000"/>
              </a:xfrm>
              <a:prstGeom prst="ellipse">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2" name="Oval 81">
                <a:extLst>
                  <a:ext uri="{FF2B5EF4-FFF2-40B4-BE49-F238E27FC236}">
                    <a16:creationId xmlns:a16="http://schemas.microsoft.com/office/drawing/2014/main" id="{0E34BA3B-2E90-2F8A-3942-B87B8B418F3F}"/>
                  </a:ext>
                </a:extLst>
              </p:cNvPr>
              <p:cNvSpPr/>
              <p:nvPr/>
            </p:nvSpPr>
            <p:spPr>
              <a:xfrm>
                <a:off x="6400800" y="2971800"/>
                <a:ext cx="381000" cy="381000"/>
              </a:xfrm>
              <a:prstGeom prst="ellipse">
                <a:avLst/>
              </a:prstGeom>
              <a:solidFill>
                <a:schemeClr val="accent4">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3" name="Oval 82">
                <a:extLst>
                  <a:ext uri="{FF2B5EF4-FFF2-40B4-BE49-F238E27FC236}">
                    <a16:creationId xmlns:a16="http://schemas.microsoft.com/office/drawing/2014/main" id="{87C43EC3-04A5-4B10-9446-B91845F74C86}"/>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4" name="Oval 83">
                <a:extLst>
                  <a:ext uri="{FF2B5EF4-FFF2-40B4-BE49-F238E27FC236}">
                    <a16:creationId xmlns:a16="http://schemas.microsoft.com/office/drawing/2014/main" id="{C77B9788-E66E-D570-BE3D-FEC45F4C4FB8}"/>
                  </a:ext>
                </a:extLst>
              </p:cNvPr>
              <p:cNvSpPr/>
              <p:nvPr/>
            </p:nvSpPr>
            <p:spPr>
              <a:xfrm>
                <a:off x="7315200" y="2971800"/>
                <a:ext cx="381000" cy="381000"/>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5" name="Oval 84">
                <a:extLst>
                  <a:ext uri="{FF2B5EF4-FFF2-40B4-BE49-F238E27FC236}">
                    <a16:creationId xmlns:a16="http://schemas.microsoft.com/office/drawing/2014/main" id="{FB967F9E-AD0E-99F8-4C92-7B0C15A40A2D}"/>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6" name="Oval 85">
                <a:extLst>
                  <a:ext uri="{FF2B5EF4-FFF2-40B4-BE49-F238E27FC236}">
                    <a16:creationId xmlns:a16="http://schemas.microsoft.com/office/drawing/2014/main" id="{2091FB07-CEC0-1813-13B0-9458C73FC33F}"/>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7" name="Oval 86">
                <a:extLst>
                  <a:ext uri="{FF2B5EF4-FFF2-40B4-BE49-F238E27FC236}">
                    <a16:creationId xmlns:a16="http://schemas.microsoft.com/office/drawing/2014/main" id="{81102973-DB18-170B-60B8-6FB5AB67E2C0}"/>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8" name="Oval 87">
                <a:extLst>
                  <a:ext uri="{FF2B5EF4-FFF2-40B4-BE49-F238E27FC236}">
                    <a16:creationId xmlns:a16="http://schemas.microsoft.com/office/drawing/2014/main" id="{E934C76D-A9A1-3F43-AD2E-F83FD4DC3839}"/>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9" name="Oval 88">
                <a:extLst>
                  <a:ext uri="{FF2B5EF4-FFF2-40B4-BE49-F238E27FC236}">
                    <a16:creationId xmlns:a16="http://schemas.microsoft.com/office/drawing/2014/main" id="{0E717C25-74D2-B4D9-6D7E-B29CE3266224}"/>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110" name="Group 109">
            <a:extLst>
              <a:ext uri="{FF2B5EF4-FFF2-40B4-BE49-F238E27FC236}">
                <a16:creationId xmlns:a16="http://schemas.microsoft.com/office/drawing/2014/main" id="{44362C14-2121-1971-5E30-DEC513A70F0B}"/>
              </a:ext>
            </a:extLst>
          </p:cNvPr>
          <p:cNvGrpSpPr/>
          <p:nvPr/>
        </p:nvGrpSpPr>
        <p:grpSpPr>
          <a:xfrm>
            <a:off x="4751986" y="1663010"/>
            <a:ext cx="1414038" cy="1414038"/>
            <a:chOff x="4876800" y="1600199"/>
            <a:chExt cx="2819401" cy="2819401"/>
          </a:xfrm>
        </p:grpSpPr>
        <p:grpSp>
          <p:nvGrpSpPr>
            <p:cNvPr id="111" name="Group 110">
              <a:extLst>
                <a:ext uri="{FF2B5EF4-FFF2-40B4-BE49-F238E27FC236}">
                  <a16:creationId xmlns:a16="http://schemas.microsoft.com/office/drawing/2014/main" id="{D265122C-F95D-0F77-8C39-5871E49BA90A}"/>
                </a:ext>
              </a:extLst>
            </p:cNvPr>
            <p:cNvGrpSpPr/>
            <p:nvPr/>
          </p:nvGrpSpPr>
          <p:grpSpPr>
            <a:xfrm>
              <a:off x="5486400" y="3962400"/>
              <a:ext cx="2209800" cy="457200"/>
              <a:chOff x="5486400" y="3962400"/>
              <a:chExt cx="2209800" cy="457200"/>
            </a:xfrm>
          </p:grpSpPr>
          <p:sp>
            <p:nvSpPr>
              <p:cNvPr id="156" name="DRAM">
                <a:extLst>
                  <a:ext uri="{FF2B5EF4-FFF2-40B4-BE49-F238E27FC236}">
                    <a16:creationId xmlns:a16="http://schemas.microsoft.com/office/drawing/2014/main" id="{DAC1715B-6A79-BB15-14B4-7C550BE4BD21}"/>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7" name="DRAM">
                <a:extLst>
                  <a:ext uri="{FF2B5EF4-FFF2-40B4-BE49-F238E27FC236}">
                    <a16:creationId xmlns:a16="http://schemas.microsoft.com/office/drawing/2014/main" id="{14844BF7-6BE5-52F2-FAE1-BDC846F2B603}"/>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8" name="DRAM">
                <a:extLst>
                  <a:ext uri="{FF2B5EF4-FFF2-40B4-BE49-F238E27FC236}">
                    <a16:creationId xmlns:a16="http://schemas.microsoft.com/office/drawing/2014/main" id="{7367EA0F-32E9-B6B2-7F8D-2AF18E75F3A3}"/>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9" name="DRAM">
                <a:extLst>
                  <a:ext uri="{FF2B5EF4-FFF2-40B4-BE49-F238E27FC236}">
                    <a16:creationId xmlns:a16="http://schemas.microsoft.com/office/drawing/2014/main" id="{1B727991-23A0-9AD3-2845-DB5F30128624}"/>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0" name="DRAM">
                <a:extLst>
                  <a:ext uri="{FF2B5EF4-FFF2-40B4-BE49-F238E27FC236}">
                    <a16:creationId xmlns:a16="http://schemas.microsoft.com/office/drawing/2014/main" id="{E86BE4CE-33B9-BCCA-12A1-2BFDCDA72272}"/>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2" name="Group 111">
              <a:extLst>
                <a:ext uri="{FF2B5EF4-FFF2-40B4-BE49-F238E27FC236}">
                  <a16:creationId xmlns:a16="http://schemas.microsoft.com/office/drawing/2014/main" id="{37875A4C-8BA4-BD76-6587-65782774FAC8}"/>
                </a:ext>
              </a:extLst>
            </p:cNvPr>
            <p:cNvGrpSpPr/>
            <p:nvPr/>
          </p:nvGrpSpPr>
          <p:grpSpPr>
            <a:xfrm>
              <a:off x="4876800" y="1600200"/>
              <a:ext cx="457200" cy="2209800"/>
              <a:chOff x="4876800" y="1600200"/>
              <a:chExt cx="457200" cy="2209800"/>
            </a:xfrm>
          </p:grpSpPr>
          <p:sp>
            <p:nvSpPr>
              <p:cNvPr id="151" name="DRAM">
                <a:extLst>
                  <a:ext uri="{FF2B5EF4-FFF2-40B4-BE49-F238E27FC236}">
                    <a16:creationId xmlns:a16="http://schemas.microsoft.com/office/drawing/2014/main" id="{3047A10C-4FEB-217B-08EA-A792A98C978E}"/>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2" name="DRAM">
                <a:extLst>
                  <a:ext uri="{FF2B5EF4-FFF2-40B4-BE49-F238E27FC236}">
                    <a16:creationId xmlns:a16="http://schemas.microsoft.com/office/drawing/2014/main" id="{CB593E2C-26E8-EA6D-6186-844CC9BB1092}"/>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3" name="DRAM">
                <a:extLst>
                  <a:ext uri="{FF2B5EF4-FFF2-40B4-BE49-F238E27FC236}">
                    <a16:creationId xmlns:a16="http://schemas.microsoft.com/office/drawing/2014/main" id="{3B468AA9-D62E-FE27-F87E-A606CBF6ED8C}"/>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4" name="DRAM">
                <a:extLst>
                  <a:ext uri="{FF2B5EF4-FFF2-40B4-BE49-F238E27FC236}">
                    <a16:creationId xmlns:a16="http://schemas.microsoft.com/office/drawing/2014/main" id="{B1FD441F-F92C-CA76-4469-FC65356BD656}"/>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5" name="DRAM">
                <a:extLst>
                  <a:ext uri="{FF2B5EF4-FFF2-40B4-BE49-F238E27FC236}">
                    <a16:creationId xmlns:a16="http://schemas.microsoft.com/office/drawing/2014/main" id="{081B1368-AB3C-1D70-680F-869B42C5BFD7}"/>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3" name="Group 112">
              <a:extLst>
                <a:ext uri="{FF2B5EF4-FFF2-40B4-BE49-F238E27FC236}">
                  <a16:creationId xmlns:a16="http://schemas.microsoft.com/office/drawing/2014/main" id="{314BB626-0C6D-EC1E-1C4A-16D30A51D47E}"/>
                </a:ext>
              </a:extLst>
            </p:cNvPr>
            <p:cNvGrpSpPr/>
            <p:nvPr/>
          </p:nvGrpSpPr>
          <p:grpSpPr>
            <a:xfrm>
              <a:off x="5676900" y="1600199"/>
              <a:ext cx="1828800" cy="2362201"/>
              <a:chOff x="5676900" y="1170708"/>
              <a:chExt cx="1828800" cy="2791692"/>
            </a:xfrm>
          </p:grpSpPr>
          <p:cxnSp>
            <p:nvCxnSpPr>
              <p:cNvPr id="146" name="Straight Connector 145">
                <a:extLst>
                  <a:ext uri="{FF2B5EF4-FFF2-40B4-BE49-F238E27FC236}">
                    <a16:creationId xmlns:a16="http://schemas.microsoft.com/office/drawing/2014/main" id="{147CE309-B301-E137-5428-29A0D1850F9E}"/>
                  </a:ext>
                </a:extLst>
              </p:cNvPr>
              <p:cNvCxnSpPr>
                <a:cxnSpLocks/>
                <a:stCxn id="116" idx="0"/>
                <a:endCxn id="156"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378F6E6-9827-6811-70BE-2493C80C7A79}"/>
                  </a:ext>
                </a:extLst>
              </p:cNvPr>
              <p:cNvCxnSpPr>
                <a:cxnSpLocks/>
                <a:stCxn id="118" idx="0"/>
                <a:endCxn id="158"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ABE3392-0824-83EC-D863-95A2508959F1}"/>
                  </a:ext>
                </a:extLst>
              </p:cNvPr>
              <p:cNvCxnSpPr>
                <a:cxnSpLocks/>
                <a:stCxn id="119" idx="0"/>
                <a:endCxn id="159"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D10862B-948F-BD19-6A01-00426565F83C}"/>
                  </a:ext>
                </a:extLst>
              </p:cNvPr>
              <p:cNvCxnSpPr>
                <a:cxnSpLocks/>
                <a:stCxn id="120" idx="0"/>
                <a:endCxn id="160"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342ABFB7-566B-288A-3DF5-69D7AAAADA0B}"/>
                  </a:ext>
                </a:extLst>
              </p:cNvPr>
              <p:cNvCxnSpPr>
                <a:cxnSpLocks/>
                <a:stCxn id="117" idx="0"/>
                <a:endCxn id="157"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1EA196E2-E5C9-A708-50BA-DA78A6401B1A}"/>
                </a:ext>
              </a:extLst>
            </p:cNvPr>
            <p:cNvGrpSpPr/>
            <p:nvPr/>
          </p:nvGrpSpPr>
          <p:grpSpPr>
            <a:xfrm>
              <a:off x="5334000" y="1790700"/>
              <a:ext cx="2362201" cy="1828800"/>
              <a:chOff x="5333998" y="1790700"/>
              <a:chExt cx="2791691" cy="1828800"/>
            </a:xfrm>
          </p:grpSpPr>
          <p:cxnSp>
            <p:nvCxnSpPr>
              <p:cNvPr id="141" name="Straight Connector 140">
                <a:extLst>
                  <a:ext uri="{FF2B5EF4-FFF2-40B4-BE49-F238E27FC236}">
                    <a16:creationId xmlns:a16="http://schemas.microsoft.com/office/drawing/2014/main" id="{2DA01EE4-4402-1523-A0FE-486AB469C3E4}"/>
                  </a:ext>
                </a:extLst>
              </p:cNvPr>
              <p:cNvCxnSpPr>
                <a:cxnSpLocks/>
                <a:stCxn id="120" idx="6"/>
                <a:endCxn id="151"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4A54BBE-E795-26B3-AA72-8E0AA8C14FC6}"/>
                  </a:ext>
                </a:extLst>
              </p:cNvPr>
              <p:cNvCxnSpPr>
                <a:cxnSpLocks/>
                <a:stCxn id="125" idx="6"/>
                <a:endCxn id="152"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E7A474F-1B87-9D69-9014-66DFF6256AC1}"/>
                  </a:ext>
                </a:extLst>
              </p:cNvPr>
              <p:cNvCxnSpPr>
                <a:cxnSpLocks/>
                <a:stCxn id="130" idx="6"/>
                <a:endCxn id="153"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86AB509-3A87-6CB2-373A-61AF1C3E37C7}"/>
                  </a:ext>
                </a:extLst>
              </p:cNvPr>
              <p:cNvCxnSpPr>
                <a:cxnSpLocks/>
                <a:stCxn id="135" idx="6"/>
                <a:endCxn id="154"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EEE6F9-7184-0D50-2ACF-356C5284D112}"/>
                  </a:ext>
                </a:extLst>
              </p:cNvPr>
              <p:cNvCxnSpPr>
                <a:cxnSpLocks/>
                <a:stCxn id="140" idx="6"/>
                <a:endCxn id="155"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B0D24273-1E2A-A54E-51E3-D1E36A9D6861}"/>
                </a:ext>
              </a:extLst>
            </p:cNvPr>
            <p:cNvGrpSpPr/>
            <p:nvPr/>
          </p:nvGrpSpPr>
          <p:grpSpPr>
            <a:xfrm>
              <a:off x="5486400" y="1600200"/>
              <a:ext cx="2209800" cy="2209800"/>
              <a:chOff x="5486400" y="1600200"/>
              <a:chExt cx="2209800" cy="2209800"/>
            </a:xfrm>
          </p:grpSpPr>
          <p:sp>
            <p:nvSpPr>
              <p:cNvPr id="116" name="Oval 115">
                <a:extLst>
                  <a:ext uri="{FF2B5EF4-FFF2-40B4-BE49-F238E27FC236}">
                    <a16:creationId xmlns:a16="http://schemas.microsoft.com/office/drawing/2014/main" id="{AF4D7578-A609-0852-029C-AFAB630F0459}"/>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7" name="Oval 116">
                <a:extLst>
                  <a:ext uri="{FF2B5EF4-FFF2-40B4-BE49-F238E27FC236}">
                    <a16:creationId xmlns:a16="http://schemas.microsoft.com/office/drawing/2014/main" id="{C3B4EB90-E9E1-742E-5ED4-BDD73F45B11D}"/>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8" name="Oval 117">
                <a:extLst>
                  <a:ext uri="{FF2B5EF4-FFF2-40B4-BE49-F238E27FC236}">
                    <a16:creationId xmlns:a16="http://schemas.microsoft.com/office/drawing/2014/main" id="{A234198A-C055-2CF2-2D39-BD6DF053E31B}"/>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9" name="Oval 118">
                <a:extLst>
                  <a:ext uri="{FF2B5EF4-FFF2-40B4-BE49-F238E27FC236}">
                    <a16:creationId xmlns:a16="http://schemas.microsoft.com/office/drawing/2014/main" id="{A3207CC5-3B8C-47C5-E971-A50C66838754}"/>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0" name="Oval 119">
                <a:extLst>
                  <a:ext uri="{FF2B5EF4-FFF2-40B4-BE49-F238E27FC236}">
                    <a16:creationId xmlns:a16="http://schemas.microsoft.com/office/drawing/2014/main" id="{0E33B9A3-CA68-0BB0-DD73-FB43E8EEC852}"/>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1" name="Oval 120">
                <a:extLst>
                  <a:ext uri="{FF2B5EF4-FFF2-40B4-BE49-F238E27FC236}">
                    <a16:creationId xmlns:a16="http://schemas.microsoft.com/office/drawing/2014/main" id="{09B4A3C9-82E2-C209-3747-2AB0C39E7371}"/>
                  </a:ext>
                </a:extLst>
              </p:cNvPr>
              <p:cNvSpPr/>
              <p:nvPr/>
            </p:nvSpPr>
            <p:spPr>
              <a:xfrm>
                <a:off x="54864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2" name="Oval 121">
                <a:extLst>
                  <a:ext uri="{FF2B5EF4-FFF2-40B4-BE49-F238E27FC236}">
                    <a16:creationId xmlns:a16="http://schemas.microsoft.com/office/drawing/2014/main" id="{4BA7E62C-F457-7D1E-D497-3C9CF9526404}"/>
                  </a:ext>
                </a:extLst>
              </p:cNvPr>
              <p:cNvSpPr/>
              <p:nvPr/>
            </p:nvSpPr>
            <p:spPr>
              <a:xfrm>
                <a:off x="59436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3" name="Oval 122">
                <a:extLst>
                  <a:ext uri="{FF2B5EF4-FFF2-40B4-BE49-F238E27FC236}">
                    <a16:creationId xmlns:a16="http://schemas.microsoft.com/office/drawing/2014/main" id="{BD168504-D31B-1EBA-0E30-AA284679BC5F}"/>
                  </a:ext>
                </a:extLst>
              </p:cNvPr>
              <p:cNvSpPr/>
              <p:nvPr/>
            </p:nvSpPr>
            <p:spPr>
              <a:xfrm>
                <a:off x="64008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4" name="Oval 123">
                <a:extLst>
                  <a:ext uri="{FF2B5EF4-FFF2-40B4-BE49-F238E27FC236}">
                    <a16:creationId xmlns:a16="http://schemas.microsoft.com/office/drawing/2014/main" id="{DC37C0EF-5017-3A03-79DE-522118891193}"/>
                  </a:ext>
                </a:extLst>
              </p:cNvPr>
              <p:cNvSpPr/>
              <p:nvPr/>
            </p:nvSpPr>
            <p:spPr>
              <a:xfrm>
                <a:off x="68580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5" name="Oval 124">
                <a:extLst>
                  <a:ext uri="{FF2B5EF4-FFF2-40B4-BE49-F238E27FC236}">
                    <a16:creationId xmlns:a16="http://schemas.microsoft.com/office/drawing/2014/main" id="{7C0CA901-3E96-F59D-6D00-B41831E998FF}"/>
                  </a:ext>
                </a:extLst>
              </p:cNvPr>
              <p:cNvSpPr/>
              <p:nvPr/>
            </p:nvSpPr>
            <p:spPr>
              <a:xfrm>
                <a:off x="73152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6" name="Oval 125">
                <a:extLst>
                  <a:ext uri="{FF2B5EF4-FFF2-40B4-BE49-F238E27FC236}">
                    <a16:creationId xmlns:a16="http://schemas.microsoft.com/office/drawing/2014/main" id="{CC29802C-8233-364A-234A-64CFC8A1E453}"/>
                  </a:ext>
                </a:extLst>
              </p:cNvPr>
              <p:cNvSpPr/>
              <p:nvPr/>
            </p:nvSpPr>
            <p:spPr>
              <a:xfrm>
                <a:off x="54864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7" name="Oval 126">
                <a:extLst>
                  <a:ext uri="{FF2B5EF4-FFF2-40B4-BE49-F238E27FC236}">
                    <a16:creationId xmlns:a16="http://schemas.microsoft.com/office/drawing/2014/main" id="{8490AB7E-BCE8-3CBC-358D-46C9F6030FA9}"/>
                  </a:ext>
                </a:extLst>
              </p:cNvPr>
              <p:cNvSpPr/>
              <p:nvPr/>
            </p:nvSpPr>
            <p:spPr>
              <a:xfrm>
                <a:off x="59436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8" name="Oval 127">
                <a:extLst>
                  <a:ext uri="{FF2B5EF4-FFF2-40B4-BE49-F238E27FC236}">
                    <a16:creationId xmlns:a16="http://schemas.microsoft.com/office/drawing/2014/main" id="{7F23CAFE-1E98-B8BB-0E8A-0DAC6F38F157}"/>
                  </a:ext>
                </a:extLst>
              </p:cNvPr>
              <p:cNvSpPr/>
              <p:nvPr/>
            </p:nvSpPr>
            <p:spPr>
              <a:xfrm>
                <a:off x="64008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9" name="Oval 128">
                <a:extLst>
                  <a:ext uri="{FF2B5EF4-FFF2-40B4-BE49-F238E27FC236}">
                    <a16:creationId xmlns:a16="http://schemas.microsoft.com/office/drawing/2014/main" id="{B73DD793-3DE5-1609-8722-FD2134EB8C24}"/>
                  </a:ext>
                </a:extLst>
              </p:cNvPr>
              <p:cNvSpPr/>
              <p:nvPr/>
            </p:nvSpPr>
            <p:spPr>
              <a:xfrm>
                <a:off x="68580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0" name="Oval 129">
                <a:extLst>
                  <a:ext uri="{FF2B5EF4-FFF2-40B4-BE49-F238E27FC236}">
                    <a16:creationId xmlns:a16="http://schemas.microsoft.com/office/drawing/2014/main" id="{DBD0556D-D5CB-EAF2-C87F-976E02E14B72}"/>
                  </a:ext>
                </a:extLst>
              </p:cNvPr>
              <p:cNvSpPr/>
              <p:nvPr/>
            </p:nvSpPr>
            <p:spPr>
              <a:xfrm>
                <a:off x="73152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131" name="Oval 130">
                <a:extLst>
                  <a:ext uri="{FF2B5EF4-FFF2-40B4-BE49-F238E27FC236}">
                    <a16:creationId xmlns:a16="http://schemas.microsoft.com/office/drawing/2014/main" id="{C0044857-2C12-8D83-901C-2522FFAF6377}"/>
                  </a:ext>
                </a:extLst>
              </p:cNvPr>
              <p:cNvSpPr/>
              <p:nvPr/>
            </p:nvSpPr>
            <p:spPr>
              <a:xfrm>
                <a:off x="54864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2" name="Oval 131">
                <a:extLst>
                  <a:ext uri="{FF2B5EF4-FFF2-40B4-BE49-F238E27FC236}">
                    <a16:creationId xmlns:a16="http://schemas.microsoft.com/office/drawing/2014/main" id="{E033CA06-DD73-3506-CF02-FFC1C0B715E0}"/>
                  </a:ext>
                </a:extLst>
              </p:cNvPr>
              <p:cNvSpPr/>
              <p:nvPr/>
            </p:nvSpPr>
            <p:spPr>
              <a:xfrm>
                <a:off x="59436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3" name="Oval 132">
                <a:extLst>
                  <a:ext uri="{FF2B5EF4-FFF2-40B4-BE49-F238E27FC236}">
                    <a16:creationId xmlns:a16="http://schemas.microsoft.com/office/drawing/2014/main" id="{2DF0F984-31C7-2276-5833-ADAA0B27C398}"/>
                  </a:ext>
                </a:extLst>
              </p:cNvPr>
              <p:cNvSpPr/>
              <p:nvPr/>
            </p:nvSpPr>
            <p:spPr>
              <a:xfrm>
                <a:off x="64008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4" name="Oval 133">
                <a:extLst>
                  <a:ext uri="{FF2B5EF4-FFF2-40B4-BE49-F238E27FC236}">
                    <a16:creationId xmlns:a16="http://schemas.microsoft.com/office/drawing/2014/main" id="{F855FCBB-3E6B-B3B7-F70C-0FF607AA01D7}"/>
                  </a:ext>
                </a:extLst>
              </p:cNvPr>
              <p:cNvSpPr/>
              <p:nvPr/>
            </p:nvSpPr>
            <p:spPr>
              <a:xfrm>
                <a:off x="68580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5" name="Oval 134">
                <a:extLst>
                  <a:ext uri="{FF2B5EF4-FFF2-40B4-BE49-F238E27FC236}">
                    <a16:creationId xmlns:a16="http://schemas.microsoft.com/office/drawing/2014/main" id="{65457800-CD9B-12BA-06B1-17F88B8D67AF}"/>
                  </a:ext>
                </a:extLst>
              </p:cNvPr>
              <p:cNvSpPr/>
              <p:nvPr/>
            </p:nvSpPr>
            <p:spPr>
              <a:xfrm>
                <a:off x="73152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6" name="Oval 135">
                <a:extLst>
                  <a:ext uri="{FF2B5EF4-FFF2-40B4-BE49-F238E27FC236}">
                    <a16:creationId xmlns:a16="http://schemas.microsoft.com/office/drawing/2014/main" id="{A10E6C29-65B3-7CB9-F3AE-F9B816C13A8E}"/>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7" name="Oval 136">
                <a:extLst>
                  <a:ext uri="{FF2B5EF4-FFF2-40B4-BE49-F238E27FC236}">
                    <a16:creationId xmlns:a16="http://schemas.microsoft.com/office/drawing/2014/main" id="{36A75D3D-2CC3-325E-41AD-EBF60B1F39AA}"/>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8" name="Oval 137">
                <a:extLst>
                  <a:ext uri="{FF2B5EF4-FFF2-40B4-BE49-F238E27FC236}">
                    <a16:creationId xmlns:a16="http://schemas.microsoft.com/office/drawing/2014/main" id="{FBCD1691-1EB2-06E4-8704-5A6B025D1F50}"/>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9" name="Oval 138">
                <a:extLst>
                  <a:ext uri="{FF2B5EF4-FFF2-40B4-BE49-F238E27FC236}">
                    <a16:creationId xmlns:a16="http://schemas.microsoft.com/office/drawing/2014/main" id="{8DCE5CD0-58BA-FCBE-3976-DD7AB86AEBD6}"/>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40" name="Oval 139">
                <a:extLst>
                  <a:ext uri="{FF2B5EF4-FFF2-40B4-BE49-F238E27FC236}">
                    <a16:creationId xmlns:a16="http://schemas.microsoft.com/office/drawing/2014/main" id="{958A121F-2BAB-ACFB-63F0-DD3C46FD6426}"/>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161" name="Group 160">
            <a:extLst>
              <a:ext uri="{FF2B5EF4-FFF2-40B4-BE49-F238E27FC236}">
                <a16:creationId xmlns:a16="http://schemas.microsoft.com/office/drawing/2014/main" id="{C4B0AD1A-DABF-B57A-C7C7-3A2D8B467921}"/>
              </a:ext>
            </a:extLst>
          </p:cNvPr>
          <p:cNvGrpSpPr/>
          <p:nvPr/>
        </p:nvGrpSpPr>
        <p:grpSpPr>
          <a:xfrm>
            <a:off x="6309514" y="1663010"/>
            <a:ext cx="1414038" cy="1414038"/>
            <a:chOff x="4876800" y="1600199"/>
            <a:chExt cx="2819401" cy="2819401"/>
          </a:xfrm>
        </p:grpSpPr>
        <p:grpSp>
          <p:nvGrpSpPr>
            <p:cNvPr id="162" name="Group 161">
              <a:extLst>
                <a:ext uri="{FF2B5EF4-FFF2-40B4-BE49-F238E27FC236}">
                  <a16:creationId xmlns:a16="http://schemas.microsoft.com/office/drawing/2014/main" id="{9729CA9C-3D9B-0DE6-662A-C3AD5E4086D7}"/>
                </a:ext>
              </a:extLst>
            </p:cNvPr>
            <p:cNvGrpSpPr/>
            <p:nvPr/>
          </p:nvGrpSpPr>
          <p:grpSpPr>
            <a:xfrm>
              <a:off x="5486400" y="3962400"/>
              <a:ext cx="2209800" cy="457200"/>
              <a:chOff x="5486400" y="3962400"/>
              <a:chExt cx="2209800" cy="457200"/>
            </a:xfrm>
          </p:grpSpPr>
          <p:sp>
            <p:nvSpPr>
              <p:cNvPr id="207" name="DRAM">
                <a:extLst>
                  <a:ext uri="{FF2B5EF4-FFF2-40B4-BE49-F238E27FC236}">
                    <a16:creationId xmlns:a16="http://schemas.microsoft.com/office/drawing/2014/main" id="{C4E028EC-DD69-626D-F9AE-608532D6982B}"/>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8" name="DRAM">
                <a:extLst>
                  <a:ext uri="{FF2B5EF4-FFF2-40B4-BE49-F238E27FC236}">
                    <a16:creationId xmlns:a16="http://schemas.microsoft.com/office/drawing/2014/main" id="{6FFE53BC-DE17-C53E-409D-3094806ED2E0}"/>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9" name="DRAM">
                <a:extLst>
                  <a:ext uri="{FF2B5EF4-FFF2-40B4-BE49-F238E27FC236}">
                    <a16:creationId xmlns:a16="http://schemas.microsoft.com/office/drawing/2014/main" id="{EDC245B1-6698-7BFD-F49B-468104CCE082}"/>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0" name="DRAM">
                <a:extLst>
                  <a:ext uri="{FF2B5EF4-FFF2-40B4-BE49-F238E27FC236}">
                    <a16:creationId xmlns:a16="http://schemas.microsoft.com/office/drawing/2014/main" id="{B751B439-E225-E86D-B93B-7EF769BF8435}"/>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1" name="DRAM">
                <a:extLst>
                  <a:ext uri="{FF2B5EF4-FFF2-40B4-BE49-F238E27FC236}">
                    <a16:creationId xmlns:a16="http://schemas.microsoft.com/office/drawing/2014/main" id="{AC6DC4A7-33C0-0411-700E-583AF7C3F8D3}"/>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63" name="Group 162">
              <a:extLst>
                <a:ext uri="{FF2B5EF4-FFF2-40B4-BE49-F238E27FC236}">
                  <a16:creationId xmlns:a16="http://schemas.microsoft.com/office/drawing/2014/main" id="{0B2ABD2D-E2F7-20A7-2A0B-B4BCAE3E0521}"/>
                </a:ext>
              </a:extLst>
            </p:cNvPr>
            <p:cNvGrpSpPr/>
            <p:nvPr/>
          </p:nvGrpSpPr>
          <p:grpSpPr>
            <a:xfrm>
              <a:off x="4876800" y="1600200"/>
              <a:ext cx="457200" cy="2209800"/>
              <a:chOff x="4876800" y="1600200"/>
              <a:chExt cx="457200" cy="2209800"/>
            </a:xfrm>
          </p:grpSpPr>
          <p:sp>
            <p:nvSpPr>
              <p:cNvPr id="202" name="DRAM">
                <a:extLst>
                  <a:ext uri="{FF2B5EF4-FFF2-40B4-BE49-F238E27FC236}">
                    <a16:creationId xmlns:a16="http://schemas.microsoft.com/office/drawing/2014/main" id="{49694578-A5F2-FFC6-DBA9-59B16608BB05}"/>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3" name="DRAM">
                <a:extLst>
                  <a:ext uri="{FF2B5EF4-FFF2-40B4-BE49-F238E27FC236}">
                    <a16:creationId xmlns:a16="http://schemas.microsoft.com/office/drawing/2014/main" id="{BE2CA46D-646E-78BC-BE2F-6DDEBCE0CBCA}"/>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4" name="DRAM">
                <a:extLst>
                  <a:ext uri="{FF2B5EF4-FFF2-40B4-BE49-F238E27FC236}">
                    <a16:creationId xmlns:a16="http://schemas.microsoft.com/office/drawing/2014/main" id="{DBFD7E01-9EB8-5931-6847-19EDB0D767D2}"/>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5" name="DRAM">
                <a:extLst>
                  <a:ext uri="{FF2B5EF4-FFF2-40B4-BE49-F238E27FC236}">
                    <a16:creationId xmlns:a16="http://schemas.microsoft.com/office/drawing/2014/main" id="{543A7A1D-6288-05D1-5358-4C29E7F33E98}"/>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6" name="DRAM">
                <a:extLst>
                  <a:ext uri="{FF2B5EF4-FFF2-40B4-BE49-F238E27FC236}">
                    <a16:creationId xmlns:a16="http://schemas.microsoft.com/office/drawing/2014/main" id="{47907783-B628-97AB-F49E-8EAFCA0CC604}"/>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64" name="Group 163">
              <a:extLst>
                <a:ext uri="{FF2B5EF4-FFF2-40B4-BE49-F238E27FC236}">
                  <a16:creationId xmlns:a16="http://schemas.microsoft.com/office/drawing/2014/main" id="{8F245FE2-624C-4191-100A-4DCD5C374A75}"/>
                </a:ext>
              </a:extLst>
            </p:cNvPr>
            <p:cNvGrpSpPr/>
            <p:nvPr/>
          </p:nvGrpSpPr>
          <p:grpSpPr>
            <a:xfrm>
              <a:off x="5676900" y="1600199"/>
              <a:ext cx="1828800" cy="2362201"/>
              <a:chOff x="5676900" y="1170708"/>
              <a:chExt cx="1828800" cy="2791692"/>
            </a:xfrm>
          </p:grpSpPr>
          <p:cxnSp>
            <p:nvCxnSpPr>
              <p:cNvPr id="197" name="Straight Connector 196">
                <a:extLst>
                  <a:ext uri="{FF2B5EF4-FFF2-40B4-BE49-F238E27FC236}">
                    <a16:creationId xmlns:a16="http://schemas.microsoft.com/office/drawing/2014/main" id="{C415C56D-8594-D144-E652-F6873AED5A8D}"/>
                  </a:ext>
                </a:extLst>
              </p:cNvPr>
              <p:cNvCxnSpPr>
                <a:cxnSpLocks/>
                <a:stCxn id="167" idx="0"/>
                <a:endCxn id="207"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599BE976-DD98-2067-05D2-2294272B55C9}"/>
                  </a:ext>
                </a:extLst>
              </p:cNvPr>
              <p:cNvCxnSpPr>
                <a:cxnSpLocks/>
                <a:stCxn id="169" idx="0"/>
                <a:endCxn id="209"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7A66C926-71AC-8DAF-6DBF-1B5F46DD8965}"/>
                  </a:ext>
                </a:extLst>
              </p:cNvPr>
              <p:cNvCxnSpPr>
                <a:cxnSpLocks/>
                <a:stCxn id="170" idx="0"/>
                <a:endCxn id="210"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BCB8053-A3DE-2416-92F2-B545B8F726E7}"/>
                  </a:ext>
                </a:extLst>
              </p:cNvPr>
              <p:cNvCxnSpPr>
                <a:cxnSpLocks/>
                <a:stCxn id="171" idx="0"/>
                <a:endCxn id="211"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D9F711C-6FEB-5236-59D4-5945DE8E49E2}"/>
                  </a:ext>
                </a:extLst>
              </p:cNvPr>
              <p:cNvCxnSpPr>
                <a:cxnSpLocks/>
                <a:stCxn id="168" idx="0"/>
                <a:endCxn id="208"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CC192DD9-7926-6D2F-064E-8F5EEB587E90}"/>
                </a:ext>
              </a:extLst>
            </p:cNvPr>
            <p:cNvGrpSpPr/>
            <p:nvPr/>
          </p:nvGrpSpPr>
          <p:grpSpPr>
            <a:xfrm>
              <a:off x="5334000" y="1790700"/>
              <a:ext cx="2362201" cy="1828800"/>
              <a:chOff x="5333998" y="1790700"/>
              <a:chExt cx="2791691" cy="1828800"/>
            </a:xfrm>
          </p:grpSpPr>
          <p:cxnSp>
            <p:nvCxnSpPr>
              <p:cNvPr id="192" name="Straight Connector 191">
                <a:extLst>
                  <a:ext uri="{FF2B5EF4-FFF2-40B4-BE49-F238E27FC236}">
                    <a16:creationId xmlns:a16="http://schemas.microsoft.com/office/drawing/2014/main" id="{A369B99A-A520-1713-A4E2-0AF0EBDB1B4A}"/>
                  </a:ext>
                </a:extLst>
              </p:cNvPr>
              <p:cNvCxnSpPr>
                <a:cxnSpLocks/>
                <a:stCxn id="171" idx="6"/>
                <a:endCxn id="202"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BD9279A-86C5-5DF3-97F8-071D00FD14EC}"/>
                  </a:ext>
                </a:extLst>
              </p:cNvPr>
              <p:cNvCxnSpPr>
                <a:cxnSpLocks/>
                <a:stCxn id="176" idx="6"/>
                <a:endCxn id="203"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40AEA62C-5669-0B80-0849-1B99F1F1D9A3}"/>
                  </a:ext>
                </a:extLst>
              </p:cNvPr>
              <p:cNvCxnSpPr>
                <a:cxnSpLocks/>
                <a:stCxn id="181" idx="6"/>
                <a:endCxn id="204"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5B09E48-8702-D902-4565-207CBE5B2DB1}"/>
                  </a:ext>
                </a:extLst>
              </p:cNvPr>
              <p:cNvCxnSpPr>
                <a:cxnSpLocks/>
                <a:stCxn id="186" idx="6"/>
                <a:endCxn id="205"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0C45816-7676-9B47-081F-7735276F25CD}"/>
                  </a:ext>
                </a:extLst>
              </p:cNvPr>
              <p:cNvCxnSpPr>
                <a:cxnSpLocks/>
                <a:stCxn id="191" idx="6"/>
                <a:endCxn id="206"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B2FB1C3D-26C9-B442-347A-A48CC0A2322D}"/>
                </a:ext>
              </a:extLst>
            </p:cNvPr>
            <p:cNvGrpSpPr/>
            <p:nvPr/>
          </p:nvGrpSpPr>
          <p:grpSpPr>
            <a:xfrm>
              <a:off x="5486400" y="1600200"/>
              <a:ext cx="2209800" cy="2209800"/>
              <a:chOff x="5486400" y="1600200"/>
              <a:chExt cx="2209800" cy="2209800"/>
            </a:xfrm>
          </p:grpSpPr>
          <p:sp>
            <p:nvSpPr>
              <p:cNvPr id="167" name="Oval 166">
                <a:extLst>
                  <a:ext uri="{FF2B5EF4-FFF2-40B4-BE49-F238E27FC236}">
                    <a16:creationId xmlns:a16="http://schemas.microsoft.com/office/drawing/2014/main" id="{500657AD-DEA4-B87A-ACFC-8159322FAB89}"/>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8" name="Oval 167">
                <a:extLst>
                  <a:ext uri="{FF2B5EF4-FFF2-40B4-BE49-F238E27FC236}">
                    <a16:creationId xmlns:a16="http://schemas.microsoft.com/office/drawing/2014/main" id="{3CA492AF-23E5-5A68-6634-F09E12E4F140}"/>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9" name="Oval 168">
                <a:extLst>
                  <a:ext uri="{FF2B5EF4-FFF2-40B4-BE49-F238E27FC236}">
                    <a16:creationId xmlns:a16="http://schemas.microsoft.com/office/drawing/2014/main" id="{C07CF968-1987-EC2A-91A7-7885788BF593}"/>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0" name="Oval 169">
                <a:extLst>
                  <a:ext uri="{FF2B5EF4-FFF2-40B4-BE49-F238E27FC236}">
                    <a16:creationId xmlns:a16="http://schemas.microsoft.com/office/drawing/2014/main" id="{37F707C4-140E-984A-952C-C146F89D9668}"/>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1" name="Oval 170">
                <a:extLst>
                  <a:ext uri="{FF2B5EF4-FFF2-40B4-BE49-F238E27FC236}">
                    <a16:creationId xmlns:a16="http://schemas.microsoft.com/office/drawing/2014/main" id="{24F8C8D8-8E68-8AB3-3FD7-71ECB043B421}"/>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2" name="Oval 171">
                <a:extLst>
                  <a:ext uri="{FF2B5EF4-FFF2-40B4-BE49-F238E27FC236}">
                    <a16:creationId xmlns:a16="http://schemas.microsoft.com/office/drawing/2014/main" id="{F33CB237-F24E-14A1-0983-EAE54612EA48}"/>
                  </a:ext>
                </a:extLst>
              </p:cNvPr>
              <p:cNvSpPr/>
              <p:nvPr/>
            </p:nvSpPr>
            <p:spPr>
              <a:xfrm>
                <a:off x="54864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3" name="Oval 172">
                <a:extLst>
                  <a:ext uri="{FF2B5EF4-FFF2-40B4-BE49-F238E27FC236}">
                    <a16:creationId xmlns:a16="http://schemas.microsoft.com/office/drawing/2014/main" id="{97D6E58F-876D-16AD-986D-EF96AC6D624A}"/>
                  </a:ext>
                </a:extLst>
              </p:cNvPr>
              <p:cNvSpPr/>
              <p:nvPr/>
            </p:nvSpPr>
            <p:spPr>
              <a:xfrm>
                <a:off x="59436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4" name="Oval 173">
                <a:extLst>
                  <a:ext uri="{FF2B5EF4-FFF2-40B4-BE49-F238E27FC236}">
                    <a16:creationId xmlns:a16="http://schemas.microsoft.com/office/drawing/2014/main" id="{DE29F4A5-0402-8162-3F90-ECC58037BE9A}"/>
                  </a:ext>
                </a:extLst>
              </p:cNvPr>
              <p:cNvSpPr/>
              <p:nvPr/>
            </p:nvSpPr>
            <p:spPr>
              <a:xfrm>
                <a:off x="64008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175" name="Oval 174">
                <a:extLst>
                  <a:ext uri="{FF2B5EF4-FFF2-40B4-BE49-F238E27FC236}">
                    <a16:creationId xmlns:a16="http://schemas.microsoft.com/office/drawing/2014/main" id="{5C894045-A035-B919-B49B-2D7A44F7A24C}"/>
                  </a:ext>
                </a:extLst>
              </p:cNvPr>
              <p:cNvSpPr/>
              <p:nvPr/>
            </p:nvSpPr>
            <p:spPr>
              <a:xfrm>
                <a:off x="68580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6" name="Oval 175">
                <a:extLst>
                  <a:ext uri="{FF2B5EF4-FFF2-40B4-BE49-F238E27FC236}">
                    <a16:creationId xmlns:a16="http://schemas.microsoft.com/office/drawing/2014/main" id="{E5041934-53DE-2291-016C-CCEEA2E04188}"/>
                  </a:ext>
                </a:extLst>
              </p:cNvPr>
              <p:cNvSpPr/>
              <p:nvPr/>
            </p:nvSpPr>
            <p:spPr>
              <a:xfrm>
                <a:off x="73152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7" name="Oval 176">
                <a:extLst>
                  <a:ext uri="{FF2B5EF4-FFF2-40B4-BE49-F238E27FC236}">
                    <a16:creationId xmlns:a16="http://schemas.microsoft.com/office/drawing/2014/main" id="{B431870C-F12C-98BA-A456-FEEF50FF5441}"/>
                  </a:ext>
                </a:extLst>
              </p:cNvPr>
              <p:cNvSpPr/>
              <p:nvPr/>
            </p:nvSpPr>
            <p:spPr>
              <a:xfrm>
                <a:off x="54864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8" name="Oval 177">
                <a:extLst>
                  <a:ext uri="{FF2B5EF4-FFF2-40B4-BE49-F238E27FC236}">
                    <a16:creationId xmlns:a16="http://schemas.microsoft.com/office/drawing/2014/main" id="{CDA326B9-1B0F-5FC5-762F-B006EC16EA04}"/>
                  </a:ext>
                </a:extLst>
              </p:cNvPr>
              <p:cNvSpPr/>
              <p:nvPr/>
            </p:nvSpPr>
            <p:spPr>
              <a:xfrm>
                <a:off x="59436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9" name="Oval 178">
                <a:extLst>
                  <a:ext uri="{FF2B5EF4-FFF2-40B4-BE49-F238E27FC236}">
                    <a16:creationId xmlns:a16="http://schemas.microsoft.com/office/drawing/2014/main" id="{E1F375AA-AE59-9717-0E28-0A87F4BA51BD}"/>
                  </a:ext>
                </a:extLst>
              </p:cNvPr>
              <p:cNvSpPr/>
              <p:nvPr/>
            </p:nvSpPr>
            <p:spPr>
              <a:xfrm>
                <a:off x="64008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0" name="Oval 179">
                <a:extLst>
                  <a:ext uri="{FF2B5EF4-FFF2-40B4-BE49-F238E27FC236}">
                    <a16:creationId xmlns:a16="http://schemas.microsoft.com/office/drawing/2014/main" id="{128C73E7-347C-6BDF-E690-2DB793D55441}"/>
                  </a:ext>
                </a:extLst>
              </p:cNvPr>
              <p:cNvSpPr/>
              <p:nvPr/>
            </p:nvSpPr>
            <p:spPr>
              <a:xfrm>
                <a:off x="68580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1" name="Oval 180">
                <a:extLst>
                  <a:ext uri="{FF2B5EF4-FFF2-40B4-BE49-F238E27FC236}">
                    <a16:creationId xmlns:a16="http://schemas.microsoft.com/office/drawing/2014/main" id="{53700731-5A84-EA36-3A6E-F64861D96FEC}"/>
                  </a:ext>
                </a:extLst>
              </p:cNvPr>
              <p:cNvSpPr/>
              <p:nvPr/>
            </p:nvSpPr>
            <p:spPr>
              <a:xfrm>
                <a:off x="73152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2" name="Oval 181">
                <a:extLst>
                  <a:ext uri="{FF2B5EF4-FFF2-40B4-BE49-F238E27FC236}">
                    <a16:creationId xmlns:a16="http://schemas.microsoft.com/office/drawing/2014/main" id="{10D1F3A3-F78A-E80A-FB90-728A81605B75}"/>
                  </a:ext>
                </a:extLst>
              </p:cNvPr>
              <p:cNvSpPr/>
              <p:nvPr/>
            </p:nvSpPr>
            <p:spPr>
              <a:xfrm>
                <a:off x="54864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3" name="Oval 182">
                <a:extLst>
                  <a:ext uri="{FF2B5EF4-FFF2-40B4-BE49-F238E27FC236}">
                    <a16:creationId xmlns:a16="http://schemas.microsoft.com/office/drawing/2014/main" id="{4D46226E-7BC2-CDB5-896E-6ABE7C988235}"/>
                  </a:ext>
                </a:extLst>
              </p:cNvPr>
              <p:cNvSpPr/>
              <p:nvPr/>
            </p:nvSpPr>
            <p:spPr>
              <a:xfrm>
                <a:off x="59436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4" name="Oval 183">
                <a:extLst>
                  <a:ext uri="{FF2B5EF4-FFF2-40B4-BE49-F238E27FC236}">
                    <a16:creationId xmlns:a16="http://schemas.microsoft.com/office/drawing/2014/main" id="{80E22B57-23F9-A1DA-EA84-B237477D51E6}"/>
                  </a:ext>
                </a:extLst>
              </p:cNvPr>
              <p:cNvSpPr/>
              <p:nvPr/>
            </p:nvSpPr>
            <p:spPr>
              <a:xfrm>
                <a:off x="64008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5" name="Oval 184">
                <a:extLst>
                  <a:ext uri="{FF2B5EF4-FFF2-40B4-BE49-F238E27FC236}">
                    <a16:creationId xmlns:a16="http://schemas.microsoft.com/office/drawing/2014/main" id="{F99A8D22-FE5B-FE4F-9AFA-B346DA69D5AF}"/>
                  </a:ext>
                </a:extLst>
              </p:cNvPr>
              <p:cNvSpPr/>
              <p:nvPr/>
            </p:nvSpPr>
            <p:spPr>
              <a:xfrm>
                <a:off x="68580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6" name="Oval 185">
                <a:extLst>
                  <a:ext uri="{FF2B5EF4-FFF2-40B4-BE49-F238E27FC236}">
                    <a16:creationId xmlns:a16="http://schemas.microsoft.com/office/drawing/2014/main" id="{8E2DDA56-B0FB-2874-A0A5-1012B7DC35A8}"/>
                  </a:ext>
                </a:extLst>
              </p:cNvPr>
              <p:cNvSpPr/>
              <p:nvPr/>
            </p:nvSpPr>
            <p:spPr>
              <a:xfrm>
                <a:off x="7315200" y="29718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7" name="Oval 186">
                <a:extLst>
                  <a:ext uri="{FF2B5EF4-FFF2-40B4-BE49-F238E27FC236}">
                    <a16:creationId xmlns:a16="http://schemas.microsoft.com/office/drawing/2014/main" id="{80496042-CD32-6655-958B-1A265D74D650}"/>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8" name="Oval 187">
                <a:extLst>
                  <a:ext uri="{FF2B5EF4-FFF2-40B4-BE49-F238E27FC236}">
                    <a16:creationId xmlns:a16="http://schemas.microsoft.com/office/drawing/2014/main" id="{A1DB0F8A-F845-29D6-200C-2DF47257CC6B}"/>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9" name="Oval 188">
                <a:extLst>
                  <a:ext uri="{FF2B5EF4-FFF2-40B4-BE49-F238E27FC236}">
                    <a16:creationId xmlns:a16="http://schemas.microsoft.com/office/drawing/2014/main" id="{6FA6A045-CFAB-085B-6F31-76E1E1C9AFBD}"/>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0" name="Oval 189">
                <a:extLst>
                  <a:ext uri="{FF2B5EF4-FFF2-40B4-BE49-F238E27FC236}">
                    <a16:creationId xmlns:a16="http://schemas.microsoft.com/office/drawing/2014/main" id="{052F8890-68D6-4260-4800-BB1B256D760D}"/>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1" name="Oval 190">
                <a:extLst>
                  <a:ext uri="{FF2B5EF4-FFF2-40B4-BE49-F238E27FC236}">
                    <a16:creationId xmlns:a16="http://schemas.microsoft.com/office/drawing/2014/main" id="{A4E2BD0D-78E1-9DE6-D4F7-6E5B97A91EB9}"/>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sp>
        <p:nvSpPr>
          <p:cNvPr id="212" name="Rectangle 211">
            <a:extLst>
              <a:ext uri="{FF2B5EF4-FFF2-40B4-BE49-F238E27FC236}">
                <a16:creationId xmlns:a16="http://schemas.microsoft.com/office/drawing/2014/main" id="{B2005E0F-849E-5E2E-1EAF-3FF39113ADC1}"/>
              </a:ext>
            </a:extLst>
          </p:cNvPr>
          <p:cNvSpPr/>
          <p:nvPr/>
        </p:nvSpPr>
        <p:spPr>
          <a:xfrm>
            <a:off x="1475385" y="1324448"/>
            <a:ext cx="6477000" cy="1905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cxnSp>
        <p:nvCxnSpPr>
          <p:cNvPr id="213" name="Straight Connector 212">
            <a:extLst>
              <a:ext uri="{FF2B5EF4-FFF2-40B4-BE49-F238E27FC236}">
                <a16:creationId xmlns:a16="http://schemas.microsoft.com/office/drawing/2014/main" id="{DC77E31F-7776-D079-8213-9FAF5EE659AA}"/>
              </a:ext>
            </a:extLst>
          </p:cNvPr>
          <p:cNvCxnSpPr>
            <a:cxnSpLocks/>
          </p:cNvCxnSpPr>
          <p:nvPr/>
        </p:nvCxnSpPr>
        <p:spPr>
          <a:xfrm flipH="1">
            <a:off x="1399185" y="1476848"/>
            <a:ext cx="6228824" cy="0"/>
          </a:xfrm>
          <a:prstGeom prst="line">
            <a:avLst/>
          </a:prstGeom>
          <a:solidFill>
            <a:schemeClr val="tx1">
              <a:lumMod val="65000"/>
              <a:lumOff val="35000"/>
            </a:schemeClr>
          </a:solidFill>
          <a:ln w="38100" cap="rnd">
            <a:solidFill>
              <a:schemeClr val="tx1"/>
            </a:solidFill>
            <a:round/>
            <a:headEnd type="none"/>
            <a:tailEnd w="lg" len="sm"/>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1948DBEA-DA08-82F0-5900-D08D3CB16E0F}"/>
              </a:ext>
            </a:extLst>
          </p:cNvPr>
          <p:cNvGrpSpPr/>
          <p:nvPr/>
        </p:nvGrpSpPr>
        <p:grpSpPr>
          <a:xfrm>
            <a:off x="1744430" y="1663010"/>
            <a:ext cx="4671060" cy="1033039"/>
            <a:chOff x="2174045" y="1329162"/>
            <a:chExt cx="4671060" cy="1033039"/>
          </a:xfrm>
        </p:grpSpPr>
        <p:cxnSp>
          <p:nvCxnSpPr>
            <p:cNvPr id="215" name="Straight Connector 214">
              <a:extLst>
                <a:ext uri="{FF2B5EF4-FFF2-40B4-BE49-F238E27FC236}">
                  <a16:creationId xmlns:a16="http://schemas.microsoft.com/office/drawing/2014/main" id="{402E0C80-0CB3-1DFC-BA6E-F4CB819AC190}"/>
                </a:ext>
              </a:extLst>
            </p:cNvPr>
            <p:cNvCxnSpPr>
              <a:cxnSpLocks/>
            </p:cNvCxnSpPr>
            <p:nvPr/>
          </p:nvCxnSpPr>
          <p:spPr>
            <a:xfrm flipV="1">
              <a:off x="2174045" y="1337174"/>
              <a:ext cx="0" cy="1025027"/>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7F62CF72-1AD9-CC10-BB95-B46B1BC3461D}"/>
                </a:ext>
              </a:extLst>
            </p:cNvPr>
            <p:cNvCxnSpPr>
              <a:cxnSpLocks/>
            </p:cNvCxnSpPr>
            <p:nvPr/>
          </p:nvCxnSpPr>
          <p:spPr>
            <a:xfrm flipV="1">
              <a:off x="3730049" y="1337174"/>
              <a:ext cx="0" cy="1025027"/>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D3C8E9B2-F972-C08D-B733-C59B781C38D5}"/>
                </a:ext>
              </a:extLst>
            </p:cNvPr>
            <p:cNvCxnSpPr>
              <a:cxnSpLocks/>
            </p:cNvCxnSpPr>
            <p:nvPr/>
          </p:nvCxnSpPr>
          <p:spPr>
            <a:xfrm flipV="1">
              <a:off x="5303325" y="1329162"/>
              <a:ext cx="0" cy="1033039"/>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BED908A-4254-8D76-541F-4774AF62F578}"/>
                </a:ext>
              </a:extLst>
            </p:cNvPr>
            <p:cNvCxnSpPr>
              <a:cxnSpLocks/>
            </p:cNvCxnSpPr>
            <p:nvPr/>
          </p:nvCxnSpPr>
          <p:spPr>
            <a:xfrm flipV="1">
              <a:off x="6845105" y="1339315"/>
              <a:ext cx="0" cy="1022886"/>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sp>
        <p:nvSpPr>
          <p:cNvPr id="224" name="DRAM">
            <a:extLst>
              <a:ext uri="{FF2B5EF4-FFF2-40B4-BE49-F238E27FC236}">
                <a16:creationId xmlns:a16="http://schemas.microsoft.com/office/drawing/2014/main" id="{ED56E525-600A-350A-CE7D-E6BB2D6D79C9}"/>
              </a:ext>
            </a:extLst>
          </p:cNvPr>
          <p:cNvSpPr/>
          <p:nvPr/>
        </p:nvSpPr>
        <p:spPr>
          <a:xfrm rot="16200000">
            <a:off x="142431" y="2047802"/>
            <a:ext cx="2057400" cy="458292"/>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a:noFill/>
                </a:ln>
                <a:solidFill>
                  <a:srgbClr val="000000"/>
                </a:solidFill>
                <a:effectLst/>
                <a:uLnTx/>
                <a:uFillTx/>
                <a:latin typeface="Avenir Next" panose="020B0503020202020204" pitchFamily="34" charset="0"/>
              </a:rPr>
              <a:t>row decoder</a:t>
            </a:r>
          </a:p>
        </p:txBody>
      </p:sp>
      <p:grpSp>
        <p:nvGrpSpPr>
          <p:cNvPr id="225" name="Group 224">
            <a:extLst>
              <a:ext uri="{FF2B5EF4-FFF2-40B4-BE49-F238E27FC236}">
                <a16:creationId xmlns:a16="http://schemas.microsoft.com/office/drawing/2014/main" id="{9A39ED76-4529-C78C-EA30-0D93206B5F23}"/>
              </a:ext>
            </a:extLst>
          </p:cNvPr>
          <p:cNvGrpSpPr/>
          <p:nvPr/>
        </p:nvGrpSpPr>
        <p:grpSpPr>
          <a:xfrm>
            <a:off x="1933523" y="1673163"/>
            <a:ext cx="2665827" cy="1402792"/>
            <a:chOff x="2134538" y="2243328"/>
            <a:chExt cx="2665827" cy="1490472"/>
          </a:xfrm>
        </p:grpSpPr>
        <p:grpSp>
          <p:nvGrpSpPr>
            <p:cNvPr id="226" name="Group 225">
              <a:extLst>
                <a:ext uri="{FF2B5EF4-FFF2-40B4-BE49-F238E27FC236}">
                  <a16:creationId xmlns:a16="http://schemas.microsoft.com/office/drawing/2014/main" id="{DB800D8A-AF10-2AC4-6D5A-F4BCAE15E968}"/>
                </a:ext>
              </a:extLst>
            </p:cNvPr>
            <p:cNvGrpSpPr/>
            <p:nvPr/>
          </p:nvGrpSpPr>
          <p:grpSpPr>
            <a:xfrm>
              <a:off x="2134538" y="2243328"/>
              <a:ext cx="1108299" cy="1490472"/>
              <a:chOff x="2134538" y="2243328"/>
              <a:chExt cx="1108299" cy="1490472"/>
            </a:xfrm>
          </p:grpSpPr>
          <p:grpSp>
            <p:nvGrpSpPr>
              <p:cNvPr id="266" name="Group 265">
                <a:extLst>
                  <a:ext uri="{FF2B5EF4-FFF2-40B4-BE49-F238E27FC236}">
                    <a16:creationId xmlns:a16="http://schemas.microsoft.com/office/drawing/2014/main" id="{6C3D128E-6972-D81F-22AF-116952873BCC}"/>
                  </a:ext>
                </a:extLst>
              </p:cNvPr>
              <p:cNvGrpSpPr/>
              <p:nvPr/>
            </p:nvGrpSpPr>
            <p:grpSpPr>
              <a:xfrm>
                <a:off x="2134538" y="3504497"/>
                <a:ext cx="1108299" cy="229303"/>
                <a:chOff x="5486400" y="3962400"/>
                <a:chExt cx="2209800" cy="457200"/>
              </a:xfrm>
            </p:grpSpPr>
            <p:sp>
              <p:nvSpPr>
                <p:cNvPr id="273" name="DRAM">
                  <a:extLst>
                    <a:ext uri="{FF2B5EF4-FFF2-40B4-BE49-F238E27FC236}">
                      <a16:creationId xmlns:a16="http://schemas.microsoft.com/office/drawing/2014/main" id="{88CA1D5A-9C42-836B-8CC5-713C2893475B}"/>
                    </a:ext>
                  </a:extLst>
                </p:cNvPr>
                <p:cNvSpPr/>
                <p:nvPr/>
              </p:nvSpPr>
              <p:spPr>
                <a:xfrm>
                  <a:off x="5486400" y="3962400"/>
                  <a:ext cx="381000" cy="457200"/>
                </a:xfrm>
                <a:prstGeom prst="roundRect">
                  <a:avLst>
                    <a:gd name="adj" fmla="val 11319"/>
                  </a:avLst>
                </a:prstGeom>
                <a:solidFill>
                  <a:schemeClr val="accent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4" name="DRAM">
                  <a:extLst>
                    <a:ext uri="{FF2B5EF4-FFF2-40B4-BE49-F238E27FC236}">
                      <a16:creationId xmlns:a16="http://schemas.microsoft.com/office/drawing/2014/main" id="{7B6C45F7-4162-DA73-D715-80EDA3493FD5}"/>
                    </a:ext>
                  </a:extLst>
                </p:cNvPr>
                <p:cNvSpPr/>
                <p:nvPr/>
              </p:nvSpPr>
              <p:spPr>
                <a:xfrm>
                  <a:off x="5943600" y="3962400"/>
                  <a:ext cx="381000" cy="457200"/>
                </a:xfrm>
                <a:prstGeom prst="roundRect">
                  <a:avLst>
                    <a:gd name="adj" fmla="val 11319"/>
                  </a:avLst>
                </a:prstGeom>
                <a:solidFill>
                  <a:schemeClr val="accent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5" name="DRAM">
                  <a:extLst>
                    <a:ext uri="{FF2B5EF4-FFF2-40B4-BE49-F238E27FC236}">
                      <a16:creationId xmlns:a16="http://schemas.microsoft.com/office/drawing/2014/main" id="{7648CFF9-F6C3-B30F-FDF1-31C5BA7786D4}"/>
                    </a:ext>
                  </a:extLst>
                </p:cNvPr>
                <p:cNvSpPr/>
                <p:nvPr/>
              </p:nvSpPr>
              <p:spPr>
                <a:xfrm>
                  <a:off x="6400800" y="3962400"/>
                  <a:ext cx="381000" cy="457200"/>
                </a:xfrm>
                <a:prstGeom prst="roundRect">
                  <a:avLst>
                    <a:gd name="adj" fmla="val 11319"/>
                  </a:avLst>
                </a:prstGeom>
                <a:solidFill>
                  <a:schemeClr val="accent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6" name="DRAM">
                  <a:extLst>
                    <a:ext uri="{FF2B5EF4-FFF2-40B4-BE49-F238E27FC236}">
                      <a16:creationId xmlns:a16="http://schemas.microsoft.com/office/drawing/2014/main" id="{ABC4E3DB-9E0C-057D-03A2-B9EB1A543297}"/>
                    </a:ext>
                  </a:extLst>
                </p:cNvPr>
                <p:cNvSpPr/>
                <p:nvPr/>
              </p:nvSpPr>
              <p:spPr>
                <a:xfrm>
                  <a:off x="6858000" y="3962400"/>
                  <a:ext cx="381000" cy="457200"/>
                </a:xfrm>
                <a:prstGeom prst="roundRect">
                  <a:avLst>
                    <a:gd name="adj" fmla="val 11319"/>
                  </a:avLst>
                </a:prstGeom>
                <a:solidFill>
                  <a:schemeClr val="accent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7" name="DRAM">
                  <a:extLst>
                    <a:ext uri="{FF2B5EF4-FFF2-40B4-BE49-F238E27FC236}">
                      <a16:creationId xmlns:a16="http://schemas.microsoft.com/office/drawing/2014/main" id="{AF4AC96C-2C49-1CDC-8E08-2E05CB6A00E8}"/>
                    </a:ext>
                  </a:extLst>
                </p:cNvPr>
                <p:cNvSpPr/>
                <p:nvPr/>
              </p:nvSpPr>
              <p:spPr>
                <a:xfrm>
                  <a:off x="7315200" y="3962400"/>
                  <a:ext cx="381000" cy="457200"/>
                </a:xfrm>
                <a:prstGeom prst="roundRect">
                  <a:avLst>
                    <a:gd name="adj" fmla="val 11319"/>
                  </a:avLst>
                </a:prstGeom>
                <a:solidFill>
                  <a:schemeClr val="accent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67" name="Group 266">
                <a:extLst>
                  <a:ext uri="{FF2B5EF4-FFF2-40B4-BE49-F238E27FC236}">
                    <a16:creationId xmlns:a16="http://schemas.microsoft.com/office/drawing/2014/main" id="{4F76F2FD-1A54-DDA6-CF07-7E846DAD7759}"/>
                  </a:ext>
                </a:extLst>
              </p:cNvPr>
              <p:cNvGrpSpPr/>
              <p:nvPr/>
            </p:nvGrpSpPr>
            <p:grpSpPr>
              <a:xfrm>
                <a:off x="2230081" y="2243328"/>
                <a:ext cx="917213" cy="1261169"/>
                <a:chOff x="5676900" y="990600"/>
                <a:chExt cx="1828800" cy="2971800"/>
              </a:xfrm>
            </p:grpSpPr>
            <p:cxnSp>
              <p:nvCxnSpPr>
                <p:cNvPr id="268" name="Straight Connector 267">
                  <a:extLst>
                    <a:ext uri="{FF2B5EF4-FFF2-40B4-BE49-F238E27FC236}">
                      <a16:creationId xmlns:a16="http://schemas.microsoft.com/office/drawing/2014/main" id="{4D666B80-76CD-E6ED-D8A2-809620DA3F83}"/>
                    </a:ext>
                  </a:extLst>
                </p:cNvPr>
                <p:cNvCxnSpPr>
                  <a:cxnSpLocks/>
                  <a:endCxn id="273" idx="0"/>
                </p:cNvCxnSpPr>
                <p:nvPr/>
              </p:nvCxnSpPr>
              <p:spPr>
                <a:xfrm>
                  <a:off x="56769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30395F8-3CDD-D46E-949F-A12771591700}"/>
                    </a:ext>
                  </a:extLst>
                </p:cNvPr>
                <p:cNvCxnSpPr>
                  <a:cxnSpLocks/>
                  <a:endCxn id="275" idx="0"/>
                </p:cNvCxnSpPr>
                <p:nvPr/>
              </p:nvCxnSpPr>
              <p:spPr>
                <a:xfrm>
                  <a:off x="6591299"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2045D98-07C6-C6C6-CFE4-7DC32DC1C3A8}"/>
                    </a:ext>
                  </a:extLst>
                </p:cNvPr>
                <p:cNvCxnSpPr>
                  <a:cxnSpLocks/>
                  <a:endCxn id="276" idx="0"/>
                </p:cNvCxnSpPr>
                <p:nvPr/>
              </p:nvCxnSpPr>
              <p:spPr>
                <a:xfrm>
                  <a:off x="70485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A28E6F1E-D8AB-6049-6722-29415A152DAA}"/>
                    </a:ext>
                  </a:extLst>
                </p:cNvPr>
                <p:cNvCxnSpPr>
                  <a:cxnSpLocks/>
                  <a:endCxn id="277" idx="0"/>
                </p:cNvCxnSpPr>
                <p:nvPr/>
              </p:nvCxnSpPr>
              <p:spPr>
                <a:xfrm>
                  <a:off x="75057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9A3F8AC9-D7F4-29E9-9A01-46EB3B1E1C80}"/>
                    </a:ext>
                  </a:extLst>
                </p:cNvPr>
                <p:cNvCxnSpPr>
                  <a:cxnSpLocks/>
                  <a:endCxn id="274" idx="0"/>
                </p:cNvCxnSpPr>
                <p:nvPr/>
              </p:nvCxnSpPr>
              <p:spPr>
                <a:xfrm>
                  <a:off x="61341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227" name="Group 226">
              <a:extLst>
                <a:ext uri="{FF2B5EF4-FFF2-40B4-BE49-F238E27FC236}">
                  <a16:creationId xmlns:a16="http://schemas.microsoft.com/office/drawing/2014/main" id="{8B840DF0-3309-E6DE-EFAD-20D2A882B65C}"/>
                </a:ext>
              </a:extLst>
            </p:cNvPr>
            <p:cNvGrpSpPr/>
            <p:nvPr/>
          </p:nvGrpSpPr>
          <p:grpSpPr>
            <a:xfrm>
              <a:off x="3692066" y="2243328"/>
              <a:ext cx="1108299" cy="1490472"/>
              <a:chOff x="3692066" y="2243328"/>
              <a:chExt cx="1108299" cy="1490472"/>
            </a:xfrm>
          </p:grpSpPr>
          <p:grpSp>
            <p:nvGrpSpPr>
              <p:cNvPr id="254" name="Group 253">
                <a:extLst>
                  <a:ext uri="{FF2B5EF4-FFF2-40B4-BE49-F238E27FC236}">
                    <a16:creationId xmlns:a16="http://schemas.microsoft.com/office/drawing/2014/main" id="{B09A963D-D053-8871-33A0-2416C63D4472}"/>
                  </a:ext>
                </a:extLst>
              </p:cNvPr>
              <p:cNvGrpSpPr/>
              <p:nvPr/>
            </p:nvGrpSpPr>
            <p:grpSpPr>
              <a:xfrm>
                <a:off x="3692066" y="3504497"/>
                <a:ext cx="1108299" cy="229303"/>
                <a:chOff x="5486400" y="3962400"/>
                <a:chExt cx="2209800" cy="457200"/>
              </a:xfrm>
            </p:grpSpPr>
            <p:sp>
              <p:nvSpPr>
                <p:cNvPr id="261" name="DRAM">
                  <a:extLst>
                    <a:ext uri="{FF2B5EF4-FFF2-40B4-BE49-F238E27FC236}">
                      <a16:creationId xmlns:a16="http://schemas.microsoft.com/office/drawing/2014/main" id="{D2C19464-0533-09E3-18A4-976BD23F087B}"/>
                    </a:ext>
                  </a:extLst>
                </p:cNvPr>
                <p:cNvSpPr/>
                <p:nvPr/>
              </p:nvSpPr>
              <p:spPr>
                <a:xfrm>
                  <a:off x="5486400" y="3962400"/>
                  <a:ext cx="381000" cy="457200"/>
                </a:xfrm>
                <a:prstGeom prst="roundRect">
                  <a:avLst>
                    <a:gd name="adj" fmla="val 11319"/>
                  </a:avLst>
                </a:prstGeom>
                <a:solidFill>
                  <a:schemeClr val="accent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2" name="DRAM">
                  <a:extLst>
                    <a:ext uri="{FF2B5EF4-FFF2-40B4-BE49-F238E27FC236}">
                      <a16:creationId xmlns:a16="http://schemas.microsoft.com/office/drawing/2014/main" id="{2F1A6B18-6B8C-12F7-F0CC-3576E0CB4B12}"/>
                    </a:ext>
                  </a:extLst>
                </p:cNvPr>
                <p:cNvSpPr/>
                <p:nvPr/>
              </p:nvSpPr>
              <p:spPr>
                <a:xfrm>
                  <a:off x="5943600" y="3962400"/>
                  <a:ext cx="381000" cy="457200"/>
                </a:xfrm>
                <a:prstGeom prst="roundRect">
                  <a:avLst>
                    <a:gd name="adj" fmla="val 11319"/>
                  </a:avLst>
                </a:prstGeom>
                <a:solidFill>
                  <a:schemeClr val="accent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3" name="DRAM">
                  <a:extLst>
                    <a:ext uri="{FF2B5EF4-FFF2-40B4-BE49-F238E27FC236}">
                      <a16:creationId xmlns:a16="http://schemas.microsoft.com/office/drawing/2014/main" id="{E703FCF1-29CA-A8DE-AEBD-863F9ACAC6C4}"/>
                    </a:ext>
                  </a:extLst>
                </p:cNvPr>
                <p:cNvSpPr/>
                <p:nvPr/>
              </p:nvSpPr>
              <p:spPr>
                <a:xfrm>
                  <a:off x="6400800" y="3962400"/>
                  <a:ext cx="381000" cy="457200"/>
                </a:xfrm>
                <a:prstGeom prst="roundRect">
                  <a:avLst>
                    <a:gd name="adj" fmla="val 11319"/>
                  </a:avLst>
                </a:prstGeom>
                <a:solidFill>
                  <a:schemeClr val="accent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4" name="DRAM">
                  <a:extLst>
                    <a:ext uri="{FF2B5EF4-FFF2-40B4-BE49-F238E27FC236}">
                      <a16:creationId xmlns:a16="http://schemas.microsoft.com/office/drawing/2014/main" id="{9E7E5177-E65A-A12E-56DE-E33E6286FC67}"/>
                    </a:ext>
                  </a:extLst>
                </p:cNvPr>
                <p:cNvSpPr/>
                <p:nvPr/>
              </p:nvSpPr>
              <p:spPr>
                <a:xfrm>
                  <a:off x="6858000" y="3962400"/>
                  <a:ext cx="381000" cy="457200"/>
                </a:xfrm>
                <a:prstGeom prst="roundRect">
                  <a:avLst>
                    <a:gd name="adj" fmla="val 11319"/>
                  </a:avLst>
                </a:prstGeom>
                <a:solidFill>
                  <a:schemeClr val="accent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5" name="DRAM">
                  <a:extLst>
                    <a:ext uri="{FF2B5EF4-FFF2-40B4-BE49-F238E27FC236}">
                      <a16:creationId xmlns:a16="http://schemas.microsoft.com/office/drawing/2014/main" id="{461D493C-E0D8-51C7-3FD1-477C8557604F}"/>
                    </a:ext>
                  </a:extLst>
                </p:cNvPr>
                <p:cNvSpPr/>
                <p:nvPr/>
              </p:nvSpPr>
              <p:spPr>
                <a:xfrm>
                  <a:off x="7315200" y="3962400"/>
                  <a:ext cx="381000" cy="457200"/>
                </a:xfrm>
                <a:prstGeom prst="roundRect">
                  <a:avLst>
                    <a:gd name="adj" fmla="val 11319"/>
                  </a:avLst>
                </a:prstGeom>
                <a:solidFill>
                  <a:schemeClr val="accent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55" name="Group 254">
                <a:extLst>
                  <a:ext uri="{FF2B5EF4-FFF2-40B4-BE49-F238E27FC236}">
                    <a16:creationId xmlns:a16="http://schemas.microsoft.com/office/drawing/2014/main" id="{DF03980A-C8A5-A6C7-AB3D-F27A867628B6}"/>
                  </a:ext>
                </a:extLst>
              </p:cNvPr>
              <p:cNvGrpSpPr/>
              <p:nvPr/>
            </p:nvGrpSpPr>
            <p:grpSpPr>
              <a:xfrm>
                <a:off x="3787609" y="2243328"/>
                <a:ext cx="917213" cy="1261169"/>
                <a:chOff x="5676900" y="990600"/>
                <a:chExt cx="1828800" cy="2971800"/>
              </a:xfrm>
            </p:grpSpPr>
            <p:cxnSp>
              <p:nvCxnSpPr>
                <p:cNvPr id="256" name="Straight Connector 255">
                  <a:extLst>
                    <a:ext uri="{FF2B5EF4-FFF2-40B4-BE49-F238E27FC236}">
                      <a16:creationId xmlns:a16="http://schemas.microsoft.com/office/drawing/2014/main" id="{BD3D8CDE-9D2C-76ED-5983-5F09BD871F90}"/>
                    </a:ext>
                  </a:extLst>
                </p:cNvPr>
                <p:cNvCxnSpPr>
                  <a:cxnSpLocks/>
                  <a:endCxn id="261" idx="0"/>
                </p:cNvCxnSpPr>
                <p:nvPr/>
              </p:nvCxnSpPr>
              <p:spPr>
                <a:xfrm>
                  <a:off x="56769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445551A-2D1E-76EF-61BA-BA03694B1F5D}"/>
                    </a:ext>
                  </a:extLst>
                </p:cNvPr>
                <p:cNvCxnSpPr>
                  <a:cxnSpLocks/>
                  <a:endCxn id="263" idx="0"/>
                </p:cNvCxnSpPr>
                <p:nvPr/>
              </p:nvCxnSpPr>
              <p:spPr>
                <a:xfrm>
                  <a:off x="65913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4AB4274E-0819-90CC-91FF-F5C2F2048F49}"/>
                    </a:ext>
                  </a:extLst>
                </p:cNvPr>
                <p:cNvCxnSpPr>
                  <a:cxnSpLocks/>
                  <a:endCxn id="264" idx="0"/>
                </p:cNvCxnSpPr>
                <p:nvPr/>
              </p:nvCxnSpPr>
              <p:spPr>
                <a:xfrm>
                  <a:off x="70485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548FC3C-4F71-FA18-F4C8-543E0D1B5A95}"/>
                    </a:ext>
                  </a:extLst>
                </p:cNvPr>
                <p:cNvCxnSpPr>
                  <a:cxnSpLocks/>
                  <a:endCxn id="265" idx="0"/>
                </p:cNvCxnSpPr>
                <p:nvPr/>
              </p:nvCxnSpPr>
              <p:spPr>
                <a:xfrm>
                  <a:off x="75057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0BD29CFC-709B-0CA4-A80A-8268BC9618A7}"/>
                    </a:ext>
                  </a:extLst>
                </p:cNvPr>
                <p:cNvCxnSpPr>
                  <a:cxnSpLocks/>
                  <a:endCxn id="262" idx="0"/>
                </p:cNvCxnSpPr>
                <p:nvPr/>
              </p:nvCxnSpPr>
              <p:spPr>
                <a:xfrm>
                  <a:off x="61341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grpSp>
        <p:nvGrpSpPr>
          <p:cNvPr id="278" name="Group 277">
            <a:extLst>
              <a:ext uri="{FF2B5EF4-FFF2-40B4-BE49-F238E27FC236}">
                <a16:creationId xmlns:a16="http://schemas.microsoft.com/office/drawing/2014/main" id="{751D7810-28AE-9675-5D77-8AA91A762EF3}"/>
              </a:ext>
            </a:extLst>
          </p:cNvPr>
          <p:cNvGrpSpPr/>
          <p:nvPr/>
        </p:nvGrpSpPr>
        <p:grpSpPr>
          <a:xfrm>
            <a:off x="1627784" y="2350920"/>
            <a:ext cx="1414038" cy="191087"/>
            <a:chOff x="1828799" y="2017072"/>
            <a:chExt cx="1414038" cy="191087"/>
          </a:xfrm>
        </p:grpSpPr>
        <p:sp>
          <p:nvSpPr>
            <p:cNvPr id="279" name="DRAM">
              <a:extLst>
                <a:ext uri="{FF2B5EF4-FFF2-40B4-BE49-F238E27FC236}">
                  <a16:creationId xmlns:a16="http://schemas.microsoft.com/office/drawing/2014/main" id="{C35A3294-BDFD-9E12-C8D2-EE371A532BA2}"/>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80" name="Straight Connector 279">
              <a:extLst>
                <a:ext uri="{FF2B5EF4-FFF2-40B4-BE49-F238E27FC236}">
                  <a16:creationId xmlns:a16="http://schemas.microsoft.com/office/drawing/2014/main" id="{3BB5EC43-D735-AFE7-E0A5-7713F28751D2}"/>
                </a:ext>
              </a:extLst>
            </p:cNvPr>
            <p:cNvCxnSpPr>
              <a:cxnSpLocks/>
              <a:stCxn id="285" idx="6"/>
              <a:endCxn id="279" idx="0"/>
            </p:cNvCxnSpPr>
            <p:nvPr/>
          </p:nvCxnSpPr>
          <p:spPr>
            <a:xfrm flipH="1">
              <a:off x="20581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81" name="Oval 280">
              <a:extLst>
                <a:ext uri="{FF2B5EF4-FFF2-40B4-BE49-F238E27FC236}">
                  <a16:creationId xmlns:a16="http://schemas.microsoft.com/office/drawing/2014/main" id="{879A072C-338B-12D6-4838-76398FE22BCF}"/>
                </a:ext>
              </a:extLst>
            </p:cNvPr>
            <p:cNvSpPr/>
            <p:nvPr/>
          </p:nvSpPr>
          <p:spPr>
            <a:xfrm>
              <a:off x="2134538"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2" name="Oval 281">
              <a:extLst>
                <a:ext uri="{FF2B5EF4-FFF2-40B4-BE49-F238E27FC236}">
                  <a16:creationId xmlns:a16="http://schemas.microsoft.com/office/drawing/2014/main" id="{E55D7B27-5DC1-AAA0-0DA4-5CA6F9821F1F}"/>
                </a:ext>
              </a:extLst>
            </p:cNvPr>
            <p:cNvSpPr/>
            <p:nvPr/>
          </p:nvSpPr>
          <p:spPr>
            <a:xfrm>
              <a:off x="2363841"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3" name="Oval 282">
              <a:extLst>
                <a:ext uri="{FF2B5EF4-FFF2-40B4-BE49-F238E27FC236}">
                  <a16:creationId xmlns:a16="http://schemas.microsoft.com/office/drawing/2014/main" id="{C170B65F-3D9F-0D69-73EE-EF153E8DC964}"/>
                </a:ext>
              </a:extLst>
            </p:cNvPr>
            <p:cNvSpPr/>
            <p:nvPr/>
          </p:nvSpPr>
          <p:spPr>
            <a:xfrm>
              <a:off x="2593144"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4" name="Oval 283">
              <a:extLst>
                <a:ext uri="{FF2B5EF4-FFF2-40B4-BE49-F238E27FC236}">
                  <a16:creationId xmlns:a16="http://schemas.microsoft.com/office/drawing/2014/main" id="{C3A4C91E-C5D4-40BA-C7EA-83A4FB7C3E43}"/>
                </a:ext>
              </a:extLst>
            </p:cNvPr>
            <p:cNvSpPr/>
            <p:nvPr/>
          </p:nvSpPr>
          <p:spPr>
            <a:xfrm>
              <a:off x="2822448"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5" name="Oval 284">
              <a:extLst>
                <a:ext uri="{FF2B5EF4-FFF2-40B4-BE49-F238E27FC236}">
                  <a16:creationId xmlns:a16="http://schemas.microsoft.com/office/drawing/2014/main" id="{096A691E-5AFE-95A5-99D1-5E53171BEB91}"/>
                </a:ext>
              </a:extLst>
            </p:cNvPr>
            <p:cNvSpPr/>
            <p:nvPr/>
          </p:nvSpPr>
          <p:spPr>
            <a:xfrm>
              <a:off x="3051751"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86" name="Group 285">
            <a:extLst>
              <a:ext uri="{FF2B5EF4-FFF2-40B4-BE49-F238E27FC236}">
                <a16:creationId xmlns:a16="http://schemas.microsoft.com/office/drawing/2014/main" id="{41E04434-98A9-5CCF-5F67-B1136DF1B683}"/>
              </a:ext>
            </a:extLst>
          </p:cNvPr>
          <p:cNvGrpSpPr/>
          <p:nvPr/>
        </p:nvGrpSpPr>
        <p:grpSpPr>
          <a:xfrm>
            <a:off x="3185312" y="2350920"/>
            <a:ext cx="1414038" cy="191087"/>
            <a:chOff x="3386327" y="2017072"/>
            <a:chExt cx="1414038" cy="191087"/>
          </a:xfrm>
        </p:grpSpPr>
        <p:sp>
          <p:nvSpPr>
            <p:cNvPr id="287" name="DRAM">
              <a:extLst>
                <a:ext uri="{FF2B5EF4-FFF2-40B4-BE49-F238E27FC236}">
                  <a16:creationId xmlns:a16="http://schemas.microsoft.com/office/drawing/2014/main" id="{5C80A2B5-B64C-A3F0-B2E9-643764B7C188}"/>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88" name="Straight Connector 287">
              <a:extLst>
                <a:ext uri="{FF2B5EF4-FFF2-40B4-BE49-F238E27FC236}">
                  <a16:creationId xmlns:a16="http://schemas.microsoft.com/office/drawing/2014/main" id="{4E25ACFE-4602-3A75-551D-615C41A7A20D}"/>
                </a:ext>
              </a:extLst>
            </p:cNvPr>
            <p:cNvCxnSpPr>
              <a:cxnSpLocks/>
              <a:endCxn id="287" idx="0"/>
            </p:cNvCxnSpPr>
            <p:nvPr/>
          </p:nvCxnSpPr>
          <p:spPr>
            <a:xfrm flipH="1" flipV="1">
              <a:off x="3615631" y="2112616"/>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89" name="Oval 288">
              <a:extLst>
                <a:ext uri="{FF2B5EF4-FFF2-40B4-BE49-F238E27FC236}">
                  <a16:creationId xmlns:a16="http://schemas.microsoft.com/office/drawing/2014/main" id="{1435732A-384B-BF54-7817-CFC26522B3DB}"/>
                </a:ext>
              </a:extLst>
            </p:cNvPr>
            <p:cNvSpPr/>
            <p:nvPr/>
          </p:nvSpPr>
          <p:spPr>
            <a:xfrm>
              <a:off x="3692066"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0" name="Oval 289">
              <a:extLst>
                <a:ext uri="{FF2B5EF4-FFF2-40B4-BE49-F238E27FC236}">
                  <a16:creationId xmlns:a16="http://schemas.microsoft.com/office/drawing/2014/main" id="{BC1D30A3-B202-3482-27EA-D1D86950AC92}"/>
                </a:ext>
              </a:extLst>
            </p:cNvPr>
            <p:cNvSpPr/>
            <p:nvPr/>
          </p:nvSpPr>
          <p:spPr>
            <a:xfrm>
              <a:off x="3921369"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1" name="Oval 290">
              <a:extLst>
                <a:ext uri="{FF2B5EF4-FFF2-40B4-BE49-F238E27FC236}">
                  <a16:creationId xmlns:a16="http://schemas.microsoft.com/office/drawing/2014/main" id="{BC551B06-4978-618A-DF4D-90C300541FD5}"/>
                </a:ext>
              </a:extLst>
            </p:cNvPr>
            <p:cNvSpPr/>
            <p:nvPr/>
          </p:nvSpPr>
          <p:spPr>
            <a:xfrm>
              <a:off x="4150672"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2" name="Oval 291">
              <a:extLst>
                <a:ext uri="{FF2B5EF4-FFF2-40B4-BE49-F238E27FC236}">
                  <a16:creationId xmlns:a16="http://schemas.microsoft.com/office/drawing/2014/main" id="{93459750-2AB3-AE71-EC96-277FF0E3A1AA}"/>
                </a:ext>
              </a:extLst>
            </p:cNvPr>
            <p:cNvSpPr/>
            <p:nvPr/>
          </p:nvSpPr>
          <p:spPr>
            <a:xfrm>
              <a:off x="4379976"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3" name="Oval 292">
              <a:extLst>
                <a:ext uri="{FF2B5EF4-FFF2-40B4-BE49-F238E27FC236}">
                  <a16:creationId xmlns:a16="http://schemas.microsoft.com/office/drawing/2014/main" id="{925605BB-32BB-C536-E210-5A4F49A05F8B}"/>
                </a:ext>
              </a:extLst>
            </p:cNvPr>
            <p:cNvSpPr/>
            <p:nvPr/>
          </p:nvSpPr>
          <p:spPr>
            <a:xfrm>
              <a:off x="4609279"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31" name="Group 330">
            <a:extLst>
              <a:ext uri="{FF2B5EF4-FFF2-40B4-BE49-F238E27FC236}">
                <a16:creationId xmlns:a16="http://schemas.microsoft.com/office/drawing/2014/main" id="{8B1B3ED4-45C8-77E4-07E9-3A3F07ED4419}"/>
              </a:ext>
            </a:extLst>
          </p:cNvPr>
          <p:cNvGrpSpPr/>
          <p:nvPr/>
        </p:nvGrpSpPr>
        <p:grpSpPr>
          <a:xfrm>
            <a:off x="1627784" y="1891128"/>
            <a:ext cx="1414038" cy="191087"/>
            <a:chOff x="1828799" y="2017072"/>
            <a:chExt cx="1414038" cy="191087"/>
          </a:xfrm>
        </p:grpSpPr>
        <p:sp>
          <p:nvSpPr>
            <p:cNvPr id="332" name="DRAM">
              <a:extLst>
                <a:ext uri="{FF2B5EF4-FFF2-40B4-BE49-F238E27FC236}">
                  <a16:creationId xmlns:a16="http://schemas.microsoft.com/office/drawing/2014/main" id="{7EE68B79-0BDF-D7EC-0D67-9F3EC025BF67}"/>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33" name="Straight Connector 332">
              <a:extLst>
                <a:ext uri="{FF2B5EF4-FFF2-40B4-BE49-F238E27FC236}">
                  <a16:creationId xmlns:a16="http://schemas.microsoft.com/office/drawing/2014/main" id="{FD072386-6453-5695-FF21-E665ECE2B147}"/>
                </a:ext>
              </a:extLst>
            </p:cNvPr>
            <p:cNvCxnSpPr>
              <a:cxnSpLocks/>
              <a:stCxn id="338" idx="6"/>
              <a:endCxn id="332" idx="0"/>
            </p:cNvCxnSpPr>
            <p:nvPr/>
          </p:nvCxnSpPr>
          <p:spPr>
            <a:xfrm flipH="1">
              <a:off x="20581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34" name="Oval 333">
              <a:extLst>
                <a:ext uri="{FF2B5EF4-FFF2-40B4-BE49-F238E27FC236}">
                  <a16:creationId xmlns:a16="http://schemas.microsoft.com/office/drawing/2014/main" id="{DE527410-678A-8F73-2277-93FB261A64FC}"/>
                </a:ext>
              </a:extLst>
            </p:cNvPr>
            <p:cNvSpPr/>
            <p:nvPr/>
          </p:nvSpPr>
          <p:spPr>
            <a:xfrm>
              <a:off x="2134538"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5" name="Oval 334">
              <a:extLst>
                <a:ext uri="{FF2B5EF4-FFF2-40B4-BE49-F238E27FC236}">
                  <a16:creationId xmlns:a16="http://schemas.microsoft.com/office/drawing/2014/main" id="{4165B646-EF15-8011-5FF9-D7EF94F4730D}"/>
                </a:ext>
              </a:extLst>
            </p:cNvPr>
            <p:cNvSpPr/>
            <p:nvPr/>
          </p:nvSpPr>
          <p:spPr>
            <a:xfrm>
              <a:off x="2363841"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6" name="Oval 335">
              <a:extLst>
                <a:ext uri="{FF2B5EF4-FFF2-40B4-BE49-F238E27FC236}">
                  <a16:creationId xmlns:a16="http://schemas.microsoft.com/office/drawing/2014/main" id="{6BAFFE52-6A53-E9E5-D685-49ACE3B9B3D4}"/>
                </a:ext>
              </a:extLst>
            </p:cNvPr>
            <p:cNvSpPr/>
            <p:nvPr/>
          </p:nvSpPr>
          <p:spPr>
            <a:xfrm>
              <a:off x="2593144"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7" name="Oval 336">
              <a:extLst>
                <a:ext uri="{FF2B5EF4-FFF2-40B4-BE49-F238E27FC236}">
                  <a16:creationId xmlns:a16="http://schemas.microsoft.com/office/drawing/2014/main" id="{367AE665-AC83-E4C2-895C-3AFED95252A2}"/>
                </a:ext>
              </a:extLst>
            </p:cNvPr>
            <p:cNvSpPr/>
            <p:nvPr/>
          </p:nvSpPr>
          <p:spPr>
            <a:xfrm>
              <a:off x="2822448"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8" name="Oval 337">
              <a:extLst>
                <a:ext uri="{FF2B5EF4-FFF2-40B4-BE49-F238E27FC236}">
                  <a16:creationId xmlns:a16="http://schemas.microsoft.com/office/drawing/2014/main" id="{056A4AF3-4049-24A4-034B-CA7773F2FD6B}"/>
                </a:ext>
              </a:extLst>
            </p:cNvPr>
            <p:cNvSpPr/>
            <p:nvPr/>
          </p:nvSpPr>
          <p:spPr>
            <a:xfrm>
              <a:off x="3051751"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39" name="Group 338">
            <a:extLst>
              <a:ext uri="{FF2B5EF4-FFF2-40B4-BE49-F238E27FC236}">
                <a16:creationId xmlns:a16="http://schemas.microsoft.com/office/drawing/2014/main" id="{7C9806C2-E998-C6D7-C941-3AAE38E8871F}"/>
              </a:ext>
            </a:extLst>
          </p:cNvPr>
          <p:cNvGrpSpPr/>
          <p:nvPr/>
        </p:nvGrpSpPr>
        <p:grpSpPr>
          <a:xfrm>
            <a:off x="3185312" y="1891128"/>
            <a:ext cx="1414038" cy="191087"/>
            <a:chOff x="3386327" y="2017072"/>
            <a:chExt cx="1414038" cy="191087"/>
          </a:xfrm>
        </p:grpSpPr>
        <p:sp>
          <p:nvSpPr>
            <p:cNvPr id="340" name="DRAM">
              <a:extLst>
                <a:ext uri="{FF2B5EF4-FFF2-40B4-BE49-F238E27FC236}">
                  <a16:creationId xmlns:a16="http://schemas.microsoft.com/office/drawing/2014/main" id="{666118CA-BD9B-ED39-50D2-2826C0C1DDEF}"/>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41" name="Straight Connector 340">
              <a:extLst>
                <a:ext uri="{FF2B5EF4-FFF2-40B4-BE49-F238E27FC236}">
                  <a16:creationId xmlns:a16="http://schemas.microsoft.com/office/drawing/2014/main" id="{B91B5FC9-1342-3446-5B8E-2EA81024FA2B}"/>
                </a:ext>
              </a:extLst>
            </p:cNvPr>
            <p:cNvCxnSpPr>
              <a:cxnSpLocks/>
              <a:endCxn id="340" idx="0"/>
            </p:cNvCxnSpPr>
            <p:nvPr/>
          </p:nvCxnSpPr>
          <p:spPr>
            <a:xfrm flipH="1" flipV="1">
              <a:off x="3615631" y="2112616"/>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42" name="Oval 341">
              <a:extLst>
                <a:ext uri="{FF2B5EF4-FFF2-40B4-BE49-F238E27FC236}">
                  <a16:creationId xmlns:a16="http://schemas.microsoft.com/office/drawing/2014/main" id="{73C07C20-BAA9-106B-CAE9-9B670868FB84}"/>
                </a:ext>
              </a:extLst>
            </p:cNvPr>
            <p:cNvSpPr/>
            <p:nvPr/>
          </p:nvSpPr>
          <p:spPr>
            <a:xfrm>
              <a:off x="3692066"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3" name="Oval 342">
              <a:extLst>
                <a:ext uri="{FF2B5EF4-FFF2-40B4-BE49-F238E27FC236}">
                  <a16:creationId xmlns:a16="http://schemas.microsoft.com/office/drawing/2014/main" id="{A83ADA2C-2FFC-48A3-D1D4-3F90792E1436}"/>
                </a:ext>
              </a:extLst>
            </p:cNvPr>
            <p:cNvSpPr/>
            <p:nvPr/>
          </p:nvSpPr>
          <p:spPr>
            <a:xfrm>
              <a:off x="3921369"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4" name="Oval 343">
              <a:extLst>
                <a:ext uri="{FF2B5EF4-FFF2-40B4-BE49-F238E27FC236}">
                  <a16:creationId xmlns:a16="http://schemas.microsoft.com/office/drawing/2014/main" id="{BF7A768D-6FA9-0465-95A7-C9FB7B87651F}"/>
                </a:ext>
              </a:extLst>
            </p:cNvPr>
            <p:cNvSpPr/>
            <p:nvPr/>
          </p:nvSpPr>
          <p:spPr>
            <a:xfrm>
              <a:off x="4150672"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5" name="Oval 344">
              <a:extLst>
                <a:ext uri="{FF2B5EF4-FFF2-40B4-BE49-F238E27FC236}">
                  <a16:creationId xmlns:a16="http://schemas.microsoft.com/office/drawing/2014/main" id="{99EEC3A4-7F24-BE05-0468-A22B85ECC12F}"/>
                </a:ext>
              </a:extLst>
            </p:cNvPr>
            <p:cNvSpPr/>
            <p:nvPr/>
          </p:nvSpPr>
          <p:spPr>
            <a:xfrm>
              <a:off x="4379976"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6" name="Oval 345">
              <a:extLst>
                <a:ext uri="{FF2B5EF4-FFF2-40B4-BE49-F238E27FC236}">
                  <a16:creationId xmlns:a16="http://schemas.microsoft.com/office/drawing/2014/main" id="{CDE2C779-A438-CB1E-9EF5-1CE337FDB528}"/>
                </a:ext>
              </a:extLst>
            </p:cNvPr>
            <p:cNvSpPr/>
            <p:nvPr/>
          </p:nvSpPr>
          <p:spPr>
            <a:xfrm>
              <a:off x="4609279"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63" name="Group 362">
            <a:extLst>
              <a:ext uri="{FF2B5EF4-FFF2-40B4-BE49-F238E27FC236}">
                <a16:creationId xmlns:a16="http://schemas.microsoft.com/office/drawing/2014/main" id="{03D2156D-53C1-3291-762A-E3E769A325C9}"/>
              </a:ext>
            </a:extLst>
          </p:cNvPr>
          <p:cNvGrpSpPr/>
          <p:nvPr/>
        </p:nvGrpSpPr>
        <p:grpSpPr>
          <a:xfrm>
            <a:off x="1627784" y="2120734"/>
            <a:ext cx="1414038" cy="191087"/>
            <a:chOff x="1828799" y="2017072"/>
            <a:chExt cx="1414038" cy="191087"/>
          </a:xfrm>
        </p:grpSpPr>
        <p:sp>
          <p:nvSpPr>
            <p:cNvPr id="364" name="DRAM">
              <a:extLst>
                <a:ext uri="{FF2B5EF4-FFF2-40B4-BE49-F238E27FC236}">
                  <a16:creationId xmlns:a16="http://schemas.microsoft.com/office/drawing/2014/main" id="{A33476AE-7D06-4E1D-1B7D-97E59F879668}"/>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65" name="Straight Connector 364">
              <a:extLst>
                <a:ext uri="{FF2B5EF4-FFF2-40B4-BE49-F238E27FC236}">
                  <a16:creationId xmlns:a16="http://schemas.microsoft.com/office/drawing/2014/main" id="{1EF0EBBB-D2DF-53FC-DAC4-10D3F8354D02}"/>
                </a:ext>
              </a:extLst>
            </p:cNvPr>
            <p:cNvCxnSpPr>
              <a:cxnSpLocks/>
              <a:stCxn id="370" idx="6"/>
              <a:endCxn id="364" idx="0"/>
            </p:cNvCxnSpPr>
            <p:nvPr/>
          </p:nvCxnSpPr>
          <p:spPr>
            <a:xfrm flipH="1">
              <a:off x="20581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66" name="Oval 365">
              <a:extLst>
                <a:ext uri="{FF2B5EF4-FFF2-40B4-BE49-F238E27FC236}">
                  <a16:creationId xmlns:a16="http://schemas.microsoft.com/office/drawing/2014/main" id="{BB3EAAC7-A09E-3CDA-3AE9-710BB8289FF7}"/>
                </a:ext>
              </a:extLst>
            </p:cNvPr>
            <p:cNvSpPr/>
            <p:nvPr/>
          </p:nvSpPr>
          <p:spPr>
            <a:xfrm>
              <a:off x="2134538"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7" name="Oval 366">
              <a:extLst>
                <a:ext uri="{FF2B5EF4-FFF2-40B4-BE49-F238E27FC236}">
                  <a16:creationId xmlns:a16="http://schemas.microsoft.com/office/drawing/2014/main" id="{6632B356-D188-8AAB-A0D4-C288F31747E5}"/>
                </a:ext>
              </a:extLst>
            </p:cNvPr>
            <p:cNvSpPr/>
            <p:nvPr/>
          </p:nvSpPr>
          <p:spPr>
            <a:xfrm>
              <a:off x="2363841"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8" name="Oval 367">
              <a:extLst>
                <a:ext uri="{FF2B5EF4-FFF2-40B4-BE49-F238E27FC236}">
                  <a16:creationId xmlns:a16="http://schemas.microsoft.com/office/drawing/2014/main" id="{60B64B00-9738-5F63-2EE8-20C8ABAC0D89}"/>
                </a:ext>
              </a:extLst>
            </p:cNvPr>
            <p:cNvSpPr/>
            <p:nvPr/>
          </p:nvSpPr>
          <p:spPr>
            <a:xfrm>
              <a:off x="2593144"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9" name="Oval 368">
              <a:extLst>
                <a:ext uri="{FF2B5EF4-FFF2-40B4-BE49-F238E27FC236}">
                  <a16:creationId xmlns:a16="http://schemas.microsoft.com/office/drawing/2014/main" id="{C95BA703-DAF0-035F-9AB1-4BF32675062B}"/>
                </a:ext>
              </a:extLst>
            </p:cNvPr>
            <p:cNvSpPr/>
            <p:nvPr/>
          </p:nvSpPr>
          <p:spPr>
            <a:xfrm>
              <a:off x="2822448"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0" name="Oval 369">
              <a:extLst>
                <a:ext uri="{FF2B5EF4-FFF2-40B4-BE49-F238E27FC236}">
                  <a16:creationId xmlns:a16="http://schemas.microsoft.com/office/drawing/2014/main" id="{28A21BD4-37FE-E7C7-123C-CCE1B237055E}"/>
                </a:ext>
              </a:extLst>
            </p:cNvPr>
            <p:cNvSpPr/>
            <p:nvPr/>
          </p:nvSpPr>
          <p:spPr>
            <a:xfrm>
              <a:off x="3051751"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71" name="Group 370">
            <a:extLst>
              <a:ext uri="{FF2B5EF4-FFF2-40B4-BE49-F238E27FC236}">
                <a16:creationId xmlns:a16="http://schemas.microsoft.com/office/drawing/2014/main" id="{6DB68126-E3CB-0E33-EA5A-3A5D6B094E52}"/>
              </a:ext>
            </a:extLst>
          </p:cNvPr>
          <p:cNvGrpSpPr/>
          <p:nvPr/>
        </p:nvGrpSpPr>
        <p:grpSpPr>
          <a:xfrm>
            <a:off x="3185312" y="2120734"/>
            <a:ext cx="1414038" cy="191087"/>
            <a:chOff x="3386327" y="2017072"/>
            <a:chExt cx="1414038" cy="191087"/>
          </a:xfrm>
        </p:grpSpPr>
        <p:sp>
          <p:nvSpPr>
            <p:cNvPr id="372" name="DRAM">
              <a:extLst>
                <a:ext uri="{FF2B5EF4-FFF2-40B4-BE49-F238E27FC236}">
                  <a16:creationId xmlns:a16="http://schemas.microsoft.com/office/drawing/2014/main" id="{29A80598-D0EC-5775-86EE-43E2E1FB6CEF}"/>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73" name="Straight Connector 372">
              <a:extLst>
                <a:ext uri="{FF2B5EF4-FFF2-40B4-BE49-F238E27FC236}">
                  <a16:creationId xmlns:a16="http://schemas.microsoft.com/office/drawing/2014/main" id="{F42B0436-F9FD-8CDF-CCD5-78F4C72F1BF6}"/>
                </a:ext>
              </a:extLst>
            </p:cNvPr>
            <p:cNvCxnSpPr>
              <a:cxnSpLocks/>
              <a:endCxn id="372" idx="0"/>
            </p:cNvCxnSpPr>
            <p:nvPr/>
          </p:nvCxnSpPr>
          <p:spPr>
            <a:xfrm flipH="1" flipV="1">
              <a:off x="3615631" y="2112616"/>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74" name="Oval 373">
              <a:extLst>
                <a:ext uri="{FF2B5EF4-FFF2-40B4-BE49-F238E27FC236}">
                  <a16:creationId xmlns:a16="http://schemas.microsoft.com/office/drawing/2014/main" id="{895AA001-B87F-4D73-257A-892D7F7E91E2}"/>
                </a:ext>
              </a:extLst>
            </p:cNvPr>
            <p:cNvSpPr/>
            <p:nvPr/>
          </p:nvSpPr>
          <p:spPr>
            <a:xfrm>
              <a:off x="3692066"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5" name="Oval 374">
              <a:extLst>
                <a:ext uri="{FF2B5EF4-FFF2-40B4-BE49-F238E27FC236}">
                  <a16:creationId xmlns:a16="http://schemas.microsoft.com/office/drawing/2014/main" id="{EC220833-140A-6751-410A-E409792A18A0}"/>
                </a:ext>
              </a:extLst>
            </p:cNvPr>
            <p:cNvSpPr/>
            <p:nvPr/>
          </p:nvSpPr>
          <p:spPr>
            <a:xfrm>
              <a:off x="3921369"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6" name="Oval 375">
              <a:extLst>
                <a:ext uri="{FF2B5EF4-FFF2-40B4-BE49-F238E27FC236}">
                  <a16:creationId xmlns:a16="http://schemas.microsoft.com/office/drawing/2014/main" id="{EBBCDD01-3E41-9C17-E672-F4EDE43F9363}"/>
                </a:ext>
              </a:extLst>
            </p:cNvPr>
            <p:cNvSpPr/>
            <p:nvPr/>
          </p:nvSpPr>
          <p:spPr>
            <a:xfrm>
              <a:off x="4150672"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7" name="Oval 376">
              <a:extLst>
                <a:ext uri="{FF2B5EF4-FFF2-40B4-BE49-F238E27FC236}">
                  <a16:creationId xmlns:a16="http://schemas.microsoft.com/office/drawing/2014/main" id="{99CA265E-A624-86F0-8FB0-C8DDE9CA6C8E}"/>
                </a:ext>
              </a:extLst>
            </p:cNvPr>
            <p:cNvSpPr/>
            <p:nvPr/>
          </p:nvSpPr>
          <p:spPr>
            <a:xfrm>
              <a:off x="4379976"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8" name="Oval 377">
              <a:extLst>
                <a:ext uri="{FF2B5EF4-FFF2-40B4-BE49-F238E27FC236}">
                  <a16:creationId xmlns:a16="http://schemas.microsoft.com/office/drawing/2014/main" id="{3ABCE4AB-361A-42F9-B07B-7AFD362BF2E2}"/>
                </a:ext>
              </a:extLst>
            </p:cNvPr>
            <p:cNvSpPr/>
            <p:nvPr/>
          </p:nvSpPr>
          <p:spPr>
            <a:xfrm>
              <a:off x="4609279"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sp>
        <p:nvSpPr>
          <p:cNvPr id="330" name="TextBox 329">
            <a:extLst>
              <a:ext uri="{FF2B5EF4-FFF2-40B4-BE49-F238E27FC236}">
                <a16:creationId xmlns:a16="http://schemas.microsoft.com/office/drawing/2014/main" id="{170B0079-999B-634A-50ED-EC07C4B48580}"/>
              </a:ext>
            </a:extLst>
          </p:cNvPr>
          <p:cNvSpPr txBox="1"/>
          <p:nvPr/>
        </p:nvSpPr>
        <p:spPr>
          <a:xfrm>
            <a:off x="4310776" y="1052317"/>
            <a:ext cx="4305183" cy="457200"/>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Avenir Next" panose="020B0503020202020204" pitchFamily="34" charset="0"/>
              </a:rPr>
              <a:t>segmented global wordline</a:t>
            </a:r>
          </a:p>
        </p:txBody>
      </p:sp>
      <p:sp>
        <p:nvSpPr>
          <p:cNvPr id="320" name="Rectangle 319">
            <a:extLst>
              <a:ext uri="{FF2B5EF4-FFF2-40B4-BE49-F238E27FC236}">
                <a16:creationId xmlns:a16="http://schemas.microsoft.com/office/drawing/2014/main" id="{44C2EA2F-00A4-DCDF-747B-A44DEA526E5E}"/>
              </a:ext>
            </a:extLst>
          </p:cNvPr>
          <p:cNvSpPr/>
          <p:nvPr/>
        </p:nvSpPr>
        <p:spPr>
          <a:xfrm>
            <a:off x="-14722" y="3568396"/>
            <a:ext cx="9143999" cy="461665"/>
          </a:xfrm>
          <a:prstGeom prst="rect">
            <a:avLst/>
          </a:prstGeom>
          <a:noFill/>
        </p:spPr>
        <p:txBody>
          <a:bodyPr wrap="square">
            <a:spAutoFit/>
          </a:bodyPr>
          <a:lstStyle/>
          <a:p>
            <a:pPr marL="0" lvl="1" defTabSz="914400">
              <a:defRPr/>
            </a:pPr>
            <a:r>
              <a:rPr lang="en-US" sz="2400" b="1" dirty="0">
                <a:solidFill>
                  <a:prstClr val="black"/>
                </a:solidFill>
                <a:latin typeface="Avenir Next" panose="020B0503020202020204" pitchFamily="34" charset="0"/>
                <a:cs typeface="Gill Sans MT"/>
              </a:rPr>
              <a:t>Fine-grained DRAM for processing-using-DRAM: </a:t>
            </a:r>
            <a:endParaRPr kumimoji="0" lang="en-US" sz="2400" b="1" i="0" u="none" strike="noStrike" kern="1200" cap="none" spc="0" normalizeH="0" baseline="0" noProof="0" dirty="0">
              <a:ln>
                <a:noFill/>
              </a:ln>
              <a:solidFill>
                <a:prstClr val="black"/>
              </a:solidFill>
              <a:effectLst/>
              <a:uLnTx/>
              <a:uFillTx/>
              <a:latin typeface="Avenir Next" panose="020B0503020202020204" pitchFamily="34" charset="0"/>
              <a:cs typeface="Gill Sans MT"/>
            </a:endParaRPr>
          </a:p>
        </p:txBody>
      </p:sp>
      <p:grpSp>
        <p:nvGrpSpPr>
          <p:cNvPr id="2" name="Group 1">
            <a:extLst>
              <a:ext uri="{FF2B5EF4-FFF2-40B4-BE49-F238E27FC236}">
                <a16:creationId xmlns:a16="http://schemas.microsoft.com/office/drawing/2014/main" id="{CA353D25-7C61-28E5-1100-1CC7B4D8880D}"/>
              </a:ext>
            </a:extLst>
          </p:cNvPr>
          <p:cNvGrpSpPr/>
          <p:nvPr/>
        </p:nvGrpSpPr>
        <p:grpSpPr>
          <a:xfrm>
            <a:off x="7530" y="3929127"/>
            <a:ext cx="9470110" cy="1612035"/>
            <a:chOff x="549218" y="3454216"/>
            <a:chExt cx="8426174" cy="1627778"/>
          </a:xfrm>
        </p:grpSpPr>
        <p:sp>
          <p:nvSpPr>
            <p:cNvPr id="3" name="TextBox 2">
              <a:extLst>
                <a:ext uri="{FF2B5EF4-FFF2-40B4-BE49-F238E27FC236}">
                  <a16:creationId xmlns:a16="http://schemas.microsoft.com/office/drawing/2014/main" id="{411F4A0B-A23D-C33A-7950-12FA9B0D025F}"/>
                </a:ext>
              </a:extLst>
            </p:cNvPr>
            <p:cNvSpPr txBox="1"/>
            <p:nvPr/>
          </p:nvSpPr>
          <p:spPr>
            <a:xfrm>
              <a:off x="549218" y="3454216"/>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chemeClr val="accent4"/>
                  </a:solidFill>
                  <a:latin typeface="Avenir Next" panose="020B0503020202020204" pitchFamily="34" charset="0"/>
                  <a:cs typeface="Gill Sans MT"/>
                </a:rPr>
                <a:t>1</a:t>
              </a:r>
              <a:endParaRPr kumimoji="0" lang="en-US" sz="4000" b="1" i="0" u="none" strike="noStrike" kern="1200" cap="none" spc="0" normalizeH="0" baseline="0" noProof="0" dirty="0">
                <a:ln>
                  <a:noFill/>
                </a:ln>
                <a:solidFill>
                  <a:schemeClr val="accent4"/>
                </a:solidFill>
                <a:effectLst/>
                <a:uLnTx/>
                <a:uFillTx/>
                <a:latin typeface="Avenir Next" panose="020B0503020202020204" pitchFamily="34" charset="0"/>
                <a:cs typeface="Gill Sans MT"/>
              </a:endParaRPr>
            </a:p>
          </p:txBody>
        </p:sp>
        <p:sp>
          <p:nvSpPr>
            <p:cNvPr id="5" name="TextBox 4">
              <a:extLst>
                <a:ext uri="{FF2B5EF4-FFF2-40B4-BE49-F238E27FC236}">
                  <a16:creationId xmlns:a16="http://schemas.microsoft.com/office/drawing/2014/main" id="{348D7EEB-F02B-39FC-5EC9-DAEF6ABE8039}"/>
                </a:ext>
              </a:extLst>
            </p:cNvPr>
            <p:cNvSpPr txBox="1"/>
            <p:nvPr/>
          </p:nvSpPr>
          <p:spPr>
            <a:xfrm>
              <a:off x="974390" y="3528082"/>
              <a:ext cx="8001002" cy="1553912"/>
            </a:xfrm>
            <a:prstGeom prst="rect">
              <a:avLst/>
            </a:prstGeom>
            <a:noFill/>
          </p:spPr>
          <p:txBody>
            <a:bodyPr wrap="square" rtlCol="0">
              <a:spAutoFit/>
            </a:bodyPr>
            <a:lstStyle/>
            <a:p>
              <a:pPr lvl="0" defTabSz="914400">
                <a:defRPr/>
              </a:pPr>
              <a:r>
                <a:rPr lang="en-US" sz="2200" b="1" dirty="0">
                  <a:solidFill>
                    <a:schemeClr val="accent4"/>
                  </a:solidFill>
                  <a:latin typeface="Avenir Next" panose="020B0503020202020204" pitchFamily="34" charset="0"/>
                  <a:cs typeface="Gill Sans MT"/>
                </a:rPr>
                <a:t>Improves SIMD utilization </a:t>
              </a:r>
              <a:endParaRPr kumimoji="0" lang="en-US" sz="2200" i="0" u="none" strike="noStrike" kern="1200" cap="none" spc="0" normalizeH="0" baseline="0" noProof="0" dirty="0">
                <a:ln>
                  <a:noFill/>
                </a:ln>
                <a:solidFill>
                  <a:schemeClr val="accent4"/>
                </a:solidFill>
                <a:effectLst/>
                <a:uLnTx/>
                <a:uFillTx/>
                <a:latin typeface="Avenir Next" panose="020B0503020202020204" pitchFamily="34" charset="0"/>
                <a:cs typeface="Gill Sans MT"/>
              </a:endParaRPr>
            </a:p>
            <a:p>
              <a:pPr marL="342900" lvl="0" indent="-342900" defTabSz="914400">
                <a:buFontTx/>
                <a:buChar char="-"/>
                <a:defRPr/>
              </a:pPr>
              <a:r>
                <a:rPr lang="en-US" dirty="0">
                  <a:latin typeface="Avenir Next" panose="020B0503020202020204" pitchFamily="34" charset="0"/>
                  <a:cs typeface="Gill Sans MT"/>
                </a:rPr>
                <a:t>f</a:t>
              </a:r>
              <a:r>
                <a:rPr kumimoji="0" lang="en-US" i="0" u="none" strike="noStrike" kern="1200" cap="none" spc="0" normalizeH="0" baseline="0" noProof="0" dirty="0">
                  <a:ln>
                    <a:noFill/>
                  </a:ln>
                  <a:effectLst/>
                  <a:uLnTx/>
                  <a:uFillTx/>
                  <a:latin typeface="Avenir Next" panose="020B0503020202020204" pitchFamily="34" charset="0"/>
                  <a:cs typeface="Gill Sans MT"/>
                </a:rPr>
                <a:t>or a single PUD operation, only access the DRAM mats with target data</a:t>
              </a:r>
            </a:p>
            <a:p>
              <a:pPr marL="342900" indent="-342900" defTabSz="914400">
                <a:buFontTx/>
                <a:buChar char="-"/>
                <a:defRPr/>
              </a:pPr>
              <a:r>
                <a:rPr lang="en-US" dirty="0">
                  <a:latin typeface="Avenir Next" panose="020B0503020202020204" pitchFamily="34" charset="0"/>
                  <a:cs typeface="Gill Sans MT"/>
                </a:rPr>
                <a:t>for multiple PUD operations, execute independent operations concurrently</a:t>
              </a:r>
              <a:br>
                <a:rPr lang="en-US" dirty="0">
                  <a:latin typeface="Avenir Next" panose="020B0503020202020204" pitchFamily="34" charset="0"/>
                  <a:cs typeface="Gill Sans MT"/>
                </a:rPr>
              </a:br>
              <a:r>
                <a:rPr lang="en-US" dirty="0">
                  <a:latin typeface="Avenir Next" panose="020B0503020202020204" pitchFamily="34" charset="0"/>
                  <a:cs typeface="Gill Sans MT"/>
                </a:rPr>
                <a:t>→ </a:t>
              </a:r>
              <a:r>
                <a:rPr lang="en-US" b="1" dirty="0">
                  <a:solidFill>
                    <a:schemeClr val="accent4"/>
                  </a:solidFill>
                  <a:latin typeface="Avenir Next" panose="020B0503020202020204" pitchFamily="34" charset="0"/>
                  <a:cs typeface="Gill Sans MT"/>
                </a:rPr>
                <a:t>multiple instruction, multiple data (MIMD) execution model </a:t>
              </a:r>
              <a:endParaRPr kumimoji="0" lang="en-US" b="1" i="0" u="none" strike="noStrike" kern="1200" cap="none" spc="0" normalizeH="0" baseline="0" noProof="0" dirty="0">
                <a:ln>
                  <a:noFill/>
                </a:ln>
                <a:solidFill>
                  <a:schemeClr val="accent4"/>
                </a:solidFill>
                <a:effectLst/>
                <a:uLnTx/>
                <a:uFillTx/>
                <a:latin typeface="Avenir Next" panose="020B0503020202020204" pitchFamily="34" charset="0"/>
                <a:cs typeface="Gill Sans MT"/>
              </a:endParaRPr>
            </a:p>
            <a:p>
              <a:pPr marL="342900" lvl="0" indent="-342900" defTabSz="914400">
                <a:buFontTx/>
                <a:buChar char="-"/>
                <a:defRPr/>
              </a:pPr>
              <a:endParaRPr kumimoji="0" lang="en-US" i="0" u="none" strike="noStrike" kern="1200" cap="none" spc="0" normalizeH="0" baseline="0" noProof="0" dirty="0">
                <a:ln>
                  <a:noFill/>
                </a:ln>
                <a:solidFill>
                  <a:srgbClr val="C00000"/>
                </a:solidFill>
                <a:effectLst/>
                <a:uLnTx/>
                <a:uFillTx/>
                <a:latin typeface="Avenir Next" panose="020B0503020202020204" pitchFamily="34" charset="0"/>
                <a:cs typeface="Gill Sans MT"/>
              </a:endParaRPr>
            </a:p>
          </p:txBody>
        </p:sp>
      </p:grpSp>
      <p:grpSp>
        <p:nvGrpSpPr>
          <p:cNvPr id="222" name="Group 221">
            <a:extLst>
              <a:ext uri="{FF2B5EF4-FFF2-40B4-BE49-F238E27FC236}">
                <a16:creationId xmlns:a16="http://schemas.microsoft.com/office/drawing/2014/main" id="{CA463EB3-29EF-E48C-7F93-8A36AAAFF4CC}"/>
              </a:ext>
            </a:extLst>
          </p:cNvPr>
          <p:cNvGrpSpPr/>
          <p:nvPr/>
        </p:nvGrpSpPr>
        <p:grpSpPr>
          <a:xfrm>
            <a:off x="5052233" y="1671022"/>
            <a:ext cx="2665827" cy="1402792"/>
            <a:chOff x="2134538" y="2243328"/>
            <a:chExt cx="2665827" cy="1490472"/>
          </a:xfrm>
        </p:grpSpPr>
        <p:grpSp>
          <p:nvGrpSpPr>
            <p:cNvPr id="233" name="Group 232">
              <a:extLst>
                <a:ext uri="{FF2B5EF4-FFF2-40B4-BE49-F238E27FC236}">
                  <a16:creationId xmlns:a16="http://schemas.microsoft.com/office/drawing/2014/main" id="{EC7A130A-037A-B46D-37B2-1B1AA2CBB091}"/>
                </a:ext>
              </a:extLst>
            </p:cNvPr>
            <p:cNvGrpSpPr/>
            <p:nvPr/>
          </p:nvGrpSpPr>
          <p:grpSpPr>
            <a:xfrm>
              <a:off x="2134538" y="2243328"/>
              <a:ext cx="1108299" cy="1490472"/>
              <a:chOff x="2134538" y="2243328"/>
              <a:chExt cx="1108299" cy="1490472"/>
            </a:xfrm>
          </p:grpSpPr>
          <p:grpSp>
            <p:nvGrpSpPr>
              <p:cNvPr id="247" name="Group 246">
                <a:extLst>
                  <a:ext uri="{FF2B5EF4-FFF2-40B4-BE49-F238E27FC236}">
                    <a16:creationId xmlns:a16="http://schemas.microsoft.com/office/drawing/2014/main" id="{86C16793-43EB-366C-EFA8-7054F8644B1C}"/>
                  </a:ext>
                </a:extLst>
              </p:cNvPr>
              <p:cNvGrpSpPr/>
              <p:nvPr/>
            </p:nvGrpSpPr>
            <p:grpSpPr>
              <a:xfrm>
                <a:off x="2134538" y="3504497"/>
                <a:ext cx="1108299" cy="229303"/>
                <a:chOff x="5486400" y="3962400"/>
                <a:chExt cx="2209800" cy="457200"/>
              </a:xfrm>
            </p:grpSpPr>
            <p:sp>
              <p:nvSpPr>
                <p:cNvPr id="294" name="DRAM">
                  <a:extLst>
                    <a:ext uri="{FF2B5EF4-FFF2-40B4-BE49-F238E27FC236}">
                      <a16:creationId xmlns:a16="http://schemas.microsoft.com/office/drawing/2014/main" id="{1A473BC3-230D-0F94-13FC-E75C927123C2}"/>
                    </a:ext>
                  </a:extLst>
                </p:cNvPr>
                <p:cNvSpPr/>
                <p:nvPr/>
              </p:nvSpPr>
              <p:spPr>
                <a:xfrm>
                  <a:off x="54864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5" name="DRAM">
                  <a:extLst>
                    <a:ext uri="{FF2B5EF4-FFF2-40B4-BE49-F238E27FC236}">
                      <a16:creationId xmlns:a16="http://schemas.microsoft.com/office/drawing/2014/main" id="{439924DB-28CB-D5E3-4874-3D9B78DA362B}"/>
                    </a:ext>
                  </a:extLst>
                </p:cNvPr>
                <p:cNvSpPr/>
                <p:nvPr/>
              </p:nvSpPr>
              <p:spPr>
                <a:xfrm>
                  <a:off x="59436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6" name="DRAM">
                  <a:extLst>
                    <a:ext uri="{FF2B5EF4-FFF2-40B4-BE49-F238E27FC236}">
                      <a16:creationId xmlns:a16="http://schemas.microsoft.com/office/drawing/2014/main" id="{5250AA90-06BB-85A5-1A59-2A63CDB5501C}"/>
                    </a:ext>
                  </a:extLst>
                </p:cNvPr>
                <p:cNvSpPr/>
                <p:nvPr/>
              </p:nvSpPr>
              <p:spPr>
                <a:xfrm>
                  <a:off x="64008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7" name="DRAM">
                  <a:extLst>
                    <a:ext uri="{FF2B5EF4-FFF2-40B4-BE49-F238E27FC236}">
                      <a16:creationId xmlns:a16="http://schemas.microsoft.com/office/drawing/2014/main" id="{B9E1949F-7857-10B1-89E6-61D6FFA00C56}"/>
                    </a:ext>
                  </a:extLst>
                </p:cNvPr>
                <p:cNvSpPr/>
                <p:nvPr/>
              </p:nvSpPr>
              <p:spPr>
                <a:xfrm>
                  <a:off x="68580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8" name="DRAM">
                  <a:extLst>
                    <a:ext uri="{FF2B5EF4-FFF2-40B4-BE49-F238E27FC236}">
                      <a16:creationId xmlns:a16="http://schemas.microsoft.com/office/drawing/2014/main" id="{40B46F78-EB64-C5A8-EDC2-AE4B4E98061B}"/>
                    </a:ext>
                  </a:extLst>
                </p:cNvPr>
                <p:cNvSpPr/>
                <p:nvPr/>
              </p:nvSpPr>
              <p:spPr>
                <a:xfrm>
                  <a:off x="73152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48" name="Group 247">
                <a:extLst>
                  <a:ext uri="{FF2B5EF4-FFF2-40B4-BE49-F238E27FC236}">
                    <a16:creationId xmlns:a16="http://schemas.microsoft.com/office/drawing/2014/main" id="{7057E7EF-43F8-7654-6627-4F946840DC10}"/>
                  </a:ext>
                </a:extLst>
              </p:cNvPr>
              <p:cNvGrpSpPr/>
              <p:nvPr/>
            </p:nvGrpSpPr>
            <p:grpSpPr>
              <a:xfrm>
                <a:off x="2230081" y="2243328"/>
                <a:ext cx="917213" cy="1261169"/>
                <a:chOff x="5676900" y="990600"/>
                <a:chExt cx="1828800" cy="2971800"/>
              </a:xfrm>
            </p:grpSpPr>
            <p:cxnSp>
              <p:nvCxnSpPr>
                <p:cNvPr id="249" name="Straight Connector 248">
                  <a:extLst>
                    <a:ext uri="{FF2B5EF4-FFF2-40B4-BE49-F238E27FC236}">
                      <a16:creationId xmlns:a16="http://schemas.microsoft.com/office/drawing/2014/main" id="{4E3D9DA7-DA56-F5C5-AA92-E3DABA7CBFC9}"/>
                    </a:ext>
                  </a:extLst>
                </p:cNvPr>
                <p:cNvCxnSpPr>
                  <a:cxnSpLocks/>
                  <a:endCxn id="294" idx="0"/>
                </p:cNvCxnSpPr>
                <p:nvPr/>
              </p:nvCxnSpPr>
              <p:spPr>
                <a:xfrm>
                  <a:off x="56769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7422FE9-DC21-1578-91C9-76BC15C38F3D}"/>
                    </a:ext>
                  </a:extLst>
                </p:cNvPr>
                <p:cNvCxnSpPr>
                  <a:cxnSpLocks/>
                  <a:endCxn id="296" idx="0"/>
                </p:cNvCxnSpPr>
                <p:nvPr/>
              </p:nvCxnSpPr>
              <p:spPr>
                <a:xfrm>
                  <a:off x="6591299"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5027420-D0C9-ECBF-8512-1D07632A9527}"/>
                    </a:ext>
                  </a:extLst>
                </p:cNvPr>
                <p:cNvCxnSpPr>
                  <a:cxnSpLocks/>
                  <a:endCxn id="297" idx="0"/>
                </p:cNvCxnSpPr>
                <p:nvPr/>
              </p:nvCxnSpPr>
              <p:spPr>
                <a:xfrm>
                  <a:off x="70485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79C66344-C314-5963-7623-2D57BE747A69}"/>
                    </a:ext>
                  </a:extLst>
                </p:cNvPr>
                <p:cNvCxnSpPr>
                  <a:cxnSpLocks/>
                  <a:endCxn id="298" idx="0"/>
                </p:cNvCxnSpPr>
                <p:nvPr/>
              </p:nvCxnSpPr>
              <p:spPr>
                <a:xfrm>
                  <a:off x="75057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A7B4DE0-7B2C-05F7-7F68-0BB48BD09599}"/>
                    </a:ext>
                  </a:extLst>
                </p:cNvPr>
                <p:cNvCxnSpPr>
                  <a:cxnSpLocks/>
                  <a:endCxn id="295" idx="0"/>
                </p:cNvCxnSpPr>
                <p:nvPr/>
              </p:nvCxnSpPr>
              <p:spPr>
                <a:xfrm>
                  <a:off x="61341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grpSp>
        </p:grpSp>
        <p:grpSp>
          <p:nvGrpSpPr>
            <p:cNvPr id="234" name="Group 233">
              <a:extLst>
                <a:ext uri="{FF2B5EF4-FFF2-40B4-BE49-F238E27FC236}">
                  <a16:creationId xmlns:a16="http://schemas.microsoft.com/office/drawing/2014/main" id="{30BAA28D-3E8F-EE0D-ECD3-1B91698ECA9A}"/>
                </a:ext>
              </a:extLst>
            </p:cNvPr>
            <p:cNvGrpSpPr/>
            <p:nvPr/>
          </p:nvGrpSpPr>
          <p:grpSpPr>
            <a:xfrm>
              <a:off x="3692066" y="2243328"/>
              <a:ext cx="1108299" cy="1490472"/>
              <a:chOff x="3692066" y="2243328"/>
              <a:chExt cx="1108299" cy="1490472"/>
            </a:xfrm>
          </p:grpSpPr>
          <p:grpSp>
            <p:nvGrpSpPr>
              <p:cNvPr id="235" name="Group 234">
                <a:extLst>
                  <a:ext uri="{FF2B5EF4-FFF2-40B4-BE49-F238E27FC236}">
                    <a16:creationId xmlns:a16="http://schemas.microsoft.com/office/drawing/2014/main" id="{5FBC66E6-15E8-6588-43F1-BCE0278680C6}"/>
                  </a:ext>
                </a:extLst>
              </p:cNvPr>
              <p:cNvGrpSpPr/>
              <p:nvPr/>
            </p:nvGrpSpPr>
            <p:grpSpPr>
              <a:xfrm>
                <a:off x="3692066" y="3504497"/>
                <a:ext cx="1108299" cy="229303"/>
                <a:chOff x="5486400" y="3962400"/>
                <a:chExt cx="2209800" cy="457200"/>
              </a:xfrm>
            </p:grpSpPr>
            <p:sp>
              <p:nvSpPr>
                <p:cNvPr id="242" name="DRAM">
                  <a:extLst>
                    <a:ext uri="{FF2B5EF4-FFF2-40B4-BE49-F238E27FC236}">
                      <a16:creationId xmlns:a16="http://schemas.microsoft.com/office/drawing/2014/main" id="{BF5F35A0-1A2B-7251-383C-8B634052D258}"/>
                    </a:ext>
                  </a:extLst>
                </p:cNvPr>
                <p:cNvSpPr/>
                <p:nvPr/>
              </p:nvSpPr>
              <p:spPr>
                <a:xfrm>
                  <a:off x="54864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3" name="DRAM">
                  <a:extLst>
                    <a:ext uri="{FF2B5EF4-FFF2-40B4-BE49-F238E27FC236}">
                      <a16:creationId xmlns:a16="http://schemas.microsoft.com/office/drawing/2014/main" id="{2273CB65-5AA7-735F-EA55-294094F5E9A0}"/>
                    </a:ext>
                  </a:extLst>
                </p:cNvPr>
                <p:cNvSpPr/>
                <p:nvPr/>
              </p:nvSpPr>
              <p:spPr>
                <a:xfrm>
                  <a:off x="59436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4" name="DRAM">
                  <a:extLst>
                    <a:ext uri="{FF2B5EF4-FFF2-40B4-BE49-F238E27FC236}">
                      <a16:creationId xmlns:a16="http://schemas.microsoft.com/office/drawing/2014/main" id="{C473BE62-F99E-2D40-AAEF-5CB59B563C17}"/>
                    </a:ext>
                  </a:extLst>
                </p:cNvPr>
                <p:cNvSpPr/>
                <p:nvPr/>
              </p:nvSpPr>
              <p:spPr>
                <a:xfrm>
                  <a:off x="64008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5" name="DRAM">
                  <a:extLst>
                    <a:ext uri="{FF2B5EF4-FFF2-40B4-BE49-F238E27FC236}">
                      <a16:creationId xmlns:a16="http://schemas.microsoft.com/office/drawing/2014/main" id="{CBE5B55C-7FEE-A218-3860-3CC2DE2503C7}"/>
                    </a:ext>
                  </a:extLst>
                </p:cNvPr>
                <p:cNvSpPr/>
                <p:nvPr/>
              </p:nvSpPr>
              <p:spPr>
                <a:xfrm>
                  <a:off x="68580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6" name="DRAM">
                  <a:extLst>
                    <a:ext uri="{FF2B5EF4-FFF2-40B4-BE49-F238E27FC236}">
                      <a16:creationId xmlns:a16="http://schemas.microsoft.com/office/drawing/2014/main" id="{73F9D1E2-32BA-60C3-99C7-5FFFD95888CC}"/>
                    </a:ext>
                  </a:extLst>
                </p:cNvPr>
                <p:cNvSpPr/>
                <p:nvPr/>
              </p:nvSpPr>
              <p:spPr>
                <a:xfrm>
                  <a:off x="7315200" y="3962400"/>
                  <a:ext cx="381000" cy="457200"/>
                </a:xfrm>
                <a:prstGeom prst="roundRect">
                  <a:avLst>
                    <a:gd name="adj" fmla="val 11319"/>
                  </a:avLst>
                </a:prstGeom>
                <a:solidFill>
                  <a:schemeClr val="accent5"/>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36" name="Group 235">
                <a:extLst>
                  <a:ext uri="{FF2B5EF4-FFF2-40B4-BE49-F238E27FC236}">
                    <a16:creationId xmlns:a16="http://schemas.microsoft.com/office/drawing/2014/main" id="{4FF58F55-3F67-9C44-5204-8415974B2223}"/>
                  </a:ext>
                </a:extLst>
              </p:cNvPr>
              <p:cNvGrpSpPr/>
              <p:nvPr/>
            </p:nvGrpSpPr>
            <p:grpSpPr>
              <a:xfrm>
                <a:off x="3787609" y="2243328"/>
                <a:ext cx="917213" cy="1261169"/>
                <a:chOff x="5676900" y="990600"/>
                <a:chExt cx="1828800" cy="2971800"/>
              </a:xfrm>
            </p:grpSpPr>
            <p:cxnSp>
              <p:nvCxnSpPr>
                <p:cNvPr id="237" name="Straight Connector 236">
                  <a:extLst>
                    <a:ext uri="{FF2B5EF4-FFF2-40B4-BE49-F238E27FC236}">
                      <a16:creationId xmlns:a16="http://schemas.microsoft.com/office/drawing/2014/main" id="{4E1667B0-A512-1DC7-393B-7E07CFCB0351}"/>
                    </a:ext>
                  </a:extLst>
                </p:cNvPr>
                <p:cNvCxnSpPr>
                  <a:cxnSpLocks/>
                  <a:endCxn id="242" idx="0"/>
                </p:cNvCxnSpPr>
                <p:nvPr/>
              </p:nvCxnSpPr>
              <p:spPr>
                <a:xfrm>
                  <a:off x="56769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E78D5D0-708A-43ED-F3EB-1F55953360E5}"/>
                    </a:ext>
                  </a:extLst>
                </p:cNvPr>
                <p:cNvCxnSpPr>
                  <a:cxnSpLocks/>
                  <a:endCxn id="244" idx="0"/>
                </p:cNvCxnSpPr>
                <p:nvPr/>
              </p:nvCxnSpPr>
              <p:spPr>
                <a:xfrm>
                  <a:off x="65913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5DEDC74-64DA-96EF-57D4-0743E79A567B}"/>
                    </a:ext>
                  </a:extLst>
                </p:cNvPr>
                <p:cNvCxnSpPr>
                  <a:cxnSpLocks/>
                  <a:endCxn id="245" idx="0"/>
                </p:cNvCxnSpPr>
                <p:nvPr/>
              </p:nvCxnSpPr>
              <p:spPr>
                <a:xfrm>
                  <a:off x="70485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2EBAB71-455D-A06D-51F8-8036B96C052A}"/>
                    </a:ext>
                  </a:extLst>
                </p:cNvPr>
                <p:cNvCxnSpPr>
                  <a:cxnSpLocks/>
                  <a:endCxn id="246" idx="0"/>
                </p:cNvCxnSpPr>
                <p:nvPr/>
              </p:nvCxnSpPr>
              <p:spPr>
                <a:xfrm>
                  <a:off x="75057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0F71D95D-86A7-96EE-10CC-AD438161307B}"/>
                    </a:ext>
                  </a:extLst>
                </p:cNvPr>
                <p:cNvCxnSpPr>
                  <a:cxnSpLocks/>
                  <a:endCxn id="243" idx="0"/>
                </p:cNvCxnSpPr>
                <p:nvPr/>
              </p:nvCxnSpPr>
              <p:spPr>
                <a:xfrm>
                  <a:off x="6134100" y="990600"/>
                  <a:ext cx="0" cy="2971800"/>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grpSp>
        </p:grpSp>
      </p:grpSp>
      <p:grpSp>
        <p:nvGrpSpPr>
          <p:cNvPr id="299" name="Group 298">
            <a:extLst>
              <a:ext uri="{FF2B5EF4-FFF2-40B4-BE49-F238E27FC236}">
                <a16:creationId xmlns:a16="http://schemas.microsoft.com/office/drawing/2014/main" id="{5B5930AB-7FA8-4984-8DC8-98A2257581F3}"/>
              </a:ext>
            </a:extLst>
          </p:cNvPr>
          <p:cNvGrpSpPr/>
          <p:nvPr/>
        </p:nvGrpSpPr>
        <p:grpSpPr>
          <a:xfrm>
            <a:off x="4746494" y="2348779"/>
            <a:ext cx="1414038" cy="191087"/>
            <a:chOff x="1828799" y="2017072"/>
            <a:chExt cx="1414038" cy="191087"/>
          </a:xfrm>
        </p:grpSpPr>
        <p:sp>
          <p:nvSpPr>
            <p:cNvPr id="300" name="DRAM">
              <a:extLst>
                <a:ext uri="{FF2B5EF4-FFF2-40B4-BE49-F238E27FC236}">
                  <a16:creationId xmlns:a16="http://schemas.microsoft.com/office/drawing/2014/main" id="{EEB69EEB-6484-8A1C-291B-F424321A43E5}"/>
                </a:ext>
              </a:extLst>
            </p:cNvPr>
            <p:cNvSpPr/>
            <p:nvPr/>
          </p:nvSpPr>
          <p:spPr>
            <a:xfrm rot="5400000">
              <a:off x="1847908" y="1997964"/>
              <a:ext cx="191086" cy="229303"/>
            </a:xfrm>
            <a:prstGeom prst="roundRect">
              <a:avLst>
                <a:gd name="adj" fmla="val 11319"/>
              </a:avLst>
            </a:prstGeom>
            <a:solidFill>
              <a:srgbClr val="FFD5B3"/>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01" name="Straight Connector 300">
              <a:extLst>
                <a:ext uri="{FF2B5EF4-FFF2-40B4-BE49-F238E27FC236}">
                  <a16:creationId xmlns:a16="http://schemas.microsoft.com/office/drawing/2014/main" id="{3449373D-F574-DADF-B86D-D21E178FD5ED}"/>
                </a:ext>
              </a:extLst>
            </p:cNvPr>
            <p:cNvCxnSpPr>
              <a:cxnSpLocks/>
              <a:stCxn id="306" idx="6"/>
              <a:endCxn id="300" idx="0"/>
            </p:cNvCxnSpPr>
            <p:nvPr/>
          </p:nvCxnSpPr>
          <p:spPr>
            <a:xfrm flipH="1">
              <a:off x="2058103" y="2112615"/>
              <a:ext cx="1184734" cy="1"/>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sp>
          <p:nvSpPr>
            <p:cNvPr id="302" name="Oval 301">
              <a:extLst>
                <a:ext uri="{FF2B5EF4-FFF2-40B4-BE49-F238E27FC236}">
                  <a16:creationId xmlns:a16="http://schemas.microsoft.com/office/drawing/2014/main" id="{7FE75F60-128B-FA7B-DDC5-8A3A2A82136C}"/>
                </a:ext>
              </a:extLst>
            </p:cNvPr>
            <p:cNvSpPr/>
            <p:nvPr/>
          </p:nvSpPr>
          <p:spPr>
            <a:xfrm>
              <a:off x="2134538"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3" name="Oval 302">
              <a:extLst>
                <a:ext uri="{FF2B5EF4-FFF2-40B4-BE49-F238E27FC236}">
                  <a16:creationId xmlns:a16="http://schemas.microsoft.com/office/drawing/2014/main" id="{C1623163-142A-1844-18F4-7C652BE4F422}"/>
                </a:ext>
              </a:extLst>
            </p:cNvPr>
            <p:cNvSpPr/>
            <p:nvPr/>
          </p:nvSpPr>
          <p:spPr>
            <a:xfrm>
              <a:off x="2363841"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4" name="Oval 303">
              <a:extLst>
                <a:ext uri="{FF2B5EF4-FFF2-40B4-BE49-F238E27FC236}">
                  <a16:creationId xmlns:a16="http://schemas.microsoft.com/office/drawing/2014/main" id="{BAA3CC2C-A7E5-565F-C84F-959511C7778C}"/>
                </a:ext>
              </a:extLst>
            </p:cNvPr>
            <p:cNvSpPr/>
            <p:nvPr/>
          </p:nvSpPr>
          <p:spPr>
            <a:xfrm>
              <a:off x="2593144"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5" name="Oval 304">
              <a:extLst>
                <a:ext uri="{FF2B5EF4-FFF2-40B4-BE49-F238E27FC236}">
                  <a16:creationId xmlns:a16="http://schemas.microsoft.com/office/drawing/2014/main" id="{5D5FFA11-8EE4-398C-8EED-0E3C15625299}"/>
                </a:ext>
              </a:extLst>
            </p:cNvPr>
            <p:cNvSpPr/>
            <p:nvPr/>
          </p:nvSpPr>
          <p:spPr>
            <a:xfrm>
              <a:off x="2822448"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6" name="Oval 305">
              <a:extLst>
                <a:ext uri="{FF2B5EF4-FFF2-40B4-BE49-F238E27FC236}">
                  <a16:creationId xmlns:a16="http://schemas.microsoft.com/office/drawing/2014/main" id="{AD625DF6-DDA1-0D42-A126-8E845F45DB4D}"/>
                </a:ext>
              </a:extLst>
            </p:cNvPr>
            <p:cNvSpPr/>
            <p:nvPr/>
          </p:nvSpPr>
          <p:spPr>
            <a:xfrm>
              <a:off x="3051751"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07" name="Group 306">
            <a:extLst>
              <a:ext uri="{FF2B5EF4-FFF2-40B4-BE49-F238E27FC236}">
                <a16:creationId xmlns:a16="http://schemas.microsoft.com/office/drawing/2014/main" id="{5D8BF13D-3021-99A0-3A06-AFA3325AB9B6}"/>
              </a:ext>
            </a:extLst>
          </p:cNvPr>
          <p:cNvGrpSpPr/>
          <p:nvPr/>
        </p:nvGrpSpPr>
        <p:grpSpPr>
          <a:xfrm>
            <a:off x="6304022" y="2348779"/>
            <a:ext cx="1414038" cy="191087"/>
            <a:chOff x="3386327" y="2017072"/>
            <a:chExt cx="1414038" cy="191087"/>
          </a:xfrm>
        </p:grpSpPr>
        <p:sp>
          <p:nvSpPr>
            <p:cNvPr id="308" name="DRAM">
              <a:extLst>
                <a:ext uri="{FF2B5EF4-FFF2-40B4-BE49-F238E27FC236}">
                  <a16:creationId xmlns:a16="http://schemas.microsoft.com/office/drawing/2014/main" id="{2797F0D6-0071-2EC9-477F-91E2FA97542B}"/>
                </a:ext>
              </a:extLst>
            </p:cNvPr>
            <p:cNvSpPr/>
            <p:nvPr/>
          </p:nvSpPr>
          <p:spPr>
            <a:xfrm rot="5400000">
              <a:off x="3405436" y="1997964"/>
              <a:ext cx="191086" cy="229303"/>
            </a:xfrm>
            <a:prstGeom prst="roundRect">
              <a:avLst>
                <a:gd name="adj" fmla="val 11319"/>
              </a:avLst>
            </a:prstGeom>
            <a:solidFill>
              <a:srgbClr val="FFD5B3"/>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09" name="Straight Connector 308">
              <a:extLst>
                <a:ext uri="{FF2B5EF4-FFF2-40B4-BE49-F238E27FC236}">
                  <a16:creationId xmlns:a16="http://schemas.microsoft.com/office/drawing/2014/main" id="{72A17121-F215-FC4C-5F0D-147420C6F530}"/>
                </a:ext>
              </a:extLst>
            </p:cNvPr>
            <p:cNvCxnSpPr>
              <a:cxnSpLocks/>
              <a:endCxn id="308" idx="0"/>
            </p:cNvCxnSpPr>
            <p:nvPr/>
          </p:nvCxnSpPr>
          <p:spPr>
            <a:xfrm flipH="1" flipV="1">
              <a:off x="3615631" y="2112616"/>
              <a:ext cx="1184734" cy="1"/>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sp>
          <p:nvSpPr>
            <p:cNvPr id="310" name="Oval 309">
              <a:extLst>
                <a:ext uri="{FF2B5EF4-FFF2-40B4-BE49-F238E27FC236}">
                  <a16:creationId xmlns:a16="http://schemas.microsoft.com/office/drawing/2014/main" id="{B04BB8EF-FF45-3E88-5AC3-DABAFF29990B}"/>
                </a:ext>
              </a:extLst>
            </p:cNvPr>
            <p:cNvSpPr/>
            <p:nvPr/>
          </p:nvSpPr>
          <p:spPr>
            <a:xfrm>
              <a:off x="3692066"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1" name="Oval 310">
              <a:extLst>
                <a:ext uri="{FF2B5EF4-FFF2-40B4-BE49-F238E27FC236}">
                  <a16:creationId xmlns:a16="http://schemas.microsoft.com/office/drawing/2014/main" id="{DFF2D600-2A90-4B09-D774-E77A5478D12E}"/>
                </a:ext>
              </a:extLst>
            </p:cNvPr>
            <p:cNvSpPr/>
            <p:nvPr/>
          </p:nvSpPr>
          <p:spPr>
            <a:xfrm>
              <a:off x="3921369"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2" name="Oval 311">
              <a:extLst>
                <a:ext uri="{FF2B5EF4-FFF2-40B4-BE49-F238E27FC236}">
                  <a16:creationId xmlns:a16="http://schemas.microsoft.com/office/drawing/2014/main" id="{0B5F992A-FBCA-0AA5-2355-B8D3BF5AE140}"/>
                </a:ext>
              </a:extLst>
            </p:cNvPr>
            <p:cNvSpPr/>
            <p:nvPr/>
          </p:nvSpPr>
          <p:spPr>
            <a:xfrm>
              <a:off x="4150672"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3" name="Oval 312">
              <a:extLst>
                <a:ext uri="{FF2B5EF4-FFF2-40B4-BE49-F238E27FC236}">
                  <a16:creationId xmlns:a16="http://schemas.microsoft.com/office/drawing/2014/main" id="{52474A84-EAB0-CEF0-5100-0452DCB951DF}"/>
                </a:ext>
              </a:extLst>
            </p:cNvPr>
            <p:cNvSpPr/>
            <p:nvPr/>
          </p:nvSpPr>
          <p:spPr>
            <a:xfrm>
              <a:off x="4379976"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4" name="Oval 313">
              <a:extLst>
                <a:ext uri="{FF2B5EF4-FFF2-40B4-BE49-F238E27FC236}">
                  <a16:creationId xmlns:a16="http://schemas.microsoft.com/office/drawing/2014/main" id="{391E094B-D796-D7A6-665F-0B7805DA5804}"/>
                </a:ext>
              </a:extLst>
            </p:cNvPr>
            <p:cNvSpPr/>
            <p:nvPr/>
          </p:nvSpPr>
          <p:spPr>
            <a:xfrm>
              <a:off x="4609279"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15" name="Group 314">
            <a:extLst>
              <a:ext uri="{FF2B5EF4-FFF2-40B4-BE49-F238E27FC236}">
                <a16:creationId xmlns:a16="http://schemas.microsoft.com/office/drawing/2014/main" id="{2A22309F-BAE1-9CCB-E37F-0E66C3061C46}"/>
              </a:ext>
            </a:extLst>
          </p:cNvPr>
          <p:cNvGrpSpPr/>
          <p:nvPr/>
        </p:nvGrpSpPr>
        <p:grpSpPr>
          <a:xfrm>
            <a:off x="4746494" y="1888987"/>
            <a:ext cx="1414038" cy="191087"/>
            <a:chOff x="1828799" y="2017072"/>
            <a:chExt cx="1414038" cy="191087"/>
          </a:xfrm>
        </p:grpSpPr>
        <p:sp>
          <p:nvSpPr>
            <p:cNvPr id="316" name="DRAM">
              <a:extLst>
                <a:ext uri="{FF2B5EF4-FFF2-40B4-BE49-F238E27FC236}">
                  <a16:creationId xmlns:a16="http://schemas.microsoft.com/office/drawing/2014/main" id="{3F9F3A9F-49F1-99C5-2CFC-39BB52644487}"/>
                </a:ext>
              </a:extLst>
            </p:cNvPr>
            <p:cNvSpPr/>
            <p:nvPr/>
          </p:nvSpPr>
          <p:spPr>
            <a:xfrm rot="5400000">
              <a:off x="1847908" y="1997964"/>
              <a:ext cx="191086" cy="229303"/>
            </a:xfrm>
            <a:prstGeom prst="roundRect">
              <a:avLst>
                <a:gd name="adj" fmla="val 11319"/>
              </a:avLst>
            </a:prstGeom>
            <a:solidFill>
              <a:srgbClr val="FFD5B3"/>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17" name="Straight Connector 316">
              <a:extLst>
                <a:ext uri="{FF2B5EF4-FFF2-40B4-BE49-F238E27FC236}">
                  <a16:creationId xmlns:a16="http://schemas.microsoft.com/office/drawing/2014/main" id="{F03D4FEA-C087-D158-29D9-48AAE4164D75}"/>
                </a:ext>
              </a:extLst>
            </p:cNvPr>
            <p:cNvCxnSpPr>
              <a:cxnSpLocks/>
              <a:stCxn id="323" idx="6"/>
              <a:endCxn id="316" idx="0"/>
            </p:cNvCxnSpPr>
            <p:nvPr/>
          </p:nvCxnSpPr>
          <p:spPr>
            <a:xfrm flipH="1">
              <a:off x="2058103" y="2112615"/>
              <a:ext cx="1184734" cy="1"/>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sp>
          <p:nvSpPr>
            <p:cNvPr id="318" name="Oval 317">
              <a:extLst>
                <a:ext uri="{FF2B5EF4-FFF2-40B4-BE49-F238E27FC236}">
                  <a16:creationId xmlns:a16="http://schemas.microsoft.com/office/drawing/2014/main" id="{79608F25-B0BC-86E0-F6F3-FB2640A494A1}"/>
                </a:ext>
              </a:extLst>
            </p:cNvPr>
            <p:cNvSpPr/>
            <p:nvPr/>
          </p:nvSpPr>
          <p:spPr>
            <a:xfrm>
              <a:off x="2134538"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9" name="Oval 318">
              <a:extLst>
                <a:ext uri="{FF2B5EF4-FFF2-40B4-BE49-F238E27FC236}">
                  <a16:creationId xmlns:a16="http://schemas.microsoft.com/office/drawing/2014/main" id="{7CA1F1F7-0BB5-53BE-20F1-13A9B6E4B50B}"/>
                </a:ext>
              </a:extLst>
            </p:cNvPr>
            <p:cNvSpPr/>
            <p:nvPr/>
          </p:nvSpPr>
          <p:spPr>
            <a:xfrm>
              <a:off x="2363841"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1" name="Oval 320">
              <a:extLst>
                <a:ext uri="{FF2B5EF4-FFF2-40B4-BE49-F238E27FC236}">
                  <a16:creationId xmlns:a16="http://schemas.microsoft.com/office/drawing/2014/main" id="{C9417EED-4E14-247A-2132-F6B280789BA8}"/>
                </a:ext>
              </a:extLst>
            </p:cNvPr>
            <p:cNvSpPr/>
            <p:nvPr/>
          </p:nvSpPr>
          <p:spPr>
            <a:xfrm>
              <a:off x="2593144"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2" name="Oval 321">
              <a:extLst>
                <a:ext uri="{FF2B5EF4-FFF2-40B4-BE49-F238E27FC236}">
                  <a16:creationId xmlns:a16="http://schemas.microsoft.com/office/drawing/2014/main" id="{E20CE618-582B-BCD0-797B-C2B9BDD0EF92}"/>
                </a:ext>
              </a:extLst>
            </p:cNvPr>
            <p:cNvSpPr/>
            <p:nvPr/>
          </p:nvSpPr>
          <p:spPr>
            <a:xfrm>
              <a:off x="2822448"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3" name="Oval 322">
              <a:extLst>
                <a:ext uri="{FF2B5EF4-FFF2-40B4-BE49-F238E27FC236}">
                  <a16:creationId xmlns:a16="http://schemas.microsoft.com/office/drawing/2014/main" id="{B9A56D1D-A4D5-AD1F-D0C7-3085EA24528A}"/>
                </a:ext>
              </a:extLst>
            </p:cNvPr>
            <p:cNvSpPr/>
            <p:nvPr/>
          </p:nvSpPr>
          <p:spPr>
            <a:xfrm>
              <a:off x="3051751"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24" name="Group 323">
            <a:extLst>
              <a:ext uri="{FF2B5EF4-FFF2-40B4-BE49-F238E27FC236}">
                <a16:creationId xmlns:a16="http://schemas.microsoft.com/office/drawing/2014/main" id="{0B269F79-A9A7-1A98-24E6-E2C683FF78AD}"/>
              </a:ext>
            </a:extLst>
          </p:cNvPr>
          <p:cNvGrpSpPr/>
          <p:nvPr/>
        </p:nvGrpSpPr>
        <p:grpSpPr>
          <a:xfrm>
            <a:off x="6304022" y="1888987"/>
            <a:ext cx="1414038" cy="191087"/>
            <a:chOff x="3386327" y="2017072"/>
            <a:chExt cx="1414038" cy="191087"/>
          </a:xfrm>
        </p:grpSpPr>
        <p:sp>
          <p:nvSpPr>
            <p:cNvPr id="325" name="DRAM">
              <a:extLst>
                <a:ext uri="{FF2B5EF4-FFF2-40B4-BE49-F238E27FC236}">
                  <a16:creationId xmlns:a16="http://schemas.microsoft.com/office/drawing/2014/main" id="{D6004F7B-C33E-286B-97B7-5813A5D1A7DF}"/>
                </a:ext>
              </a:extLst>
            </p:cNvPr>
            <p:cNvSpPr/>
            <p:nvPr/>
          </p:nvSpPr>
          <p:spPr>
            <a:xfrm rot="5400000">
              <a:off x="3405436" y="1997964"/>
              <a:ext cx="191086" cy="229303"/>
            </a:xfrm>
            <a:prstGeom prst="roundRect">
              <a:avLst>
                <a:gd name="adj" fmla="val 11319"/>
              </a:avLst>
            </a:prstGeom>
            <a:solidFill>
              <a:srgbClr val="FFD5B3"/>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26" name="Straight Connector 325">
              <a:extLst>
                <a:ext uri="{FF2B5EF4-FFF2-40B4-BE49-F238E27FC236}">
                  <a16:creationId xmlns:a16="http://schemas.microsoft.com/office/drawing/2014/main" id="{F191CCBE-A787-5BE0-E95F-1692A3F88A27}"/>
                </a:ext>
              </a:extLst>
            </p:cNvPr>
            <p:cNvCxnSpPr>
              <a:cxnSpLocks/>
              <a:endCxn id="325" idx="0"/>
            </p:cNvCxnSpPr>
            <p:nvPr/>
          </p:nvCxnSpPr>
          <p:spPr>
            <a:xfrm flipH="1" flipV="1">
              <a:off x="3615631" y="2112616"/>
              <a:ext cx="1184734" cy="1"/>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sp>
          <p:nvSpPr>
            <p:cNvPr id="327" name="Oval 326">
              <a:extLst>
                <a:ext uri="{FF2B5EF4-FFF2-40B4-BE49-F238E27FC236}">
                  <a16:creationId xmlns:a16="http://schemas.microsoft.com/office/drawing/2014/main" id="{6E72FD5C-E289-C91F-42EE-C43E10CF066F}"/>
                </a:ext>
              </a:extLst>
            </p:cNvPr>
            <p:cNvSpPr/>
            <p:nvPr/>
          </p:nvSpPr>
          <p:spPr>
            <a:xfrm>
              <a:off x="3692066"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8" name="Oval 327">
              <a:extLst>
                <a:ext uri="{FF2B5EF4-FFF2-40B4-BE49-F238E27FC236}">
                  <a16:creationId xmlns:a16="http://schemas.microsoft.com/office/drawing/2014/main" id="{6ADCD851-7199-82EB-969E-CE7D1B970FE9}"/>
                </a:ext>
              </a:extLst>
            </p:cNvPr>
            <p:cNvSpPr/>
            <p:nvPr/>
          </p:nvSpPr>
          <p:spPr>
            <a:xfrm>
              <a:off x="3921369"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9" name="Oval 328">
              <a:extLst>
                <a:ext uri="{FF2B5EF4-FFF2-40B4-BE49-F238E27FC236}">
                  <a16:creationId xmlns:a16="http://schemas.microsoft.com/office/drawing/2014/main" id="{33EFDD3B-CAFE-17B6-510A-78ADDEEC3E9B}"/>
                </a:ext>
              </a:extLst>
            </p:cNvPr>
            <p:cNvSpPr/>
            <p:nvPr/>
          </p:nvSpPr>
          <p:spPr>
            <a:xfrm>
              <a:off x="4150672"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7" name="Oval 346">
              <a:extLst>
                <a:ext uri="{FF2B5EF4-FFF2-40B4-BE49-F238E27FC236}">
                  <a16:creationId xmlns:a16="http://schemas.microsoft.com/office/drawing/2014/main" id="{682F40D4-E54C-8E86-02FD-FC5E73682339}"/>
                </a:ext>
              </a:extLst>
            </p:cNvPr>
            <p:cNvSpPr/>
            <p:nvPr/>
          </p:nvSpPr>
          <p:spPr>
            <a:xfrm>
              <a:off x="4379976"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8" name="Oval 347">
              <a:extLst>
                <a:ext uri="{FF2B5EF4-FFF2-40B4-BE49-F238E27FC236}">
                  <a16:creationId xmlns:a16="http://schemas.microsoft.com/office/drawing/2014/main" id="{FCCB6128-FE7C-4F39-022C-C07DC8677DFA}"/>
                </a:ext>
              </a:extLst>
            </p:cNvPr>
            <p:cNvSpPr/>
            <p:nvPr/>
          </p:nvSpPr>
          <p:spPr>
            <a:xfrm>
              <a:off x="4609279" y="2017072"/>
              <a:ext cx="191086" cy="191086"/>
            </a:xfrm>
            <a:prstGeom prst="ellipse">
              <a:avLst/>
            </a:prstGeom>
            <a:solidFill>
              <a:schemeClr val="accent5"/>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9" name="Group 348">
            <a:extLst>
              <a:ext uri="{FF2B5EF4-FFF2-40B4-BE49-F238E27FC236}">
                <a16:creationId xmlns:a16="http://schemas.microsoft.com/office/drawing/2014/main" id="{874D1307-59AE-A358-28A8-7D9BB717EEAE}"/>
              </a:ext>
            </a:extLst>
          </p:cNvPr>
          <p:cNvGrpSpPr/>
          <p:nvPr/>
        </p:nvGrpSpPr>
        <p:grpSpPr>
          <a:xfrm>
            <a:off x="4746494" y="2118593"/>
            <a:ext cx="1414038" cy="191087"/>
            <a:chOff x="1828799" y="2017072"/>
            <a:chExt cx="1414038" cy="191087"/>
          </a:xfrm>
        </p:grpSpPr>
        <p:sp>
          <p:nvSpPr>
            <p:cNvPr id="350" name="DRAM">
              <a:extLst>
                <a:ext uri="{FF2B5EF4-FFF2-40B4-BE49-F238E27FC236}">
                  <a16:creationId xmlns:a16="http://schemas.microsoft.com/office/drawing/2014/main" id="{EF257035-C3DF-6ED7-9E0E-5ABB6681C97E}"/>
                </a:ext>
              </a:extLst>
            </p:cNvPr>
            <p:cNvSpPr/>
            <p:nvPr/>
          </p:nvSpPr>
          <p:spPr>
            <a:xfrm rot="5400000">
              <a:off x="1847908" y="1997964"/>
              <a:ext cx="191086" cy="229303"/>
            </a:xfrm>
            <a:prstGeom prst="roundRect">
              <a:avLst>
                <a:gd name="adj" fmla="val 11319"/>
              </a:avLst>
            </a:prstGeom>
            <a:solidFill>
              <a:srgbClr val="FFD5B3"/>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51" name="Straight Connector 350">
              <a:extLst>
                <a:ext uri="{FF2B5EF4-FFF2-40B4-BE49-F238E27FC236}">
                  <a16:creationId xmlns:a16="http://schemas.microsoft.com/office/drawing/2014/main" id="{AE6DB108-D261-E80D-1963-23789D705207}"/>
                </a:ext>
              </a:extLst>
            </p:cNvPr>
            <p:cNvCxnSpPr>
              <a:cxnSpLocks/>
              <a:stCxn id="356" idx="6"/>
              <a:endCxn id="350" idx="0"/>
            </p:cNvCxnSpPr>
            <p:nvPr/>
          </p:nvCxnSpPr>
          <p:spPr>
            <a:xfrm flipH="1">
              <a:off x="2058103" y="2112615"/>
              <a:ext cx="1184734" cy="1"/>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sp>
          <p:nvSpPr>
            <p:cNvPr id="352" name="Oval 351">
              <a:extLst>
                <a:ext uri="{FF2B5EF4-FFF2-40B4-BE49-F238E27FC236}">
                  <a16:creationId xmlns:a16="http://schemas.microsoft.com/office/drawing/2014/main" id="{7F09A63D-392A-5384-F511-CE704376196C}"/>
                </a:ext>
              </a:extLst>
            </p:cNvPr>
            <p:cNvSpPr/>
            <p:nvPr/>
          </p:nvSpPr>
          <p:spPr>
            <a:xfrm>
              <a:off x="2134538"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3" name="Oval 352">
              <a:extLst>
                <a:ext uri="{FF2B5EF4-FFF2-40B4-BE49-F238E27FC236}">
                  <a16:creationId xmlns:a16="http://schemas.microsoft.com/office/drawing/2014/main" id="{ED3B2E97-7984-4986-BBB0-A7C2E6E1D690}"/>
                </a:ext>
              </a:extLst>
            </p:cNvPr>
            <p:cNvSpPr/>
            <p:nvPr/>
          </p:nvSpPr>
          <p:spPr>
            <a:xfrm>
              <a:off x="2363841"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4" name="Oval 353">
              <a:extLst>
                <a:ext uri="{FF2B5EF4-FFF2-40B4-BE49-F238E27FC236}">
                  <a16:creationId xmlns:a16="http://schemas.microsoft.com/office/drawing/2014/main" id="{3E111E80-3032-B6AE-2D6E-FBACB291AB22}"/>
                </a:ext>
              </a:extLst>
            </p:cNvPr>
            <p:cNvSpPr/>
            <p:nvPr/>
          </p:nvSpPr>
          <p:spPr>
            <a:xfrm>
              <a:off x="2593144"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5" name="Oval 354">
              <a:extLst>
                <a:ext uri="{FF2B5EF4-FFF2-40B4-BE49-F238E27FC236}">
                  <a16:creationId xmlns:a16="http://schemas.microsoft.com/office/drawing/2014/main" id="{BD7CB9A4-2DE1-D71E-1C35-00FD5D5D2196}"/>
                </a:ext>
              </a:extLst>
            </p:cNvPr>
            <p:cNvSpPr/>
            <p:nvPr/>
          </p:nvSpPr>
          <p:spPr>
            <a:xfrm>
              <a:off x="2822448"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6" name="Oval 355">
              <a:extLst>
                <a:ext uri="{FF2B5EF4-FFF2-40B4-BE49-F238E27FC236}">
                  <a16:creationId xmlns:a16="http://schemas.microsoft.com/office/drawing/2014/main" id="{88458397-ABAB-CFFD-3B27-06D51122EB63}"/>
                </a:ext>
              </a:extLst>
            </p:cNvPr>
            <p:cNvSpPr/>
            <p:nvPr/>
          </p:nvSpPr>
          <p:spPr>
            <a:xfrm>
              <a:off x="3051751"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57" name="Group 356">
            <a:extLst>
              <a:ext uri="{FF2B5EF4-FFF2-40B4-BE49-F238E27FC236}">
                <a16:creationId xmlns:a16="http://schemas.microsoft.com/office/drawing/2014/main" id="{19866068-FC27-C1A0-BF21-383DBB4FE667}"/>
              </a:ext>
            </a:extLst>
          </p:cNvPr>
          <p:cNvGrpSpPr/>
          <p:nvPr/>
        </p:nvGrpSpPr>
        <p:grpSpPr>
          <a:xfrm>
            <a:off x="6304022" y="2118593"/>
            <a:ext cx="1414038" cy="191087"/>
            <a:chOff x="3386327" y="2017072"/>
            <a:chExt cx="1414038" cy="191087"/>
          </a:xfrm>
        </p:grpSpPr>
        <p:sp>
          <p:nvSpPr>
            <p:cNvPr id="358" name="DRAM">
              <a:extLst>
                <a:ext uri="{FF2B5EF4-FFF2-40B4-BE49-F238E27FC236}">
                  <a16:creationId xmlns:a16="http://schemas.microsoft.com/office/drawing/2014/main" id="{62FDF9B2-FD1E-8432-660A-125AF0278BA6}"/>
                </a:ext>
              </a:extLst>
            </p:cNvPr>
            <p:cNvSpPr/>
            <p:nvPr/>
          </p:nvSpPr>
          <p:spPr>
            <a:xfrm rot="5400000">
              <a:off x="3405436" y="1997964"/>
              <a:ext cx="191086" cy="229303"/>
            </a:xfrm>
            <a:prstGeom prst="roundRect">
              <a:avLst>
                <a:gd name="adj" fmla="val 11319"/>
              </a:avLst>
            </a:prstGeom>
            <a:solidFill>
              <a:srgbClr val="FFD5B3"/>
            </a:solidFill>
            <a:ln w="25400">
              <a:solidFill>
                <a:srgbClr val="FF71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59" name="Straight Connector 358">
              <a:extLst>
                <a:ext uri="{FF2B5EF4-FFF2-40B4-BE49-F238E27FC236}">
                  <a16:creationId xmlns:a16="http://schemas.microsoft.com/office/drawing/2014/main" id="{E692EA09-2ADC-2B06-6C69-BA7F98A8E1C9}"/>
                </a:ext>
              </a:extLst>
            </p:cNvPr>
            <p:cNvCxnSpPr>
              <a:cxnSpLocks/>
              <a:endCxn id="358" idx="0"/>
            </p:cNvCxnSpPr>
            <p:nvPr/>
          </p:nvCxnSpPr>
          <p:spPr>
            <a:xfrm flipH="1" flipV="1">
              <a:off x="3615631" y="2112616"/>
              <a:ext cx="1184734" cy="1"/>
            </a:xfrm>
            <a:prstGeom prst="line">
              <a:avLst/>
            </a:prstGeom>
            <a:solidFill>
              <a:schemeClr val="tx1">
                <a:lumMod val="65000"/>
                <a:lumOff val="35000"/>
              </a:schemeClr>
            </a:solidFill>
            <a:ln w="25400" cap="rnd">
              <a:solidFill>
                <a:srgbClr val="FF7100"/>
              </a:solidFill>
              <a:round/>
            </a:ln>
          </p:spPr>
          <p:style>
            <a:lnRef idx="1">
              <a:schemeClr val="accent1"/>
            </a:lnRef>
            <a:fillRef idx="0">
              <a:schemeClr val="accent1"/>
            </a:fillRef>
            <a:effectRef idx="0">
              <a:schemeClr val="accent1"/>
            </a:effectRef>
            <a:fontRef idx="minor">
              <a:schemeClr val="tx1"/>
            </a:fontRef>
          </p:style>
        </p:cxnSp>
        <p:sp>
          <p:nvSpPr>
            <p:cNvPr id="360" name="Oval 359">
              <a:extLst>
                <a:ext uri="{FF2B5EF4-FFF2-40B4-BE49-F238E27FC236}">
                  <a16:creationId xmlns:a16="http://schemas.microsoft.com/office/drawing/2014/main" id="{F5053594-705B-FAC7-5105-1E52CAF8FD73}"/>
                </a:ext>
              </a:extLst>
            </p:cNvPr>
            <p:cNvSpPr/>
            <p:nvPr/>
          </p:nvSpPr>
          <p:spPr>
            <a:xfrm>
              <a:off x="3692066"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1" name="Oval 360">
              <a:extLst>
                <a:ext uri="{FF2B5EF4-FFF2-40B4-BE49-F238E27FC236}">
                  <a16:creationId xmlns:a16="http://schemas.microsoft.com/office/drawing/2014/main" id="{7840ACBD-9195-815A-0118-FDCBB943F9F3}"/>
                </a:ext>
              </a:extLst>
            </p:cNvPr>
            <p:cNvSpPr/>
            <p:nvPr/>
          </p:nvSpPr>
          <p:spPr>
            <a:xfrm>
              <a:off x="3921369"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2" name="Oval 361">
              <a:extLst>
                <a:ext uri="{FF2B5EF4-FFF2-40B4-BE49-F238E27FC236}">
                  <a16:creationId xmlns:a16="http://schemas.microsoft.com/office/drawing/2014/main" id="{87B0E762-B92C-2CFA-5127-9A3A0C861824}"/>
                </a:ext>
              </a:extLst>
            </p:cNvPr>
            <p:cNvSpPr/>
            <p:nvPr/>
          </p:nvSpPr>
          <p:spPr>
            <a:xfrm>
              <a:off x="4150672"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9" name="Oval 378">
              <a:extLst>
                <a:ext uri="{FF2B5EF4-FFF2-40B4-BE49-F238E27FC236}">
                  <a16:creationId xmlns:a16="http://schemas.microsoft.com/office/drawing/2014/main" id="{0F20546C-9417-397E-F334-4E1FD5DF5E64}"/>
                </a:ext>
              </a:extLst>
            </p:cNvPr>
            <p:cNvSpPr/>
            <p:nvPr/>
          </p:nvSpPr>
          <p:spPr>
            <a:xfrm>
              <a:off x="4379976"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0" name="Oval 379">
              <a:extLst>
                <a:ext uri="{FF2B5EF4-FFF2-40B4-BE49-F238E27FC236}">
                  <a16:creationId xmlns:a16="http://schemas.microsoft.com/office/drawing/2014/main" id="{F8DF46E2-F40D-17BF-D7D2-4A322064E9B4}"/>
                </a:ext>
              </a:extLst>
            </p:cNvPr>
            <p:cNvSpPr/>
            <p:nvPr/>
          </p:nvSpPr>
          <p:spPr>
            <a:xfrm>
              <a:off x="4609279" y="2017072"/>
              <a:ext cx="191086" cy="191086"/>
            </a:xfrm>
            <a:prstGeom prst="ellipse">
              <a:avLst/>
            </a:prstGeom>
            <a:solidFill>
              <a:schemeClr val="accent6"/>
            </a:solidFill>
            <a:ln w="25400">
              <a:solidFill>
                <a:srgbClr val="FF7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7" name="Group 396">
            <a:extLst>
              <a:ext uri="{FF2B5EF4-FFF2-40B4-BE49-F238E27FC236}">
                <a16:creationId xmlns:a16="http://schemas.microsoft.com/office/drawing/2014/main" id="{7C4CCB0E-D7D5-2702-8229-836279B7CA56}"/>
              </a:ext>
            </a:extLst>
          </p:cNvPr>
          <p:cNvGrpSpPr/>
          <p:nvPr/>
        </p:nvGrpSpPr>
        <p:grpSpPr>
          <a:xfrm>
            <a:off x="787942" y="2970901"/>
            <a:ext cx="6938410" cy="647381"/>
            <a:chOff x="757719" y="4572696"/>
            <a:chExt cx="6938410" cy="647381"/>
          </a:xfrm>
        </p:grpSpPr>
        <p:grpSp>
          <p:nvGrpSpPr>
            <p:cNvPr id="398" name="Group 397">
              <a:extLst>
                <a:ext uri="{FF2B5EF4-FFF2-40B4-BE49-F238E27FC236}">
                  <a16:creationId xmlns:a16="http://schemas.microsoft.com/office/drawing/2014/main" id="{3C188E67-B9AE-89B6-378C-4250591B7210}"/>
                </a:ext>
              </a:extLst>
            </p:cNvPr>
            <p:cNvGrpSpPr/>
            <p:nvPr/>
          </p:nvGrpSpPr>
          <p:grpSpPr>
            <a:xfrm>
              <a:off x="1906102" y="4572696"/>
              <a:ext cx="5790027" cy="251465"/>
              <a:chOff x="1906102" y="4572696"/>
              <a:chExt cx="5790027" cy="251465"/>
            </a:xfrm>
          </p:grpSpPr>
          <p:grpSp>
            <p:nvGrpSpPr>
              <p:cNvPr id="400" name="Group 399">
                <a:extLst>
                  <a:ext uri="{FF2B5EF4-FFF2-40B4-BE49-F238E27FC236}">
                    <a16:creationId xmlns:a16="http://schemas.microsoft.com/office/drawing/2014/main" id="{0916FE0C-FC13-6EFD-8FC3-539A563EF145}"/>
                  </a:ext>
                </a:extLst>
              </p:cNvPr>
              <p:cNvGrpSpPr/>
              <p:nvPr/>
            </p:nvGrpSpPr>
            <p:grpSpPr>
              <a:xfrm>
                <a:off x="1906102" y="4572696"/>
                <a:ext cx="5790027" cy="251465"/>
                <a:chOff x="1906102" y="4605667"/>
                <a:chExt cx="5790027" cy="251465"/>
              </a:xfrm>
            </p:grpSpPr>
            <p:cxnSp>
              <p:nvCxnSpPr>
                <p:cNvPr id="402" name="Straight Connector 401">
                  <a:extLst>
                    <a:ext uri="{FF2B5EF4-FFF2-40B4-BE49-F238E27FC236}">
                      <a16:creationId xmlns:a16="http://schemas.microsoft.com/office/drawing/2014/main" id="{D53F069B-1FEC-2848-9B09-4186F9949EE7}"/>
                    </a:ext>
                  </a:extLst>
                </p:cNvPr>
                <p:cNvCxnSpPr/>
                <p:nvPr/>
              </p:nvCxnSpPr>
              <p:spPr>
                <a:xfrm flipH="1">
                  <a:off x="1906102" y="4605667"/>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B2ADFD02-2F5B-E85A-3699-91F445F00C08}"/>
                    </a:ext>
                  </a:extLst>
                </p:cNvPr>
                <p:cNvCxnSpPr/>
                <p:nvPr/>
              </p:nvCxnSpPr>
              <p:spPr>
                <a:xfrm flipH="1">
                  <a:off x="3463630" y="4605667"/>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E27B028C-52D6-2246-A54C-C1741C9D91CA}"/>
                    </a:ext>
                  </a:extLst>
                </p:cNvPr>
                <p:cNvCxnSpPr/>
                <p:nvPr/>
              </p:nvCxnSpPr>
              <p:spPr>
                <a:xfrm flipH="1">
                  <a:off x="5030302" y="4612936"/>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1529CB80-7815-390D-F606-94065A9DD083}"/>
                    </a:ext>
                  </a:extLst>
                </p:cNvPr>
                <p:cNvCxnSpPr/>
                <p:nvPr/>
              </p:nvCxnSpPr>
              <p:spPr>
                <a:xfrm flipH="1">
                  <a:off x="6587830" y="4605667"/>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F3614106-0999-2540-5224-7A6FC588CA86}"/>
                    </a:ext>
                  </a:extLst>
                </p:cNvPr>
                <p:cNvCxnSpPr>
                  <a:cxnSpLocks/>
                </p:cNvCxnSpPr>
                <p:nvPr/>
              </p:nvCxnSpPr>
              <p:spPr>
                <a:xfrm flipV="1">
                  <a:off x="2460251" y="4615982"/>
                  <a:ext cx="0" cy="226344"/>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6EB0CC8A-3783-81DF-5489-B254212D4FBF}"/>
                    </a:ext>
                  </a:extLst>
                </p:cNvPr>
                <p:cNvCxnSpPr>
                  <a:cxnSpLocks/>
                </p:cNvCxnSpPr>
                <p:nvPr/>
              </p:nvCxnSpPr>
              <p:spPr>
                <a:xfrm flipV="1">
                  <a:off x="4017779" y="4615982"/>
                  <a:ext cx="0" cy="24115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BA014CE8-A11E-778C-3C0C-2050730C48A7}"/>
                    </a:ext>
                  </a:extLst>
                </p:cNvPr>
                <p:cNvCxnSpPr>
                  <a:cxnSpLocks/>
                </p:cNvCxnSpPr>
                <p:nvPr/>
              </p:nvCxnSpPr>
              <p:spPr>
                <a:xfrm flipV="1">
                  <a:off x="5584451" y="4615982"/>
                  <a:ext cx="0" cy="24115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26258DE8-F8BD-07C0-6395-22A14F841263}"/>
                    </a:ext>
                  </a:extLst>
                </p:cNvPr>
                <p:cNvCxnSpPr>
                  <a:cxnSpLocks/>
                </p:cNvCxnSpPr>
                <p:nvPr/>
              </p:nvCxnSpPr>
              <p:spPr>
                <a:xfrm flipV="1">
                  <a:off x="7141979" y="4615982"/>
                  <a:ext cx="0" cy="24115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grpSp>
          <p:cxnSp>
            <p:nvCxnSpPr>
              <p:cNvPr id="401" name="Straight Connector 400">
                <a:extLst>
                  <a:ext uri="{FF2B5EF4-FFF2-40B4-BE49-F238E27FC236}">
                    <a16:creationId xmlns:a16="http://schemas.microsoft.com/office/drawing/2014/main" id="{84FDC660-A3C9-59F4-CAD8-D1BBD9F1D343}"/>
                  </a:ext>
                </a:extLst>
              </p:cNvPr>
              <p:cNvCxnSpPr>
                <a:cxnSpLocks/>
              </p:cNvCxnSpPr>
              <p:nvPr/>
            </p:nvCxnSpPr>
            <p:spPr>
              <a:xfrm>
                <a:off x="2135695" y="4824161"/>
                <a:ext cx="5397405"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grpSp>
        <p:sp>
          <p:nvSpPr>
            <p:cNvPr id="399" name="TextBox 398">
              <a:extLst>
                <a:ext uri="{FF2B5EF4-FFF2-40B4-BE49-F238E27FC236}">
                  <a16:creationId xmlns:a16="http://schemas.microsoft.com/office/drawing/2014/main" id="{A6935B6E-1105-0B0A-7DCB-F72B40152E3C}"/>
                </a:ext>
              </a:extLst>
            </p:cNvPr>
            <p:cNvSpPr txBox="1"/>
            <p:nvPr/>
          </p:nvSpPr>
          <p:spPr>
            <a:xfrm>
              <a:off x="757719" y="4762877"/>
              <a:ext cx="3672585" cy="457200"/>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Avenir Next" panose="020B0503020202020204" pitchFamily="34" charset="0"/>
                </a:rPr>
                <a:t>global sense amplifier </a:t>
              </a:r>
            </a:p>
          </p:txBody>
        </p:sp>
      </p:grpSp>
      <p:grpSp>
        <p:nvGrpSpPr>
          <p:cNvPr id="220" name="Group 219">
            <a:extLst>
              <a:ext uri="{FF2B5EF4-FFF2-40B4-BE49-F238E27FC236}">
                <a16:creationId xmlns:a16="http://schemas.microsoft.com/office/drawing/2014/main" id="{A6C02B7B-3574-9113-4CDC-B4122C166732}"/>
              </a:ext>
            </a:extLst>
          </p:cNvPr>
          <p:cNvGrpSpPr/>
          <p:nvPr/>
        </p:nvGrpSpPr>
        <p:grpSpPr>
          <a:xfrm>
            <a:off x="3239" y="5150643"/>
            <a:ext cx="9470110" cy="781038"/>
            <a:chOff x="549218" y="3454216"/>
            <a:chExt cx="8426174" cy="788666"/>
          </a:xfrm>
        </p:grpSpPr>
        <p:sp>
          <p:nvSpPr>
            <p:cNvPr id="221" name="TextBox 220">
              <a:extLst>
                <a:ext uri="{FF2B5EF4-FFF2-40B4-BE49-F238E27FC236}">
                  <a16:creationId xmlns:a16="http://schemas.microsoft.com/office/drawing/2014/main" id="{7E095E66-B7A3-3BC8-A6E1-DB69A134CA51}"/>
                </a:ext>
              </a:extLst>
            </p:cNvPr>
            <p:cNvSpPr txBox="1"/>
            <p:nvPr/>
          </p:nvSpPr>
          <p:spPr>
            <a:xfrm>
              <a:off x="549218" y="3454216"/>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chemeClr val="accent4"/>
                  </a:solidFill>
                  <a:latin typeface="Avenir Next" panose="020B0503020202020204" pitchFamily="34" charset="0"/>
                  <a:cs typeface="Gill Sans MT"/>
                </a:rPr>
                <a:t>2</a:t>
              </a:r>
              <a:endParaRPr kumimoji="0" lang="en-US" sz="4000" b="1" i="0" u="none" strike="noStrike" kern="1200" cap="none" spc="0" normalizeH="0" baseline="0" noProof="0" dirty="0">
                <a:ln>
                  <a:noFill/>
                </a:ln>
                <a:solidFill>
                  <a:schemeClr val="accent4"/>
                </a:solidFill>
                <a:effectLst/>
                <a:uLnTx/>
                <a:uFillTx/>
                <a:latin typeface="Avenir Next" panose="020B0503020202020204" pitchFamily="34" charset="0"/>
                <a:cs typeface="Gill Sans MT"/>
              </a:endParaRPr>
            </a:p>
          </p:txBody>
        </p:sp>
        <p:sp>
          <p:nvSpPr>
            <p:cNvPr id="223" name="TextBox 222">
              <a:extLst>
                <a:ext uri="{FF2B5EF4-FFF2-40B4-BE49-F238E27FC236}">
                  <a16:creationId xmlns:a16="http://schemas.microsoft.com/office/drawing/2014/main" id="{0B9BBA30-6AAB-BE80-7885-94A7F9C043CA}"/>
                </a:ext>
              </a:extLst>
            </p:cNvPr>
            <p:cNvSpPr txBox="1"/>
            <p:nvPr/>
          </p:nvSpPr>
          <p:spPr>
            <a:xfrm>
              <a:off x="974390" y="3528082"/>
              <a:ext cx="8001002" cy="714800"/>
            </a:xfrm>
            <a:prstGeom prst="rect">
              <a:avLst/>
            </a:prstGeom>
            <a:noFill/>
          </p:spPr>
          <p:txBody>
            <a:bodyPr wrap="square" rtlCol="0">
              <a:spAutoFit/>
            </a:bodyPr>
            <a:lstStyle/>
            <a:p>
              <a:pPr lvl="0" defTabSz="914400">
                <a:defRPr/>
              </a:pPr>
              <a:r>
                <a:rPr lang="en-US" sz="2200" b="1" dirty="0">
                  <a:solidFill>
                    <a:schemeClr val="accent4"/>
                  </a:solidFill>
                  <a:latin typeface="Avenir Next" panose="020B0503020202020204" pitchFamily="34" charset="0"/>
                  <a:cs typeface="Gill Sans MT"/>
                </a:rPr>
                <a:t>Enables low-cost interconnects for vector reduction </a:t>
              </a:r>
              <a:endParaRPr kumimoji="0" lang="en-US" sz="2200" i="0" u="none" strike="noStrike" kern="1200" cap="none" spc="0" normalizeH="0" baseline="0" noProof="0" dirty="0">
                <a:ln>
                  <a:noFill/>
                </a:ln>
                <a:solidFill>
                  <a:schemeClr val="accent4"/>
                </a:solidFill>
                <a:effectLst/>
                <a:uLnTx/>
                <a:uFillTx/>
                <a:latin typeface="Avenir Next" panose="020B0503020202020204" pitchFamily="34" charset="0"/>
                <a:cs typeface="Gill Sans MT"/>
              </a:endParaRPr>
            </a:p>
            <a:p>
              <a:pPr marL="342900" lvl="0" indent="-342900" defTabSz="914400">
                <a:buFontTx/>
                <a:buChar char="-"/>
                <a:defRPr/>
              </a:pPr>
              <a:r>
                <a:rPr lang="en-US" dirty="0">
                  <a:latin typeface="Avenir Next" panose="020B0503020202020204" pitchFamily="34" charset="0"/>
                  <a:cs typeface="Gill Sans MT"/>
                </a:rPr>
                <a:t>global and local data buses can be used for inter-/intra-mat communication    </a:t>
              </a:r>
              <a:endParaRPr kumimoji="0" lang="en-US" i="0" u="none" strike="noStrike" kern="1200" cap="none" spc="0" normalizeH="0" baseline="0" noProof="0" dirty="0">
                <a:ln>
                  <a:noFill/>
                </a:ln>
                <a:solidFill>
                  <a:srgbClr val="C00000"/>
                </a:solidFill>
                <a:effectLst/>
                <a:uLnTx/>
                <a:uFillTx/>
                <a:latin typeface="Avenir Next" panose="020B0503020202020204" pitchFamily="34" charset="0"/>
                <a:cs typeface="Gill Sans MT"/>
              </a:endParaRPr>
            </a:p>
          </p:txBody>
        </p:sp>
      </p:grpSp>
      <p:grpSp>
        <p:nvGrpSpPr>
          <p:cNvPr id="228" name="Group 227">
            <a:extLst>
              <a:ext uri="{FF2B5EF4-FFF2-40B4-BE49-F238E27FC236}">
                <a16:creationId xmlns:a16="http://schemas.microsoft.com/office/drawing/2014/main" id="{E46F4404-BC62-B4F3-ACCD-5494AB90A171}"/>
              </a:ext>
            </a:extLst>
          </p:cNvPr>
          <p:cNvGrpSpPr/>
          <p:nvPr/>
        </p:nvGrpSpPr>
        <p:grpSpPr>
          <a:xfrm>
            <a:off x="7336" y="5831862"/>
            <a:ext cx="9470110" cy="781038"/>
            <a:chOff x="549218" y="3454216"/>
            <a:chExt cx="8426174" cy="788666"/>
          </a:xfrm>
        </p:grpSpPr>
        <p:sp>
          <p:nvSpPr>
            <p:cNvPr id="229" name="TextBox 228">
              <a:extLst>
                <a:ext uri="{FF2B5EF4-FFF2-40B4-BE49-F238E27FC236}">
                  <a16:creationId xmlns:a16="http://schemas.microsoft.com/office/drawing/2014/main" id="{85E81FB7-5BF8-CD34-1CFE-01872A17B084}"/>
                </a:ext>
              </a:extLst>
            </p:cNvPr>
            <p:cNvSpPr txBox="1"/>
            <p:nvPr/>
          </p:nvSpPr>
          <p:spPr>
            <a:xfrm>
              <a:off x="549218" y="3454216"/>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schemeClr val="accent4"/>
                  </a:solidFill>
                  <a:latin typeface="Avenir Next" panose="020B0503020202020204" pitchFamily="34" charset="0"/>
                  <a:cs typeface="Gill Sans MT"/>
                </a:rPr>
                <a:t>3</a:t>
              </a:r>
              <a:endParaRPr kumimoji="0" lang="en-US" sz="4000" b="1" i="0" u="none" strike="noStrike" kern="1200" cap="none" spc="0" normalizeH="0" baseline="0" noProof="0" dirty="0">
                <a:ln>
                  <a:noFill/>
                </a:ln>
                <a:solidFill>
                  <a:schemeClr val="accent4"/>
                </a:solidFill>
                <a:effectLst/>
                <a:uLnTx/>
                <a:uFillTx/>
                <a:latin typeface="Avenir Next" panose="020B0503020202020204" pitchFamily="34" charset="0"/>
                <a:cs typeface="Gill Sans MT"/>
              </a:endParaRPr>
            </a:p>
          </p:txBody>
        </p:sp>
        <p:sp>
          <p:nvSpPr>
            <p:cNvPr id="230" name="TextBox 229">
              <a:extLst>
                <a:ext uri="{FF2B5EF4-FFF2-40B4-BE49-F238E27FC236}">
                  <a16:creationId xmlns:a16="http://schemas.microsoft.com/office/drawing/2014/main" id="{2B3D6435-FF6F-8C93-2A2C-8A7668C5FA86}"/>
                </a:ext>
              </a:extLst>
            </p:cNvPr>
            <p:cNvSpPr txBox="1"/>
            <p:nvPr/>
          </p:nvSpPr>
          <p:spPr>
            <a:xfrm>
              <a:off x="974390" y="3528082"/>
              <a:ext cx="8001002" cy="714800"/>
            </a:xfrm>
            <a:prstGeom prst="rect">
              <a:avLst/>
            </a:prstGeom>
            <a:noFill/>
          </p:spPr>
          <p:txBody>
            <a:bodyPr wrap="square" rtlCol="0">
              <a:spAutoFit/>
            </a:bodyPr>
            <a:lstStyle/>
            <a:p>
              <a:pPr lvl="0" defTabSz="914400">
                <a:defRPr/>
              </a:pPr>
              <a:r>
                <a:rPr lang="en-US" sz="2200" b="1" dirty="0">
                  <a:solidFill>
                    <a:schemeClr val="accent4"/>
                  </a:solidFill>
                  <a:latin typeface="Avenir Next" panose="020B0503020202020204" pitchFamily="34" charset="0"/>
                  <a:cs typeface="Gill Sans MT"/>
                </a:rPr>
                <a:t>Eases programmability </a:t>
              </a:r>
              <a:endParaRPr kumimoji="0" lang="en-US" sz="2200" i="0" u="none" strike="noStrike" kern="1200" cap="none" spc="0" normalizeH="0" baseline="0" noProof="0" dirty="0">
                <a:ln>
                  <a:noFill/>
                </a:ln>
                <a:solidFill>
                  <a:schemeClr val="accent4"/>
                </a:solidFill>
                <a:effectLst/>
                <a:uLnTx/>
                <a:uFillTx/>
                <a:latin typeface="Avenir Next" panose="020B0503020202020204" pitchFamily="34" charset="0"/>
                <a:cs typeface="Gill Sans MT"/>
              </a:endParaRPr>
            </a:p>
            <a:p>
              <a:pPr marL="342900" lvl="0" indent="-342900" defTabSz="914400">
                <a:buFontTx/>
                <a:buChar char="-"/>
                <a:defRPr/>
              </a:pPr>
              <a:r>
                <a:rPr lang="en-US" dirty="0">
                  <a:latin typeface="Avenir Next" panose="020B0503020202020204" pitchFamily="34" charset="0"/>
                  <a:cs typeface="Gill Sans MT"/>
                </a:rPr>
                <a:t>SIMD parallelism in a DRAM mat is on par with vector ISAs’ SIMD width </a:t>
              </a:r>
              <a:endParaRPr kumimoji="0" lang="en-US" i="0" u="none" strike="noStrike" kern="1200" cap="none" spc="0" normalizeH="0" baseline="0" noProof="0" dirty="0">
                <a:ln>
                  <a:noFill/>
                </a:ln>
                <a:solidFill>
                  <a:srgbClr val="C00000"/>
                </a:solidFill>
                <a:effectLst/>
                <a:uLnTx/>
                <a:uFillTx/>
                <a:latin typeface="Avenir Next" panose="020B0503020202020204" pitchFamily="34" charset="0"/>
                <a:cs typeface="Gill Sans MT"/>
              </a:endParaRPr>
            </a:p>
          </p:txBody>
        </p:sp>
      </p:grpSp>
      <p:sp>
        <p:nvSpPr>
          <p:cNvPr id="231" name="Rectangle 230">
            <a:extLst>
              <a:ext uri="{FF2B5EF4-FFF2-40B4-BE49-F238E27FC236}">
                <a16:creationId xmlns:a16="http://schemas.microsoft.com/office/drawing/2014/main" id="{984434A9-11B4-6C56-B5A1-632FFFC7478C}"/>
              </a:ext>
            </a:extLst>
          </p:cNvPr>
          <p:cNvSpPr/>
          <p:nvPr/>
        </p:nvSpPr>
        <p:spPr>
          <a:xfrm>
            <a:off x="7530" y="4052166"/>
            <a:ext cx="9121747" cy="1852848"/>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a:extLst>
              <a:ext uri="{FF2B5EF4-FFF2-40B4-BE49-F238E27FC236}">
                <a16:creationId xmlns:a16="http://schemas.microsoft.com/office/drawing/2014/main" id="{439A8839-CF62-F175-9023-1DA19C8B03B6}"/>
              </a:ext>
            </a:extLst>
          </p:cNvPr>
          <p:cNvSpPr/>
          <p:nvPr/>
        </p:nvSpPr>
        <p:spPr>
          <a:xfrm>
            <a:off x="1501955" y="1600005"/>
            <a:ext cx="1650846" cy="1219405"/>
          </a:xfrm>
          <a:prstGeom prst="roundRect">
            <a:avLst>
              <a:gd name="adj" fmla="val 11846"/>
            </a:avLst>
          </a:prstGeom>
          <a:noFill/>
          <a:ln w="381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sp>
        <p:nvSpPr>
          <p:cNvPr id="381" name="TextBox 380">
            <a:extLst>
              <a:ext uri="{FF2B5EF4-FFF2-40B4-BE49-F238E27FC236}">
                <a16:creationId xmlns:a16="http://schemas.microsoft.com/office/drawing/2014/main" id="{65261135-95BE-743B-898C-780B3D4139F1}"/>
              </a:ext>
            </a:extLst>
          </p:cNvPr>
          <p:cNvSpPr txBox="1"/>
          <p:nvPr/>
        </p:nvSpPr>
        <p:spPr>
          <a:xfrm>
            <a:off x="754394" y="1144644"/>
            <a:ext cx="3535782" cy="387103"/>
          </a:xfrm>
          <a:prstGeom prst="rect">
            <a:avLst/>
          </a:prstGeom>
          <a:noFill/>
        </p:spPr>
        <p:txBody>
          <a:bodyPr wrap="square" rtlCol="0" anchor="ctr">
            <a:no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4"/>
                </a:solidFill>
                <a:effectLst/>
                <a:uLnTx/>
                <a:uFillTx/>
                <a:latin typeface="Avenir Next" panose="020B0503020202020204" pitchFamily="34" charset="0"/>
              </a:rPr>
              <a:t>512 columns</a:t>
            </a:r>
          </a:p>
        </p:txBody>
      </p:sp>
    </p:spTree>
    <p:extLst>
      <p:ext uri="{BB962C8B-B14F-4D97-AF65-F5344CB8AC3E}">
        <p14:creationId xmlns:p14="http://schemas.microsoft.com/office/powerpoint/2010/main" val="180485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fade">
                                      <p:cBhvr>
                                        <p:cTn id="7" dur="500"/>
                                        <p:tgtEl>
                                          <p:spTgt spid="2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1"/>
                                        </p:tgtEl>
                                        <p:attrNameLst>
                                          <p:attrName>style.visibility</p:attrName>
                                        </p:attrNameLst>
                                      </p:cBhvr>
                                      <p:to>
                                        <p:strVal val="visible"/>
                                      </p:to>
                                    </p:set>
                                    <p:animEffect transition="in" filter="fade">
                                      <p:cBhvr>
                                        <p:cTn id="10" dur="500"/>
                                        <p:tgtEl>
                                          <p:spTgt spid="38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2"/>
                                        </p:tgtEl>
                                        <p:attrNameLst>
                                          <p:attrName>style.visibility</p:attrName>
                                        </p:attrNameLst>
                                      </p:cBhvr>
                                      <p:to>
                                        <p:strVal val="visible"/>
                                      </p:to>
                                    </p:set>
                                    <p:animEffect transition="in" filter="fade">
                                      <p:cBhvr>
                                        <p:cTn id="13"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animBg="1"/>
      <p:bldP spid="38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11C99E-8D53-FF34-C48A-97416595E12A}"/>
              </a:ext>
            </a:extLst>
          </p:cNvPr>
          <p:cNvSpPr/>
          <p:nvPr/>
        </p:nvSpPr>
        <p:spPr>
          <a:xfrm>
            <a:off x="0" y="1321363"/>
            <a:ext cx="9144000" cy="11259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accent4"/>
                </a:solidFill>
                <a:latin typeface="Avenir Next" panose="020B0503020202020204" pitchFamily="34" charset="0"/>
              </a:rPr>
              <a:t>MIMDRAM</a:t>
            </a:r>
            <a:r>
              <a:rPr lang="en-US" sz="2200" b="1" dirty="0">
                <a:solidFill>
                  <a:schemeClr val="tx1"/>
                </a:solidFill>
                <a:latin typeface="Avenir Next" panose="020B0503020202020204" pitchFamily="34" charset="0"/>
              </a:rPr>
              <a:t> is a hardware/software co-designed PUD system that </a:t>
            </a:r>
            <a:br>
              <a:rPr lang="en-US" sz="2200" b="1" dirty="0">
                <a:solidFill>
                  <a:schemeClr val="tx1"/>
                </a:solidFill>
                <a:latin typeface="Avenir Next" panose="020B0503020202020204" pitchFamily="34" charset="0"/>
              </a:rPr>
            </a:br>
            <a:r>
              <a:rPr lang="en-US" sz="2200" b="1" dirty="0">
                <a:solidFill>
                  <a:schemeClr val="tx1"/>
                </a:solidFill>
                <a:latin typeface="Avenir Next" panose="020B0503020202020204" pitchFamily="34" charset="0"/>
              </a:rPr>
              <a:t>enables </a:t>
            </a:r>
            <a:r>
              <a:rPr lang="en-US" sz="2200" b="1" dirty="0">
                <a:solidFill>
                  <a:schemeClr val="accent4"/>
                </a:solidFill>
                <a:latin typeface="Avenir Next" panose="020B0503020202020204" pitchFamily="34" charset="0"/>
              </a:rPr>
              <a:t>fine-grained PUD computation </a:t>
            </a:r>
            <a:r>
              <a:rPr lang="en-US" sz="2200" b="1" dirty="0">
                <a:solidFill>
                  <a:schemeClr val="tx1"/>
                </a:solidFill>
                <a:latin typeface="Avenir Next" panose="020B0503020202020204" pitchFamily="34" charset="0"/>
              </a:rPr>
              <a:t>at </a:t>
            </a:r>
            <a:br>
              <a:rPr lang="en-US" sz="2200" b="1" dirty="0">
                <a:solidFill>
                  <a:schemeClr val="tx1"/>
                </a:solidFill>
                <a:latin typeface="Avenir Next" panose="020B0503020202020204" pitchFamily="34" charset="0"/>
              </a:rPr>
            </a:br>
            <a:r>
              <a:rPr lang="en-US" sz="2200" b="1" dirty="0">
                <a:solidFill>
                  <a:srgbClr val="1A82C4"/>
                </a:solidFill>
                <a:latin typeface="Avenir Next" panose="020B0503020202020204" pitchFamily="34" charset="0"/>
              </a:rPr>
              <a:t>low cost </a:t>
            </a:r>
            <a:r>
              <a:rPr lang="en-US" sz="2200" b="1" dirty="0">
                <a:solidFill>
                  <a:schemeClr val="tx1"/>
                </a:solidFill>
                <a:latin typeface="Avenir Next" panose="020B0503020202020204" pitchFamily="34" charset="0"/>
              </a:rPr>
              <a:t>and </a:t>
            </a:r>
            <a:r>
              <a:rPr lang="en-US" sz="2200" b="1" dirty="0">
                <a:solidFill>
                  <a:srgbClr val="1A82C4"/>
                </a:solidFill>
                <a:latin typeface="Avenir Next" panose="020B0503020202020204" pitchFamily="34" charset="0"/>
              </a:rPr>
              <a:t>programming effort</a:t>
            </a:r>
          </a:p>
        </p:txBody>
      </p:sp>
      <p:sp>
        <p:nvSpPr>
          <p:cNvPr id="5" name="Up Arrow 4">
            <a:extLst>
              <a:ext uri="{FF2B5EF4-FFF2-40B4-BE49-F238E27FC236}">
                <a16:creationId xmlns:a16="http://schemas.microsoft.com/office/drawing/2014/main" id="{A5B3FEF0-8AEC-FB30-3FE4-BC39ABC59EC2}"/>
              </a:ext>
            </a:extLst>
          </p:cNvPr>
          <p:cNvSpPr/>
          <p:nvPr/>
        </p:nvSpPr>
        <p:spPr>
          <a:xfrm rot="10800000">
            <a:off x="4331688" y="2623349"/>
            <a:ext cx="480624" cy="555811"/>
          </a:xfrm>
          <a:prstGeom prst="up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20000"/>
                  <a:lumOff val="80000"/>
                </a:schemeClr>
              </a:solidFill>
            </a:endParaRPr>
          </a:p>
        </p:txBody>
      </p:sp>
      <p:sp>
        <p:nvSpPr>
          <p:cNvPr id="6" name="Rectangle 5">
            <a:extLst>
              <a:ext uri="{FF2B5EF4-FFF2-40B4-BE49-F238E27FC236}">
                <a16:creationId xmlns:a16="http://schemas.microsoft.com/office/drawing/2014/main" id="{9EB9F2A8-A0B2-186E-B959-242B63B541CD}"/>
              </a:ext>
            </a:extLst>
          </p:cNvPr>
          <p:cNvSpPr/>
          <p:nvPr/>
        </p:nvSpPr>
        <p:spPr>
          <a:xfrm>
            <a:off x="0" y="3297460"/>
            <a:ext cx="9144000" cy="461665"/>
          </a:xfrm>
          <a:prstGeom prst="rect">
            <a:avLst/>
          </a:prstGeom>
          <a:noFill/>
        </p:spPr>
        <p:txBody>
          <a:bodyPr wrap="square">
            <a:spAutoFit/>
          </a:bodyPr>
          <a:lstStyle/>
          <a:p>
            <a:pPr marL="0" lvl="1" defTabSz="914400">
              <a:defRPr/>
            </a:pPr>
            <a:r>
              <a:rPr lang="en-US" sz="2400" b="1" dirty="0">
                <a:solidFill>
                  <a:prstClr val="black"/>
                </a:solidFill>
                <a:latin typeface="Avenir Next" panose="020B0503020202020204" pitchFamily="34" charset="0"/>
                <a:cs typeface="Gill Sans MT"/>
              </a:rPr>
              <a:t>Main components of MIMDRAM:</a:t>
            </a:r>
            <a:endParaRPr kumimoji="0" lang="en-US" sz="2400" b="1" i="0" u="none" strike="noStrike" kern="1200" cap="none" spc="0" normalizeH="0" baseline="0" noProof="0" dirty="0">
              <a:ln>
                <a:noFill/>
              </a:ln>
              <a:solidFill>
                <a:prstClr val="black"/>
              </a:solidFill>
              <a:effectLst/>
              <a:uLnTx/>
              <a:uFillTx/>
              <a:latin typeface="Avenir Next" panose="020B0503020202020204" pitchFamily="34" charset="0"/>
              <a:cs typeface="Gill Sans MT"/>
            </a:endParaRPr>
          </a:p>
        </p:txBody>
      </p:sp>
      <p:grpSp>
        <p:nvGrpSpPr>
          <p:cNvPr id="7" name="Group 6">
            <a:extLst>
              <a:ext uri="{FF2B5EF4-FFF2-40B4-BE49-F238E27FC236}">
                <a16:creationId xmlns:a16="http://schemas.microsoft.com/office/drawing/2014/main" id="{F77A9372-D89A-033E-7576-BD2DE5A1B9D2}"/>
              </a:ext>
            </a:extLst>
          </p:cNvPr>
          <p:cNvGrpSpPr/>
          <p:nvPr/>
        </p:nvGrpSpPr>
        <p:grpSpPr>
          <a:xfrm>
            <a:off x="147701" y="3698400"/>
            <a:ext cx="9470110" cy="1335035"/>
            <a:chOff x="549218" y="3454216"/>
            <a:chExt cx="8426174" cy="1348074"/>
          </a:xfrm>
        </p:grpSpPr>
        <p:sp>
          <p:nvSpPr>
            <p:cNvPr id="8" name="TextBox 7">
              <a:extLst>
                <a:ext uri="{FF2B5EF4-FFF2-40B4-BE49-F238E27FC236}">
                  <a16:creationId xmlns:a16="http://schemas.microsoft.com/office/drawing/2014/main" id="{B7D22633-F4FD-EA98-2C60-588A0D74E13E}"/>
                </a:ext>
              </a:extLst>
            </p:cNvPr>
            <p:cNvSpPr txBox="1"/>
            <p:nvPr/>
          </p:nvSpPr>
          <p:spPr>
            <a:xfrm>
              <a:off x="549218" y="3454216"/>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cs typeface="Gill Sans MT"/>
                </a:rPr>
                <a:t>1</a:t>
              </a:r>
            </a:p>
          </p:txBody>
        </p:sp>
        <p:sp>
          <p:nvSpPr>
            <p:cNvPr id="9" name="TextBox 8">
              <a:extLst>
                <a:ext uri="{FF2B5EF4-FFF2-40B4-BE49-F238E27FC236}">
                  <a16:creationId xmlns:a16="http://schemas.microsoft.com/office/drawing/2014/main" id="{45F37949-D120-22DF-4DBC-38DD40782913}"/>
                </a:ext>
              </a:extLst>
            </p:cNvPr>
            <p:cNvSpPr txBox="1"/>
            <p:nvPr/>
          </p:nvSpPr>
          <p:spPr>
            <a:xfrm>
              <a:off x="974390" y="3528082"/>
              <a:ext cx="8001002" cy="1274208"/>
            </a:xfrm>
            <a:prstGeom prst="rect">
              <a:avLst/>
            </a:prstGeom>
            <a:noFill/>
          </p:spPr>
          <p:txBody>
            <a:bodyPr wrap="square" rtlCol="0">
              <a:spAutoFit/>
            </a:bodyPr>
            <a:lstStyle/>
            <a:p>
              <a:pPr lvl="0" defTabSz="914400">
                <a:defRPr/>
              </a:pPr>
              <a:r>
                <a:rPr lang="en-US" sz="2200" b="1" dirty="0">
                  <a:solidFill>
                    <a:schemeClr val="bg2">
                      <a:lumMod val="25000"/>
                    </a:schemeClr>
                  </a:solidFill>
                  <a:latin typeface="Avenir Next" panose="020B0503020202020204" pitchFamily="34" charset="0"/>
                  <a:cs typeface="Gill Sans MT"/>
                </a:rPr>
                <a:t>Hardware</a:t>
              </a:r>
            </a:p>
            <a:p>
              <a:pPr marL="342900" lvl="0" indent="-342900" defTabSz="914400">
                <a:buFontTx/>
                <a:buChar char="-"/>
                <a:defRPr/>
              </a:pPr>
              <a:r>
                <a:rPr kumimoji="0" lang="en-US" i="0" u="none" strike="noStrike" kern="1200" cap="none" spc="0" normalizeH="0" baseline="0" noProof="0" dirty="0">
                  <a:ln>
                    <a:noFill/>
                  </a:ln>
                  <a:effectLst/>
                  <a:uLnTx/>
                  <a:uFillTx/>
                  <a:latin typeface="Avenir Next" panose="020B0503020202020204" pitchFamily="34" charset="0"/>
                  <a:cs typeface="Gill Sans MT"/>
                </a:rPr>
                <a:t>DRAM array modification </a:t>
              </a:r>
              <a:r>
                <a:rPr kumimoji="0" lang="en-US" i="0" u="none" strike="noStrike" kern="1200" cap="none" spc="0" normalizeH="0" baseline="0" noProof="0" dirty="0">
                  <a:ln>
                    <a:noFill/>
                  </a:ln>
                  <a:solidFill>
                    <a:srgbClr val="E16161"/>
                  </a:solidFill>
                  <a:effectLst/>
                  <a:uLnTx/>
                  <a:uFillTx/>
                  <a:latin typeface="Avenir Next" panose="020B0503020202020204" pitchFamily="34" charset="0"/>
                  <a:cs typeface="Gill Sans MT"/>
                </a:rPr>
                <a:t>to enable fine-grained PUD computation</a:t>
              </a:r>
            </a:p>
            <a:p>
              <a:pPr marL="342900" lvl="0" indent="-342900" defTabSz="914400">
                <a:buFontTx/>
                <a:buChar char="-"/>
                <a:defRPr/>
              </a:pPr>
              <a:r>
                <a:rPr lang="en-US" dirty="0">
                  <a:latin typeface="Avenir Next" panose="020B0503020202020204" pitchFamily="34" charset="0"/>
                  <a:cs typeface="Gill Sans MT"/>
                </a:rPr>
                <a:t>inter- and intra-mat interconnects </a:t>
              </a:r>
              <a:r>
                <a:rPr lang="en-US" dirty="0">
                  <a:solidFill>
                    <a:srgbClr val="E16161"/>
                  </a:solidFill>
                  <a:latin typeface="Avenir Next" panose="020B0503020202020204" pitchFamily="34" charset="0"/>
                  <a:cs typeface="Gill Sans MT"/>
                </a:rPr>
                <a:t>to enable PUD vector reduction</a:t>
              </a:r>
            </a:p>
            <a:p>
              <a:pPr marL="342900" lvl="0" indent="-342900" defTabSz="914400">
                <a:buFontTx/>
                <a:buChar char="-"/>
                <a:defRPr/>
              </a:pPr>
              <a:r>
                <a:rPr lang="en-US" dirty="0">
                  <a:latin typeface="Avenir Next" panose="020B0503020202020204" pitchFamily="34" charset="0"/>
                  <a:cs typeface="Gill Sans MT"/>
                </a:rPr>
                <a:t>control unit design</a:t>
              </a:r>
              <a:r>
                <a:rPr lang="en-US" dirty="0">
                  <a:solidFill>
                    <a:srgbClr val="E16161"/>
                  </a:solidFill>
                  <a:latin typeface="Avenir Next" panose="020B0503020202020204" pitchFamily="34" charset="0"/>
                  <a:cs typeface="Gill Sans MT"/>
                </a:rPr>
                <a:t> to orchestrate PUD execution </a:t>
              </a:r>
              <a:endParaRPr kumimoji="0" lang="en-US" i="0" u="none" strike="noStrike" kern="1200" cap="none" spc="0" normalizeH="0" baseline="0" noProof="0" dirty="0">
                <a:ln>
                  <a:noFill/>
                </a:ln>
                <a:solidFill>
                  <a:srgbClr val="E16161"/>
                </a:solidFill>
                <a:effectLst/>
                <a:uLnTx/>
                <a:uFillTx/>
                <a:latin typeface="Avenir Next" panose="020B0503020202020204" pitchFamily="34" charset="0"/>
                <a:cs typeface="Gill Sans MT"/>
              </a:endParaRPr>
            </a:p>
          </p:txBody>
        </p:sp>
      </p:grpSp>
      <p:grpSp>
        <p:nvGrpSpPr>
          <p:cNvPr id="10" name="Group 9">
            <a:extLst>
              <a:ext uri="{FF2B5EF4-FFF2-40B4-BE49-F238E27FC236}">
                <a16:creationId xmlns:a16="http://schemas.microsoft.com/office/drawing/2014/main" id="{2D07506A-E38B-2BCD-C04A-46A73D56D3DA}"/>
              </a:ext>
            </a:extLst>
          </p:cNvPr>
          <p:cNvGrpSpPr/>
          <p:nvPr/>
        </p:nvGrpSpPr>
        <p:grpSpPr>
          <a:xfrm>
            <a:off x="147701" y="5143222"/>
            <a:ext cx="9144001" cy="1094830"/>
            <a:chOff x="406767" y="3421560"/>
            <a:chExt cx="8475012" cy="1105522"/>
          </a:xfrm>
        </p:grpSpPr>
        <p:sp>
          <p:nvSpPr>
            <p:cNvPr id="11" name="TextBox 10">
              <a:extLst>
                <a:ext uri="{FF2B5EF4-FFF2-40B4-BE49-F238E27FC236}">
                  <a16:creationId xmlns:a16="http://schemas.microsoft.com/office/drawing/2014/main" id="{3B0EFA96-714E-9CA2-A8F1-5765611AB81B}"/>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cs typeface="Gill Sans MT"/>
                </a:rPr>
                <a:t>2</a:t>
              </a:r>
            </a:p>
          </p:txBody>
        </p:sp>
        <p:sp>
          <p:nvSpPr>
            <p:cNvPr id="12" name="TextBox 11">
              <a:extLst>
                <a:ext uri="{FF2B5EF4-FFF2-40B4-BE49-F238E27FC236}">
                  <a16:creationId xmlns:a16="http://schemas.microsoft.com/office/drawing/2014/main" id="{0BB8E61D-6556-261E-31E4-0DF39140F5DB}"/>
                </a:ext>
              </a:extLst>
            </p:cNvPr>
            <p:cNvSpPr txBox="1"/>
            <p:nvPr/>
          </p:nvSpPr>
          <p:spPr>
            <a:xfrm>
              <a:off x="880777" y="3501500"/>
              <a:ext cx="8001002" cy="1025582"/>
            </a:xfrm>
            <a:prstGeom prst="rect">
              <a:avLst/>
            </a:prstGeom>
            <a:noFill/>
          </p:spPr>
          <p:txBody>
            <a:bodyPr wrap="square" rtlCol="0">
              <a:spAutoFit/>
            </a:bodyPr>
            <a:lstStyle/>
            <a:p>
              <a:pPr lvl="0" defTabSz="914400">
                <a:defRPr/>
              </a:pPr>
              <a:r>
                <a:rPr kumimoji="0" lang="en-US" sz="2200" b="1" i="0" u="none" strike="noStrike" kern="1200" cap="none" spc="0" normalizeH="0" baseline="0" noProof="0" dirty="0">
                  <a:ln>
                    <a:noFill/>
                  </a:ln>
                  <a:solidFill>
                    <a:schemeClr val="bg2">
                      <a:lumMod val="25000"/>
                    </a:schemeClr>
                  </a:solidFill>
                  <a:effectLst/>
                  <a:uLnTx/>
                  <a:uFillTx/>
                  <a:latin typeface="Avenir Next" panose="020B0503020202020204" pitchFamily="34" charset="0"/>
                  <a:cs typeface="Gill Sans MT"/>
                </a:rPr>
                <a:t>Software</a:t>
              </a:r>
            </a:p>
            <a:p>
              <a:pPr marL="342900" lvl="0" indent="-342900" defTabSz="914400">
                <a:buFontTx/>
                <a:buChar char="-"/>
                <a:defRPr/>
              </a:pPr>
              <a:r>
                <a:rPr lang="en-US" sz="1900" dirty="0">
                  <a:latin typeface="Avenir Next" panose="020B0503020202020204" pitchFamily="34" charset="0"/>
                  <a:cs typeface="Gill Sans MT"/>
                </a:rPr>
                <a:t>compiler support </a:t>
              </a:r>
              <a:r>
                <a:rPr lang="en-US" sz="1900" dirty="0">
                  <a:solidFill>
                    <a:schemeClr val="accent5"/>
                  </a:solidFill>
                  <a:latin typeface="Avenir Next" panose="020B0503020202020204" pitchFamily="34" charset="0"/>
                  <a:cs typeface="Gill Sans MT"/>
                </a:rPr>
                <a:t>to transparently generate PUD instructions</a:t>
              </a:r>
            </a:p>
            <a:p>
              <a:pPr marL="342900" lvl="0" indent="-342900" defTabSz="914400">
                <a:buFontTx/>
                <a:buChar char="-"/>
                <a:defRPr/>
              </a:pPr>
              <a:r>
                <a:rPr lang="en-US" sz="1900" dirty="0">
                  <a:latin typeface="Avenir Next" panose="020B0503020202020204" pitchFamily="34" charset="0"/>
                  <a:cs typeface="Gill Sans MT"/>
                </a:rPr>
                <a:t>system support </a:t>
              </a:r>
              <a:r>
                <a:rPr lang="en-US" sz="1900" dirty="0">
                  <a:solidFill>
                    <a:schemeClr val="accent5"/>
                  </a:solidFill>
                  <a:latin typeface="Avenir Next" panose="020B0503020202020204" pitchFamily="34" charset="0"/>
                  <a:cs typeface="Gill Sans MT"/>
                </a:rPr>
                <a:t>to map and execute PUD instructions </a:t>
              </a:r>
              <a:endParaRPr kumimoji="0" lang="en-US" sz="1900" i="0" u="none" strike="noStrike" kern="1200" cap="none" spc="0" normalizeH="0" baseline="0" noProof="0" dirty="0">
                <a:ln>
                  <a:noFill/>
                </a:ln>
                <a:solidFill>
                  <a:schemeClr val="accent5"/>
                </a:solidFill>
                <a:effectLst/>
                <a:uLnTx/>
                <a:uFillTx/>
                <a:latin typeface="Avenir Next" panose="020B0503020202020204" pitchFamily="34" charset="0"/>
                <a:cs typeface="Gill Sans MT"/>
              </a:endParaRPr>
            </a:p>
          </p:txBody>
        </p:sp>
      </p:grpSp>
      <p:sp>
        <p:nvSpPr>
          <p:cNvPr id="17" name="Title 1">
            <a:extLst>
              <a:ext uri="{FF2B5EF4-FFF2-40B4-BE49-F238E27FC236}">
                <a16:creationId xmlns:a16="http://schemas.microsoft.com/office/drawing/2014/main" id="{FC2E6ED1-BE1E-3DEE-6550-665035AE5AB9}"/>
              </a:ext>
            </a:extLst>
          </p:cNvPr>
          <p:cNvSpPr>
            <a:spLocks noGrp="1"/>
          </p:cNvSpPr>
          <p:nvPr>
            <p:ph type="title"/>
          </p:nvPr>
        </p:nvSpPr>
        <p:spPr>
          <a:xfrm>
            <a:off x="169011" y="132334"/>
            <a:ext cx="8894602" cy="925840"/>
          </a:xfrm>
        </p:spPr>
        <p:txBody>
          <a:bodyPr>
            <a:noAutofit/>
          </a:bodyPr>
          <a:lstStyle/>
          <a:p>
            <a:r>
              <a:rPr lang="en-US" sz="3600" dirty="0"/>
              <a:t>MIMDRAM: </a:t>
            </a:r>
            <a:br>
              <a:rPr lang="en-US" sz="3600" dirty="0"/>
            </a:br>
            <a:r>
              <a:rPr lang="en-US" sz="2800" dirty="0"/>
              <a:t>Overview</a:t>
            </a:r>
          </a:p>
        </p:txBody>
      </p:sp>
    </p:spTree>
    <p:extLst>
      <p:ext uri="{BB962C8B-B14F-4D97-AF65-F5344CB8AC3E}">
        <p14:creationId xmlns:p14="http://schemas.microsoft.com/office/powerpoint/2010/main" val="189196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EB9F2A8-A0B2-186E-B959-242B63B541CD}"/>
              </a:ext>
            </a:extLst>
          </p:cNvPr>
          <p:cNvSpPr/>
          <p:nvPr/>
        </p:nvSpPr>
        <p:spPr>
          <a:xfrm>
            <a:off x="0" y="3297460"/>
            <a:ext cx="9144000" cy="461665"/>
          </a:xfrm>
          <a:prstGeom prst="rect">
            <a:avLst/>
          </a:prstGeom>
          <a:noFill/>
        </p:spPr>
        <p:txBody>
          <a:bodyPr wrap="square">
            <a:spAutoFit/>
          </a:bodyPr>
          <a:lstStyle/>
          <a:p>
            <a:pPr marL="0" lvl="1" defTabSz="914400">
              <a:defRPr/>
            </a:pPr>
            <a:r>
              <a:rPr lang="en-US" sz="2400" b="1" dirty="0">
                <a:solidFill>
                  <a:prstClr val="black"/>
                </a:solidFill>
                <a:latin typeface="Avenir Next" panose="020B0503020202020204" pitchFamily="34" charset="0"/>
                <a:cs typeface="Gill Sans MT"/>
              </a:rPr>
              <a:t>Main components of MIMDRAM:</a:t>
            </a:r>
            <a:endParaRPr kumimoji="0" lang="en-US" sz="2400" b="1" i="0" u="none" strike="noStrike" kern="1200" cap="none" spc="0" normalizeH="0" baseline="0" noProof="0" dirty="0">
              <a:ln>
                <a:noFill/>
              </a:ln>
              <a:solidFill>
                <a:prstClr val="black"/>
              </a:solidFill>
              <a:effectLst/>
              <a:uLnTx/>
              <a:uFillTx/>
              <a:latin typeface="Avenir Next" panose="020B0503020202020204" pitchFamily="34" charset="0"/>
              <a:cs typeface="Gill Sans MT"/>
            </a:endParaRPr>
          </a:p>
        </p:txBody>
      </p:sp>
      <p:grpSp>
        <p:nvGrpSpPr>
          <p:cNvPr id="7" name="Group 6">
            <a:extLst>
              <a:ext uri="{FF2B5EF4-FFF2-40B4-BE49-F238E27FC236}">
                <a16:creationId xmlns:a16="http://schemas.microsoft.com/office/drawing/2014/main" id="{F77A9372-D89A-033E-7576-BD2DE5A1B9D2}"/>
              </a:ext>
            </a:extLst>
          </p:cNvPr>
          <p:cNvGrpSpPr/>
          <p:nvPr/>
        </p:nvGrpSpPr>
        <p:grpSpPr>
          <a:xfrm>
            <a:off x="147701" y="3698400"/>
            <a:ext cx="9470110" cy="1335035"/>
            <a:chOff x="549218" y="3454216"/>
            <a:chExt cx="8426174" cy="1348074"/>
          </a:xfrm>
        </p:grpSpPr>
        <p:sp>
          <p:nvSpPr>
            <p:cNvPr id="8" name="TextBox 7">
              <a:extLst>
                <a:ext uri="{FF2B5EF4-FFF2-40B4-BE49-F238E27FC236}">
                  <a16:creationId xmlns:a16="http://schemas.microsoft.com/office/drawing/2014/main" id="{B7D22633-F4FD-EA98-2C60-588A0D74E13E}"/>
                </a:ext>
              </a:extLst>
            </p:cNvPr>
            <p:cNvSpPr txBox="1"/>
            <p:nvPr/>
          </p:nvSpPr>
          <p:spPr>
            <a:xfrm>
              <a:off x="549218" y="3454216"/>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26161"/>
                  </a:solidFill>
                  <a:effectLst/>
                  <a:uLnTx/>
                  <a:uFillTx/>
                  <a:latin typeface="Avenir Next" panose="020B0503020202020204" pitchFamily="34" charset="0"/>
                  <a:cs typeface="Gill Sans MT"/>
                </a:rPr>
                <a:t>1</a:t>
              </a:r>
            </a:p>
          </p:txBody>
        </p:sp>
        <p:sp>
          <p:nvSpPr>
            <p:cNvPr id="9" name="TextBox 8">
              <a:extLst>
                <a:ext uri="{FF2B5EF4-FFF2-40B4-BE49-F238E27FC236}">
                  <a16:creationId xmlns:a16="http://schemas.microsoft.com/office/drawing/2014/main" id="{45F37949-D120-22DF-4DBC-38DD40782913}"/>
                </a:ext>
              </a:extLst>
            </p:cNvPr>
            <p:cNvSpPr txBox="1"/>
            <p:nvPr/>
          </p:nvSpPr>
          <p:spPr>
            <a:xfrm>
              <a:off x="974390" y="3528082"/>
              <a:ext cx="8001002" cy="1274208"/>
            </a:xfrm>
            <a:prstGeom prst="rect">
              <a:avLst/>
            </a:prstGeom>
            <a:noFill/>
          </p:spPr>
          <p:txBody>
            <a:bodyPr wrap="square" rtlCol="0">
              <a:spAutoFit/>
            </a:bodyPr>
            <a:lstStyle/>
            <a:p>
              <a:pPr lvl="0" defTabSz="914400">
                <a:defRPr/>
              </a:pPr>
              <a:r>
                <a:rPr lang="en-US" sz="2200" b="1" dirty="0">
                  <a:solidFill>
                    <a:srgbClr val="E26161"/>
                  </a:solidFill>
                  <a:latin typeface="Avenir Next" panose="020B0503020202020204" pitchFamily="34" charset="0"/>
                  <a:cs typeface="Gill Sans MT"/>
                </a:rPr>
                <a:t>Hardware</a:t>
              </a:r>
              <a:endParaRPr kumimoji="0" lang="en-US" sz="2200" i="0" u="none" strike="noStrike" kern="1200" cap="none" spc="0" normalizeH="0" baseline="0" noProof="0" dirty="0">
                <a:ln>
                  <a:noFill/>
                </a:ln>
                <a:solidFill>
                  <a:srgbClr val="E26161"/>
                </a:solidFill>
                <a:effectLst/>
                <a:uLnTx/>
                <a:uFillTx/>
                <a:latin typeface="Avenir Next" panose="020B0503020202020204" pitchFamily="34" charset="0"/>
                <a:cs typeface="Gill Sans MT"/>
              </a:endParaRPr>
            </a:p>
            <a:p>
              <a:pPr marL="342900" lvl="0" indent="-342900" defTabSz="914400">
                <a:buFontTx/>
                <a:buChar char="-"/>
                <a:defRPr/>
              </a:pPr>
              <a:r>
                <a:rPr kumimoji="0" lang="en-US" b="1" i="0" u="none" strike="noStrike" kern="1200" cap="none" spc="0" normalizeH="0" baseline="0" noProof="0" dirty="0">
                  <a:ln>
                    <a:noFill/>
                  </a:ln>
                  <a:effectLst/>
                  <a:uLnTx/>
                  <a:uFillTx/>
                  <a:latin typeface="Avenir Next" panose="020B0503020202020204" pitchFamily="34" charset="0"/>
                  <a:cs typeface="Gill Sans MT"/>
                </a:rPr>
                <a:t>DRAM array modification </a:t>
              </a:r>
              <a:r>
                <a:rPr kumimoji="0" lang="en-US" b="1" i="0" u="none" strike="noStrike" kern="1200" cap="none" spc="0" normalizeH="0" baseline="0" noProof="0" dirty="0">
                  <a:ln>
                    <a:noFill/>
                  </a:ln>
                  <a:solidFill>
                    <a:srgbClr val="E16161"/>
                  </a:solidFill>
                  <a:effectLst/>
                  <a:uLnTx/>
                  <a:uFillTx/>
                  <a:latin typeface="Avenir Next" panose="020B0503020202020204" pitchFamily="34" charset="0"/>
                  <a:cs typeface="Gill Sans MT"/>
                </a:rPr>
                <a:t>to enable fine-grained PUD computation</a:t>
              </a:r>
            </a:p>
            <a:p>
              <a:pPr marL="342900" lvl="0" indent="-342900" defTabSz="914400">
                <a:buFontTx/>
                <a:buChar char="-"/>
                <a:defRPr/>
              </a:pPr>
              <a:r>
                <a:rPr lang="en-US" b="1" dirty="0">
                  <a:latin typeface="Avenir Next" panose="020B0503020202020204" pitchFamily="34" charset="0"/>
                  <a:cs typeface="Gill Sans MT"/>
                </a:rPr>
                <a:t>inter- and intra-mat interconnects </a:t>
              </a:r>
              <a:r>
                <a:rPr lang="en-US" b="1" dirty="0">
                  <a:solidFill>
                    <a:srgbClr val="E16161"/>
                  </a:solidFill>
                  <a:latin typeface="Avenir Next" panose="020B0503020202020204" pitchFamily="34" charset="0"/>
                  <a:cs typeface="Gill Sans MT"/>
                </a:rPr>
                <a:t>to enable PUD vector reduction</a:t>
              </a:r>
            </a:p>
            <a:p>
              <a:pPr marL="342900" lvl="0" indent="-342900" defTabSz="914400">
                <a:buFontTx/>
                <a:buChar char="-"/>
                <a:defRPr/>
              </a:pPr>
              <a:r>
                <a:rPr lang="en-US" b="1" dirty="0">
                  <a:latin typeface="Avenir Next" panose="020B0503020202020204" pitchFamily="34" charset="0"/>
                  <a:cs typeface="Gill Sans MT"/>
                </a:rPr>
                <a:t>control unit design</a:t>
              </a:r>
              <a:r>
                <a:rPr lang="en-US" b="1" dirty="0">
                  <a:solidFill>
                    <a:srgbClr val="E16161"/>
                  </a:solidFill>
                  <a:latin typeface="Avenir Next" panose="020B0503020202020204" pitchFamily="34" charset="0"/>
                  <a:cs typeface="Gill Sans MT"/>
                </a:rPr>
                <a:t> to orchestrate PUD execution </a:t>
              </a:r>
              <a:endParaRPr kumimoji="0" lang="en-US" b="1" i="0" u="none" strike="noStrike" kern="1200" cap="none" spc="0" normalizeH="0" baseline="0" noProof="0" dirty="0">
                <a:ln>
                  <a:noFill/>
                </a:ln>
                <a:solidFill>
                  <a:srgbClr val="E16161"/>
                </a:solidFill>
                <a:effectLst/>
                <a:uLnTx/>
                <a:uFillTx/>
                <a:latin typeface="Avenir Next" panose="020B0503020202020204" pitchFamily="34" charset="0"/>
                <a:cs typeface="Gill Sans MT"/>
              </a:endParaRPr>
            </a:p>
          </p:txBody>
        </p:sp>
      </p:grpSp>
      <p:grpSp>
        <p:nvGrpSpPr>
          <p:cNvPr id="10" name="Group 9">
            <a:extLst>
              <a:ext uri="{FF2B5EF4-FFF2-40B4-BE49-F238E27FC236}">
                <a16:creationId xmlns:a16="http://schemas.microsoft.com/office/drawing/2014/main" id="{2D07506A-E38B-2BCD-C04A-46A73D56D3DA}"/>
              </a:ext>
            </a:extLst>
          </p:cNvPr>
          <p:cNvGrpSpPr/>
          <p:nvPr/>
        </p:nvGrpSpPr>
        <p:grpSpPr>
          <a:xfrm>
            <a:off x="147701" y="5143225"/>
            <a:ext cx="9144001" cy="1094830"/>
            <a:chOff x="406767" y="3421560"/>
            <a:chExt cx="8475012" cy="1105521"/>
          </a:xfrm>
        </p:grpSpPr>
        <p:sp>
          <p:nvSpPr>
            <p:cNvPr id="11" name="TextBox 10">
              <a:extLst>
                <a:ext uri="{FF2B5EF4-FFF2-40B4-BE49-F238E27FC236}">
                  <a16:creationId xmlns:a16="http://schemas.microsoft.com/office/drawing/2014/main" id="{3B0EFA96-714E-9CA2-A8F1-5765611AB81B}"/>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bg2">
                      <a:lumMod val="25000"/>
                    </a:schemeClr>
                  </a:solidFill>
                  <a:effectLst/>
                  <a:uLnTx/>
                  <a:uFillTx/>
                  <a:latin typeface="Avenir Next" panose="020B0503020202020204" pitchFamily="34" charset="0"/>
                  <a:cs typeface="Gill Sans MT"/>
                </a:rPr>
                <a:t>2</a:t>
              </a:r>
            </a:p>
          </p:txBody>
        </p:sp>
        <p:sp>
          <p:nvSpPr>
            <p:cNvPr id="12" name="TextBox 11">
              <a:extLst>
                <a:ext uri="{FF2B5EF4-FFF2-40B4-BE49-F238E27FC236}">
                  <a16:creationId xmlns:a16="http://schemas.microsoft.com/office/drawing/2014/main" id="{0BB8E61D-6556-261E-31E4-0DF39140F5DB}"/>
                </a:ext>
              </a:extLst>
            </p:cNvPr>
            <p:cNvSpPr txBox="1"/>
            <p:nvPr/>
          </p:nvSpPr>
          <p:spPr>
            <a:xfrm>
              <a:off x="880777" y="3501500"/>
              <a:ext cx="8001002" cy="1025581"/>
            </a:xfrm>
            <a:prstGeom prst="rect">
              <a:avLst/>
            </a:prstGeom>
            <a:noFill/>
          </p:spPr>
          <p:txBody>
            <a:bodyPr wrap="square" rtlCol="0">
              <a:spAutoFit/>
            </a:bodyPr>
            <a:lstStyle/>
            <a:p>
              <a:pPr lvl="0" defTabSz="914400">
                <a:defRPr/>
              </a:pPr>
              <a:r>
                <a:rPr kumimoji="0" lang="en-US" sz="2200" b="1" i="0" u="none" strike="noStrike" kern="1200" cap="none" spc="0" normalizeH="0" baseline="0" noProof="0" dirty="0">
                  <a:ln>
                    <a:noFill/>
                  </a:ln>
                  <a:solidFill>
                    <a:schemeClr val="bg2">
                      <a:lumMod val="25000"/>
                    </a:schemeClr>
                  </a:solidFill>
                  <a:effectLst/>
                  <a:uLnTx/>
                  <a:uFillTx/>
                  <a:latin typeface="Avenir Next" panose="020B0503020202020204" pitchFamily="34" charset="0"/>
                  <a:cs typeface="Gill Sans MT"/>
                </a:rPr>
                <a:t>Software</a:t>
              </a:r>
            </a:p>
            <a:p>
              <a:pPr marL="342900" lvl="0" indent="-342900" defTabSz="914400">
                <a:buFontTx/>
                <a:buChar char="-"/>
                <a:defRPr/>
              </a:pPr>
              <a:r>
                <a:rPr lang="en-US" sz="1900" dirty="0">
                  <a:latin typeface="Avenir Next" panose="020B0503020202020204" pitchFamily="34" charset="0"/>
                  <a:cs typeface="Gill Sans MT"/>
                </a:rPr>
                <a:t>new compiler support </a:t>
              </a:r>
              <a:r>
                <a:rPr lang="en-US" sz="1900" dirty="0">
                  <a:solidFill>
                    <a:schemeClr val="accent5"/>
                  </a:solidFill>
                  <a:latin typeface="Avenir Next" panose="020B0503020202020204" pitchFamily="34" charset="0"/>
                  <a:cs typeface="Gill Sans MT"/>
                </a:rPr>
                <a:t>to transparently generate PUD instructions</a:t>
              </a:r>
            </a:p>
            <a:p>
              <a:pPr marL="342900" lvl="0" indent="-342900" defTabSz="914400">
                <a:buFontTx/>
                <a:buChar char="-"/>
                <a:defRPr/>
              </a:pPr>
              <a:r>
                <a:rPr lang="en-US" sz="1900" dirty="0">
                  <a:latin typeface="Avenir Next" panose="020B0503020202020204" pitchFamily="34" charset="0"/>
                  <a:cs typeface="Gill Sans MT"/>
                </a:rPr>
                <a:t>system support </a:t>
              </a:r>
              <a:r>
                <a:rPr lang="en-US" sz="1900" dirty="0">
                  <a:solidFill>
                    <a:schemeClr val="accent5"/>
                  </a:solidFill>
                  <a:latin typeface="Avenir Next" panose="020B0503020202020204" pitchFamily="34" charset="0"/>
                  <a:cs typeface="Gill Sans MT"/>
                </a:rPr>
                <a:t>to map and execute PUD instructions </a:t>
              </a:r>
              <a:endParaRPr kumimoji="0" lang="en-US" sz="1900" i="0" u="none" strike="noStrike" kern="1200" cap="none" spc="0" normalizeH="0" baseline="0" noProof="0" dirty="0">
                <a:ln>
                  <a:noFill/>
                </a:ln>
                <a:solidFill>
                  <a:schemeClr val="accent5"/>
                </a:solidFill>
                <a:effectLst/>
                <a:uLnTx/>
                <a:uFillTx/>
                <a:latin typeface="Avenir Next" panose="020B0503020202020204" pitchFamily="34" charset="0"/>
                <a:cs typeface="Gill Sans MT"/>
              </a:endParaRPr>
            </a:p>
          </p:txBody>
        </p:sp>
      </p:grpSp>
      <p:sp>
        <p:nvSpPr>
          <p:cNvPr id="17" name="Title 1">
            <a:extLst>
              <a:ext uri="{FF2B5EF4-FFF2-40B4-BE49-F238E27FC236}">
                <a16:creationId xmlns:a16="http://schemas.microsoft.com/office/drawing/2014/main" id="{FC2E6ED1-BE1E-3DEE-6550-665035AE5AB9}"/>
              </a:ext>
            </a:extLst>
          </p:cNvPr>
          <p:cNvSpPr>
            <a:spLocks noGrp="1"/>
          </p:cNvSpPr>
          <p:nvPr>
            <p:ph type="title"/>
          </p:nvPr>
        </p:nvSpPr>
        <p:spPr>
          <a:xfrm>
            <a:off x="169011" y="132334"/>
            <a:ext cx="8894602" cy="925840"/>
          </a:xfrm>
        </p:spPr>
        <p:txBody>
          <a:bodyPr>
            <a:noAutofit/>
          </a:bodyPr>
          <a:lstStyle/>
          <a:p>
            <a:r>
              <a:rPr lang="en-US" sz="3600" dirty="0"/>
              <a:t>MIMDRAM: </a:t>
            </a:r>
            <a:br>
              <a:rPr lang="en-US" sz="3600" dirty="0"/>
            </a:br>
            <a:r>
              <a:rPr lang="en-US" sz="2800" dirty="0"/>
              <a:t>Overview</a:t>
            </a:r>
          </a:p>
        </p:txBody>
      </p:sp>
      <p:sp>
        <p:nvSpPr>
          <p:cNvPr id="2" name="Rectangle 1">
            <a:extLst>
              <a:ext uri="{FF2B5EF4-FFF2-40B4-BE49-F238E27FC236}">
                <a16:creationId xmlns:a16="http://schemas.microsoft.com/office/drawing/2014/main" id="{3FF95EE6-0176-2234-02C6-891EB1E0A789}"/>
              </a:ext>
            </a:extLst>
          </p:cNvPr>
          <p:cNvSpPr/>
          <p:nvPr/>
        </p:nvSpPr>
        <p:spPr>
          <a:xfrm>
            <a:off x="83556" y="5083374"/>
            <a:ext cx="8996299" cy="1057730"/>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CDD3C75-F3BB-83CA-9C34-01499E447FBE}"/>
              </a:ext>
            </a:extLst>
          </p:cNvPr>
          <p:cNvSpPr/>
          <p:nvPr/>
        </p:nvSpPr>
        <p:spPr>
          <a:xfrm>
            <a:off x="440195" y="5930278"/>
            <a:ext cx="8238943" cy="417567"/>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4E68E9-E74F-C1AC-BB4E-E8469EC2D583}"/>
              </a:ext>
            </a:extLst>
          </p:cNvPr>
          <p:cNvSpPr/>
          <p:nvPr/>
        </p:nvSpPr>
        <p:spPr>
          <a:xfrm>
            <a:off x="0" y="1321363"/>
            <a:ext cx="9144000" cy="11259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accent4"/>
                </a:solidFill>
                <a:latin typeface="Avenir Next" panose="020B0503020202020204" pitchFamily="34" charset="0"/>
              </a:rPr>
              <a:t>MIMDRAM</a:t>
            </a:r>
            <a:r>
              <a:rPr lang="en-US" sz="2200" b="1" dirty="0">
                <a:solidFill>
                  <a:schemeClr val="tx1"/>
                </a:solidFill>
                <a:latin typeface="Avenir Next" panose="020B0503020202020204" pitchFamily="34" charset="0"/>
              </a:rPr>
              <a:t> is a hardware/software co-designed PUD system that </a:t>
            </a:r>
            <a:br>
              <a:rPr lang="en-US" sz="2200" b="1" dirty="0">
                <a:solidFill>
                  <a:schemeClr val="tx1"/>
                </a:solidFill>
                <a:latin typeface="Avenir Next" panose="020B0503020202020204" pitchFamily="34" charset="0"/>
              </a:rPr>
            </a:br>
            <a:r>
              <a:rPr lang="en-US" sz="2200" b="1" dirty="0">
                <a:solidFill>
                  <a:schemeClr val="tx1"/>
                </a:solidFill>
                <a:latin typeface="Avenir Next" panose="020B0503020202020204" pitchFamily="34" charset="0"/>
              </a:rPr>
              <a:t>enables </a:t>
            </a:r>
            <a:r>
              <a:rPr lang="en-US" sz="2200" b="1" dirty="0">
                <a:solidFill>
                  <a:schemeClr val="accent4"/>
                </a:solidFill>
                <a:latin typeface="Avenir Next" panose="020B0503020202020204" pitchFamily="34" charset="0"/>
              </a:rPr>
              <a:t>fine-grained PUD computation </a:t>
            </a:r>
            <a:r>
              <a:rPr lang="en-US" sz="2200" b="1" dirty="0">
                <a:solidFill>
                  <a:schemeClr val="tx1"/>
                </a:solidFill>
                <a:latin typeface="Avenir Next" panose="020B0503020202020204" pitchFamily="34" charset="0"/>
              </a:rPr>
              <a:t>at </a:t>
            </a:r>
            <a:br>
              <a:rPr lang="en-US" sz="2200" b="1" dirty="0">
                <a:solidFill>
                  <a:schemeClr val="tx1"/>
                </a:solidFill>
                <a:latin typeface="Avenir Next" panose="020B0503020202020204" pitchFamily="34" charset="0"/>
              </a:rPr>
            </a:br>
            <a:r>
              <a:rPr lang="en-US" sz="2200" b="1" dirty="0">
                <a:solidFill>
                  <a:srgbClr val="1A82C4"/>
                </a:solidFill>
                <a:latin typeface="Avenir Next" panose="020B0503020202020204" pitchFamily="34" charset="0"/>
              </a:rPr>
              <a:t>low cost </a:t>
            </a:r>
            <a:r>
              <a:rPr lang="en-US" sz="2200" b="1" dirty="0">
                <a:solidFill>
                  <a:schemeClr val="tx1"/>
                </a:solidFill>
                <a:latin typeface="Avenir Next" panose="020B0503020202020204" pitchFamily="34" charset="0"/>
              </a:rPr>
              <a:t>and </a:t>
            </a:r>
            <a:r>
              <a:rPr lang="en-US" sz="2200" b="1" dirty="0">
                <a:solidFill>
                  <a:srgbClr val="1A82C4"/>
                </a:solidFill>
                <a:latin typeface="Avenir Next" panose="020B0503020202020204" pitchFamily="34" charset="0"/>
              </a:rPr>
              <a:t>programming effort</a:t>
            </a:r>
          </a:p>
        </p:txBody>
      </p:sp>
      <p:sp>
        <p:nvSpPr>
          <p:cNvPr id="15" name="Up Arrow 14">
            <a:extLst>
              <a:ext uri="{FF2B5EF4-FFF2-40B4-BE49-F238E27FC236}">
                <a16:creationId xmlns:a16="http://schemas.microsoft.com/office/drawing/2014/main" id="{EF4581A5-AD8E-BDBD-9D6D-82C8211EEE51}"/>
              </a:ext>
            </a:extLst>
          </p:cNvPr>
          <p:cNvSpPr/>
          <p:nvPr/>
        </p:nvSpPr>
        <p:spPr>
          <a:xfrm rot="10800000">
            <a:off x="4331688" y="2623349"/>
            <a:ext cx="480624" cy="555811"/>
          </a:xfrm>
          <a:prstGeom prst="up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20000"/>
                  <a:lumOff val="80000"/>
                </a:schemeClr>
              </a:solidFill>
            </a:endParaRPr>
          </a:p>
        </p:txBody>
      </p:sp>
    </p:spTree>
    <p:extLst>
      <p:ext uri="{BB962C8B-B14F-4D97-AF65-F5344CB8AC3E}">
        <p14:creationId xmlns:p14="http://schemas.microsoft.com/office/powerpoint/2010/main" val="27405307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1" name="Group 450">
            <a:extLst>
              <a:ext uri="{FF2B5EF4-FFF2-40B4-BE49-F238E27FC236}">
                <a16:creationId xmlns:a16="http://schemas.microsoft.com/office/drawing/2014/main" id="{25473BE3-15BD-1785-3A47-9C31688C99C9}"/>
              </a:ext>
            </a:extLst>
          </p:cNvPr>
          <p:cNvGrpSpPr/>
          <p:nvPr/>
        </p:nvGrpSpPr>
        <p:grpSpPr>
          <a:xfrm>
            <a:off x="1894180" y="4808864"/>
            <a:ext cx="7254309" cy="710866"/>
            <a:chOff x="1894180" y="4808864"/>
            <a:chExt cx="7254309" cy="710866"/>
          </a:xfrm>
        </p:grpSpPr>
        <p:sp>
          <p:nvSpPr>
            <p:cNvPr id="6" name="DRAM">
              <a:extLst>
                <a:ext uri="{FF2B5EF4-FFF2-40B4-BE49-F238E27FC236}">
                  <a16:creationId xmlns:a16="http://schemas.microsoft.com/office/drawing/2014/main" id="{49FDB80D-70C9-D39D-3852-11B34FF9393F}"/>
                </a:ext>
              </a:extLst>
            </p:cNvPr>
            <p:cNvSpPr/>
            <p:nvPr/>
          </p:nvSpPr>
          <p:spPr>
            <a:xfrm>
              <a:off x="1894180" y="4808864"/>
              <a:ext cx="5840880" cy="458293"/>
            </a:xfrm>
            <a:prstGeom prst="roundRect">
              <a:avLst>
                <a:gd name="adj" fmla="val 11319"/>
              </a:avLst>
            </a:prstGeom>
            <a:solidFill>
              <a:schemeClr val="accent1">
                <a:lumMod val="20000"/>
                <a:lumOff val="80000"/>
              </a:schemeClr>
            </a:solidFill>
            <a:ln w="19050">
              <a:solidFill>
                <a:srgbClr val="E1616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ndParaRPr>
            </a:p>
          </p:txBody>
        </p:sp>
        <p:grpSp>
          <p:nvGrpSpPr>
            <p:cNvPr id="518" name="Group 517">
              <a:extLst>
                <a:ext uri="{FF2B5EF4-FFF2-40B4-BE49-F238E27FC236}">
                  <a16:creationId xmlns:a16="http://schemas.microsoft.com/office/drawing/2014/main" id="{678A0DCB-F85C-F5E0-1848-222158028AC9}"/>
                </a:ext>
              </a:extLst>
            </p:cNvPr>
            <p:cNvGrpSpPr/>
            <p:nvPr/>
          </p:nvGrpSpPr>
          <p:grpSpPr>
            <a:xfrm>
              <a:off x="2746006" y="4891326"/>
              <a:ext cx="1406245" cy="301563"/>
              <a:chOff x="2746006" y="4891326"/>
              <a:chExt cx="1406245" cy="301563"/>
            </a:xfrm>
          </p:grpSpPr>
          <p:cxnSp>
            <p:nvCxnSpPr>
              <p:cNvPr id="499" name="Straight Connector 498">
                <a:extLst>
                  <a:ext uri="{FF2B5EF4-FFF2-40B4-BE49-F238E27FC236}">
                    <a16:creationId xmlns:a16="http://schemas.microsoft.com/office/drawing/2014/main" id="{1DA8121E-227C-7033-F55B-39A535BD9345}"/>
                  </a:ext>
                </a:extLst>
              </p:cNvPr>
              <p:cNvCxnSpPr>
                <a:cxnSpLocks/>
              </p:cNvCxnSpPr>
              <p:nvPr/>
            </p:nvCxnSpPr>
            <p:spPr>
              <a:xfrm flipV="1">
                <a:off x="2746006" y="5137087"/>
                <a:ext cx="0" cy="55802"/>
              </a:xfrm>
              <a:prstGeom prst="line">
                <a:avLst/>
              </a:prstGeom>
              <a:solidFill>
                <a:schemeClr val="tx1">
                  <a:lumMod val="65000"/>
                  <a:lumOff val="35000"/>
                </a:schemeClr>
              </a:solidFill>
              <a:ln w="38100" cap="rnd">
                <a:solidFill>
                  <a:srgbClr val="E16161"/>
                </a:solidFill>
                <a:round/>
                <a:tailEnd w="lg" len="sm"/>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1E3B1D11-8FD5-A48B-72D8-50D8236F0B48}"/>
                  </a:ext>
                </a:extLst>
              </p:cNvPr>
              <p:cNvCxnSpPr>
                <a:cxnSpLocks/>
              </p:cNvCxnSpPr>
              <p:nvPr/>
            </p:nvCxnSpPr>
            <p:spPr>
              <a:xfrm flipH="1">
                <a:off x="2746006" y="5192889"/>
                <a:ext cx="659421" cy="0"/>
              </a:xfrm>
              <a:prstGeom prst="line">
                <a:avLst/>
              </a:prstGeom>
              <a:solidFill>
                <a:schemeClr val="tx1">
                  <a:lumMod val="65000"/>
                  <a:lumOff val="35000"/>
                </a:schemeClr>
              </a:solidFill>
              <a:ln w="38100" cap="rnd">
                <a:solidFill>
                  <a:srgbClr val="E16161"/>
                </a:solidFill>
                <a:round/>
                <a:tailEnd w="lg" len="sm"/>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9E6D4C06-B05E-B477-A9E5-EF9113A2B0AF}"/>
                  </a:ext>
                </a:extLst>
              </p:cNvPr>
              <p:cNvCxnSpPr>
                <a:cxnSpLocks/>
              </p:cNvCxnSpPr>
              <p:nvPr/>
            </p:nvCxnSpPr>
            <p:spPr>
              <a:xfrm flipV="1">
                <a:off x="3402589" y="4891326"/>
                <a:ext cx="0" cy="296239"/>
              </a:xfrm>
              <a:prstGeom prst="line">
                <a:avLst/>
              </a:prstGeom>
              <a:solidFill>
                <a:schemeClr val="tx1">
                  <a:lumMod val="65000"/>
                  <a:lumOff val="35000"/>
                </a:schemeClr>
              </a:solidFill>
              <a:ln w="38100" cap="rnd">
                <a:solidFill>
                  <a:srgbClr val="E16161"/>
                </a:solidFill>
                <a:round/>
                <a:tailEnd w="lg" len="sm"/>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AA72B7A4-E015-6F48-2833-D7A48EC7A88D}"/>
                  </a:ext>
                </a:extLst>
              </p:cNvPr>
              <p:cNvCxnSpPr>
                <a:cxnSpLocks/>
              </p:cNvCxnSpPr>
              <p:nvPr/>
            </p:nvCxnSpPr>
            <p:spPr>
              <a:xfrm flipH="1">
                <a:off x="3405427" y="4891326"/>
                <a:ext cx="746824" cy="0"/>
              </a:xfrm>
              <a:prstGeom prst="line">
                <a:avLst/>
              </a:prstGeom>
              <a:solidFill>
                <a:schemeClr val="tx1">
                  <a:lumMod val="65000"/>
                  <a:lumOff val="35000"/>
                </a:schemeClr>
              </a:solidFill>
              <a:ln w="38100" cap="rnd">
                <a:solidFill>
                  <a:srgbClr val="E16161"/>
                </a:solidFill>
                <a:round/>
                <a:tailEnd w="lg" len="sm"/>
              </a:ln>
            </p:spPr>
            <p:style>
              <a:lnRef idx="1">
                <a:schemeClr val="accent1"/>
              </a:lnRef>
              <a:fillRef idx="0">
                <a:schemeClr val="accent1"/>
              </a:fillRef>
              <a:effectRef idx="0">
                <a:schemeClr val="accent1"/>
              </a:effectRef>
              <a:fontRef idx="minor">
                <a:schemeClr val="tx1"/>
              </a:fontRef>
            </p:style>
          </p:cxnSp>
        </p:grpSp>
        <p:grpSp>
          <p:nvGrpSpPr>
            <p:cNvPr id="521" name="Group 520">
              <a:extLst>
                <a:ext uri="{FF2B5EF4-FFF2-40B4-BE49-F238E27FC236}">
                  <a16:creationId xmlns:a16="http://schemas.microsoft.com/office/drawing/2014/main" id="{C230AF51-91CC-96D4-A63E-358E554B9F59}"/>
                </a:ext>
              </a:extLst>
            </p:cNvPr>
            <p:cNvGrpSpPr/>
            <p:nvPr/>
          </p:nvGrpSpPr>
          <p:grpSpPr>
            <a:xfrm>
              <a:off x="4298007" y="4891326"/>
              <a:ext cx="1406245" cy="308237"/>
              <a:chOff x="2746006" y="4891326"/>
              <a:chExt cx="1406245" cy="308237"/>
            </a:xfrm>
          </p:grpSpPr>
          <p:cxnSp>
            <p:nvCxnSpPr>
              <p:cNvPr id="529" name="Straight Connector 528">
                <a:extLst>
                  <a:ext uri="{FF2B5EF4-FFF2-40B4-BE49-F238E27FC236}">
                    <a16:creationId xmlns:a16="http://schemas.microsoft.com/office/drawing/2014/main" id="{7AE42B41-0F42-ECCF-E68E-BF3D20E1B3C5}"/>
                  </a:ext>
                </a:extLst>
              </p:cNvPr>
              <p:cNvCxnSpPr>
                <a:cxnSpLocks/>
              </p:cNvCxnSpPr>
              <p:nvPr/>
            </p:nvCxnSpPr>
            <p:spPr>
              <a:xfrm flipV="1">
                <a:off x="2746006" y="5137087"/>
                <a:ext cx="0" cy="55802"/>
              </a:xfrm>
              <a:prstGeom prst="line">
                <a:avLst/>
              </a:prstGeom>
              <a:solidFill>
                <a:schemeClr val="tx1">
                  <a:lumMod val="65000"/>
                  <a:lumOff val="35000"/>
                </a:schemeClr>
              </a:solidFill>
              <a:ln w="38100" cap="rnd">
                <a:solidFill>
                  <a:srgbClr val="E16161"/>
                </a:solidFill>
                <a:round/>
                <a:tailEnd w="lg" len="sm"/>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E6769FF6-6447-E41E-EF42-BFBFBE490FF6}"/>
                  </a:ext>
                </a:extLst>
              </p:cNvPr>
              <p:cNvCxnSpPr>
                <a:cxnSpLocks/>
              </p:cNvCxnSpPr>
              <p:nvPr/>
            </p:nvCxnSpPr>
            <p:spPr>
              <a:xfrm flipH="1">
                <a:off x="2746006" y="5199563"/>
                <a:ext cx="659421" cy="0"/>
              </a:xfrm>
              <a:prstGeom prst="line">
                <a:avLst/>
              </a:prstGeom>
              <a:solidFill>
                <a:schemeClr val="tx1">
                  <a:lumMod val="65000"/>
                  <a:lumOff val="35000"/>
                </a:schemeClr>
              </a:solidFill>
              <a:ln w="38100" cap="rnd">
                <a:solidFill>
                  <a:srgbClr val="E16161"/>
                </a:solidFill>
                <a:round/>
                <a:tailEnd w="lg" len="sm"/>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F252B1BB-FC57-D3AA-888A-A91AA5333586}"/>
                  </a:ext>
                </a:extLst>
              </p:cNvPr>
              <p:cNvCxnSpPr>
                <a:cxnSpLocks/>
              </p:cNvCxnSpPr>
              <p:nvPr/>
            </p:nvCxnSpPr>
            <p:spPr>
              <a:xfrm flipV="1">
                <a:off x="3409263" y="4891326"/>
                <a:ext cx="0" cy="296239"/>
              </a:xfrm>
              <a:prstGeom prst="line">
                <a:avLst/>
              </a:prstGeom>
              <a:solidFill>
                <a:schemeClr val="tx1">
                  <a:lumMod val="65000"/>
                  <a:lumOff val="35000"/>
                </a:schemeClr>
              </a:solidFill>
              <a:ln w="38100" cap="rnd">
                <a:solidFill>
                  <a:srgbClr val="E16161"/>
                </a:solidFill>
                <a:round/>
                <a:tailEnd w="lg" len="sm"/>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647F5E3B-2CD7-0045-D390-F6BC3DC93C67}"/>
                  </a:ext>
                </a:extLst>
              </p:cNvPr>
              <p:cNvCxnSpPr>
                <a:cxnSpLocks/>
              </p:cNvCxnSpPr>
              <p:nvPr/>
            </p:nvCxnSpPr>
            <p:spPr>
              <a:xfrm flipH="1">
                <a:off x="3405427" y="4891326"/>
                <a:ext cx="746824" cy="0"/>
              </a:xfrm>
              <a:prstGeom prst="line">
                <a:avLst/>
              </a:prstGeom>
              <a:solidFill>
                <a:schemeClr val="tx1">
                  <a:lumMod val="65000"/>
                  <a:lumOff val="35000"/>
                </a:schemeClr>
              </a:solidFill>
              <a:ln w="38100" cap="rnd">
                <a:solidFill>
                  <a:srgbClr val="E16161"/>
                </a:solidFill>
                <a:round/>
                <a:tailEnd w="lg" len="sm"/>
              </a:ln>
            </p:spPr>
            <p:style>
              <a:lnRef idx="1">
                <a:schemeClr val="accent1"/>
              </a:lnRef>
              <a:fillRef idx="0">
                <a:schemeClr val="accent1"/>
              </a:fillRef>
              <a:effectRef idx="0">
                <a:schemeClr val="accent1"/>
              </a:effectRef>
              <a:fontRef idx="minor">
                <a:schemeClr val="tx1"/>
              </a:fontRef>
            </p:style>
          </p:cxnSp>
        </p:grpSp>
        <p:grpSp>
          <p:nvGrpSpPr>
            <p:cNvPr id="533" name="Group 532">
              <a:extLst>
                <a:ext uri="{FF2B5EF4-FFF2-40B4-BE49-F238E27FC236}">
                  <a16:creationId xmlns:a16="http://schemas.microsoft.com/office/drawing/2014/main" id="{D6D017D0-3E43-7266-4005-47DEB5E5EC53}"/>
                </a:ext>
              </a:extLst>
            </p:cNvPr>
            <p:cNvGrpSpPr/>
            <p:nvPr/>
          </p:nvGrpSpPr>
          <p:grpSpPr>
            <a:xfrm>
              <a:off x="5843575" y="4889380"/>
              <a:ext cx="1412919" cy="301563"/>
              <a:chOff x="2746006" y="4891326"/>
              <a:chExt cx="1412919" cy="301563"/>
            </a:xfrm>
          </p:grpSpPr>
          <p:cxnSp>
            <p:nvCxnSpPr>
              <p:cNvPr id="534" name="Straight Connector 533">
                <a:extLst>
                  <a:ext uri="{FF2B5EF4-FFF2-40B4-BE49-F238E27FC236}">
                    <a16:creationId xmlns:a16="http://schemas.microsoft.com/office/drawing/2014/main" id="{1342E8DA-AD8F-3255-88B7-37F4543EDA7D}"/>
                  </a:ext>
                </a:extLst>
              </p:cNvPr>
              <p:cNvCxnSpPr>
                <a:cxnSpLocks/>
              </p:cNvCxnSpPr>
              <p:nvPr/>
            </p:nvCxnSpPr>
            <p:spPr>
              <a:xfrm flipV="1">
                <a:off x="2746006" y="5137087"/>
                <a:ext cx="0" cy="55802"/>
              </a:xfrm>
              <a:prstGeom prst="line">
                <a:avLst/>
              </a:prstGeom>
              <a:solidFill>
                <a:schemeClr val="tx1">
                  <a:lumMod val="65000"/>
                  <a:lumOff val="35000"/>
                </a:schemeClr>
              </a:solidFill>
              <a:ln w="38100" cap="rnd">
                <a:solidFill>
                  <a:srgbClr val="E16161"/>
                </a:solidFill>
                <a:round/>
                <a:tailEnd w="lg" len="sm"/>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2C919C88-21C2-4728-B1AC-3E7B168C36F5}"/>
                  </a:ext>
                </a:extLst>
              </p:cNvPr>
              <p:cNvCxnSpPr>
                <a:cxnSpLocks/>
              </p:cNvCxnSpPr>
              <p:nvPr/>
            </p:nvCxnSpPr>
            <p:spPr>
              <a:xfrm flipH="1">
                <a:off x="2746006" y="5192889"/>
                <a:ext cx="659421" cy="0"/>
              </a:xfrm>
              <a:prstGeom prst="line">
                <a:avLst/>
              </a:prstGeom>
              <a:solidFill>
                <a:schemeClr val="tx1">
                  <a:lumMod val="65000"/>
                  <a:lumOff val="35000"/>
                </a:schemeClr>
              </a:solidFill>
              <a:ln w="38100" cap="rnd">
                <a:solidFill>
                  <a:srgbClr val="E16161"/>
                </a:solidFill>
                <a:round/>
                <a:tailEnd w="lg" len="sm"/>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ADBBF4D0-573D-294C-1E96-B8D4984DC09A}"/>
                  </a:ext>
                </a:extLst>
              </p:cNvPr>
              <p:cNvCxnSpPr>
                <a:cxnSpLocks/>
              </p:cNvCxnSpPr>
              <p:nvPr/>
            </p:nvCxnSpPr>
            <p:spPr>
              <a:xfrm flipV="1">
                <a:off x="3409263" y="4891326"/>
                <a:ext cx="0" cy="296239"/>
              </a:xfrm>
              <a:prstGeom prst="line">
                <a:avLst/>
              </a:prstGeom>
              <a:solidFill>
                <a:schemeClr val="tx1">
                  <a:lumMod val="65000"/>
                  <a:lumOff val="35000"/>
                </a:schemeClr>
              </a:solidFill>
              <a:ln w="38100" cap="rnd">
                <a:solidFill>
                  <a:srgbClr val="E16161"/>
                </a:solidFill>
                <a:round/>
                <a:tailEnd w="lg" len="sm"/>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87881CF6-9731-4D44-5ABD-F95AACD73FD7}"/>
                  </a:ext>
                </a:extLst>
              </p:cNvPr>
              <p:cNvCxnSpPr>
                <a:cxnSpLocks/>
              </p:cNvCxnSpPr>
              <p:nvPr/>
            </p:nvCxnSpPr>
            <p:spPr>
              <a:xfrm flipH="1">
                <a:off x="3412101" y="4891326"/>
                <a:ext cx="746824" cy="0"/>
              </a:xfrm>
              <a:prstGeom prst="line">
                <a:avLst/>
              </a:prstGeom>
              <a:solidFill>
                <a:schemeClr val="tx1">
                  <a:lumMod val="65000"/>
                  <a:lumOff val="35000"/>
                </a:schemeClr>
              </a:solidFill>
              <a:ln w="38100" cap="rnd">
                <a:solidFill>
                  <a:srgbClr val="E16161"/>
                </a:solidFill>
                <a:round/>
                <a:tailEnd w="lg" len="sm"/>
              </a:ln>
            </p:spPr>
            <p:style>
              <a:lnRef idx="1">
                <a:schemeClr val="accent1"/>
              </a:lnRef>
              <a:fillRef idx="0">
                <a:schemeClr val="accent1"/>
              </a:fillRef>
              <a:effectRef idx="0">
                <a:schemeClr val="accent1"/>
              </a:effectRef>
              <a:fontRef idx="minor">
                <a:schemeClr val="tx1"/>
              </a:fontRef>
            </p:style>
          </p:cxnSp>
        </p:grpSp>
        <p:cxnSp>
          <p:nvCxnSpPr>
            <p:cNvPr id="497" name="Straight Connector 496">
              <a:extLst>
                <a:ext uri="{FF2B5EF4-FFF2-40B4-BE49-F238E27FC236}">
                  <a16:creationId xmlns:a16="http://schemas.microsoft.com/office/drawing/2014/main" id="{924D0C1A-3A9F-7377-B4C2-A4A5B9D52651}"/>
                </a:ext>
              </a:extLst>
            </p:cNvPr>
            <p:cNvCxnSpPr>
              <a:cxnSpLocks/>
            </p:cNvCxnSpPr>
            <p:nvPr/>
          </p:nvCxnSpPr>
          <p:spPr>
            <a:xfrm flipV="1">
              <a:off x="7275447" y="4896970"/>
              <a:ext cx="0" cy="62276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457" name="Trapezoid 456">
              <a:extLst>
                <a:ext uri="{FF2B5EF4-FFF2-40B4-BE49-F238E27FC236}">
                  <a16:creationId xmlns:a16="http://schemas.microsoft.com/office/drawing/2014/main" id="{DBBE8450-7709-E16C-F7E9-E45DEB5F106A}"/>
                </a:ext>
              </a:extLst>
            </p:cNvPr>
            <p:cNvSpPr/>
            <p:nvPr/>
          </p:nvSpPr>
          <p:spPr>
            <a:xfrm>
              <a:off x="5470553" y="4971792"/>
              <a:ext cx="496825" cy="156127"/>
            </a:xfrm>
            <a:prstGeom prst="trapezoid">
              <a:avLst>
                <a:gd name="adj" fmla="val 38400"/>
              </a:avLst>
            </a:prstGeom>
            <a:solidFill>
              <a:srgbClr val="E161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Trapezoid 453">
              <a:extLst>
                <a:ext uri="{FF2B5EF4-FFF2-40B4-BE49-F238E27FC236}">
                  <a16:creationId xmlns:a16="http://schemas.microsoft.com/office/drawing/2014/main" id="{BE7A46B5-30B2-D9B9-C137-C5785BE1F6FA}"/>
                </a:ext>
              </a:extLst>
            </p:cNvPr>
            <p:cNvSpPr/>
            <p:nvPr/>
          </p:nvSpPr>
          <p:spPr>
            <a:xfrm>
              <a:off x="3908342" y="4971792"/>
              <a:ext cx="496825" cy="156127"/>
            </a:xfrm>
            <a:prstGeom prst="trapezoid">
              <a:avLst>
                <a:gd name="adj" fmla="val 38400"/>
              </a:avLst>
            </a:prstGeom>
            <a:solidFill>
              <a:srgbClr val="E161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a:extLst>
                <a:ext uri="{FF2B5EF4-FFF2-40B4-BE49-F238E27FC236}">
                  <a16:creationId xmlns:a16="http://schemas.microsoft.com/office/drawing/2014/main" id="{ACB64C71-E0F3-F78F-A164-6FD9BDF9B86D}"/>
                </a:ext>
              </a:extLst>
            </p:cNvPr>
            <p:cNvSpPr/>
            <p:nvPr/>
          </p:nvSpPr>
          <p:spPr>
            <a:xfrm>
              <a:off x="2353070" y="4971792"/>
              <a:ext cx="496825" cy="156127"/>
            </a:xfrm>
            <a:prstGeom prst="trapezoid">
              <a:avLst>
                <a:gd name="adj" fmla="val 38400"/>
              </a:avLst>
            </a:prstGeom>
            <a:solidFill>
              <a:srgbClr val="E161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TextBox 550">
              <a:extLst>
                <a:ext uri="{FF2B5EF4-FFF2-40B4-BE49-F238E27FC236}">
                  <a16:creationId xmlns:a16="http://schemas.microsoft.com/office/drawing/2014/main" id="{AB91CB6C-D84E-BF2F-DE90-16C5D1B4680C}"/>
                </a:ext>
              </a:extLst>
            </p:cNvPr>
            <p:cNvSpPr txBox="1"/>
            <p:nvPr/>
          </p:nvSpPr>
          <p:spPr>
            <a:xfrm>
              <a:off x="7476102" y="5032624"/>
              <a:ext cx="1672387" cy="457200"/>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solidFill>
                    <a:srgbClr val="E16161"/>
                  </a:solidFill>
                  <a:latin typeface="Avenir Next" panose="020B0503020202020204" pitchFamily="34" charset="0"/>
                </a:rPr>
                <a:t>inter-mat</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solidFill>
                    <a:srgbClr val="E16161"/>
                  </a:solidFill>
                  <a:latin typeface="Avenir Next" panose="020B0503020202020204" pitchFamily="34" charset="0"/>
                </a:rPr>
                <a:t>interconnect</a:t>
              </a:r>
              <a:endParaRPr kumimoji="0" lang="en-US" sz="2000" b="0" i="0" u="none" strike="noStrike" kern="1200" cap="none" spc="0" normalizeH="0" baseline="0" noProof="0" dirty="0">
                <a:ln>
                  <a:noFill/>
                </a:ln>
                <a:solidFill>
                  <a:srgbClr val="E16161"/>
                </a:solidFill>
                <a:effectLst/>
                <a:uLnTx/>
                <a:uFillTx/>
                <a:latin typeface="Avenir Next" panose="020B0503020202020204" pitchFamily="34" charset="0"/>
              </a:endParaRPr>
            </a:p>
          </p:txBody>
        </p:sp>
      </p:grpSp>
      <p:sp>
        <p:nvSpPr>
          <p:cNvPr id="17" name="Title 1">
            <a:extLst>
              <a:ext uri="{FF2B5EF4-FFF2-40B4-BE49-F238E27FC236}">
                <a16:creationId xmlns:a16="http://schemas.microsoft.com/office/drawing/2014/main" id="{FC2E6ED1-BE1E-3DEE-6550-665035AE5AB9}"/>
              </a:ext>
            </a:extLst>
          </p:cNvPr>
          <p:cNvSpPr>
            <a:spLocks noGrp="1"/>
          </p:cNvSpPr>
          <p:nvPr>
            <p:ph type="title"/>
          </p:nvPr>
        </p:nvSpPr>
        <p:spPr>
          <a:xfrm>
            <a:off x="169011" y="132334"/>
            <a:ext cx="8894602" cy="925840"/>
          </a:xfrm>
        </p:spPr>
        <p:txBody>
          <a:bodyPr>
            <a:noAutofit/>
          </a:bodyPr>
          <a:lstStyle/>
          <a:p>
            <a:r>
              <a:rPr lang="en-US" sz="3600" dirty="0"/>
              <a:t>MIMDRAM: </a:t>
            </a:r>
            <a:br>
              <a:rPr lang="en-US" sz="3600" dirty="0"/>
            </a:br>
            <a:r>
              <a:rPr lang="en-US" sz="2800" dirty="0"/>
              <a:t>Modifications to DRAM Chip</a:t>
            </a:r>
          </a:p>
        </p:txBody>
      </p:sp>
      <p:grpSp>
        <p:nvGrpSpPr>
          <p:cNvPr id="3" name="Group 2">
            <a:extLst>
              <a:ext uri="{FF2B5EF4-FFF2-40B4-BE49-F238E27FC236}">
                <a16:creationId xmlns:a16="http://schemas.microsoft.com/office/drawing/2014/main" id="{A82FD43A-3278-1DA7-F517-FB2A43E96832}"/>
              </a:ext>
            </a:extLst>
          </p:cNvPr>
          <p:cNvGrpSpPr/>
          <p:nvPr/>
        </p:nvGrpSpPr>
        <p:grpSpPr>
          <a:xfrm>
            <a:off x="1734836" y="2404844"/>
            <a:ext cx="1414038" cy="1414038"/>
            <a:chOff x="4876800" y="1600199"/>
            <a:chExt cx="2819401" cy="2819401"/>
          </a:xfrm>
        </p:grpSpPr>
        <p:grpSp>
          <p:nvGrpSpPr>
            <p:cNvPr id="13" name="Group 12">
              <a:extLst>
                <a:ext uri="{FF2B5EF4-FFF2-40B4-BE49-F238E27FC236}">
                  <a16:creationId xmlns:a16="http://schemas.microsoft.com/office/drawing/2014/main" id="{E99E7E8A-FE00-8AE5-D721-F1116F76AA56}"/>
                </a:ext>
              </a:extLst>
            </p:cNvPr>
            <p:cNvGrpSpPr/>
            <p:nvPr/>
          </p:nvGrpSpPr>
          <p:grpSpPr>
            <a:xfrm>
              <a:off x="5486400" y="3962400"/>
              <a:ext cx="2209800" cy="457200"/>
              <a:chOff x="5486400" y="3962400"/>
              <a:chExt cx="2209800" cy="457200"/>
            </a:xfrm>
          </p:grpSpPr>
          <p:sp>
            <p:nvSpPr>
              <p:cNvPr id="59" name="DRAM">
                <a:extLst>
                  <a:ext uri="{FF2B5EF4-FFF2-40B4-BE49-F238E27FC236}">
                    <a16:creationId xmlns:a16="http://schemas.microsoft.com/office/drawing/2014/main" id="{298E0214-9BCA-E990-048D-FD3281666826}"/>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0" name="DRAM">
                <a:extLst>
                  <a:ext uri="{FF2B5EF4-FFF2-40B4-BE49-F238E27FC236}">
                    <a16:creationId xmlns:a16="http://schemas.microsoft.com/office/drawing/2014/main" id="{13136B58-D80B-77CB-B7E4-DF2B531D498B}"/>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 name="DRAM">
                <a:extLst>
                  <a:ext uri="{FF2B5EF4-FFF2-40B4-BE49-F238E27FC236}">
                    <a16:creationId xmlns:a16="http://schemas.microsoft.com/office/drawing/2014/main" id="{050E7E5E-4CFA-D987-998A-AFC31E679A1C}"/>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 name="DRAM">
                <a:extLst>
                  <a:ext uri="{FF2B5EF4-FFF2-40B4-BE49-F238E27FC236}">
                    <a16:creationId xmlns:a16="http://schemas.microsoft.com/office/drawing/2014/main" id="{E9BF7E1B-D939-3D4D-A2F5-8D3E76614BFE}"/>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 name="DRAM">
                <a:extLst>
                  <a:ext uri="{FF2B5EF4-FFF2-40B4-BE49-F238E27FC236}">
                    <a16:creationId xmlns:a16="http://schemas.microsoft.com/office/drawing/2014/main" id="{62072844-BB60-B0A9-AA14-89B5E45C750F}"/>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4" name="Group 13">
              <a:extLst>
                <a:ext uri="{FF2B5EF4-FFF2-40B4-BE49-F238E27FC236}">
                  <a16:creationId xmlns:a16="http://schemas.microsoft.com/office/drawing/2014/main" id="{408CA42F-AC6D-2060-4E4D-4ABCE271B370}"/>
                </a:ext>
              </a:extLst>
            </p:cNvPr>
            <p:cNvGrpSpPr/>
            <p:nvPr/>
          </p:nvGrpSpPr>
          <p:grpSpPr>
            <a:xfrm>
              <a:off x="4876800" y="1600200"/>
              <a:ext cx="457200" cy="2209800"/>
              <a:chOff x="4876800" y="1600200"/>
              <a:chExt cx="457200" cy="2209800"/>
            </a:xfrm>
          </p:grpSpPr>
          <p:sp>
            <p:nvSpPr>
              <p:cNvPr id="54" name="DRAM">
                <a:extLst>
                  <a:ext uri="{FF2B5EF4-FFF2-40B4-BE49-F238E27FC236}">
                    <a16:creationId xmlns:a16="http://schemas.microsoft.com/office/drawing/2014/main" id="{8428DF61-7CA9-76FD-A59F-61825302CD03}"/>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5" name="DRAM">
                <a:extLst>
                  <a:ext uri="{FF2B5EF4-FFF2-40B4-BE49-F238E27FC236}">
                    <a16:creationId xmlns:a16="http://schemas.microsoft.com/office/drawing/2014/main" id="{19D6CBAE-D6CB-8769-75D4-FD805AF9CA6B}"/>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6" name="DRAM">
                <a:extLst>
                  <a:ext uri="{FF2B5EF4-FFF2-40B4-BE49-F238E27FC236}">
                    <a16:creationId xmlns:a16="http://schemas.microsoft.com/office/drawing/2014/main" id="{D0722138-7E03-34AF-422E-65001991758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 name="DRAM">
                <a:extLst>
                  <a:ext uri="{FF2B5EF4-FFF2-40B4-BE49-F238E27FC236}">
                    <a16:creationId xmlns:a16="http://schemas.microsoft.com/office/drawing/2014/main" id="{38B7E10E-918C-0D7C-CD3C-BD0A8C25DD1B}"/>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 name="DRAM">
                <a:extLst>
                  <a:ext uri="{FF2B5EF4-FFF2-40B4-BE49-F238E27FC236}">
                    <a16:creationId xmlns:a16="http://schemas.microsoft.com/office/drawing/2014/main" id="{16639118-4C1C-7720-20FA-AEB297EAF8D6}"/>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grpSp>
        <p:grpSp>
          <p:nvGrpSpPr>
            <p:cNvPr id="15" name="Group 14">
              <a:extLst>
                <a:ext uri="{FF2B5EF4-FFF2-40B4-BE49-F238E27FC236}">
                  <a16:creationId xmlns:a16="http://schemas.microsoft.com/office/drawing/2014/main" id="{764C97C7-6C6D-7B25-5E97-7B0D594E67C7}"/>
                </a:ext>
              </a:extLst>
            </p:cNvPr>
            <p:cNvGrpSpPr/>
            <p:nvPr/>
          </p:nvGrpSpPr>
          <p:grpSpPr>
            <a:xfrm>
              <a:off x="5676900" y="1600199"/>
              <a:ext cx="1828800" cy="2362201"/>
              <a:chOff x="5676900" y="1170708"/>
              <a:chExt cx="1828800" cy="2791692"/>
            </a:xfrm>
          </p:grpSpPr>
          <p:cxnSp>
            <p:nvCxnSpPr>
              <p:cNvPr id="49" name="Straight Connector 48">
                <a:extLst>
                  <a:ext uri="{FF2B5EF4-FFF2-40B4-BE49-F238E27FC236}">
                    <a16:creationId xmlns:a16="http://schemas.microsoft.com/office/drawing/2014/main" id="{BB274D87-6CC5-E2D8-439F-4F3FFD01BFF7}"/>
                  </a:ext>
                </a:extLst>
              </p:cNvPr>
              <p:cNvCxnSpPr>
                <a:cxnSpLocks/>
                <a:stCxn id="19" idx="0"/>
                <a:endCxn id="59"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DD07DA0-AD73-0AFB-FB8E-B1D95D9FA33D}"/>
                  </a:ext>
                </a:extLst>
              </p:cNvPr>
              <p:cNvCxnSpPr>
                <a:cxnSpLocks/>
                <a:stCxn id="21" idx="0"/>
                <a:endCxn id="61"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4C7E66C-1FE8-00E2-1DBF-F6C5C5C14BDE}"/>
                  </a:ext>
                </a:extLst>
              </p:cNvPr>
              <p:cNvCxnSpPr>
                <a:cxnSpLocks/>
                <a:stCxn id="22" idx="0"/>
                <a:endCxn id="62"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01FAEC7-F6A4-98D1-AFD7-2BCEF351DD1D}"/>
                  </a:ext>
                </a:extLst>
              </p:cNvPr>
              <p:cNvCxnSpPr>
                <a:cxnSpLocks/>
                <a:stCxn id="23" idx="0"/>
                <a:endCxn id="63"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E2BA38F-775E-CBEC-D140-6EF77D614CDF}"/>
                  </a:ext>
                </a:extLst>
              </p:cNvPr>
              <p:cNvCxnSpPr>
                <a:cxnSpLocks/>
                <a:stCxn id="20" idx="0"/>
                <a:endCxn id="60"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C2DEDBA-F5BE-B095-498A-5D047265BC5D}"/>
                </a:ext>
              </a:extLst>
            </p:cNvPr>
            <p:cNvGrpSpPr/>
            <p:nvPr/>
          </p:nvGrpSpPr>
          <p:grpSpPr>
            <a:xfrm>
              <a:off x="5334000" y="1790700"/>
              <a:ext cx="2362201" cy="1828800"/>
              <a:chOff x="5333998" y="1790700"/>
              <a:chExt cx="2791691" cy="1828800"/>
            </a:xfrm>
          </p:grpSpPr>
          <p:cxnSp>
            <p:nvCxnSpPr>
              <p:cNvPr id="44" name="Straight Connector 43">
                <a:extLst>
                  <a:ext uri="{FF2B5EF4-FFF2-40B4-BE49-F238E27FC236}">
                    <a16:creationId xmlns:a16="http://schemas.microsoft.com/office/drawing/2014/main" id="{3DEDC3AF-7DDD-D975-A3FD-15CCA6A44F81}"/>
                  </a:ext>
                </a:extLst>
              </p:cNvPr>
              <p:cNvCxnSpPr>
                <a:cxnSpLocks/>
                <a:stCxn id="23" idx="6"/>
                <a:endCxn id="54"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A0995C7-76DC-78D8-2038-F54188EACE9F}"/>
                  </a:ext>
                </a:extLst>
              </p:cNvPr>
              <p:cNvCxnSpPr>
                <a:cxnSpLocks/>
                <a:stCxn id="28" idx="6"/>
                <a:endCxn id="55"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89F5D98-94C9-8A74-0399-C2886B94C89E}"/>
                  </a:ext>
                </a:extLst>
              </p:cNvPr>
              <p:cNvCxnSpPr>
                <a:cxnSpLocks/>
                <a:stCxn id="33" idx="6"/>
                <a:endCxn id="56"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9CFB171-2A43-30A0-BCED-F7BB858035CF}"/>
                  </a:ext>
                </a:extLst>
              </p:cNvPr>
              <p:cNvCxnSpPr>
                <a:cxnSpLocks/>
                <a:stCxn id="38" idx="6"/>
                <a:endCxn id="57"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9BD2673-B188-D184-8AC4-F882F290BFA5}"/>
                  </a:ext>
                </a:extLst>
              </p:cNvPr>
              <p:cNvCxnSpPr>
                <a:cxnSpLocks/>
                <a:stCxn id="43" idx="6"/>
                <a:endCxn id="58"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AFCC473-9DB5-A891-14E3-8F5132DCBB96}"/>
                </a:ext>
              </a:extLst>
            </p:cNvPr>
            <p:cNvGrpSpPr/>
            <p:nvPr/>
          </p:nvGrpSpPr>
          <p:grpSpPr>
            <a:xfrm>
              <a:off x="5486400" y="1600200"/>
              <a:ext cx="2209800" cy="2209800"/>
              <a:chOff x="5486400" y="1600200"/>
              <a:chExt cx="2209800" cy="2209800"/>
            </a:xfrm>
          </p:grpSpPr>
          <p:sp>
            <p:nvSpPr>
              <p:cNvPr id="19" name="Oval 18">
                <a:extLst>
                  <a:ext uri="{FF2B5EF4-FFF2-40B4-BE49-F238E27FC236}">
                    <a16:creationId xmlns:a16="http://schemas.microsoft.com/office/drawing/2014/main" id="{2200FA58-F881-1601-F885-73D195B7C717}"/>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 name="Oval 19">
                <a:extLst>
                  <a:ext uri="{FF2B5EF4-FFF2-40B4-BE49-F238E27FC236}">
                    <a16:creationId xmlns:a16="http://schemas.microsoft.com/office/drawing/2014/main" id="{854ADDCE-E891-5E18-3F86-A9680AC6A62D}"/>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 name="Oval 20">
                <a:extLst>
                  <a:ext uri="{FF2B5EF4-FFF2-40B4-BE49-F238E27FC236}">
                    <a16:creationId xmlns:a16="http://schemas.microsoft.com/office/drawing/2014/main" id="{70DA7459-04C4-771D-C8E7-B7B72E0CA886}"/>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2" name="Oval 21">
                <a:extLst>
                  <a:ext uri="{FF2B5EF4-FFF2-40B4-BE49-F238E27FC236}">
                    <a16:creationId xmlns:a16="http://schemas.microsoft.com/office/drawing/2014/main" id="{C608C1BE-0889-D338-89A1-9300576BD070}"/>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3" name="Oval 22">
                <a:extLst>
                  <a:ext uri="{FF2B5EF4-FFF2-40B4-BE49-F238E27FC236}">
                    <a16:creationId xmlns:a16="http://schemas.microsoft.com/office/drawing/2014/main" id="{7421EA12-7FA6-6018-AB28-DCF57EFA96D6}"/>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 name="Oval 23">
                <a:extLst>
                  <a:ext uri="{FF2B5EF4-FFF2-40B4-BE49-F238E27FC236}">
                    <a16:creationId xmlns:a16="http://schemas.microsoft.com/office/drawing/2014/main" id="{02397864-4721-E866-3EEC-3DE15CFBE113}"/>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5" name="Oval 24">
                <a:extLst>
                  <a:ext uri="{FF2B5EF4-FFF2-40B4-BE49-F238E27FC236}">
                    <a16:creationId xmlns:a16="http://schemas.microsoft.com/office/drawing/2014/main" id="{CBF762D1-699D-9270-35C8-CCEA516DC58D}"/>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 name="Oval 25">
                <a:extLst>
                  <a:ext uri="{FF2B5EF4-FFF2-40B4-BE49-F238E27FC236}">
                    <a16:creationId xmlns:a16="http://schemas.microsoft.com/office/drawing/2014/main" id="{5114B6DD-652E-ED47-B6A6-CD0A940A67C8}"/>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7" name="Oval 26">
                <a:extLst>
                  <a:ext uri="{FF2B5EF4-FFF2-40B4-BE49-F238E27FC236}">
                    <a16:creationId xmlns:a16="http://schemas.microsoft.com/office/drawing/2014/main" id="{2EF2F25C-EDE0-56B0-0C74-45B3479C83C7}"/>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8" name="Oval 27">
                <a:extLst>
                  <a:ext uri="{FF2B5EF4-FFF2-40B4-BE49-F238E27FC236}">
                    <a16:creationId xmlns:a16="http://schemas.microsoft.com/office/drawing/2014/main" id="{624BCC5C-6C08-3E8F-116B-B285DA0808B6}"/>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9" name="Oval 28">
                <a:extLst>
                  <a:ext uri="{FF2B5EF4-FFF2-40B4-BE49-F238E27FC236}">
                    <a16:creationId xmlns:a16="http://schemas.microsoft.com/office/drawing/2014/main" id="{F3EE3905-AF01-EE4F-EDBD-2E34417F31CE}"/>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0" name="Oval 29">
                <a:extLst>
                  <a:ext uri="{FF2B5EF4-FFF2-40B4-BE49-F238E27FC236}">
                    <a16:creationId xmlns:a16="http://schemas.microsoft.com/office/drawing/2014/main" id="{95614820-B89F-8B2C-1B1A-257CC3A045E6}"/>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 name="Oval 30">
                <a:extLst>
                  <a:ext uri="{FF2B5EF4-FFF2-40B4-BE49-F238E27FC236}">
                    <a16:creationId xmlns:a16="http://schemas.microsoft.com/office/drawing/2014/main" id="{4ED2B818-1E87-389E-D7BE-7762CEDD5576}"/>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 name="Oval 31">
                <a:extLst>
                  <a:ext uri="{FF2B5EF4-FFF2-40B4-BE49-F238E27FC236}">
                    <a16:creationId xmlns:a16="http://schemas.microsoft.com/office/drawing/2014/main" id="{D78E1194-98C3-FFD1-DDD9-9ABB830B2845}"/>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 name="Oval 32">
                <a:extLst>
                  <a:ext uri="{FF2B5EF4-FFF2-40B4-BE49-F238E27FC236}">
                    <a16:creationId xmlns:a16="http://schemas.microsoft.com/office/drawing/2014/main" id="{24C9EF06-4370-6778-ABF6-07F1262A7981}"/>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 name="Oval 33">
                <a:extLst>
                  <a:ext uri="{FF2B5EF4-FFF2-40B4-BE49-F238E27FC236}">
                    <a16:creationId xmlns:a16="http://schemas.microsoft.com/office/drawing/2014/main" id="{B6486F34-408B-9C87-B310-C221B75BDF34}"/>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 name="Oval 34">
                <a:extLst>
                  <a:ext uri="{FF2B5EF4-FFF2-40B4-BE49-F238E27FC236}">
                    <a16:creationId xmlns:a16="http://schemas.microsoft.com/office/drawing/2014/main" id="{595926EB-F5F7-5C49-8024-52351C5518D1}"/>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 name="Oval 35">
                <a:extLst>
                  <a:ext uri="{FF2B5EF4-FFF2-40B4-BE49-F238E27FC236}">
                    <a16:creationId xmlns:a16="http://schemas.microsoft.com/office/drawing/2014/main" id="{4EB5A3FF-6225-72DA-2AE5-8E6A15321C92}"/>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 name="Oval 36">
                <a:extLst>
                  <a:ext uri="{FF2B5EF4-FFF2-40B4-BE49-F238E27FC236}">
                    <a16:creationId xmlns:a16="http://schemas.microsoft.com/office/drawing/2014/main" id="{BAB58AA8-A254-6366-790A-270347B968C5}"/>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 name="Oval 37">
                <a:extLst>
                  <a:ext uri="{FF2B5EF4-FFF2-40B4-BE49-F238E27FC236}">
                    <a16:creationId xmlns:a16="http://schemas.microsoft.com/office/drawing/2014/main" id="{3C8CC6A9-2D21-14AF-47C9-A503B2345175}"/>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 name="Oval 38">
                <a:extLst>
                  <a:ext uri="{FF2B5EF4-FFF2-40B4-BE49-F238E27FC236}">
                    <a16:creationId xmlns:a16="http://schemas.microsoft.com/office/drawing/2014/main" id="{FA27E60E-4944-9323-2C02-4A3E156FA2FA}"/>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 name="Oval 39">
                <a:extLst>
                  <a:ext uri="{FF2B5EF4-FFF2-40B4-BE49-F238E27FC236}">
                    <a16:creationId xmlns:a16="http://schemas.microsoft.com/office/drawing/2014/main" id="{5C771764-9EB5-A92D-0F70-2E30C152AB78}"/>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 name="Oval 40">
                <a:extLst>
                  <a:ext uri="{FF2B5EF4-FFF2-40B4-BE49-F238E27FC236}">
                    <a16:creationId xmlns:a16="http://schemas.microsoft.com/office/drawing/2014/main" id="{328CED81-339D-EB0E-4CB4-2C4880F6F174}"/>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 name="Oval 41">
                <a:extLst>
                  <a:ext uri="{FF2B5EF4-FFF2-40B4-BE49-F238E27FC236}">
                    <a16:creationId xmlns:a16="http://schemas.microsoft.com/office/drawing/2014/main" id="{9F6CB433-18DB-B1B3-7C34-7D75C1AAEE9D}"/>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 name="Oval 42">
                <a:extLst>
                  <a:ext uri="{FF2B5EF4-FFF2-40B4-BE49-F238E27FC236}">
                    <a16:creationId xmlns:a16="http://schemas.microsoft.com/office/drawing/2014/main" id="{8393CFEC-EFA0-F0E3-061B-117760DB0955}"/>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64" name="Group 63">
            <a:extLst>
              <a:ext uri="{FF2B5EF4-FFF2-40B4-BE49-F238E27FC236}">
                <a16:creationId xmlns:a16="http://schemas.microsoft.com/office/drawing/2014/main" id="{D18E07A0-B9F6-3161-11CE-4BF557517F59}"/>
              </a:ext>
            </a:extLst>
          </p:cNvPr>
          <p:cNvGrpSpPr/>
          <p:nvPr/>
        </p:nvGrpSpPr>
        <p:grpSpPr>
          <a:xfrm>
            <a:off x="3292364" y="2404844"/>
            <a:ext cx="1414038" cy="1414038"/>
            <a:chOff x="4876800" y="1600199"/>
            <a:chExt cx="2819401" cy="2819401"/>
          </a:xfrm>
        </p:grpSpPr>
        <p:grpSp>
          <p:nvGrpSpPr>
            <p:cNvPr id="65" name="Group 64">
              <a:extLst>
                <a:ext uri="{FF2B5EF4-FFF2-40B4-BE49-F238E27FC236}">
                  <a16:creationId xmlns:a16="http://schemas.microsoft.com/office/drawing/2014/main" id="{2F0DF2D2-DA2A-BCF4-4C1D-58E052D04EBF}"/>
                </a:ext>
              </a:extLst>
            </p:cNvPr>
            <p:cNvGrpSpPr/>
            <p:nvPr/>
          </p:nvGrpSpPr>
          <p:grpSpPr>
            <a:xfrm>
              <a:off x="5486400" y="3962400"/>
              <a:ext cx="2209800" cy="457200"/>
              <a:chOff x="5486400" y="3962400"/>
              <a:chExt cx="2209800" cy="457200"/>
            </a:xfrm>
          </p:grpSpPr>
          <p:sp>
            <p:nvSpPr>
              <p:cNvPr id="110" name="DRAM">
                <a:extLst>
                  <a:ext uri="{FF2B5EF4-FFF2-40B4-BE49-F238E27FC236}">
                    <a16:creationId xmlns:a16="http://schemas.microsoft.com/office/drawing/2014/main" id="{87341B00-F32E-63E5-5E70-887D154AC19B}"/>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1" name="DRAM">
                <a:extLst>
                  <a:ext uri="{FF2B5EF4-FFF2-40B4-BE49-F238E27FC236}">
                    <a16:creationId xmlns:a16="http://schemas.microsoft.com/office/drawing/2014/main" id="{14B81951-1F06-5A21-642D-93FD9C55CB56}"/>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2" name="DRAM">
                <a:extLst>
                  <a:ext uri="{FF2B5EF4-FFF2-40B4-BE49-F238E27FC236}">
                    <a16:creationId xmlns:a16="http://schemas.microsoft.com/office/drawing/2014/main" id="{B14A978B-247F-19AA-82AB-EC9D5008CBE8}"/>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3" name="DRAM">
                <a:extLst>
                  <a:ext uri="{FF2B5EF4-FFF2-40B4-BE49-F238E27FC236}">
                    <a16:creationId xmlns:a16="http://schemas.microsoft.com/office/drawing/2014/main" id="{87D296C2-976D-1ABB-3675-B4CA3B2B74A5}"/>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4" name="DRAM">
                <a:extLst>
                  <a:ext uri="{FF2B5EF4-FFF2-40B4-BE49-F238E27FC236}">
                    <a16:creationId xmlns:a16="http://schemas.microsoft.com/office/drawing/2014/main" id="{99B70B23-5664-5B51-D2B0-E5B5A8F99B06}"/>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6" name="Group 65">
              <a:extLst>
                <a:ext uri="{FF2B5EF4-FFF2-40B4-BE49-F238E27FC236}">
                  <a16:creationId xmlns:a16="http://schemas.microsoft.com/office/drawing/2014/main" id="{2A6BADC1-0AE9-20D8-DDE1-252172B9975A}"/>
                </a:ext>
              </a:extLst>
            </p:cNvPr>
            <p:cNvGrpSpPr/>
            <p:nvPr/>
          </p:nvGrpSpPr>
          <p:grpSpPr>
            <a:xfrm>
              <a:off x="4876800" y="1600200"/>
              <a:ext cx="457200" cy="2209800"/>
              <a:chOff x="4876800" y="1600200"/>
              <a:chExt cx="457200" cy="2209800"/>
            </a:xfrm>
          </p:grpSpPr>
          <p:sp>
            <p:nvSpPr>
              <p:cNvPr id="105" name="DRAM">
                <a:extLst>
                  <a:ext uri="{FF2B5EF4-FFF2-40B4-BE49-F238E27FC236}">
                    <a16:creationId xmlns:a16="http://schemas.microsoft.com/office/drawing/2014/main" id="{DDCA578A-D1A9-3A94-F787-45D64E90D58B}"/>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6" name="DRAM">
                <a:extLst>
                  <a:ext uri="{FF2B5EF4-FFF2-40B4-BE49-F238E27FC236}">
                    <a16:creationId xmlns:a16="http://schemas.microsoft.com/office/drawing/2014/main" id="{930C93C9-27CE-453D-10F2-AAE8A9541819}"/>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7" name="DRAM">
                <a:extLst>
                  <a:ext uri="{FF2B5EF4-FFF2-40B4-BE49-F238E27FC236}">
                    <a16:creationId xmlns:a16="http://schemas.microsoft.com/office/drawing/2014/main" id="{EE63B6B3-967B-23F4-E9BE-F0DFC1D177E4}"/>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8" name="DRAM">
                <a:extLst>
                  <a:ext uri="{FF2B5EF4-FFF2-40B4-BE49-F238E27FC236}">
                    <a16:creationId xmlns:a16="http://schemas.microsoft.com/office/drawing/2014/main" id="{5AAB2302-8D86-D740-F46E-3ACE6E64941C}"/>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9" name="DRAM">
                <a:extLst>
                  <a:ext uri="{FF2B5EF4-FFF2-40B4-BE49-F238E27FC236}">
                    <a16:creationId xmlns:a16="http://schemas.microsoft.com/office/drawing/2014/main" id="{30004C9A-6054-A6D2-3078-0A545E661E2E}"/>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7" name="Group 66">
              <a:extLst>
                <a:ext uri="{FF2B5EF4-FFF2-40B4-BE49-F238E27FC236}">
                  <a16:creationId xmlns:a16="http://schemas.microsoft.com/office/drawing/2014/main" id="{3A69A455-64D7-3C98-6D76-A9EF0FDB9A40}"/>
                </a:ext>
              </a:extLst>
            </p:cNvPr>
            <p:cNvGrpSpPr/>
            <p:nvPr/>
          </p:nvGrpSpPr>
          <p:grpSpPr>
            <a:xfrm>
              <a:off x="5676900" y="1600199"/>
              <a:ext cx="1828800" cy="2362201"/>
              <a:chOff x="5676900" y="1170708"/>
              <a:chExt cx="1828800" cy="2791692"/>
            </a:xfrm>
          </p:grpSpPr>
          <p:cxnSp>
            <p:nvCxnSpPr>
              <p:cNvPr id="100" name="Straight Connector 99">
                <a:extLst>
                  <a:ext uri="{FF2B5EF4-FFF2-40B4-BE49-F238E27FC236}">
                    <a16:creationId xmlns:a16="http://schemas.microsoft.com/office/drawing/2014/main" id="{C992C460-A928-F2A5-3DBB-F5A6A6E4BD97}"/>
                  </a:ext>
                </a:extLst>
              </p:cNvPr>
              <p:cNvCxnSpPr>
                <a:cxnSpLocks/>
                <a:stCxn id="70" idx="0"/>
                <a:endCxn id="110"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D516655-5B21-FDA2-9D6F-445C3C23F644}"/>
                  </a:ext>
                </a:extLst>
              </p:cNvPr>
              <p:cNvCxnSpPr>
                <a:cxnSpLocks/>
                <a:stCxn id="72" idx="0"/>
                <a:endCxn id="112"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97580EF-2C2B-DC67-569C-D0928235C196}"/>
                  </a:ext>
                </a:extLst>
              </p:cNvPr>
              <p:cNvCxnSpPr>
                <a:cxnSpLocks/>
                <a:stCxn id="73" idx="0"/>
                <a:endCxn id="113"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95680FE-7867-D986-8855-6FF989F584E4}"/>
                  </a:ext>
                </a:extLst>
              </p:cNvPr>
              <p:cNvCxnSpPr>
                <a:cxnSpLocks/>
                <a:stCxn id="74" idx="0"/>
                <a:endCxn id="114"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2807942-FFE0-2DFE-CDB3-CB30A27E65CB}"/>
                  </a:ext>
                </a:extLst>
              </p:cNvPr>
              <p:cNvCxnSpPr>
                <a:cxnSpLocks/>
                <a:stCxn id="71" idx="0"/>
                <a:endCxn id="111"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9EB950DF-0B4C-0F23-7906-C99346F85E7D}"/>
                </a:ext>
              </a:extLst>
            </p:cNvPr>
            <p:cNvGrpSpPr/>
            <p:nvPr/>
          </p:nvGrpSpPr>
          <p:grpSpPr>
            <a:xfrm>
              <a:off x="5334000" y="1790700"/>
              <a:ext cx="2362201" cy="1828800"/>
              <a:chOff x="5333998" y="1790700"/>
              <a:chExt cx="2791691" cy="1828800"/>
            </a:xfrm>
          </p:grpSpPr>
          <p:cxnSp>
            <p:nvCxnSpPr>
              <p:cNvPr id="95" name="Straight Connector 94">
                <a:extLst>
                  <a:ext uri="{FF2B5EF4-FFF2-40B4-BE49-F238E27FC236}">
                    <a16:creationId xmlns:a16="http://schemas.microsoft.com/office/drawing/2014/main" id="{5D31620E-E97A-E448-1154-7B229A3B8A67}"/>
                  </a:ext>
                </a:extLst>
              </p:cNvPr>
              <p:cNvCxnSpPr>
                <a:cxnSpLocks/>
                <a:stCxn id="74" idx="6"/>
                <a:endCxn id="105"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D916C58-1981-61F0-1F07-F5F29AE7D823}"/>
                  </a:ext>
                </a:extLst>
              </p:cNvPr>
              <p:cNvCxnSpPr>
                <a:cxnSpLocks/>
                <a:stCxn id="79" idx="6"/>
                <a:endCxn id="106"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9A98748-D5A8-2A6E-6725-FE2E403C6FED}"/>
                  </a:ext>
                </a:extLst>
              </p:cNvPr>
              <p:cNvCxnSpPr>
                <a:cxnSpLocks/>
                <a:endCxn id="107" idx="0"/>
              </p:cNvCxnSpPr>
              <p:nvPr/>
            </p:nvCxnSpPr>
            <p:spPr>
              <a:xfrm flipH="1">
                <a:off x="5333998" y="2705100"/>
                <a:ext cx="2791686"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CA4906D-1EF0-3F2D-62E6-FAC78377461D}"/>
                  </a:ext>
                </a:extLst>
              </p:cNvPr>
              <p:cNvCxnSpPr>
                <a:cxnSpLocks/>
                <a:stCxn id="89" idx="6"/>
                <a:endCxn id="108"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3D822DB-7C84-298A-A65C-977A38DE9C1D}"/>
                  </a:ext>
                </a:extLst>
              </p:cNvPr>
              <p:cNvCxnSpPr>
                <a:cxnSpLocks/>
                <a:stCxn id="94" idx="6"/>
                <a:endCxn id="109"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D166CF74-BA69-DB0C-0852-A104FDC6088F}"/>
                </a:ext>
              </a:extLst>
            </p:cNvPr>
            <p:cNvGrpSpPr/>
            <p:nvPr/>
          </p:nvGrpSpPr>
          <p:grpSpPr>
            <a:xfrm>
              <a:off x="5486400" y="1600200"/>
              <a:ext cx="2209800" cy="2209800"/>
              <a:chOff x="5486400" y="1600200"/>
              <a:chExt cx="2209800" cy="2209800"/>
            </a:xfrm>
          </p:grpSpPr>
          <p:sp>
            <p:nvSpPr>
              <p:cNvPr id="70" name="Oval 69">
                <a:extLst>
                  <a:ext uri="{FF2B5EF4-FFF2-40B4-BE49-F238E27FC236}">
                    <a16:creationId xmlns:a16="http://schemas.microsoft.com/office/drawing/2014/main" id="{DDF3F150-9FB3-DFBB-0679-C80A677A250E}"/>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1" name="Oval 70">
                <a:extLst>
                  <a:ext uri="{FF2B5EF4-FFF2-40B4-BE49-F238E27FC236}">
                    <a16:creationId xmlns:a16="http://schemas.microsoft.com/office/drawing/2014/main" id="{C11C1B19-46C0-D3CF-EF0C-305A6F3D2FFE}"/>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2" name="Oval 71">
                <a:extLst>
                  <a:ext uri="{FF2B5EF4-FFF2-40B4-BE49-F238E27FC236}">
                    <a16:creationId xmlns:a16="http://schemas.microsoft.com/office/drawing/2014/main" id="{AA4A1D33-C21B-3250-FAA3-A50A74F203E1}"/>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3" name="Oval 72">
                <a:extLst>
                  <a:ext uri="{FF2B5EF4-FFF2-40B4-BE49-F238E27FC236}">
                    <a16:creationId xmlns:a16="http://schemas.microsoft.com/office/drawing/2014/main" id="{887C6319-5CEC-4638-2A5D-AE16955770CD}"/>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4" name="Oval 73">
                <a:extLst>
                  <a:ext uri="{FF2B5EF4-FFF2-40B4-BE49-F238E27FC236}">
                    <a16:creationId xmlns:a16="http://schemas.microsoft.com/office/drawing/2014/main" id="{6B051FAF-736D-E2E6-66D4-C34DD6C767A5}"/>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5" name="Oval 74">
                <a:extLst>
                  <a:ext uri="{FF2B5EF4-FFF2-40B4-BE49-F238E27FC236}">
                    <a16:creationId xmlns:a16="http://schemas.microsoft.com/office/drawing/2014/main" id="{DD6E47A5-EAD6-FD79-43B8-B1B263DA6B79}"/>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6" name="Oval 75">
                <a:extLst>
                  <a:ext uri="{FF2B5EF4-FFF2-40B4-BE49-F238E27FC236}">
                    <a16:creationId xmlns:a16="http://schemas.microsoft.com/office/drawing/2014/main" id="{3C0BC89B-9DC3-B71C-95D0-4B23D9C2A6B0}"/>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7" name="Oval 76">
                <a:extLst>
                  <a:ext uri="{FF2B5EF4-FFF2-40B4-BE49-F238E27FC236}">
                    <a16:creationId xmlns:a16="http://schemas.microsoft.com/office/drawing/2014/main" id="{38C85D6C-8564-57B3-2F00-4F3B52ACD43C}"/>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8" name="Oval 77">
                <a:extLst>
                  <a:ext uri="{FF2B5EF4-FFF2-40B4-BE49-F238E27FC236}">
                    <a16:creationId xmlns:a16="http://schemas.microsoft.com/office/drawing/2014/main" id="{7566A891-5AF3-28D8-3630-F43D7A388CD5}"/>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9" name="Oval 78">
                <a:extLst>
                  <a:ext uri="{FF2B5EF4-FFF2-40B4-BE49-F238E27FC236}">
                    <a16:creationId xmlns:a16="http://schemas.microsoft.com/office/drawing/2014/main" id="{4826FAD3-177D-51AD-F1C8-386A0BCE59FF}"/>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0" name="Oval 79">
                <a:extLst>
                  <a:ext uri="{FF2B5EF4-FFF2-40B4-BE49-F238E27FC236}">
                    <a16:creationId xmlns:a16="http://schemas.microsoft.com/office/drawing/2014/main" id="{C4A83AD4-0D70-8EB2-EDA2-D5C3A5AD950D}"/>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1" name="Oval 80">
                <a:extLst>
                  <a:ext uri="{FF2B5EF4-FFF2-40B4-BE49-F238E27FC236}">
                    <a16:creationId xmlns:a16="http://schemas.microsoft.com/office/drawing/2014/main" id="{6452DB36-49DC-A14E-AA6E-EB9CDED66C0F}"/>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2" name="Oval 81">
                <a:extLst>
                  <a:ext uri="{FF2B5EF4-FFF2-40B4-BE49-F238E27FC236}">
                    <a16:creationId xmlns:a16="http://schemas.microsoft.com/office/drawing/2014/main" id="{77105C97-5552-5189-C92D-DB746ABCF0EF}"/>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3" name="Oval 82">
                <a:extLst>
                  <a:ext uri="{FF2B5EF4-FFF2-40B4-BE49-F238E27FC236}">
                    <a16:creationId xmlns:a16="http://schemas.microsoft.com/office/drawing/2014/main" id="{F97C2F56-33B3-A298-710A-0826FBA45E8B}"/>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4" name="Oval 83">
                <a:extLst>
                  <a:ext uri="{FF2B5EF4-FFF2-40B4-BE49-F238E27FC236}">
                    <a16:creationId xmlns:a16="http://schemas.microsoft.com/office/drawing/2014/main" id="{A20F7DDD-0DC3-8D93-FAB3-4707608465CD}"/>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5" name="Oval 84">
                <a:extLst>
                  <a:ext uri="{FF2B5EF4-FFF2-40B4-BE49-F238E27FC236}">
                    <a16:creationId xmlns:a16="http://schemas.microsoft.com/office/drawing/2014/main" id="{98BDF1FF-8CDE-B08E-0B58-B384115F3437}"/>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6" name="Oval 85">
                <a:extLst>
                  <a:ext uri="{FF2B5EF4-FFF2-40B4-BE49-F238E27FC236}">
                    <a16:creationId xmlns:a16="http://schemas.microsoft.com/office/drawing/2014/main" id="{EAE74374-01A1-C5E8-D3B8-270153BC90A1}"/>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7" name="Oval 86">
                <a:extLst>
                  <a:ext uri="{FF2B5EF4-FFF2-40B4-BE49-F238E27FC236}">
                    <a16:creationId xmlns:a16="http://schemas.microsoft.com/office/drawing/2014/main" id="{EB848FB2-16CA-1CCC-6F68-20641E8E99A1}"/>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8" name="Oval 87">
                <a:extLst>
                  <a:ext uri="{FF2B5EF4-FFF2-40B4-BE49-F238E27FC236}">
                    <a16:creationId xmlns:a16="http://schemas.microsoft.com/office/drawing/2014/main" id="{DE7FDACB-7AA7-7EBA-505B-8D93ADBA0E58}"/>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9" name="Oval 88">
                <a:extLst>
                  <a:ext uri="{FF2B5EF4-FFF2-40B4-BE49-F238E27FC236}">
                    <a16:creationId xmlns:a16="http://schemas.microsoft.com/office/drawing/2014/main" id="{A398C955-C910-22C7-703F-03E07EBE01A5}"/>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0" name="Oval 89">
                <a:extLst>
                  <a:ext uri="{FF2B5EF4-FFF2-40B4-BE49-F238E27FC236}">
                    <a16:creationId xmlns:a16="http://schemas.microsoft.com/office/drawing/2014/main" id="{504FEB88-B7BB-DDA0-4230-B58367291432}"/>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1" name="Oval 90">
                <a:extLst>
                  <a:ext uri="{FF2B5EF4-FFF2-40B4-BE49-F238E27FC236}">
                    <a16:creationId xmlns:a16="http://schemas.microsoft.com/office/drawing/2014/main" id="{E1DBEF38-2810-3F68-C99E-99760652CFAE}"/>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2" name="Oval 91">
                <a:extLst>
                  <a:ext uri="{FF2B5EF4-FFF2-40B4-BE49-F238E27FC236}">
                    <a16:creationId xmlns:a16="http://schemas.microsoft.com/office/drawing/2014/main" id="{BAF701D9-E9CC-9EAE-5645-3731F8AD4C16}"/>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3" name="Oval 92">
                <a:extLst>
                  <a:ext uri="{FF2B5EF4-FFF2-40B4-BE49-F238E27FC236}">
                    <a16:creationId xmlns:a16="http://schemas.microsoft.com/office/drawing/2014/main" id="{5AE66BBC-B5A7-F93D-1AAE-46BE58799DF3}"/>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4" name="Oval 93">
                <a:extLst>
                  <a:ext uri="{FF2B5EF4-FFF2-40B4-BE49-F238E27FC236}">
                    <a16:creationId xmlns:a16="http://schemas.microsoft.com/office/drawing/2014/main" id="{3936BCB3-FAEC-1D31-1DBF-51074A54195D}"/>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115" name="Group 114">
            <a:extLst>
              <a:ext uri="{FF2B5EF4-FFF2-40B4-BE49-F238E27FC236}">
                <a16:creationId xmlns:a16="http://schemas.microsoft.com/office/drawing/2014/main" id="{4F03F0AF-2B9D-F5B3-A3DA-A6EFFF21AC4A}"/>
              </a:ext>
            </a:extLst>
          </p:cNvPr>
          <p:cNvGrpSpPr/>
          <p:nvPr/>
        </p:nvGrpSpPr>
        <p:grpSpPr>
          <a:xfrm>
            <a:off x="4859036" y="2404844"/>
            <a:ext cx="1414038" cy="1414038"/>
            <a:chOff x="4876800" y="1600199"/>
            <a:chExt cx="2819401" cy="2819401"/>
          </a:xfrm>
        </p:grpSpPr>
        <p:grpSp>
          <p:nvGrpSpPr>
            <p:cNvPr id="116" name="Group 115">
              <a:extLst>
                <a:ext uri="{FF2B5EF4-FFF2-40B4-BE49-F238E27FC236}">
                  <a16:creationId xmlns:a16="http://schemas.microsoft.com/office/drawing/2014/main" id="{B503A83B-8376-94A7-5D63-B9CE832D6A1E}"/>
                </a:ext>
              </a:extLst>
            </p:cNvPr>
            <p:cNvGrpSpPr/>
            <p:nvPr/>
          </p:nvGrpSpPr>
          <p:grpSpPr>
            <a:xfrm>
              <a:off x="5486400" y="3962400"/>
              <a:ext cx="2209800" cy="457200"/>
              <a:chOff x="5486400" y="3962400"/>
              <a:chExt cx="2209800" cy="457200"/>
            </a:xfrm>
          </p:grpSpPr>
          <p:sp>
            <p:nvSpPr>
              <p:cNvPr id="161" name="DRAM">
                <a:extLst>
                  <a:ext uri="{FF2B5EF4-FFF2-40B4-BE49-F238E27FC236}">
                    <a16:creationId xmlns:a16="http://schemas.microsoft.com/office/drawing/2014/main" id="{7F1500E3-136B-F64F-E10C-3E118827FE5D}"/>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2" name="DRAM">
                <a:extLst>
                  <a:ext uri="{FF2B5EF4-FFF2-40B4-BE49-F238E27FC236}">
                    <a16:creationId xmlns:a16="http://schemas.microsoft.com/office/drawing/2014/main" id="{1E3CAC27-81D8-5A73-0C57-3224C9F07140}"/>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3" name="DRAM">
                <a:extLst>
                  <a:ext uri="{FF2B5EF4-FFF2-40B4-BE49-F238E27FC236}">
                    <a16:creationId xmlns:a16="http://schemas.microsoft.com/office/drawing/2014/main" id="{DE5C31B0-6F46-F76C-9C74-424439367020}"/>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4" name="DRAM">
                <a:extLst>
                  <a:ext uri="{FF2B5EF4-FFF2-40B4-BE49-F238E27FC236}">
                    <a16:creationId xmlns:a16="http://schemas.microsoft.com/office/drawing/2014/main" id="{6BE24405-125A-B1E5-C7EA-D43A43EC1071}"/>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5" name="DRAM">
                <a:extLst>
                  <a:ext uri="{FF2B5EF4-FFF2-40B4-BE49-F238E27FC236}">
                    <a16:creationId xmlns:a16="http://schemas.microsoft.com/office/drawing/2014/main" id="{6E5066D5-210C-D80F-F7CA-68A65A7C6939}"/>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7" name="Group 116">
              <a:extLst>
                <a:ext uri="{FF2B5EF4-FFF2-40B4-BE49-F238E27FC236}">
                  <a16:creationId xmlns:a16="http://schemas.microsoft.com/office/drawing/2014/main" id="{272C9C77-1E9F-DB77-BC85-C3B863F6E1F8}"/>
                </a:ext>
              </a:extLst>
            </p:cNvPr>
            <p:cNvGrpSpPr/>
            <p:nvPr/>
          </p:nvGrpSpPr>
          <p:grpSpPr>
            <a:xfrm>
              <a:off x="4876800" y="1600200"/>
              <a:ext cx="457200" cy="2209800"/>
              <a:chOff x="4876800" y="1600200"/>
              <a:chExt cx="457200" cy="2209800"/>
            </a:xfrm>
          </p:grpSpPr>
          <p:sp>
            <p:nvSpPr>
              <p:cNvPr id="156" name="DRAM">
                <a:extLst>
                  <a:ext uri="{FF2B5EF4-FFF2-40B4-BE49-F238E27FC236}">
                    <a16:creationId xmlns:a16="http://schemas.microsoft.com/office/drawing/2014/main" id="{62F34B16-A963-6AEA-8512-547F3960395E}"/>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7" name="DRAM">
                <a:extLst>
                  <a:ext uri="{FF2B5EF4-FFF2-40B4-BE49-F238E27FC236}">
                    <a16:creationId xmlns:a16="http://schemas.microsoft.com/office/drawing/2014/main" id="{643544B3-CA63-67B8-E5D0-77615A4F1B61}"/>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8" name="DRAM">
                <a:extLst>
                  <a:ext uri="{FF2B5EF4-FFF2-40B4-BE49-F238E27FC236}">
                    <a16:creationId xmlns:a16="http://schemas.microsoft.com/office/drawing/2014/main" id="{BC639314-A383-D095-2A99-91ADDBF45CFB}"/>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9" name="DRAM">
                <a:extLst>
                  <a:ext uri="{FF2B5EF4-FFF2-40B4-BE49-F238E27FC236}">
                    <a16:creationId xmlns:a16="http://schemas.microsoft.com/office/drawing/2014/main" id="{655D2F0E-3EBE-418F-55C7-0DF86EFCB78A}"/>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0" name="DRAM">
                <a:extLst>
                  <a:ext uri="{FF2B5EF4-FFF2-40B4-BE49-F238E27FC236}">
                    <a16:creationId xmlns:a16="http://schemas.microsoft.com/office/drawing/2014/main" id="{46E0DED4-D8BA-F33B-E583-DED8FE5A87F5}"/>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8" name="Group 117">
              <a:extLst>
                <a:ext uri="{FF2B5EF4-FFF2-40B4-BE49-F238E27FC236}">
                  <a16:creationId xmlns:a16="http://schemas.microsoft.com/office/drawing/2014/main" id="{D0DBA689-9671-6B51-8103-7A929BF28329}"/>
                </a:ext>
              </a:extLst>
            </p:cNvPr>
            <p:cNvGrpSpPr/>
            <p:nvPr/>
          </p:nvGrpSpPr>
          <p:grpSpPr>
            <a:xfrm>
              <a:off x="5676900" y="1600199"/>
              <a:ext cx="1828800" cy="2362201"/>
              <a:chOff x="5676900" y="1170708"/>
              <a:chExt cx="1828800" cy="2791692"/>
            </a:xfrm>
          </p:grpSpPr>
          <p:cxnSp>
            <p:nvCxnSpPr>
              <p:cNvPr id="151" name="Straight Connector 150">
                <a:extLst>
                  <a:ext uri="{FF2B5EF4-FFF2-40B4-BE49-F238E27FC236}">
                    <a16:creationId xmlns:a16="http://schemas.microsoft.com/office/drawing/2014/main" id="{5E5BA3A4-3C11-5873-E727-27EB6786FBE2}"/>
                  </a:ext>
                </a:extLst>
              </p:cNvPr>
              <p:cNvCxnSpPr>
                <a:cxnSpLocks/>
                <a:stCxn id="121" idx="0"/>
                <a:endCxn id="161"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17CE286-6B95-4177-419C-4B11306E34B3}"/>
                  </a:ext>
                </a:extLst>
              </p:cNvPr>
              <p:cNvCxnSpPr>
                <a:cxnSpLocks/>
                <a:stCxn id="123" idx="0"/>
                <a:endCxn id="163"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617E350C-262E-C184-FA26-CD01521AAC64}"/>
                  </a:ext>
                </a:extLst>
              </p:cNvPr>
              <p:cNvCxnSpPr>
                <a:cxnSpLocks/>
                <a:stCxn id="124" idx="0"/>
                <a:endCxn id="164"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DED7E1A-8EF6-73AF-BEBB-3E2DFAA53D10}"/>
                  </a:ext>
                </a:extLst>
              </p:cNvPr>
              <p:cNvCxnSpPr>
                <a:cxnSpLocks/>
                <a:stCxn id="125" idx="0"/>
                <a:endCxn id="165"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8386B09-1328-3FED-EEB5-1716F55AACDA}"/>
                  </a:ext>
                </a:extLst>
              </p:cNvPr>
              <p:cNvCxnSpPr>
                <a:cxnSpLocks/>
                <a:stCxn id="122" idx="0"/>
                <a:endCxn id="162"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E8C79089-AC95-579E-C9C6-5E5686C528DB}"/>
                </a:ext>
              </a:extLst>
            </p:cNvPr>
            <p:cNvGrpSpPr/>
            <p:nvPr/>
          </p:nvGrpSpPr>
          <p:grpSpPr>
            <a:xfrm>
              <a:off x="5334000" y="1790700"/>
              <a:ext cx="2362201" cy="1828800"/>
              <a:chOff x="5333998" y="1790700"/>
              <a:chExt cx="2791691" cy="1828800"/>
            </a:xfrm>
          </p:grpSpPr>
          <p:cxnSp>
            <p:nvCxnSpPr>
              <p:cNvPr id="146" name="Straight Connector 145">
                <a:extLst>
                  <a:ext uri="{FF2B5EF4-FFF2-40B4-BE49-F238E27FC236}">
                    <a16:creationId xmlns:a16="http://schemas.microsoft.com/office/drawing/2014/main" id="{9D91B128-0BC3-AADD-608F-6B5FA86731CE}"/>
                  </a:ext>
                </a:extLst>
              </p:cNvPr>
              <p:cNvCxnSpPr>
                <a:cxnSpLocks/>
                <a:stCxn id="125" idx="6"/>
                <a:endCxn id="156"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1434CD7A-3DDD-C6FA-483F-E97B22E810C2}"/>
                  </a:ext>
                </a:extLst>
              </p:cNvPr>
              <p:cNvCxnSpPr>
                <a:cxnSpLocks/>
                <a:stCxn id="130" idx="6"/>
                <a:endCxn id="157"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5E034E-CE22-2D60-B949-E74472644BBF}"/>
                  </a:ext>
                </a:extLst>
              </p:cNvPr>
              <p:cNvCxnSpPr>
                <a:cxnSpLocks/>
                <a:stCxn id="135" idx="6"/>
                <a:endCxn id="158"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5F00080-D1E6-8266-4A46-3906C33B858F}"/>
                  </a:ext>
                </a:extLst>
              </p:cNvPr>
              <p:cNvCxnSpPr>
                <a:cxnSpLocks/>
                <a:stCxn id="140" idx="6"/>
                <a:endCxn id="159"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8C17689-F60D-4A84-684E-63081C4FA68A}"/>
                  </a:ext>
                </a:extLst>
              </p:cNvPr>
              <p:cNvCxnSpPr>
                <a:cxnSpLocks/>
                <a:stCxn id="145" idx="6"/>
                <a:endCxn id="160"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6860A47C-30D9-6645-B439-42D3DD6B7EBC}"/>
                </a:ext>
              </a:extLst>
            </p:cNvPr>
            <p:cNvGrpSpPr/>
            <p:nvPr/>
          </p:nvGrpSpPr>
          <p:grpSpPr>
            <a:xfrm>
              <a:off x="5486400" y="1600200"/>
              <a:ext cx="2209800" cy="2209800"/>
              <a:chOff x="5486400" y="1600200"/>
              <a:chExt cx="2209800" cy="2209800"/>
            </a:xfrm>
          </p:grpSpPr>
          <p:sp>
            <p:nvSpPr>
              <p:cNvPr id="121" name="Oval 120">
                <a:extLst>
                  <a:ext uri="{FF2B5EF4-FFF2-40B4-BE49-F238E27FC236}">
                    <a16:creationId xmlns:a16="http://schemas.microsoft.com/office/drawing/2014/main" id="{DB6313FD-E80C-8C49-BB91-7B44A429BC57}"/>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2" name="Oval 121">
                <a:extLst>
                  <a:ext uri="{FF2B5EF4-FFF2-40B4-BE49-F238E27FC236}">
                    <a16:creationId xmlns:a16="http://schemas.microsoft.com/office/drawing/2014/main" id="{EC6357A9-18AB-3955-920B-2A84EC42B679}"/>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3" name="Oval 122">
                <a:extLst>
                  <a:ext uri="{FF2B5EF4-FFF2-40B4-BE49-F238E27FC236}">
                    <a16:creationId xmlns:a16="http://schemas.microsoft.com/office/drawing/2014/main" id="{24A5AC04-C044-A6A8-38D2-5F0A8866049F}"/>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4" name="Oval 123">
                <a:extLst>
                  <a:ext uri="{FF2B5EF4-FFF2-40B4-BE49-F238E27FC236}">
                    <a16:creationId xmlns:a16="http://schemas.microsoft.com/office/drawing/2014/main" id="{F936BD68-9176-ED3C-358E-2EFC4F70D7EE}"/>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5" name="Oval 124">
                <a:extLst>
                  <a:ext uri="{FF2B5EF4-FFF2-40B4-BE49-F238E27FC236}">
                    <a16:creationId xmlns:a16="http://schemas.microsoft.com/office/drawing/2014/main" id="{A48B0853-2929-BB88-4E73-0C6B7FC18888}"/>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6" name="Oval 125">
                <a:extLst>
                  <a:ext uri="{FF2B5EF4-FFF2-40B4-BE49-F238E27FC236}">
                    <a16:creationId xmlns:a16="http://schemas.microsoft.com/office/drawing/2014/main" id="{0677050D-BFD4-1C29-3F79-34167BE70832}"/>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7" name="Oval 126">
                <a:extLst>
                  <a:ext uri="{FF2B5EF4-FFF2-40B4-BE49-F238E27FC236}">
                    <a16:creationId xmlns:a16="http://schemas.microsoft.com/office/drawing/2014/main" id="{396D7702-F9C9-F9D5-3157-2DCE33BEBA5F}"/>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8" name="Oval 127">
                <a:extLst>
                  <a:ext uri="{FF2B5EF4-FFF2-40B4-BE49-F238E27FC236}">
                    <a16:creationId xmlns:a16="http://schemas.microsoft.com/office/drawing/2014/main" id="{9D230F03-3B03-C2CB-952E-2A751337E0EC}"/>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29" name="Oval 128">
                <a:extLst>
                  <a:ext uri="{FF2B5EF4-FFF2-40B4-BE49-F238E27FC236}">
                    <a16:creationId xmlns:a16="http://schemas.microsoft.com/office/drawing/2014/main" id="{2EC05D65-B26A-60FF-671C-AF904BCB9EC9}"/>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0" name="Oval 129">
                <a:extLst>
                  <a:ext uri="{FF2B5EF4-FFF2-40B4-BE49-F238E27FC236}">
                    <a16:creationId xmlns:a16="http://schemas.microsoft.com/office/drawing/2014/main" id="{EC2B66E0-B476-742D-7738-1B513A537EB4}"/>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1" name="Oval 130">
                <a:extLst>
                  <a:ext uri="{FF2B5EF4-FFF2-40B4-BE49-F238E27FC236}">
                    <a16:creationId xmlns:a16="http://schemas.microsoft.com/office/drawing/2014/main" id="{B47708D6-9533-B829-E400-6018593B5EE2}"/>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2" name="Oval 131">
                <a:extLst>
                  <a:ext uri="{FF2B5EF4-FFF2-40B4-BE49-F238E27FC236}">
                    <a16:creationId xmlns:a16="http://schemas.microsoft.com/office/drawing/2014/main" id="{AB5598AE-532C-56BE-B018-A005969DF8ED}"/>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3" name="Oval 132">
                <a:extLst>
                  <a:ext uri="{FF2B5EF4-FFF2-40B4-BE49-F238E27FC236}">
                    <a16:creationId xmlns:a16="http://schemas.microsoft.com/office/drawing/2014/main" id="{105D1533-36BD-1E4A-183A-5A54DA2CAC3C}"/>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4" name="Oval 133">
                <a:extLst>
                  <a:ext uri="{FF2B5EF4-FFF2-40B4-BE49-F238E27FC236}">
                    <a16:creationId xmlns:a16="http://schemas.microsoft.com/office/drawing/2014/main" id="{575FC362-7EC5-34EE-D73E-3D250953236D}"/>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5" name="Oval 134">
                <a:extLst>
                  <a:ext uri="{FF2B5EF4-FFF2-40B4-BE49-F238E27FC236}">
                    <a16:creationId xmlns:a16="http://schemas.microsoft.com/office/drawing/2014/main" id="{423034C4-9505-EAD0-045B-C8CE9EB504B9}"/>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136" name="Oval 135">
                <a:extLst>
                  <a:ext uri="{FF2B5EF4-FFF2-40B4-BE49-F238E27FC236}">
                    <a16:creationId xmlns:a16="http://schemas.microsoft.com/office/drawing/2014/main" id="{BAC43739-4D07-BD03-047A-D933E7C684EA}"/>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7" name="Oval 136">
                <a:extLst>
                  <a:ext uri="{FF2B5EF4-FFF2-40B4-BE49-F238E27FC236}">
                    <a16:creationId xmlns:a16="http://schemas.microsoft.com/office/drawing/2014/main" id="{8203D34E-8998-0B97-A8A6-799FB16F4A82}"/>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8" name="Oval 137">
                <a:extLst>
                  <a:ext uri="{FF2B5EF4-FFF2-40B4-BE49-F238E27FC236}">
                    <a16:creationId xmlns:a16="http://schemas.microsoft.com/office/drawing/2014/main" id="{45B92879-CE42-6A33-1EA3-173E40A906C2}"/>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39" name="Oval 138">
                <a:extLst>
                  <a:ext uri="{FF2B5EF4-FFF2-40B4-BE49-F238E27FC236}">
                    <a16:creationId xmlns:a16="http://schemas.microsoft.com/office/drawing/2014/main" id="{102D5F52-0C54-CB61-60C1-8C171E663F51}"/>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40" name="Oval 139">
                <a:extLst>
                  <a:ext uri="{FF2B5EF4-FFF2-40B4-BE49-F238E27FC236}">
                    <a16:creationId xmlns:a16="http://schemas.microsoft.com/office/drawing/2014/main" id="{3F2393D2-137D-03F5-AD2E-7560693613E1}"/>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41" name="Oval 140">
                <a:extLst>
                  <a:ext uri="{FF2B5EF4-FFF2-40B4-BE49-F238E27FC236}">
                    <a16:creationId xmlns:a16="http://schemas.microsoft.com/office/drawing/2014/main" id="{A9273DD4-4979-EBF9-951B-4BCEAC57620F}"/>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42" name="Oval 141">
                <a:extLst>
                  <a:ext uri="{FF2B5EF4-FFF2-40B4-BE49-F238E27FC236}">
                    <a16:creationId xmlns:a16="http://schemas.microsoft.com/office/drawing/2014/main" id="{3E84FB21-9B44-DFB5-71D4-98206D78C7F1}"/>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43" name="Oval 142">
                <a:extLst>
                  <a:ext uri="{FF2B5EF4-FFF2-40B4-BE49-F238E27FC236}">
                    <a16:creationId xmlns:a16="http://schemas.microsoft.com/office/drawing/2014/main" id="{1A886595-35F2-D92F-A194-79101BD39B99}"/>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44" name="Oval 143">
                <a:extLst>
                  <a:ext uri="{FF2B5EF4-FFF2-40B4-BE49-F238E27FC236}">
                    <a16:creationId xmlns:a16="http://schemas.microsoft.com/office/drawing/2014/main" id="{2376D6B8-D129-121F-2E45-A43D35F80352}"/>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45" name="Oval 144">
                <a:extLst>
                  <a:ext uri="{FF2B5EF4-FFF2-40B4-BE49-F238E27FC236}">
                    <a16:creationId xmlns:a16="http://schemas.microsoft.com/office/drawing/2014/main" id="{782AC782-871E-8307-80AA-93FD575074F1}"/>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166" name="Group 165">
            <a:extLst>
              <a:ext uri="{FF2B5EF4-FFF2-40B4-BE49-F238E27FC236}">
                <a16:creationId xmlns:a16="http://schemas.microsoft.com/office/drawing/2014/main" id="{8720A464-AF3F-F741-2DCC-42978047C2A0}"/>
              </a:ext>
            </a:extLst>
          </p:cNvPr>
          <p:cNvGrpSpPr/>
          <p:nvPr/>
        </p:nvGrpSpPr>
        <p:grpSpPr>
          <a:xfrm>
            <a:off x="6416564" y="2404844"/>
            <a:ext cx="1414038" cy="1414038"/>
            <a:chOff x="4876800" y="1600199"/>
            <a:chExt cx="2819401" cy="2819401"/>
          </a:xfrm>
        </p:grpSpPr>
        <p:grpSp>
          <p:nvGrpSpPr>
            <p:cNvPr id="167" name="Group 166">
              <a:extLst>
                <a:ext uri="{FF2B5EF4-FFF2-40B4-BE49-F238E27FC236}">
                  <a16:creationId xmlns:a16="http://schemas.microsoft.com/office/drawing/2014/main" id="{C4586D45-B7EF-BD41-CF7B-1B4EDCF0F390}"/>
                </a:ext>
              </a:extLst>
            </p:cNvPr>
            <p:cNvGrpSpPr/>
            <p:nvPr/>
          </p:nvGrpSpPr>
          <p:grpSpPr>
            <a:xfrm>
              <a:off x="5486400" y="3962400"/>
              <a:ext cx="2209800" cy="457200"/>
              <a:chOff x="5486400" y="3962400"/>
              <a:chExt cx="2209800" cy="457200"/>
            </a:xfrm>
          </p:grpSpPr>
          <p:sp>
            <p:nvSpPr>
              <p:cNvPr id="212" name="DRAM">
                <a:extLst>
                  <a:ext uri="{FF2B5EF4-FFF2-40B4-BE49-F238E27FC236}">
                    <a16:creationId xmlns:a16="http://schemas.microsoft.com/office/drawing/2014/main" id="{DF7BFC4D-2A30-468D-3689-391AE1961F53}"/>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3" name="DRAM">
                <a:extLst>
                  <a:ext uri="{FF2B5EF4-FFF2-40B4-BE49-F238E27FC236}">
                    <a16:creationId xmlns:a16="http://schemas.microsoft.com/office/drawing/2014/main" id="{B1D7C303-D3A1-A16A-D664-CA883F468CA2}"/>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4" name="DRAM">
                <a:extLst>
                  <a:ext uri="{FF2B5EF4-FFF2-40B4-BE49-F238E27FC236}">
                    <a16:creationId xmlns:a16="http://schemas.microsoft.com/office/drawing/2014/main" id="{85DD5912-086B-B660-9D83-332AC49AA79A}"/>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5" name="DRAM">
                <a:extLst>
                  <a:ext uri="{FF2B5EF4-FFF2-40B4-BE49-F238E27FC236}">
                    <a16:creationId xmlns:a16="http://schemas.microsoft.com/office/drawing/2014/main" id="{06BCECB9-29C3-321D-AD2C-796A1DEBC642}"/>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6" name="DRAM">
                <a:extLst>
                  <a:ext uri="{FF2B5EF4-FFF2-40B4-BE49-F238E27FC236}">
                    <a16:creationId xmlns:a16="http://schemas.microsoft.com/office/drawing/2014/main" id="{E059B0C1-6B90-2F26-D10B-DA3DEAE1B6C9}"/>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68" name="Group 167">
              <a:extLst>
                <a:ext uri="{FF2B5EF4-FFF2-40B4-BE49-F238E27FC236}">
                  <a16:creationId xmlns:a16="http://schemas.microsoft.com/office/drawing/2014/main" id="{6E4B0DD7-7D3F-883A-A723-6C111213C362}"/>
                </a:ext>
              </a:extLst>
            </p:cNvPr>
            <p:cNvGrpSpPr/>
            <p:nvPr/>
          </p:nvGrpSpPr>
          <p:grpSpPr>
            <a:xfrm>
              <a:off x="4876800" y="1600200"/>
              <a:ext cx="457200" cy="2209800"/>
              <a:chOff x="4876800" y="1600200"/>
              <a:chExt cx="457200" cy="2209800"/>
            </a:xfrm>
          </p:grpSpPr>
          <p:sp>
            <p:nvSpPr>
              <p:cNvPr id="207" name="DRAM">
                <a:extLst>
                  <a:ext uri="{FF2B5EF4-FFF2-40B4-BE49-F238E27FC236}">
                    <a16:creationId xmlns:a16="http://schemas.microsoft.com/office/drawing/2014/main" id="{CECDD39F-6776-710D-D268-89F4F3F3DBF9}"/>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8" name="DRAM">
                <a:extLst>
                  <a:ext uri="{FF2B5EF4-FFF2-40B4-BE49-F238E27FC236}">
                    <a16:creationId xmlns:a16="http://schemas.microsoft.com/office/drawing/2014/main" id="{72C6550C-D533-DD97-3EEB-76192C2ECB7B}"/>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09" name="DRAM">
                <a:extLst>
                  <a:ext uri="{FF2B5EF4-FFF2-40B4-BE49-F238E27FC236}">
                    <a16:creationId xmlns:a16="http://schemas.microsoft.com/office/drawing/2014/main" id="{F9FE6588-1523-E0F2-3C05-D46FDDDE3A3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0" name="DRAM">
                <a:extLst>
                  <a:ext uri="{FF2B5EF4-FFF2-40B4-BE49-F238E27FC236}">
                    <a16:creationId xmlns:a16="http://schemas.microsoft.com/office/drawing/2014/main" id="{60FB5837-4987-382E-523F-2A1792C52DCE}"/>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11" name="DRAM">
                <a:extLst>
                  <a:ext uri="{FF2B5EF4-FFF2-40B4-BE49-F238E27FC236}">
                    <a16:creationId xmlns:a16="http://schemas.microsoft.com/office/drawing/2014/main" id="{4D4956AB-2680-F081-A3D3-2E8DAB0B5B67}"/>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69" name="Group 168">
              <a:extLst>
                <a:ext uri="{FF2B5EF4-FFF2-40B4-BE49-F238E27FC236}">
                  <a16:creationId xmlns:a16="http://schemas.microsoft.com/office/drawing/2014/main" id="{62A591EA-B85B-F97F-4607-3C25AD71421D}"/>
                </a:ext>
              </a:extLst>
            </p:cNvPr>
            <p:cNvGrpSpPr/>
            <p:nvPr/>
          </p:nvGrpSpPr>
          <p:grpSpPr>
            <a:xfrm>
              <a:off x="5676900" y="1600199"/>
              <a:ext cx="1828800" cy="2362201"/>
              <a:chOff x="5676900" y="1170708"/>
              <a:chExt cx="1828800" cy="2791692"/>
            </a:xfrm>
          </p:grpSpPr>
          <p:cxnSp>
            <p:nvCxnSpPr>
              <p:cNvPr id="202" name="Straight Connector 201">
                <a:extLst>
                  <a:ext uri="{FF2B5EF4-FFF2-40B4-BE49-F238E27FC236}">
                    <a16:creationId xmlns:a16="http://schemas.microsoft.com/office/drawing/2014/main" id="{51FCC50A-039C-8126-ED60-4949843C0C28}"/>
                  </a:ext>
                </a:extLst>
              </p:cNvPr>
              <p:cNvCxnSpPr>
                <a:cxnSpLocks/>
                <a:stCxn id="172" idx="0"/>
                <a:endCxn id="212"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EC3D992-D0CC-E6BC-C1AA-98927959FB67}"/>
                  </a:ext>
                </a:extLst>
              </p:cNvPr>
              <p:cNvCxnSpPr>
                <a:cxnSpLocks/>
                <a:stCxn id="174" idx="0"/>
                <a:endCxn id="214"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3D5AF3A-960F-5DF2-0459-2267DED853BD}"/>
                  </a:ext>
                </a:extLst>
              </p:cNvPr>
              <p:cNvCxnSpPr>
                <a:cxnSpLocks/>
                <a:stCxn id="175" idx="0"/>
                <a:endCxn id="215"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1628125-760E-E137-0CD9-09ABA6191E36}"/>
                  </a:ext>
                </a:extLst>
              </p:cNvPr>
              <p:cNvCxnSpPr>
                <a:cxnSpLocks/>
                <a:stCxn id="176" idx="0"/>
                <a:endCxn id="216"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04A3AC1-A92D-E995-A19E-DDE768114979}"/>
                  </a:ext>
                </a:extLst>
              </p:cNvPr>
              <p:cNvCxnSpPr>
                <a:cxnSpLocks/>
                <a:stCxn id="173" idx="0"/>
                <a:endCxn id="213"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EBC0EDEC-F084-98C8-90F5-C4E1114255FA}"/>
                </a:ext>
              </a:extLst>
            </p:cNvPr>
            <p:cNvGrpSpPr/>
            <p:nvPr/>
          </p:nvGrpSpPr>
          <p:grpSpPr>
            <a:xfrm>
              <a:off x="5334000" y="1790700"/>
              <a:ext cx="2362201" cy="1828800"/>
              <a:chOff x="5333998" y="1790700"/>
              <a:chExt cx="2791691" cy="1828800"/>
            </a:xfrm>
          </p:grpSpPr>
          <p:cxnSp>
            <p:nvCxnSpPr>
              <p:cNvPr id="197" name="Straight Connector 196">
                <a:extLst>
                  <a:ext uri="{FF2B5EF4-FFF2-40B4-BE49-F238E27FC236}">
                    <a16:creationId xmlns:a16="http://schemas.microsoft.com/office/drawing/2014/main" id="{5025AA34-15D4-F2CD-C2FB-0530AB7996CC}"/>
                  </a:ext>
                </a:extLst>
              </p:cNvPr>
              <p:cNvCxnSpPr>
                <a:cxnSpLocks/>
                <a:stCxn id="176" idx="6"/>
                <a:endCxn id="207"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2FA4916-1039-5949-D147-B2A2C5E36A09}"/>
                  </a:ext>
                </a:extLst>
              </p:cNvPr>
              <p:cNvCxnSpPr>
                <a:cxnSpLocks/>
                <a:stCxn id="181" idx="6"/>
                <a:endCxn id="208"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52AF810-CFEB-4FB3-DAB8-CE094F18DECB}"/>
                  </a:ext>
                </a:extLst>
              </p:cNvPr>
              <p:cNvCxnSpPr>
                <a:cxnSpLocks/>
                <a:stCxn id="186" idx="6"/>
                <a:endCxn id="209"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7C0077F-EF38-0737-F468-8136D26B750E}"/>
                  </a:ext>
                </a:extLst>
              </p:cNvPr>
              <p:cNvCxnSpPr>
                <a:cxnSpLocks/>
                <a:stCxn id="191" idx="6"/>
                <a:endCxn id="210"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81B0C434-2A6A-4BE1-27EA-947F356B367A}"/>
                  </a:ext>
                </a:extLst>
              </p:cNvPr>
              <p:cNvCxnSpPr>
                <a:cxnSpLocks/>
                <a:stCxn id="196" idx="6"/>
                <a:endCxn id="211"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804F707E-C068-43ED-CE1B-ACF50A9A0F94}"/>
                </a:ext>
              </a:extLst>
            </p:cNvPr>
            <p:cNvGrpSpPr/>
            <p:nvPr/>
          </p:nvGrpSpPr>
          <p:grpSpPr>
            <a:xfrm>
              <a:off x="5486400" y="1600200"/>
              <a:ext cx="2209800" cy="2209800"/>
              <a:chOff x="5486400" y="1600200"/>
              <a:chExt cx="2209800" cy="2209800"/>
            </a:xfrm>
          </p:grpSpPr>
          <p:sp>
            <p:nvSpPr>
              <p:cNvPr id="172" name="Oval 171">
                <a:extLst>
                  <a:ext uri="{FF2B5EF4-FFF2-40B4-BE49-F238E27FC236}">
                    <a16:creationId xmlns:a16="http://schemas.microsoft.com/office/drawing/2014/main" id="{C07D1521-5CCE-A866-F264-D4AD1BE2288B}"/>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3" name="Oval 172">
                <a:extLst>
                  <a:ext uri="{FF2B5EF4-FFF2-40B4-BE49-F238E27FC236}">
                    <a16:creationId xmlns:a16="http://schemas.microsoft.com/office/drawing/2014/main" id="{875DFCA8-9099-79E2-B6F5-338CF8C4443F}"/>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4" name="Oval 173">
                <a:extLst>
                  <a:ext uri="{FF2B5EF4-FFF2-40B4-BE49-F238E27FC236}">
                    <a16:creationId xmlns:a16="http://schemas.microsoft.com/office/drawing/2014/main" id="{DB0AB8FE-BE1A-3383-9642-F13140BB588F}"/>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5" name="Oval 174">
                <a:extLst>
                  <a:ext uri="{FF2B5EF4-FFF2-40B4-BE49-F238E27FC236}">
                    <a16:creationId xmlns:a16="http://schemas.microsoft.com/office/drawing/2014/main" id="{13069DFA-D548-D5A5-969B-8C6698010868}"/>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6" name="Oval 175">
                <a:extLst>
                  <a:ext uri="{FF2B5EF4-FFF2-40B4-BE49-F238E27FC236}">
                    <a16:creationId xmlns:a16="http://schemas.microsoft.com/office/drawing/2014/main" id="{EE1F53C0-F5CD-3786-0DB4-6CEF5883E6B3}"/>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7" name="Oval 176">
                <a:extLst>
                  <a:ext uri="{FF2B5EF4-FFF2-40B4-BE49-F238E27FC236}">
                    <a16:creationId xmlns:a16="http://schemas.microsoft.com/office/drawing/2014/main" id="{D0F35B7E-193A-E329-7A89-BDAEBAD46321}"/>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8" name="Oval 177">
                <a:extLst>
                  <a:ext uri="{FF2B5EF4-FFF2-40B4-BE49-F238E27FC236}">
                    <a16:creationId xmlns:a16="http://schemas.microsoft.com/office/drawing/2014/main" id="{FE633989-085F-9B88-2B15-253C520986FD}"/>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9" name="Oval 178">
                <a:extLst>
                  <a:ext uri="{FF2B5EF4-FFF2-40B4-BE49-F238E27FC236}">
                    <a16:creationId xmlns:a16="http://schemas.microsoft.com/office/drawing/2014/main" id="{B2543ABE-D8E5-2A27-8DB3-B070ABA90CF7}"/>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180" name="Oval 179">
                <a:extLst>
                  <a:ext uri="{FF2B5EF4-FFF2-40B4-BE49-F238E27FC236}">
                    <a16:creationId xmlns:a16="http://schemas.microsoft.com/office/drawing/2014/main" id="{3457C19D-9C96-3943-5A82-8B700B3FA67A}"/>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1" name="Oval 180">
                <a:extLst>
                  <a:ext uri="{FF2B5EF4-FFF2-40B4-BE49-F238E27FC236}">
                    <a16:creationId xmlns:a16="http://schemas.microsoft.com/office/drawing/2014/main" id="{32149CC8-82AE-C8B0-C3CB-6D19C95E8874}"/>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2" name="Oval 181">
                <a:extLst>
                  <a:ext uri="{FF2B5EF4-FFF2-40B4-BE49-F238E27FC236}">
                    <a16:creationId xmlns:a16="http://schemas.microsoft.com/office/drawing/2014/main" id="{F3B0DCCE-80CD-1560-4FA2-734AA127EB20}"/>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3" name="Oval 182">
                <a:extLst>
                  <a:ext uri="{FF2B5EF4-FFF2-40B4-BE49-F238E27FC236}">
                    <a16:creationId xmlns:a16="http://schemas.microsoft.com/office/drawing/2014/main" id="{5EC453EF-60B0-C64E-59D6-DCB30443A958}"/>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4" name="Oval 183">
                <a:extLst>
                  <a:ext uri="{FF2B5EF4-FFF2-40B4-BE49-F238E27FC236}">
                    <a16:creationId xmlns:a16="http://schemas.microsoft.com/office/drawing/2014/main" id="{9C1C0821-A926-0117-2165-CAE9F4F892CE}"/>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5" name="Oval 184">
                <a:extLst>
                  <a:ext uri="{FF2B5EF4-FFF2-40B4-BE49-F238E27FC236}">
                    <a16:creationId xmlns:a16="http://schemas.microsoft.com/office/drawing/2014/main" id="{DCC7F14E-BACC-AA58-1963-1D2DE0C1B986}"/>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6" name="Oval 185">
                <a:extLst>
                  <a:ext uri="{FF2B5EF4-FFF2-40B4-BE49-F238E27FC236}">
                    <a16:creationId xmlns:a16="http://schemas.microsoft.com/office/drawing/2014/main" id="{E34770F4-2A8F-1B40-E704-8DBD3E494911}"/>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7" name="Oval 186">
                <a:extLst>
                  <a:ext uri="{FF2B5EF4-FFF2-40B4-BE49-F238E27FC236}">
                    <a16:creationId xmlns:a16="http://schemas.microsoft.com/office/drawing/2014/main" id="{15460FE4-5279-C2EE-F75E-3E513166963C}"/>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8" name="Oval 187">
                <a:extLst>
                  <a:ext uri="{FF2B5EF4-FFF2-40B4-BE49-F238E27FC236}">
                    <a16:creationId xmlns:a16="http://schemas.microsoft.com/office/drawing/2014/main" id="{F4C55E07-69A5-A655-A1EB-99C78D00D642}"/>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9" name="Oval 188">
                <a:extLst>
                  <a:ext uri="{FF2B5EF4-FFF2-40B4-BE49-F238E27FC236}">
                    <a16:creationId xmlns:a16="http://schemas.microsoft.com/office/drawing/2014/main" id="{90F11C5D-D40B-8E4B-5BE3-2AD08A228CFB}"/>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0" name="Oval 189">
                <a:extLst>
                  <a:ext uri="{FF2B5EF4-FFF2-40B4-BE49-F238E27FC236}">
                    <a16:creationId xmlns:a16="http://schemas.microsoft.com/office/drawing/2014/main" id="{CD7E0EE5-118C-57B8-D1FE-06DDB17E1520}"/>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1" name="Oval 190">
                <a:extLst>
                  <a:ext uri="{FF2B5EF4-FFF2-40B4-BE49-F238E27FC236}">
                    <a16:creationId xmlns:a16="http://schemas.microsoft.com/office/drawing/2014/main" id="{99853C87-5F32-BE1A-1386-1B53616045D4}"/>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2" name="Oval 191">
                <a:extLst>
                  <a:ext uri="{FF2B5EF4-FFF2-40B4-BE49-F238E27FC236}">
                    <a16:creationId xmlns:a16="http://schemas.microsoft.com/office/drawing/2014/main" id="{03BAC2F5-FB74-44A8-E372-8300A795F258}"/>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3" name="Oval 192">
                <a:extLst>
                  <a:ext uri="{FF2B5EF4-FFF2-40B4-BE49-F238E27FC236}">
                    <a16:creationId xmlns:a16="http://schemas.microsoft.com/office/drawing/2014/main" id="{318A189D-8A07-09F5-552D-70B1D5068E2B}"/>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4" name="Oval 193">
                <a:extLst>
                  <a:ext uri="{FF2B5EF4-FFF2-40B4-BE49-F238E27FC236}">
                    <a16:creationId xmlns:a16="http://schemas.microsoft.com/office/drawing/2014/main" id="{CD385750-0B9C-BF51-FA8D-99CACBC5FCAA}"/>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5" name="Oval 194">
                <a:extLst>
                  <a:ext uri="{FF2B5EF4-FFF2-40B4-BE49-F238E27FC236}">
                    <a16:creationId xmlns:a16="http://schemas.microsoft.com/office/drawing/2014/main" id="{79861D2F-2B2C-E1C3-F60D-3A12A86B58D0}"/>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96" name="Oval 195">
                <a:extLst>
                  <a:ext uri="{FF2B5EF4-FFF2-40B4-BE49-F238E27FC236}">
                    <a16:creationId xmlns:a16="http://schemas.microsoft.com/office/drawing/2014/main" id="{FBF30AF6-995E-9A42-01A3-EE6F66FFF0CD}"/>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cxnSp>
        <p:nvCxnSpPr>
          <p:cNvPr id="218" name="Straight Connector 217">
            <a:extLst>
              <a:ext uri="{FF2B5EF4-FFF2-40B4-BE49-F238E27FC236}">
                <a16:creationId xmlns:a16="http://schemas.microsoft.com/office/drawing/2014/main" id="{CBF6A697-6E9E-75A8-88E2-078AE50B494C}"/>
              </a:ext>
            </a:extLst>
          </p:cNvPr>
          <p:cNvCxnSpPr>
            <a:cxnSpLocks/>
          </p:cNvCxnSpPr>
          <p:nvPr/>
        </p:nvCxnSpPr>
        <p:spPr>
          <a:xfrm flipH="1">
            <a:off x="1276381" y="1667244"/>
            <a:ext cx="6632999" cy="0"/>
          </a:xfrm>
          <a:prstGeom prst="line">
            <a:avLst/>
          </a:prstGeom>
          <a:solidFill>
            <a:schemeClr val="tx1">
              <a:lumMod val="65000"/>
              <a:lumOff val="35000"/>
            </a:schemeClr>
          </a:solidFill>
          <a:ln w="38100" cap="rnd">
            <a:solidFill>
              <a:schemeClr val="tx1"/>
            </a:solidFill>
            <a:round/>
            <a:headEnd type="none"/>
            <a:tailEnd w="lg" len="sm"/>
          </a:ln>
        </p:spPr>
        <p:style>
          <a:lnRef idx="1">
            <a:schemeClr val="accent1"/>
          </a:lnRef>
          <a:fillRef idx="0">
            <a:schemeClr val="accent1"/>
          </a:fillRef>
          <a:effectRef idx="0">
            <a:schemeClr val="accent1"/>
          </a:effectRef>
          <a:fontRef idx="minor">
            <a:schemeClr val="tx1"/>
          </a:fontRef>
        </p:style>
      </p:cxnSp>
      <p:grpSp>
        <p:nvGrpSpPr>
          <p:cNvPr id="219" name="Group 218">
            <a:extLst>
              <a:ext uri="{FF2B5EF4-FFF2-40B4-BE49-F238E27FC236}">
                <a16:creationId xmlns:a16="http://schemas.microsoft.com/office/drawing/2014/main" id="{12AFDB39-D3B2-D38B-67A8-8E03EACCEEBD}"/>
              </a:ext>
            </a:extLst>
          </p:cNvPr>
          <p:cNvGrpSpPr/>
          <p:nvPr/>
        </p:nvGrpSpPr>
        <p:grpSpPr>
          <a:xfrm>
            <a:off x="1855494" y="2175308"/>
            <a:ext cx="4667046" cy="1262575"/>
            <a:chOff x="2178059" y="1099626"/>
            <a:chExt cx="4667046" cy="1262575"/>
          </a:xfrm>
        </p:grpSpPr>
        <p:cxnSp>
          <p:nvCxnSpPr>
            <p:cNvPr id="220" name="Straight Connector 219">
              <a:extLst>
                <a:ext uri="{FF2B5EF4-FFF2-40B4-BE49-F238E27FC236}">
                  <a16:creationId xmlns:a16="http://schemas.microsoft.com/office/drawing/2014/main" id="{8EEAF674-C1B6-407D-BEBA-48263EB40618}"/>
                </a:ext>
              </a:extLst>
            </p:cNvPr>
            <p:cNvCxnSpPr>
              <a:cxnSpLocks/>
            </p:cNvCxnSpPr>
            <p:nvPr/>
          </p:nvCxnSpPr>
          <p:spPr>
            <a:xfrm flipV="1">
              <a:off x="2178059" y="1099626"/>
              <a:ext cx="0" cy="1262575"/>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2FE08E6-3F33-4F83-ECB0-AA5614950ABB}"/>
                </a:ext>
              </a:extLst>
            </p:cNvPr>
            <p:cNvCxnSpPr/>
            <p:nvPr/>
          </p:nvCxnSpPr>
          <p:spPr>
            <a:xfrm flipV="1">
              <a:off x="3730049"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F46F96A8-206A-6C67-B6F4-8BC2EF488284}"/>
                </a:ext>
              </a:extLst>
            </p:cNvPr>
            <p:cNvCxnSpPr/>
            <p:nvPr/>
          </p:nvCxnSpPr>
          <p:spPr>
            <a:xfrm flipV="1">
              <a:off x="530332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6481F6F-B2A4-0D12-AAC0-3618B6B18C08}"/>
                </a:ext>
              </a:extLst>
            </p:cNvPr>
            <p:cNvCxnSpPr/>
            <p:nvPr/>
          </p:nvCxnSpPr>
          <p:spPr>
            <a:xfrm flipV="1">
              <a:off x="684510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sp>
        <p:nvSpPr>
          <p:cNvPr id="229" name="DRAM">
            <a:extLst>
              <a:ext uri="{FF2B5EF4-FFF2-40B4-BE49-F238E27FC236}">
                <a16:creationId xmlns:a16="http://schemas.microsoft.com/office/drawing/2014/main" id="{A5A7054E-AB81-129C-9AAD-44384D8FE063}"/>
              </a:ext>
            </a:extLst>
          </p:cNvPr>
          <p:cNvSpPr/>
          <p:nvPr/>
        </p:nvSpPr>
        <p:spPr>
          <a:xfrm rot="16200000">
            <a:off x="78839" y="2176842"/>
            <a:ext cx="1936792" cy="458292"/>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a:noFill/>
                </a:ln>
                <a:solidFill>
                  <a:srgbClr val="000000"/>
                </a:solidFill>
                <a:effectLst/>
                <a:uLnTx/>
                <a:uFillTx/>
                <a:latin typeface="Avenir Next" panose="020B0503020202020204" pitchFamily="34" charset="0"/>
              </a:rPr>
              <a:t>row decoder</a:t>
            </a:r>
          </a:p>
        </p:txBody>
      </p:sp>
      <p:grpSp>
        <p:nvGrpSpPr>
          <p:cNvPr id="325" name="Group 324">
            <a:extLst>
              <a:ext uri="{FF2B5EF4-FFF2-40B4-BE49-F238E27FC236}">
                <a16:creationId xmlns:a16="http://schemas.microsoft.com/office/drawing/2014/main" id="{A702333C-BE16-F27D-0AAD-E7DF3F4599B4}"/>
              </a:ext>
            </a:extLst>
          </p:cNvPr>
          <p:cNvGrpSpPr/>
          <p:nvPr/>
        </p:nvGrpSpPr>
        <p:grpSpPr>
          <a:xfrm>
            <a:off x="1734835" y="3702045"/>
            <a:ext cx="6248400" cy="877744"/>
            <a:chOff x="1828800" y="2854963"/>
            <a:chExt cx="6248400" cy="877744"/>
          </a:xfrm>
        </p:grpSpPr>
        <p:cxnSp>
          <p:nvCxnSpPr>
            <p:cNvPr id="326" name="Straight Connector 325">
              <a:extLst>
                <a:ext uri="{FF2B5EF4-FFF2-40B4-BE49-F238E27FC236}">
                  <a16:creationId xmlns:a16="http://schemas.microsoft.com/office/drawing/2014/main" id="{6D0A53E7-2A90-99D1-EFB3-BCF37A2EEC09}"/>
                </a:ext>
              </a:extLst>
            </p:cNvPr>
            <p:cNvCxnSpPr/>
            <p:nvPr/>
          </p:nvCxnSpPr>
          <p:spPr>
            <a:xfrm flipH="1">
              <a:off x="2134539"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2B433F00-A0A2-0547-6ABD-2EA93A009840}"/>
                </a:ext>
              </a:extLst>
            </p:cNvPr>
            <p:cNvCxnSpPr/>
            <p:nvPr/>
          </p:nvCxnSpPr>
          <p:spPr>
            <a:xfrm flipH="1">
              <a:off x="3692067"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ABE6E349-EBE6-7A39-3AFD-39E8EC31E7F9}"/>
                </a:ext>
              </a:extLst>
            </p:cNvPr>
            <p:cNvCxnSpPr/>
            <p:nvPr/>
          </p:nvCxnSpPr>
          <p:spPr>
            <a:xfrm flipH="1">
              <a:off x="5258739" y="2862232"/>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C27A6FF-A8E1-ADA1-F746-5A9AAD523639}"/>
                </a:ext>
              </a:extLst>
            </p:cNvPr>
            <p:cNvCxnSpPr/>
            <p:nvPr/>
          </p:nvCxnSpPr>
          <p:spPr>
            <a:xfrm flipH="1">
              <a:off x="6816267"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334" name="DRAM">
              <a:extLst>
                <a:ext uri="{FF2B5EF4-FFF2-40B4-BE49-F238E27FC236}">
                  <a16:creationId xmlns:a16="http://schemas.microsoft.com/office/drawing/2014/main" id="{F6373659-2605-FC7F-F1BD-CDD69DECC694}"/>
                </a:ext>
              </a:extLst>
            </p:cNvPr>
            <p:cNvSpPr/>
            <p:nvPr/>
          </p:nvSpPr>
          <p:spPr>
            <a:xfrm>
              <a:off x="1828800" y="3274414"/>
              <a:ext cx="6248400" cy="458293"/>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ndParaRPr>
            </a:p>
          </p:txBody>
        </p:sp>
        <p:cxnSp>
          <p:nvCxnSpPr>
            <p:cNvPr id="330" name="Straight Connector 329">
              <a:extLst>
                <a:ext uri="{FF2B5EF4-FFF2-40B4-BE49-F238E27FC236}">
                  <a16:creationId xmlns:a16="http://schemas.microsoft.com/office/drawing/2014/main" id="{355305C0-0A0A-83AE-7E79-C81DD3FD813D}"/>
                </a:ext>
              </a:extLst>
            </p:cNvPr>
            <p:cNvCxnSpPr>
              <a:cxnSpLocks/>
            </p:cNvCxnSpPr>
            <p:nvPr/>
          </p:nvCxnSpPr>
          <p:spPr>
            <a:xfrm flipV="1">
              <a:off x="2688688"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C3893BDC-E2DA-58A7-3460-D002113BBE10}"/>
                </a:ext>
              </a:extLst>
            </p:cNvPr>
            <p:cNvCxnSpPr/>
            <p:nvPr/>
          </p:nvCxnSpPr>
          <p:spPr>
            <a:xfrm flipV="1">
              <a:off x="4246216" y="2865278"/>
              <a:ext cx="0" cy="561691"/>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7DFAE444-295F-E669-8A98-DDA61BFB7277}"/>
                </a:ext>
              </a:extLst>
            </p:cNvPr>
            <p:cNvCxnSpPr/>
            <p:nvPr/>
          </p:nvCxnSpPr>
          <p:spPr>
            <a:xfrm flipV="1">
              <a:off x="5812888"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139446E-1947-1EAC-C8FB-A22AECFB0C12}"/>
                </a:ext>
              </a:extLst>
            </p:cNvPr>
            <p:cNvCxnSpPr/>
            <p:nvPr/>
          </p:nvCxnSpPr>
          <p:spPr>
            <a:xfrm flipV="1">
              <a:off x="7370416"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grpSp>
      <p:sp>
        <p:nvSpPr>
          <p:cNvPr id="335" name="TextBox 334">
            <a:extLst>
              <a:ext uri="{FF2B5EF4-FFF2-40B4-BE49-F238E27FC236}">
                <a16:creationId xmlns:a16="http://schemas.microsoft.com/office/drawing/2014/main" id="{D6210EC7-4CD4-CED3-6EEB-72270CB2F428}"/>
              </a:ext>
            </a:extLst>
          </p:cNvPr>
          <p:cNvSpPr txBox="1"/>
          <p:nvPr/>
        </p:nvSpPr>
        <p:spPr>
          <a:xfrm>
            <a:off x="5468635" y="1210044"/>
            <a:ext cx="2663952" cy="457200"/>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venir Next" panose="020B0503020202020204" pitchFamily="34" charset="0"/>
              </a:rPr>
              <a:t>global </a:t>
            </a:r>
            <a:r>
              <a:rPr kumimoji="0" lang="en-US" sz="2000" b="0" i="0" u="none" strike="noStrike" kern="1200" cap="none" spc="0" normalizeH="0" baseline="0" noProof="0" dirty="0" err="1">
                <a:ln>
                  <a:noFill/>
                </a:ln>
                <a:solidFill>
                  <a:srgbClr val="000000"/>
                </a:solidFill>
                <a:effectLst/>
                <a:uLnTx/>
                <a:uFillTx/>
                <a:latin typeface="Avenir Next" panose="020B0503020202020204" pitchFamily="34" charset="0"/>
              </a:rPr>
              <a:t>wordline</a:t>
            </a:r>
            <a:endParaRPr kumimoji="0" lang="en-US" sz="2000" b="0" i="0" u="none" strike="noStrike" kern="1200" cap="none" spc="0" normalizeH="0" baseline="0" noProof="0" dirty="0">
              <a:ln>
                <a:noFill/>
              </a:ln>
              <a:solidFill>
                <a:srgbClr val="000000"/>
              </a:solidFill>
              <a:effectLst/>
              <a:uLnTx/>
              <a:uFillTx/>
              <a:latin typeface="Avenir Next" panose="020B0503020202020204" pitchFamily="34" charset="0"/>
            </a:endParaRPr>
          </a:p>
        </p:txBody>
      </p:sp>
      <p:grpSp>
        <p:nvGrpSpPr>
          <p:cNvPr id="450" name="Group 449">
            <a:extLst>
              <a:ext uri="{FF2B5EF4-FFF2-40B4-BE49-F238E27FC236}">
                <a16:creationId xmlns:a16="http://schemas.microsoft.com/office/drawing/2014/main" id="{9811B24A-F379-403A-E7D9-C7D125A6E15F}"/>
              </a:ext>
            </a:extLst>
          </p:cNvPr>
          <p:cNvGrpSpPr/>
          <p:nvPr/>
        </p:nvGrpSpPr>
        <p:grpSpPr>
          <a:xfrm>
            <a:off x="404728" y="1632137"/>
            <a:ext cx="9029843" cy="4468530"/>
            <a:chOff x="404728" y="1632137"/>
            <a:chExt cx="9029843" cy="4468530"/>
          </a:xfrm>
        </p:grpSpPr>
        <p:grpSp>
          <p:nvGrpSpPr>
            <p:cNvPr id="528" name="Group 527">
              <a:extLst>
                <a:ext uri="{FF2B5EF4-FFF2-40B4-BE49-F238E27FC236}">
                  <a16:creationId xmlns:a16="http://schemas.microsoft.com/office/drawing/2014/main" id="{11E1A2BB-2FC4-AFA8-A9D6-11503A98AE1E}"/>
                </a:ext>
              </a:extLst>
            </p:cNvPr>
            <p:cNvGrpSpPr/>
            <p:nvPr/>
          </p:nvGrpSpPr>
          <p:grpSpPr>
            <a:xfrm>
              <a:off x="404728" y="5433629"/>
              <a:ext cx="1276252" cy="667038"/>
              <a:chOff x="404728" y="5433629"/>
              <a:chExt cx="1276252" cy="667038"/>
            </a:xfrm>
          </p:grpSpPr>
          <p:cxnSp>
            <p:nvCxnSpPr>
              <p:cNvPr id="515" name="Straight Connector 514">
                <a:extLst>
                  <a:ext uri="{FF2B5EF4-FFF2-40B4-BE49-F238E27FC236}">
                    <a16:creationId xmlns:a16="http://schemas.microsoft.com/office/drawing/2014/main" id="{6925761C-D70E-69B7-90BB-56D35A4324C4}"/>
                  </a:ext>
                </a:extLst>
              </p:cNvPr>
              <p:cNvCxnSpPr>
                <a:cxnSpLocks/>
              </p:cNvCxnSpPr>
              <p:nvPr/>
            </p:nvCxnSpPr>
            <p:spPr>
              <a:xfrm>
                <a:off x="1041164" y="5433629"/>
                <a:ext cx="0" cy="294966"/>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519" name="TextBox 518">
                <a:extLst>
                  <a:ext uri="{FF2B5EF4-FFF2-40B4-BE49-F238E27FC236}">
                    <a16:creationId xmlns:a16="http://schemas.microsoft.com/office/drawing/2014/main" id="{16C02C38-E183-F1EB-A6D3-A89B06A0AA2E}"/>
                  </a:ext>
                </a:extLst>
              </p:cNvPr>
              <p:cNvSpPr txBox="1"/>
              <p:nvPr/>
            </p:nvSpPr>
            <p:spPr>
              <a:xfrm>
                <a:off x="404728" y="5731335"/>
                <a:ext cx="1276252"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E16161"/>
                    </a:solidFill>
                    <a:latin typeface="Avenir Next" panose="020B0503020202020204" pitchFamily="34" charset="0"/>
                  </a:rPr>
                  <a:t>m</a:t>
                </a:r>
                <a:r>
                  <a:rPr lang="en-US" sz="1800" dirty="0">
                    <a:solidFill>
                      <a:srgbClr val="E16161"/>
                    </a:solidFill>
                    <a:latin typeface="Avenir Next" panose="020B0503020202020204" pitchFamily="34" charset="0"/>
                  </a:rPr>
                  <a:t>at range</a:t>
                </a:r>
                <a:endParaRPr kumimoji="0" lang="en-US" sz="1800" b="0" i="0" u="none" strike="noStrike" kern="1200" cap="none" spc="0" normalizeH="0" baseline="0" noProof="0" dirty="0">
                  <a:ln>
                    <a:noFill/>
                  </a:ln>
                  <a:solidFill>
                    <a:srgbClr val="E16161"/>
                  </a:solidFill>
                  <a:effectLst/>
                  <a:uLnTx/>
                  <a:uFillTx/>
                  <a:latin typeface="Avenir Next" panose="020B0503020202020204" pitchFamily="34" charset="0"/>
                </a:endParaRPr>
              </a:p>
            </p:txBody>
          </p:sp>
        </p:grpSp>
        <p:grpSp>
          <p:nvGrpSpPr>
            <p:cNvPr id="8" name="Group 7">
              <a:extLst>
                <a:ext uri="{FF2B5EF4-FFF2-40B4-BE49-F238E27FC236}">
                  <a16:creationId xmlns:a16="http://schemas.microsoft.com/office/drawing/2014/main" id="{1855D8EE-3BE7-B4AB-10A8-676AE3ACC836}"/>
                </a:ext>
              </a:extLst>
            </p:cNvPr>
            <p:cNvGrpSpPr/>
            <p:nvPr/>
          </p:nvGrpSpPr>
          <p:grpSpPr>
            <a:xfrm>
              <a:off x="813631" y="1632137"/>
              <a:ext cx="8620940" cy="3793902"/>
              <a:chOff x="813631" y="1632137"/>
              <a:chExt cx="8620940" cy="3793902"/>
            </a:xfrm>
          </p:grpSpPr>
          <p:grpSp>
            <p:nvGrpSpPr>
              <p:cNvPr id="527" name="Group 526">
                <a:extLst>
                  <a:ext uri="{FF2B5EF4-FFF2-40B4-BE49-F238E27FC236}">
                    <a16:creationId xmlns:a16="http://schemas.microsoft.com/office/drawing/2014/main" id="{7F9EF3DA-D028-EEBA-DE71-6D628A18164D}"/>
                  </a:ext>
                </a:extLst>
              </p:cNvPr>
              <p:cNvGrpSpPr/>
              <p:nvPr/>
            </p:nvGrpSpPr>
            <p:grpSpPr>
              <a:xfrm>
                <a:off x="813631" y="1946316"/>
                <a:ext cx="5503267" cy="3479723"/>
                <a:chOff x="813631" y="1946316"/>
                <a:chExt cx="5503267" cy="3479723"/>
              </a:xfrm>
            </p:grpSpPr>
            <p:cxnSp>
              <p:nvCxnSpPr>
                <p:cNvPr id="498" name="Straight Connector 497">
                  <a:extLst>
                    <a:ext uri="{FF2B5EF4-FFF2-40B4-BE49-F238E27FC236}">
                      <a16:creationId xmlns:a16="http://schemas.microsoft.com/office/drawing/2014/main" id="{DBAC6B2A-3742-B677-2F2F-A6CC20D0928B}"/>
                    </a:ext>
                  </a:extLst>
                </p:cNvPr>
                <p:cNvCxnSpPr>
                  <a:cxnSpLocks/>
                </p:cNvCxnSpPr>
                <p:nvPr/>
              </p:nvCxnSpPr>
              <p:spPr>
                <a:xfrm>
                  <a:off x="1492163" y="1946316"/>
                  <a:ext cx="0" cy="2939366"/>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BE417BFF-3C44-418D-D8BC-5640AFB37DC9}"/>
                    </a:ext>
                  </a:extLst>
                </p:cNvPr>
                <p:cNvCxnSpPr>
                  <a:cxnSpLocks/>
                </p:cNvCxnSpPr>
                <p:nvPr/>
              </p:nvCxnSpPr>
              <p:spPr>
                <a:xfrm flipH="1">
                  <a:off x="1492163" y="1946316"/>
                  <a:ext cx="4824735" cy="0"/>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3A38D975-212A-68AC-7AE2-5D9DEEDF5350}"/>
                    </a:ext>
                  </a:extLst>
                </p:cNvPr>
                <p:cNvCxnSpPr>
                  <a:cxnSpLocks/>
                  <a:endCxn id="505" idx="2"/>
                </p:cNvCxnSpPr>
                <p:nvPr/>
              </p:nvCxnSpPr>
              <p:spPr>
                <a:xfrm flipH="1">
                  <a:off x="1267039" y="4446117"/>
                  <a:ext cx="215790" cy="0"/>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505" name="DRAM">
                  <a:extLst>
                    <a:ext uri="{FF2B5EF4-FFF2-40B4-BE49-F238E27FC236}">
                      <a16:creationId xmlns:a16="http://schemas.microsoft.com/office/drawing/2014/main" id="{2B286498-86D2-EB8F-5422-301B23286E7F}"/>
                    </a:ext>
                  </a:extLst>
                </p:cNvPr>
                <p:cNvSpPr/>
                <p:nvPr/>
              </p:nvSpPr>
              <p:spPr>
                <a:xfrm rot="16200000">
                  <a:off x="69953" y="4228954"/>
                  <a:ext cx="1940763" cy="453408"/>
                </a:xfrm>
                <a:prstGeom prst="roundRect">
                  <a:avLst>
                    <a:gd name="adj" fmla="val 11319"/>
                  </a:avLst>
                </a:prstGeom>
                <a:solidFill>
                  <a:schemeClr val="accent1">
                    <a:lumMod val="20000"/>
                    <a:lumOff val="80000"/>
                  </a:schemeClr>
                </a:solidFill>
                <a:ln w="19050">
                  <a:solidFill>
                    <a:srgbClr val="E1616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E16161"/>
                      </a:solidFill>
                      <a:latin typeface="Avenir Next" panose="020B0503020202020204" pitchFamily="34" charset="0"/>
                    </a:rPr>
                    <a:t>m</a:t>
                  </a:r>
                  <a:r>
                    <a:rPr kumimoji="0" lang="en-US" sz="2400" b="0" i="0" u="none" strike="noStrike" kern="1200" cap="none" spc="0" normalizeH="0" baseline="0" noProof="0" dirty="0">
                      <a:ln>
                        <a:noFill/>
                      </a:ln>
                      <a:solidFill>
                        <a:srgbClr val="E16161"/>
                      </a:solidFill>
                      <a:effectLst/>
                      <a:uLnTx/>
                      <a:uFillTx/>
                      <a:latin typeface="Avenir Next" panose="020B0503020202020204" pitchFamily="34" charset="0"/>
                    </a:rPr>
                    <a:t>at selector</a:t>
                  </a:r>
                </a:p>
              </p:txBody>
            </p:sp>
          </p:grpSp>
          <p:grpSp>
            <p:nvGrpSpPr>
              <p:cNvPr id="526" name="Group 525">
                <a:extLst>
                  <a:ext uri="{FF2B5EF4-FFF2-40B4-BE49-F238E27FC236}">
                    <a16:creationId xmlns:a16="http://schemas.microsoft.com/office/drawing/2014/main" id="{3C5F964E-A227-F655-7828-715344D25793}"/>
                  </a:ext>
                </a:extLst>
              </p:cNvPr>
              <p:cNvGrpSpPr/>
              <p:nvPr/>
            </p:nvGrpSpPr>
            <p:grpSpPr>
              <a:xfrm>
                <a:off x="1621409" y="1632137"/>
                <a:ext cx="7813162" cy="589615"/>
                <a:chOff x="1621409" y="1632137"/>
                <a:chExt cx="7813162" cy="589615"/>
              </a:xfrm>
            </p:grpSpPr>
            <p:grpSp>
              <p:nvGrpSpPr>
                <p:cNvPr id="523" name="Group 522">
                  <a:extLst>
                    <a:ext uri="{FF2B5EF4-FFF2-40B4-BE49-F238E27FC236}">
                      <a16:creationId xmlns:a16="http://schemas.microsoft.com/office/drawing/2014/main" id="{B0F63A26-3154-1BC4-3866-A6557394A51E}"/>
                    </a:ext>
                  </a:extLst>
                </p:cNvPr>
                <p:cNvGrpSpPr/>
                <p:nvPr/>
              </p:nvGrpSpPr>
              <p:grpSpPr>
                <a:xfrm>
                  <a:off x="1621409" y="1686164"/>
                  <a:ext cx="4902069" cy="535588"/>
                  <a:chOff x="1621409" y="1686164"/>
                  <a:chExt cx="4902069" cy="535588"/>
                </a:xfrm>
              </p:grpSpPr>
              <p:grpSp>
                <p:nvGrpSpPr>
                  <p:cNvPr id="449" name="Group 448">
                    <a:extLst>
                      <a:ext uri="{FF2B5EF4-FFF2-40B4-BE49-F238E27FC236}">
                        <a16:creationId xmlns:a16="http://schemas.microsoft.com/office/drawing/2014/main" id="{7272E566-DB4A-92AA-9DC9-470B709DCFC0}"/>
                      </a:ext>
                    </a:extLst>
                  </p:cNvPr>
                  <p:cNvGrpSpPr/>
                  <p:nvPr/>
                </p:nvGrpSpPr>
                <p:grpSpPr>
                  <a:xfrm rot="16200000">
                    <a:off x="1471080" y="1836493"/>
                    <a:ext cx="535588" cy="234929"/>
                    <a:chOff x="1989052" y="1313467"/>
                    <a:chExt cx="724316" cy="275603"/>
                  </a:xfrm>
                </p:grpSpPr>
                <p:cxnSp>
                  <p:nvCxnSpPr>
                    <p:cNvPr id="438" name="Straight Connector 437">
                      <a:extLst>
                        <a:ext uri="{FF2B5EF4-FFF2-40B4-BE49-F238E27FC236}">
                          <a16:creationId xmlns:a16="http://schemas.microsoft.com/office/drawing/2014/main" id="{FB104613-A2B0-118D-C12B-95238AD8DAC3}"/>
                        </a:ext>
                      </a:extLst>
                    </p:cNvPr>
                    <p:cNvCxnSpPr>
                      <a:cxnSpLocks/>
                    </p:cNvCxnSpPr>
                    <p:nvPr/>
                  </p:nvCxnSpPr>
                  <p:spPr>
                    <a:xfrm rot="5400000" flipH="1">
                      <a:off x="2335056" y="1339121"/>
                      <a:ext cx="51307" cy="0"/>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428841F9-AF33-75DB-6E99-48A64835C3E6}"/>
                        </a:ext>
                      </a:extLst>
                    </p:cNvPr>
                    <p:cNvCxnSpPr>
                      <a:cxnSpLocks/>
                    </p:cNvCxnSpPr>
                    <p:nvPr/>
                  </p:nvCxnSpPr>
                  <p:spPr>
                    <a:xfrm flipH="1">
                      <a:off x="2255738" y="1451988"/>
                      <a:ext cx="210664" cy="0"/>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FD42204A-6AC3-044B-460B-90839169FF22}"/>
                        </a:ext>
                      </a:extLst>
                    </p:cNvPr>
                    <p:cNvCxnSpPr>
                      <a:cxnSpLocks/>
                    </p:cNvCxnSpPr>
                    <p:nvPr/>
                  </p:nvCxnSpPr>
                  <p:spPr>
                    <a:xfrm flipV="1">
                      <a:off x="2470389" y="1455785"/>
                      <a:ext cx="0" cy="133285"/>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4445F350-BD82-6A9E-16A2-74714671CC45}"/>
                        </a:ext>
                      </a:extLst>
                    </p:cNvPr>
                    <p:cNvCxnSpPr>
                      <a:cxnSpLocks/>
                    </p:cNvCxnSpPr>
                    <p:nvPr/>
                  </p:nvCxnSpPr>
                  <p:spPr>
                    <a:xfrm flipH="1">
                      <a:off x="2255739" y="1387692"/>
                      <a:ext cx="210664" cy="0"/>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41B97576-D749-5175-7DFC-18D92DFAE973}"/>
                        </a:ext>
                      </a:extLst>
                    </p:cNvPr>
                    <p:cNvCxnSpPr>
                      <a:cxnSpLocks/>
                    </p:cNvCxnSpPr>
                    <p:nvPr/>
                  </p:nvCxnSpPr>
                  <p:spPr>
                    <a:xfrm flipV="1">
                      <a:off x="2253163" y="1451072"/>
                      <a:ext cx="0" cy="133286"/>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A6F6ACD7-C58A-F7C3-8981-0B3552EFACFD}"/>
                        </a:ext>
                      </a:extLst>
                    </p:cNvPr>
                    <p:cNvCxnSpPr>
                      <a:cxnSpLocks/>
                    </p:cNvCxnSpPr>
                    <p:nvPr/>
                  </p:nvCxnSpPr>
                  <p:spPr>
                    <a:xfrm rot="5400000">
                      <a:off x="2594959" y="1470660"/>
                      <a:ext cx="0" cy="236818"/>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D9B0A42F-741C-C7BE-DBF2-BB3803D36FF9}"/>
                        </a:ext>
                      </a:extLst>
                    </p:cNvPr>
                    <p:cNvCxnSpPr>
                      <a:cxnSpLocks/>
                    </p:cNvCxnSpPr>
                    <p:nvPr/>
                  </p:nvCxnSpPr>
                  <p:spPr>
                    <a:xfrm rot="5400000">
                      <a:off x="2112712" y="1465405"/>
                      <a:ext cx="1" cy="247322"/>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grpSp>
                <p:nvGrpSpPr>
                  <p:cNvPr id="458" name="Group 457">
                    <a:extLst>
                      <a:ext uri="{FF2B5EF4-FFF2-40B4-BE49-F238E27FC236}">
                        <a16:creationId xmlns:a16="http://schemas.microsoft.com/office/drawing/2014/main" id="{439F8F05-68CF-F7A8-7008-7B8B15E67EC4}"/>
                      </a:ext>
                    </a:extLst>
                  </p:cNvPr>
                  <p:cNvGrpSpPr/>
                  <p:nvPr/>
                </p:nvGrpSpPr>
                <p:grpSpPr>
                  <a:xfrm rot="16200000">
                    <a:off x="3027345" y="1834959"/>
                    <a:ext cx="532520" cy="234929"/>
                    <a:chOff x="1993201" y="1313467"/>
                    <a:chExt cx="720167" cy="275603"/>
                  </a:xfrm>
                </p:grpSpPr>
                <p:cxnSp>
                  <p:nvCxnSpPr>
                    <p:cNvPr id="459" name="Straight Connector 458">
                      <a:extLst>
                        <a:ext uri="{FF2B5EF4-FFF2-40B4-BE49-F238E27FC236}">
                          <a16:creationId xmlns:a16="http://schemas.microsoft.com/office/drawing/2014/main" id="{6EC00532-1730-F280-074C-19B9540A0EF0}"/>
                        </a:ext>
                      </a:extLst>
                    </p:cNvPr>
                    <p:cNvCxnSpPr>
                      <a:cxnSpLocks/>
                    </p:cNvCxnSpPr>
                    <p:nvPr/>
                  </p:nvCxnSpPr>
                  <p:spPr>
                    <a:xfrm rot="5400000" flipH="1">
                      <a:off x="2335056" y="1339121"/>
                      <a:ext cx="51307" cy="0"/>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D93E5E96-51AA-D4FA-A25B-BCC1950733BD}"/>
                        </a:ext>
                      </a:extLst>
                    </p:cNvPr>
                    <p:cNvCxnSpPr>
                      <a:cxnSpLocks/>
                    </p:cNvCxnSpPr>
                    <p:nvPr/>
                  </p:nvCxnSpPr>
                  <p:spPr>
                    <a:xfrm flipH="1">
                      <a:off x="2255738" y="1451988"/>
                      <a:ext cx="210664" cy="0"/>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83DBDF13-5AED-458D-CECE-F6083C7C61D5}"/>
                        </a:ext>
                      </a:extLst>
                    </p:cNvPr>
                    <p:cNvCxnSpPr>
                      <a:cxnSpLocks/>
                    </p:cNvCxnSpPr>
                    <p:nvPr/>
                  </p:nvCxnSpPr>
                  <p:spPr>
                    <a:xfrm flipV="1">
                      <a:off x="2470389" y="1455785"/>
                      <a:ext cx="0" cy="133285"/>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7B188F63-C95D-90FE-613A-FA4D4FA37C8A}"/>
                        </a:ext>
                      </a:extLst>
                    </p:cNvPr>
                    <p:cNvCxnSpPr>
                      <a:cxnSpLocks/>
                    </p:cNvCxnSpPr>
                    <p:nvPr/>
                  </p:nvCxnSpPr>
                  <p:spPr>
                    <a:xfrm flipH="1">
                      <a:off x="2255739" y="1387692"/>
                      <a:ext cx="210664" cy="0"/>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2D47ADF4-0491-6163-2CFE-CA197B6DC7D6}"/>
                        </a:ext>
                      </a:extLst>
                    </p:cNvPr>
                    <p:cNvCxnSpPr>
                      <a:cxnSpLocks/>
                    </p:cNvCxnSpPr>
                    <p:nvPr/>
                  </p:nvCxnSpPr>
                  <p:spPr>
                    <a:xfrm flipV="1">
                      <a:off x="2253162" y="1468015"/>
                      <a:ext cx="0" cy="117998"/>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7DEE7ACC-11CB-46D2-84E2-6186D16E8ADC}"/>
                        </a:ext>
                      </a:extLst>
                    </p:cNvPr>
                    <p:cNvCxnSpPr>
                      <a:cxnSpLocks/>
                    </p:cNvCxnSpPr>
                    <p:nvPr/>
                  </p:nvCxnSpPr>
                  <p:spPr>
                    <a:xfrm rot="5400000">
                      <a:off x="2594959" y="1470660"/>
                      <a:ext cx="0" cy="236818"/>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E53B2FA-7D57-F6C5-7DF1-E366044E30BD}"/>
                        </a:ext>
                      </a:extLst>
                    </p:cNvPr>
                    <p:cNvCxnSpPr>
                      <a:cxnSpLocks/>
                    </p:cNvCxnSpPr>
                    <p:nvPr/>
                  </p:nvCxnSpPr>
                  <p:spPr>
                    <a:xfrm rot="5400000">
                      <a:off x="2114787" y="1464495"/>
                      <a:ext cx="0" cy="243171"/>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grpSp>
                <p:nvGrpSpPr>
                  <p:cNvPr id="470" name="Group 469">
                    <a:extLst>
                      <a:ext uri="{FF2B5EF4-FFF2-40B4-BE49-F238E27FC236}">
                        <a16:creationId xmlns:a16="http://schemas.microsoft.com/office/drawing/2014/main" id="{40A7F7B8-EE30-4E48-0CDE-0BE0E646A9A8}"/>
                      </a:ext>
                    </a:extLst>
                  </p:cNvPr>
                  <p:cNvGrpSpPr/>
                  <p:nvPr/>
                </p:nvGrpSpPr>
                <p:grpSpPr>
                  <a:xfrm rot="16200000">
                    <a:off x="4599394" y="1836493"/>
                    <a:ext cx="535588" cy="234929"/>
                    <a:chOff x="1989052" y="1313467"/>
                    <a:chExt cx="724316" cy="275603"/>
                  </a:xfrm>
                </p:grpSpPr>
                <p:cxnSp>
                  <p:nvCxnSpPr>
                    <p:cNvPr id="472" name="Straight Connector 471">
                      <a:extLst>
                        <a:ext uri="{FF2B5EF4-FFF2-40B4-BE49-F238E27FC236}">
                          <a16:creationId xmlns:a16="http://schemas.microsoft.com/office/drawing/2014/main" id="{A6B1A434-9FAF-F871-794E-E9BF10AA494D}"/>
                        </a:ext>
                      </a:extLst>
                    </p:cNvPr>
                    <p:cNvCxnSpPr>
                      <a:cxnSpLocks/>
                    </p:cNvCxnSpPr>
                    <p:nvPr/>
                  </p:nvCxnSpPr>
                  <p:spPr>
                    <a:xfrm rot="5400000" flipH="1">
                      <a:off x="2335056" y="1339121"/>
                      <a:ext cx="51307" cy="0"/>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3B51B7D2-2AAE-76C4-32E5-99429A47AF18}"/>
                        </a:ext>
                      </a:extLst>
                    </p:cNvPr>
                    <p:cNvCxnSpPr>
                      <a:cxnSpLocks/>
                    </p:cNvCxnSpPr>
                    <p:nvPr/>
                  </p:nvCxnSpPr>
                  <p:spPr>
                    <a:xfrm flipH="1">
                      <a:off x="2255738" y="1451988"/>
                      <a:ext cx="210664" cy="0"/>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3AD9476-7C94-9A8B-1678-4C327BF38AF2}"/>
                        </a:ext>
                      </a:extLst>
                    </p:cNvPr>
                    <p:cNvCxnSpPr>
                      <a:cxnSpLocks/>
                    </p:cNvCxnSpPr>
                    <p:nvPr/>
                  </p:nvCxnSpPr>
                  <p:spPr>
                    <a:xfrm flipV="1">
                      <a:off x="2470389" y="1455785"/>
                      <a:ext cx="0" cy="133285"/>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94CF7D1E-35AE-7E92-EE7F-96BC6C049E6D}"/>
                        </a:ext>
                      </a:extLst>
                    </p:cNvPr>
                    <p:cNvCxnSpPr>
                      <a:cxnSpLocks/>
                    </p:cNvCxnSpPr>
                    <p:nvPr/>
                  </p:nvCxnSpPr>
                  <p:spPr>
                    <a:xfrm flipH="1">
                      <a:off x="2255739" y="1387692"/>
                      <a:ext cx="210664" cy="0"/>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E6CE19C2-1B17-416D-1211-BEE9C627AF16}"/>
                        </a:ext>
                      </a:extLst>
                    </p:cNvPr>
                    <p:cNvCxnSpPr>
                      <a:cxnSpLocks/>
                    </p:cNvCxnSpPr>
                    <p:nvPr/>
                  </p:nvCxnSpPr>
                  <p:spPr>
                    <a:xfrm flipV="1">
                      <a:off x="2253162" y="1468013"/>
                      <a:ext cx="0" cy="117998"/>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E1C5317F-318C-4A98-1599-08E60B279987}"/>
                        </a:ext>
                      </a:extLst>
                    </p:cNvPr>
                    <p:cNvCxnSpPr>
                      <a:cxnSpLocks/>
                    </p:cNvCxnSpPr>
                    <p:nvPr/>
                  </p:nvCxnSpPr>
                  <p:spPr>
                    <a:xfrm rot="5400000">
                      <a:off x="2594959" y="1470660"/>
                      <a:ext cx="0" cy="236818"/>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72F60F4D-9445-1750-34B3-4F72D7823368}"/>
                        </a:ext>
                      </a:extLst>
                    </p:cNvPr>
                    <p:cNvCxnSpPr>
                      <a:cxnSpLocks/>
                    </p:cNvCxnSpPr>
                    <p:nvPr/>
                  </p:nvCxnSpPr>
                  <p:spPr>
                    <a:xfrm rot="5400000">
                      <a:off x="2112712" y="1462419"/>
                      <a:ext cx="1" cy="247322"/>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grpSp>
                <p:nvGrpSpPr>
                  <p:cNvPr id="480" name="Group 479">
                    <a:extLst>
                      <a:ext uri="{FF2B5EF4-FFF2-40B4-BE49-F238E27FC236}">
                        <a16:creationId xmlns:a16="http://schemas.microsoft.com/office/drawing/2014/main" id="{4BFFDF0C-7E0B-DF8B-0752-599843DFD108}"/>
                      </a:ext>
                    </a:extLst>
                  </p:cNvPr>
                  <p:cNvGrpSpPr/>
                  <p:nvPr/>
                </p:nvGrpSpPr>
                <p:grpSpPr>
                  <a:xfrm rot="16200000">
                    <a:off x="6146177" y="1835030"/>
                    <a:ext cx="526165" cy="228437"/>
                    <a:chOff x="2001797" y="1313467"/>
                    <a:chExt cx="711571" cy="267985"/>
                  </a:xfrm>
                </p:grpSpPr>
                <p:cxnSp>
                  <p:nvCxnSpPr>
                    <p:cNvPr id="482" name="Straight Connector 481">
                      <a:extLst>
                        <a:ext uri="{FF2B5EF4-FFF2-40B4-BE49-F238E27FC236}">
                          <a16:creationId xmlns:a16="http://schemas.microsoft.com/office/drawing/2014/main" id="{D6C77763-835F-384D-831C-66A056AF1139}"/>
                        </a:ext>
                      </a:extLst>
                    </p:cNvPr>
                    <p:cNvCxnSpPr>
                      <a:cxnSpLocks/>
                    </p:cNvCxnSpPr>
                    <p:nvPr/>
                  </p:nvCxnSpPr>
                  <p:spPr>
                    <a:xfrm rot="5400000" flipH="1">
                      <a:off x="2335056" y="1339121"/>
                      <a:ext cx="51307" cy="0"/>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F6A766A5-1D8B-C3A9-B2F8-C686B641D41F}"/>
                        </a:ext>
                      </a:extLst>
                    </p:cNvPr>
                    <p:cNvCxnSpPr>
                      <a:cxnSpLocks/>
                    </p:cNvCxnSpPr>
                    <p:nvPr/>
                  </p:nvCxnSpPr>
                  <p:spPr>
                    <a:xfrm flipH="1">
                      <a:off x="2255737" y="1436766"/>
                      <a:ext cx="210664" cy="0"/>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29406150-E9A2-20C5-8E0F-71E84C40E624}"/>
                        </a:ext>
                      </a:extLst>
                    </p:cNvPr>
                    <p:cNvCxnSpPr>
                      <a:cxnSpLocks/>
                    </p:cNvCxnSpPr>
                    <p:nvPr/>
                  </p:nvCxnSpPr>
                  <p:spPr>
                    <a:xfrm flipV="1">
                      <a:off x="2470390" y="1440560"/>
                      <a:ext cx="0" cy="133286"/>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90C0C705-C892-A3EA-8DAC-17DF2494DA0E}"/>
                        </a:ext>
                      </a:extLst>
                    </p:cNvPr>
                    <p:cNvCxnSpPr>
                      <a:cxnSpLocks/>
                    </p:cNvCxnSpPr>
                    <p:nvPr/>
                  </p:nvCxnSpPr>
                  <p:spPr>
                    <a:xfrm flipH="1">
                      <a:off x="2255739" y="1372456"/>
                      <a:ext cx="210664" cy="0"/>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0913102F-46C3-46B5-B59D-79FADB0D7BE1}"/>
                        </a:ext>
                      </a:extLst>
                    </p:cNvPr>
                    <p:cNvCxnSpPr>
                      <a:cxnSpLocks/>
                    </p:cNvCxnSpPr>
                    <p:nvPr/>
                  </p:nvCxnSpPr>
                  <p:spPr>
                    <a:xfrm flipV="1">
                      <a:off x="2253161" y="1441376"/>
                      <a:ext cx="0" cy="133286"/>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768817DC-FF1A-C413-BD95-A18D39EA0D05}"/>
                        </a:ext>
                      </a:extLst>
                    </p:cNvPr>
                    <p:cNvCxnSpPr>
                      <a:cxnSpLocks/>
                    </p:cNvCxnSpPr>
                    <p:nvPr/>
                  </p:nvCxnSpPr>
                  <p:spPr>
                    <a:xfrm rot="5400000">
                      <a:off x="2594959" y="1455440"/>
                      <a:ext cx="0" cy="236818"/>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6441FF64-2B01-7E9B-CD56-24B79EE19EEF}"/>
                        </a:ext>
                      </a:extLst>
                    </p:cNvPr>
                    <p:cNvCxnSpPr>
                      <a:cxnSpLocks/>
                    </p:cNvCxnSpPr>
                    <p:nvPr/>
                  </p:nvCxnSpPr>
                  <p:spPr>
                    <a:xfrm rot="5400000">
                      <a:off x="2125458" y="1457791"/>
                      <a:ext cx="0" cy="247322"/>
                    </a:xfrm>
                    <a:prstGeom prst="line">
                      <a:avLst/>
                    </a:prstGeom>
                    <a:solidFill>
                      <a:schemeClr val="tx1">
                        <a:lumMod val="65000"/>
                        <a:lumOff val="35000"/>
                      </a:schemeClr>
                    </a:solidFill>
                    <a:ln w="38100" cap="rnd">
                      <a:solidFill>
                        <a:srgbClr val="E1616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grpSp>
            <p:sp>
              <p:nvSpPr>
                <p:cNvPr id="520" name="TextBox 519">
                  <a:extLst>
                    <a:ext uri="{FF2B5EF4-FFF2-40B4-BE49-F238E27FC236}">
                      <a16:creationId xmlns:a16="http://schemas.microsoft.com/office/drawing/2014/main" id="{17BDC066-7DE3-FF53-C466-B805C837477F}"/>
                    </a:ext>
                  </a:extLst>
                </p:cNvPr>
                <p:cNvSpPr txBox="1"/>
                <p:nvPr/>
              </p:nvSpPr>
              <p:spPr>
                <a:xfrm>
                  <a:off x="6226631" y="1632137"/>
                  <a:ext cx="3207940" cy="457200"/>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200" dirty="0" err="1">
                      <a:solidFill>
                        <a:srgbClr val="E16161"/>
                      </a:solidFill>
                      <a:latin typeface="Avenir Next" panose="020B0503020202020204" pitchFamily="34" charset="0"/>
                    </a:rPr>
                    <a:t>i</a:t>
                  </a:r>
                  <a:r>
                    <a:rPr kumimoji="0" lang="en-US" sz="2200" b="0" i="0" u="none" strike="noStrike" kern="1200" cap="none" spc="0" normalizeH="0" baseline="0" noProof="0" dirty="0">
                      <a:ln>
                        <a:noFill/>
                      </a:ln>
                      <a:solidFill>
                        <a:srgbClr val="E16161"/>
                      </a:solidFill>
                      <a:effectLst/>
                      <a:uLnTx/>
                      <a:uFillTx/>
                      <a:latin typeface="Avenir Next" panose="020B0503020202020204" pitchFamily="34" charset="0"/>
                    </a:rPr>
                    <a:t>solation transistors</a:t>
                  </a:r>
                </a:p>
              </p:txBody>
            </p:sp>
          </p:grpSp>
          <p:grpSp>
            <p:nvGrpSpPr>
              <p:cNvPr id="525" name="Group 524">
                <a:extLst>
                  <a:ext uri="{FF2B5EF4-FFF2-40B4-BE49-F238E27FC236}">
                    <a16:creationId xmlns:a16="http://schemas.microsoft.com/office/drawing/2014/main" id="{FC754EA4-035F-62F9-9956-8B5E7A2AFE2D}"/>
                  </a:ext>
                </a:extLst>
              </p:cNvPr>
              <p:cNvGrpSpPr/>
              <p:nvPr/>
            </p:nvGrpSpPr>
            <p:grpSpPr>
              <a:xfrm>
                <a:off x="1735869" y="2025202"/>
                <a:ext cx="7685780" cy="457200"/>
                <a:chOff x="1735869" y="2025202"/>
                <a:chExt cx="7685780" cy="457200"/>
              </a:xfrm>
            </p:grpSpPr>
            <p:grpSp>
              <p:nvGrpSpPr>
                <p:cNvPr id="524" name="Group 523">
                  <a:extLst>
                    <a:ext uri="{FF2B5EF4-FFF2-40B4-BE49-F238E27FC236}">
                      <a16:creationId xmlns:a16="http://schemas.microsoft.com/office/drawing/2014/main" id="{294F1EE5-E029-C839-09AE-CD604EB8F0DA}"/>
                    </a:ext>
                  </a:extLst>
                </p:cNvPr>
                <p:cNvGrpSpPr/>
                <p:nvPr/>
              </p:nvGrpSpPr>
              <p:grpSpPr>
                <a:xfrm>
                  <a:off x="1735869" y="2202248"/>
                  <a:ext cx="4903097" cy="129425"/>
                  <a:chOff x="1735869" y="2202248"/>
                  <a:chExt cx="4903097" cy="129425"/>
                </a:xfrm>
              </p:grpSpPr>
              <p:sp>
                <p:nvSpPr>
                  <p:cNvPr id="455" name="DRAM">
                    <a:extLst>
                      <a:ext uri="{FF2B5EF4-FFF2-40B4-BE49-F238E27FC236}">
                        <a16:creationId xmlns:a16="http://schemas.microsoft.com/office/drawing/2014/main" id="{C80891E2-68C1-55D0-2A66-BB72F349A7D8}"/>
                      </a:ext>
                    </a:extLst>
                  </p:cNvPr>
                  <p:cNvSpPr/>
                  <p:nvPr/>
                </p:nvSpPr>
                <p:spPr>
                  <a:xfrm rot="5400000">
                    <a:off x="1785984" y="2152309"/>
                    <a:ext cx="129425" cy="229303"/>
                  </a:xfrm>
                  <a:prstGeom prst="roundRect">
                    <a:avLst>
                      <a:gd name="adj" fmla="val 11319"/>
                    </a:avLst>
                  </a:prstGeom>
                  <a:solidFill>
                    <a:schemeClr val="accent1">
                      <a:lumMod val="20000"/>
                      <a:lumOff val="80000"/>
                    </a:schemeClr>
                  </a:solidFill>
                  <a:ln w="12700">
                    <a:solidFill>
                      <a:srgbClr val="E1616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489" name="Triangle 488">
                    <a:extLst>
                      <a:ext uri="{FF2B5EF4-FFF2-40B4-BE49-F238E27FC236}">
                        <a16:creationId xmlns:a16="http://schemas.microsoft.com/office/drawing/2014/main" id="{7672112B-6377-BDEB-BC7C-96CAA5827227}"/>
                      </a:ext>
                    </a:extLst>
                  </p:cNvPr>
                  <p:cNvSpPr/>
                  <p:nvPr/>
                </p:nvSpPr>
                <p:spPr>
                  <a:xfrm rot="5400000">
                    <a:off x="1736968" y="2248838"/>
                    <a:ext cx="65987" cy="68186"/>
                  </a:xfrm>
                  <a:prstGeom prst="triangle">
                    <a:avLst/>
                  </a:prstGeom>
                  <a:solidFill>
                    <a:schemeClr val="bg1">
                      <a:lumMod val="95000"/>
                    </a:schemeClr>
                  </a:solidFill>
                  <a:ln>
                    <a:solidFill>
                      <a:srgbClr val="E1616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DRAM">
                    <a:extLst>
                      <a:ext uri="{FF2B5EF4-FFF2-40B4-BE49-F238E27FC236}">
                        <a16:creationId xmlns:a16="http://schemas.microsoft.com/office/drawing/2014/main" id="{2346820B-3BB0-2B35-CE5C-98BF8A20F4FD}"/>
                      </a:ext>
                    </a:extLst>
                  </p:cNvPr>
                  <p:cNvSpPr/>
                  <p:nvPr/>
                </p:nvSpPr>
                <p:spPr>
                  <a:xfrm rot="5400000">
                    <a:off x="3340715" y="2152309"/>
                    <a:ext cx="129425" cy="229303"/>
                  </a:xfrm>
                  <a:prstGeom prst="roundRect">
                    <a:avLst>
                      <a:gd name="adj" fmla="val 11319"/>
                    </a:avLst>
                  </a:prstGeom>
                  <a:solidFill>
                    <a:schemeClr val="accent1">
                      <a:lumMod val="20000"/>
                      <a:lumOff val="80000"/>
                    </a:schemeClr>
                  </a:solidFill>
                  <a:ln w="12700">
                    <a:solidFill>
                      <a:srgbClr val="E1616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490" name="Triangle 489">
                    <a:extLst>
                      <a:ext uri="{FF2B5EF4-FFF2-40B4-BE49-F238E27FC236}">
                        <a16:creationId xmlns:a16="http://schemas.microsoft.com/office/drawing/2014/main" id="{30CE9415-5B5B-400C-1188-44883F8AC410}"/>
                      </a:ext>
                    </a:extLst>
                  </p:cNvPr>
                  <p:cNvSpPr/>
                  <p:nvPr/>
                </p:nvSpPr>
                <p:spPr>
                  <a:xfrm rot="5400000">
                    <a:off x="3293844" y="2248838"/>
                    <a:ext cx="65987" cy="68186"/>
                  </a:xfrm>
                  <a:prstGeom prst="triangle">
                    <a:avLst/>
                  </a:prstGeom>
                  <a:solidFill>
                    <a:schemeClr val="bg1">
                      <a:lumMod val="95000"/>
                    </a:schemeClr>
                  </a:solidFill>
                  <a:ln>
                    <a:solidFill>
                      <a:srgbClr val="E1616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DRAM">
                    <a:extLst>
                      <a:ext uri="{FF2B5EF4-FFF2-40B4-BE49-F238E27FC236}">
                        <a16:creationId xmlns:a16="http://schemas.microsoft.com/office/drawing/2014/main" id="{5CC7670B-B5B2-2A8C-486B-D178BE3A19DD}"/>
                      </a:ext>
                    </a:extLst>
                  </p:cNvPr>
                  <p:cNvSpPr/>
                  <p:nvPr/>
                </p:nvSpPr>
                <p:spPr>
                  <a:xfrm rot="5400000">
                    <a:off x="4914298" y="2152309"/>
                    <a:ext cx="129425" cy="229303"/>
                  </a:xfrm>
                  <a:prstGeom prst="roundRect">
                    <a:avLst>
                      <a:gd name="adj" fmla="val 11319"/>
                    </a:avLst>
                  </a:prstGeom>
                  <a:solidFill>
                    <a:schemeClr val="accent1">
                      <a:lumMod val="20000"/>
                      <a:lumOff val="80000"/>
                    </a:schemeClr>
                  </a:solidFill>
                  <a:ln w="12700">
                    <a:solidFill>
                      <a:srgbClr val="E1616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491" name="Triangle 490">
                    <a:extLst>
                      <a:ext uri="{FF2B5EF4-FFF2-40B4-BE49-F238E27FC236}">
                        <a16:creationId xmlns:a16="http://schemas.microsoft.com/office/drawing/2014/main" id="{365B1E87-D1D7-AB94-A4DD-12877B56CAB3}"/>
                      </a:ext>
                    </a:extLst>
                  </p:cNvPr>
                  <p:cNvSpPr/>
                  <p:nvPr/>
                </p:nvSpPr>
                <p:spPr>
                  <a:xfrm rot="5400000">
                    <a:off x="4864189" y="2248838"/>
                    <a:ext cx="65987" cy="68186"/>
                  </a:xfrm>
                  <a:prstGeom prst="triangle">
                    <a:avLst/>
                  </a:prstGeom>
                  <a:solidFill>
                    <a:schemeClr val="bg1">
                      <a:lumMod val="95000"/>
                    </a:schemeClr>
                  </a:solidFill>
                  <a:ln>
                    <a:solidFill>
                      <a:srgbClr val="E1616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DRAM">
                    <a:extLst>
                      <a:ext uri="{FF2B5EF4-FFF2-40B4-BE49-F238E27FC236}">
                        <a16:creationId xmlns:a16="http://schemas.microsoft.com/office/drawing/2014/main" id="{A451B454-A1E3-24A1-6092-986A1BE62441}"/>
                      </a:ext>
                    </a:extLst>
                  </p:cNvPr>
                  <p:cNvSpPr/>
                  <p:nvPr/>
                </p:nvSpPr>
                <p:spPr>
                  <a:xfrm rot="5400000">
                    <a:off x="6459602" y="2152309"/>
                    <a:ext cx="129425" cy="229303"/>
                  </a:xfrm>
                  <a:prstGeom prst="roundRect">
                    <a:avLst>
                      <a:gd name="adj" fmla="val 11319"/>
                    </a:avLst>
                  </a:prstGeom>
                  <a:solidFill>
                    <a:schemeClr val="accent1">
                      <a:lumMod val="20000"/>
                      <a:lumOff val="80000"/>
                    </a:schemeClr>
                  </a:solidFill>
                  <a:ln w="12700">
                    <a:solidFill>
                      <a:srgbClr val="E1616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492" name="Triangle 491">
                    <a:extLst>
                      <a:ext uri="{FF2B5EF4-FFF2-40B4-BE49-F238E27FC236}">
                        <a16:creationId xmlns:a16="http://schemas.microsoft.com/office/drawing/2014/main" id="{477250CC-01CB-0C6E-FDB3-8858BCD6932C}"/>
                      </a:ext>
                    </a:extLst>
                  </p:cNvPr>
                  <p:cNvSpPr/>
                  <p:nvPr/>
                </p:nvSpPr>
                <p:spPr>
                  <a:xfrm rot="5400000">
                    <a:off x="6416352" y="2248838"/>
                    <a:ext cx="65987" cy="68186"/>
                  </a:xfrm>
                  <a:prstGeom prst="triangle">
                    <a:avLst/>
                  </a:prstGeom>
                  <a:solidFill>
                    <a:schemeClr val="bg1">
                      <a:lumMod val="95000"/>
                    </a:schemeClr>
                  </a:solidFill>
                  <a:ln>
                    <a:solidFill>
                      <a:srgbClr val="E1616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2" name="TextBox 521">
                  <a:extLst>
                    <a:ext uri="{FF2B5EF4-FFF2-40B4-BE49-F238E27FC236}">
                      <a16:creationId xmlns:a16="http://schemas.microsoft.com/office/drawing/2014/main" id="{BA9BC4C1-D411-D6C5-0E9D-D04668B029EE}"/>
                    </a:ext>
                  </a:extLst>
                </p:cNvPr>
                <p:cNvSpPr txBox="1"/>
                <p:nvPr/>
              </p:nvSpPr>
              <p:spPr>
                <a:xfrm>
                  <a:off x="6263422" y="2025202"/>
                  <a:ext cx="3158227" cy="457200"/>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200" dirty="0">
                      <a:solidFill>
                        <a:srgbClr val="E16161"/>
                      </a:solidFill>
                      <a:latin typeface="Avenir Next" panose="020B0503020202020204" pitchFamily="34" charset="0"/>
                    </a:rPr>
                    <a:t>row decoder latch</a:t>
                  </a:r>
                  <a:endParaRPr kumimoji="0" lang="en-US" sz="2200" b="0" i="0" u="none" strike="noStrike" kern="1200" cap="none" spc="0" normalizeH="0" baseline="0" noProof="0" dirty="0">
                    <a:ln>
                      <a:noFill/>
                    </a:ln>
                    <a:solidFill>
                      <a:srgbClr val="E16161"/>
                    </a:solidFill>
                    <a:effectLst/>
                    <a:uLnTx/>
                    <a:uFillTx/>
                    <a:latin typeface="Avenir Next" panose="020B0503020202020204" pitchFamily="34" charset="0"/>
                  </a:endParaRPr>
                </a:p>
              </p:txBody>
            </p:sp>
          </p:grpSp>
        </p:grpSp>
      </p:grpSp>
      <p:sp>
        <p:nvSpPr>
          <p:cNvPr id="9" name="DRAM">
            <a:extLst>
              <a:ext uri="{FF2B5EF4-FFF2-40B4-BE49-F238E27FC236}">
                <a16:creationId xmlns:a16="http://schemas.microsoft.com/office/drawing/2014/main" id="{68B9DC2C-85B9-6628-8B96-25668D4F9E73}"/>
              </a:ext>
            </a:extLst>
          </p:cNvPr>
          <p:cNvSpPr/>
          <p:nvPr/>
        </p:nvSpPr>
        <p:spPr>
          <a:xfrm>
            <a:off x="2505897" y="4235990"/>
            <a:ext cx="191086" cy="229303"/>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4" name="DRAM">
            <a:extLst>
              <a:ext uri="{FF2B5EF4-FFF2-40B4-BE49-F238E27FC236}">
                <a16:creationId xmlns:a16="http://schemas.microsoft.com/office/drawing/2014/main" id="{97406C44-E37B-AD0F-DC1B-69A7D18977AD}"/>
              </a:ext>
            </a:extLst>
          </p:cNvPr>
          <p:cNvSpPr/>
          <p:nvPr/>
        </p:nvSpPr>
        <p:spPr>
          <a:xfrm>
            <a:off x="1734835" y="5541521"/>
            <a:ext cx="6248400" cy="458293"/>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IO interface</a:t>
            </a:r>
          </a:p>
        </p:txBody>
      </p:sp>
      <p:cxnSp>
        <p:nvCxnSpPr>
          <p:cNvPr id="448" name="Straight Connector 447">
            <a:extLst>
              <a:ext uri="{FF2B5EF4-FFF2-40B4-BE49-F238E27FC236}">
                <a16:creationId xmlns:a16="http://schemas.microsoft.com/office/drawing/2014/main" id="{5A684679-BDDC-EB8E-7641-EA19004E6A9D}"/>
              </a:ext>
            </a:extLst>
          </p:cNvPr>
          <p:cNvCxnSpPr>
            <a:cxnSpLocks/>
            <a:stCxn id="7" idx="0"/>
            <a:endCxn id="9" idx="2"/>
          </p:cNvCxnSpPr>
          <p:nvPr/>
        </p:nvCxnSpPr>
        <p:spPr>
          <a:xfrm flipH="1" flipV="1">
            <a:off x="2601440" y="4465293"/>
            <a:ext cx="43" cy="506499"/>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06BB0381-346D-2C0A-D513-C2412D56752B}"/>
              </a:ext>
            </a:extLst>
          </p:cNvPr>
          <p:cNvCxnSpPr>
            <a:cxnSpLocks/>
          </p:cNvCxnSpPr>
          <p:nvPr/>
        </p:nvCxnSpPr>
        <p:spPr>
          <a:xfrm flipH="1" flipV="1">
            <a:off x="4156712" y="4446956"/>
            <a:ext cx="43" cy="515667"/>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C041F82E-2C68-3563-426B-65235A2A8BDD}"/>
              </a:ext>
            </a:extLst>
          </p:cNvPr>
          <p:cNvCxnSpPr>
            <a:cxnSpLocks/>
            <a:stCxn id="457" idx="0"/>
          </p:cNvCxnSpPr>
          <p:nvPr/>
        </p:nvCxnSpPr>
        <p:spPr>
          <a:xfrm flipH="1" flipV="1">
            <a:off x="5718923" y="4446956"/>
            <a:ext cx="43" cy="524836"/>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51E3B95-ABEA-D0B0-462F-A3CFAD779BA5}"/>
              </a:ext>
            </a:extLst>
          </p:cNvPr>
          <p:cNvCxnSpPr>
            <a:cxnSpLocks/>
          </p:cNvCxnSpPr>
          <p:nvPr/>
        </p:nvCxnSpPr>
        <p:spPr>
          <a:xfrm flipH="1" flipV="1">
            <a:off x="7275447" y="4446956"/>
            <a:ext cx="43" cy="524836"/>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5AD2D54E-8293-2E25-81ED-5735C1B808D9}"/>
              </a:ext>
            </a:extLst>
          </p:cNvPr>
          <p:cNvCxnSpPr>
            <a:cxnSpLocks/>
          </p:cNvCxnSpPr>
          <p:nvPr/>
        </p:nvCxnSpPr>
        <p:spPr>
          <a:xfrm flipV="1">
            <a:off x="2460320" y="5146429"/>
            <a:ext cx="0" cy="373301"/>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CD61EBDA-30BE-37F4-B18F-A151ABE214C0}"/>
              </a:ext>
            </a:extLst>
          </p:cNvPr>
          <p:cNvCxnSpPr>
            <a:cxnSpLocks/>
          </p:cNvCxnSpPr>
          <p:nvPr/>
        </p:nvCxnSpPr>
        <p:spPr>
          <a:xfrm flipV="1">
            <a:off x="4015466" y="5139207"/>
            <a:ext cx="0" cy="38052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B67637DE-DD52-7C48-68FC-9FA4804EBBA0}"/>
              </a:ext>
            </a:extLst>
          </p:cNvPr>
          <p:cNvCxnSpPr>
            <a:cxnSpLocks/>
          </p:cNvCxnSpPr>
          <p:nvPr/>
        </p:nvCxnSpPr>
        <p:spPr>
          <a:xfrm flipV="1">
            <a:off x="5570612" y="5139207"/>
            <a:ext cx="0" cy="38052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552" name="TextBox 551">
            <a:extLst>
              <a:ext uri="{FF2B5EF4-FFF2-40B4-BE49-F238E27FC236}">
                <a16:creationId xmlns:a16="http://schemas.microsoft.com/office/drawing/2014/main" id="{23C3C069-2A74-8BBA-566C-3AB2BC9E0803}"/>
              </a:ext>
            </a:extLst>
          </p:cNvPr>
          <p:cNvSpPr txBox="1"/>
          <p:nvPr/>
        </p:nvSpPr>
        <p:spPr>
          <a:xfrm>
            <a:off x="7598002" y="4162936"/>
            <a:ext cx="1672387" cy="457200"/>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Avenir Next" panose="020B0503020202020204" pitchFamily="34" charset="0"/>
              </a:rPr>
              <a:t>global</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Avenir Next" panose="020B0503020202020204" pitchFamily="34" charset="0"/>
              </a:rPr>
              <a:t>s</a:t>
            </a:r>
            <a:r>
              <a:rPr kumimoji="0" lang="en-US" b="0" i="0" u="none" strike="noStrike" kern="1200" cap="none" spc="0" normalizeH="0" baseline="0" noProof="0" dirty="0" err="1">
                <a:ln>
                  <a:noFill/>
                </a:ln>
                <a:effectLst/>
                <a:uLnTx/>
                <a:uFillTx/>
                <a:latin typeface="Avenir Next" panose="020B0503020202020204" pitchFamily="34" charset="0"/>
              </a:rPr>
              <a:t>ense</a:t>
            </a:r>
            <a:r>
              <a:rPr kumimoji="0" lang="en-US" b="0" i="0" u="none" strike="noStrike" kern="1200" cap="none" spc="0" normalizeH="0" baseline="0" noProof="0" dirty="0">
                <a:ln>
                  <a:noFill/>
                </a:ln>
                <a:effectLst/>
                <a:uLnTx/>
                <a:uFillTx/>
                <a:latin typeface="Avenir Next" panose="020B0503020202020204" pitchFamily="34" charset="0"/>
              </a:rPr>
              <a:t> amplifier</a:t>
            </a:r>
          </a:p>
        </p:txBody>
      </p:sp>
      <p:sp>
        <p:nvSpPr>
          <p:cNvPr id="12" name="DRAM">
            <a:extLst>
              <a:ext uri="{FF2B5EF4-FFF2-40B4-BE49-F238E27FC236}">
                <a16:creationId xmlns:a16="http://schemas.microsoft.com/office/drawing/2014/main" id="{DDDC614F-18B1-7FD5-1DB0-E37F7A7470C2}"/>
              </a:ext>
            </a:extLst>
          </p:cNvPr>
          <p:cNvSpPr/>
          <p:nvPr/>
        </p:nvSpPr>
        <p:spPr>
          <a:xfrm>
            <a:off x="7180908" y="4214892"/>
            <a:ext cx="191086" cy="229303"/>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1" name="DRAM">
            <a:extLst>
              <a:ext uri="{FF2B5EF4-FFF2-40B4-BE49-F238E27FC236}">
                <a16:creationId xmlns:a16="http://schemas.microsoft.com/office/drawing/2014/main" id="{71E39812-F0AB-81A4-6BD4-1E7D687EF210}"/>
              </a:ext>
            </a:extLst>
          </p:cNvPr>
          <p:cNvSpPr/>
          <p:nvPr/>
        </p:nvSpPr>
        <p:spPr>
          <a:xfrm>
            <a:off x="5623381" y="4214892"/>
            <a:ext cx="191086" cy="229303"/>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 name="DRAM">
            <a:extLst>
              <a:ext uri="{FF2B5EF4-FFF2-40B4-BE49-F238E27FC236}">
                <a16:creationId xmlns:a16="http://schemas.microsoft.com/office/drawing/2014/main" id="{2F1BF9EC-FEEE-567A-D8A6-52151182B9B8}"/>
              </a:ext>
            </a:extLst>
          </p:cNvPr>
          <p:cNvSpPr/>
          <p:nvPr/>
        </p:nvSpPr>
        <p:spPr>
          <a:xfrm>
            <a:off x="4063424" y="4220428"/>
            <a:ext cx="191086" cy="229303"/>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53" name="DRAM">
            <a:extLst>
              <a:ext uri="{FF2B5EF4-FFF2-40B4-BE49-F238E27FC236}">
                <a16:creationId xmlns:a16="http://schemas.microsoft.com/office/drawing/2014/main" id="{8983E04C-65CF-9361-07AF-3EE88A95BF10}"/>
              </a:ext>
            </a:extLst>
          </p:cNvPr>
          <p:cNvSpPr/>
          <p:nvPr/>
        </p:nvSpPr>
        <p:spPr>
          <a:xfrm>
            <a:off x="5623380" y="3870579"/>
            <a:ext cx="191086" cy="93092"/>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54" name="DRAM">
            <a:extLst>
              <a:ext uri="{FF2B5EF4-FFF2-40B4-BE49-F238E27FC236}">
                <a16:creationId xmlns:a16="http://schemas.microsoft.com/office/drawing/2014/main" id="{75926AFC-C125-27CC-3C7D-33A4BE06B09B}"/>
              </a:ext>
            </a:extLst>
          </p:cNvPr>
          <p:cNvSpPr/>
          <p:nvPr/>
        </p:nvSpPr>
        <p:spPr>
          <a:xfrm>
            <a:off x="7182011" y="3870579"/>
            <a:ext cx="191086" cy="93092"/>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55" name="DRAM">
            <a:extLst>
              <a:ext uri="{FF2B5EF4-FFF2-40B4-BE49-F238E27FC236}">
                <a16:creationId xmlns:a16="http://schemas.microsoft.com/office/drawing/2014/main" id="{77DD4911-B2E3-1589-A6F2-A44D7908345D}"/>
              </a:ext>
            </a:extLst>
          </p:cNvPr>
          <p:cNvSpPr/>
          <p:nvPr/>
        </p:nvSpPr>
        <p:spPr>
          <a:xfrm>
            <a:off x="2505090" y="3870579"/>
            <a:ext cx="191086" cy="93092"/>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56" name="DRAM">
            <a:extLst>
              <a:ext uri="{FF2B5EF4-FFF2-40B4-BE49-F238E27FC236}">
                <a16:creationId xmlns:a16="http://schemas.microsoft.com/office/drawing/2014/main" id="{86F79319-FD15-351F-B97E-0CBA62048F4C}"/>
              </a:ext>
            </a:extLst>
          </p:cNvPr>
          <p:cNvSpPr/>
          <p:nvPr/>
        </p:nvSpPr>
        <p:spPr>
          <a:xfrm>
            <a:off x="4059105" y="3870579"/>
            <a:ext cx="191086" cy="93092"/>
          </a:xfrm>
          <a:prstGeom prst="roundRect">
            <a:avLst>
              <a:gd name="adj" fmla="val 11319"/>
            </a:avLst>
          </a:prstGeom>
          <a:solidFill>
            <a:srgbClr val="595959"/>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 name="TextBox 1">
            <a:extLst>
              <a:ext uri="{FF2B5EF4-FFF2-40B4-BE49-F238E27FC236}">
                <a16:creationId xmlns:a16="http://schemas.microsoft.com/office/drawing/2014/main" id="{8401A077-8959-008A-464B-418658E72B16}"/>
              </a:ext>
            </a:extLst>
          </p:cNvPr>
          <p:cNvSpPr txBox="1"/>
          <p:nvPr/>
        </p:nvSpPr>
        <p:spPr>
          <a:xfrm>
            <a:off x="4035736" y="3746797"/>
            <a:ext cx="1672387" cy="457200"/>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Avenir Next" panose="020B0503020202020204" pitchFamily="34" charset="0"/>
              </a:rPr>
              <a:t>helper FFs</a:t>
            </a:r>
            <a:endParaRPr kumimoji="0" lang="en-US" b="0" i="0" u="none" strike="noStrike" kern="1200" cap="none" spc="0" normalizeH="0" baseline="0" noProof="0" dirty="0">
              <a:ln>
                <a:noFill/>
              </a:ln>
              <a:effectLst/>
              <a:uLnTx/>
              <a:uFillTx/>
              <a:latin typeface="Avenir Next" panose="020B0503020202020204" pitchFamily="34" charset="0"/>
            </a:endParaRPr>
          </a:p>
        </p:txBody>
      </p:sp>
    </p:spTree>
    <p:extLst>
      <p:ext uri="{BB962C8B-B14F-4D97-AF65-F5344CB8AC3E}">
        <p14:creationId xmlns:p14="http://schemas.microsoft.com/office/powerpoint/2010/main" val="244623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0"/>
                                        </p:tgtEl>
                                        <p:attrNameLst>
                                          <p:attrName>style.visibility</p:attrName>
                                        </p:attrNameLst>
                                      </p:cBhvr>
                                      <p:to>
                                        <p:strVal val="visible"/>
                                      </p:to>
                                    </p:set>
                                    <p:animEffect transition="in" filter="fade">
                                      <p:cBhvr>
                                        <p:cTn id="7" dur="500"/>
                                        <p:tgtEl>
                                          <p:spTgt spid="4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1"/>
                                        </p:tgtEl>
                                        <p:attrNameLst>
                                          <p:attrName>style.visibility</p:attrName>
                                        </p:attrNameLst>
                                      </p:cBhvr>
                                      <p:to>
                                        <p:strVal val="visible"/>
                                      </p:to>
                                    </p:set>
                                    <p:animEffect transition="in" filter="fade">
                                      <p:cBhvr>
                                        <p:cTn id="12" dur="500"/>
                                        <p:tgtEl>
                                          <p:spTgt spid="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B914CE-974C-17DC-D1FD-F2FFA3489721}"/>
              </a:ext>
            </a:extLst>
          </p:cNvPr>
          <p:cNvSpPr>
            <a:spLocks noGrp="1"/>
          </p:cNvSpPr>
          <p:nvPr>
            <p:ph type="title"/>
          </p:nvPr>
        </p:nvSpPr>
        <p:spPr>
          <a:xfrm>
            <a:off x="169011" y="132334"/>
            <a:ext cx="8894602" cy="925840"/>
          </a:xfrm>
        </p:spPr>
        <p:txBody>
          <a:bodyPr>
            <a:noAutofit/>
          </a:bodyPr>
          <a:lstStyle/>
          <a:p>
            <a:r>
              <a:rPr lang="en-US" sz="3600" dirty="0"/>
              <a:t>Processing-in-Memory: </a:t>
            </a:r>
            <a:br>
              <a:rPr lang="en-US" sz="3600" dirty="0"/>
            </a:br>
            <a:r>
              <a:rPr lang="en-US" sz="2800" dirty="0"/>
              <a:t>Landscape of Real Systems (I) </a:t>
            </a:r>
          </a:p>
        </p:txBody>
      </p:sp>
      <p:sp>
        <p:nvSpPr>
          <p:cNvPr id="8" name="Content Placeholder 2" descr=" 5">
            <a:extLst>
              <a:ext uri="{FF2B5EF4-FFF2-40B4-BE49-F238E27FC236}">
                <a16:creationId xmlns:a16="http://schemas.microsoft.com/office/drawing/2014/main" id="{5D8E86D9-2448-1C3C-6464-9C93BA82D55E}"/>
              </a:ext>
            </a:extLst>
          </p:cNvPr>
          <p:cNvSpPr txBox="1">
            <a:spLocks/>
          </p:cNvSpPr>
          <p:nvPr/>
        </p:nvSpPr>
        <p:spPr>
          <a:xfrm>
            <a:off x="0" y="1236742"/>
            <a:ext cx="9144000" cy="914400"/>
          </a:xfrm>
          <a:prstGeom prst="rect">
            <a:avLst/>
          </a:prstGeom>
          <a:noFill/>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5000"/>
              </a:lnSpc>
              <a:spcBef>
                <a:spcPts val="8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Processing-in-Memory architectures are</a:t>
            </a:r>
            <a:br>
              <a:rPr kumimoji="0" lang="en-US" sz="2400" b="1"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br>
            <a:r>
              <a:rPr kumimoji="0" lang="en-US" sz="24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mn-cs"/>
              </a:rPr>
              <a:t>now commercially available</a:t>
            </a:r>
          </a:p>
        </p:txBody>
      </p:sp>
      <p:grpSp>
        <p:nvGrpSpPr>
          <p:cNvPr id="35" name="Group 34">
            <a:extLst>
              <a:ext uri="{FF2B5EF4-FFF2-40B4-BE49-F238E27FC236}">
                <a16:creationId xmlns:a16="http://schemas.microsoft.com/office/drawing/2014/main" id="{A44AA8A3-3E3F-E430-6048-F0B4FB4F9F3D}"/>
              </a:ext>
            </a:extLst>
          </p:cNvPr>
          <p:cNvGrpSpPr/>
          <p:nvPr/>
        </p:nvGrpSpPr>
        <p:grpSpPr>
          <a:xfrm>
            <a:off x="4724610" y="2520293"/>
            <a:ext cx="4160520" cy="3835535"/>
            <a:chOff x="4724610" y="2520293"/>
            <a:chExt cx="4160520" cy="3835535"/>
          </a:xfrm>
        </p:grpSpPr>
        <p:sp>
          <p:nvSpPr>
            <p:cNvPr id="3" name="Rounded Rectangle 2">
              <a:extLst>
                <a:ext uri="{FF2B5EF4-FFF2-40B4-BE49-F238E27FC236}">
                  <a16:creationId xmlns:a16="http://schemas.microsoft.com/office/drawing/2014/main" id="{4A7045F8-8A11-D8A1-EBCE-EA8AD319EC9D}"/>
                </a:ext>
              </a:extLst>
            </p:cNvPr>
            <p:cNvSpPr/>
            <p:nvPr/>
          </p:nvSpPr>
          <p:spPr>
            <a:xfrm>
              <a:off x="4724610" y="2520293"/>
              <a:ext cx="4160520" cy="3835535"/>
            </a:xfrm>
            <a:prstGeom prst="roundRect">
              <a:avLst>
                <a:gd name="adj" fmla="val 4138"/>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E06161"/>
                </a:solidFill>
                <a:effectLst/>
                <a:uLnTx/>
                <a:uFillTx/>
                <a:latin typeface="Avenir Next" panose="020B0503020202020204" pitchFamily="34" charset="0"/>
                <a:ea typeface="+mn-ea"/>
                <a:cs typeface="+mn-cs"/>
              </a:endParaRPr>
            </a:p>
          </p:txBody>
        </p:sp>
        <p:pic>
          <p:nvPicPr>
            <p:cNvPr id="10" name="Picture 6" descr="Samsung's New HBM2 Memory Has 1.2 TFLOPS of Embedded Processing Power |  Tom's Hardware">
              <a:extLst>
                <a:ext uri="{FF2B5EF4-FFF2-40B4-BE49-F238E27FC236}">
                  <a16:creationId xmlns:a16="http://schemas.microsoft.com/office/drawing/2014/main" id="{4E4FAC06-A6B8-3762-9D82-E8A2CDC9C4F8}"/>
                </a:ext>
              </a:extLst>
            </p:cNvPr>
            <p:cNvPicPr>
              <a:picLocks noChangeArrowheads="1"/>
            </p:cNvPicPr>
            <p:nvPr/>
          </p:nvPicPr>
          <p:blipFill rotWithShape="1">
            <a:blip r:embed="rId3" cstate="print">
              <a:extLst>
                <a:ext uri="{28A0092B-C50C-407E-A947-70E740481C1C}">
                  <a14:useLocalDpi xmlns:a14="http://schemas.microsoft.com/office/drawing/2010/main" val="0"/>
                </a:ext>
              </a:extLst>
            </a:blip>
            <a:srcRect l="11325" t="27360" r="12630" b="21071"/>
            <a:stretch/>
          </p:blipFill>
          <p:spPr bwMode="auto">
            <a:xfrm>
              <a:off x="5138506" y="3245654"/>
              <a:ext cx="3333530" cy="2148840"/>
            </a:xfrm>
            <a:prstGeom prst="rect">
              <a:avLst/>
            </a:prstGeom>
            <a:noFill/>
            <a:ln w="28575">
              <a:noFill/>
            </a:ln>
          </p:spPr>
        </p:pic>
        <p:sp>
          <p:nvSpPr>
            <p:cNvPr id="11" name="Rectangle 10">
              <a:extLst>
                <a:ext uri="{FF2B5EF4-FFF2-40B4-BE49-F238E27FC236}">
                  <a16:creationId xmlns:a16="http://schemas.microsoft.com/office/drawing/2014/main" id="{8A9057CD-3126-7FD6-E54B-838B8EDA6019}"/>
                </a:ext>
              </a:extLst>
            </p:cNvPr>
            <p:cNvSpPr/>
            <p:nvPr/>
          </p:nvSpPr>
          <p:spPr>
            <a:xfrm>
              <a:off x="4724610" y="2560607"/>
              <a:ext cx="4160519"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8A881"/>
                  </a:solidFill>
                  <a:effectLst/>
                  <a:uLnTx/>
                  <a:uFillTx/>
                  <a:latin typeface="Avenir Next" panose="020B0503020202020204" pitchFamily="34" charset="0"/>
                  <a:ea typeface="+mn-ea"/>
                  <a:cs typeface="+mn-cs"/>
                </a:rPr>
                <a:t>Alibaba HB-PNM</a:t>
              </a:r>
            </a:p>
          </p:txBody>
        </p:sp>
        <p:sp>
          <p:nvSpPr>
            <p:cNvPr id="15" name="Rectangle 14">
              <a:extLst>
                <a:ext uri="{FF2B5EF4-FFF2-40B4-BE49-F238E27FC236}">
                  <a16:creationId xmlns:a16="http://schemas.microsoft.com/office/drawing/2014/main" id="{129CB627-F728-25BC-F12C-1BBC47F7C0F4}"/>
                </a:ext>
              </a:extLst>
            </p:cNvPr>
            <p:cNvSpPr/>
            <p:nvPr/>
          </p:nvSpPr>
          <p:spPr>
            <a:xfrm>
              <a:off x="5014167" y="5520564"/>
              <a:ext cx="3583033" cy="707886"/>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8A881"/>
                  </a:solidFill>
                  <a:effectLst/>
                  <a:uLnTx/>
                  <a:uFillTx/>
                  <a:latin typeface="Avenir Next" panose="020B0503020202020204" pitchFamily="34" charset="0"/>
                  <a:ea typeface="+mn-ea"/>
                  <a:cs typeface="+mn-cs"/>
                </a:rPr>
                <a:t>Hybrid bonding with logic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for recommendation systems</a:t>
              </a:r>
            </a:p>
          </p:txBody>
        </p:sp>
        <p:cxnSp>
          <p:nvCxnSpPr>
            <p:cNvPr id="21" name="Straight Connector 20">
              <a:extLst>
                <a:ext uri="{FF2B5EF4-FFF2-40B4-BE49-F238E27FC236}">
                  <a16:creationId xmlns:a16="http://schemas.microsoft.com/office/drawing/2014/main" id="{D50EA381-22C1-AEF6-0DCB-8244755735D6}"/>
                </a:ext>
              </a:extLst>
            </p:cNvPr>
            <p:cNvCxnSpPr>
              <a:cxnSpLocks/>
            </p:cNvCxnSpPr>
            <p:nvPr/>
          </p:nvCxnSpPr>
          <p:spPr>
            <a:xfrm>
              <a:off x="4913242" y="3021073"/>
              <a:ext cx="3786069"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276766-2AB4-CC6F-BF52-757AC5DDDEEB}"/>
                </a:ext>
              </a:extLst>
            </p:cNvPr>
            <p:cNvCxnSpPr>
              <a:cxnSpLocks/>
            </p:cNvCxnSpPr>
            <p:nvPr/>
          </p:nvCxnSpPr>
          <p:spPr>
            <a:xfrm>
              <a:off x="4913242" y="2539651"/>
              <a:ext cx="3786069"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90F321BC-BF70-DD76-E234-8A56D0221642}"/>
              </a:ext>
            </a:extLst>
          </p:cNvPr>
          <p:cNvGrpSpPr/>
          <p:nvPr/>
        </p:nvGrpSpPr>
        <p:grpSpPr>
          <a:xfrm>
            <a:off x="258871" y="2520294"/>
            <a:ext cx="4160520" cy="3835535"/>
            <a:chOff x="258871" y="2520294"/>
            <a:chExt cx="4160520" cy="3835535"/>
          </a:xfrm>
        </p:grpSpPr>
        <p:grpSp>
          <p:nvGrpSpPr>
            <p:cNvPr id="34" name="Group 33">
              <a:extLst>
                <a:ext uri="{FF2B5EF4-FFF2-40B4-BE49-F238E27FC236}">
                  <a16:creationId xmlns:a16="http://schemas.microsoft.com/office/drawing/2014/main" id="{F1E681D4-221A-748A-B7FA-11A4755A54B5}"/>
                </a:ext>
              </a:extLst>
            </p:cNvPr>
            <p:cNvGrpSpPr/>
            <p:nvPr/>
          </p:nvGrpSpPr>
          <p:grpSpPr>
            <a:xfrm>
              <a:off x="258871" y="2520294"/>
              <a:ext cx="4160520" cy="3835535"/>
              <a:chOff x="258871" y="2520294"/>
              <a:chExt cx="4160520" cy="3835535"/>
            </a:xfrm>
          </p:grpSpPr>
          <p:sp>
            <p:nvSpPr>
              <p:cNvPr id="2" name="Rounded Rectangle 1">
                <a:extLst>
                  <a:ext uri="{FF2B5EF4-FFF2-40B4-BE49-F238E27FC236}">
                    <a16:creationId xmlns:a16="http://schemas.microsoft.com/office/drawing/2014/main" id="{EC242406-9B69-E346-D714-2DEB21539FE5}"/>
                  </a:ext>
                </a:extLst>
              </p:cNvPr>
              <p:cNvSpPr/>
              <p:nvPr/>
            </p:nvSpPr>
            <p:spPr>
              <a:xfrm>
                <a:off x="258871" y="2520294"/>
                <a:ext cx="4160520" cy="3835535"/>
              </a:xfrm>
              <a:prstGeom prst="roundRect">
                <a:avLst>
                  <a:gd name="adj" fmla="val 4138"/>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E06161"/>
                  </a:solidFill>
                  <a:effectLst/>
                  <a:uLnTx/>
                  <a:uFillTx/>
                  <a:latin typeface="Avenir Next" panose="020B0503020202020204" pitchFamily="34" charset="0"/>
                  <a:ea typeface="+mn-ea"/>
                  <a:cs typeface="+mn-cs"/>
                </a:endParaRPr>
              </a:p>
            </p:txBody>
          </p:sp>
          <p:sp>
            <p:nvSpPr>
              <p:cNvPr id="14" name="Rectangle 13">
                <a:extLst>
                  <a:ext uri="{FF2B5EF4-FFF2-40B4-BE49-F238E27FC236}">
                    <a16:creationId xmlns:a16="http://schemas.microsoft.com/office/drawing/2014/main" id="{277BEFED-8922-8B9F-CC6C-7AD0834463CF}"/>
                  </a:ext>
                </a:extLst>
              </p:cNvPr>
              <p:cNvSpPr/>
              <p:nvPr/>
            </p:nvSpPr>
            <p:spPr>
              <a:xfrm>
                <a:off x="258871" y="2559083"/>
                <a:ext cx="4129056"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mn-cs"/>
                  </a:rPr>
                  <a:t>SK </a:t>
                </a:r>
                <a:r>
                  <a:rPr kumimoji="0" lang="en-US" sz="2800" b="1" i="0" u="none" strike="noStrike" kern="1200" cap="none" spc="0" normalizeH="0" baseline="0" noProof="0" dirty="0" err="1">
                    <a:ln>
                      <a:noFill/>
                    </a:ln>
                    <a:solidFill>
                      <a:srgbClr val="5CA2DB"/>
                    </a:solidFill>
                    <a:effectLst/>
                    <a:uLnTx/>
                    <a:uFillTx/>
                    <a:latin typeface="Avenir Next" panose="020B0503020202020204" pitchFamily="34" charset="0"/>
                    <a:ea typeface="+mn-ea"/>
                    <a:cs typeface="+mn-cs"/>
                  </a:rPr>
                  <a:t>hynix</a:t>
                </a:r>
                <a:r>
                  <a:rPr kumimoji="0" lang="en-US" sz="28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mn-cs"/>
                  </a:rPr>
                  <a:t> </a:t>
                </a:r>
                <a:r>
                  <a:rPr kumimoji="0" lang="en-US" sz="2800" b="1" i="0" u="none" strike="noStrike" kern="1200" cap="none" spc="0" normalizeH="0" baseline="0" noProof="0" dirty="0" err="1">
                    <a:ln>
                      <a:noFill/>
                    </a:ln>
                    <a:solidFill>
                      <a:srgbClr val="5CA2DB"/>
                    </a:solidFill>
                    <a:effectLst/>
                    <a:uLnTx/>
                    <a:uFillTx/>
                    <a:latin typeface="Avenir Next" panose="020B0503020202020204" pitchFamily="34" charset="0"/>
                    <a:ea typeface="+mn-ea"/>
                    <a:cs typeface="+mn-cs"/>
                  </a:rPr>
                  <a:t>AiM</a:t>
                </a:r>
                <a:endParaRPr kumimoji="0" lang="en-US" sz="28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mn-cs"/>
                </a:endParaRPr>
              </a:p>
            </p:txBody>
          </p:sp>
          <p:sp>
            <p:nvSpPr>
              <p:cNvPr id="16" name="Rectangle 15">
                <a:extLst>
                  <a:ext uri="{FF2B5EF4-FFF2-40B4-BE49-F238E27FC236}">
                    <a16:creationId xmlns:a16="http://schemas.microsoft.com/office/drawing/2014/main" id="{07C31E04-72AC-A3A0-0230-D6B688375ECB}"/>
                  </a:ext>
                </a:extLst>
              </p:cNvPr>
              <p:cNvSpPr/>
              <p:nvPr/>
            </p:nvSpPr>
            <p:spPr>
              <a:xfrm>
                <a:off x="359660" y="5519854"/>
                <a:ext cx="3982372" cy="707886"/>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mn-cs"/>
                  </a:rPr>
                  <a:t>Near-DRAM-bank processing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for neural networks</a:t>
                </a:r>
              </a:p>
            </p:txBody>
          </p:sp>
          <p:cxnSp>
            <p:nvCxnSpPr>
              <p:cNvPr id="24" name="Straight Connector 23">
                <a:extLst>
                  <a:ext uri="{FF2B5EF4-FFF2-40B4-BE49-F238E27FC236}">
                    <a16:creationId xmlns:a16="http://schemas.microsoft.com/office/drawing/2014/main" id="{CE474331-9919-0A58-2EF4-A99BF6A8037A}"/>
                  </a:ext>
                </a:extLst>
              </p:cNvPr>
              <p:cNvCxnSpPr>
                <a:cxnSpLocks/>
              </p:cNvCxnSpPr>
              <p:nvPr/>
            </p:nvCxnSpPr>
            <p:spPr>
              <a:xfrm>
                <a:off x="448442" y="3021073"/>
                <a:ext cx="3785616"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B08B26A-AE2E-E1B2-B04F-91004D203CA4}"/>
                  </a:ext>
                </a:extLst>
              </p:cNvPr>
              <p:cNvCxnSpPr>
                <a:cxnSpLocks/>
              </p:cNvCxnSpPr>
              <p:nvPr/>
            </p:nvCxnSpPr>
            <p:spPr>
              <a:xfrm>
                <a:off x="446323" y="2535284"/>
                <a:ext cx="3785616"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1026" name="Picture 2" descr="SK Hynix to Showcase GDDR6-AiM Memory Next Month | Tom's Hardware">
              <a:extLst>
                <a:ext uri="{FF2B5EF4-FFF2-40B4-BE49-F238E27FC236}">
                  <a16:creationId xmlns:a16="http://schemas.microsoft.com/office/drawing/2014/main" id="{CC80DDD1-C4E4-AB29-580A-706847496E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88" r="15122" b="32688"/>
            <a:stretch/>
          </p:blipFill>
          <p:spPr bwMode="auto">
            <a:xfrm>
              <a:off x="401267" y="3257407"/>
              <a:ext cx="3940765" cy="21476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566678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6112B6E-51E6-F314-3B2A-68ABAE2277B9}"/>
              </a:ext>
            </a:extLst>
          </p:cNvPr>
          <p:cNvSpPr>
            <a:spLocks noGrp="1"/>
          </p:cNvSpPr>
          <p:nvPr>
            <p:ph type="title"/>
          </p:nvPr>
        </p:nvSpPr>
        <p:spPr>
          <a:xfrm>
            <a:off x="169011" y="132334"/>
            <a:ext cx="8894602" cy="925840"/>
          </a:xfrm>
        </p:spPr>
        <p:txBody>
          <a:bodyPr>
            <a:noAutofit/>
          </a:bodyPr>
          <a:lstStyle/>
          <a:p>
            <a:r>
              <a:rPr lang="en-US" sz="3600" dirty="0"/>
              <a:t>MIMDRAM: </a:t>
            </a:r>
            <a:br>
              <a:rPr lang="en-US" sz="3600" dirty="0"/>
            </a:br>
            <a:r>
              <a:rPr lang="en-US" sz="2800" dirty="0"/>
              <a:t>Control Unit Design</a:t>
            </a:r>
          </a:p>
        </p:txBody>
      </p:sp>
      <p:sp>
        <p:nvSpPr>
          <p:cNvPr id="7" name="Rectangle 6">
            <a:extLst>
              <a:ext uri="{FF2B5EF4-FFF2-40B4-BE49-F238E27FC236}">
                <a16:creationId xmlns:a16="http://schemas.microsoft.com/office/drawing/2014/main" id="{3CA16D9C-7981-F702-951F-F4B48C0F4E1C}"/>
              </a:ext>
            </a:extLst>
          </p:cNvPr>
          <p:cNvSpPr/>
          <p:nvPr/>
        </p:nvSpPr>
        <p:spPr>
          <a:xfrm>
            <a:off x="0" y="1318680"/>
            <a:ext cx="9144000" cy="7772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Avenir Next" panose="020B0503020202020204" pitchFamily="34" charset="0"/>
              </a:rPr>
              <a:t>The control unit </a:t>
            </a:r>
            <a:r>
              <a:rPr lang="en-US" sz="2200" b="1" dirty="0">
                <a:solidFill>
                  <a:schemeClr val="accent4"/>
                </a:solidFill>
                <a:latin typeface="Avenir Next" panose="020B0503020202020204" pitchFamily="34" charset="0"/>
              </a:rPr>
              <a:t>schedules</a:t>
            </a:r>
            <a:r>
              <a:rPr lang="en-US" sz="2200" b="1" dirty="0">
                <a:solidFill>
                  <a:schemeClr val="tx1"/>
                </a:solidFill>
                <a:latin typeface="Avenir Next" panose="020B0503020202020204" pitchFamily="34" charset="0"/>
              </a:rPr>
              <a:t> and </a:t>
            </a:r>
            <a:r>
              <a:rPr lang="en-US" sz="2200" b="1" dirty="0">
                <a:solidFill>
                  <a:schemeClr val="accent4"/>
                </a:solidFill>
                <a:latin typeface="Avenir Next" panose="020B0503020202020204" pitchFamily="34" charset="0"/>
              </a:rPr>
              <a:t>orchestrates</a:t>
            </a:r>
            <a:br>
              <a:rPr lang="en-US" sz="2200" b="1" dirty="0">
                <a:solidFill>
                  <a:schemeClr val="accent4"/>
                </a:solidFill>
                <a:latin typeface="Avenir Next" panose="020B0503020202020204" pitchFamily="34" charset="0"/>
              </a:rPr>
            </a:br>
            <a:r>
              <a:rPr lang="en-US" sz="2200" b="1" dirty="0">
                <a:solidFill>
                  <a:schemeClr val="tx1"/>
                </a:solidFill>
                <a:latin typeface="Avenir Next" panose="020B0503020202020204" pitchFamily="34" charset="0"/>
              </a:rPr>
              <a:t> the execution of multiple PUD operations </a:t>
            </a:r>
            <a:r>
              <a:rPr lang="en-US" sz="2200" b="1" dirty="0">
                <a:solidFill>
                  <a:schemeClr val="accent4"/>
                </a:solidFill>
                <a:latin typeface="Avenir Next" panose="020B0503020202020204" pitchFamily="34" charset="0"/>
              </a:rPr>
              <a:t>transparently</a:t>
            </a:r>
            <a:r>
              <a:rPr lang="en-US" sz="2200" b="1" dirty="0">
                <a:solidFill>
                  <a:schemeClr val="tx1"/>
                </a:solidFill>
                <a:latin typeface="Avenir Next" panose="020B0503020202020204" pitchFamily="34" charset="0"/>
              </a:rPr>
              <a:t> </a:t>
            </a:r>
          </a:p>
        </p:txBody>
      </p:sp>
      <p:grpSp>
        <p:nvGrpSpPr>
          <p:cNvPr id="2" name="Group 1">
            <a:extLst>
              <a:ext uri="{FF2B5EF4-FFF2-40B4-BE49-F238E27FC236}">
                <a16:creationId xmlns:a16="http://schemas.microsoft.com/office/drawing/2014/main" id="{91974072-0568-D524-A1FF-1EC2B7361CFB}"/>
              </a:ext>
            </a:extLst>
          </p:cNvPr>
          <p:cNvGrpSpPr/>
          <p:nvPr/>
        </p:nvGrpSpPr>
        <p:grpSpPr>
          <a:xfrm>
            <a:off x="1705203" y="2196139"/>
            <a:ext cx="5846786" cy="4165189"/>
            <a:chOff x="1705203" y="2196139"/>
            <a:chExt cx="5846786" cy="4165189"/>
          </a:xfrm>
        </p:grpSpPr>
        <p:pic>
          <p:nvPicPr>
            <p:cNvPr id="173" name="Picture 172">
              <a:extLst>
                <a:ext uri="{FF2B5EF4-FFF2-40B4-BE49-F238E27FC236}">
                  <a16:creationId xmlns:a16="http://schemas.microsoft.com/office/drawing/2014/main" id="{1D0E3253-6106-C8E3-7A11-D6BFA5B015AB}"/>
                </a:ext>
              </a:extLst>
            </p:cNvPr>
            <p:cNvPicPr>
              <a:picLocks noChangeAspect="1"/>
            </p:cNvPicPr>
            <p:nvPr/>
          </p:nvPicPr>
          <p:blipFill>
            <a:blip r:embed="rId3"/>
            <a:stretch>
              <a:fillRect/>
            </a:stretch>
          </p:blipFill>
          <p:spPr>
            <a:xfrm>
              <a:off x="1705203" y="2196139"/>
              <a:ext cx="5846786" cy="4165189"/>
            </a:xfrm>
            <a:prstGeom prst="rect">
              <a:avLst/>
            </a:prstGeom>
          </p:spPr>
        </p:pic>
        <p:sp>
          <p:nvSpPr>
            <p:cNvPr id="174" name="Oval 173">
              <a:extLst>
                <a:ext uri="{FF2B5EF4-FFF2-40B4-BE49-F238E27FC236}">
                  <a16:creationId xmlns:a16="http://schemas.microsoft.com/office/drawing/2014/main" id="{436E566E-AA19-D6B4-2B51-B8F42D06659C}"/>
                </a:ext>
              </a:extLst>
            </p:cNvPr>
            <p:cNvSpPr/>
            <p:nvPr/>
          </p:nvSpPr>
          <p:spPr>
            <a:xfrm>
              <a:off x="4529787" y="2196139"/>
              <a:ext cx="351399" cy="34498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2F81D165-94E2-61F3-2812-D59661E8C819}"/>
                </a:ext>
              </a:extLst>
            </p:cNvPr>
            <p:cNvSpPr/>
            <p:nvPr/>
          </p:nvSpPr>
          <p:spPr>
            <a:xfrm>
              <a:off x="3234935" y="2822186"/>
              <a:ext cx="351399" cy="34498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0180C2CB-45CA-6727-A23E-05F0D2BA433D}"/>
                </a:ext>
              </a:extLst>
            </p:cNvPr>
            <p:cNvSpPr/>
            <p:nvPr/>
          </p:nvSpPr>
          <p:spPr>
            <a:xfrm>
              <a:off x="3913608" y="4533671"/>
              <a:ext cx="351399" cy="34498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D431A704-D8D8-599B-922F-AFEF85E4CEA0}"/>
                </a:ext>
              </a:extLst>
            </p:cNvPr>
            <p:cNvSpPr/>
            <p:nvPr/>
          </p:nvSpPr>
          <p:spPr>
            <a:xfrm>
              <a:off x="6013219" y="4533671"/>
              <a:ext cx="351399" cy="34498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F85E2129-13AD-6B14-20D4-5590EAF14B96}"/>
                </a:ext>
              </a:extLst>
            </p:cNvPr>
            <p:cNvSpPr/>
            <p:nvPr/>
          </p:nvSpPr>
          <p:spPr>
            <a:xfrm flipH="1">
              <a:off x="1705203" y="3429000"/>
              <a:ext cx="320950" cy="29438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DD838BB2-2AD6-3668-7541-2ECF6C495238}"/>
                </a:ext>
              </a:extLst>
            </p:cNvPr>
            <p:cNvSpPr/>
            <p:nvPr/>
          </p:nvSpPr>
          <p:spPr>
            <a:xfrm flipH="1">
              <a:off x="2416769" y="3046288"/>
              <a:ext cx="320950" cy="29438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367AC370-9318-1F18-13D4-DC42B75CA646}"/>
                </a:ext>
              </a:extLst>
            </p:cNvPr>
            <p:cNvSpPr/>
            <p:nvPr/>
          </p:nvSpPr>
          <p:spPr>
            <a:xfrm flipH="1">
              <a:off x="1718359" y="4874342"/>
              <a:ext cx="320950" cy="29438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68F0731F-D5D0-34B9-6638-16DA816F7FF9}"/>
                </a:ext>
              </a:extLst>
            </p:cNvPr>
            <p:cNvSpPr/>
            <p:nvPr/>
          </p:nvSpPr>
          <p:spPr>
            <a:xfrm flipH="1">
              <a:off x="2416769" y="4453563"/>
              <a:ext cx="320950" cy="29438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692462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EB9F2A8-A0B2-186E-B959-242B63B541CD}"/>
              </a:ext>
            </a:extLst>
          </p:cNvPr>
          <p:cNvSpPr/>
          <p:nvPr/>
        </p:nvSpPr>
        <p:spPr>
          <a:xfrm>
            <a:off x="0" y="3297460"/>
            <a:ext cx="9144000" cy="461665"/>
          </a:xfrm>
          <a:prstGeom prst="rect">
            <a:avLst/>
          </a:prstGeom>
          <a:noFill/>
        </p:spPr>
        <p:txBody>
          <a:bodyPr wrap="square">
            <a:spAutoFit/>
          </a:bodyPr>
          <a:lstStyle/>
          <a:p>
            <a:pPr marL="0" lvl="1" defTabSz="914400">
              <a:defRPr/>
            </a:pPr>
            <a:r>
              <a:rPr lang="en-US" sz="2400" b="1" dirty="0">
                <a:solidFill>
                  <a:prstClr val="black"/>
                </a:solidFill>
                <a:latin typeface="Avenir Next" panose="020B0503020202020204" pitchFamily="34" charset="0"/>
                <a:cs typeface="Gill Sans MT"/>
              </a:rPr>
              <a:t>Main components of MIMDRAM:</a:t>
            </a:r>
            <a:endParaRPr kumimoji="0" lang="en-US" sz="2400" b="1" i="0" u="none" strike="noStrike" kern="1200" cap="none" spc="0" normalizeH="0" baseline="0" noProof="0" dirty="0">
              <a:ln>
                <a:noFill/>
              </a:ln>
              <a:solidFill>
                <a:prstClr val="black"/>
              </a:solidFill>
              <a:effectLst/>
              <a:uLnTx/>
              <a:uFillTx/>
              <a:latin typeface="Avenir Next" panose="020B0503020202020204" pitchFamily="34" charset="0"/>
              <a:cs typeface="Gill Sans MT"/>
            </a:endParaRPr>
          </a:p>
        </p:txBody>
      </p:sp>
      <p:grpSp>
        <p:nvGrpSpPr>
          <p:cNvPr id="7" name="Group 6">
            <a:extLst>
              <a:ext uri="{FF2B5EF4-FFF2-40B4-BE49-F238E27FC236}">
                <a16:creationId xmlns:a16="http://schemas.microsoft.com/office/drawing/2014/main" id="{F77A9372-D89A-033E-7576-BD2DE5A1B9D2}"/>
              </a:ext>
            </a:extLst>
          </p:cNvPr>
          <p:cNvGrpSpPr/>
          <p:nvPr/>
        </p:nvGrpSpPr>
        <p:grpSpPr>
          <a:xfrm>
            <a:off x="147701" y="3698400"/>
            <a:ext cx="9470110" cy="1335035"/>
            <a:chOff x="549218" y="3454216"/>
            <a:chExt cx="8426174" cy="1348074"/>
          </a:xfrm>
        </p:grpSpPr>
        <p:sp>
          <p:nvSpPr>
            <p:cNvPr id="8" name="TextBox 7">
              <a:extLst>
                <a:ext uri="{FF2B5EF4-FFF2-40B4-BE49-F238E27FC236}">
                  <a16:creationId xmlns:a16="http://schemas.microsoft.com/office/drawing/2014/main" id="{B7D22633-F4FD-EA98-2C60-588A0D74E13E}"/>
                </a:ext>
              </a:extLst>
            </p:cNvPr>
            <p:cNvSpPr txBox="1"/>
            <p:nvPr/>
          </p:nvSpPr>
          <p:spPr>
            <a:xfrm>
              <a:off x="549218" y="3454216"/>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26161"/>
                  </a:solidFill>
                  <a:effectLst/>
                  <a:uLnTx/>
                  <a:uFillTx/>
                  <a:latin typeface="Avenir Next" panose="020B0503020202020204" pitchFamily="34" charset="0"/>
                  <a:cs typeface="Gill Sans MT"/>
                </a:rPr>
                <a:t>1</a:t>
              </a:r>
            </a:p>
          </p:txBody>
        </p:sp>
        <p:sp>
          <p:nvSpPr>
            <p:cNvPr id="9" name="TextBox 8">
              <a:extLst>
                <a:ext uri="{FF2B5EF4-FFF2-40B4-BE49-F238E27FC236}">
                  <a16:creationId xmlns:a16="http://schemas.microsoft.com/office/drawing/2014/main" id="{45F37949-D120-22DF-4DBC-38DD40782913}"/>
                </a:ext>
              </a:extLst>
            </p:cNvPr>
            <p:cNvSpPr txBox="1"/>
            <p:nvPr/>
          </p:nvSpPr>
          <p:spPr>
            <a:xfrm>
              <a:off x="974390" y="3528082"/>
              <a:ext cx="8001002" cy="1274208"/>
            </a:xfrm>
            <a:prstGeom prst="rect">
              <a:avLst/>
            </a:prstGeom>
            <a:noFill/>
          </p:spPr>
          <p:txBody>
            <a:bodyPr wrap="square" rtlCol="0">
              <a:spAutoFit/>
            </a:bodyPr>
            <a:lstStyle/>
            <a:p>
              <a:pPr lvl="0" defTabSz="914400">
                <a:defRPr/>
              </a:pPr>
              <a:r>
                <a:rPr lang="en-US" sz="2200" b="1" dirty="0">
                  <a:solidFill>
                    <a:srgbClr val="E26161"/>
                  </a:solidFill>
                  <a:latin typeface="Avenir Next" panose="020B0503020202020204" pitchFamily="34" charset="0"/>
                  <a:cs typeface="Gill Sans MT"/>
                </a:rPr>
                <a:t>Hardware</a:t>
              </a:r>
              <a:endParaRPr kumimoji="0" lang="en-US" sz="2200" i="0" u="none" strike="noStrike" kern="1200" cap="none" spc="0" normalizeH="0" baseline="0" noProof="0" dirty="0">
                <a:ln>
                  <a:noFill/>
                </a:ln>
                <a:solidFill>
                  <a:srgbClr val="E26161"/>
                </a:solidFill>
                <a:effectLst/>
                <a:uLnTx/>
                <a:uFillTx/>
                <a:latin typeface="Avenir Next" panose="020B0503020202020204" pitchFamily="34" charset="0"/>
                <a:cs typeface="Gill Sans MT"/>
              </a:endParaRPr>
            </a:p>
            <a:p>
              <a:pPr marL="342900" lvl="0" indent="-342900" defTabSz="914400">
                <a:buFontTx/>
                <a:buChar char="-"/>
                <a:defRPr/>
              </a:pPr>
              <a:r>
                <a:rPr kumimoji="0" lang="en-US" b="1" i="0" u="none" strike="noStrike" kern="1200" cap="none" spc="0" normalizeH="0" baseline="0" noProof="0" dirty="0">
                  <a:ln>
                    <a:noFill/>
                  </a:ln>
                  <a:effectLst/>
                  <a:uLnTx/>
                  <a:uFillTx/>
                  <a:latin typeface="Avenir Next" panose="020B0503020202020204" pitchFamily="34" charset="0"/>
                  <a:cs typeface="Gill Sans MT"/>
                </a:rPr>
                <a:t>DRAM array modification </a:t>
              </a:r>
              <a:r>
                <a:rPr kumimoji="0" lang="en-US" b="1" i="0" u="none" strike="noStrike" kern="1200" cap="none" spc="0" normalizeH="0" baseline="0" noProof="0" dirty="0">
                  <a:ln>
                    <a:noFill/>
                  </a:ln>
                  <a:solidFill>
                    <a:srgbClr val="E16161"/>
                  </a:solidFill>
                  <a:effectLst/>
                  <a:uLnTx/>
                  <a:uFillTx/>
                  <a:latin typeface="Avenir Next" panose="020B0503020202020204" pitchFamily="34" charset="0"/>
                  <a:cs typeface="Gill Sans MT"/>
                </a:rPr>
                <a:t>to enable fine-grained PUD computation</a:t>
              </a:r>
            </a:p>
            <a:p>
              <a:pPr marL="342900" lvl="0" indent="-342900" defTabSz="914400">
                <a:buFontTx/>
                <a:buChar char="-"/>
                <a:defRPr/>
              </a:pPr>
              <a:r>
                <a:rPr lang="en-US" b="1" dirty="0">
                  <a:latin typeface="Avenir Next" panose="020B0503020202020204" pitchFamily="34" charset="0"/>
                  <a:cs typeface="Gill Sans MT"/>
                </a:rPr>
                <a:t>inter- and intra-mat interconnects </a:t>
              </a:r>
              <a:r>
                <a:rPr lang="en-US" b="1" dirty="0">
                  <a:solidFill>
                    <a:srgbClr val="E16161"/>
                  </a:solidFill>
                  <a:latin typeface="Avenir Next" panose="020B0503020202020204" pitchFamily="34" charset="0"/>
                  <a:cs typeface="Gill Sans MT"/>
                </a:rPr>
                <a:t>to enable PUD vector reduction</a:t>
              </a:r>
            </a:p>
            <a:p>
              <a:pPr marL="342900" lvl="0" indent="-342900" defTabSz="914400">
                <a:buFontTx/>
                <a:buChar char="-"/>
                <a:defRPr/>
              </a:pPr>
              <a:r>
                <a:rPr lang="en-US" b="1" dirty="0">
                  <a:latin typeface="Avenir Next" panose="020B0503020202020204" pitchFamily="34" charset="0"/>
                  <a:cs typeface="Gill Sans MT"/>
                </a:rPr>
                <a:t>control unit design</a:t>
              </a:r>
              <a:r>
                <a:rPr lang="en-US" b="1" dirty="0">
                  <a:solidFill>
                    <a:srgbClr val="E16161"/>
                  </a:solidFill>
                  <a:latin typeface="Avenir Next" panose="020B0503020202020204" pitchFamily="34" charset="0"/>
                  <a:cs typeface="Gill Sans MT"/>
                </a:rPr>
                <a:t> to orchestrate PUD execution </a:t>
              </a:r>
              <a:endParaRPr kumimoji="0" lang="en-US" b="1" i="0" u="none" strike="noStrike" kern="1200" cap="none" spc="0" normalizeH="0" baseline="0" noProof="0" dirty="0">
                <a:ln>
                  <a:noFill/>
                </a:ln>
                <a:solidFill>
                  <a:srgbClr val="E16161"/>
                </a:solidFill>
                <a:effectLst/>
                <a:uLnTx/>
                <a:uFillTx/>
                <a:latin typeface="Avenir Next" panose="020B0503020202020204" pitchFamily="34" charset="0"/>
                <a:cs typeface="Gill Sans MT"/>
              </a:endParaRPr>
            </a:p>
          </p:txBody>
        </p:sp>
      </p:grpSp>
      <p:grpSp>
        <p:nvGrpSpPr>
          <p:cNvPr id="10" name="Group 9">
            <a:extLst>
              <a:ext uri="{FF2B5EF4-FFF2-40B4-BE49-F238E27FC236}">
                <a16:creationId xmlns:a16="http://schemas.microsoft.com/office/drawing/2014/main" id="{2D07506A-E38B-2BCD-C04A-46A73D56D3DA}"/>
              </a:ext>
            </a:extLst>
          </p:cNvPr>
          <p:cNvGrpSpPr/>
          <p:nvPr/>
        </p:nvGrpSpPr>
        <p:grpSpPr>
          <a:xfrm>
            <a:off x="147701" y="5143225"/>
            <a:ext cx="9144001" cy="1094830"/>
            <a:chOff x="406767" y="3421560"/>
            <a:chExt cx="8475012" cy="1105521"/>
          </a:xfrm>
        </p:grpSpPr>
        <p:sp>
          <p:nvSpPr>
            <p:cNvPr id="11" name="TextBox 10">
              <a:extLst>
                <a:ext uri="{FF2B5EF4-FFF2-40B4-BE49-F238E27FC236}">
                  <a16:creationId xmlns:a16="http://schemas.microsoft.com/office/drawing/2014/main" id="{3B0EFA96-714E-9CA2-A8F1-5765611AB81B}"/>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bg2">
                      <a:lumMod val="25000"/>
                    </a:schemeClr>
                  </a:solidFill>
                  <a:effectLst/>
                  <a:uLnTx/>
                  <a:uFillTx/>
                  <a:latin typeface="Avenir Next" panose="020B0503020202020204" pitchFamily="34" charset="0"/>
                  <a:cs typeface="Gill Sans MT"/>
                </a:rPr>
                <a:t>2</a:t>
              </a:r>
            </a:p>
          </p:txBody>
        </p:sp>
        <p:sp>
          <p:nvSpPr>
            <p:cNvPr id="12" name="TextBox 11">
              <a:extLst>
                <a:ext uri="{FF2B5EF4-FFF2-40B4-BE49-F238E27FC236}">
                  <a16:creationId xmlns:a16="http://schemas.microsoft.com/office/drawing/2014/main" id="{0BB8E61D-6556-261E-31E4-0DF39140F5DB}"/>
                </a:ext>
              </a:extLst>
            </p:cNvPr>
            <p:cNvSpPr txBox="1"/>
            <p:nvPr/>
          </p:nvSpPr>
          <p:spPr>
            <a:xfrm>
              <a:off x="880777" y="3501500"/>
              <a:ext cx="8001002" cy="1025581"/>
            </a:xfrm>
            <a:prstGeom prst="rect">
              <a:avLst/>
            </a:prstGeom>
            <a:noFill/>
          </p:spPr>
          <p:txBody>
            <a:bodyPr wrap="square" rtlCol="0">
              <a:spAutoFit/>
            </a:bodyPr>
            <a:lstStyle/>
            <a:p>
              <a:pPr lvl="0" defTabSz="914400">
                <a:defRPr/>
              </a:pPr>
              <a:r>
                <a:rPr kumimoji="0" lang="en-US" sz="2200" b="1" i="0" u="none" strike="noStrike" kern="1200" cap="none" spc="0" normalizeH="0" baseline="0" noProof="0" dirty="0">
                  <a:ln>
                    <a:noFill/>
                  </a:ln>
                  <a:solidFill>
                    <a:schemeClr val="bg2">
                      <a:lumMod val="25000"/>
                    </a:schemeClr>
                  </a:solidFill>
                  <a:effectLst/>
                  <a:uLnTx/>
                  <a:uFillTx/>
                  <a:latin typeface="Avenir Next" panose="020B0503020202020204" pitchFamily="34" charset="0"/>
                  <a:cs typeface="Gill Sans MT"/>
                </a:rPr>
                <a:t>Software</a:t>
              </a:r>
            </a:p>
            <a:p>
              <a:pPr marL="342900" lvl="0" indent="-342900" defTabSz="914400">
                <a:buFontTx/>
                <a:buChar char="-"/>
                <a:defRPr/>
              </a:pPr>
              <a:r>
                <a:rPr lang="en-US" sz="1900" dirty="0">
                  <a:latin typeface="Avenir Next" panose="020B0503020202020204" pitchFamily="34" charset="0"/>
                  <a:cs typeface="Gill Sans MT"/>
                </a:rPr>
                <a:t>new compiler support </a:t>
              </a:r>
              <a:r>
                <a:rPr lang="en-US" sz="1900" dirty="0">
                  <a:solidFill>
                    <a:schemeClr val="accent5"/>
                  </a:solidFill>
                  <a:latin typeface="Avenir Next" panose="020B0503020202020204" pitchFamily="34" charset="0"/>
                  <a:cs typeface="Gill Sans MT"/>
                </a:rPr>
                <a:t>to transparently generate PUD instructions</a:t>
              </a:r>
            </a:p>
            <a:p>
              <a:pPr marL="342900" lvl="0" indent="-342900" defTabSz="914400">
                <a:buFontTx/>
                <a:buChar char="-"/>
                <a:defRPr/>
              </a:pPr>
              <a:r>
                <a:rPr lang="en-US" sz="1900" dirty="0">
                  <a:latin typeface="Avenir Next" panose="020B0503020202020204" pitchFamily="34" charset="0"/>
                  <a:cs typeface="Gill Sans MT"/>
                </a:rPr>
                <a:t>system support </a:t>
              </a:r>
              <a:r>
                <a:rPr lang="en-US" sz="1900" dirty="0">
                  <a:solidFill>
                    <a:schemeClr val="accent5"/>
                  </a:solidFill>
                  <a:latin typeface="Avenir Next" panose="020B0503020202020204" pitchFamily="34" charset="0"/>
                  <a:cs typeface="Gill Sans MT"/>
                </a:rPr>
                <a:t>to map and execute PUD instructions </a:t>
              </a:r>
              <a:endParaRPr kumimoji="0" lang="en-US" sz="1900" i="0" u="none" strike="noStrike" kern="1200" cap="none" spc="0" normalizeH="0" baseline="0" noProof="0" dirty="0">
                <a:ln>
                  <a:noFill/>
                </a:ln>
                <a:solidFill>
                  <a:schemeClr val="accent5"/>
                </a:solidFill>
                <a:effectLst/>
                <a:uLnTx/>
                <a:uFillTx/>
                <a:latin typeface="Avenir Next" panose="020B0503020202020204" pitchFamily="34" charset="0"/>
                <a:cs typeface="Gill Sans MT"/>
              </a:endParaRPr>
            </a:p>
          </p:txBody>
        </p:sp>
      </p:grpSp>
      <p:sp>
        <p:nvSpPr>
          <p:cNvPr id="17" name="Title 1">
            <a:extLst>
              <a:ext uri="{FF2B5EF4-FFF2-40B4-BE49-F238E27FC236}">
                <a16:creationId xmlns:a16="http://schemas.microsoft.com/office/drawing/2014/main" id="{FC2E6ED1-BE1E-3DEE-6550-665035AE5AB9}"/>
              </a:ext>
            </a:extLst>
          </p:cNvPr>
          <p:cNvSpPr>
            <a:spLocks noGrp="1"/>
          </p:cNvSpPr>
          <p:nvPr>
            <p:ph type="title"/>
          </p:nvPr>
        </p:nvSpPr>
        <p:spPr>
          <a:xfrm>
            <a:off x="169011" y="132334"/>
            <a:ext cx="8894602" cy="925840"/>
          </a:xfrm>
        </p:spPr>
        <p:txBody>
          <a:bodyPr>
            <a:noAutofit/>
          </a:bodyPr>
          <a:lstStyle/>
          <a:p>
            <a:r>
              <a:rPr lang="en-US" sz="3600" dirty="0"/>
              <a:t>MIMDRAM: </a:t>
            </a:r>
            <a:br>
              <a:rPr lang="en-US" sz="3600" dirty="0"/>
            </a:br>
            <a:r>
              <a:rPr lang="en-US" sz="2800" dirty="0"/>
              <a:t>More in the Paper</a:t>
            </a:r>
          </a:p>
        </p:txBody>
      </p:sp>
      <p:sp>
        <p:nvSpPr>
          <p:cNvPr id="2" name="Rectangle 1">
            <a:extLst>
              <a:ext uri="{FF2B5EF4-FFF2-40B4-BE49-F238E27FC236}">
                <a16:creationId xmlns:a16="http://schemas.microsoft.com/office/drawing/2014/main" id="{3FF95EE6-0176-2234-02C6-891EB1E0A789}"/>
              </a:ext>
            </a:extLst>
          </p:cNvPr>
          <p:cNvSpPr/>
          <p:nvPr/>
        </p:nvSpPr>
        <p:spPr>
          <a:xfrm>
            <a:off x="83556" y="5083374"/>
            <a:ext cx="8996299" cy="1057730"/>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CDD3C75-F3BB-83CA-9C34-01499E447FBE}"/>
              </a:ext>
            </a:extLst>
          </p:cNvPr>
          <p:cNvSpPr/>
          <p:nvPr/>
        </p:nvSpPr>
        <p:spPr>
          <a:xfrm>
            <a:off x="440195" y="5930278"/>
            <a:ext cx="8238943" cy="417567"/>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4E68E9-E74F-C1AC-BB4E-E8469EC2D583}"/>
              </a:ext>
            </a:extLst>
          </p:cNvPr>
          <p:cNvSpPr/>
          <p:nvPr/>
        </p:nvSpPr>
        <p:spPr>
          <a:xfrm>
            <a:off x="0" y="1321363"/>
            <a:ext cx="9144000" cy="11259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accent4"/>
                </a:solidFill>
                <a:latin typeface="Avenir Next" panose="020B0503020202020204" pitchFamily="34" charset="0"/>
              </a:rPr>
              <a:t>MIMDRAM</a:t>
            </a:r>
            <a:r>
              <a:rPr lang="en-US" sz="2200" b="1" dirty="0">
                <a:solidFill>
                  <a:schemeClr val="tx1"/>
                </a:solidFill>
                <a:latin typeface="Avenir Next" panose="020B0503020202020204" pitchFamily="34" charset="0"/>
              </a:rPr>
              <a:t> is a hardware/software co-designed PUD system that </a:t>
            </a:r>
            <a:br>
              <a:rPr lang="en-US" sz="2200" b="1" dirty="0">
                <a:solidFill>
                  <a:schemeClr val="tx1"/>
                </a:solidFill>
                <a:latin typeface="Avenir Next" panose="020B0503020202020204" pitchFamily="34" charset="0"/>
              </a:rPr>
            </a:br>
            <a:r>
              <a:rPr lang="en-US" sz="2200" b="1" dirty="0">
                <a:solidFill>
                  <a:schemeClr val="tx1"/>
                </a:solidFill>
                <a:latin typeface="Avenir Next" panose="020B0503020202020204" pitchFamily="34" charset="0"/>
              </a:rPr>
              <a:t>enables </a:t>
            </a:r>
            <a:r>
              <a:rPr lang="en-US" sz="2200" b="1" dirty="0">
                <a:solidFill>
                  <a:schemeClr val="accent4"/>
                </a:solidFill>
                <a:latin typeface="Avenir Next" panose="020B0503020202020204" pitchFamily="34" charset="0"/>
              </a:rPr>
              <a:t>fine-grained PUD computation </a:t>
            </a:r>
            <a:r>
              <a:rPr lang="en-US" sz="2200" b="1" dirty="0">
                <a:solidFill>
                  <a:schemeClr val="tx1"/>
                </a:solidFill>
                <a:latin typeface="Avenir Next" panose="020B0503020202020204" pitchFamily="34" charset="0"/>
              </a:rPr>
              <a:t>at </a:t>
            </a:r>
            <a:br>
              <a:rPr lang="en-US" sz="2200" b="1" dirty="0">
                <a:solidFill>
                  <a:schemeClr val="tx1"/>
                </a:solidFill>
                <a:latin typeface="Avenir Next" panose="020B0503020202020204" pitchFamily="34" charset="0"/>
              </a:rPr>
            </a:br>
            <a:r>
              <a:rPr lang="en-US" sz="2200" b="1" dirty="0">
                <a:solidFill>
                  <a:srgbClr val="1A82C4"/>
                </a:solidFill>
                <a:latin typeface="Avenir Next" panose="020B0503020202020204" pitchFamily="34" charset="0"/>
              </a:rPr>
              <a:t>low cost </a:t>
            </a:r>
            <a:r>
              <a:rPr lang="en-US" sz="2200" b="1" dirty="0">
                <a:solidFill>
                  <a:schemeClr val="tx1"/>
                </a:solidFill>
                <a:latin typeface="Avenir Next" panose="020B0503020202020204" pitchFamily="34" charset="0"/>
              </a:rPr>
              <a:t>and </a:t>
            </a:r>
            <a:r>
              <a:rPr lang="en-US" sz="2200" b="1" dirty="0">
                <a:solidFill>
                  <a:srgbClr val="1A82C4"/>
                </a:solidFill>
                <a:latin typeface="Avenir Next" panose="020B0503020202020204" pitchFamily="34" charset="0"/>
              </a:rPr>
              <a:t>programming effort</a:t>
            </a:r>
          </a:p>
        </p:txBody>
      </p:sp>
      <p:sp>
        <p:nvSpPr>
          <p:cNvPr id="15" name="Up Arrow 14">
            <a:extLst>
              <a:ext uri="{FF2B5EF4-FFF2-40B4-BE49-F238E27FC236}">
                <a16:creationId xmlns:a16="http://schemas.microsoft.com/office/drawing/2014/main" id="{EF4581A5-AD8E-BDBD-9D6D-82C8211EEE51}"/>
              </a:ext>
            </a:extLst>
          </p:cNvPr>
          <p:cNvSpPr/>
          <p:nvPr/>
        </p:nvSpPr>
        <p:spPr>
          <a:xfrm rot="10800000">
            <a:off x="4331688" y="2623349"/>
            <a:ext cx="480624" cy="555811"/>
          </a:xfrm>
          <a:prstGeom prst="up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20000"/>
                  <a:lumOff val="80000"/>
                </a:schemeClr>
              </a:solidFill>
            </a:endParaRPr>
          </a:p>
        </p:txBody>
      </p:sp>
      <p:sp>
        <p:nvSpPr>
          <p:cNvPr id="4" name="Rectangle 3">
            <a:extLst>
              <a:ext uri="{FF2B5EF4-FFF2-40B4-BE49-F238E27FC236}">
                <a16:creationId xmlns:a16="http://schemas.microsoft.com/office/drawing/2014/main" id="{97FE018A-A27F-FEEA-D0E1-B1C9D4F8067E}"/>
              </a:ext>
            </a:extLst>
          </p:cNvPr>
          <p:cNvSpPr/>
          <p:nvPr/>
        </p:nvSpPr>
        <p:spPr>
          <a:xfrm>
            <a:off x="-2376" y="1105174"/>
            <a:ext cx="9146375" cy="5367989"/>
          </a:xfrm>
          <a:prstGeom prst="rect">
            <a:avLst/>
          </a:prstGeom>
          <a:solidFill>
            <a:srgbClr val="FFFFFF">
              <a:alpha val="9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1848977-6277-DC32-C72B-B37946C3A368}"/>
              </a:ext>
            </a:extLst>
          </p:cNvPr>
          <p:cNvPicPr>
            <a:picLocks noChangeAspect="1"/>
          </p:cNvPicPr>
          <p:nvPr/>
        </p:nvPicPr>
        <p:blipFill>
          <a:blip r:embed="rId3"/>
          <a:stretch>
            <a:fillRect/>
          </a:stretch>
        </p:blipFill>
        <p:spPr>
          <a:xfrm>
            <a:off x="569304" y="2167891"/>
            <a:ext cx="7920965" cy="2352624"/>
          </a:xfrm>
          <a:prstGeom prst="rect">
            <a:avLst/>
          </a:prstGeom>
          <a:ln w="38100">
            <a:solidFill>
              <a:schemeClr val="accent4"/>
            </a:solidFill>
          </a:ln>
        </p:spPr>
      </p:pic>
      <p:sp>
        <p:nvSpPr>
          <p:cNvPr id="16" name="TextBox 15">
            <a:extLst>
              <a:ext uri="{FF2B5EF4-FFF2-40B4-BE49-F238E27FC236}">
                <a16:creationId xmlns:a16="http://schemas.microsoft.com/office/drawing/2014/main" id="{7B978840-21CB-496E-7BF9-D7FC179BC225}"/>
              </a:ext>
            </a:extLst>
          </p:cNvPr>
          <p:cNvSpPr txBox="1"/>
          <p:nvPr/>
        </p:nvSpPr>
        <p:spPr>
          <a:xfrm>
            <a:off x="569304" y="4700565"/>
            <a:ext cx="7920965" cy="461665"/>
          </a:xfrm>
          <a:prstGeom prst="rect">
            <a:avLst/>
          </a:prstGeom>
          <a:noFill/>
        </p:spPr>
        <p:txBody>
          <a:bodyPr wrap="square">
            <a:spAutoFit/>
          </a:bodyPr>
          <a:lstStyle/>
          <a:p>
            <a:pPr algn="ctr"/>
            <a:r>
              <a:rPr lang="en-US" sz="2400" b="1" dirty="0">
                <a:latin typeface="Avenir Next" panose="020B0503020202020204" pitchFamily="34" charset="0"/>
                <a:hlinkClick r:id="rId4"/>
              </a:rPr>
              <a:t>https://arxiv.org/pdf/2402.19080.pdf</a:t>
            </a:r>
            <a:r>
              <a:rPr lang="en-US" sz="2400" b="1" dirty="0">
                <a:latin typeface="Avenir Next" panose="020B0503020202020204" pitchFamily="34" charset="0"/>
              </a:rPr>
              <a:t> </a:t>
            </a:r>
          </a:p>
        </p:txBody>
      </p:sp>
      <p:sp>
        <p:nvSpPr>
          <p:cNvPr id="18" name="TextBox 17">
            <a:extLst>
              <a:ext uri="{FF2B5EF4-FFF2-40B4-BE49-F238E27FC236}">
                <a16:creationId xmlns:a16="http://schemas.microsoft.com/office/drawing/2014/main" id="{A53FADBC-B3C4-952C-DA65-8C452FA98B9A}"/>
              </a:ext>
            </a:extLst>
          </p:cNvPr>
          <p:cNvSpPr txBox="1"/>
          <p:nvPr/>
        </p:nvSpPr>
        <p:spPr>
          <a:xfrm>
            <a:off x="-2377" y="5383494"/>
            <a:ext cx="9146376" cy="430887"/>
          </a:xfrm>
          <a:prstGeom prst="rect">
            <a:avLst/>
          </a:prstGeom>
          <a:noFill/>
        </p:spPr>
        <p:txBody>
          <a:bodyPr wrap="square">
            <a:spAutoFit/>
          </a:bodyPr>
          <a:lstStyle/>
          <a:p>
            <a:pPr algn="ctr"/>
            <a:r>
              <a:rPr kumimoji="0" lang="en-US" sz="2200" b="1" i="0" u="none" strike="noStrike" kern="1200" cap="none" spc="0" normalizeH="0" baseline="0" noProof="0" dirty="0">
                <a:ln>
                  <a:noFill/>
                </a:ln>
                <a:solidFill>
                  <a:schemeClr val="accent5"/>
                </a:solidFill>
                <a:effectLst/>
                <a:uLnTx/>
                <a:uFillTx/>
                <a:latin typeface="Avenir Next" panose="020B0503020202020204" pitchFamily="34" charset="0"/>
                <a:ea typeface="+mn-ea"/>
                <a:cs typeface="Segoe UI" panose="020B0502040204020203" pitchFamily="34" charset="0"/>
                <a:hlinkClick r:id="rId5">
                  <a:extLst>
                    <a:ext uri="{A12FA001-AC4F-418D-AE19-62706E023703}">
                      <ahyp:hlinkClr xmlns:ahyp="http://schemas.microsoft.com/office/drawing/2018/hyperlinkcolor" val="tx"/>
                    </a:ext>
                  </a:extLst>
                </a:hlinkClick>
              </a:rPr>
              <a:t>https://github.com/CMU-SAFARI/MIMDRAM</a:t>
            </a:r>
            <a:r>
              <a:rPr kumimoji="0" lang="en-US" sz="2200" b="1" i="0" u="none" strike="noStrike" kern="1200" cap="none" spc="0" normalizeH="0" baseline="0" noProof="0" dirty="0">
                <a:ln>
                  <a:noFill/>
                </a:ln>
                <a:solidFill>
                  <a:schemeClr val="accent5"/>
                </a:solidFill>
                <a:effectLst/>
                <a:uLnTx/>
                <a:uFillTx/>
                <a:latin typeface="Avenir Next" panose="020B0503020202020204" pitchFamily="34" charset="0"/>
                <a:ea typeface="+mn-ea"/>
                <a:cs typeface="Segoe UI" panose="020B0502040204020203" pitchFamily="34" charset="0"/>
              </a:rPr>
              <a:t> </a:t>
            </a:r>
            <a:endParaRPr lang="en-US" dirty="0"/>
          </a:p>
        </p:txBody>
      </p:sp>
    </p:spTree>
    <p:extLst>
      <p:ext uri="{BB962C8B-B14F-4D97-AF65-F5344CB8AC3E}">
        <p14:creationId xmlns:p14="http://schemas.microsoft.com/office/powerpoint/2010/main" val="24288824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EB9F2A8-A0B2-186E-B959-242B63B541CD}"/>
              </a:ext>
            </a:extLst>
          </p:cNvPr>
          <p:cNvSpPr/>
          <p:nvPr/>
        </p:nvSpPr>
        <p:spPr>
          <a:xfrm>
            <a:off x="0" y="3297460"/>
            <a:ext cx="9144000" cy="461665"/>
          </a:xfrm>
          <a:prstGeom prst="rect">
            <a:avLst/>
          </a:prstGeom>
          <a:noFill/>
        </p:spPr>
        <p:txBody>
          <a:bodyPr wrap="square">
            <a:spAutoFit/>
          </a:bodyPr>
          <a:lstStyle/>
          <a:p>
            <a:pPr marL="0" lvl="1" defTabSz="914400">
              <a:defRPr/>
            </a:pPr>
            <a:r>
              <a:rPr lang="en-US" sz="2400" b="1" dirty="0">
                <a:solidFill>
                  <a:prstClr val="black"/>
                </a:solidFill>
                <a:latin typeface="Avenir Next" panose="020B0503020202020204" pitchFamily="34" charset="0"/>
                <a:cs typeface="Gill Sans MT"/>
              </a:rPr>
              <a:t>Main components of MIMDRAM:</a:t>
            </a:r>
            <a:endParaRPr kumimoji="0" lang="en-US" sz="2400" b="1" i="0" u="none" strike="noStrike" kern="1200" cap="none" spc="0" normalizeH="0" baseline="0" noProof="0" dirty="0">
              <a:ln>
                <a:noFill/>
              </a:ln>
              <a:solidFill>
                <a:prstClr val="black"/>
              </a:solidFill>
              <a:effectLst/>
              <a:uLnTx/>
              <a:uFillTx/>
              <a:latin typeface="Avenir Next" panose="020B0503020202020204" pitchFamily="34" charset="0"/>
              <a:cs typeface="Gill Sans MT"/>
            </a:endParaRPr>
          </a:p>
        </p:txBody>
      </p:sp>
      <p:grpSp>
        <p:nvGrpSpPr>
          <p:cNvPr id="7" name="Group 6">
            <a:extLst>
              <a:ext uri="{FF2B5EF4-FFF2-40B4-BE49-F238E27FC236}">
                <a16:creationId xmlns:a16="http://schemas.microsoft.com/office/drawing/2014/main" id="{F77A9372-D89A-033E-7576-BD2DE5A1B9D2}"/>
              </a:ext>
            </a:extLst>
          </p:cNvPr>
          <p:cNvGrpSpPr/>
          <p:nvPr/>
        </p:nvGrpSpPr>
        <p:grpSpPr>
          <a:xfrm>
            <a:off x="147701" y="3698400"/>
            <a:ext cx="9470110" cy="1335035"/>
            <a:chOff x="549218" y="3454216"/>
            <a:chExt cx="8426174" cy="1348074"/>
          </a:xfrm>
        </p:grpSpPr>
        <p:sp>
          <p:nvSpPr>
            <p:cNvPr id="8" name="TextBox 7">
              <a:extLst>
                <a:ext uri="{FF2B5EF4-FFF2-40B4-BE49-F238E27FC236}">
                  <a16:creationId xmlns:a16="http://schemas.microsoft.com/office/drawing/2014/main" id="{B7D22633-F4FD-EA98-2C60-588A0D74E13E}"/>
                </a:ext>
              </a:extLst>
            </p:cNvPr>
            <p:cNvSpPr txBox="1"/>
            <p:nvPr/>
          </p:nvSpPr>
          <p:spPr>
            <a:xfrm>
              <a:off x="549218" y="3454216"/>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595959"/>
                  </a:solidFill>
                  <a:effectLst/>
                  <a:uLnTx/>
                  <a:uFillTx/>
                  <a:latin typeface="Avenir Next" panose="020B0503020202020204" pitchFamily="34" charset="0"/>
                  <a:cs typeface="Gill Sans MT"/>
                </a:rPr>
                <a:t>1</a:t>
              </a:r>
            </a:p>
          </p:txBody>
        </p:sp>
        <p:sp>
          <p:nvSpPr>
            <p:cNvPr id="9" name="TextBox 8">
              <a:extLst>
                <a:ext uri="{FF2B5EF4-FFF2-40B4-BE49-F238E27FC236}">
                  <a16:creationId xmlns:a16="http://schemas.microsoft.com/office/drawing/2014/main" id="{45F37949-D120-22DF-4DBC-38DD40782913}"/>
                </a:ext>
              </a:extLst>
            </p:cNvPr>
            <p:cNvSpPr txBox="1"/>
            <p:nvPr/>
          </p:nvSpPr>
          <p:spPr>
            <a:xfrm>
              <a:off x="974390" y="3528082"/>
              <a:ext cx="8001002" cy="1274208"/>
            </a:xfrm>
            <a:prstGeom prst="rect">
              <a:avLst/>
            </a:prstGeom>
            <a:noFill/>
          </p:spPr>
          <p:txBody>
            <a:bodyPr wrap="square" rtlCol="0">
              <a:spAutoFit/>
            </a:bodyPr>
            <a:lstStyle/>
            <a:p>
              <a:pPr lvl="0" defTabSz="914400">
                <a:defRPr/>
              </a:pPr>
              <a:r>
                <a:rPr lang="en-US" sz="2200" b="1" dirty="0">
                  <a:solidFill>
                    <a:srgbClr val="595959"/>
                  </a:solidFill>
                  <a:latin typeface="Avenir Next" panose="020B0503020202020204" pitchFamily="34" charset="0"/>
                  <a:cs typeface="Gill Sans MT"/>
                </a:rPr>
                <a:t>Hardware</a:t>
              </a:r>
              <a:endParaRPr kumimoji="0" lang="en-US" sz="2200" i="0" u="none" strike="noStrike" kern="1200" cap="none" spc="0" normalizeH="0" baseline="0" noProof="0" dirty="0">
                <a:ln>
                  <a:noFill/>
                </a:ln>
                <a:solidFill>
                  <a:srgbClr val="595959"/>
                </a:solidFill>
                <a:effectLst/>
                <a:uLnTx/>
                <a:uFillTx/>
                <a:latin typeface="Avenir Next" panose="020B0503020202020204" pitchFamily="34" charset="0"/>
                <a:cs typeface="Gill Sans MT"/>
              </a:endParaRPr>
            </a:p>
            <a:p>
              <a:pPr marL="342900" lvl="0" indent="-342900" defTabSz="914400">
                <a:buFontTx/>
                <a:buChar char="-"/>
                <a:defRPr/>
              </a:pPr>
              <a:r>
                <a:rPr kumimoji="0" lang="en-US" i="0" u="none" strike="noStrike" kern="1200" cap="none" spc="0" normalizeH="0" baseline="0" noProof="0" dirty="0">
                  <a:ln>
                    <a:noFill/>
                  </a:ln>
                  <a:effectLst/>
                  <a:uLnTx/>
                  <a:uFillTx/>
                  <a:latin typeface="Avenir Next" panose="020B0503020202020204" pitchFamily="34" charset="0"/>
                  <a:cs typeface="Gill Sans MT"/>
                </a:rPr>
                <a:t>DRAM array modification </a:t>
              </a:r>
              <a:r>
                <a:rPr kumimoji="0" lang="en-US" i="0" u="none" strike="noStrike" kern="1200" cap="none" spc="0" normalizeH="0" baseline="0" noProof="0" dirty="0">
                  <a:ln>
                    <a:noFill/>
                  </a:ln>
                  <a:solidFill>
                    <a:srgbClr val="E16161"/>
                  </a:solidFill>
                  <a:effectLst/>
                  <a:uLnTx/>
                  <a:uFillTx/>
                  <a:latin typeface="Avenir Next" panose="020B0503020202020204" pitchFamily="34" charset="0"/>
                  <a:cs typeface="Gill Sans MT"/>
                </a:rPr>
                <a:t>to enable fine-grained PUD computation</a:t>
              </a:r>
            </a:p>
            <a:p>
              <a:pPr marL="342900" lvl="0" indent="-342900" defTabSz="914400">
                <a:buFontTx/>
                <a:buChar char="-"/>
                <a:defRPr/>
              </a:pPr>
              <a:r>
                <a:rPr lang="en-US" dirty="0">
                  <a:latin typeface="Avenir Next" panose="020B0503020202020204" pitchFamily="34" charset="0"/>
                  <a:cs typeface="Gill Sans MT"/>
                </a:rPr>
                <a:t>inter- and intra-mat interconnects </a:t>
              </a:r>
              <a:r>
                <a:rPr lang="en-US" dirty="0">
                  <a:solidFill>
                    <a:srgbClr val="E16161"/>
                  </a:solidFill>
                  <a:latin typeface="Avenir Next" panose="020B0503020202020204" pitchFamily="34" charset="0"/>
                  <a:cs typeface="Gill Sans MT"/>
                </a:rPr>
                <a:t>to enable PUD vector reduction</a:t>
              </a:r>
            </a:p>
            <a:p>
              <a:pPr marL="342900" lvl="0" indent="-342900" defTabSz="914400">
                <a:buFontTx/>
                <a:buChar char="-"/>
                <a:defRPr/>
              </a:pPr>
              <a:r>
                <a:rPr lang="en-US" dirty="0">
                  <a:latin typeface="Avenir Next" panose="020B0503020202020204" pitchFamily="34" charset="0"/>
                  <a:cs typeface="Gill Sans MT"/>
                </a:rPr>
                <a:t>control unit design</a:t>
              </a:r>
              <a:r>
                <a:rPr lang="en-US" dirty="0">
                  <a:solidFill>
                    <a:srgbClr val="E16161"/>
                  </a:solidFill>
                  <a:latin typeface="Avenir Next" panose="020B0503020202020204" pitchFamily="34" charset="0"/>
                  <a:cs typeface="Gill Sans MT"/>
                </a:rPr>
                <a:t> to orchestrate PUD execution </a:t>
              </a:r>
              <a:endParaRPr kumimoji="0" lang="en-US" i="0" u="none" strike="noStrike" kern="1200" cap="none" spc="0" normalizeH="0" baseline="0" noProof="0" dirty="0">
                <a:ln>
                  <a:noFill/>
                </a:ln>
                <a:solidFill>
                  <a:srgbClr val="E16161"/>
                </a:solidFill>
                <a:effectLst/>
                <a:uLnTx/>
                <a:uFillTx/>
                <a:latin typeface="Avenir Next" panose="020B0503020202020204" pitchFamily="34" charset="0"/>
                <a:cs typeface="Gill Sans MT"/>
              </a:endParaRPr>
            </a:p>
          </p:txBody>
        </p:sp>
      </p:grpSp>
      <p:grpSp>
        <p:nvGrpSpPr>
          <p:cNvPr id="10" name="Group 9">
            <a:extLst>
              <a:ext uri="{FF2B5EF4-FFF2-40B4-BE49-F238E27FC236}">
                <a16:creationId xmlns:a16="http://schemas.microsoft.com/office/drawing/2014/main" id="{2D07506A-E38B-2BCD-C04A-46A73D56D3DA}"/>
              </a:ext>
            </a:extLst>
          </p:cNvPr>
          <p:cNvGrpSpPr/>
          <p:nvPr/>
        </p:nvGrpSpPr>
        <p:grpSpPr>
          <a:xfrm>
            <a:off x="147701" y="5143225"/>
            <a:ext cx="9144001" cy="1094830"/>
            <a:chOff x="406767" y="3421560"/>
            <a:chExt cx="8475012" cy="1105521"/>
          </a:xfrm>
        </p:grpSpPr>
        <p:sp>
          <p:nvSpPr>
            <p:cNvPr id="11" name="TextBox 10">
              <a:extLst>
                <a:ext uri="{FF2B5EF4-FFF2-40B4-BE49-F238E27FC236}">
                  <a16:creationId xmlns:a16="http://schemas.microsoft.com/office/drawing/2014/main" id="{3B0EFA96-714E-9CA2-A8F1-5765611AB81B}"/>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accent5"/>
                  </a:solidFill>
                  <a:effectLst/>
                  <a:uLnTx/>
                  <a:uFillTx/>
                  <a:latin typeface="Avenir Next" panose="020B0503020202020204" pitchFamily="34" charset="0"/>
                  <a:cs typeface="Gill Sans MT"/>
                </a:rPr>
                <a:t>2</a:t>
              </a:r>
            </a:p>
          </p:txBody>
        </p:sp>
        <p:sp>
          <p:nvSpPr>
            <p:cNvPr id="12" name="TextBox 11">
              <a:extLst>
                <a:ext uri="{FF2B5EF4-FFF2-40B4-BE49-F238E27FC236}">
                  <a16:creationId xmlns:a16="http://schemas.microsoft.com/office/drawing/2014/main" id="{0BB8E61D-6556-261E-31E4-0DF39140F5DB}"/>
                </a:ext>
              </a:extLst>
            </p:cNvPr>
            <p:cNvSpPr txBox="1"/>
            <p:nvPr/>
          </p:nvSpPr>
          <p:spPr>
            <a:xfrm>
              <a:off x="880777" y="3501500"/>
              <a:ext cx="8001002" cy="1025581"/>
            </a:xfrm>
            <a:prstGeom prst="rect">
              <a:avLst/>
            </a:prstGeom>
            <a:noFill/>
          </p:spPr>
          <p:txBody>
            <a:bodyPr wrap="square" rtlCol="0">
              <a:spAutoFit/>
            </a:bodyPr>
            <a:lstStyle/>
            <a:p>
              <a:pPr lvl="0" defTabSz="914400">
                <a:defRPr/>
              </a:pPr>
              <a:r>
                <a:rPr kumimoji="0" lang="en-US" sz="2200" b="1" i="0" u="none" strike="noStrike" kern="1200" cap="none" spc="0" normalizeH="0" baseline="0" noProof="0" dirty="0">
                  <a:ln>
                    <a:noFill/>
                  </a:ln>
                  <a:solidFill>
                    <a:schemeClr val="accent5"/>
                  </a:solidFill>
                  <a:effectLst/>
                  <a:uLnTx/>
                  <a:uFillTx/>
                  <a:latin typeface="Avenir Next" panose="020B0503020202020204" pitchFamily="34" charset="0"/>
                  <a:cs typeface="Gill Sans MT"/>
                </a:rPr>
                <a:t>Software</a:t>
              </a:r>
            </a:p>
            <a:p>
              <a:pPr marL="342900" lvl="0" indent="-342900" defTabSz="914400">
                <a:buFontTx/>
                <a:buChar char="-"/>
                <a:defRPr/>
              </a:pPr>
              <a:r>
                <a:rPr lang="en-US" sz="1900" b="1" dirty="0">
                  <a:latin typeface="Avenir Next" panose="020B0503020202020204" pitchFamily="34" charset="0"/>
                  <a:cs typeface="Gill Sans MT"/>
                </a:rPr>
                <a:t>new compiler support </a:t>
              </a:r>
              <a:r>
                <a:rPr lang="en-US" sz="1900" b="1" dirty="0">
                  <a:solidFill>
                    <a:schemeClr val="accent5"/>
                  </a:solidFill>
                  <a:latin typeface="Avenir Next" panose="020B0503020202020204" pitchFamily="34" charset="0"/>
                  <a:cs typeface="Gill Sans MT"/>
                </a:rPr>
                <a:t>to transparently generate PUD instructions</a:t>
              </a:r>
            </a:p>
            <a:p>
              <a:pPr marL="342900" lvl="0" indent="-342900" defTabSz="914400">
                <a:buFontTx/>
                <a:buChar char="-"/>
                <a:defRPr/>
              </a:pPr>
              <a:r>
                <a:rPr lang="en-US" sz="1900" b="1" dirty="0">
                  <a:latin typeface="Avenir Next" panose="020B0503020202020204" pitchFamily="34" charset="0"/>
                  <a:cs typeface="Gill Sans MT"/>
                </a:rPr>
                <a:t>system support </a:t>
              </a:r>
              <a:r>
                <a:rPr lang="en-US" sz="1900" b="1" dirty="0">
                  <a:solidFill>
                    <a:schemeClr val="accent5"/>
                  </a:solidFill>
                  <a:latin typeface="Avenir Next" panose="020B0503020202020204" pitchFamily="34" charset="0"/>
                  <a:cs typeface="Gill Sans MT"/>
                </a:rPr>
                <a:t>to map and execute PUD instructions </a:t>
              </a:r>
              <a:endParaRPr kumimoji="0" lang="en-US" sz="1900" b="1" i="0" u="none" strike="noStrike" kern="1200" cap="none" spc="0" normalizeH="0" baseline="0" noProof="0" dirty="0">
                <a:ln>
                  <a:noFill/>
                </a:ln>
                <a:solidFill>
                  <a:schemeClr val="accent5"/>
                </a:solidFill>
                <a:effectLst/>
                <a:uLnTx/>
                <a:uFillTx/>
                <a:latin typeface="Avenir Next" panose="020B0503020202020204" pitchFamily="34" charset="0"/>
                <a:cs typeface="Gill Sans MT"/>
              </a:endParaRPr>
            </a:p>
          </p:txBody>
        </p:sp>
      </p:grpSp>
      <p:sp>
        <p:nvSpPr>
          <p:cNvPr id="17" name="Title 1">
            <a:extLst>
              <a:ext uri="{FF2B5EF4-FFF2-40B4-BE49-F238E27FC236}">
                <a16:creationId xmlns:a16="http://schemas.microsoft.com/office/drawing/2014/main" id="{FC2E6ED1-BE1E-3DEE-6550-665035AE5AB9}"/>
              </a:ext>
            </a:extLst>
          </p:cNvPr>
          <p:cNvSpPr>
            <a:spLocks noGrp="1"/>
          </p:cNvSpPr>
          <p:nvPr>
            <p:ph type="title"/>
          </p:nvPr>
        </p:nvSpPr>
        <p:spPr>
          <a:xfrm>
            <a:off x="169011" y="132334"/>
            <a:ext cx="8894602" cy="925840"/>
          </a:xfrm>
        </p:spPr>
        <p:txBody>
          <a:bodyPr>
            <a:noAutofit/>
          </a:bodyPr>
          <a:lstStyle/>
          <a:p>
            <a:r>
              <a:rPr lang="en-US" sz="3600" dirty="0"/>
              <a:t>MIMDRAM: </a:t>
            </a:r>
            <a:br>
              <a:rPr lang="en-US" sz="3600" dirty="0"/>
            </a:br>
            <a:r>
              <a:rPr lang="en-US" sz="2800" dirty="0"/>
              <a:t>Overview</a:t>
            </a:r>
          </a:p>
        </p:txBody>
      </p:sp>
      <p:sp>
        <p:nvSpPr>
          <p:cNvPr id="2" name="Rectangle 1">
            <a:extLst>
              <a:ext uri="{FF2B5EF4-FFF2-40B4-BE49-F238E27FC236}">
                <a16:creationId xmlns:a16="http://schemas.microsoft.com/office/drawing/2014/main" id="{3FF95EE6-0176-2234-02C6-891EB1E0A789}"/>
              </a:ext>
            </a:extLst>
          </p:cNvPr>
          <p:cNvSpPr/>
          <p:nvPr/>
        </p:nvSpPr>
        <p:spPr>
          <a:xfrm>
            <a:off x="147701" y="3787369"/>
            <a:ext cx="8996299" cy="1355856"/>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4E68E9-E74F-C1AC-BB4E-E8469EC2D583}"/>
              </a:ext>
            </a:extLst>
          </p:cNvPr>
          <p:cNvSpPr/>
          <p:nvPr/>
        </p:nvSpPr>
        <p:spPr>
          <a:xfrm>
            <a:off x="0" y="1321363"/>
            <a:ext cx="9144000" cy="11259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accent4"/>
                </a:solidFill>
                <a:latin typeface="Avenir Next" panose="020B0503020202020204" pitchFamily="34" charset="0"/>
              </a:rPr>
              <a:t>MIMDRAM</a:t>
            </a:r>
            <a:r>
              <a:rPr lang="en-US" sz="2200" b="1" dirty="0">
                <a:solidFill>
                  <a:schemeClr val="tx1"/>
                </a:solidFill>
                <a:latin typeface="Avenir Next" panose="020B0503020202020204" pitchFamily="34" charset="0"/>
              </a:rPr>
              <a:t> is a hardware/software co-designed PUD system that </a:t>
            </a:r>
            <a:br>
              <a:rPr lang="en-US" sz="2200" b="1" dirty="0">
                <a:solidFill>
                  <a:schemeClr val="tx1"/>
                </a:solidFill>
                <a:latin typeface="Avenir Next" panose="020B0503020202020204" pitchFamily="34" charset="0"/>
              </a:rPr>
            </a:br>
            <a:r>
              <a:rPr lang="en-US" sz="2200" b="1" dirty="0">
                <a:solidFill>
                  <a:schemeClr val="tx1"/>
                </a:solidFill>
                <a:latin typeface="Avenir Next" panose="020B0503020202020204" pitchFamily="34" charset="0"/>
              </a:rPr>
              <a:t>enables </a:t>
            </a:r>
            <a:r>
              <a:rPr lang="en-US" sz="2200" b="1" dirty="0">
                <a:solidFill>
                  <a:schemeClr val="accent4"/>
                </a:solidFill>
                <a:latin typeface="Avenir Next" panose="020B0503020202020204" pitchFamily="34" charset="0"/>
              </a:rPr>
              <a:t>fine-grained PUD computation </a:t>
            </a:r>
            <a:r>
              <a:rPr lang="en-US" sz="2200" b="1" dirty="0">
                <a:solidFill>
                  <a:schemeClr val="tx1"/>
                </a:solidFill>
                <a:latin typeface="Avenir Next" panose="020B0503020202020204" pitchFamily="34" charset="0"/>
              </a:rPr>
              <a:t>at </a:t>
            </a:r>
            <a:br>
              <a:rPr lang="en-US" sz="2200" b="1" dirty="0">
                <a:solidFill>
                  <a:schemeClr val="tx1"/>
                </a:solidFill>
                <a:latin typeface="Avenir Next" panose="020B0503020202020204" pitchFamily="34" charset="0"/>
              </a:rPr>
            </a:br>
            <a:r>
              <a:rPr lang="en-US" sz="2200" b="1" dirty="0">
                <a:solidFill>
                  <a:srgbClr val="1A82C4"/>
                </a:solidFill>
                <a:latin typeface="Avenir Next" panose="020B0503020202020204" pitchFamily="34" charset="0"/>
              </a:rPr>
              <a:t>low cost </a:t>
            </a:r>
            <a:r>
              <a:rPr lang="en-US" sz="2200" b="1" dirty="0">
                <a:solidFill>
                  <a:schemeClr val="tx1"/>
                </a:solidFill>
                <a:latin typeface="Avenir Next" panose="020B0503020202020204" pitchFamily="34" charset="0"/>
              </a:rPr>
              <a:t>and </a:t>
            </a:r>
            <a:r>
              <a:rPr lang="en-US" sz="2200" b="1" dirty="0">
                <a:solidFill>
                  <a:srgbClr val="1A82C4"/>
                </a:solidFill>
                <a:latin typeface="Avenir Next" panose="020B0503020202020204" pitchFamily="34" charset="0"/>
              </a:rPr>
              <a:t>programming effort</a:t>
            </a:r>
          </a:p>
        </p:txBody>
      </p:sp>
      <p:sp>
        <p:nvSpPr>
          <p:cNvPr id="15" name="Up Arrow 14">
            <a:extLst>
              <a:ext uri="{FF2B5EF4-FFF2-40B4-BE49-F238E27FC236}">
                <a16:creationId xmlns:a16="http://schemas.microsoft.com/office/drawing/2014/main" id="{EF4581A5-AD8E-BDBD-9D6D-82C8211EEE51}"/>
              </a:ext>
            </a:extLst>
          </p:cNvPr>
          <p:cNvSpPr/>
          <p:nvPr/>
        </p:nvSpPr>
        <p:spPr>
          <a:xfrm rot="10800000">
            <a:off x="4331688" y="2623349"/>
            <a:ext cx="480624" cy="555811"/>
          </a:xfrm>
          <a:prstGeom prst="up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20000"/>
                  <a:lumOff val="80000"/>
                </a:schemeClr>
              </a:solidFill>
            </a:endParaRPr>
          </a:p>
        </p:txBody>
      </p:sp>
    </p:spTree>
    <p:extLst>
      <p:ext uri="{BB962C8B-B14F-4D97-AF65-F5344CB8AC3E}">
        <p14:creationId xmlns:p14="http://schemas.microsoft.com/office/powerpoint/2010/main" val="17656227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AE3152-EF73-7C24-AA26-102709B5CCF8}"/>
              </a:ext>
            </a:extLst>
          </p:cNvPr>
          <p:cNvGrpSpPr/>
          <p:nvPr/>
        </p:nvGrpSpPr>
        <p:grpSpPr>
          <a:xfrm>
            <a:off x="371659" y="1308732"/>
            <a:ext cx="8400681" cy="1328496"/>
            <a:chOff x="371659" y="2793619"/>
            <a:chExt cx="8400681" cy="1324131"/>
          </a:xfrm>
        </p:grpSpPr>
        <p:sp>
          <p:nvSpPr>
            <p:cNvPr id="4" name="Rounded Rectangle 3">
              <a:extLst>
                <a:ext uri="{FF2B5EF4-FFF2-40B4-BE49-F238E27FC236}">
                  <a16:creationId xmlns:a16="http://schemas.microsoft.com/office/drawing/2014/main" id="{A7E6E4CA-4219-9A84-8012-2A407B6E2FA5}"/>
                </a:ext>
              </a:extLst>
            </p:cNvPr>
            <p:cNvSpPr/>
            <p:nvPr/>
          </p:nvSpPr>
          <p:spPr>
            <a:xfrm>
              <a:off x="371659" y="2796294"/>
              <a:ext cx="8400681" cy="1321456"/>
            </a:xfrm>
            <a:prstGeom prst="roundRect">
              <a:avLst>
                <a:gd name="adj" fmla="val 9020"/>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accent4"/>
                  </a:solidFill>
                  <a:latin typeface="Avenir Next" panose="020B0503020202020204" pitchFamily="34" charset="0"/>
                </a:rPr>
                <a:t>Transparently: </a:t>
              </a:r>
            </a:p>
            <a:p>
              <a:pPr algn="ctr"/>
              <a:r>
                <a:rPr lang="en-US" sz="2200" b="1" u="sng" dirty="0">
                  <a:solidFill>
                    <a:schemeClr val="accent4"/>
                  </a:solidFill>
                  <a:latin typeface="Avenir Next" panose="020B0503020202020204" pitchFamily="34" charset="0"/>
                </a:rPr>
                <a:t>extract</a:t>
              </a:r>
              <a:r>
                <a:rPr lang="en-US" sz="2200" b="1" dirty="0">
                  <a:solidFill>
                    <a:schemeClr val="accent4"/>
                  </a:solidFill>
                  <a:latin typeface="Avenir Next" panose="020B0503020202020204" pitchFamily="34" charset="0"/>
                </a:rPr>
                <a:t> SIMD parallelism from an application, and</a:t>
              </a:r>
            </a:p>
            <a:p>
              <a:pPr algn="ctr"/>
              <a:r>
                <a:rPr lang="en-US" sz="2200" b="1" u="sng" dirty="0">
                  <a:solidFill>
                    <a:schemeClr val="accent4"/>
                  </a:solidFill>
                  <a:latin typeface="Avenir Next" panose="020B0503020202020204" pitchFamily="34" charset="0"/>
                </a:rPr>
                <a:t>schedule</a:t>
              </a:r>
              <a:r>
                <a:rPr lang="en-US" sz="2200" b="1" dirty="0">
                  <a:solidFill>
                    <a:schemeClr val="accent4"/>
                  </a:solidFill>
                  <a:latin typeface="Avenir Next" panose="020B0503020202020204" pitchFamily="34" charset="0"/>
                </a:rPr>
                <a:t> PUD instructions while maximizing </a:t>
              </a:r>
              <a:r>
                <a:rPr lang="en-US" sz="2200" b="1" u="sng" dirty="0">
                  <a:solidFill>
                    <a:schemeClr val="accent4"/>
                  </a:solidFill>
                  <a:latin typeface="Avenir Next" panose="020B0503020202020204" pitchFamily="34" charset="0"/>
                </a:rPr>
                <a:t>utilization</a:t>
              </a:r>
              <a:r>
                <a:rPr lang="en-US" sz="1600" b="1" dirty="0">
                  <a:solidFill>
                    <a:schemeClr val="accent4"/>
                  </a:solidFill>
                  <a:latin typeface="Avenir Next" panose="020B0503020202020204" pitchFamily="34" charset="0"/>
                </a:rPr>
                <a:t> </a:t>
              </a:r>
            </a:p>
          </p:txBody>
        </p:sp>
        <p:sp>
          <p:nvSpPr>
            <p:cNvPr id="5" name="TextBox 4">
              <a:extLst>
                <a:ext uri="{FF2B5EF4-FFF2-40B4-BE49-F238E27FC236}">
                  <a16:creationId xmlns:a16="http://schemas.microsoft.com/office/drawing/2014/main" id="{964CD386-BCB4-2F0B-2A1B-1C4D0C6C8168}"/>
                </a:ext>
              </a:extLst>
            </p:cNvPr>
            <p:cNvSpPr txBox="1"/>
            <p:nvPr/>
          </p:nvSpPr>
          <p:spPr>
            <a:xfrm rot="16200000">
              <a:off x="-28022" y="3269681"/>
              <a:ext cx="1321456" cy="369332"/>
            </a:xfrm>
            <a:prstGeom prst="rect">
              <a:avLst/>
            </a:prstGeom>
            <a:noFill/>
          </p:spPr>
          <p:txBody>
            <a:bodyPr wrap="square">
              <a:spAutoFit/>
            </a:bodyPr>
            <a:lstStyle/>
            <a:p>
              <a:pPr algn="ctr"/>
              <a:r>
                <a:rPr lang="en-US" dirty="0">
                  <a:solidFill>
                    <a:schemeClr val="bg2">
                      <a:lumMod val="90000"/>
                    </a:schemeClr>
                  </a:solidFill>
                  <a:latin typeface="Avenir Next" panose="020B0503020202020204" pitchFamily="34" charset="0"/>
                </a:rPr>
                <a:t>Goal</a:t>
              </a:r>
            </a:p>
          </p:txBody>
        </p:sp>
      </p:grpSp>
      <p:sp>
        <p:nvSpPr>
          <p:cNvPr id="6" name="Up Arrow 5">
            <a:extLst>
              <a:ext uri="{FF2B5EF4-FFF2-40B4-BE49-F238E27FC236}">
                <a16:creationId xmlns:a16="http://schemas.microsoft.com/office/drawing/2014/main" id="{A8F08BDB-400B-8331-1F5B-B874FEE83E31}"/>
              </a:ext>
            </a:extLst>
          </p:cNvPr>
          <p:cNvSpPr/>
          <p:nvPr/>
        </p:nvSpPr>
        <p:spPr>
          <a:xfrm rot="10800000">
            <a:off x="4331688" y="2913587"/>
            <a:ext cx="480624" cy="555811"/>
          </a:xfrm>
          <a:prstGeom prst="up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7" name="TextBox 6">
            <a:extLst>
              <a:ext uri="{FF2B5EF4-FFF2-40B4-BE49-F238E27FC236}">
                <a16:creationId xmlns:a16="http://schemas.microsoft.com/office/drawing/2014/main" id="{312828C3-9632-A1EE-3DD3-F4DEAF77E3F2}"/>
              </a:ext>
            </a:extLst>
          </p:cNvPr>
          <p:cNvSpPr txBox="1"/>
          <p:nvPr/>
        </p:nvSpPr>
        <p:spPr>
          <a:xfrm>
            <a:off x="1" y="3628154"/>
            <a:ext cx="9144000" cy="430887"/>
          </a:xfrm>
          <a:prstGeom prst="rect">
            <a:avLst/>
          </a:prstGeom>
          <a:noFill/>
        </p:spPr>
        <p:txBody>
          <a:bodyPr wrap="square">
            <a:spAutoFit/>
          </a:bodyPr>
          <a:lstStyle/>
          <a:p>
            <a:pPr algn="ctr"/>
            <a:r>
              <a:rPr lang="en-US" sz="2200" b="1" dirty="0">
                <a:latin typeface="Avenir Next" panose="020B0503020202020204" pitchFamily="34" charset="0"/>
              </a:rPr>
              <a:t>Three new LLVM-based passes targeting PUD execution</a:t>
            </a:r>
          </a:p>
        </p:txBody>
      </p:sp>
      <p:sp>
        <p:nvSpPr>
          <p:cNvPr id="10" name="Title 1">
            <a:extLst>
              <a:ext uri="{FF2B5EF4-FFF2-40B4-BE49-F238E27FC236}">
                <a16:creationId xmlns:a16="http://schemas.microsoft.com/office/drawing/2014/main" id="{73FB861D-C0E5-F24A-2621-83AF84FFD801}"/>
              </a:ext>
            </a:extLst>
          </p:cNvPr>
          <p:cNvSpPr>
            <a:spLocks noGrp="1"/>
          </p:cNvSpPr>
          <p:nvPr>
            <p:ph type="title"/>
          </p:nvPr>
        </p:nvSpPr>
        <p:spPr>
          <a:xfrm>
            <a:off x="169011" y="132334"/>
            <a:ext cx="8894602" cy="925840"/>
          </a:xfrm>
        </p:spPr>
        <p:txBody>
          <a:bodyPr>
            <a:noAutofit/>
          </a:bodyPr>
          <a:lstStyle/>
          <a:p>
            <a:r>
              <a:rPr lang="en-US" sz="3600" dirty="0"/>
              <a:t>MIMDRAM: </a:t>
            </a:r>
            <a:br>
              <a:rPr lang="en-US" sz="3600" dirty="0"/>
            </a:br>
            <a:r>
              <a:rPr lang="en-US" sz="2800" dirty="0"/>
              <a:t>Compiler Support</a:t>
            </a:r>
          </a:p>
        </p:txBody>
      </p:sp>
      <p:grpSp>
        <p:nvGrpSpPr>
          <p:cNvPr id="15" name="Group 14">
            <a:extLst>
              <a:ext uri="{FF2B5EF4-FFF2-40B4-BE49-F238E27FC236}">
                <a16:creationId xmlns:a16="http://schemas.microsoft.com/office/drawing/2014/main" id="{4D61C165-8173-658F-0DFF-1E651D5A89E4}"/>
              </a:ext>
            </a:extLst>
          </p:cNvPr>
          <p:cNvGrpSpPr/>
          <p:nvPr/>
        </p:nvGrpSpPr>
        <p:grpSpPr>
          <a:xfrm>
            <a:off x="400623" y="4241301"/>
            <a:ext cx="8342754" cy="1926446"/>
            <a:chOff x="400623" y="4241301"/>
            <a:chExt cx="8342754" cy="1926446"/>
          </a:xfrm>
        </p:grpSpPr>
        <p:pic>
          <p:nvPicPr>
            <p:cNvPr id="8" name="Picture 7">
              <a:extLst>
                <a:ext uri="{FF2B5EF4-FFF2-40B4-BE49-F238E27FC236}">
                  <a16:creationId xmlns:a16="http://schemas.microsoft.com/office/drawing/2014/main" id="{1E9FE1CE-C6ED-97FD-DE56-A674E05E227E}"/>
                </a:ext>
              </a:extLst>
            </p:cNvPr>
            <p:cNvPicPr>
              <a:picLocks noChangeAspect="1"/>
            </p:cNvPicPr>
            <p:nvPr/>
          </p:nvPicPr>
          <p:blipFill>
            <a:blip r:embed="rId3"/>
            <a:stretch>
              <a:fillRect/>
            </a:stretch>
          </p:blipFill>
          <p:spPr>
            <a:xfrm>
              <a:off x="400623" y="4241301"/>
              <a:ext cx="8342754" cy="1926446"/>
            </a:xfrm>
            <a:prstGeom prst="rect">
              <a:avLst/>
            </a:prstGeom>
          </p:spPr>
        </p:pic>
        <p:sp>
          <p:nvSpPr>
            <p:cNvPr id="9" name="Oval 8">
              <a:extLst>
                <a:ext uri="{FF2B5EF4-FFF2-40B4-BE49-F238E27FC236}">
                  <a16:creationId xmlns:a16="http://schemas.microsoft.com/office/drawing/2014/main" id="{9B7F09A4-8F92-9029-8A3B-7BF2DB55491A}"/>
                </a:ext>
              </a:extLst>
            </p:cNvPr>
            <p:cNvSpPr/>
            <p:nvPr/>
          </p:nvSpPr>
          <p:spPr>
            <a:xfrm>
              <a:off x="2124829" y="4558843"/>
              <a:ext cx="236823" cy="217088"/>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3C3D96-E6A9-DFB9-1A0A-4548E48A5148}"/>
                </a:ext>
              </a:extLst>
            </p:cNvPr>
            <p:cNvSpPr/>
            <p:nvPr/>
          </p:nvSpPr>
          <p:spPr>
            <a:xfrm>
              <a:off x="4575489" y="4558843"/>
              <a:ext cx="236823" cy="217088"/>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7C791A2-37C6-342B-D2EE-53544BA899F6}"/>
                </a:ext>
              </a:extLst>
            </p:cNvPr>
            <p:cNvSpPr/>
            <p:nvPr/>
          </p:nvSpPr>
          <p:spPr>
            <a:xfrm>
              <a:off x="5638800" y="4558843"/>
              <a:ext cx="236823" cy="217088"/>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74D2A2E-1453-4E4C-8549-95A4FC3A4C8F}"/>
                </a:ext>
              </a:extLst>
            </p:cNvPr>
            <p:cNvSpPr/>
            <p:nvPr/>
          </p:nvSpPr>
          <p:spPr>
            <a:xfrm>
              <a:off x="7243716" y="4545685"/>
              <a:ext cx="236824" cy="217089"/>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146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3A56FE-C1F1-EB10-C7E5-6806F9847126}"/>
              </a:ext>
            </a:extLst>
          </p:cNvPr>
          <p:cNvSpPr>
            <a:spLocks noGrp="1"/>
          </p:cNvSpPr>
          <p:nvPr>
            <p:ph idx="1"/>
          </p:nvPr>
        </p:nvSpPr>
        <p:spPr>
          <a:xfrm>
            <a:off x="169011" y="1236742"/>
            <a:ext cx="8894602" cy="4993235"/>
          </a:xfrm>
        </p:spPr>
        <p:txBody>
          <a:bodyPr>
            <a:normAutofit/>
          </a:bodyPr>
          <a:lstStyle/>
          <a:p>
            <a:r>
              <a:rPr lang="en-US" dirty="0"/>
              <a:t>Instruction set architecture</a:t>
            </a:r>
            <a:br>
              <a:rPr lang="en-US" dirty="0"/>
            </a:br>
            <a:endParaRPr lang="en-US" dirty="0"/>
          </a:p>
          <a:p>
            <a:r>
              <a:rPr lang="en-US" dirty="0"/>
              <a:t>Execution &amp; data transposition </a:t>
            </a:r>
            <a:br>
              <a:rPr lang="en-US" dirty="0"/>
            </a:br>
            <a:endParaRPr lang="en-US" dirty="0"/>
          </a:p>
          <a:p>
            <a:r>
              <a:rPr lang="en-US" dirty="0"/>
              <a:t>Data coherence</a:t>
            </a:r>
            <a:br>
              <a:rPr lang="en-US" dirty="0"/>
            </a:br>
            <a:endParaRPr lang="en-US" dirty="0"/>
          </a:p>
          <a:p>
            <a:r>
              <a:rPr lang="en-US" dirty="0"/>
              <a:t>Address translation</a:t>
            </a:r>
            <a:br>
              <a:rPr lang="en-US" dirty="0"/>
            </a:br>
            <a:endParaRPr lang="en-US" dirty="0"/>
          </a:p>
          <a:p>
            <a:r>
              <a:rPr lang="en-US" b="1" dirty="0">
                <a:solidFill>
                  <a:schemeClr val="accent4"/>
                </a:solidFill>
              </a:rPr>
              <a:t>Data allocation &amp; alignment </a:t>
            </a:r>
            <a:br>
              <a:rPr lang="en-US" sz="2400" b="1" dirty="0">
                <a:solidFill>
                  <a:schemeClr val="accent4"/>
                </a:solidFill>
              </a:rPr>
            </a:br>
            <a:endParaRPr lang="en-US" sz="2400" b="1" dirty="0">
              <a:solidFill>
                <a:schemeClr val="accent4"/>
              </a:solidFill>
            </a:endParaRPr>
          </a:p>
          <a:p>
            <a:r>
              <a:rPr lang="en-US" dirty="0"/>
              <a:t>Mat label translation  </a:t>
            </a:r>
          </a:p>
        </p:txBody>
      </p:sp>
      <p:sp>
        <p:nvSpPr>
          <p:cNvPr id="4" name="Title 1">
            <a:extLst>
              <a:ext uri="{FF2B5EF4-FFF2-40B4-BE49-F238E27FC236}">
                <a16:creationId xmlns:a16="http://schemas.microsoft.com/office/drawing/2014/main" id="{945184B5-14FE-171E-7ABD-44A4231A30FA}"/>
              </a:ext>
            </a:extLst>
          </p:cNvPr>
          <p:cNvSpPr>
            <a:spLocks noGrp="1"/>
          </p:cNvSpPr>
          <p:nvPr>
            <p:ph type="title"/>
          </p:nvPr>
        </p:nvSpPr>
        <p:spPr>
          <a:xfrm>
            <a:off x="169011" y="132334"/>
            <a:ext cx="8894602" cy="925840"/>
          </a:xfrm>
        </p:spPr>
        <p:txBody>
          <a:bodyPr>
            <a:noAutofit/>
          </a:bodyPr>
          <a:lstStyle/>
          <a:p>
            <a:r>
              <a:rPr lang="en-US" sz="3600" dirty="0"/>
              <a:t>MIMDRAM: </a:t>
            </a:r>
            <a:br>
              <a:rPr lang="en-US" sz="3600" dirty="0"/>
            </a:br>
            <a:r>
              <a:rPr lang="en-US" sz="2800" dirty="0"/>
              <a:t>System Support</a:t>
            </a:r>
          </a:p>
        </p:txBody>
      </p:sp>
    </p:spTree>
    <p:extLst>
      <p:ext uri="{BB962C8B-B14F-4D97-AF65-F5344CB8AC3E}">
        <p14:creationId xmlns:p14="http://schemas.microsoft.com/office/powerpoint/2010/main" val="15047938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45184B5-14FE-171E-7ABD-44A4231A30FA}"/>
              </a:ext>
            </a:extLst>
          </p:cNvPr>
          <p:cNvSpPr>
            <a:spLocks noGrp="1"/>
          </p:cNvSpPr>
          <p:nvPr>
            <p:ph type="title"/>
          </p:nvPr>
        </p:nvSpPr>
        <p:spPr>
          <a:xfrm>
            <a:off x="169011" y="132334"/>
            <a:ext cx="8894602" cy="925840"/>
          </a:xfrm>
        </p:spPr>
        <p:txBody>
          <a:bodyPr>
            <a:noAutofit/>
          </a:bodyPr>
          <a:lstStyle/>
          <a:p>
            <a:r>
              <a:rPr lang="en-US" sz="3600" dirty="0"/>
              <a:t>MIMDRAM: </a:t>
            </a:r>
            <a:br>
              <a:rPr lang="en-US" sz="3600" dirty="0"/>
            </a:br>
            <a:r>
              <a:rPr lang="en-US" sz="2800" dirty="0"/>
              <a:t>Data Allocation &amp; Alignment </a:t>
            </a:r>
          </a:p>
        </p:txBody>
      </p:sp>
      <p:sp>
        <p:nvSpPr>
          <p:cNvPr id="6" name="TextBox 5">
            <a:extLst>
              <a:ext uri="{FF2B5EF4-FFF2-40B4-BE49-F238E27FC236}">
                <a16:creationId xmlns:a16="http://schemas.microsoft.com/office/drawing/2014/main" id="{AE5A3ABA-4062-988E-E1D3-61AB48D4AEBF}"/>
              </a:ext>
            </a:extLst>
          </p:cNvPr>
          <p:cNvSpPr txBox="1"/>
          <p:nvPr/>
        </p:nvSpPr>
        <p:spPr>
          <a:xfrm>
            <a:off x="0" y="1304874"/>
            <a:ext cx="9144000" cy="1107996"/>
          </a:xfrm>
          <a:prstGeom prst="rect">
            <a:avLst/>
          </a:prstGeom>
          <a:solidFill>
            <a:schemeClr val="bg1">
              <a:lumMod val="95000"/>
            </a:schemeClr>
          </a:solidFill>
        </p:spPr>
        <p:txBody>
          <a:bodyPr wrap="square">
            <a:spAutoFit/>
          </a:bodyPr>
          <a:lstStyle/>
          <a:p>
            <a:pPr algn="ctr"/>
            <a:r>
              <a:rPr lang="en-US" sz="2200" b="1" dirty="0">
                <a:latin typeface="Avenir Next" panose="020B0503020202020204" pitchFamily="34" charset="0"/>
              </a:rPr>
              <a:t>MIMDRAM’s memory allocator uses </a:t>
            </a:r>
            <a:br>
              <a:rPr lang="en-US" sz="2200" b="1" dirty="0">
                <a:latin typeface="Avenir Next" panose="020B0503020202020204" pitchFamily="34" charset="0"/>
              </a:rPr>
            </a:br>
            <a:r>
              <a:rPr lang="en-US" sz="2200" b="1" dirty="0">
                <a:latin typeface="Avenir Next" panose="020B0503020202020204" pitchFamily="34" charset="0"/>
              </a:rPr>
              <a:t>a pool of </a:t>
            </a:r>
            <a:r>
              <a:rPr lang="en-US" sz="2200" b="1" dirty="0">
                <a:solidFill>
                  <a:schemeClr val="accent4"/>
                </a:solidFill>
                <a:latin typeface="Avenir Next" panose="020B0503020202020204" pitchFamily="34" charset="0"/>
              </a:rPr>
              <a:t>huge pages</a:t>
            </a:r>
            <a:r>
              <a:rPr lang="en-US" sz="2200" b="1" dirty="0">
                <a:latin typeface="Avenir Next" panose="020B0503020202020204" pitchFamily="34" charset="0"/>
              </a:rPr>
              <a:t> and </a:t>
            </a:r>
            <a:r>
              <a:rPr lang="en-US" sz="2200" b="1" dirty="0">
                <a:solidFill>
                  <a:schemeClr val="accent4"/>
                </a:solidFill>
                <a:latin typeface="Avenir Next" panose="020B0503020202020204" pitchFamily="34" charset="0"/>
              </a:rPr>
              <a:t>reversed-engineered DRAM interleaving</a:t>
            </a:r>
            <a:r>
              <a:rPr lang="en-US" sz="2200" b="1" dirty="0">
                <a:latin typeface="Avenir Next" panose="020B0503020202020204" pitchFamily="34" charset="0"/>
              </a:rPr>
              <a:t> information for PUD memory objects </a:t>
            </a:r>
          </a:p>
        </p:txBody>
      </p:sp>
      <p:pic>
        <p:nvPicPr>
          <p:cNvPr id="8" name="Picture 7">
            <a:extLst>
              <a:ext uri="{FF2B5EF4-FFF2-40B4-BE49-F238E27FC236}">
                <a16:creationId xmlns:a16="http://schemas.microsoft.com/office/drawing/2014/main" id="{C84D6DFD-5508-7231-0C90-B5E827CCE974}"/>
              </a:ext>
            </a:extLst>
          </p:cNvPr>
          <p:cNvPicPr>
            <a:picLocks noChangeAspect="1"/>
          </p:cNvPicPr>
          <p:nvPr/>
        </p:nvPicPr>
        <p:blipFill>
          <a:blip r:embed="rId3"/>
          <a:stretch>
            <a:fillRect/>
          </a:stretch>
        </p:blipFill>
        <p:spPr>
          <a:xfrm>
            <a:off x="323510" y="3133451"/>
            <a:ext cx="8496980" cy="2292208"/>
          </a:xfrm>
          <a:prstGeom prst="rect">
            <a:avLst/>
          </a:prstGeom>
        </p:spPr>
      </p:pic>
      <p:sp>
        <p:nvSpPr>
          <p:cNvPr id="9" name="Rectangle 8">
            <a:extLst>
              <a:ext uri="{FF2B5EF4-FFF2-40B4-BE49-F238E27FC236}">
                <a16:creationId xmlns:a16="http://schemas.microsoft.com/office/drawing/2014/main" id="{E8695D3C-12D7-B7A9-4895-085A325BB0E8}"/>
              </a:ext>
            </a:extLst>
          </p:cNvPr>
          <p:cNvSpPr/>
          <p:nvPr/>
        </p:nvSpPr>
        <p:spPr>
          <a:xfrm>
            <a:off x="0" y="2802406"/>
            <a:ext cx="9144000" cy="4604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8811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096C0F-10C2-3D5A-7A54-1256575F1485}"/>
              </a:ext>
            </a:extLst>
          </p:cNvPr>
          <p:cNvSpPr>
            <a:spLocks noGrp="1"/>
          </p:cNvSpPr>
          <p:nvPr>
            <p:ph type="title"/>
          </p:nvPr>
        </p:nvSpPr>
        <p:spPr>
          <a:xfrm>
            <a:off x="169011" y="132334"/>
            <a:ext cx="8894602" cy="925840"/>
          </a:xfrm>
        </p:spPr>
        <p:txBody>
          <a:bodyPr>
            <a:noAutofit/>
          </a:bodyPr>
          <a:lstStyle/>
          <a:p>
            <a:r>
              <a:rPr lang="en-US" sz="3600" dirty="0">
                <a:solidFill>
                  <a:srgbClr val="1A82C4"/>
                </a:solidFill>
              </a:rPr>
              <a:t>Evaluation: </a:t>
            </a:r>
            <a:br>
              <a:rPr lang="en-US" sz="3600" dirty="0">
                <a:solidFill>
                  <a:srgbClr val="1A82C4"/>
                </a:solidFill>
              </a:rPr>
            </a:br>
            <a:r>
              <a:rPr lang="en-US" sz="2800" dirty="0">
                <a:solidFill>
                  <a:srgbClr val="1A82C4"/>
                </a:solidFill>
              </a:rPr>
              <a:t>Methodology Overview</a:t>
            </a:r>
          </a:p>
        </p:txBody>
      </p:sp>
      <p:sp>
        <p:nvSpPr>
          <p:cNvPr id="5" name="Content Placeholder 2">
            <a:extLst>
              <a:ext uri="{FF2B5EF4-FFF2-40B4-BE49-F238E27FC236}">
                <a16:creationId xmlns:a16="http://schemas.microsoft.com/office/drawing/2014/main" id="{3B84FB2E-D1D2-0A59-CC90-336E2A9ED5EE}"/>
              </a:ext>
            </a:extLst>
          </p:cNvPr>
          <p:cNvSpPr>
            <a:spLocks noGrp="1"/>
          </p:cNvSpPr>
          <p:nvPr>
            <p:ph idx="1"/>
          </p:nvPr>
        </p:nvSpPr>
        <p:spPr>
          <a:xfrm>
            <a:off x="169011" y="1164304"/>
            <a:ext cx="8894602" cy="5248062"/>
          </a:xfrm>
        </p:spPr>
        <p:txBody>
          <a:bodyPr>
            <a:normAutofit lnSpcReduction="10000"/>
          </a:bodyPr>
          <a:lstStyle/>
          <a:p>
            <a:pPr>
              <a:lnSpc>
                <a:spcPct val="140000"/>
              </a:lnSpc>
              <a:spcBef>
                <a:spcPts val="600"/>
              </a:spcBef>
            </a:pPr>
            <a:r>
              <a:rPr lang="en-US" sz="2400" b="1" dirty="0">
                <a:solidFill>
                  <a:srgbClr val="D5712F"/>
                </a:solidFill>
                <a:latin typeface="Avenir Next" panose="020B0503020202020204" pitchFamily="34" charset="0"/>
              </a:rPr>
              <a:t>Evaluation Setup </a:t>
            </a:r>
          </a:p>
          <a:p>
            <a:pPr lvl="1">
              <a:lnSpc>
                <a:spcPct val="120000"/>
              </a:lnSpc>
              <a:spcBef>
                <a:spcPts val="0"/>
              </a:spcBef>
            </a:pPr>
            <a:r>
              <a:rPr lang="en-US" sz="2000" b="1" dirty="0">
                <a:solidFill>
                  <a:srgbClr val="D5712F"/>
                </a:solidFill>
                <a:latin typeface="Avenir Next" panose="020B0503020202020204" pitchFamily="34" charset="0"/>
              </a:rPr>
              <a:t>CPU: </a:t>
            </a:r>
            <a:r>
              <a:rPr lang="en-US" sz="2000" dirty="0">
                <a:solidFill>
                  <a:srgbClr val="D5712F"/>
                </a:solidFill>
              </a:rPr>
              <a:t>Intel Skylake CPU </a:t>
            </a:r>
            <a:endParaRPr lang="en-US" sz="2000" dirty="0">
              <a:solidFill>
                <a:srgbClr val="D5712F"/>
              </a:solidFill>
              <a:latin typeface="Avenir Next" panose="020B0503020202020204" pitchFamily="34" charset="0"/>
            </a:endParaRPr>
          </a:p>
          <a:p>
            <a:pPr lvl="1">
              <a:lnSpc>
                <a:spcPct val="120000"/>
              </a:lnSpc>
              <a:spcBef>
                <a:spcPts val="0"/>
              </a:spcBef>
            </a:pPr>
            <a:r>
              <a:rPr lang="en-US" sz="2000" b="1" dirty="0">
                <a:solidFill>
                  <a:srgbClr val="D5712F"/>
                </a:solidFill>
                <a:latin typeface="Avenir Next" panose="020B0503020202020204" pitchFamily="34" charset="0"/>
              </a:rPr>
              <a:t>GPU: </a:t>
            </a:r>
            <a:r>
              <a:rPr lang="en-US" sz="2000" dirty="0">
                <a:solidFill>
                  <a:srgbClr val="D5712F"/>
                </a:solidFill>
              </a:rPr>
              <a:t>NVIDIA A100 GPU</a:t>
            </a:r>
          </a:p>
          <a:p>
            <a:pPr lvl="1">
              <a:lnSpc>
                <a:spcPct val="120000"/>
              </a:lnSpc>
              <a:spcBef>
                <a:spcPts val="0"/>
              </a:spcBef>
            </a:pPr>
            <a:r>
              <a:rPr lang="en-US" sz="2000" b="1" dirty="0">
                <a:solidFill>
                  <a:srgbClr val="D5712F"/>
                </a:solidFill>
                <a:latin typeface="Avenir Next" panose="020B0503020202020204" pitchFamily="34" charset="0"/>
              </a:rPr>
              <a:t>PUD: </a:t>
            </a:r>
            <a:r>
              <a:rPr lang="en-US" sz="2000" dirty="0">
                <a:solidFill>
                  <a:srgbClr val="D5712F"/>
                </a:solidFill>
                <a:latin typeface="Avenir Next" panose="020B0503020202020204" pitchFamily="34" charset="0"/>
              </a:rPr>
              <a:t>SIMDRAM [Oliveira+, 2021] and </a:t>
            </a:r>
            <a:r>
              <a:rPr lang="en-US" sz="2000" dirty="0">
                <a:solidFill>
                  <a:srgbClr val="D5712F"/>
                </a:solidFill>
              </a:rPr>
              <a:t>DRISA [Li+, 2017]</a:t>
            </a:r>
            <a:endParaRPr lang="en-US" sz="2000" dirty="0">
              <a:solidFill>
                <a:srgbClr val="D5712F"/>
              </a:solidFill>
              <a:latin typeface="Avenir Next" panose="020B0503020202020204" pitchFamily="34" charset="0"/>
            </a:endParaRPr>
          </a:p>
          <a:p>
            <a:pPr lvl="1">
              <a:lnSpc>
                <a:spcPct val="120000"/>
              </a:lnSpc>
              <a:spcBef>
                <a:spcPts val="0"/>
              </a:spcBef>
            </a:pPr>
            <a:r>
              <a:rPr lang="en-US" sz="2000" b="1" dirty="0">
                <a:solidFill>
                  <a:srgbClr val="D5712F"/>
                </a:solidFill>
                <a:latin typeface="Avenir Next" panose="020B0503020202020204" pitchFamily="34" charset="0"/>
              </a:rPr>
              <a:t>PND: </a:t>
            </a:r>
            <a:r>
              <a:rPr lang="en-US" sz="2000" dirty="0">
                <a:solidFill>
                  <a:srgbClr val="D5712F"/>
                </a:solidFill>
              </a:rPr>
              <a:t>Fulcrum [</a:t>
            </a:r>
            <a:r>
              <a:rPr lang="en-US" sz="2000" dirty="0" err="1">
                <a:solidFill>
                  <a:srgbClr val="D5712F"/>
                </a:solidFill>
              </a:rPr>
              <a:t>Lenjani</a:t>
            </a:r>
            <a:r>
              <a:rPr lang="en-US" sz="2000" dirty="0">
                <a:solidFill>
                  <a:srgbClr val="D5712F"/>
                </a:solidFill>
              </a:rPr>
              <a:t>+, 2020] </a:t>
            </a:r>
          </a:p>
          <a:p>
            <a:pPr lvl="1">
              <a:lnSpc>
                <a:spcPct val="120000"/>
              </a:lnSpc>
              <a:spcBef>
                <a:spcPts val="0"/>
              </a:spcBef>
            </a:pPr>
            <a:r>
              <a:rPr lang="en-US" sz="2000" b="1" dirty="0">
                <a:solidFill>
                  <a:srgbClr val="D7793E"/>
                </a:solidFill>
                <a:hlinkClick r:id="rId3">
                  <a:extLst>
                    <a:ext uri="{A12FA001-AC4F-418D-AE19-62706E023703}">
                      <ahyp:hlinkClr xmlns:ahyp="http://schemas.microsoft.com/office/drawing/2018/hyperlinkcolor" val="tx"/>
                    </a:ext>
                  </a:extLst>
                </a:hlinkClick>
              </a:rPr>
              <a:t>https://github.com/CMU-SAFARI/MIMDRAM</a:t>
            </a:r>
            <a:br>
              <a:rPr lang="en-US" sz="2000" dirty="0">
                <a:solidFill>
                  <a:srgbClr val="D7793E"/>
                </a:solidFill>
                <a:latin typeface="Avenir Next" panose="020B0503020202020204" pitchFamily="34" charset="0"/>
              </a:rPr>
            </a:br>
            <a:endParaRPr lang="en-US" sz="2000" dirty="0">
              <a:solidFill>
                <a:srgbClr val="D7793E"/>
              </a:solidFill>
              <a:latin typeface="Avenir Next" panose="020B0503020202020204" pitchFamily="34" charset="0"/>
            </a:endParaRPr>
          </a:p>
          <a:p>
            <a:pPr marL="228600" marR="0" lvl="0"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chemeClr val="accent4"/>
                </a:solidFill>
                <a:effectLst/>
                <a:uLnTx/>
                <a:uFillTx/>
                <a:latin typeface="Avenir Next" panose="020B0503020202020204" pitchFamily="34" charset="0"/>
              </a:rPr>
              <a:t>Workloads: </a:t>
            </a:r>
          </a:p>
          <a:p>
            <a:pPr lvl="1">
              <a:lnSpc>
                <a:spcPct val="100000"/>
              </a:lnSpc>
              <a:spcBef>
                <a:spcPts val="600"/>
              </a:spcBef>
              <a:defRPr/>
            </a:pPr>
            <a:r>
              <a:rPr lang="en-US" sz="2000" dirty="0">
                <a:solidFill>
                  <a:schemeClr val="accent4"/>
                </a:solidFill>
              </a:rPr>
              <a:t>12 workloads from </a:t>
            </a:r>
            <a:r>
              <a:rPr lang="en-US" sz="2000" dirty="0" err="1">
                <a:solidFill>
                  <a:schemeClr val="accent4"/>
                </a:solidFill>
              </a:rPr>
              <a:t>Polybench</a:t>
            </a:r>
            <a:r>
              <a:rPr lang="en-US" sz="2000" dirty="0">
                <a:solidFill>
                  <a:schemeClr val="accent4"/>
                </a:solidFill>
              </a:rPr>
              <a:t>, </a:t>
            </a:r>
            <a:r>
              <a:rPr lang="en-US" sz="2000" dirty="0" err="1">
                <a:solidFill>
                  <a:schemeClr val="accent4"/>
                </a:solidFill>
              </a:rPr>
              <a:t>Rodinia</a:t>
            </a:r>
            <a:r>
              <a:rPr lang="en-US" sz="2000" dirty="0">
                <a:solidFill>
                  <a:schemeClr val="accent4"/>
                </a:solidFill>
              </a:rPr>
              <a:t>, Phoenix, and SPEC2017</a:t>
            </a:r>
          </a:p>
          <a:p>
            <a:pPr lvl="1">
              <a:lnSpc>
                <a:spcPct val="100000"/>
              </a:lnSpc>
              <a:spcBef>
                <a:spcPts val="600"/>
              </a:spcBef>
              <a:defRPr/>
            </a:pPr>
            <a:r>
              <a:rPr lang="en-US" sz="2000" dirty="0">
                <a:solidFill>
                  <a:schemeClr val="accent4"/>
                </a:solidFill>
              </a:rPr>
              <a:t>495 multi-programmed </a:t>
            </a:r>
            <a:r>
              <a:rPr lang="en-US" sz="2000" dirty="0">
                <a:solidFill>
                  <a:schemeClr val="accent4"/>
                </a:solidFill>
                <a:latin typeface="Avenir Next" panose="020B0503020202020204" pitchFamily="34" charset="0"/>
              </a:rPr>
              <a:t>application mixes  </a:t>
            </a:r>
            <a:br>
              <a:rPr lang="en-US" sz="2000" dirty="0">
                <a:solidFill>
                  <a:schemeClr val="accent4"/>
                </a:solidFill>
                <a:latin typeface="Avenir Next" panose="020B0503020202020204" pitchFamily="34" charset="0"/>
              </a:rPr>
            </a:br>
            <a:endParaRPr lang="en-US" sz="2000" dirty="0">
              <a:solidFill>
                <a:schemeClr val="accent4"/>
              </a:solidFill>
              <a:latin typeface="Avenir Next" panose="020B0503020202020204" pitchFamily="34" charset="0"/>
            </a:endParaRPr>
          </a:p>
          <a:p>
            <a:pPr>
              <a:lnSpc>
                <a:spcPct val="100000"/>
              </a:lnSpc>
              <a:spcBef>
                <a:spcPts val="600"/>
              </a:spcBef>
              <a:defRPr/>
            </a:pPr>
            <a:r>
              <a:rPr lang="en-US" sz="2400" b="1" dirty="0">
                <a:solidFill>
                  <a:schemeClr val="accent5"/>
                </a:solidFill>
              </a:rPr>
              <a:t>Two-Level Analysis</a:t>
            </a:r>
            <a:endParaRPr lang="en-US" sz="2400" b="1" dirty="0">
              <a:solidFill>
                <a:schemeClr val="accent5"/>
              </a:solidFill>
              <a:latin typeface="Avenir Next" panose="020B0503020202020204" pitchFamily="34" charset="0"/>
            </a:endParaRPr>
          </a:p>
          <a:p>
            <a:pPr lvl="1"/>
            <a:r>
              <a:rPr lang="en-US" sz="2000" b="1" dirty="0">
                <a:solidFill>
                  <a:schemeClr val="accent5"/>
                </a:solidFill>
              </a:rPr>
              <a:t>Single application </a:t>
            </a:r>
            <a:r>
              <a:rPr lang="en-US" sz="2000" dirty="0">
                <a:solidFill>
                  <a:schemeClr val="accent5"/>
                </a:solidFill>
              </a:rPr>
              <a:t>→ leverages intra-application data parallelism </a:t>
            </a:r>
          </a:p>
          <a:p>
            <a:pPr lvl="1"/>
            <a:r>
              <a:rPr lang="en-US" sz="2000" b="1" dirty="0">
                <a:solidFill>
                  <a:schemeClr val="accent5"/>
                </a:solidFill>
              </a:rPr>
              <a:t>Multi-programmed workload </a:t>
            </a:r>
            <a:r>
              <a:rPr lang="en-US" sz="2000" dirty="0">
                <a:solidFill>
                  <a:schemeClr val="accent5"/>
                </a:solidFill>
              </a:rPr>
              <a:t>→ leverages inter-application</a:t>
            </a:r>
            <a:br>
              <a:rPr lang="en-US" sz="2000" dirty="0">
                <a:solidFill>
                  <a:schemeClr val="accent5"/>
                </a:solidFill>
              </a:rPr>
            </a:br>
            <a:r>
              <a:rPr lang="en-US" sz="2000" dirty="0">
                <a:solidFill>
                  <a:schemeClr val="accent5"/>
                </a:solidFill>
              </a:rPr>
              <a:t>					 data parallelism</a:t>
            </a:r>
          </a:p>
        </p:txBody>
      </p:sp>
    </p:spTree>
    <p:extLst>
      <p:ext uri="{BB962C8B-B14F-4D97-AF65-F5344CB8AC3E}">
        <p14:creationId xmlns:p14="http://schemas.microsoft.com/office/powerpoint/2010/main" val="254241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7" end="7"/>
                                            </p:txEl>
                                          </p:spTgt>
                                        </p:tgtEl>
                                        <p:attrNameLst>
                                          <p:attrName>style.visibility</p:attrName>
                                        </p:attrNameLst>
                                      </p:cBhvr>
                                      <p:to>
                                        <p:strVal val="visible"/>
                                      </p:to>
                                    </p:set>
                                    <p:animEffect transition="in" filter="fade">
                                      <p:cBhvr>
                                        <p:cTn id="10" dur="500"/>
                                        <p:tgtEl>
                                          <p:spTgt spid="5">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animEffect transition="in" filter="fade">
                                      <p:cBhvr>
                                        <p:cTn id="13" dur="500"/>
                                        <p:tgtEl>
                                          <p:spTgt spid="5">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9" end="9"/>
                                            </p:txEl>
                                          </p:spTgt>
                                        </p:tgtEl>
                                        <p:attrNameLst>
                                          <p:attrName>style.visibility</p:attrName>
                                        </p:attrNameLst>
                                      </p:cBhvr>
                                      <p:to>
                                        <p:strVal val="visible"/>
                                      </p:to>
                                    </p:set>
                                    <p:animEffect transition="in" filter="fade">
                                      <p:cBhvr>
                                        <p:cTn id="18" dur="500"/>
                                        <p:tgtEl>
                                          <p:spTgt spid="5">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animEffect transition="in" filter="fade">
                                      <p:cBhvr>
                                        <p:cTn id="21" dur="500"/>
                                        <p:tgtEl>
                                          <p:spTgt spid="5">
                                            <p:txEl>
                                              <p:pRg st="10" end="1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11" end="11"/>
                                            </p:txEl>
                                          </p:spTgt>
                                        </p:tgtEl>
                                        <p:attrNameLst>
                                          <p:attrName>style.visibility</p:attrName>
                                        </p:attrNameLst>
                                      </p:cBhvr>
                                      <p:to>
                                        <p:strVal val="visible"/>
                                      </p:to>
                                    </p:set>
                                    <p:animEffect transition="in" filter="fade">
                                      <p:cBhvr>
                                        <p:cTn id="24"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096C0F-10C2-3D5A-7A54-1256575F1485}"/>
              </a:ext>
            </a:extLst>
          </p:cNvPr>
          <p:cNvSpPr>
            <a:spLocks noGrp="1"/>
          </p:cNvSpPr>
          <p:nvPr>
            <p:ph type="title"/>
          </p:nvPr>
        </p:nvSpPr>
        <p:spPr>
          <a:xfrm>
            <a:off x="169011" y="132334"/>
            <a:ext cx="8894602" cy="925840"/>
          </a:xfrm>
        </p:spPr>
        <p:txBody>
          <a:bodyPr>
            <a:noAutofit/>
          </a:bodyPr>
          <a:lstStyle/>
          <a:p>
            <a:r>
              <a:rPr lang="en-US" sz="3600" dirty="0">
                <a:solidFill>
                  <a:srgbClr val="1A82C4"/>
                </a:solidFill>
              </a:rPr>
              <a:t>Evaluation: </a:t>
            </a:r>
            <a:br>
              <a:rPr lang="en-US" sz="3600" dirty="0">
                <a:solidFill>
                  <a:srgbClr val="1A82C4"/>
                </a:solidFill>
              </a:rPr>
            </a:br>
            <a:r>
              <a:rPr lang="en-US" sz="2800" dirty="0">
                <a:solidFill>
                  <a:srgbClr val="1A82C4"/>
                </a:solidFill>
              </a:rPr>
              <a:t>Single Application Analysis – Energy Efficiency</a:t>
            </a:r>
          </a:p>
        </p:txBody>
      </p:sp>
      <p:grpSp>
        <p:nvGrpSpPr>
          <p:cNvPr id="8" name="Group 7">
            <a:extLst>
              <a:ext uri="{FF2B5EF4-FFF2-40B4-BE49-F238E27FC236}">
                <a16:creationId xmlns:a16="http://schemas.microsoft.com/office/drawing/2014/main" id="{4E2E875B-BA03-FEAB-0A9B-5CA6F1A46650}"/>
              </a:ext>
            </a:extLst>
          </p:cNvPr>
          <p:cNvGrpSpPr/>
          <p:nvPr/>
        </p:nvGrpSpPr>
        <p:grpSpPr>
          <a:xfrm>
            <a:off x="369284" y="4853140"/>
            <a:ext cx="8400681" cy="1321456"/>
            <a:chOff x="371659" y="2796294"/>
            <a:chExt cx="8400681" cy="1321456"/>
          </a:xfrm>
        </p:grpSpPr>
        <p:sp>
          <p:nvSpPr>
            <p:cNvPr id="9" name="Rounded Rectangle 8">
              <a:extLst>
                <a:ext uri="{FF2B5EF4-FFF2-40B4-BE49-F238E27FC236}">
                  <a16:creationId xmlns:a16="http://schemas.microsoft.com/office/drawing/2014/main" id="{7430F351-4CC6-93EA-6F52-193EA264A402}"/>
                </a:ext>
              </a:extLst>
            </p:cNvPr>
            <p:cNvSpPr/>
            <p:nvPr/>
          </p:nvSpPr>
          <p:spPr>
            <a:xfrm>
              <a:off x="371659" y="2796294"/>
              <a:ext cx="8400681" cy="1321456"/>
            </a:xfrm>
            <a:prstGeom prst="roundRect">
              <a:avLst>
                <a:gd name="adj" fmla="val 9020"/>
              </a:avLst>
            </a:prstGeom>
            <a:solidFill>
              <a:srgbClr val="FFFFFF">
                <a:lumMod val="95000"/>
              </a:srgbClr>
            </a:solidFill>
            <a:ln w="38100" cap="flat" cmpd="sng" algn="ctr">
              <a:solidFill>
                <a:srgbClr val="E0896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200" b="1" kern="0" dirty="0">
                  <a:solidFill>
                    <a:srgbClr val="E08961"/>
                  </a:solidFill>
                  <a:latin typeface="Avenir Next" panose="020B0503020202020204" pitchFamily="34" charset="0"/>
                </a:rPr>
                <a:t>MIMDRAM significantly improves </a:t>
              </a:r>
              <a:br>
                <a:rPr lang="en-US" sz="2200" b="1" kern="0" dirty="0">
                  <a:solidFill>
                    <a:srgbClr val="E08961"/>
                  </a:solidFill>
                  <a:latin typeface="Avenir Next" panose="020B0503020202020204" pitchFamily="34" charset="0"/>
                </a:rPr>
              </a:br>
              <a:r>
                <a:rPr lang="en-US" sz="2200" b="1" kern="0" dirty="0">
                  <a:solidFill>
                    <a:srgbClr val="E08961"/>
                  </a:solidFill>
                  <a:latin typeface="Avenir Next" panose="020B0503020202020204" pitchFamily="34" charset="0"/>
                </a:rPr>
                <a:t>energy efficiency compared to </a:t>
              </a:r>
              <a:br>
                <a:rPr lang="en-US" sz="2200" b="1" kern="0" dirty="0">
                  <a:solidFill>
                    <a:srgbClr val="E08961"/>
                  </a:solidFill>
                  <a:latin typeface="Avenir Next" panose="020B0503020202020204" pitchFamily="34" charset="0"/>
                </a:rPr>
              </a:br>
              <a:r>
                <a:rPr lang="en-US" sz="2200" b="1" kern="0" dirty="0">
                  <a:solidFill>
                    <a:srgbClr val="E08961"/>
                  </a:solidFill>
                  <a:latin typeface="Avenir Next" panose="020B0503020202020204" pitchFamily="34" charset="0"/>
                </a:rPr>
                <a:t>CPU (30.6x), GPU (6.8x), and SIMDRAM (14.3x) </a:t>
              </a:r>
              <a:endParaRPr kumimoji="0" lang="en-US" sz="2200" b="1" i="0" u="none" strike="noStrike" kern="0" cap="none" spc="0" normalizeH="0" baseline="0" noProof="0" dirty="0">
                <a:ln>
                  <a:noFill/>
                </a:ln>
                <a:solidFill>
                  <a:srgbClr val="E08961"/>
                </a:solidFill>
                <a:effectLst/>
                <a:uLnTx/>
                <a:uFillTx/>
                <a:latin typeface="Avenir Next" panose="020B0503020202020204" pitchFamily="34" charset="0"/>
                <a:ea typeface="+mn-ea"/>
                <a:cs typeface="+mn-cs"/>
              </a:endParaRPr>
            </a:p>
          </p:txBody>
        </p:sp>
        <p:sp>
          <p:nvSpPr>
            <p:cNvPr id="10" name="TextBox 9">
              <a:extLst>
                <a:ext uri="{FF2B5EF4-FFF2-40B4-BE49-F238E27FC236}">
                  <a16:creationId xmlns:a16="http://schemas.microsoft.com/office/drawing/2014/main" id="{63E38FF8-B649-58AA-D6E3-9123E9C50B96}"/>
                </a:ext>
              </a:extLst>
            </p:cNvPr>
            <p:cNvSpPr txBox="1"/>
            <p:nvPr/>
          </p:nvSpPr>
          <p:spPr>
            <a:xfrm rot="16200000">
              <a:off x="2949" y="3247741"/>
              <a:ext cx="1259512" cy="3693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7E6E6">
                      <a:lumMod val="90000"/>
                    </a:srgbClr>
                  </a:solidFill>
                  <a:effectLst/>
                  <a:uLnTx/>
                  <a:uFillTx/>
                  <a:latin typeface="Avenir Next" panose="020B0503020202020204" pitchFamily="34" charset="0"/>
                </a:rPr>
                <a:t>Takeaway</a:t>
              </a:r>
            </a:p>
          </p:txBody>
        </p:sp>
      </p:grpSp>
      <p:graphicFrame>
        <p:nvGraphicFramePr>
          <p:cNvPr id="2" name="Chart 1">
            <a:extLst>
              <a:ext uri="{FF2B5EF4-FFF2-40B4-BE49-F238E27FC236}">
                <a16:creationId xmlns:a16="http://schemas.microsoft.com/office/drawing/2014/main" id="{0123B027-5D01-0D59-44F1-C99A9C4C56B5}"/>
              </a:ext>
            </a:extLst>
          </p:cNvPr>
          <p:cNvGraphicFramePr>
            <a:graphicFrameLocks/>
          </p:cNvGraphicFramePr>
          <p:nvPr>
            <p:extLst>
              <p:ext uri="{D42A27DB-BD31-4B8C-83A1-F6EECF244321}">
                <p14:modId xmlns:p14="http://schemas.microsoft.com/office/powerpoint/2010/main" val="3368132403"/>
              </p:ext>
            </p:extLst>
          </p:nvPr>
        </p:nvGraphicFramePr>
        <p:xfrm>
          <a:off x="37817" y="1219787"/>
          <a:ext cx="9063613" cy="3471740"/>
        </p:xfrm>
        <a:graphic>
          <a:graphicData uri="http://schemas.openxmlformats.org/drawingml/2006/chart">
            <c:chart xmlns:c="http://schemas.openxmlformats.org/drawingml/2006/chart" xmlns:r="http://schemas.openxmlformats.org/officeDocument/2006/relationships" r:id="rId3"/>
          </a:graphicData>
        </a:graphic>
      </p:graphicFrame>
      <p:sp>
        <p:nvSpPr>
          <p:cNvPr id="7" name="Rounded Rectangle 6">
            <a:extLst>
              <a:ext uri="{FF2B5EF4-FFF2-40B4-BE49-F238E27FC236}">
                <a16:creationId xmlns:a16="http://schemas.microsoft.com/office/drawing/2014/main" id="{2AD8B4C3-2AED-DDD1-5D92-FD6DF4EEFC4F}"/>
              </a:ext>
            </a:extLst>
          </p:cNvPr>
          <p:cNvSpPr/>
          <p:nvPr/>
        </p:nvSpPr>
        <p:spPr>
          <a:xfrm>
            <a:off x="8492737" y="1773868"/>
            <a:ext cx="570876" cy="2054771"/>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946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fade">
                                      <p:cBhvr>
                                        <p:cTn id="7" dur="500"/>
                                        <p:tgtEl>
                                          <p:spTgt spid="2">
                                            <p:graphicEl>
                                              <a:chart seriesIdx="-3" categoryIdx="-3" bldStep="gridLegen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chart seriesIdx="0" categoryIdx="-4" bldStep="series"/>
                                            </p:graphicEl>
                                          </p:spTgt>
                                        </p:tgtEl>
                                        <p:attrNameLst>
                                          <p:attrName>style.visibility</p:attrName>
                                        </p:attrNameLst>
                                      </p:cBhvr>
                                      <p:to>
                                        <p:strVal val="visible"/>
                                      </p:to>
                                    </p:set>
                                    <p:animEffect transition="in" filter="fade">
                                      <p:cBhvr>
                                        <p:cTn id="10" dur="500"/>
                                        <p:tgtEl>
                                          <p:spTgt spid="2">
                                            <p:graphicEl>
                                              <a:chart seriesIdx="0" categoryIdx="-4" bldStep="series"/>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chart seriesIdx="1" categoryIdx="-4" bldStep="series"/>
                                            </p:graphicEl>
                                          </p:spTgt>
                                        </p:tgtEl>
                                        <p:attrNameLst>
                                          <p:attrName>style.visibility</p:attrName>
                                        </p:attrNameLst>
                                      </p:cBhvr>
                                      <p:to>
                                        <p:strVal val="visible"/>
                                      </p:to>
                                    </p:set>
                                    <p:animEffect transition="in" filter="fade">
                                      <p:cBhvr>
                                        <p:cTn id="15" dur="500"/>
                                        <p:tgtEl>
                                          <p:spTgt spid="2">
                                            <p:graphicEl>
                                              <a:chart seriesIdx="1" categoryIdx="-4" bldStep="series"/>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chart seriesIdx="2" categoryIdx="-4" bldStep="series"/>
                                            </p:graphicEl>
                                          </p:spTgt>
                                        </p:tgtEl>
                                        <p:attrNameLst>
                                          <p:attrName>style.visibility</p:attrName>
                                        </p:attrNameLst>
                                      </p:cBhvr>
                                      <p:to>
                                        <p:strVal val="visible"/>
                                      </p:to>
                                    </p:set>
                                    <p:animEffect transition="in" filter="fade">
                                      <p:cBhvr>
                                        <p:cTn id="20" dur="500"/>
                                        <p:tgtEl>
                                          <p:spTgt spid="2">
                                            <p:graphicEl>
                                              <a:chart seriesIdx="2" categoryIdx="-4" bldStep="series"/>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graphicEl>
                                              <a:chart seriesIdx="3" categoryIdx="-4" bldStep="series"/>
                                            </p:graphicEl>
                                          </p:spTgt>
                                        </p:tgtEl>
                                        <p:attrNameLst>
                                          <p:attrName>style.visibility</p:attrName>
                                        </p:attrNameLst>
                                      </p:cBhvr>
                                      <p:to>
                                        <p:strVal val="visible"/>
                                      </p:to>
                                    </p:set>
                                    <p:animEffect transition="in" filter="fade">
                                      <p:cBhvr>
                                        <p:cTn id="25" dur="500"/>
                                        <p:tgtEl>
                                          <p:spTgt spid="2">
                                            <p:graphicEl>
                                              <a:chart seriesIdx="3" categoryIdx="-4" bldStep="series"/>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Chart bld="series"/>
        </p:bldSub>
      </p:bldGraphic>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210987-0388-1BB6-ADDF-09FC0BD0DB8B}"/>
              </a:ext>
            </a:extLst>
          </p:cNvPr>
          <p:cNvSpPr>
            <a:spLocks noGrp="1"/>
          </p:cNvSpPr>
          <p:nvPr>
            <p:ph idx="1"/>
          </p:nvPr>
        </p:nvSpPr>
        <p:spPr>
          <a:xfrm>
            <a:off x="169011" y="1317708"/>
            <a:ext cx="8894602" cy="5407958"/>
          </a:xfrm>
        </p:spPr>
        <p:txBody>
          <a:bodyPr>
            <a:normAutofit/>
          </a:bodyPr>
          <a:lstStyle/>
          <a:p>
            <a:r>
              <a:rPr lang="en-US" sz="2400" b="1" dirty="0">
                <a:solidFill>
                  <a:schemeClr val="accent4"/>
                </a:solidFill>
              </a:rPr>
              <a:t>MIMDRAM with subarray and bank-level parallelism</a:t>
            </a:r>
            <a:endParaRPr lang="en-US" sz="2400" dirty="0"/>
          </a:p>
          <a:p>
            <a:pPr lvl="1"/>
            <a:r>
              <a:rPr lang="en-US" sz="2000" dirty="0"/>
              <a:t>MIMDRAM provides significant performance gains compared to the baseline CPU (</a:t>
            </a:r>
            <a:r>
              <a:rPr lang="en-US" sz="2000" b="1" dirty="0">
                <a:solidFill>
                  <a:schemeClr val="accent5"/>
                </a:solidFill>
              </a:rPr>
              <a:t>13.2x</a:t>
            </a:r>
            <a:r>
              <a:rPr lang="en-US" sz="2000" dirty="0"/>
              <a:t>) and GPU (</a:t>
            </a:r>
            <a:r>
              <a:rPr lang="en-US" sz="2000" b="1" dirty="0">
                <a:solidFill>
                  <a:schemeClr val="accent5"/>
                </a:solidFill>
              </a:rPr>
              <a:t>2x</a:t>
            </a:r>
            <a:r>
              <a:rPr lang="en-US" sz="2000" dirty="0"/>
              <a:t>)</a:t>
            </a:r>
            <a:br>
              <a:rPr lang="en-US" sz="2000" dirty="0"/>
            </a:br>
            <a:endParaRPr lang="en-US" sz="2400" b="1" dirty="0">
              <a:solidFill>
                <a:schemeClr val="accent4"/>
              </a:solidFill>
            </a:endParaRPr>
          </a:p>
          <a:p>
            <a:r>
              <a:rPr lang="en-US" sz="2400" b="1" dirty="0">
                <a:solidFill>
                  <a:schemeClr val="accent4"/>
                </a:solidFill>
              </a:rPr>
              <a:t>Comparison to DRISA and Fulcrum for multi-programmed workloads </a:t>
            </a:r>
          </a:p>
          <a:p>
            <a:pPr lvl="1"/>
            <a:r>
              <a:rPr lang="en-US" sz="2000" dirty="0"/>
              <a:t>MIMDRAM achieves system throughput on par with DRISA and Fulcrum</a:t>
            </a:r>
            <a:br>
              <a:rPr lang="en-US" sz="2000" dirty="0"/>
            </a:br>
            <a:endParaRPr lang="en-US" sz="1800" dirty="0"/>
          </a:p>
          <a:p>
            <a:r>
              <a:rPr lang="en-US" sz="2400" b="1" dirty="0">
                <a:solidFill>
                  <a:schemeClr val="accent4"/>
                </a:solidFill>
              </a:rPr>
              <a:t>MIMDRAM’s SIMD utilization versus SIMDRAM</a:t>
            </a:r>
          </a:p>
          <a:p>
            <a:pPr lvl="1"/>
            <a:r>
              <a:rPr lang="en-US" sz="2000" dirty="0"/>
              <a:t>MIMDRAM provides </a:t>
            </a:r>
            <a:r>
              <a:rPr lang="en-US" sz="2000" b="1" dirty="0">
                <a:solidFill>
                  <a:schemeClr val="accent5"/>
                </a:solidFill>
              </a:rPr>
              <a:t>15.6x</a:t>
            </a:r>
            <a:r>
              <a:rPr lang="en-US" sz="2000" dirty="0"/>
              <a:t> the utilization of SIMDRAM</a:t>
            </a:r>
            <a:br>
              <a:rPr lang="en-US" sz="2000" dirty="0"/>
            </a:br>
            <a:endParaRPr lang="en-US" sz="1800" dirty="0"/>
          </a:p>
          <a:p>
            <a:r>
              <a:rPr lang="en-US" sz="2400" b="1" dirty="0">
                <a:solidFill>
                  <a:schemeClr val="accent4"/>
                </a:solidFill>
              </a:rPr>
              <a:t>Area analysis </a:t>
            </a:r>
          </a:p>
          <a:p>
            <a:pPr lvl="1"/>
            <a:r>
              <a:rPr lang="en-US" sz="2000" dirty="0"/>
              <a:t>MIMDRAM adds small area cost to a DRAM chip (</a:t>
            </a:r>
            <a:r>
              <a:rPr lang="en-US" sz="2000" b="1" dirty="0">
                <a:solidFill>
                  <a:schemeClr val="accent5"/>
                </a:solidFill>
              </a:rPr>
              <a:t>1.11%</a:t>
            </a:r>
            <a:r>
              <a:rPr lang="en-US" sz="2000" dirty="0"/>
              <a:t>) and </a:t>
            </a:r>
            <a:br>
              <a:rPr lang="en-US" sz="2000" dirty="0"/>
            </a:br>
            <a:r>
              <a:rPr lang="en-US" sz="2000" dirty="0"/>
              <a:t>CPU die (</a:t>
            </a:r>
            <a:r>
              <a:rPr lang="en-US" sz="2000" b="1" dirty="0">
                <a:solidFill>
                  <a:schemeClr val="accent5"/>
                </a:solidFill>
              </a:rPr>
              <a:t>0.6%</a:t>
            </a:r>
            <a:r>
              <a:rPr lang="en-US" sz="2000" dirty="0"/>
              <a:t>)</a:t>
            </a:r>
          </a:p>
        </p:txBody>
      </p:sp>
      <p:sp>
        <p:nvSpPr>
          <p:cNvPr id="4" name="Title 1">
            <a:extLst>
              <a:ext uri="{FF2B5EF4-FFF2-40B4-BE49-F238E27FC236}">
                <a16:creationId xmlns:a16="http://schemas.microsoft.com/office/drawing/2014/main" id="{A6CB47CC-C977-5771-37DA-2B95C1B1FC1E}"/>
              </a:ext>
            </a:extLst>
          </p:cNvPr>
          <p:cNvSpPr>
            <a:spLocks noGrp="1"/>
          </p:cNvSpPr>
          <p:nvPr>
            <p:ph type="title"/>
          </p:nvPr>
        </p:nvSpPr>
        <p:spPr>
          <a:xfrm>
            <a:off x="169011" y="132334"/>
            <a:ext cx="8894602" cy="925840"/>
          </a:xfrm>
        </p:spPr>
        <p:txBody>
          <a:bodyPr>
            <a:noAutofit/>
          </a:bodyPr>
          <a:lstStyle/>
          <a:p>
            <a:r>
              <a:rPr lang="en-US" sz="3600" dirty="0"/>
              <a:t>Evaluation: </a:t>
            </a:r>
            <a:br>
              <a:rPr lang="en-US" sz="3600" dirty="0"/>
            </a:br>
            <a:r>
              <a:rPr lang="en-US" sz="2800" dirty="0"/>
              <a:t>More in the Paper</a:t>
            </a:r>
          </a:p>
        </p:txBody>
      </p:sp>
    </p:spTree>
    <p:extLst>
      <p:ext uri="{BB962C8B-B14F-4D97-AF65-F5344CB8AC3E}">
        <p14:creationId xmlns:p14="http://schemas.microsoft.com/office/powerpoint/2010/main" val="253850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210987-0388-1BB6-ADDF-09FC0BD0DB8B}"/>
              </a:ext>
            </a:extLst>
          </p:cNvPr>
          <p:cNvSpPr>
            <a:spLocks noGrp="1"/>
          </p:cNvSpPr>
          <p:nvPr>
            <p:ph idx="1"/>
          </p:nvPr>
        </p:nvSpPr>
        <p:spPr>
          <a:xfrm>
            <a:off x="169011" y="1317708"/>
            <a:ext cx="8894602" cy="5407958"/>
          </a:xfrm>
        </p:spPr>
        <p:txBody>
          <a:bodyPr>
            <a:normAutofit/>
          </a:bodyPr>
          <a:lstStyle/>
          <a:p>
            <a:r>
              <a:rPr lang="en-US" sz="2400" b="1" dirty="0">
                <a:solidFill>
                  <a:schemeClr val="accent4"/>
                </a:solidFill>
              </a:rPr>
              <a:t>MIMDRAM with subarray and bank-level parallelism</a:t>
            </a:r>
            <a:endParaRPr lang="en-US" sz="2400" dirty="0"/>
          </a:p>
          <a:p>
            <a:pPr lvl="1"/>
            <a:r>
              <a:rPr lang="en-US" sz="2000" dirty="0"/>
              <a:t>MIMDRAM provides significant performance gains compared to the baseline CPU (</a:t>
            </a:r>
            <a:r>
              <a:rPr lang="en-US" sz="2000" b="1" dirty="0">
                <a:solidFill>
                  <a:schemeClr val="accent5"/>
                </a:solidFill>
              </a:rPr>
              <a:t>13.2x</a:t>
            </a:r>
            <a:r>
              <a:rPr lang="en-US" sz="2000" dirty="0"/>
              <a:t>) and GPU (</a:t>
            </a:r>
            <a:r>
              <a:rPr lang="en-US" sz="2000" b="1" dirty="0">
                <a:solidFill>
                  <a:schemeClr val="accent5"/>
                </a:solidFill>
              </a:rPr>
              <a:t>2x</a:t>
            </a:r>
            <a:r>
              <a:rPr lang="en-US" sz="2000" dirty="0"/>
              <a:t>)</a:t>
            </a:r>
            <a:br>
              <a:rPr lang="en-US" sz="2000" dirty="0"/>
            </a:br>
            <a:endParaRPr lang="en-US" sz="2400" b="1" dirty="0">
              <a:solidFill>
                <a:schemeClr val="accent4"/>
              </a:solidFill>
            </a:endParaRPr>
          </a:p>
          <a:p>
            <a:r>
              <a:rPr lang="en-US" sz="2400" b="1" dirty="0">
                <a:solidFill>
                  <a:schemeClr val="accent4"/>
                </a:solidFill>
              </a:rPr>
              <a:t>Comparison to DRISA and Fulcrum for multi-programmed workloads </a:t>
            </a:r>
          </a:p>
          <a:p>
            <a:pPr lvl="1"/>
            <a:r>
              <a:rPr lang="en-US" sz="2000" dirty="0"/>
              <a:t>MIMDRAM achieves system throughput on par with DRISA and Fulcrum</a:t>
            </a:r>
            <a:br>
              <a:rPr lang="en-US" sz="2000" dirty="0"/>
            </a:br>
            <a:endParaRPr lang="en-US" sz="1800" dirty="0"/>
          </a:p>
          <a:p>
            <a:r>
              <a:rPr lang="en-US" sz="2400" b="1" dirty="0">
                <a:solidFill>
                  <a:schemeClr val="accent4"/>
                </a:solidFill>
              </a:rPr>
              <a:t>MIMDRAM’s SIMD utilization versus SIMDRAM</a:t>
            </a:r>
          </a:p>
          <a:p>
            <a:pPr lvl="1"/>
            <a:r>
              <a:rPr lang="en-US" sz="2000" dirty="0"/>
              <a:t>MIMDRAM provides </a:t>
            </a:r>
            <a:r>
              <a:rPr lang="en-US" sz="2000" b="1" dirty="0">
                <a:solidFill>
                  <a:schemeClr val="accent5"/>
                </a:solidFill>
              </a:rPr>
              <a:t>15.6x</a:t>
            </a:r>
            <a:r>
              <a:rPr lang="en-US" sz="2000" dirty="0"/>
              <a:t> the utilization of SIMDRAM</a:t>
            </a:r>
            <a:br>
              <a:rPr lang="en-US" sz="2000" dirty="0"/>
            </a:br>
            <a:endParaRPr lang="en-US" sz="1800" dirty="0"/>
          </a:p>
          <a:p>
            <a:r>
              <a:rPr lang="en-US" sz="2400" b="1" dirty="0">
                <a:solidFill>
                  <a:schemeClr val="accent4"/>
                </a:solidFill>
              </a:rPr>
              <a:t>Area analysis </a:t>
            </a:r>
          </a:p>
          <a:p>
            <a:pPr lvl="1"/>
            <a:r>
              <a:rPr lang="en-US" sz="2000" dirty="0"/>
              <a:t>MIMDRAM adds small area cost to a DRAM chip (</a:t>
            </a:r>
            <a:r>
              <a:rPr lang="en-US" sz="2000" b="1" dirty="0">
                <a:solidFill>
                  <a:schemeClr val="accent5"/>
                </a:solidFill>
              </a:rPr>
              <a:t>1.11%</a:t>
            </a:r>
            <a:r>
              <a:rPr lang="en-US" sz="2000" dirty="0"/>
              <a:t>) and </a:t>
            </a:r>
            <a:br>
              <a:rPr lang="en-US" sz="2000" dirty="0"/>
            </a:br>
            <a:r>
              <a:rPr lang="en-US" sz="2000" dirty="0"/>
              <a:t>CPU die (</a:t>
            </a:r>
            <a:r>
              <a:rPr lang="en-US" sz="2000" b="1" dirty="0">
                <a:solidFill>
                  <a:schemeClr val="accent5"/>
                </a:solidFill>
              </a:rPr>
              <a:t>0.6%</a:t>
            </a:r>
            <a:r>
              <a:rPr lang="en-US" sz="2000" dirty="0"/>
              <a:t>)</a:t>
            </a:r>
          </a:p>
        </p:txBody>
      </p:sp>
      <p:sp>
        <p:nvSpPr>
          <p:cNvPr id="4" name="Title 1">
            <a:extLst>
              <a:ext uri="{FF2B5EF4-FFF2-40B4-BE49-F238E27FC236}">
                <a16:creationId xmlns:a16="http://schemas.microsoft.com/office/drawing/2014/main" id="{A6CB47CC-C977-5771-37DA-2B95C1B1FC1E}"/>
              </a:ext>
            </a:extLst>
          </p:cNvPr>
          <p:cNvSpPr>
            <a:spLocks noGrp="1"/>
          </p:cNvSpPr>
          <p:nvPr>
            <p:ph type="title"/>
          </p:nvPr>
        </p:nvSpPr>
        <p:spPr>
          <a:xfrm>
            <a:off x="169011" y="132334"/>
            <a:ext cx="8894602" cy="925840"/>
          </a:xfrm>
        </p:spPr>
        <p:txBody>
          <a:bodyPr>
            <a:noAutofit/>
          </a:bodyPr>
          <a:lstStyle/>
          <a:p>
            <a:r>
              <a:rPr lang="en-US" sz="3600" dirty="0"/>
              <a:t>Evaluation: </a:t>
            </a:r>
            <a:br>
              <a:rPr lang="en-US" sz="3600" dirty="0"/>
            </a:br>
            <a:r>
              <a:rPr lang="en-US" sz="2800" dirty="0"/>
              <a:t>More in the Paper</a:t>
            </a:r>
          </a:p>
        </p:txBody>
      </p:sp>
      <p:sp>
        <p:nvSpPr>
          <p:cNvPr id="5" name="Rectangle 4">
            <a:extLst>
              <a:ext uri="{FF2B5EF4-FFF2-40B4-BE49-F238E27FC236}">
                <a16:creationId xmlns:a16="http://schemas.microsoft.com/office/drawing/2014/main" id="{7EDE6972-9D1F-A8C5-9364-BBB62AABD4C6}"/>
              </a:ext>
            </a:extLst>
          </p:cNvPr>
          <p:cNvSpPr/>
          <p:nvPr/>
        </p:nvSpPr>
        <p:spPr>
          <a:xfrm>
            <a:off x="-2376" y="1179358"/>
            <a:ext cx="9146375" cy="5293805"/>
          </a:xfrm>
          <a:prstGeom prst="rect">
            <a:avLst/>
          </a:prstGeom>
          <a:solidFill>
            <a:srgbClr val="FFFFFF">
              <a:alpha val="9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82C5B32-BA7F-B2F0-D233-A74B3E353437}"/>
              </a:ext>
            </a:extLst>
          </p:cNvPr>
          <p:cNvPicPr>
            <a:picLocks noChangeAspect="1"/>
          </p:cNvPicPr>
          <p:nvPr/>
        </p:nvPicPr>
        <p:blipFill>
          <a:blip r:embed="rId3"/>
          <a:stretch>
            <a:fillRect/>
          </a:stretch>
        </p:blipFill>
        <p:spPr>
          <a:xfrm>
            <a:off x="569304" y="2167891"/>
            <a:ext cx="7920965" cy="2352624"/>
          </a:xfrm>
          <a:prstGeom prst="rect">
            <a:avLst/>
          </a:prstGeom>
          <a:ln w="38100">
            <a:solidFill>
              <a:schemeClr val="accent4"/>
            </a:solidFill>
          </a:ln>
        </p:spPr>
      </p:pic>
      <p:sp>
        <p:nvSpPr>
          <p:cNvPr id="7" name="TextBox 6">
            <a:extLst>
              <a:ext uri="{FF2B5EF4-FFF2-40B4-BE49-F238E27FC236}">
                <a16:creationId xmlns:a16="http://schemas.microsoft.com/office/drawing/2014/main" id="{7E576EA7-3C12-E66B-BD5E-1B7F24B35A4E}"/>
              </a:ext>
            </a:extLst>
          </p:cNvPr>
          <p:cNvSpPr txBox="1"/>
          <p:nvPr/>
        </p:nvSpPr>
        <p:spPr>
          <a:xfrm>
            <a:off x="569304" y="4700565"/>
            <a:ext cx="7920965" cy="461665"/>
          </a:xfrm>
          <a:prstGeom prst="rect">
            <a:avLst/>
          </a:prstGeom>
          <a:noFill/>
        </p:spPr>
        <p:txBody>
          <a:bodyPr wrap="square">
            <a:spAutoFit/>
          </a:bodyPr>
          <a:lstStyle/>
          <a:p>
            <a:pPr algn="ctr"/>
            <a:r>
              <a:rPr lang="en-US" sz="2400" b="1" dirty="0">
                <a:latin typeface="Avenir Next" panose="020B0503020202020204" pitchFamily="34" charset="0"/>
                <a:hlinkClick r:id="rId4"/>
              </a:rPr>
              <a:t>https://arxiv.org/pdf/2402.19080.pdf</a:t>
            </a:r>
            <a:r>
              <a:rPr lang="en-US" sz="2400" b="1" dirty="0">
                <a:latin typeface="Avenir Next" panose="020B0503020202020204" pitchFamily="34" charset="0"/>
              </a:rPr>
              <a:t> </a:t>
            </a:r>
          </a:p>
        </p:txBody>
      </p:sp>
      <p:sp>
        <p:nvSpPr>
          <p:cNvPr id="8" name="TextBox 7">
            <a:extLst>
              <a:ext uri="{FF2B5EF4-FFF2-40B4-BE49-F238E27FC236}">
                <a16:creationId xmlns:a16="http://schemas.microsoft.com/office/drawing/2014/main" id="{E834250C-5879-1736-B97D-2BC2FA56B7BA}"/>
              </a:ext>
            </a:extLst>
          </p:cNvPr>
          <p:cNvSpPr txBox="1"/>
          <p:nvPr/>
        </p:nvSpPr>
        <p:spPr>
          <a:xfrm>
            <a:off x="-2377" y="5383494"/>
            <a:ext cx="9146376" cy="430887"/>
          </a:xfrm>
          <a:prstGeom prst="rect">
            <a:avLst/>
          </a:prstGeom>
          <a:noFill/>
        </p:spPr>
        <p:txBody>
          <a:bodyPr wrap="square">
            <a:spAutoFit/>
          </a:bodyPr>
          <a:lstStyle/>
          <a:p>
            <a:pPr algn="ctr"/>
            <a:r>
              <a:rPr kumimoji="0" lang="en-US" sz="2200" b="1" i="0" u="none" strike="noStrike" kern="1200" cap="none" spc="0" normalizeH="0" baseline="0" noProof="0" dirty="0">
                <a:ln>
                  <a:noFill/>
                </a:ln>
                <a:solidFill>
                  <a:schemeClr val="accent5"/>
                </a:solidFill>
                <a:effectLst/>
                <a:uLnTx/>
                <a:uFillTx/>
                <a:latin typeface="Avenir Next" panose="020B0503020202020204" pitchFamily="34" charset="0"/>
                <a:ea typeface="+mn-ea"/>
                <a:cs typeface="Segoe UI" panose="020B0502040204020203" pitchFamily="34" charset="0"/>
                <a:hlinkClick r:id="rId5">
                  <a:extLst>
                    <a:ext uri="{A12FA001-AC4F-418D-AE19-62706E023703}">
                      <ahyp:hlinkClr xmlns:ahyp="http://schemas.microsoft.com/office/drawing/2018/hyperlinkcolor" val="tx"/>
                    </a:ext>
                  </a:extLst>
                </a:hlinkClick>
              </a:rPr>
              <a:t>https://github.com/CMU-SAFARI/MIMDRAM</a:t>
            </a:r>
            <a:r>
              <a:rPr kumimoji="0" lang="en-US" sz="2200" b="1" i="0" u="none" strike="noStrike" kern="1200" cap="none" spc="0" normalizeH="0" baseline="0" noProof="0" dirty="0">
                <a:ln>
                  <a:noFill/>
                </a:ln>
                <a:solidFill>
                  <a:schemeClr val="accent5"/>
                </a:solidFill>
                <a:effectLst/>
                <a:uLnTx/>
                <a:uFillTx/>
                <a:latin typeface="Avenir Next" panose="020B0503020202020204" pitchFamily="34" charset="0"/>
                <a:ea typeface="+mn-ea"/>
                <a:cs typeface="Segoe UI" panose="020B0502040204020203" pitchFamily="34" charset="0"/>
              </a:rPr>
              <a:t> </a:t>
            </a:r>
            <a:endParaRPr lang="en-US" dirty="0"/>
          </a:p>
        </p:txBody>
      </p:sp>
    </p:spTree>
    <p:extLst>
      <p:ext uri="{BB962C8B-B14F-4D97-AF65-F5344CB8AC3E}">
        <p14:creationId xmlns:p14="http://schemas.microsoft.com/office/powerpoint/2010/main" val="1573858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B914CE-974C-17DC-D1FD-F2FFA3489721}"/>
              </a:ext>
            </a:extLst>
          </p:cNvPr>
          <p:cNvSpPr>
            <a:spLocks noGrp="1"/>
          </p:cNvSpPr>
          <p:nvPr>
            <p:ph type="title"/>
          </p:nvPr>
        </p:nvSpPr>
        <p:spPr>
          <a:xfrm>
            <a:off x="169011" y="132334"/>
            <a:ext cx="8894602" cy="925840"/>
          </a:xfrm>
        </p:spPr>
        <p:txBody>
          <a:bodyPr>
            <a:noAutofit/>
          </a:bodyPr>
          <a:lstStyle/>
          <a:p>
            <a:r>
              <a:rPr lang="en-US" sz="3600" dirty="0"/>
              <a:t>Processing-in-Memory: </a:t>
            </a:r>
            <a:br>
              <a:rPr lang="en-US" sz="3600" dirty="0"/>
            </a:br>
            <a:r>
              <a:rPr lang="en-US" sz="2800" dirty="0"/>
              <a:t>Landscape of Real Systems (II)  </a:t>
            </a:r>
          </a:p>
        </p:txBody>
      </p:sp>
      <p:sp>
        <p:nvSpPr>
          <p:cNvPr id="8" name="Content Placeholder 2" descr=" 5">
            <a:extLst>
              <a:ext uri="{FF2B5EF4-FFF2-40B4-BE49-F238E27FC236}">
                <a16:creationId xmlns:a16="http://schemas.microsoft.com/office/drawing/2014/main" id="{5D8E86D9-2448-1C3C-6464-9C93BA82D55E}"/>
              </a:ext>
            </a:extLst>
          </p:cNvPr>
          <p:cNvSpPr txBox="1">
            <a:spLocks/>
          </p:cNvSpPr>
          <p:nvPr/>
        </p:nvSpPr>
        <p:spPr>
          <a:xfrm>
            <a:off x="0" y="1236742"/>
            <a:ext cx="9144000" cy="914400"/>
          </a:xfrm>
          <a:prstGeom prst="rect">
            <a:avLst/>
          </a:prstGeom>
          <a:noFill/>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5000"/>
              </a:lnSpc>
              <a:spcBef>
                <a:spcPts val="8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Processing-in-Memory architectures are</a:t>
            </a:r>
            <a:br>
              <a:rPr kumimoji="0" lang="en-US" sz="2400" b="1"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br>
            <a:r>
              <a:rPr kumimoji="0" lang="en-US" sz="24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mn-cs"/>
              </a:rPr>
              <a:t>now commercially available</a:t>
            </a:r>
          </a:p>
        </p:txBody>
      </p:sp>
      <p:grpSp>
        <p:nvGrpSpPr>
          <p:cNvPr id="34" name="Group 33">
            <a:extLst>
              <a:ext uri="{FF2B5EF4-FFF2-40B4-BE49-F238E27FC236}">
                <a16:creationId xmlns:a16="http://schemas.microsoft.com/office/drawing/2014/main" id="{F1E681D4-221A-748A-B7FA-11A4755A54B5}"/>
              </a:ext>
            </a:extLst>
          </p:cNvPr>
          <p:cNvGrpSpPr/>
          <p:nvPr/>
        </p:nvGrpSpPr>
        <p:grpSpPr>
          <a:xfrm>
            <a:off x="258871" y="2520294"/>
            <a:ext cx="4160520" cy="3835535"/>
            <a:chOff x="258871" y="2520294"/>
            <a:chExt cx="4160520" cy="3835535"/>
          </a:xfrm>
        </p:grpSpPr>
        <p:sp>
          <p:nvSpPr>
            <p:cNvPr id="2" name="Rounded Rectangle 1">
              <a:extLst>
                <a:ext uri="{FF2B5EF4-FFF2-40B4-BE49-F238E27FC236}">
                  <a16:creationId xmlns:a16="http://schemas.microsoft.com/office/drawing/2014/main" id="{EC242406-9B69-E346-D714-2DEB21539FE5}"/>
                </a:ext>
              </a:extLst>
            </p:cNvPr>
            <p:cNvSpPr/>
            <p:nvPr/>
          </p:nvSpPr>
          <p:spPr>
            <a:xfrm>
              <a:off x="258871" y="2520294"/>
              <a:ext cx="4160520" cy="3835535"/>
            </a:xfrm>
            <a:prstGeom prst="roundRect">
              <a:avLst>
                <a:gd name="adj" fmla="val 4138"/>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E06161"/>
                </a:solidFill>
                <a:effectLst/>
                <a:uLnTx/>
                <a:uFillTx/>
                <a:latin typeface="Avenir Next" panose="020B0503020202020204" pitchFamily="34" charset="0"/>
                <a:ea typeface="+mn-ea"/>
                <a:cs typeface="+mn-cs"/>
              </a:endParaRPr>
            </a:p>
          </p:txBody>
        </p:sp>
        <p:pic>
          <p:nvPicPr>
            <p:cNvPr id="13" name="Picture 4">
              <a:extLst>
                <a:ext uri="{FF2B5EF4-FFF2-40B4-BE49-F238E27FC236}">
                  <a16:creationId xmlns:a16="http://schemas.microsoft.com/office/drawing/2014/main" id="{CCE0A164-0CD1-71FC-BFB8-66F560AB91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690" y="3246468"/>
              <a:ext cx="3218688" cy="2148026"/>
            </a:xfrm>
            <a:prstGeom prst="rect">
              <a:avLst/>
            </a:prstGeom>
            <a:noFill/>
            <a:ln w="28575">
              <a:noFill/>
            </a:ln>
          </p:spPr>
        </p:pic>
        <p:sp>
          <p:nvSpPr>
            <p:cNvPr id="14" name="Rectangle 13">
              <a:extLst>
                <a:ext uri="{FF2B5EF4-FFF2-40B4-BE49-F238E27FC236}">
                  <a16:creationId xmlns:a16="http://schemas.microsoft.com/office/drawing/2014/main" id="{277BEFED-8922-8B9F-CC6C-7AD0834463CF}"/>
                </a:ext>
              </a:extLst>
            </p:cNvPr>
            <p:cNvSpPr/>
            <p:nvPr/>
          </p:nvSpPr>
          <p:spPr>
            <a:xfrm>
              <a:off x="1553585" y="2559083"/>
              <a:ext cx="1582484"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9C80C1"/>
                  </a:solidFill>
                  <a:effectLst/>
                  <a:uLnTx/>
                  <a:uFillTx/>
                  <a:latin typeface="Avenir Next" panose="020B0503020202020204" pitchFamily="34" charset="0"/>
                  <a:ea typeface="+mn-ea"/>
                  <a:cs typeface="+mn-cs"/>
                </a:rPr>
                <a:t>UPMEM</a:t>
              </a:r>
            </a:p>
          </p:txBody>
        </p:sp>
        <p:sp>
          <p:nvSpPr>
            <p:cNvPr id="16" name="Rectangle 15">
              <a:extLst>
                <a:ext uri="{FF2B5EF4-FFF2-40B4-BE49-F238E27FC236}">
                  <a16:creationId xmlns:a16="http://schemas.microsoft.com/office/drawing/2014/main" id="{07C31E04-72AC-A3A0-0230-D6B688375ECB}"/>
                </a:ext>
              </a:extLst>
            </p:cNvPr>
            <p:cNvSpPr/>
            <p:nvPr/>
          </p:nvSpPr>
          <p:spPr>
            <a:xfrm>
              <a:off x="359660" y="5519854"/>
              <a:ext cx="3982372" cy="707886"/>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C80C1"/>
                  </a:solidFill>
                  <a:effectLst/>
                  <a:uLnTx/>
                  <a:uFillTx/>
                  <a:latin typeface="Avenir Next" panose="020B0503020202020204" pitchFamily="34" charset="0"/>
                  <a:ea typeface="+mn-ea"/>
                  <a:cs typeface="+mn-cs"/>
                </a:rPr>
                <a:t>Near-DRAM-bank processing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for general-purpose computing</a:t>
              </a:r>
            </a:p>
          </p:txBody>
        </p:sp>
        <p:cxnSp>
          <p:nvCxnSpPr>
            <p:cNvPr id="24" name="Straight Connector 23">
              <a:extLst>
                <a:ext uri="{FF2B5EF4-FFF2-40B4-BE49-F238E27FC236}">
                  <a16:creationId xmlns:a16="http://schemas.microsoft.com/office/drawing/2014/main" id="{CE474331-9919-0A58-2EF4-A99BF6A8037A}"/>
                </a:ext>
              </a:extLst>
            </p:cNvPr>
            <p:cNvCxnSpPr>
              <a:cxnSpLocks/>
            </p:cNvCxnSpPr>
            <p:nvPr/>
          </p:nvCxnSpPr>
          <p:spPr>
            <a:xfrm>
              <a:off x="448442" y="3021073"/>
              <a:ext cx="3785616"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B08B26A-AE2E-E1B2-B04F-91004D203CA4}"/>
                </a:ext>
              </a:extLst>
            </p:cNvPr>
            <p:cNvCxnSpPr>
              <a:cxnSpLocks/>
            </p:cNvCxnSpPr>
            <p:nvPr/>
          </p:nvCxnSpPr>
          <p:spPr>
            <a:xfrm>
              <a:off x="446323" y="2535284"/>
              <a:ext cx="3785616"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44AA8A3-3E3F-E430-6048-F0B4FB4F9F3D}"/>
              </a:ext>
            </a:extLst>
          </p:cNvPr>
          <p:cNvGrpSpPr/>
          <p:nvPr/>
        </p:nvGrpSpPr>
        <p:grpSpPr>
          <a:xfrm>
            <a:off x="4724610" y="2520293"/>
            <a:ext cx="4160520" cy="3835535"/>
            <a:chOff x="4724610" y="2520293"/>
            <a:chExt cx="4160520" cy="3835535"/>
          </a:xfrm>
        </p:grpSpPr>
        <p:sp>
          <p:nvSpPr>
            <p:cNvPr id="3" name="Rounded Rectangle 2">
              <a:extLst>
                <a:ext uri="{FF2B5EF4-FFF2-40B4-BE49-F238E27FC236}">
                  <a16:creationId xmlns:a16="http://schemas.microsoft.com/office/drawing/2014/main" id="{4A7045F8-8A11-D8A1-EBCE-EA8AD319EC9D}"/>
                </a:ext>
              </a:extLst>
            </p:cNvPr>
            <p:cNvSpPr/>
            <p:nvPr/>
          </p:nvSpPr>
          <p:spPr>
            <a:xfrm>
              <a:off x="4724610" y="2520293"/>
              <a:ext cx="4160520" cy="3835535"/>
            </a:xfrm>
            <a:prstGeom prst="roundRect">
              <a:avLst>
                <a:gd name="adj" fmla="val 4138"/>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E06161"/>
                </a:solidFill>
                <a:effectLst/>
                <a:uLnTx/>
                <a:uFillTx/>
                <a:latin typeface="Avenir Next" panose="020B0503020202020204" pitchFamily="34" charset="0"/>
                <a:ea typeface="+mn-ea"/>
                <a:cs typeface="+mn-cs"/>
              </a:endParaRPr>
            </a:p>
          </p:txBody>
        </p:sp>
        <p:pic>
          <p:nvPicPr>
            <p:cNvPr id="10" name="Picture 6" descr="Samsung's New HBM2 Memory Has 1.2 TFLOPS of Embedded Processing Power |  Tom's Hardware">
              <a:extLst>
                <a:ext uri="{FF2B5EF4-FFF2-40B4-BE49-F238E27FC236}">
                  <a16:creationId xmlns:a16="http://schemas.microsoft.com/office/drawing/2014/main" id="{4E4FAC06-A6B8-3762-9D82-E8A2CDC9C4F8}"/>
                </a:ext>
              </a:extLst>
            </p:cNvPr>
            <p:cNvPicPr>
              <a:picLocks noChangeArrowheads="1"/>
            </p:cNvPicPr>
            <p:nvPr/>
          </p:nvPicPr>
          <p:blipFill rotWithShape="1">
            <a:blip r:embed="rId4" cstate="print">
              <a:extLst>
                <a:ext uri="{28A0092B-C50C-407E-A947-70E740481C1C}">
                  <a14:useLocalDpi xmlns:a14="http://schemas.microsoft.com/office/drawing/2010/main" val="0"/>
                </a:ext>
              </a:extLst>
            </a:blip>
            <a:srcRect l="11325" t="27360" r="12630" b="21071"/>
            <a:stretch/>
          </p:blipFill>
          <p:spPr bwMode="auto">
            <a:xfrm>
              <a:off x="5138506" y="3245654"/>
              <a:ext cx="3333530" cy="2148840"/>
            </a:xfrm>
            <a:prstGeom prst="rect">
              <a:avLst/>
            </a:prstGeom>
            <a:noFill/>
            <a:ln w="28575">
              <a:noFill/>
            </a:ln>
          </p:spPr>
        </p:pic>
        <p:sp>
          <p:nvSpPr>
            <p:cNvPr id="11" name="Rectangle 10">
              <a:extLst>
                <a:ext uri="{FF2B5EF4-FFF2-40B4-BE49-F238E27FC236}">
                  <a16:creationId xmlns:a16="http://schemas.microsoft.com/office/drawing/2014/main" id="{8A9057CD-3126-7FD6-E54B-838B8EDA6019}"/>
                </a:ext>
              </a:extLst>
            </p:cNvPr>
            <p:cNvSpPr/>
            <p:nvPr/>
          </p:nvSpPr>
          <p:spPr>
            <a:xfrm>
              <a:off x="4724610" y="2560607"/>
              <a:ext cx="4160519"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06161"/>
                  </a:solidFill>
                  <a:effectLst/>
                  <a:uLnTx/>
                  <a:uFillTx/>
                  <a:latin typeface="Avenir Next" panose="020B0503020202020204" pitchFamily="34" charset="0"/>
                  <a:ea typeface="+mn-ea"/>
                  <a:cs typeface="+mn-cs"/>
                </a:rPr>
                <a:t>Samsung HBM-PIM</a:t>
              </a:r>
            </a:p>
          </p:txBody>
        </p:sp>
        <p:sp>
          <p:nvSpPr>
            <p:cNvPr id="15" name="Rectangle 14">
              <a:extLst>
                <a:ext uri="{FF2B5EF4-FFF2-40B4-BE49-F238E27FC236}">
                  <a16:creationId xmlns:a16="http://schemas.microsoft.com/office/drawing/2014/main" id="{129CB627-F728-25BC-F12C-1BBC47F7C0F4}"/>
                </a:ext>
              </a:extLst>
            </p:cNvPr>
            <p:cNvSpPr/>
            <p:nvPr/>
          </p:nvSpPr>
          <p:spPr>
            <a:xfrm>
              <a:off x="4814494" y="5520564"/>
              <a:ext cx="3982372" cy="707886"/>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06161"/>
                  </a:solidFill>
                  <a:effectLst/>
                  <a:uLnTx/>
                  <a:uFillTx/>
                  <a:latin typeface="Avenir Next" panose="020B0503020202020204" pitchFamily="34" charset="0"/>
                  <a:ea typeface="+mn-ea"/>
                  <a:cs typeface="+mn-cs"/>
                </a:rPr>
                <a:t>Near-DRAM-bank processing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for neural networks </a:t>
              </a:r>
            </a:p>
          </p:txBody>
        </p:sp>
        <p:cxnSp>
          <p:nvCxnSpPr>
            <p:cNvPr id="21" name="Straight Connector 20">
              <a:extLst>
                <a:ext uri="{FF2B5EF4-FFF2-40B4-BE49-F238E27FC236}">
                  <a16:creationId xmlns:a16="http://schemas.microsoft.com/office/drawing/2014/main" id="{D50EA381-22C1-AEF6-0DCB-8244755735D6}"/>
                </a:ext>
              </a:extLst>
            </p:cNvPr>
            <p:cNvCxnSpPr>
              <a:cxnSpLocks/>
            </p:cNvCxnSpPr>
            <p:nvPr/>
          </p:nvCxnSpPr>
          <p:spPr>
            <a:xfrm>
              <a:off x="4913242" y="3021073"/>
              <a:ext cx="378606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276766-2AB4-CC6F-BF52-757AC5DDDEEB}"/>
                </a:ext>
              </a:extLst>
            </p:cNvPr>
            <p:cNvCxnSpPr>
              <a:cxnSpLocks/>
            </p:cNvCxnSpPr>
            <p:nvPr/>
          </p:nvCxnSpPr>
          <p:spPr>
            <a:xfrm>
              <a:off x="4913242" y="2539651"/>
              <a:ext cx="378606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9319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2618-24F7-F63F-52F7-CFF1BEA03E15}"/>
              </a:ext>
            </a:extLst>
          </p:cNvPr>
          <p:cNvSpPr>
            <a:spLocks noGrp="1"/>
          </p:cNvSpPr>
          <p:nvPr>
            <p:ph type="title"/>
          </p:nvPr>
        </p:nvSpPr>
        <p:spPr>
          <a:xfrm>
            <a:off x="169011" y="132334"/>
            <a:ext cx="8894602" cy="917998"/>
          </a:xfrm>
        </p:spPr>
        <p:txBody>
          <a:bodyPr>
            <a:normAutofit fontScale="90000"/>
          </a:bodyPr>
          <a:lstStyle/>
          <a:p>
            <a:r>
              <a:rPr lang="en-US" dirty="0"/>
              <a:t>Processing-in-Memory: </a:t>
            </a:r>
            <a:br>
              <a:rPr lang="en-US" dirty="0"/>
            </a:br>
            <a:r>
              <a:rPr lang="en-US" sz="3600" dirty="0"/>
              <a:t>Challenges</a:t>
            </a:r>
            <a:endParaRPr lang="en-US" dirty="0"/>
          </a:p>
        </p:txBody>
      </p:sp>
      <p:sp>
        <p:nvSpPr>
          <p:cNvPr id="7" name="Rectangle 6">
            <a:extLst>
              <a:ext uri="{FF2B5EF4-FFF2-40B4-BE49-F238E27FC236}">
                <a16:creationId xmlns:a16="http://schemas.microsoft.com/office/drawing/2014/main" id="{FE0D7D45-B8A4-E326-5469-496AF4D7A915}"/>
              </a:ext>
            </a:extLst>
          </p:cNvPr>
          <p:cNvSpPr/>
          <p:nvPr/>
        </p:nvSpPr>
        <p:spPr>
          <a:xfrm>
            <a:off x="16157" y="1228284"/>
            <a:ext cx="9144000" cy="523220"/>
          </a:xfrm>
          <a:prstGeom prst="rect">
            <a:avLst/>
          </a:prstGeom>
          <a:noFill/>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ea typeface="+mn-ea"/>
                <a:cs typeface="Gill Sans MT"/>
              </a:rPr>
              <a:t>To fully support PIM systems, we need to develop:</a:t>
            </a:r>
          </a:p>
        </p:txBody>
      </p:sp>
      <p:grpSp>
        <p:nvGrpSpPr>
          <p:cNvPr id="8" name="Group 7">
            <a:extLst>
              <a:ext uri="{FF2B5EF4-FFF2-40B4-BE49-F238E27FC236}">
                <a16:creationId xmlns:a16="http://schemas.microsoft.com/office/drawing/2014/main" id="{43353EDB-98E6-1613-B532-1CF9803AF10A}"/>
              </a:ext>
            </a:extLst>
          </p:cNvPr>
          <p:cNvGrpSpPr/>
          <p:nvPr/>
        </p:nvGrpSpPr>
        <p:grpSpPr>
          <a:xfrm>
            <a:off x="169011" y="1723124"/>
            <a:ext cx="9448800" cy="874931"/>
            <a:chOff x="568179" y="3421559"/>
            <a:chExt cx="8407213" cy="883477"/>
          </a:xfrm>
        </p:grpSpPr>
        <p:sp>
          <p:nvSpPr>
            <p:cNvPr id="9" name="TextBox 8">
              <a:extLst>
                <a:ext uri="{FF2B5EF4-FFF2-40B4-BE49-F238E27FC236}">
                  <a16:creationId xmlns:a16="http://schemas.microsoft.com/office/drawing/2014/main" id="{BAEF96DB-E03B-9008-2828-1537A7AC14D1}"/>
                </a:ext>
              </a:extLst>
            </p:cNvPr>
            <p:cNvSpPr txBox="1"/>
            <p:nvPr/>
          </p:nvSpPr>
          <p:spPr>
            <a:xfrm>
              <a:off x="568179" y="3421559"/>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ea typeface="+mn-ea"/>
                  <a:cs typeface="Gill Sans MT"/>
                </a:rPr>
                <a:t>1</a:t>
              </a:r>
            </a:p>
          </p:txBody>
        </p:sp>
        <p:sp>
          <p:nvSpPr>
            <p:cNvPr id="10" name="TextBox 9">
              <a:extLst>
                <a:ext uri="{FF2B5EF4-FFF2-40B4-BE49-F238E27FC236}">
                  <a16:creationId xmlns:a16="http://schemas.microsoft.com/office/drawing/2014/main" id="{CF02394F-A07E-ABAF-FEFC-42F0B0B3AB18}"/>
                </a:ext>
              </a:extLst>
            </p:cNvPr>
            <p:cNvSpPr txBox="1"/>
            <p:nvPr/>
          </p:nvSpPr>
          <p:spPr>
            <a:xfrm>
              <a:off x="974390" y="3528080"/>
              <a:ext cx="8001002" cy="7769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9C80C1"/>
                  </a:solidFill>
                  <a:effectLst/>
                  <a:uLnTx/>
                  <a:uFillTx/>
                  <a:latin typeface="Avenir Next" panose="020B0503020202020204" pitchFamily="34" charset="0"/>
                  <a:ea typeface="+mn-ea"/>
                  <a:cs typeface="Gill Sans MT"/>
                </a:rPr>
                <a:t>Workload characterization </a:t>
              </a:r>
              <a:r>
                <a:rPr kumimoji="0" lang="en-US" sz="2200" b="1" i="0" u="none" strike="noStrike" kern="1200" cap="none" spc="0" normalizeH="0" baseline="0" noProof="0" dirty="0">
                  <a:ln>
                    <a:noFill/>
                  </a:ln>
                  <a:solidFill>
                    <a:srgbClr val="44546A"/>
                  </a:solidFill>
                  <a:effectLst/>
                  <a:uLnTx/>
                  <a:uFillTx/>
                  <a:latin typeface="Avenir Next" panose="020B0503020202020204" pitchFamily="34" charset="0"/>
                  <a:ea typeface="+mn-ea"/>
                  <a:cs typeface="Gill Sans MT"/>
                </a:rPr>
                <a:t>methodologies and </a:t>
              </a:r>
              <a:br>
                <a:rPr kumimoji="0" lang="en-US" sz="2200" b="1" i="0" u="none" strike="noStrike" kern="1200" cap="none" spc="0" normalizeH="0" baseline="0" noProof="0" dirty="0">
                  <a:ln>
                    <a:noFill/>
                  </a:ln>
                  <a:solidFill>
                    <a:srgbClr val="44546A"/>
                  </a:solidFill>
                  <a:effectLst/>
                  <a:uLnTx/>
                  <a:uFillTx/>
                  <a:latin typeface="Avenir Next" panose="020B0503020202020204" pitchFamily="34" charset="0"/>
                  <a:ea typeface="+mn-ea"/>
                  <a:cs typeface="Gill Sans MT"/>
                </a:rPr>
              </a:br>
              <a:r>
                <a:rPr kumimoji="0" lang="en-US" sz="2200" b="1" i="0" u="none" strike="noStrike" kern="1200" cap="none" spc="0" normalizeH="0" baseline="0" noProof="0" dirty="0">
                  <a:ln>
                    <a:noFill/>
                  </a:ln>
                  <a:solidFill>
                    <a:srgbClr val="9C80C1"/>
                  </a:solidFill>
                  <a:effectLst/>
                  <a:uLnTx/>
                  <a:uFillTx/>
                  <a:latin typeface="Avenir Next" panose="020B0503020202020204" pitchFamily="34" charset="0"/>
                  <a:ea typeface="+mn-ea"/>
                  <a:cs typeface="Gill Sans MT"/>
                </a:rPr>
                <a:t>benchmark suites </a:t>
              </a:r>
              <a:r>
                <a:rPr kumimoji="0" lang="en-US" sz="2200" b="1" i="0" u="none" strike="noStrike" kern="1200" cap="none" spc="0" normalizeH="0" baseline="0" noProof="0" dirty="0">
                  <a:ln>
                    <a:noFill/>
                  </a:ln>
                  <a:solidFill>
                    <a:srgbClr val="44546A"/>
                  </a:solidFill>
                  <a:effectLst/>
                  <a:uLnTx/>
                  <a:uFillTx/>
                  <a:latin typeface="Avenir Next" panose="020B0503020202020204" pitchFamily="34" charset="0"/>
                  <a:ea typeface="+mn-ea"/>
                  <a:cs typeface="Gill Sans MT"/>
                </a:rPr>
                <a:t>targeting PIM architectures</a:t>
              </a:r>
            </a:p>
          </p:txBody>
        </p:sp>
      </p:grpSp>
      <p:grpSp>
        <p:nvGrpSpPr>
          <p:cNvPr id="11" name="Group 10">
            <a:extLst>
              <a:ext uri="{FF2B5EF4-FFF2-40B4-BE49-F238E27FC236}">
                <a16:creationId xmlns:a16="http://schemas.microsoft.com/office/drawing/2014/main" id="{7F09EDA1-42E4-0E90-BF1B-003A004BDC19}"/>
              </a:ext>
            </a:extLst>
          </p:cNvPr>
          <p:cNvGrpSpPr/>
          <p:nvPr/>
        </p:nvGrpSpPr>
        <p:grpSpPr>
          <a:xfrm>
            <a:off x="169011" y="2569675"/>
            <a:ext cx="9144000" cy="848609"/>
            <a:chOff x="406767" y="3421560"/>
            <a:chExt cx="8475011" cy="856896"/>
          </a:xfrm>
        </p:grpSpPr>
        <p:sp>
          <p:nvSpPr>
            <p:cNvPr id="12" name="TextBox 11">
              <a:extLst>
                <a:ext uri="{FF2B5EF4-FFF2-40B4-BE49-F238E27FC236}">
                  <a16:creationId xmlns:a16="http://schemas.microsoft.com/office/drawing/2014/main" id="{2DC841EA-8088-156B-DE0C-EA0A0D87F882}"/>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ea typeface="+mn-ea"/>
                  <a:cs typeface="Gill Sans MT"/>
                </a:rPr>
                <a:t>2</a:t>
              </a:r>
            </a:p>
          </p:txBody>
        </p:sp>
        <p:sp>
          <p:nvSpPr>
            <p:cNvPr id="13" name="TextBox 12">
              <a:extLst>
                <a:ext uri="{FF2B5EF4-FFF2-40B4-BE49-F238E27FC236}">
                  <a16:creationId xmlns:a16="http://schemas.microsoft.com/office/drawing/2014/main" id="{524D72BB-FC6A-6E2F-0234-A5CCEDC39E68}"/>
                </a:ext>
              </a:extLst>
            </p:cNvPr>
            <p:cNvSpPr txBox="1"/>
            <p:nvPr/>
          </p:nvSpPr>
          <p:spPr>
            <a:xfrm>
              <a:off x="880776" y="3501501"/>
              <a:ext cx="8001002" cy="7769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9C80C1"/>
                  </a:solidFill>
                  <a:effectLst/>
                  <a:uLnTx/>
                  <a:uFillTx/>
                  <a:latin typeface="Avenir Next" panose="020B0503020202020204" pitchFamily="34" charset="0"/>
                  <a:ea typeface="+mn-ea"/>
                  <a:cs typeface="Gill Sans MT"/>
                </a:rPr>
                <a:t>Frameworks</a:t>
              </a:r>
              <a:r>
                <a:rPr kumimoji="0" lang="en-US" sz="2200" b="1" i="0" u="none" strike="noStrike" kern="1200" cap="none" spc="0" normalizeH="0" baseline="0" noProof="0" dirty="0">
                  <a:ln>
                    <a:noFill/>
                  </a:ln>
                  <a:solidFill>
                    <a:srgbClr val="44546A"/>
                  </a:solidFill>
                  <a:effectLst/>
                  <a:uLnTx/>
                  <a:uFillTx/>
                  <a:latin typeface="Avenir Next" panose="020B0503020202020204" pitchFamily="34" charset="0"/>
                  <a:ea typeface="+mn-ea"/>
                  <a:cs typeface="Gill Sans MT"/>
                </a:rPr>
                <a:t> that can facilitate the implementation of </a:t>
              </a:r>
              <a:br>
                <a:rPr kumimoji="0" lang="en-US" sz="2200" b="1" i="0" u="none" strike="noStrike" kern="1200" cap="none" spc="0" normalizeH="0" baseline="0" noProof="0" dirty="0">
                  <a:ln>
                    <a:noFill/>
                  </a:ln>
                  <a:solidFill>
                    <a:srgbClr val="44546A"/>
                  </a:solidFill>
                  <a:effectLst/>
                  <a:uLnTx/>
                  <a:uFillTx/>
                  <a:latin typeface="Avenir Next" panose="020B0503020202020204" pitchFamily="34" charset="0"/>
                  <a:ea typeface="+mn-ea"/>
                  <a:cs typeface="Gill Sans MT"/>
                </a:rPr>
              </a:br>
              <a:r>
                <a:rPr kumimoji="0" lang="en-US" sz="2200" b="1" i="0" u="none" strike="noStrike" kern="1200" cap="none" spc="0" normalizeH="0" baseline="0" noProof="0" dirty="0">
                  <a:ln>
                    <a:noFill/>
                  </a:ln>
                  <a:solidFill>
                    <a:srgbClr val="9C80C1"/>
                  </a:solidFill>
                  <a:effectLst/>
                  <a:uLnTx/>
                  <a:uFillTx/>
                  <a:latin typeface="Avenir Next" panose="020B0503020202020204" pitchFamily="34" charset="0"/>
                  <a:ea typeface="+mn-ea"/>
                  <a:cs typeface="Gill Sans MT"/>
                </a:rPr>
                <a:t>complex operations and algorithms </a:t>
              </a:r>
              <a:r>
                <a:rPr kumimoji="0" lang="en-US" sz="2200" b="1" i="0" u="none" strike="noStrike" kern="1200" cap="none" spc="0" normalizeH="0" baseline="0" noProof="0" dirty="0">
                  <a:ln>
                    <a:noFill/>
                  </a:ln>
                  <a:solidFill>
                    <a:srgbClr val="44546A"/>
                  </a:solidFill>
                  <a:effectLst/>
                  <a:uLnTx/>
                  <a:uFillTx/>
                  <a:latin typeface="Avenir Next" panose="020B0503020202020204" pitchFamily="34" charset="0"/>
                  <a:ea typeface="+mn-ea"/>
                  <a:cs typeface="Gill Sans MT"/>
                </a:rPr>
                <a:t>using PIM primitives</a:t>
              </a:r>
            </a:p>
          </p:txBody>
        </p:sp>
      </p:grpSp>
      <p:grpSp>
        <p:nvGrpSpPr>
          <p:cNvPr id="14" name="Group 13">
            <a:extLst>
              <a:ext uri="{FF2B5EF4-FFF2-40B4-BE49-F238E27FC236}">
                <a16:creationId xmlns:a16="http://schemas.microsoft.com/office/drawing/2014/main" id="{83C466CB-296E-ABC7-C899-195B01686C5C}"/>
              </a:ext>
            </a:extLst>
          </p:cNvPr>
          <p:cNvGrpSpPr/>
          <p:nvPr/>
        </p:nvGrpSpPr>
        <p:grpSpPr>
          <a:xfrm>
            <a:off x="169011" y="3389904"/>
            <a:ext cx="9144000" cy="848609"/>
            <a:chOff x="406767" y="3421560"/>
            <a:chExt cx="8475011" cy="856896"/>
          </a:xfrm>
        </p:grpSpPr>
        <p:sp>
          <p:nvSpPr>
            <p:cNvPr id="15" name="TextBox 14">
              <a:extLst>
                <a:ext uri="{FF2B5EF4-FFF2-40B4-BE49-F238E27FC236}">
                  <a16:creationId xmlns:a16="http://schemas.microsoft.com/office/drawing/2014/main" id="{C2B9C1D5-4DAA-44A1-5B2D-8E01CA774D50}"/>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ea typeface="+mn-ea"/>
                  <a:cs typeface="Gill Sans MT"/>
                </a:rPr>
                <a:t>3</a:t>
              </a:r>
            </a:p>
          </p:txBody>
        </p:sp>
        <p:sp>
          <p:nvSpPr>
            <p:cNvPr id="16" name="TextBox 15">
              <a:extLst>
                <a:ext uri="{FF2B5EF4-FFF2-40B4-BE49-F238E27FC236}">
                  <a16:creationId xmlns:a16="http://schemas.microsoft.com/office/drawing/2014/main" id="{CB0D159F-97BE-1388-7CD8-1740668FBB67}"/>
                </a:ext>
              </a:extLst>
            </p:cNvPr>
            <p:cNvSpPr txBox="1"/>
            <p:nvPr/>
          </p:nvSpPr>
          <p:spPr>
            <a:xfrm>
              <a:off x="880776" y="3501501"/>
              <a:ext cx="8001002" cy="7769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9C80C1"/>
                  </a:solidFill>
                  <a:effectLst/>
                  <a:uLnTx/>
                  <a:uFillTx/>
                  <a:latin typeface="Avenir Next" panose="020B0503020202020204" pitchFamily="34" charset="0"/>
                  <a:ea typeface="+mn-ea"/>
                  <a:cs typeface="Gill Sans MT"/>
                </a:rPr>
                <a:t>Compiler support </a:t>
              </a:r>
              <a:r>
                <a:rPr kumimoji="0" lang="en-US" sz="2200" b="1" i="0" u="none" strike="noStrike" kern="1200" cap="none" spc="0" normalizeH="0" baseline="0" noProof="0" dirty="0">
                  <a:ln>
                    <a:noFill/>
                  </a:ln>
                  <a:solidFill>
                    <a:srgbClr val="44546A"/>
                  </a:solidFill>
                  <a:effectLst/>
                  <a:uLnTx/>
                  <a:uFillTx/>
                  <a:latin typeface="Avenir Next" panose="020B0503020202020204" pitchFamily="34" charset="0"/>
                  <a:ea typeface="+mn-ea"/>
                  <a:cs typeface="Gill Sans MT"/>
                </a:rPr>
                <a:t>and </a:t>
              </a:r>
              <a:r>
                <a:rPr kumimoji="0" lang="en-US" sz="2200" b="1" i="0" u="none" strike="noStrike" kern="1200" cap="none" spc="0" normalizeH="0" baseline="0" noProof="0" dirty="0">
                  <a:ln>
                    <a:noFill/>
                  </a:ln>
                  <a:solidFill>
                    <a:srgbClr val="9C80C1"/>
                  </a:solidFill>
                  <a:effectLst/>
                  <a:uLnTx/>
                  <a:uFillTx/>
                  <a:latin typeface="Avenir Next" panose="020B0503020202020204" pitchFamily="34" charset="0"/>
                  <a:ea typeface="+mn-ea"/>
                  <a:cs typeface="Gill Sans MT"/>
                </a:rPr>
                <a:t>compiler optimizations </a:t>
              </a:r>
              <a:br>
                <a:rPr kumimoji="0" lang="en-US" sz="2200" b="1" i="0" u="none" strike="noStrike" kern="1200" cap="none" spc="0" normalizeH="0" baseline="0" noProof="0" dirty="0">
                  <a:ln>
                    <a:noFill/>
                  </a:ln>
                  <a:solidFill>
                    <a:srgbClr val="9C80C1"/>
                  </a:solidFill>
                  <a:effectLst/>
                  <a:uLnTx/>
                  <a:uFillTx/>
                  <a:latin typeface="Avenir Next" panose="020B0503020202020204" pitchFamily="34" charset="0"/>
                  <a:ea typeface="+mn-ea"/>
                  <a:cs typeface="Gill Sans MT"/>
                </a:rPr>
              </a:br>
              <a:r>
                <a:rPr kumimoji="0" lang="en-US" sz="2200" b="1" i="0" u="none" strike="noStrike" kern="1200" cap="none" spc="0" normalizeH="0" baseline="0" noProof="0" dirty="0">
                  <a:ln>
                    <a:noFill/>
                  </a:ln>
                  <a:solidFill>
                    <a:srgbClr val="44546A"/>
                  </a:solidFill>
                  <a:effectLst/>
                  <a:uLnTx/>
                  <a:uFillTx/>
                  <a:latin typeface="Avenir Next" panose="020B0503020202020204" pitchFamily="34" charset="0"/>
                  <a:ea typeface="+mn-ea"/>
                  <a:cs typeface="Gill Sans MT"/>
                </a:rPr>
                <a:t>targeting PIM architectures</a:t>
              </a:r>
            </a:p>
          </p:txBody>
        </p:sp>
      </p:grpSp>
      <p:grpSp>
        <p:nvGrpSpPr>
          <p:cNvPr id="17" name="Group 16">
            <a:extLst>
              <a:ext uri="{FF2B5EF4-FFF2-40B4-BE49-F238E27FC236}">
                <a16:creationId xmlns:a16="http://schemas.microsoft.com/office/drawing/2014/main" id="{AE97B900-E22A-6F70-799B-1A4374E9B672}"/>
              </a:ext>
            </a:extLst>
          </p:cNvPr>
          <p:cNvGrpSpPr/>
          <p:nvPr/>
        </p:nvGrpSpPr>
        <p:grpSpPr>
          <a:xfrm>
            <a:off x="169011" y="4210133"/>
            <a:ext cx="9144000" cy="848609"/>
            <a:chOff x="406767" y="3421560"/>
            <a:chExt cx="8475011" cy="856896"/>
          </a:xfrm>
        </p:grpSpPr>
        <p:sp>
          <p:nvSpPr>
            <p:cNvPr id="18" name="TextBox 17">
              <a:extLst>
                <a:ext uri="{FF2B5EF4-FFF2-40B4-BE49-F238E27FC236}">
                  <a16:creationId xmlns:a16="http://schemas.microsoft.com/office/drawing/2014/main" id="{11E32860-7AD2-8A6A-217E-B90E90470E92}"/>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ea typeface="+mn-ea"/>
                  <a:cs typeface="Gill Sans MT"/>
                </a:rPr>
                <a:t>4</a:t>
              </a:r>
            </a:p>
          </p:txBody>
        </p:sp>
        <p:sp>
          <p:nvSpPr>
            <p:cNvPr id="19" name="TextBox 18">
              <a:extLst>
                <a:ext uri="{FF2B5EF4-FFF2-40B4-BE49-F238E27FC236}">
                  <a16:creationId xmlns:a16="http://schemas.microsoft.com/office/drawing/2014/main" id="{87C314A2-166E-35A4-2DFB-EF7D714E2D66}"/>
                </a:ext>
              </a:extLst>
            </p:cNvPr>
            <p:cNvSpPr txBox="1"/>
            <p:nvPr/>
          </p:nvSpPr>
          <p:spPr>
            <a:xfrm>
              <a:off x="880776" y="3501501"/>
              <a:ext cx="8001002" cy="7769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9C80C1"/>
                  </a:solidFill>
                  <a:effectLst/>
                  <a:uLnTx/>
                  <a:uFillTx/>
                  <a:latin typeface="Avenir Next" panose="020B0503020202020204" pitchFamily="34" charset="0"/>
                  <a:ea typeface="+mn-ea"/>
                  <a:cs typeface="Gill Sans MT"/>
                </a:rPr>
                <a:t>Operating system support </a:t>
              </a:r>
              <a:r>
                <a:rPr kumimoji="0" lang="en-US" sz="2200" b="1" i="0" u="none" strike="noStrike" kern="1200" cap="none" spc="0" normalizeH="0" baseline="0" noProof="0" dirty="0">
                  <a:ln>
                    <a:noFill/>
                  </a:ln>
                  <a:solidFill>
                    <a:srgbClr val="44546A"/>
                  </a:solidFill>
                  <a:effectLst/>
                  <a:uLnTx/>
                  <a:uFillTx/>
                  <a:latin typeface="Avenir Next" panose="020B0503020202020204" pitchFamily="34" charset="0"/>
                  <a:ea typeface="+mn-ea"/>
                  <a:cs typeface="Gill Sans MT"/>
                </a:rPr>
                <a:t>for PIM-aware virtual memory, memory management, data allocation and mapping</a:t>
              </a:r>
            </a:p>
          </p:txBody>
        </p:sp>
      </p:grpSp>
      <p:grpSp>
        <p:nvGrpSpPr>
          <p:cNvPr id="20" name="Group 19">
            <a:extLst>
              <a:ext uri="{FF2B5EF4-FFF2-40B4-BE49-F238E27FC236}">
                <a16:creationId xmlns:a16="http://schemas.microsoft.com/office/drawing/2014/main" id="{4D4707DE-1E96-F85E-4F42-323E61D501EB}"/>
              </a:ext>
            </a:extLst>
          </p:cNvPr>
          <p:cNvGrpSpPr/>
          <p:nvPr/>
        </p:nvGrpSpPr>
        <p:grpSpPr>
          <a:xfrm>
            <a:off x="169011" y="5030362"/>
            <a:ext cx="9144000" cy="707887"/>
            <a:chOff x="406767" y="3421560"/>
            <a:chExt cx="8475011" cy="714800"/>
          </a:xfrm>
        </p:grpSpPr>
        <p:sp>
          <p:nvSpPr>
            <p:cNvPr id="21" name="TextBox 20">
              <a:extLst>
                <a:ext uri="{FF2B5EF4-FFF2-40B4-BE49-F238E27FC236}">
                  <a16:creationId xmlns:a16="http://schemas.microsoft.com/office/drawing/2014/main" id="{E1844B5E-0D01-553F-B9F9-D9326665FF27}"/>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ea typeface="+mn-ea"/>
                  <a:cs typeface="Gill Sans MT"/>
                </a:rPr>
                <a:t>5</a:t>
              </a:r>
            </a:p>
          </p:txBody>
        </p:sp>
        <p:sp>
          <p:nvSpPr>
            <p:cNvPr id="22" name="TextBox 21">
              <a:extLst>
                <a:ext uri="{FF2B5EF4-FFF2-40B4-BE49-F238E27FC236}">
                  <a16:creationId xmlns:a16="http://schemas.microsoft.com/office/drawing/2014/main" id="{AEAF9EE6-15E1-41DA-DBAD-6D5BFC2E26E7}"/>
                </a:ext>
              </a:extLst>
            </p:cNvPr>
            <p:cNvSpPr txBox="1"/>
            <p:nvPr/>
          </p:nvSpPr>
          <p:spPr>
            <a:xfrm>
              <a:off x="880776" y="3579826"/>
              <a:ext cx="8001002" cy="435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44546A"/>
                  </a:solidFill>
                  <a:effectLst/>
                  <a:uLnTx/>
                  <a:uFillTx/>
                  <a:latin typeface="Avenir Next" panose="020B0503020202020204" pitchFamily="34" charset="0"/>
                  <a:ea typeface="+mn-ea"/>
                  <a:cs typeface="Gill Sans MT"/>
                </a:rPr>
                <a:t>Efficient </a:t>
              </a:r>
              <a:r>
                <a:rPr kumimoji="0" lang="en-US" sz="2200" b="1" i="0" u="none" strike="noStrike" kern="1200" cap="none" spc="0" normalizeH="0" baseline="0" noProof="0" dirty="0">
                  <a:ln>
                    <a:noFill/>
                  </a:ln>
                  <a:solidFill>
                    <a:srgbClr val="9C80C1"/>
                  </a:solidFill>
                  <a:effectLst/>
                  <a:uLnTx/>
                  <a:uFillTx/>
                  <a:latin typeface="Avenir Next" panose="020B0503020202020204" pitchFamily="34" charset="0"/>
                  <a:ea typeface="+mn-ea"/>
                  <a:cs typeface="Gill Sans MT"/>
                </a:rPr>
                <a:t>data coherence </a:t>
              </a:r>
              <a:r>
                <a:rPr kumimoji="0" lang="en-US" sz="2200" b="1" i="0" u="none" strike="noStrike" kern="1200" cap="none" spc="0" normalizeH="0" baseline="0" noProof="0" dirty="0">
                  <a:ln>
                    <a:noFill/>
                  </a:ln>
                  <a:solidFill>
                    <a:srgbClr val="44546A"/>
                  </a:solidFill>
                  <a:effectLst/>
                  <a:uLnTx/>
                  <a:uFillTx/>
                  <a:latin typeface="Avenir Next" panose="020B0503020202020204" pitchFamily="34" charset="0"/>
                  <a:ea typeface="+mn-ea"/>
                  <a:cs typeface="Gill Sans MT"/>
                </a:rPr>
                <a:t>and </a:t>
              </a:r>
              <a:r>
                <a:rPr kumimoji="0" lang="en-US" sz="2200" b="1" i="0" u="none" strike="noStrike" kern="1200" cap="none" spc="0" normalizeH="0" baseline="0" noProof="0" dirty="0">
                  <a:ln>
                    <a:noFill/>
                  </a:ln>
                  <a:solidFill>
                    <a:srgbClr val="9C80C1"/>
                  </a:solidFill>
                  <a:effectLst/>
                  <a:uLnTx/>
                  <a:uFillTx/>
                  <a:latin typeface="Avenir Next" panose="020B0503020202020204" pitchFamily="34" charset="0"/>
                  <a:ea typeface="+mn-ea"/>
                  <a:cs typeface="Gill Sans MT"/>
                </a:rPr>
                <a:t>consistency</a:t>
              </a:r>
              <a:r>
                <a:rPr kumimoji="0" lang="en-US" sz="2200" b="1" i="0" u="none" strike="noStrike" kern="1200" cap="none" spc="0" normalizeH="0" baseline="0" noProof="0" dirty="0">
                  <a:ln>
                    <a:noFill/>
                  </a:ln>
                  <a:solidFill>
                    <a:srgbClr val="44546A"/>
                  </a:solidFill>
                  <a:effectLst/>
                  <a:uLnTx/>
                  <a:uFillTx/>
                  <a:latin typeface="Avenir Next" panose="020B0503020202020204" pitchFamily="34" charset="0"/>
                  <a:ea typeface="+mn-ea"/>
                  <a:cs typeface="Gill Sans MT"/>
                </a:rPr>
                <a:t> mechanisms</a:t>
              </a:r>
            </a:p>
          </p:txBody>
        </p:sp>
      </p:grpSp>
      <p:sp>
        <p:nvSpPr>
          <p:cNvPr id="5" name="Rectangle 4">
            <a:extLst>
              <a:ext uri="{FF2B5EF4-FFF2-40B4-BE49-F238E27FC236}">
                <a16:creationId xmlns:a16="http://schemas.microsoft.com/office/drawing/2014/main" id="{34761AF0-80FE-CCAF-C877-D8C0BBB8F267}"/>
              </a:ext>
            </a:extLst>
          </p:cNvPr>
          <p:cNvSpPr/>
          <p:nvPr/>
        </p:nvSpPr>
        <p:spPr>
          <a:xfrm>
            <a:off x="0" y="5709869"/>
            <a:ext cx="9144000" cy="769441"/>
          </a:xfrm>
          <a:prstGeom prst="rect">
            <a:avLst/>
          </a:prstGeom>
          <a:solidFill>
            <a:schemeClr val="bg1">
              <a:lumMod val="95000"/>
            </a:schemeClr>
          </a:solid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C00000"/>
                </a:solidFill>
                <a:effectLst/>
                <a:uLnTx/>
                <a:uFillTx/>
                <a:latin typeface="Avenir Next" panose="020B0503020202020204" pitchFamily="34" charset="0"/>
                <a:ea typeface="+mn-ea"/>
                <a:cs typeface="Gill Sans MT"/>
              </a:rPr>
              <a:t>The </a:t>
            </a:r>
            <a:r>
              <a:rPr kumimoji="0" lang="en-US" sz="2200" b="1" i="0" u="sng" strike="noStrike" kern="1200" cap="none" spc="0" normalizeH="0" baseline="0" noProof="0" dirty="0">
                <a:ln>
                  <a:noFill/>
                </a:ln>
                <a:solidFill>
                  <a:srgbClr val="C00000"/>
                </a:solidFill>
                <a:effectLst/>
                <a:uLnTx/>
                <a:uFillTx/>
                <a:latin typeface="Avenir Next" panose="020B0503020202020204" pitchFamily="34" charset="0"/>
                <a:ea typeface="+mn-ea"/>
                <a:cs typeface="Gill Sans MT"/>
              </a:rPr>
              <a:t>lack of tools</a:t>
            </a:r>
            <a:r>
              <a:rPr kumimoji="0" lang="en-US" sz="2200" b="1" i="0" u="none" strike="noStrike" kern="1200" cap="none" spc="0" normalizeH="0" baseline="0" noProof="0" dirty="0">
                <a:ln>
                  <a:noFill/>
                </a:ln>
                <a:solidFill>
                  <a:srgbClr val="C00000"/>
                </a:solidFill>
                <a:effectLst/>
                <a:uLnTx/>
                <a:uFillTx/>
                <a:latin typeface="Avenir Next" panose="020B0503020202020204" pitchFamily="34" charset="0"/>
                <a:ea typeface="+mn-ea"/>
                <a:cs typeface="Gill Sans MT"/>
              </a:rPr>
              <a:t> and </a:t>
            </a:r>
            <a:r>
              <a:rPr kumimoji="0" lang="en-US" sz="2200" b="1" i="0" u="sng" strike="noStrike" kern="1200" cap="none" spc="0" normalizeH="0" baseline="0" noProof="0" dirty="0">
                <a:ln>
                  <a:noFill/>
                </a:ln>
                <a:solidFill>
                  <a:srgbClr val="C00000"/>
                </a:solidFill>
                <a:effectLst/>
                <a:uLnTx/>
                <a:uFillTx/>
                <a:latin typeface="Avenir Next" panose="020B0503020202020204" pitchFamily="34" charset="0"/>
                <a:ea typeface="+mn-ea"/>
                <a:cs typeface="Gill Sans MT"/>
              </a:rPr>
              <a:t>system support</a:t>
            </a:r>
            <a:r>
              <a:rPr kumimoji="0" lang="en-US" sz="2200" b="1" i="0" u="none" strike="noStrike" kern="1200" cap="none" spc="0" normalizeH="0" baseline="0" noProof="0" dirty="0">
                <a:ln>
                  <a:noFill/>
                </a:ln>
                <a:solidFill>
                  <a:srgbClr val="C00000"/>
                </a:solidFill>
                <a:effectLst/>
                <a:uLnTx/>
                <a:uFillTx/>
                <a:latin typeface="Avenir Next" panose="020B0503020202020204" pitchFamily="34" charset="0"/>
                <a:ea typeface="+mn-ea"/>
                <a:cs typeface="Gill Sans MT"/>
              </a:rPr>
              <a:t> for </a:t>
            </a:r>
            <a:br>
              <a:rPr kumimoji="0" lang="en-US" sz="2200" b="1" i="0" u="none" strike="noStrike" kern="1200" cap="none" spc="0" normalizeH="0" baseline="0" noProof="0" dirty="0">
                <a:ln>
                  <a:noFill/>
                </a:ln>
                <a:solidFill>
                  <a:srgbClr val="C00000"/>
                </a:solidFill>
                <a:effectLst/>
                <a:uLnTx/>
                <a:uFillTx/>
                <a:latin typeface="Avenir Next" panose="020B0503020202020204" pitchFamily="34" charset="0"/>
                <a:ea typeface="+mn-ea"/>
                <a:cs typeface="Gill Sans MT"/>
              </a:rPr>
            </a:br>
            <a:r>
              <a:rPr kumimoji="0" lang="en-US" sz="2200" b="1" i="0" u="none" strike="noStrike" kern="1200" cap="none" spc="0" normalizeH="0" baseline="0" noProof="0" dirty="0">
                <a:ln>
                  <a:noFill/>
                </a:ln>
                <a:solidFill>
                  <a:srgbClr val="C00000"/>
                </a:solidFill>
                <a:effectLst/>
                <a:uLnTx/>
                <a:uFillTx/>
                <a:latin typeface="Avenir Next" panose="020B0503020202020204" pitchFamily="34" charset="0"/>
                <a:ea typeface="+mn-ea"/>
                <a:cs typeface="Gill Sans MT"/>
              </a:rPr>
              <a:t>PIM architectures limit the </a:t>
            </a:r>
            <a:r>
              <a:rPr kumimoji="0" lang="en-US" sz="2200" b="1" i="0" u="sng" strike="noStrike" kern="1200" cap="none" spc="0" normalizeH="0" baseline="0" noProof="0" dirty="0">
                <a:ln>
                  <a:noFill/>
                </a:ln>
                <a:solidFill>
                  <a:srgbClr val="C00000"/>
                </a:solidFill>
                <a:effectLst/>
                <a:uLnTx/>
                <a:uFillTx/>
                <a:latin typeface="Avenir Next" panose="020B0503020202020204" pitchFamily="34" charset="0"/>
                <a:ea typeface="+mn-ea"/>
                <a:cs typeface="Gill Sans MT"/>
              </a:rPr>
              <a:t>adoption</a:t>
            </a:r>
            <a:r>
              <a:rPr kumimoji="0" lang="en-US" sz="2200" b="1" i="0" u="none" strike="noStrike" kern="1200" cap="none" spc="0" normalizeH="0" baseline="0" noProof="0" dirty="0">
                <a:ln>
                  <a:noFill/>
                </a:ln>
                <a:solidFill>
                  <a:srgbClr val="C00000"/>
                </a:solidFill>
                <a:effectLst/>
                <a:uLnTx/>
                <a:uFillTx/>
                <a:latin typeface="Avenir Next" panose="020B0503020202020204" pitchFamily="34" charset="0"/>
                <a:ea typeface="+mn-ea"/>
                <a:cs typeface="Gill Sans MT"/>
              </a:rPr>
              <a:t> of PIM system</a:t>
            </a:r>
          </a:p>
        </p:txBody>
      </p:sp>
    </p:spTree>
    <p:extLst>
      <p:ext uri="{BB962C8B-B14F-4D97-AF65-F5344CB8AC3E}">
        <p14:creationId xmlns:p14="http://schemas.microsoft.com/office/powerpoint/2010/main" val="35860562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50B11D3-B89D-7356-7787-86F935B27E4D}"/>
              </a:ext>
            </a:extLst>
          </p:cNvPr>
          <p:cNvCxnSpPr>
            <a:cxnSpLocks/>
          </p:cNvCxnSpPr>
          <p:nvPr/>
        </p:nvCxnSpPr>
        <p:spPr>
          <a:xfrm>
            <a:off x="0" y="1093292"/>
            <a:ext cx="914400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DE0F377-A721-52C1-B329-184C2C73C5EE}"/>
              </a:ext>
            </a:extLst>
          </p:cNvPr>
          <p:cNvSpPr/>
          <p:nvPr/>
        </p:nvSpPr>
        <p:spPr>
          <a:xfrm>
            <a:off x="0" y="0"/>
            <a:ext cx="9144000" cy="106800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02B7506-35EF-F089-75CD-62E66DBEF015}"/>
              </a:ext>
            </a:extLst>
          </p:cNvPr>
          <p:cNvSpPr txBox="1"/>
          <p:nvPr/>
        </p:nvSpPr>
        <p:spPr>
          <a:xfrm>
            <a:off x="2184744" y="6390915"/>
            <a:ext cx="537640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Avenir Next" panose="020B0503020202020204" pitchFamily="34" charset="0"/>
                <a:hlinkClick r:id="rId3">
                  <a:extLst>
                    <a:ext uri="{A12FA001-AC4F-418D-AE19-62706E023703}">
                      <ahyp:hlinkClr xmlns:ahyp="http://schemas.microsoft.com/office/drawing/2018/hyperlinkcolor" val="tx"/>
                    </a:ext>
                  </a:extLst>
                </a:hlinkClick>
              </a:rPr>
              <a:t>https://www.youtube.com/onurmutlulectures</a:t>
            </a:r>
            <a:r>
              <a:rPr kumimoji="0" lang="en-US" sz="1800" b="1" i="0" u="none" strike="noStrike" kern="1200" cap="none" spc="0" normalizeH="0" baseline="0" noProof="0" dirty="0">
                <a:ln>
                  <a:noFill/>
                </a:ln>
                <a:solidFill>
                  <a:srgbClr val="0000FF"/>
                </a:solidFill>
                <a:effectLst/>
                <a:uLnTx/>
                <a:uFillTx/>
                <a:latin typeface="Avenir Next" panose="020B0503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endParaRPr>
          </a:p>
        </p:txBody>
      </p:sp>
      <p:sp>
        <p:nvSpPr>
          <p:cNvPr id="7" name="Title 1" descr=" 6">
            <a:extLst>
              <a:ext uri="{FF2B5EF4-FFF2-40B4-BE49-F238E27FC236}">
                <a16:creationId xmlns:a16="http://schemas.microsoft.com/office/drawing/2014/main" id="{91C6E61A-84BC-C5DD-DB4E-B48D5DD4EB04}"/>
              </a:ext>
            </a:extLst>
          </p:cNvPr>
          <p:cNvSpPr txBox="1">
            <a:spLocks/>
          </p:cNvSpPr>
          <p:nvPr/>
        </p:nvSpPr>
        <p:spPr>
          <a:xfrm>
            <a:off x="457200" y="65989"/>
            <a:ext cx="8229600" cy="1093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accent4"/>
                </a:solidFill>
                <a:effectLst/>
                <a:uLnTx/>
                <a:uFillTx/>
                <a:latin typeface="Avenir Next" panose="020B0503020202020204" pitchFamily="34" charset="0"/>
              </a:rPr>
              <a:t>Processing-in-Memory Course: </a:t>
            </a:r>
            <a:br>
              <a:rPr kumimoji="0" lang="en-US" sz="4000" b="1" i="0" u="none" strike="noStrike" kern="1200" cap="none" spc="0" normalizeH="0" baseline="0" noProof="0" dirty="0">
                <a:ln>
                  <a:noFill/>
                </a:ln>
                <a:solidFill>
                  <a:schemeClr val="accent4"/>
                </a:solidFill>
                <a:effectLst/>
                <a:uLnTx/>
                <a:uFillTx/>
                <a:latin typeface="Avenir Next" panose="020B0503020202020204" pitchFamily="34" charset="0"/>
              </a:rPr>
            </a:br>
            <a:r>
              <a:rPr kumimoji="0" lang="en-US" sz="2400" b="1" i="0" u="none" strike="noStrike" kern="1200" cap="none" spc="0" normalizeH="0" baseline="0" noProof="0" dirty="0">
                <a:ln>
                  <a:noFill/>
                </a:ln>
                <a:solidFill>
                  <a:schemeClr val="accent4"/>
                </a:solidFill>
                <a:effectLst/>
                <a:uLnTx/>
                <a:uFillTx/>
                <a:latin typeface="Avenir Next" panose="020B0503020202020204" pitchFamily="34" charset="0"/>
              </a:rPr>
              <a:t>Fall 2024</a:t>
            </a:r>
            <a:endParaRPr kumimoji="0" lang="en-US" sz="3200" b="1" i="0" u="none" strike="noStrike" kern="1200" cap="none" spc="0" normalizeH="0" baseline="0" noProof="0" dirty="0">
              <a:ln>
                <a:noFill/>
              </a:ln>
              <a:solidFill>
                <a:schemeClr val="accent4"/>
              </a:solidFill>
              <a:effectLst/>
              <a:uLnTx/>
              <a:uFillTx/>
              <a:latin typeface="Avenir Next" panose="020B0503020202020204" pitchFamily="34" charset="0"/>
            </a:endParaRPr>
          </a:p>
        </p:txBody>
      </p:sp>
      <p:pic>
        <p:nvPicPr>
          <p:cNvPr id="11" name="Picture 10">
            <a:extLst>
              <a:ext uri="{FF2B5EF4-FFF2-40B4-BE49-F238E27FC236}">
                <a16:creationId xmlns:a16="http://schemas.microsoft.com/office/drawing/2014/main" id="{5C41A665-FB08-7A11-0BF0-C2A369689A4A}"/>
              </a:ext>
            </a:extLst>
          </p:cNvPr>
          <p:cNvPicPr>
            <a:picLocks noChangeAspect="1"/>
          </p:cNvPicPr>
          <p:nvPr/>
        </p:nvPicPr>
        <p:blipFill rotWithShape="1">
          <a:blip r:embed="rId4"/>
          <a:srcRect t="1432" r="2424" b="2099"/>
          <a:stretch/>
        </p:blipFill>
        <p:spPr>
          <a:xfrm>
            <a:off x="5369293" y="1202922"/>
            <a:ext cx="3548576" cy="5086802"/>
          </a:xfrm>
          <a:prstGeom prst="rect">
            <a:avLst/>
          </a:prstGeom>
          <a:ln>
            <a:noFill/>
          </a:ln>
          <a:effectLst>
            <a:outerShdw blurRad="292100" dist="139700" dir="2700000" algn="tl" rotWithShape="0">
              <a:srgbClr val="333333">
                <a:alpha val="65000"/>
              </a:srgbClr>
            </a:outerShdw>
          </a:effectLst>
        </p:spPr>
      </p:pic>
      <p:sp>
        <p:nvSpPr>
          <p:cNvPr id="2" name="Content Placeholder 2">
            <a:extLst>
              <a:ext uri="{FF2B5EF4-FFF2-40B4-BE49-F238E27FC236}">
                <a16:creationId xmlns:a16="http://schemas.microsoft.com/office/drawing/2014/main" id="{EF55D1D5-98A2-E6AC-3454-E2A3B652318F}"/>
              </a:ext>
            </a:extLst>
          </p:cNvPr>
          <p:cNvSpPr txBox="1">
            <a:spLocks/>
          </p:cNvSpPr>
          <p:nvPr/>
        </p:nvSpPr>
        <p:spPr>
          <a:xfrm>
            <a:off x="218173" y="1291473"/>
            <a:ext cx="4932947" cy="5160812"/>
          </a:xfrm>
          <a:prstGeom prst="rect">
            <a:avLst/>
          </a:prstGeom>
        </p:spPr>
        <p:txBody>
          <a:bodyPr anchor="ctr" anchorCtr="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spcBef>
                <a:spcPts val="600"/>
              </a:spcBef>
            </a:pPr>
            <a:r>
              <a:rPr lang="en-US" b="1" dirty="0">
                <a:solidFill>
                  <a:srgbClr val="D5712F"/>
                </a:solidFill>
                <a:latin typeface="Avenir Next" panose="020B0503020202020204" pitchFamily="34" charset="0"/>
              </a:rPr>
              <a:t>Fall 2024 Edition</a:t>
            </a:r>
          </a:p>
          <a:p>
            <a:pPr lvl="1">
              <a:lnSpc>
                <a:spcPct val="120000"/>
              </a:lnSpc>
              <a:spcBef>
                <a:spcPts val="0"/>
              </a:spcBef>
            </a:pPr>
            <a:r>
              <a:rPr lang="en-US" sz="2200" b="1" dirty="0">
                <a:solidFill>
                  <a:srgbClr val="D5702F"/>
                </a:solidFill>
                <a:latin typeface="Avenir Next" panose="020B0503020202020204" pitchFamily="34" charset="0"/>
                <a:hlinkClick r:id="rId5">
                  <a:extLst>
                    <a:ext uri="{A12FA001-AC4F-418D-AE19-62706E023703}">
                      <ahyp:hlinkClr xmlns:ahyp="http://schemas.microsoft.com/office/drawing/2018/hyperlinkcolor" val="tx"/>
                    </a:ext>
                  </a:extLst>
                </a:hlinkClick>
              </a:rPr>
              <a:t>https://safari.ethz.ch/projects_and_seminars/fall2024/doku.php?id=processing_in_memory</a:t>
            </a:r>
            <a:endParaRPr lang="en-US" sz="2200" dirty="0">
              <a:solidFill>
                <a:srgbClr val="D5702F"/>
              </a:solidFill>
              <a:latin typeface="Avenir Next" panose="020B0503020202020204" pitchFamily="34" charset="0"/>
            </a:endParaRPr>
          </a:p>
          <a:p>
            <a:pPr>
              <a:lnSpc>
                <a:spcPct val="140000"/>
              </a:lnSpc>
              <a:spcBef>
                <a:spcPts val="600"/>
              </a:spcBef>
            </a:pPr>
            <a:r>
              <a:rPr lang="en-US" b="1" dirty="0">
                <a:solidFill>
                  <a:schemeClr val="accent1"/>
                </a:solidFill>
                <a:latin typeface="Avenir Next" panose="020B0503020202020204" pitchFamily="34" charset="0"/>
              </a:rPr>
              <a:t>Spring 2023 Edition</a:t>
            </a:r>
          </a:p>
          <a:p>
            <a:pPr lvl="1">
              <a:lnSpc>
                <a:spcPct val="120000"/>
              </a:lnSpc>
              <a:spcBef>
                <a:spcPts val="0"/>
              </a:spcBef>
            </a:pPr>
            <a:r>
              <a:rPr lang="en-US" sz="2200" b="1" dirty="0">
                <a:solidFill>
                  <a:srgbClr val="E16161"/>
                </a:solidFill>
                <a:latin typeface="Avenir Next" panose="020B0503020202020204" pitchFamily="34" charset="0"/>
                <a:hlinkClick r:id="rId5">
                  <a:extLst>
                    <a:ext uri="{A12FA001-AC4F-418D-AE19-62706E023703}">
                      <ahyp:hlinkClr xmlns:ahyp="http://schemas.microsoft.com/office/drawing/2018/hyperlinkcolor" val="tx"/>
                    </a:ext>
                  </a:extLst>
                </a:hlinkClick>
              </a:rPr>
              <a:t>https://safari.ethz.ch/projects_and_seminars/spring2023/doku.php?id=processing_in_memory</a:t>
            </a:r>
            <a:endParaRPr lang="en-US" sz="2200" dirty="0">
              <a:solidFill>
                <a:srgbClr val="E16161"/>
              </a:solidFill>
              <a:latin typeface="Avenir Next" panose="020B0503020202020204" pitchFamily="34" charset="0"/>
            </a:endParaRPr>
          </a:p>
          <a:p>
            <a:pPr>
              <a:lnSpc>
                <a:spcPct val="140000"/>
              </a:lnSpc>
              <a:spcBef>
                <a:spcPts val="600"/>
              </a:spcBef>
            </a:pPr>
            <a:r>
              <a:rPr lang="en-US" b="1" dirty="0">
                <a:solidFill>
                  <a:schemeClr val="accent1"/>
                </a:solidFill>
                <a:latin typeface="Avenir Next" panose="020B0503020202020204" pitchFamily="34" charset="0"/>
              </a:rPr>
              <a:t>YouTube Livestream </a:t>
            </a:r>
          </a:p>
          <a:p>
            <a:pPr lvl="1">
              <a:lnSpc>
                <a:spcPct val="120000"/>
              </a:lnSpc>
              <a:spcBef>
                <a:spcPts val="0"/>
              </a:spcBef>
            </a:pPr>
            <a:r>
              <a:rPr lang="en-US" sz="2200" b="1" dirty="0">
                <a:solidFill>
                  <a:srgbClr val="E16161"/>
                </a:solidFill>
                <a:latin typeface="Avenir Next" panose="020B0503020202020204" pitchFamily="34" charset="0"/>
                <a:hlinkClick r:id="rId6">
                  <a:extLst>
                    <a:ext uri="{A12FA001-AC4F-418D-AE19-62706E023703}">
                      <ahyp:hlinkClr xmlns:ahyp="http://schemas.microsoft.com/office/drawing/2018/hyperlinkcolor" val="tx"/>
                    </a:ext>
                  </a:extLst>
                </a:hlinkClick>
              </a:rPr>
              <a:t>https://www.youtube.com/playlist?list=PL5Q2soXY2Zi9DSQg7OAlsNO8dOQKxF9sl</a:t>
            </a:r>
            <a:r>
              <a:rPr lang="en-US" sz="2200" b="1" dirty="0">
                <a:solidFill>
                  <a:srgbClr val="E16161"/>
                </a:solidFill>
                <a:latin typeface="Avenir Next" panose="020B0503020202020204" pitchFamily="34" charset="0"/>
              </a:rPr>
              <a:t> </a:t>
            </a:r>
            <a:r>
              <a:rPr lang="en-US" sz="2200" b="1" dirty="0">
                <a:solidFill>
                  <a:schemeClr val="accent1"/>
                </a:solidFill>
                <a:latin typeface="Avenir Next" panose="020B0503020202020204" pitchFamily="34" charset="0"/>
              </a:rPr>
              <a:t>  </a:t>
            </a:r>
          </a:p>
          <a:p>
            <a:pPr>
              <a:lnSpc>
                <a:spcPct val="140000"/>
              </a:lnSpc>
              <a:spcBef>
                <a:spcPts val="600"/>
              </a:spcBef>
            </a:pPr>
            <a:r>
              <a:rPr lang="en-US" b="1" dirty="0">
                <a:solidFill>
                  <a:srgbClr val="004986"/>
                </a:solidFill>
                <a:latin typeface="Avenir Next" panose="020B0503020202020204" pitchFamily="34" charset="0"/>
              </a:rPr>
              <a:t>Bachelor’s Course:</a:t>
            </a:r>
            <a:endParaRPr lang="en-US" dirty="0">
              <a:solidFill>
                <a:srgbClr val="004986"/>
              </a:solidFill>
              <a:latin typeface="Avenir Next" panose="020B0503020202020204" pitchFamily="34" charset="0"/>
            </a:endParaRPr>
          </a:p>
          <a:p>
            <a:pPr lvl="1">
              <a:lnSpc>
                <a:spcPct val="130000"/>
              </a:lnSpc>
              <a:spcBef>
                <a:spcPts val="0"/>
              </a:spcBef>
            </a:pPr>
            <a:r>
              <a:rPr lang="en-US" sz="2200" dirty="0">
                <a:solidFill>
                  <a:srgbClr val="004986"/>
                </a:solidFill>
                <a:latin typeface="Avenir Next" panose="020B0503020202020204" pitchFamily="34" charset="0"/>
              </a:rPr>
              <a:t>Elective at ETH Zurich</a:t>
            </a:r>
          </a:p>
          <a:p>
            <a:pPr lvl="1">
              <a:lnSpc>
                <a:spcPct val="130000"/>
              </a:lnSpc>
              <a:spcBef>
                <a:spcPts val="0"/>
              </a:spcBef>
            </a:pPr>
            <a:r>
              <a:rPr lang="en-US" sz="2200" dirty="0">
                <a:solidFill>
                  <a:srgbClr val="004986"/>
                </a:solidFill>
                <a:latin typeface="Avenir Next" panose="020B0503020202020204" pitchFamily="34" charset="0"/>
              </a:rPr>
              <a:t>Introduction to PIM systems (from industry and academia) </a:t>
            </a:r>
          </a:p>
          <a:p>
            <a:pPr lvl="1">
              <a:lnSpc>
                <a:spcPct val="130000"/>
              </a:lnSpc>
              <a:spcBef>
                <a:spcPts val="0"/>
              </a:spcBef>
            </a:pPr>
            <a:r>
              <a:rPr lang="en-US" sz="2200" dirty="0">
                <a:solidFill>
                  <a:srgbClr val="004986"/>
                </a:solidFill>
                <a:latin typeface="Avenir Next" panose="020B0503020202020204" pitchFamily="34" charset="0"/>
              </a:rPr>
              <a:t>Tutorial on using real PIM infrastructure</a:t>
            </a:r>
          </a:p>
          <a:p>
            <a:pPr lvl="1">
              <a:lnSpc>
                <a:spcPct val="130000"/>
              </a:lnSpc>
              <a:spcBef>
                <a:spcPts val="0"/>
              </a:spcBef>
            </a:pPr>
            <a:r>
              <a:rPr lang="en-US" sz="2200" dirty="0">
                <a:solidFill>
                  <a:srgbClr val="004986"/>
                </a:solidFill>
                <a:latin typeface="Avenir Next" panose="020B0503020202020204" pitchFamily="34" charset="0"/>
              </a:rPr>
              <a:t>Potential research exploration</a:t>
            </a:r>
          </a:p>
        </p:txBody>
      </p:sp>
    </p:spTree>
    <p:extLst>
      <p:ext uri="{BB962C8B-B14F-4D97-AF65-F5344CB8AC3E}">
        <p14:creationId xmlns:p14="http://schemas.microsoft.com/office/powerpoint/2010/main" val="374540077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1470687-998E-12CA-FE55-8A67F08301D4}"/>
              </a:ext>
            </a:extLst>
          </p:cNvPr>
          <p:cNvCxnSpPr>
            <a:cxnSpLocks/>
          </p:cNvCxnSpPr>
          <p:nvPr/>
        </p:nvCxnSpPr>
        <p:spPr>
          <a:xfrm>
            <a:off x="0" y="1093292"/>
            <a:ext cx="914400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F8D098-1C99-B28A-B301-A94C541115DB}"/>
              </a:ext>
            </a:extLst>
          </p:cNvPr>
          <p:cNvSpPr/>
          <p:nvPr/>
        </p:nvSpPr>
        <p:spPr>
          <a:xfrm>
            <a:off x="0" y="0"/>
            <a:ext cx="9144000" cy="106800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descr=" 6">
            <a:extLst>
              <a:ext uri="{FF2B5EF4-FFF2-40B4-BE49-F238E27FC236}">
                <a16:creationId xmlns:a16="http://schemas.microsoft.com/office/drawing/2014/main" id="{91C6E61A-84BC-C5DD-DB4E-B48D5DD4EB04}"/>
              </a:ext>
            </a:extLst>
          </p:cNvPr>
          <p:cNvSpPr txBox="1">
            <a:spLocks/>
          </p:cNvSpPr>
          <p:nvPr/>
        </p:nvSpPr>
        <p:spPr>
          <a:xfrm>
            <a:off x="457200" y="65989"/>
            <a:ext cx="8229600" cy="11972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accent4"/>
                </a:solidFill>
                <a:effectLst/>
                <a:uLnTx/>
                <a:uFillTx/>
                <a:latin typeface="Avenir Next" panose="020B0503020202020204" pitchFamily="34" charset="0"/>
              </a:rPr>
              <a:t>PIM Tutorial: </a:t>
            </a:r>
            <a:br>
              <a:rPr kumimoji="0" lang="en-US" sz="4000" b="1" i="0" u="none" strike="noStrike" kern="1200" cap="none" spc="0" normalizeH="0" baseline="0" noProof="0" dirty="0">
                <a:ln>
                  <a:noFill/>
                </a:ln>
                <a:solidFill>
                  <a:schemeClr val="accent4"/>
                </a:solidFill>
                <a:effectLst/>
                <a:uLnTx/>
                <a:uFillTx/>
                <a:latin typeface="Avenir Next" panose="020B0503020202020204" pitchFamily="34" charset="0"/>
              </a:rPr>
            </a:br>
            <a:r>
              <a:rPr kumimoji="0" lang="en-US" sz="2800" b="1" i="0" u="none" strike="noStrike" kern="1200" cap="none" spc="0" normalizeH="0" baseline="0" noProof="0" dirty="0">
                <a:ln>
                  <a:noFill/>
                </a:ln>
                <a:solidFill>
                  <a:schemeClr val="accent4"/>
                </a:solidFill>
                <a:effectLst/>
                <a:uLnTx/>
                <a:uFillTx/>
                <a:latin typeface="Avenir Next" panose="020B0503020202020204" pitchFamily="34" charset="0"/>
              </a:rPr>
              <a:t>ISCA &amp; MICRO 2024</a:t>
            </a:r>
            <a:endParaRPr kumimoji="0" lang="en-US" sz="2200" b="1" i="0" u="none" strike="noStrike" kern="1200" cap="none" spc="0" normalizeH="0" baseline="0" noProof="0" dirty="0">
              <a:ln>
                <a:noFill/>
              </a:ln>
              <a:solidFill>
                <a:schemeClr val="accent4"/>
              </a:solidFill>
              <a:effectLst/>
              <a:uLnTx/>
              <a:uFillTx/>
              <a:latin typeface="Avenir Next" panose="020B0503020202020204" pitchFamily="34" charset="0"/>
            </a:endParaRPr>
          </a:p>
        </p:txBody>
      </p:sp>
      <p:sp>
        <p:nvSpPr>
          <p:cNvPr id="2" name="Content Placeholder 2">
            <a:extLst>
              <a:ext uri="{FF2B5EF4-FFF2-40B4-BE49-F238E27FC236}">
                <a16:creationId xmlns:a16="http://schemas.microsoft.com/office/drawing/2014/main" id="{EF55D1D5-98A2-E6AC-3454-E2A3B652318F}"/>
              </a:ext>
            </a:extLst>
          </p:cNvPr>
          <p:cNvSpPr txBox="1">
            <a:spLocks/>
          </p:cNvSpPr>
          <p:nvPr/>
        </p:nvSpPr>
        <p:spPr>
          <a:xfrm>
            <a:off x="128168" y="855271"/>
            <a:ext cx="4932947" cy="6023151"/>
          </a:xfrm>
          <a:prstGeom prst="rect">
            <a:avLst/>
          </a:prstGeom>
        </p:spPr>
        <p:txBody>
          <a:bodyPr anchor="ctr" anchorCtr="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spcBef>
                <a:spcPts val="600"/>
              </a:spcBef>
            </a:pPr>
            <a:r>
              <a:rPr lang="en-US" b="1" dirty="0">
                <a:solidFill>
                  <a:srgbClr val="D5712F"/>
                </a:solidFill>
                <a:latin typeface="Avenir Next" panose="020B0503020202020204" pitchFamily="34" charset="0"/>
              </a:rPr>
              <a:t>ISCA 2024 Edition </a:t>
            </a:r>
          </a:p>
          <a:p>
            <a:pPr lvl="1">
              <a:lnSpc>
                <a:spcPct val="120000"/>
              </a:lnSpc>
              <a:spcBef>
                <a:spcPts val="0"/>
              </a:spcBef>
            </a:pPr>
            <a:r>
              <a:rPr lang="en-US" sz="2200" b="1" dirty="0">
                <a:solidFill>
                  <a:srgbClr val="D5702F"/>
                </a:solidFill>
                <a:latin typeface="Avenir Next" panose="020B0503020202020204" pitchFamily="34" charset="0"/>
              </a:rPr>
              <a:t>June 29</a:t>
            </a:r>
            <a:r>
              <a:rPr lang="en-US" sz="2200" b="1" baseline="30000" dirty="0">
                <a:solidFill>
                  <a:srgbClr val="D5702F"/>
                </a:solidFill>
                <a:latin typeface="Avenir Next" panose="020B0503020202020204" pitchFamily="34" charset="0"/>
              </a:rPr>
              <a:t>th</a:t>
            </a:r>
            <a:r>
              <a:rPr lang="en-US" sz="2200" b="1" dirty="0">
                <a:solidFill>
                  <a:srgbClr val="D5702F"/>
                </a:solidFill>
                <a:latin typeface="Avenir Next" panose="020B0503020202020204" pitchFamily="34" charset="0"/>
              </a:rPr>
              <a:t>: Lectures, hands-on labs, and invited lectures </a:t>
            </a:r>
          </a:p>
          <a:p>
            <a:pPr lvl="1">
              <a:lnSpc>
                <a:spcPct val="120000"/>
              </a:lnSpc>
              <a:spcBef>
                <a:spcPts val="0"/>
              </a:spcBef>
            </a:pPr>
            <a:r>
              <a:rPr lang="en-US" sz="2200" b="1" dirty="0">
                <a:solidFill>
                  <a:srgbClr val="D56F30"/>
                </a:solidFill>
                <a:latin typeface="Avenir Next" panose="020B0503020202020204" pitchFamily="34" charset="0"/>
                <a:ea typeface="ＭＳ Ｐゴシック" panose="020B0600070205080204" pitchFamily="34" charset="-128"/>
                <a:hlinkClick r:id="rId3">
                  <a:extLst>
                    <a:ext uri="{A12FA001-AC4F-418D-AE19-62706E023703}">
                      <ahyp:hlinkClr xmlns:ahyp="http://schemas.microsoft.com/office/drawing/2018/hyperlinkcolor" val="tx"/>
                    </a:ext>
                  </a:extLst>
                </a:hlinkClick>
              </a:rPr>
              <a:t>https://events.safari.ethz.ch/isca24-memorycentric-tutorial/doku.php?id=start</a:t>
            </a:r>
            <a:r>
              <a:rPr lang="en-US" sz="2200" b="1" dirty="0">
                <a:solidFill>
                  <a:srgbClr val="D56F30"/>
                </a:solidFill>
                <a:latin typeface="Avenir Next" panose="020B0503020202020204" pitchFamily="34" charset="0"/>
                <a:ea typeface="ＭＳ Ｐゴシック" panose="020B0600070205080204" pitchFamily="34" charset="-128"/>
              </a:rPr>
              <a:t> </a:t>
            </a:r>
            <a:br>
              <a:rPr lang="en-US" sz="2200" b="1" dirty="0">
                <a:solidFill>
                  <a:srgbClr val="D5702F"/>
                </a:solidFill>
                <a:latin typeface="Avenir Next" panose="020B0503020202020204" pitchFamily="34" charset="0"/>
                <a:ea typeface="ＭＳ Ｐゴシック" panose="020B0600070205080204" pitchFamily="34" charset="-128"/>
              </a:rPr>
            </a:br>
            <a:endParaRPr lang="en-US" sz="2200" b="1" dirty="0">
              <a:solidFill>
                <a:srgbClr val="D5702F"/>
              </a:solidFill>
              <a:latin typeface="Avenir Next" panose="020B0503020202020204" pitchFamily="34" charset="0"/>
            </a:endParaRPr>
          </a:p>
          <a:p>
            <a:pPr>
              <a:lnSpc>
                <a:spcPct val="140000"/>
              </a:lnSpc>
              <a:spcBef>
                <a:spcPts val="600"/>
              </a:spcBef>
            </a:pPr>
            <a:r>
              <a:rPr lang="en-US" b="1" dirty="0">
                <a:solidFill>
                  <a:schemeClr val="accent4"/>
                </a:solidFill>
                <a:latin typeface="Avenir Next" panose="020B0503020202020204" pitchFamily="34" charset="0"/>
              </a:rPr>
              <a:t>MICRO 2024 Edition (Upcoming)</a:t>
            </a:r>
          </a:p>
          <a:p>
            <a:pPr lvl="1">
              <a:lnSpc>
                <a:spcPct val="120000"/>
              </a:lnSpc>
              <a:spcBef>
                <a:spcPts val="0"/>
              </a:spcBef>
            </a:pPr>
            <a:r>
              <a:rPr lang="en-US" sz="2200" b="1" dirty="0">
                <a:solidFill>
                  <a:schemeClr val="accent4"/>
                </a:solidFill>
                <a:latin typeface="Avenir Next" panose="020B0503020202020204" pitchFamily="34" charset="0"/>
              </a:rPr>
              <a:t>November 2</a:t>
            </a:r>
            <a:r>
              <a:rPr lang="en-US" sz="2200" b="1" baseline="30000" dirty="0">
                <a:solidFill>
                  <a:schemeClr val="accent4"/>
                </a:solidFill>
                <a:latin typeface="Avenir Next" panose="020B0503020202020204" pitchFamily="34" charset="0"/>
              </a:rPr>
              <a:t>nd</a:t>
            </a:r>
            <a:r>
              <a:rPr lang="en-US" sz="2200" b="1" dirty="0">
                <a:solidFill>
                  <a:schemeClr val="accent4"/>
                </a:solidFill>
                <a:latin typeface="Avenir Next" panose="020B0503020202020204" pitchFamily="34" charset="0"/>
              </a:rPr>
              <a:t>: Lectures, hands-on labs, and invited lectures </a:t>
            </a:r>
          </a:p>
          <a:p>
            <a:pPr lvl="1">
              <a:lnSpc>
                <a:spcPct val="120000"/>
              </a:lnSpc>
              <a:spcBef>
                <a:spcPts val="0"/>
              </a:spcBef>
            </a:pPr>
            <a:r>
              <a:rPr lang="en-US" sz="2200" b="1" dirty="0">
                <a:solidFill>
                  <a:schemeClr val="accent4"/>
                </a:solidFill>
                <a:latin typeface="Avenir Next" panose="020B0503020202020204" pitchFamily="34" charset="0"/>
                <a:hlinkClick r:id="rId4">
                  <a:extLst>
                    <a:ext uri="{A12FA001-AC4F-418D-AE19-62706E023703}">
                      <ahyp:hlinkClr xmlns:ahyp="http://schemas.microsoft.com/office/drawing/2018/hyperlinkcolor" val="tx"/>
                    </a:ext>
                  </a:extLst>
                </a:hlinkClick>
              </a:rPr>
              <a:t>https://events.safari.ethz.ch/micro24-memorycentric-tutorial/doku.php?id=start</a:t>
            </a:r>
            <a:r>
              <a:rPr lang="en-US" sz="2200" b="1" dirty="0">
                <a:solidFill>
                  <a:schemeClr val="accent4"/>
                </a:solidFill>
                <a:latin typeface="Avenir Next" panose="020B0503020202020204" pitchFamily="34" charset="0"/>
              </a:rPr>
              <a:t> </a:t>
            </a:r>
            <a:br>
              <a:rPr lang="en-US" sz="2200" b="1" dirty="0">
                <a:solidFill>
                  <a:schemeClr val="accent1"/>
                </a:solidFill>
                <a:latin typeface="Avenir Next" panose="020B0503020202020204" pitchFamily="34" charset="0"/>
              </a:rPr>
            </a:br>
            <a:endParaRPr lang="en-US" sz="2200" b="1" dirty="0">
              <a:solidFill>
                <a:schemeClr val="accent1"/>
              </a:solidFill>
              <a:latin typeface="Avenir Next" panose="020B0503020202020204" pitchFamily="34" charset="0"/>
            </a:endParaRPr>
          </a:p>
          <a:p>
            <a:pPr>
              <a:lnSpc>
                <a:spcPct val="140000"/>
              </a:lnSpc>
              <a:spcBef>
                <a:spcPts val="600"/>
              </a:spcBef>
            </a:pPr>
            <a:r>
              <a:rPr lang="en-US" b="1" dirty="0">
                <a:solidFill>
                  <a:schemeClr val="accent5"/>
                </a:solidFill>
                <a:latin typeface="Avenir Next" panose="020B0503020202020204" pitchFamily="34" charset="0"/>
              </a:rPr>
              <a:t>YouTube Livestream  </a:t>
            </a:r>
          </a:p>
          <a:p>
            <a:pPr lvl="1">
              <a:lnSpc>
                <a:spcPct val="120000"/>
              </a:lnSpc>
              <a:spcBef>
                <a:spcPts val="0"/>
              </a:spcBef>
            </a:pPr>
            <a:r>
              <a:rPr lang="en-US" sz="2200" b="1" dirty="0">
                <a:solidFill>
                  <a:schemeClr val="accent5"/>
                </a:solidFill>
                <a:latin typeface="Avenir Next" panose="020B0503020202020204" pitchFamily="34" charset="0"/>
                <a:hlinkClick r:id="rId5">
                  <a:extLst>
                    <a:ext uri="{A12FA001-AC4F-418D-AE19-62706E023703}">
                      <ahyp:hlinkClr xmlns:ahyp="http://schemas.microsoft.com/office/drawing/2018/hyperlinkcolor" val="tx"/>
                    </a:ext>
                  </a:extLst>
                </a:hlinkClick>
              </a:rPr>
              <a:t>https://www.youtube.com/watch?v=KV2MXvcBgb0</a:t>
            </a:r>
            <a:r>
              <a:rPr lang="en-US" sz="2200" b="1" dirty="0">
                <a:solidFill>
                  <a:schemeClr val="accent5"/>
                </a:solidFill>
                <a:latin typeface="Avenir Next" panose="020B0503020202020204" pitchFamily="34" charset="0"/>
              </a:rPr>
              <a:t> </a:t>
            </a:r>
          </a:p>
        </p:txBody>
      </p:sp>
      <p:pic>
        <p:nvPicPr>
          <p:cNvPr id="9" name="Picture 8">
            <a:extLst>
              <a:ext uri="{FF2B5EF4-FFF2-40B4-BE49-F238E27FC236}">
                <a16:creationId xmlns:a16="http://schemas.microsoft.com/office/drawing/2014/main" id="{81518FC0-1CE2-9AEF-D3E1-320C44AA7886}"/>
              </a:ext>
            </a:extLst>
          </p:cNvPr>
          <p:cNvPicPr>
            <a:picLocks noChangeAspect="1"/>
          </p:cNvPicPr>
          <p:nvPr/>
        </p:nvPicPr>
        <p:blipFill>
          <a:blip r:embed="rId6"/>
          <a:stretch>
            <a:fillRect/>
          </a:stretch>
        </p:blipFill>
        <p:spPr>
          <a:xfrm>
            <a:off x="5289715" y="1329179"/>
            <a:ext cx="3521776" cy="4946930"/>
          </a:xfrm>
          <a:prstGeom prst="rect">
            <a:avLst/>
          </a:prstGeom>
        </p:spPr>
      </p:pic>
    </p:spTree>
    <p:extLst>
      <p:ext uri="{BB962C8B-B14F-4D97-AF65-F5344CB8AC3E}">
        <p14:creationId xmlns:p14="http://schemas.microsoft.com/office/powerpoint/2010/main" val="161486945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35FE8BD-DFE1-0030-F9CE-9C5F58A7C5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219200"/>
            <a:ext cx="8610600" cy="4746225"/>
          </a:xfrm>
        </p:spPr>
      </p:pic>
      <p:pic>
        <p:nvPicPr>
          <p:cNvPr id="3" name="Picture 2" descr="safari.png">
            <a:extLst>
              <a:ext uri="{FF2B5EF4-FFF2-40B4-BE49-F238E27FC236}">
                <a16:creationId xmlns:a16="http://schemas.microsoft.com/office/drawing/2014/main" id="{060A2FDB-E3F4-EA51-EE9D-66C14A35D967}"/>
              </a:ext>
            </a:extLst>
          </p:cNvPr>
          <p:cNvPicPr>
            <a:picLocks noChangeAspect="1"/>
          </p:cNvPicPr>
          <p:nvPr/>
        </p:nvPicPr>
        <p:blipFill>
          <a:blip r:embed="rId4" cstate="print"/>
          <a:stretch>
            <a:fillRect/>
          </a:stretch>
        </p:blipFill>
        <p:spPr>
          <a:xfrm>
            <a:off x="179512" y="6500854"/>
            <a:ext cx="1080120" cy="312522"/>
          </a:xfrm>
          <a:prstGeom prst="rect">
            <a:avLst/>
          </a:prstGeom>
        </p:spPr>
      </p:pic>
      <p:sp>
        <p:nvSpPr>
          <p:cNvPr id="8" name="Title 1" descr=" 6">
            <a:extLst>
              <a:ext uri="{FF2B5EF4-FFF2-40B4-BE49-F238E27FC236}">
                <a16:creationId xmlns:a16="http://schemas.microsoft.com/office/drawing/2014/main" id="{F07AD971-8EA8-592B-BEAB-3A5229F47FCF}"/>
              </a:ext>
            </a:extLst>
          </p:cNvPr>
          <p:cNvSpPr txBox="1">
            <a:spLocks/>
          </p:cNvSpPr>
          <p:nvPr/>
        </p:nvSpPr>
        <p:spPr>
          <a:xfrm>
            <a:off x="457200" y="65989"/>
            <a:ext cx="8229600" cy="11972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accent4"/>
                </a:solidFill>
                <a:effectLst/>
                <a:uLnTx/>
                <a:uFillTx/>
                <a:latin typeface="Avenir Next" panose="020B0503020202020204" pitchFamily="34" charset="0"/>
              </a:rPr>
              <a:t>Next PIM Tutorial: </a:t>
            </a:r>
            <a:br>
              <a:rPr kumimoji="0" lang="en-US" sz="4000" b="1" i="0" u="none" strike="noStrike" kern="1200" cap="none" spc="0" normalizeH="0" baseline="0" noProof="0" dirty="0">
                <a:ln>
                  <a:noFill/>
                </a:ln>
                <a:solidFill>
                  <a:schemeClr val="accent4"/>
                </a:solidFill>
                <a:effectLst/>
                <a:uLnTx/>
                <a:uFillTx/>
                <a:latin typeface="Avenir Next" panose="020B0503020202020204" pitchFamily="34" charset="0"/>
              </a:rPr>
            </a:br>
            <a:r>
              <a:rPr lang="en-US" sz="2800" b="1" dirty="0" err="1">
                <a:solidFill>
                  <a:schemeClr val="accent4"/>
                </a:solidFill>
                <a:latin typeface="Avenir Next" panose="020B0503020202020204" pitchFamily="34" charset="0"/>
              </a:rPr>
              <a:t>PPoPP</a:t>
            </a:r>
            <a:r>
              <a:rPr lang="en-US" sz="2800" b="1" dirty="0">
                <a:solidFill>
                  <a:schemeClr val="accent4"/>
                </a:solidFill>
                <a:latin typeface="Avenir Next" panose="020B0503020202020204" pitchFamily="34" charset="0"/>
              </a:rPr>
              <a:t> </a:t>
            </a:r>
            <a:r>
              <a:rPr kumimoji="0" lang="en-US" sz="2800" b="1" i="0" u="none" strike="noStrike" kern="1200" cap="none" spc="0" normalizeH="0" baseline="0" noProof="0" dirty="0">
                <a:ln>
                  <a:noFill/>
                </a:ln>
                <a:solidFill>
                  <a:schemeClr val="accent4"/>
                </a:solidFill>
                <a:effectLst/>
                <a:uLnTx/>
                <a:uFillTx/>
                <a:latin typeface="Avenir Next" panose="020B0503020202020204" pitchFamily="34" charset="0"/>
              </a:rPr>
              <a:t>2025</a:t>
            </a:r>
            <a:endParaRPr kumimoji="0" lang="en-US" sz="2200" b="1" i="0" u="none" strike="noStrike" kern="1200" cap="none" spc="0" normalizeH="0" baseline="0" noProof="0" dirty="0">
              <a:ln>
                <a:noFill/>
              </a:ln>
              <a:solidFill>
                <a:schemeClr val="accent4"/>
              </a:solidFill>
              <a:effectLst/>
              <a:uLnTx/>
              <a:uFillTx/>
              <a:latin typeface="Avenir Next" panose="020B0503020202020204" pitchFamily="34" charset="0"/>
            </a:endParaRPr>
          </a:p>
        </p:txBody>
      </p:sp>
      <p:sp>
        <p:nvSpPr>
          <p:cNvPr id="10" name="TextBox 9">
            <a:extLst>
              <a:ext uri="{FF2B5EF4-FFF2-40B4-BE49-F238E27FC236}">
                <a16:creationId xmlns:a16="http://schemas.microsoft.com/office/drawing/2014/main" id="{86889FAF-DF3D-97ED-8636-4A81D79377CA}"/>
              </a:ext>
            </a:extLst>
          </p:cNvPr>
          <p:cNvSpPr txBox="1"/>
          <p:nvPr/>
        </p:nvSpPr>
        <p:spPr>
          <a:xfrm>
            <a:off x="-10391" y="6069255"/>
            <a:ext cx="9144000" cy="369332"/>
          </a:xfrm>
          <a:prstGeom prst="rect">
            <a:avLst/>
          </a:prstGeom>
          <a:noFill/>
        </p:spPr>
        <p:txBody>
          <a:bodyPr wrap="square">
            <a:spAutoFit/>
          </a:bodyPr>
          <a:lstStyle/>
          <a:p>
            <a:pPr algn="ctr"/>
            <a:r>
              <a:rPr lang="en-US" b="1" i="0" dirty="0">
                <a:effectLst/>
                <a:latin typeface="Avenir Next" panose="020B0503020202020204" pitchFamily="34" charset="0"/>
                <a:hlinkClick r:id="rId5" tooltip="https://events.safari.ethz.ch/ppopp25-memorycentric-tutorial/doku.php"/>
              </a:rPr>
              <a:t>https://events.safari.ethz.ch/ppopp25-memorycentric-tutorial/doku.php</a:t>
            </a:r>
            <a:r>
              <a:rPr lang="en-US" b="1" i="0" dirty="0">
                <a:effectLst/>
                <a:latin typeface="Avenir Next" panose="020B0503020202020204" pitchFamily="34" charset="0"/>
              </a:rPr>
              <a:t> </a:t>
            </a:r>
            <a:endParaRPr lang="en-US" b="1" dirty="0">
              <a:latin typeface="Avenir Next" panose="020B0503020202020204" pitchFamily="34" charset="0"/>
            </a:endParaRPr>
          </a:p>
        </p:txBody>
      </p:sp>
    </p:spTree>
    <p:extLst>
      <p:ext uri="{BB962C8B-B14F-4D97-AF65-F5344CB8AC3E}">
        <p14:creationId xmlns:p14="http://schemas.microsoft.com/office/powerpoint/2010/main" val="9490549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afari.png">
            <a:extLst>
              <a:ext uri="{FF2B5EF4-FFF2-40B4-BE49-F238E27FC236}">
                <a16:creationId xmlns:a16="http://schemas.microsoft.com/office/drawing/2014/main" id="{060A2FDB-E3F4-EA51-EE9D-66C14A35D967}"/>
              </a:ext>
            </a:extLst>
          </p:cNvPr>
          <p:cNvPicPr>
            <a:picLocks noChangeAspect="1"/>
          </p:cNvPicPr>
          <p:nvPr/>
        </p:nvPicPr>
        <p:blipFill>
          <a:blip r:embed="rId3" cstate="print"/>
          <a:stretch>
            <a:fillRect/>
          </a:stretch>
        </p:blipFill>
        <p:spPr>
          <a:xfrm>
            <a:off x="179512" y="6500854"/>
            <a:ext cx="1080120" cy="312522"/>
          </a:xfrm>
          <a:prstGeom prst="rect">
            <a:avLst/>
          </a:prstGeom>
        </p:spPr>
      </p:pic>
      <p:sp>
        <p:nvSpPr>
          <p:cNvPr id="8" name="Title 1" descr=" 6">
            <a:extLst>
              <a:ext uri="{FF2B5EF4-FFF2-40B4-BE49-F238E27FC236}">
                <a16:creationId xmlns:a16="http://schemas.microsoft.com/office/drawing/2014/main" id="{F07AD971-8EA8-592B-BEAB-3A5229F47FCF}"/>
              </a:ext>
            </a:extLst>
          </p:cNvPr>
          <p:cNvSpPr txBox="1">
            <a:spLocks/>
          </p:cNvSpPr>
          <p:nvPr/>
        </p:nvSpPr>
        <p:spPr>
          <a:xfrm>
            <a:off x="457200" y="65990"/>
            <a:ext cx="8229600" cy="97310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200" b="1" dirty="0">
                <a:solidFill>
                  <a:schemeClr val="accent4"/>
                </a:solidFill>
                <a:latin typeface="Avenir Next" panose="020B0503020202020204" pitchFamily="34" charset="0"/>
              </a:rPr>
              <a:t>1</a:t>
            </a:r>
            <a:r>
              <a:rPr lang="en-US" sz="3200" b="1" baseline="30000" dirty="0">
                <a:solidFill>
                  <a:schemeClr val="accent4"/>
                </a:solidFill>
                <a:latin typeface="Avenir Next" panose="020B0503020202020204" pitchFamily="34" charset="0"/>
              </a:rPr>
              <a:t>st</a:t>
            </a:r>
            <a:r>
              <a:rPr kumimoji="0" lang="en-US" sz="3200" b="1" i="0" u="none" strike="noStrike" kern="1200" cap="none" spc="0" normalizeH="0" baseline="0" noProof="0" dirty="0">
                <a:ln>
                  <a:noFill/>
                </a:ln>
                <a:solidFill>
                  <a:schemeClr val="accent4"/>
                </a:solidFill>
                <a:effectLst/>
                <a:uLnTx/>
                <a:uFillTx/>
                <a:latin typeface="Avenir Next" panose="020B0503020202020204" pitchFamily="34" charset="0"/>
              </a:rPr>
              <a:t> Memory-Centric Computing Systems Workshop @ ASPLOS 2025</a:t>
            </a:r>
            <a:endParaRPr kumimoji="0" lang="en-US" sz="1800" b="1" i="0" u="none" strike="noStrike" kern="1200" cap="none" spc="0" normalizeH="0" baseline="0" noProof="0" dirty="0">
              <a:ln>
                <a:noFill/>
              </a:ln>
              <a:solidFill>
                <a:schemeClr val="accent4"/>
              </a:solidFill>
              <a:effectLst/>
              <a:uLnTx/>
              <a:uFillTx/>
              <a:latin typeface="Avenir Next" panose="020B0503020202020204" pitchFamily="34" charset="0"/>
            </a:endParaRPr>
          </a:p>
        </p:txBody>
      </p:sp>
      <p:sp>
        <p:nvSpPr>
          <p:cNvPr id="4" name="TextBox 3">
            <a:extLst>
              <a:ext uri="{FF2B5EF4-FFF2-40B4-BE49-F238E27FC236}">
                <a16:creationId xmlns:a16="http://schemas.microsoft.com/office/drawing/2014/main" id="{354F4987-32FE-FA95-0D19-84450D7786DE}"/>
              </a:ext>
            </a:extLst>
          </p:cNvPr>
          <p:cNvSpPr txBox="1"/>
          <p:nvPr/>
        </p:nvSpPr>
        <p:spPr>
          <a:xfrm>
            <a:off x="0" y="6131522"/>
            <a:ext cx="9144000" cy="369332"/>
          </a:xfrm>
          <a:prstGeom prst="rect">
            <a:avLst/>
          </a:prstGeom>
          <a:noFill/>
        </p:spPr>
        <p:txBody>
          <a:bodyPr wrap="square">
            <a:spAutoFit/>
          </a:bodyPr>
          <a:lstStyle/>
          <a:p>
            <a:pPr algn="ctr"/>
            <a:r>
              <a:rPr lang="en-US" b="1" dirty="0">
                <a:latin typeface="Avenir Next" panose="020B0503020202020204" pitchFamily="34" charset="0"/>
                <a:hlinkClick r:id="rId4"/>
              </a:rPr>
              <a:t>https://events.safari.ethz.ch/asplos25-MCCSys/doku.php</a:t>
            </a:r>
            <a:r>
              <a:rPr lang="en-US" b="1" dirty="0">
                <a:latin typeface="Avenir Next" panose="020B0503020202020204" pitchFamily="34" charset="0"/>
              </a:rPr>
              <a:t> </a:t>
            </a:r>
          </a:p>
        </p:txBody>
      </p:sp>
      <p:pic>
        <p:nvPicPr>
          <p:cNvPr id="6" name="Picture 5">
            <a:extLst>
              <a:ext uri="{FF2B5EF4-FFF2-40B4-BE49-F238E27FC236}">
                <a16:creationId xmlns:a16="http://schemas.microsoft.com/office/drawing/2014/main" id="{F45EBC4F-EDD4-183E-489E-2D1BD23258B0}"/>
              </a:ext>
            </a:extLst>
          </p:cNvPr>
          <p:cNvPicPr>
            <a:picLocks noChangeAspect="1"/>
          </p:cNvPicPr>
          <p:nvPr/>
        </p:nvPicPr>
        <p:blipFill>
          <a:blip r:embed="rId5"/>
          <a:stretch>
            <a:fillRect/>
          </a:stretch>
        </p:blipFill>
        <p:spPr>
          <a:xfrm>
            <a:off x="193988" y="1408424"/>
            <a:ext cx="8756024" cy="4526973"/>
          </a:xfrm>
          <a:prstGeom prst="rect">
            <a:avLst/>
          </a:prstGeom>
        </p:spPr>
      </p:pic>
    </p:spTree>
    <p:extLst>
      <p:ext uri="{BB962C8B-B14F-4D97-AF65-F5344CB8AC3E}">
        <p14:creationId xmlns:p14="http://schemas.microsoft.com/office/powerpoint/2010/main" val="36178557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011" y="241815"/>
            <a:ext cx="8894602" cy="606084"/>
          </a:xfrm>
        </p:spPr>
        <p:txBody>
          <a:bodyPr>
            <a:normAutofit fontScale="90000"/>
          </a:bodyPr>
          <a:lstStyle/>
          <a:p>
            <a:r>
              <a:rPr lang="en-US" dirty="0"/>
              <a:t>Referenced Papers, Talks, Artifacts</a:t>
            </a:r>
          </a:p>
        </p:txBody>
      </p:sp>
      <p:sp>
        <p:nvSpPr>
          <p:cNvPr id="3" name="Content Placeholder 2"/>
          <p:cNvSpPr>
            <a:spLocks noGrp="1"/>
          </p:cNvSpPr>
          <p:nvPr>
            <p:ph idx="1"/>
          </p:nvPr>
        </p:nvSpPr>
        <p:spPr/>
        <p:txBody>
          <a:bodyPr/>
          <a:lstStyle/>
          <a:p>
            <a:endParaRPr lang="en-US" dirty="0"/>
          </a:p>
          <a:p>
            <a:r>
              <a:rPr lang="en-US" dirty="0"/>
              <a:t>All are available at</a:t>
            </a:r>
          </a:p>
          <a:p>
            <a:pPr marL="0" indent="0">
              <a:buNone/>
            </a:pPr>
            <a:endParaRPr lang="en-US" dirty="0"/>
          </a:p>
          <a:p>
            <a:pPr marL="344487" lvl="1" indent="0">
              <a:buNone/>
            </a:pPr>
            <a:r>
              <a:rPr lang="en-US" b="1" dirty="0">
                <a:solidFill>
                  <a:srgbClr val="0432FF"/>
                </a:solidFill>
                <a:hlinkClick r:id="rId2">
                  <a:extLst>
                    <a:ext uri="{A12FA001-AC4F-418D-AE19-62706E023703}">
                      <ahyp:hlinkClr xmlns:ahyp="http://schemas.microsoft.com/office/drawing/2018/hyperlinkcolor" val="tx"/>
                    </a:ext>
                  </a:extLst>
                </a:hlinkClick>
              </a:rPr>
              <a:t>https://people.inf.ethz.ch/omutlu/projects.htm</a:t>
            </a:r>
            <a:r>
              <a:rPr lang="en-US" b="1" dirty="0">
                <a:solidFill>
                  <a:srgbClr val="0432FF"/>
                </a:solidFill>
              </a:rPr>
              <a:t> </a:t>
            </a:r>
          </a:p>
          <a:p>
            <a:pPr marL="344487" lvl="1" indent="0">
              <a:buNone/>
            </a:pPr>
            <a:endParaRPr lang="en-US" dirty="0">
              <a:solidFill>
                <a:srgbClr val="0432FF"/>
              </a:solidFill>
            </a:endParaRPr>
          </a:p>
          <a:p>
            <a:pPr marL="344487" lvl="1" indent="0">
              <a:buNone/>
            </a:pPr>
            <a:r>
              <a:rPr lang="en-US" b="1" dirty="0">
                <a:solidFill>
                  <a:srgbClr val="0432FF"/>
                </a:solidFill>
                <a:hlinkClick r:id="rId3">
                  <a:extLst>
                    <a:ext uri="{A12FA001-AC4F-418D-AE19-62706E023703}">
                      <ahyp:hlinkClr xmlns:ahyp="http://schemas.microsoft.com/office/drawing/2018/hyperlinkcolor" val="tx"/>
                    </a:ext>
                  </a:extLst>
                </a:hlinkClick>
              </a:rPr>
              <a:t>https://www.youtube.com/onurmutlulectures</a:t>
            </a:r>
            <a:r>
              <a:rPr lang="en-US" b="1" dirty="0">
                <a:solidFill>
                  <a:srgbClr val="0432FF"/>
                </a:solidFill>
              </a:rPr>
              <a:t> </a:t>
            </a:r>
          </a:p>
          <a:p>
            <a:pPr marL="344487" lvl="1" indent="0">
              <a:buNone/>
            </a:pPr>
            <a:endParaRPr lang="en-US" b="1" dirty="0">
              <a:solidFill>
                <a:srgbClr val="0432FF"/>
              </a:solidFill>
            </a:endParaRPr>
          </a:p>
          <a:p>
            <a:pPr marL="344487" lvl="1" indent="0">
              <a:buNone/>
            </a:pPr>
            <a:r>
              <a:rPr lang="en-US" b="1" u="sng" dirty="0">
                <a:solidFill>
                  <a:srgbClr val="0432FF"/>
                </a:solidFill>
              </a:rPr>
              <a:t>https://</a:t>
            </a:r>
            <a:r>
              <a:rPr lang="en-US" b="1" u="sng" dirty="0" err="1">
                <a:solidFill>
                  <a:srgbClr val="0432FF"/>
                </a:solidFill>
              </a:rPr>
              <a:t>github.com</a:t>
            </a:r>
            <a:r>
              <a:rPr lang="en-US" b="1" u="sng" dirty="0">
                <a:solidFill>
                  <a:srgbClr val="0432FF"/>
                </a:solidFill>
              </a:rPr>
              <a:t>/CMU-SAFARI/ </a:t>
            </a:r>
          </a:p>
          <a:p>
            <a:pPr marL="344487" lvl="1" indent="0">
              <a:buNone/>
            </a:pPr>
            <a:endParaRPr lang="en-US" b="1" dirty="0">
              <a:solidFill>
                <a:srgbClr val="0432FF"/>
              </a:solidFill>
            </a:endParaRPr>
          </a:p>
          <a:p>
            <a:pPr marL="344487" lvl="1" indent="0">
              <a:buNone/>
            </a:pPr>
            <a:endParaRPr lang="en-US" dirty="0"/>
          </a:p>
          <a:p>
            <a:endParaRPr lang="en-US" dirty="0"/>
          </a:p>
          <a:p>
            <a:endParaRPr lang="en-US" dirty="0"/>
          </a:p>
        </p:txBody>
      </p:sp>
      <p:sp>
        <p:nvSpPr>
          <p:cNvPr id="4" name="Slide Number Placeholder 3"/>
          <p:cNvSpPr>
            <a:spLocks noGrp="1"/>
          </p:cNvSpPr>
          <p:nvPr>
            <p:ph type="sldNum" sz="quarter" idx="11"/>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rgbClr val="000000"/>
                </a:solidFill>
                <a:latin typeface="Garamond"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38015064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Open Source Tools: SAFARI GitHub</a:t>
            </a:r>
          </a:p>
        </p:txBody>
      </p:sp>
      <p:sp>
        <p:nvSpPr>
          <p:cNvPr id="4" name="Slide Number Placeholder 3"/>
          <p:cNvSpPr>
            <a:spLocks noGrp="1"/>
          </p:cNvSpPr>
          <p:nvPr>
            <p:ph type="sldNum" sz="quarter" idx="11"/>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rgbClr val="000000"/>
                </a:solidFill>
                <a:latin typeface="Garamond" charset="0"/>
                <a:ea typeface="+mn-ea"/>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A4FB91F-8620-9C4D-8A32-1AD02BFD54B1}"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Arial" charset="0"/>
            </a:endParaRPr>
          </a:p>
        </p:txBody>
      </p:sp>
      <p:sp>
        <p:nvSpPr>
          <p:cNvPr id="9" name="TextBox 8">
            <a:extLst>
              <a:ext uri="{FF2B5EF4-FFF2-40B4-BE49-F238E27FC236}">
                <a16:creationId xmlns:a16="http://schemas.microsoft.com/office/drawing/2014/main" id="{A0AA7D28-7410-C24A-A6ED-5E77A789D28D}"/>
              </a:ext>
            </a:extLst>
          </p:cNvPr>
          <p:cNvSpPr txBox="1"/>
          <p:nvPr/>
        </p:nvSpPr>
        <p:spPr>
          <a:xfrm>
            <a:off x="2461487" y="6488668"/>
            <a:ext cx="42210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432FF"/>
                </a:solidFill>
                <a:effectLst/>
                <a:uLnTx/>
                <a:uFillTx/>
                <a:latin typeface="Tahoma"/>
                <a:ea typeface="ＭＳ Ｐゴシック" panose="020B0600070205080204" pitchFamily="34" charset="-128"/>
                <a:cs typeface="+mn-cs"/>
                <a:hlinkClick r:id="rId2">
                  <a:extLst>
                    <a:ext uri="{A12FA001-AC4F-418D-AE19-62706E023703}">
                      <ahyp:hlinkClr xmlns:ahyp="http://schemas.microsoft.com/office/drawing/2018/hyperlinkcolor" val="tx"/>
                    </a:ext>
                  </a:extLst>
                </a:hlinkClick>
              </a:rPr>
              <a:t>https://</a:t>
            </a:r>
            <a:r>
              <a:rPr kumimoji="0" lang="en-US" sz="1800" b="1" i="0" u="none" strike="noStrike" kern="1200" cap="none" spc="0" normalizeH="0" baseline="0" noProof="0" dirty="0" err="1">
                <a:ln>
                  <a:noFill/>
                </a:ln>
                <a:solidFill>
                  <a:srgbClr val="0432FF"/>
                </a:solidFill>
                <a:effectLst/>
                <a:uLnTx/>
                <a:uFillTx/>
                <a:latin typeface="Tahoma"/>
                <a:ea typeface="ＭＳ Ｐゴシック" panose="020B0600070205080204" pitchFamily="34" charset="-128"/>
                <a:cs typeface="+mn-cs"/>
                <a:hlinkClick r:id="rId2">
                  <a:extLst>
                    <a:ext uri="{A12FA001-AC4F-418D-AE19-62706E023703}">
                      <ahyp:hlinkClr xmlns:ahyp="http://schemas.microsoft.com/office/drawing/2018/hyperlinkcolor" val="tx"/>
                    </a:ext>
                  </a:extLst>
                </a:hlinkClick>
              </a:rPr>
              <a:t>github.com</a:t>
            </a:r>
            <a:r>
              <a:rPr kumimoji="0" lang="en-US" sz="1800" b="1" i="0" u="none" strike="noStrike" kern="1200" cap="none" spc="0" normalizeH="0" baseline="0" noProof="0" dirty="0">
                <a:ln>
                  <a:noFill/>
                </a:ln>
                <a:solidFill>
                  <a:srgbClr val="0432FF"/>
                </a:solidFill>
                <a:effectLst/>
                <a:uLnTx/>
                <a:uFillTx/>
                <a:latin typeface="Tahoma"/>
                <a:ea typeface="ＭＳ Ｐゴシック" panose="020B0600070205080204" pitchFamily="34" charset="-128"/>
                <a:cs typeface="+mn-cs"/>
                <a:hlinkClick r:id="rId2">
                  <a:extLst>
                    <a:ext uri="{A12FA001-AC4F-418D-AE19-62706E023703}">
                      <ahyp:hlinkClr xmlns:ahyp="http://schemas.microsoft.com/office/drawing/2018/hyperlinkcolor" val="tx"/>
                    </a:ext>
                  </a:extLst>
                </a:hlinkClick>
              </a:rPr>
              <a:t>/CMU-SAFARI/</a:t>
            </a:r>
            <a:endParaRPr kumimoji="0" lang="en-US" sz="1800" b="0" i="0" u="none" strike="noStrike" kern="1200" cap="none" spc="0" normalizeH="0" baseline="0" noProof="0" dirty="0">
              <a:ln>
                <a:noFill/>
              </a:ln>
              <a:solidFill>
                <a:srgbClr val="0432FF"/>
              </a:solidFill>
              <a:effectLst/>
              <a:uLnTx/>
              <a:uFillTx/>
              <a:latin typeface="Tahoma"/>
              <a:ea typeface="ＭＳ Ｐゴシック" panose="020B0600070205080204" pitchFamily="34" charset="-128"/>
              <a:cs typeface="+mn-cs"/>
            </a:endParaRPr>
          </a:p>
        </p:txBody>
      </p:sp>
      <p:pic>
        <p:nvPicPr>
          <p:cNvPr id="3" name="Picture 2">
            <a:extLst>
              <a:ext uri="{FF2B5EF4-FFF2-40B4-BE49-F238E27FC236}">
                <a16:creationId xmlns:a16="http://schemas.microsoft.com/office/drawing/2014/main" id="{8172252E-5EA9-6EEB-F83B-86693AF9D6EA}"/>
              </a:ext>
            </a:extLst>
          </p:cNvPr>
          <p:cNvPicPr>
            <a:picLocks noChangeAspect="1"/>
          </p:cNvPicPr>
          <p:nvPr/>
        </p:nvPicPr>
        <p:blipFill>
          <a:blip r:embed="rId3"/>
          <a:stretch>
            <a:fillRect/>
          </a:stretch>
        </p:blipFill>
        <p:spPr>
          <a:xfrm>
            <a:off x="1148246" y="1291208"/>
            <a:ext cx="6664113" cy="4749402"/>
          </a:xfrm>
          <a:prstGeom prst="rect">
            <a:avLst/>
          </a:prstGeom>
        </p:spPr>
      </p:pic>
      <p:pic>
        <p:nvPicPr>
          <p:cNvPr id="5" name="Picture 4">
            <a:extLst>
              <a:ext uri="{FF2B5EF4-FFF2-40B4-BE49-F238E27FC236}">
                <a16:creationId xmlns:a16="http://schemas.microsoft.com/office/drawing/2014/main" id="{FA08A046-6156-265A-814C-67905B2F76B1}"/>
              </a:ext>
            </a:extLst>
          </p:cNvPr>
          <p:cNvPicPr>
            <a:picLocks noChangeAspect="1"/>
          </p:cNvPicPr>
          <p:nvPr/>
        </p:nvPicPr>
        <p:blipFill>
          <a:blip r:embed="rId4"/>
          <a:stretch>
            <a:fillRect/>
          </a:stretch>
        </p:blipFill>
        <p:spPr>
          <a:xfrm>
            <a:off x="1260774" y="1291208"/>
            <a:ext cx="6551585" cy="4803974"/>
          </a:xfrm>
          <a:prstGeom prst="rect">
            <a:avLst/>
          </a:prstGeom>
        </p:spPr>
      </p:pic>
      <p:pic>
        <p:nvPicPr>
          <p:cNvPr id="6" name="Picture 5">
            <a:extLst>
              <a:ext uri="{FF2B5EF4-FFF2-40B4-BE49-F238E27FC236}">
                <a16:creationId xmlns:a16="http://schemas.microsoft.com/office/drawing/2014/main" id="{35833876-7D1A-16CA-7FD5-248FFB35F223}"/>
              </a:ext>
            </a:extLst>
          </p:cNvPr>
          <p:cNvPicPr>
            <a:picLocks noChangeAspect="1"/>
          </p:cNvPicPr>
          <p:nvPr/>
        </p:nvPicPr>
        <p:blipFill>
          <a:blip r:embed="rId5"/>
          <a:stretch>
            <a:fillRect/>
          </a:stretch>
        </p:blipFill>
        <p:spPr>
          <a:xfrm>
            <a:off x="899592" y="1095890"/>
            <a:ext cx="6981466" cy="5052050"/>
          </a:xfrm>
          <a:prstGeom prst="rect">
            <a:avLst/>
          </a:prstGeom>
        </p:spPr>
      </p:pic>
      <p:pic>
        <p:nvPicPr>
          <p:cNvPr id="7" name="Picture 6">
            <a:extLst>
              <a:ext uri="{FF2B5EF4-FFF2-40B4-BE49-F238E27FC236}">
                <a16:creationId xmlns:a16="http://schemas.microsoft.com/office/drawing/2014/main" id="{E16A6598-F24D-1D67-5F23-CB446E67B8DE}"/>
              </a:ext>
            </a:extLst>
          </p:cNvPr>
          <p:cNvPicPr>
            <a:picLocks noChangeAspect="1"/>
          </p:cNvPicPr>
          <p:nvPr/>
        </p:nvPicPr>
        <p:blipFill>
          <a:blip r:embed="rId6"/>
          <a:stretch>
            <a:fillRect/>
          </a:stretch>
        </p:blipFill>
        <p:spPr>
          <a:xfrm>
            <a:off x="797029" y="907187"/>
            <a:ext cx="7186592" cy="5639663"/>
          </a:xfrm>
          <a:prstGeom prst="rect">
            <a:avLst/>
          </a:prstGeom>
        </p:spPr>
      </p:pic>
      <p:pic>
        <p:nvPicPr>
          <p:cNvPr id="8" name="Picture 7">
            <a:extLst>
              <a:ext uri="{FF2B5EF4-FFF2-40B4-BE49-F238E27FC236}">
                <a16:creationId xmlns:a16="http://schemas.microsoft.com/office/drawing/2014/main" id="{A044D9F4-2E00-3E8C-975A-3D6992D81A48}"/>
              </a:ext>
            </a:extLst>
          </p:cNvPr>
          <p:cNvPicPr>
            <a:picLocks noChangeAspect="1"/>
          </p:cNvPicPr>
          <p:nvPr/>
        </p:nvPicPr>
        <p:blipFill>
          <a:blip r:embed="rId7"/>
          <a:stretch>
            <a:fillRect/>
          </a:stretch>
        </p:blipFill>
        <p:spPr>
          <a:xfrm>
            <a:off x="797028" y="836712"/>
            <a:ext cx="7198726" cy="5692016"/>
          </a:xfrm>
          <a:prstGeom prst="rect">
            <a:avLst/>
          </a:prstGeom>
        </p:spPr>
      </p:pic>
      <p:pic>
        <p:nvPicPr>
          <p:cNvPr id="10" name="Picture 9">
            <a:extLst>
              <a:ext uri="{FF2B5EF4-FFF2-40B4-BE49-F238E27FC236}">
                <a16:creationId xmlns:a16="http://schemas.microsoft.com/office/drawing/2014/main" id="{C797DD58-5A50-9EA2-81BD-859844E0C1A0}"/>
              </a:ext>
            </a:extLst>
          </p:cNvPr>
          <p:cNvPicPr>
            <a:picLocks noChangeAspect="1"/>
          </p:cNvPicPr>
          <p:nvPr/>
        </p:nvPicPr>
        <p:blipFill>
          <a:blip r:embed="rId8"/>
          <a:stretch>
            <a:fillRect/>
          </a:stretch>
        </p:blipFill>
        <p:spPr>
          <a:xfrm>
            <a:off x="799247" y="814908"/>
            <a:ext cx="7278898" cy="5744136"/>
          </a:xfrm>
          <a:prstGeom prst="rect">
            <a:avLst/>
          </a:prstGeom>
        </p:spPr>
      </p:pic>
      <p:pic>
        <p:nvPicPr>
          <p:cNvPr id="11" name="Picture 10">
            <a:extLst>
              <a:ext uri="{FF2B5EF4-FFF2-40B4-BE49-F238E27FC236}">
                <a16:creationId xmlns:a16="http://schemas.microsoft.com/office/drawing/2014/main" id="{B3702041-08EB-7CEC-D9AA-4E41D916FD8B}"/>
              </a:ext>
            </a:extLst>
          </p:cNvPr>
          <p:cNvPicPr>
            <a:picLocks noChangeAspect="1"/>
          </p:cNvPicPr>
          <p:nvPr/>
        </p:nvPicPr>
        <p:blipFill>
          <a:blip r:embed="rId9"/>
          <a:stretch>
            <a:fillRect/>
          </a:stretch>
        </p:blipFill>
        <p:spPr>
          <a:xfrm>
            <a:off x="797027" y="799333"/>
            <a:ext cx="7293251" cy="5748375"/>
          </a:xfrm>
          <a:prstGeom prst="rect">
            <a:avLst/>
          </a:prstGeom>
        </p:spPr>
      </p:pic>
      <p:pic>
        <p:nvPicPr>
          <p:cNvPr id="12" name="Picture 11">
            <a:extLst>
              <a:ext uri="{FF2B5EF4-FFF2-40B4-BE49-F238E27FC236}">
                <a16:creationId xmlns:a16="http://schemas.microsoft.com/office/drawing/2014/main" id="{3C47421B-0C2B-624F-1238-EDB522A1BEB4}"/>
              </a:ext>
            </a:extLst>
          </p:cNvPr>
          <p:cNvPicPr>
            <a:picLocks noChangeAspect="1"/>
          </p:cNvPicPr>
          <p:nvPr/>
        </p:nvPicPr>
        <p:blipFill>
          <a:blip r:embed="rId10"/>
          <a:stretch>
            <a:fillRect/>
          </a:stretch>
        </p:blipFill>
        <p:spPr>
          <a:xfrm>
            <a:off x="784893" y="2204864"/>
            <a:ext cx="7293251" cy="4288957"/>
          </a:xfrm>
          <a:prstGeom prst="rect">
            <a:avLst/>
          </a:prstGeom>
        </p:spPr>
      </p:pic>
      <p:pic>
        <p:nvPicPr>
          <p:cNvPr id="13" name="Picture 12">
            <a:extLst>
              <a:ext uri="{FF2B5EF4-FFF2-40B4-BE49-F238E27FC236}">
                <a16:creationId xmlns:a16="http://schemas.microsoft.com/office/drawing/2014/main" id="{9B0858A1-2C5D-D49C-4341-A1DE983CA80D}"/>
              </a:ext>
            </a:extLst>
          </p:cNvPr>
          <p:cNvPicPr>
            <a:picLocks noChangeAspect="1"/>
          </p:cNvPicPr>
          <p:nvPr/>
        </p:nvPicPr>
        <p:blipFill>
          <a:blip r:embed="rId11"/>
          <a:stretch>
            <a:fillRect/>
          </a:stretch>
        </p:blipFill>
        <p:spPr>
          <a:xfrm>
            <a:off x="770829" y="2420888"/>
            <a:ext cx="7319449" cy="4065234"/>
          </a:xfrm>
          <a:prstGeom prst="rect">
            <a:avLst/>
          </a:prstGeom>
        </p:spPr>
      </p:pic>
      <p:pic>
        <p:nvPicPr>
          <p:cNvPr id="14" name="Picture 13" descr="safari.png">
            <a:extLst>
              <a:ext uri="{FF2B5EF4-FFF2-40B4-BE49-F238E27FC236}">
                <a16:creationId xmlns:a16="http://schemas.microsoft.com/office/drawing/2014/main" id="{31DD3D12-5DCC-E0E0-54FB-5EE7FC437498}"/>
              </a:ext>
            </a:extLst>
          </p:cNvPr>
          <p:cNvPicPr>
            <a:picLocks noChangeAspect="1"/>
          </p:cNvPicPr>
          <p:nvPr/>
        </p:nvPicPr>
        <p:blipFill>
          <a:blip r:embed="rId12"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1891932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52736"/>
            <a:ext cx="8915400" cy="4876800"/>
          </a:xfrm>
        </p:spPr>
        <p:txBody>
          <a:bodyPr/>
          <a:lstStyle/>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p:txBody>
      </p:sp>
      <p:sp>
        <p:nvSpPr>
          <p:cNvPr id="8" name="Content Placeholder 2">
            <a:extLst>
              <a:ext uri="{FF2B5EF4-FFF2-40B4-BE49-F238E27FC236}">
                <a16:creationId xmlns:a16="http://schemas.microsoft.com/office/drawing/2014/main" id="{3F2BD8AA-5E69-D846-BFB8-21B3FD479841}"/>
              </a:ext>
            </a:extLst>
          </p:cNvPr>
          <p:cNvSpPr txBox="1">
            <a:spLocks/>
          </p:cNvSpPr>
          <p:nvPr/>
        </p:nvSpPr>
        <p:spPr bwMode="auto">
          <a:xfrm>
            <a:off x="381000" y="1205136"/>
            <a:ext cx="8915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rPr>
              <a:t>Onur Mutlu, Saugata Ghose, Juan Gomez-Luna, and </a:t>
            </a:r>
            <a:r>
              <a:rPr kumimoji="0" lang="en-US" sz="1800" b="0" i="0" u="none" strike="noStrike" kern="1200" cap="none" spc="0" normalizeH="0" baseline="0" noProof="0" dirty="0" err="1">
                <a:ln>
                  <a:noFill/>
                </a:ln>
                <a:solidFill>
                  <a:srgbClr val="000000"/>
                </a:solidFill>
                <a:effectLst/>
                <a:uLnTx/>
                <a:uFillTx/>
                <a:latin typeface="Avenir Next" panose="020B0503020202020204" pitchFamily="34" charset="0"/>
              </a:rPr>
              <a:t>Rachata</a:t>
            </a:r>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rPr>
              <a:t> Ausavarungnirun,</a:t>
            </a:r>
            <a:b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rPr>
            </a:br>
            <a:r>
              <a:rPr kumimoji="0" lang="en-US" sz="1800" b="1" i="0" u="none" strike="noStrike" kern="1200" cap="none" spc="0" normalizeH="0" baseline="0" noProof="0" dirty="0">
                <a:ln>
                  <a:noFill/>
                </a:ln>
                <a:solidFill>
                  <a:srgbClr val="0070C0"/>
                </a:solidFill>
                <a:effectLst/>
                <a:uLnTx/>
                <a:uFillTx/>
                <a:latin typeface="Avenir Next" panose="020B0503020202020204" pitchFamily="34" charset="0"/>
                <a:hlinkClick r:id="rId3">
                  <a:extLst>
                    <a:ext uri="{A12FA001-AC4F-418D-AE19-62706E023703}">
                      <ahyp:hlinkClr xmlns:ahyp="http://schemas.microsoft.com/office/drawing/2018/hyperlinkcolor" val="tx"/>
                    </a:ext>
                  </a:extLst>
                </a:hlinkClick>
              </a:rPr>
              <a:t>"A Modern Primer on Processing in Memory"</a:t>
            </a:r>
            <a:br>
              <a:rPr kumimoji="0" lang="en-US" sz="1800" b="0" i="0" u="none" strike="noStrike" kern="1200" cap="none" spc="0" normalizeH="0" baseline="0" noProof="0" dirty="0">
                <a:ln>
                  <a:noFill/>
                </a:ln>
                <a:solidFill>
                  <a:srgbClr val="0070C0"/>
                </a:solidFill>
                <a:effectLst/>
                <a:uLnTx/>
                <a:uFillTx/>
                <a:latin typeface="Avenir Next" panose="020B0503020202020204" pitchFamily="34" charset="0"/>
              </a:rPr>
            </a:br>
            <a:r>
              <a:rPr kumimoji="0" lang="en-US" sz="1800" b="0" i="1" u="none" strike="noStrike" kern="1200" cap="none" spc="0" normalizeH="0" baseline="0" noProof="0" dirty="0">
                <a:ln>
                  <a:noFill/>
                </a:ln>
                <a:solidFill>
                  <a:srgbClr val="000000"/>
                </a:solidFill>
                <a:effectLst/>
                <a:uLnTx/>
                <a:uFillTx/>
                <a:latin typeface="Avenir Next" panose="020B0503020202020204" pitchFamily="34" charset="0"/>
              </a:rPr>
              <a:t>Invited Book Chapter in </a:t>
            </a:r>
            <a:r>
              <a:rPr kumimoji="0" lang="en-US" sz="1800" b="1" i="1" u="none" strike="noStrike" kern="1200" cap="none" spc="0" normalizeH="0" baseline="0" noProof="0" dirty="0">
                <a:ln>
                  <a:noFill/>
                </a:ln>
                <a:solidFill>
                  <a:srgbClr val="000000"/>
                </a:solidFill>
                <a:effectLst/>
                <a:uLnTx/>
                <a:uFillTx/>
                <a:latin typeface="Avenir Next" panose="020B0503020202020204" pitchFamily="34" charset="0"/>
                <a:hlinkClick r:id="rId4"/>
              </a:rPr>
              <a:t>Emerging Computing: From Devices to Systems - Looking Beyond Moore and Von Neumann</a:t>
            </a:r>
            <a:r>
              <a:rPr kumimoji="0" lang="en-US" sz="1800" b="0" i="0" u="none" strike="noStrike" kern="1200" cap="none" spc="0" normalizeH="0" baseline="0" noProof="0" dirty="0">
                <a:ln>
                  <a:noFill/>
                </a:ln>
                <a:solidFill>
                  <a:srgbClr val="000000"/>
                </a:solidFill>
                <a:effectLst/>
                <a:uLnTx/>
                <a:uFillTx/>
                <a:latin typeface="Avenir Next" panose="020B0503020202020204" pitchFamily="34" charset="0"/>
              </a:rPr>
              <a:t>, Springer, 2023</a:t>
            </a: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br>
              <a:rPr kumimoji="0" lang="en-US" sz="1800" b="0" i="0" u="none" strike="noStrike" kern="1200" cap="none" spc="0" normalizeH="0" baseline="0" noProof="0" dirty="0">
                <a:ln>
                  <a:noFill/>
                </a:ln>
                <a:solidFill>
                  <a:srgbClr val="000000"/>
                </a:solidFill>
                <a:effectLst/>
                <a:uLnTx/>
                <a:uFillTx/>
                <a:latin typeface="Tahoma"/>
                <a:ea typeface="+mn-ea"/>
                <a:cs typeface="+mn-cs"/>
              </a:rPr>
            </a:br>
            <a:endParaRPr kumimoji="0" lang="en-US" sz="1800" b="1" i="0" u="none" strike="noStrike" kern="0" cap="none" spc="0" normalizeH="0" baseline="0" noProof="0" dirty="0">
              <a:ln>
                <a:noFill/>
              </a:ln>
              <a:solidFill>
                <a:srgbClr val="000000"/>
              </a:solidFill>
              <a:effectLst/>
              <a:uLnTx/>
              <a:uFillTx/>
              <a:latin typeface="Tahoma"/>
              <a:ea typeface="+mn-ea"/>
              <a:cs typeface="+mn-cs"/>
            </a:endParaRPr>
          </a:p>
        </p:txBody>
      </p:sp>
      <p:sp>
        <p:nvSpPr>
          <p:cNvPr id="5" name="TextBox 4">
            <a:extLst>
              <a:ext uri="{FF2B5EF4-FFF2-40B4-BE49-F238E27FC236}">
                <a16:creationId xmlns:a16="http://schemas.microsoft.com/office/drawing/2014/main" id="{B44AC5CF-BFA6-5646-92DE-C9D89AA74928}"/>
              </a:ext>
            </a:extLst>
          </p:cNvPr>
          <p:cNvSpPr txBox="1"/>
          <p:nvPr/>
        </p:nvSpPr>
        <p:spPr>
          <a:xfrm>
            <a:off x="2411760" y="6453336"/>
            <a:ext cx="44775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Avenir Next" panose="020B0503020202020204" pitchFamily="34" charset="0"/>
                <a:ea typeface="ＭＳ Ｐゴシック" panose="020B0600070205080204" pitchFamily="34" charset="-128"/>
                <a:hlinkClick r:id="rId5">
                  <a:extLst>
                    <a:ext uri="{A12FA001-AC4F-418D-AE19-62706E023703}">
                      <ahyp:hlinkClr xmlns:ahyp="http://schemas.microsoft.com/office/drawing/2018/hyperlinkcolor" val="tx"/>
                    </a:ext>
                  </a:extLst>
                </a:hlinkClick>
              </a:rPr>
              <a:t>https://arxiv.org/pdf/1903.03988.pdf</a:t>
            </a:r>
            <a:endParaRPr kumimoji="0" lang="en-US" sz="1800" b="1" i="0" u="none" strike="noStrike" kern="1200" cap="none" spc="0" normalizeH="0" baseline="0" noProof="0" dirty="0">
              <a:ln>
                <a:noFill/>
              </a:ln>
              <a:solidFill>
                <a:srgbClr val="0070C0"/>
              </a:solidFill>
              <a:effectLst/>
              <a:uLnTx/>
              <a:uFillTx/>
              <a:latin typeface="Avenir Next" panose="020B0503020202020204" pitchFamily="34" charset="0"/>
              <a:ea typeface="ＭＳ Ｐゴシック" panose="020B0600070205080204" pitchFamily="34" charset="-128"/>
            </a:endParaRPr>
          </a:p>
        </p:txBody>
      </p:sp>
      <p:pic>
        <p:nvPicPr>
          <p:cNvPr id="6" name="Picture 5">
            <a:extLst>
              <a:ext uri="{FF2B5EF4-FFF2-40B4-BE49-F238E27FC236}">
                <a16:creationId xmlns:a16="http://schemas.microsoft.com/office/drawing/2014/main" id="{A5EA4CA5-FBD8-9749-9830-D77D34BE5845}"/>
              </a:ext>
            </a:extLst>
          </p:cNvPr>
          <p:cNvPicPr>
            <a:picLocks noChangeAspect="1"/>
          </p:cNvPicPr>
          <p:nvPr/>
        </p:nvPicPr>
        <p:blipFill>
          <a:blip r:embed="rId6"/>
          <a:stretch>
            <a:fillRect/>
          </a:stretch>
        </p:blipFill>
        <p:spPr>
          <a:xfrm>
            <a:off x="-14659" y="1455514"/>
            <a:ext cx="9144000" cy="2744353"/>
          </a:xfrm>
          <a:prstGeom prst="rect">
            <a:avLst/>
          </a:prstGeom>
        </p:spPr>
      </p:pic>
      <p:sp>
        <p:nvSpPr>
          <p:cNvPr id="9" name="Title 8">
            <a:extLst>
              <a:ext uri="{FF2B5EF4-FFF2-40B4-BE49-F238E27FC236}">
                <a16:creationId xmlns:a16="http://schemas.microsoft.com/office/drawing/2014/main" id="{AC088A05-DB6E-9B41-B667-3BA5C49456F3}"/>
              </a:ext>
            </a:extLst>
          </p:cNvPr>
          <p:cNvSpPr>
            <a:spLocks noGrp="1"/>
          </p:cNvSpPr>
          <p:nvPr>
            <p:ph type="title"/>
          </p:nvPr>
        </p:nvSpPr>
        <p:spPr>
          <a:xfrm>
            <a:off x="169011" y="132334"/>
            <a:ext cx="8894602" cy="920402"/>
          </a:xfrm>
        </p:spPr>
        <p:txBody>
          <a:bodyPr>
            <a:normAutofit fontScale="90000"/>
          </a:bodyPr>
          <a:lstStyle/>
          <a:p>
            <a:r>
              <a:rPr lang="en-US" dirty="0"/>
              <a:t>PIM Review and Open Problems</a:t>
            </a:r>
          </a:p>
        </p:txBody>
      </p:sp>
    </p:spTree>
    <p:extLst>
      <p:ext uri="{BB962C8B-B14F-4D97-AF65-F5344CB8AC3E}">
        <p14:creationId xmlns:p14="http://schemas.microsoft.com/office/powerpoint/2010/main" val="10051375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39415"/>
            <a:ext cx="9144000" cy="4161824"/>
          </a:xfrm>
          <a:prstGeom prst="rect">
            <a:avLst/>
          </a:prstGeom>
          <a:solidFill>
            <a:srgbClr val="45A1E6"/>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dirty="0">
              <a:ln>
                <a:noFill/>
              </a:ln>
              <a:solidFill>
                <a:srgbClr val="70AD47"/>
              </a:solidFill>
              <a:effectLst/>
              <a:uLnTx/>
              <a:uFillTx/>
              <a:latin typeface="Calibri Light" panose="020F0302020204030204"/>
              <a:ea typeface="+mj-ea"/>
              <a:cs typeface="+mj-cs"/>
            </a:endParaRPr>
          </a:p>
        </p:txBody>
      </p:sp>
      <p:sp>
        <p:nvSpPr>
          <p:cNvPr id="102" name="Title 1"/>
          <p:cNvSpPr>
            <a:spLocks noGrp="1"/>
          </p:cNvSpPr>
          <p:nvPr>
            <p:ph type="ctrTitle" idx="4294967295"/>
          </p:nvPr>
        </p:nvSpPr>
        <p:spPr>
          <a:xfrm>
            <a:off x="-25102" y="-39416"/>
            <a:ext cx="9164081" cy="3761715"/>
          </a:xfrm>
          <a:prstGeom prst="rect">
            <a:avLst/>
          </a:prstGeom>
          <a:noFill/>
        </p:spPr>
        <p:txBody>
          <a:bodyPr anchor="ctr">
            <a:noAutofit/>
          </a:bodyPr>
          <a:lstStyle/>
          <a:p>
            <a:pPr algn="ctr">
              <a:lnSpc>
                <a:spcPct val="100000"/>
              </a:lnSpc>
            </a:pPr>
            <a:r>
              <a:rPr lang="en-US" sz="3200" b="1" dirty="0">
                <a:solidFill>
                  <a:schemeClr val="bg1"/>
                </a:solidFill>
                <a:latin typeface="Avenir Next" panose="020B0503020202020204" pitchFamily="34" charset="0"/>
              </a:rPr>
              <a:t>Enabling the Adoption of </a:t>
            </a:r>
            <a:br>
              <a:rPr lang="en-US" sz="3200" b="1" dirty="0">
                <a:solidFill>
                  <a:schemeClr val="bg1"/>
                </a:solidFill>
                <a:latin typeface="Avenir Next" panose="020B0503020202020204" pitchFamily="34" charset="0"/>
              </a:rPr>
            </a:br>
            <a:r>
              <a:rPr lang="en-US" sz="3200" b="1" dirty="0">
                <a:solidFill>
                  <a:schemeClr val="bg1"/>
                </a:solidFill>
                <a:latin typeface="Avenir Next" panose="020B0503020202020204" pitchFamily="34" charset="0"/>
              </a:rPr>
              <a:t>Data-Centric Systems: </a:t>
            </a:r>
            <a:br>
              <a:rPr lang="en-US" sz="3200" b="1" dirty="0">
                <a:solidFill>
                  <a:schemeClr val="bg1"/>
                </a:solidFill>
                <a:latin typeface="Avenir Next" panose="020B0503020202020204" pitchFamily="34" charset="0"/>
              </a:rPr>
            </a:br>
            <a:r>
              <a:rPr lang="en-US" sz="3200" b="1" dirty="0">
                <a:solidFill>
                  <a:schemeClr val="bg1"/>
                </a:solidFill>
                <a:latin typeface="Avenir Next" panose="020B0503020202020204" pitchFamily="34" charset="0"/>
              </a:rPr>
              <a:t>Hardware/Software Support for </a:t>
            </a:r>
            <a:br>
              <a:rPr lang="en-US" sz="3200" b="1" dirty="0">
                <a:solidFill>
                  <a:schemeClr val="bg1"/>
                </a:solidFill>
                <a:latin typeface="Avenir Next" panose="020B0503020202020204" pitchFamily="34" charset="0"/>
              </a:rPr>
            </a:br>
            <a:r>
              <a:rPr lang="en-US" sz="3200" b="1" dirty="0">
                <a:solidFill>
                  <a:schemeClr val="bg1"/>
                </a:solidFill>
                <a:latin typeface="Avenir Next" panose="020B0503020202020204" pitchFamily="34" charset="0"/>
              </a:rPr>
              <a:t>Processing-Using-Memory Architectures</a:t>
            </a:r>
            <a:endParaRPr lang="en-US" sz="3200" b="1" dirty="0">
              <a:solidFill>
                <a:schemeClr val="bg1"/>
              </a:solidFill>
              <a:latin typeface="Avenir Next" panose="020B0503020202020204" pitchFamily="34" charset="0"/>
              <a:cs typeface="Cambria"/>
            </a:endParaRPr>
          </a:p>
        </p:txBody>
      </p:sp>
      <p:pic>
        <p:nvPicPr>
          <p:cNvPr id="1026" name="Picture 2" descr="http://www.euroc-project.eu/fileadmin/imgEuroc/eurocConsortiumLogos/eth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8720" y="6120484"/>
            <a:ext cx="2307364" cy="473973"/>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CBD60745-F199-BC4E-BEDC-0EBEC427E3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4857" y="6106940"/>
            <a:ext cx="2534121" cy="487517"/>
          </a:xfrm>
          <a:prstGeom prst="rect">
            <a:avLst/>
          </a:prstGeom>
        </p:spPr>
      </p:pic>
      <p:sp>
        <p:nvSpPr>
          <p:cNvPr id="2" name="Subtitle 2">
            <a:extLst>
              <a:ext uri="{FF2B5EF4-FFF2-40B4-BE49-F238E27FC236}">
                <a16:creationId xmlns:a16="http://schemas.microsoft.com/office/drawing/2014/main" id="{6FDBE4B7-3F19-DC8B-E20D-78F784A17DF1}"/>
              </a:ext>
            </a:extLst>
          </p:cNvPr>
          <p:cNvSpPr txBox="1">
            <a:spLocks/>
          </p:cNvSpPr>
          <p:nvPr/>
        </p:nvSpPr>
        <p:spPr>
          <a:xfrm>
            <a:off x="-15061" y="4108864"/>
            <a:ext cx="9174123" cy="199807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44A1E6"/>
                </a:solidFill>
                <a:effectLst/>
                <a:uLnTx/>
                <a:uFillTx/>
                <a:latin typeface="Avenir Next" panose="020B0503020202020204" pitchFamily="34" charset="0"/>
                <a:ea typeface="+mn-ea"/>
                <a:cs typeface="Cambria"/>
              </a:rPr>
              <a:t>Geraldo F. Oliveira</a:t>
            </a:r>
            <a:br>
              <a:rPr kumimoji="0" lang="en-US" sz="1800" b="1" i="0" u="none" strike="noStrike" kern="1200" cap="none" spc="0" normalizeH="0" baseline="30000" noProof="0" dirty="0">
                <a:ln>
                  <a:noFill/>
                </a:ln>
                <a:solidFill>
                  <a:srgbClr val="000000"/>
                </a:solidFill>
                <a:effectLst/>
                <a:uLnTx/>
                <a:uFillTx/>
                <a:latin typeface="Avenir Next" panose="020B0503020202020204" pitchFamily="34" charset="0"/>
                <a:ea typeface="+mn-ea"/>
                <a:cs typeface="Cambria"/>
              </a:rPr>
            </a:br>
            <a:r>
              <a:rPr kumimoji="0" lang="en-US" sz="2000" b="1" i="0" u="none" strike="noStrike" kern="1200" cap="none" spc="0" normalizeH="0" baseline="0" noProof="0" dirty="0">
                <a:ln>
                  <a:noFill/>
                </a:ln>
                <a:solidFill>
                  <a:srgbClr val="FFFFFF">
                    <a:lumMod val="65000"/>
                  </a:srgbClr>
                </a:solidFill>
                <a:effectLst/>
                <a:uLnTx/>
                <a:uFillTx/>
                <a:latin typeface="Avenir Next" panose="020B0503020202020204" pitchFamily="34" charset="0"/>
                <a:ea typeface="+mn-ea"/>
                <a:cs typeface="Cambria"/>
                <a:hlinkClick r:id="rId6">
                  <a:extLst>
                    <a:ext uri="{A12FA001-AC4F-418D-AE19-62706E023703}">
                      <ahyp:hlinkClr xmlns:ahyp="http://schemas.microsoft.com/office/drawing/2018/hyperlinkcolor" val="tx"/>
                    </a:ext>
                  </a:extLst>
                </a:hlinkClick>
              </a:rPr>
              <a:t>geraldofojunior@gmail.com</a:t>
            </a:r>
            <a:endParaRPr kumimoji="0" lang="en-US" sz="2000" b="1" i="0" u="none" strike="noStrike" kern="1200" cap="none" spc="0" normalizeH="0" baseline="0" noProof="0" dirty="0">
              <a:ln>
                <a:noFill/>
              </a:ln>
              <a:solidFill>
                <a:srgbClr val="FFFFFF">
                  <a:lumMod val="65000"/>
                </a:srgbClr>
              </a:solidFill>
              <a:effectLst/>
              <a:uLnTx/>
              <a:uFillTx/>
              <a:latin typeface="Avenir Next" panose="020B0503020202020204" pitchFamily="34" charset="0"/>
              <a:ea typeface="+mn-ea"/>
              <a:cs typeface="Cambria"/>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FFFF">
                    <a:lumMod val="65000"/>
                  </a:srgbClr>
                </a:solidFill>
                <a:effectLst/>
                <a:uLnTx/>
                <a:uFillTx/>
                <a:latin typeface="Avenir Next" panose="020B0503020202020204" pitchFamily="34" charset="0"/>
                <a:ea typeface="+mn-ea"/>
                <a:cs typeface="Cambria"/>
                <a:hlinkClick r:id="rId7">
                  <a:extLst>
                    <a:ext uri="{A12FA001-AC4F-418D-AE19-62706E023703}">
                      <ahyp:hlinkClr xmlns:ahyp="http://schemas.microsoft.com/office/drawing/2018/hyperlinkcolor" val="tx"/>
                    </a:ext>
                  </a:extLst>
                </a:hlinkClick>
              </a:rPr>
              <a:t>https://geraldofojunior.github.io/</a:t>
            </a:r>
            <a:r>
              <a:rPr kumimoji="0" lang="en-US" sz="2000" b="1" i="0" u="none" strike="noStrike" kern="1200" cap="none" spc="0" normalizeH="0" baseline="0" noProof="0" dirty="0">
                <a:ln>
                  <a:noFill/>
                </a:ln>
                <a:solidFill>
                  <a:srgbClr val="FFFFFF">
                    <a:lumMod val="65000"/>
                  </a:srgbClr>
                </a:solidFill>
                <a:effectLst/>
                <a:uLnTx/>
                <a:uFillTx/>
                <a:latin typeface="Avenir Next" panose="020B0503020202020204" pitchFamily="34" charset="0"/>
                <a:ea typeface="+mn-ea"/>
                <a:cs typeface="Cambria"/>
              </a:rPr>
              <a:t> </a:t>
            </a:r>
          </a:p>
        </p:txBody>
      </p:sp>
      <p:sp>
        <p:nvSpPr>
          <p:cNvPr id="3" name="Rectangle 2">
            <a:extLst>
              <a:ext uri="{FF2B5EF4-FFF2-40B4-BE49-F238E27FC236}">
                <a16:creationId xmlns:a16="http://schemas.microsoft.com/office/drawing/2014/main" id="{D934EEFB-B0DC-3150-1B8A-27E70C4A5C5B}"/>
              </a:ext>
            </a:extLst>
          </p:cNvPr>
          <p:cNvSpPr/>
          <p:nvPr/>
        </p:nvSpPr>
        <p:spPr>
          <a:xfrm>
            <a:off x="-15061" y="3708754"/>
            <a:ext cx="9164081" cy="400110"/>
          </a:xfrm>
          <a:prstGeom prst="rect">
            <a:avLst/>
          </a:prstGeom>
          <a:solidFill>
            <a:schemeClr val="accent4">
              <a:lumMod val="20000"/>
              <a:lumOff val="8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Memory &amp; Storage Summit 2024 − 07 December 2024</a:t>
            </a:r>
          </a:p>
        </p:txBody>
      </p:sp>
      <p:pic>
        <p:nvPicPr>
          <p:cNvPr id="4" name="Graphic 3">
            <a:extLst>
              <a:ext uri="{FF2B5EF4-FFF2-40B4-BE49-F238E27FC236}">
                <a16:creationId xmlns:a16="http://schemas.microsoft.com/office/drawing/2014/main" id="{3857FDB1-B6B9-6923-253C-D771C5E87A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95863" y="4350095"/>
            <a:ext cx="1149875" cy="1437344"/>
          </a:xfrm>
          <a:prstGeom prst="rect">
            <a:avLst/>
          </a:prstGeom>
        </p:spPr>
      </p:pic>
    </p:spTree>
    <p:extLst>
      <p:ext uri="{BB962C8B-B14F-4D97-AF65-F5344CB8AC3E}">
        <p14:creationId xmlns:p14="http://schemas.microsoft.com/office/powerpoint/2010/main" val="4000700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B914CE-974C-17DC-D1FD-F2FFA3489721}"/>
              </a:ext>
            </a:extLst>
          </p:cNvPr>
          <p:cNvSpPr>
            <a:spLocks noGrp="1"/>
          </p:cNvSpPr>
          <p:nvPr>
            <p:ph type="title"/>
          </p:nvPr>
        </p:nvSpPr>
        <p:spPr>
          <a:xfrm>
            <a:off x="169011" y="132334"/>
            <a:ext cx="8894602" cy="925840"/>
          </a:xfrm>
        </p:spPr>
        <p:txBody>
          <a:bodyPr>
            <a:noAutofit/>
          </a:bodyPr>
          <a:lstStyle/>
          <a:p>
            <a:r>
              <a:rPr lang="en-US" sz="3600" dirty="0"/>
              <a:t>Processing-in-Memory: </a:t>
            </a:r>
            <a:br>
              <a:rPr lang="en-US" sz="3600" dirty="0"/>
            </a:br>
            <a:r>
              <a:rPr lang="en-US" sz="2800" dirty="0"/>
              <a:t>Landscape of Real Systems (II) </a:t>
            </a:r>
          </a:p>
        </p:txBody>
      </p:sp>
      <p:sp>
        <p:nvSpPr>
          <p:cNvPr id="8" name="Content Placeholder 2" descr=" 5">
            <a:extLst>
              <a:ext uri="{FF2B5EF4-FFF2-40B4-BE49-F238E27FC236}">
                <a16:creationId xmlns:a16="http://schemas.microsoft.com/office/drawing/2014/main" id="{5D8E86D9-2448-1C3C-6464-9C93BA82D55E}"/>
              </a:ext>
            </a:extLst>
          </p:cNvPr>
          <p:cNvSpPr txBox="1">
            <a:spLocks/>
          </p:cNvSpPr>
          <p:nvPr/>
        </p:nvSpPr>
        <p:spPr>
          <a:xfrm>
            <a:off x="190831" y="1236742"/>
            <a:ext cx="8762338" cy="11447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5000"/>
              </a:lnSpc>
              <a:spcBef>
                <a:spcPts val="800"/>
              </a:spcBef>
              <a:spcAft>
                <a:spcPts val="0"/>
              </a:spcAft>
              <a:buClrTx/>
              <a:buSzTx/>
              <a:buFont typeface="Arial" pitchFamily="34" charset="0"/>
              <a:buNone/>
              <a:tabLst/>
              <a:defRPr/>
            </a:pPr>
            <a: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t>Processing-in-Memory architectures are</a:t>
            </a:r>
            <a:b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ea typeface="+mn-ea"/>
                <a:cs typeface="+mn-cs"/>
              </a:rPr>
            </a:br>
            <a:r>
              <a:rPr kumimoji="0" lang="en-US" sz="28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mn-cs"/>
              </a:rPr>
              <a:t>now commercially available</a:t>
            </a:r>
          </a:p>
        </p:txBody>
      </p:sp>
      <p:grpSp>
        <p:nvGrpSpPr>
          <p:cNvPr id="35" name="Group 34">
            <a:extLst>
              <a:ext uri="{FF2B5EF4-FFF2-40B4-BE49-F238E27FC236}">
                <a16:creationId xmlns:a16="http://schemas.microsoft.com/office/drawing/2014/main" id="{A44AA8A3-3E3F-E430-6048-F0B4FB4F9F3D}"/>
              </a:ext>
            </a:extLst>
          </p:cNvPr>
          <p:cNvGrpSpPr/>
          <p:nvPr/>
        </p:nvGrpSpPr>
        <p:grpSpPr>
          <a:xfrm>
            <a:off x="4724610" y="2520293"/>
            <a:ext cx="4160520" cy="3835535"/>
            <a:chOff x="4724610" y="2520293"/>
            <a:chExt cx="4160520" cy="3835535"/>
          </a:xfrm>
        </p:grpSpPr>
        <p:sp>
          <p:nvSpPr>
            <p:cNvPr id="3" name="Rounded Rectangle 2">
              <a:extLst>
                <a:ext uri="{FF2B5EF4-FFF2-40B4-BE49-F238E27FC236}">
                  <a16:creationId xmlns:a16="http://schemas.microsoft.com/office/drawing/2014/main" id="{4A7045F8-8A11-D8A1-EBCE-EA8AD319EC9D}"/>
                </a:ext>
              </a:extLst>
            </p:cNvPr>
            <p:cNvSpPr/>
            <p:nvPr/>
          </p:nvSpPr>
          <p:spPr>
            <a:xfrm>
              <a:off x="4724610" y="2520293"/>
              <a:ext cx="4160520" cy="3835535"/>
            </a:xfrm>
            <a:prstGeom prst="roundRect">
              <a:avLst>
                <a:gd name="adj" fmla="val 4138"/>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E06161"/>
                </a:solidFill>
                <a:effectLst/>
                <a:uLnTx/>
                <a:uFillTx/>
                <a:latin typeface="Avenir Next" panose="020B0503020202020204" pitchFamily="34" charset="0"/>
                <a:ea typeface="+mn-ea"/>
                <a:cs typeface="+mn-cs"/>
              </a:endParaRPr>
            </a:p>
          </p:txBody>
        </p:sp>
        <p:pic>
          <p:nvPicPr>
            <p:cNvPr id="10" name="Picture 6" descr="Samsung's New HBM2 Memory Has 1.2 TFLOPS of Embedded Processing Power |  Tom's Hardware">
              <a:extLst>
                <a:ext uri="{FF2B5EF4-FFF2-40B4-BE49-F238E27FC236}">
                  <a16:creationId xmlns:a16="http://schemas.microsoft.com/office/drawing/2014/main" id="{4E4FAC06-A6B8-3762-9D82-E8A2CDC9C4F8}"/>
                </a:ext>
              </a:extLst>
            </p:cNvPr>
            <p:cNvPicPr>
              <a:picLocks noChangeArrowheads="1"/>
            </p:cNvPicPr>
            <p:nvPr/>
          </p:nvPicPr>
          <p:blipFill rotWithShape="1">
            <a:blip r:embed="rId3" cstate="print">
              <a:extLst>
                <a:ext uri="{28A0092B-C50C-407E-A947-70E740481C1C}">
                  <a14:useLocalDpi xmlns:a14="http://schemas.microsoft.com/office/drawing/2010/main" val="0"/>
                </a:ext>
              </a:extLst>
            </a:blip>
            <a:srcRect l="11325" t="27360" r="12630" b="21071"/>
            <a:stretch/>
          </p:blipFill>
          <p:spPr bwMode="auto">
            <a:xfrm>
              <a:off x="5138506" y="3245654"/>
              <a:ext cx="3333530" cy="2148840"/>
            </a:xfrm>
            <a:prstGeom prst="rect">
              <a:avLst/>
            </a:prstGeom>
            <a:noFill/>
            <a:ln w="28575">
              <a:noFill/>
            </a:ln>
          </p:spPr>
        </p:pic>
        <p:sp>
          <p:nvSpPr>
            <p:cNvPr id="11" name="Rectangle 10">
              <a:extLst>
                <a:ext uri="{FF2B5EF4-FFF2-40B4-BE49-F238E27FC236}">
                  <a16:creationId xmlns:a16="http://schemas.microsoft.com/office/drawing/2014/main" id="{8A9057CD-3126-7FD6-E54B-838B8EDA6019}"/>
                </a:ext>
              </a:extLst>
            </p:cNvPr>
            <p:cNvSpPr/>
            <p:nvPr/>
          </p:nvSpPr>
          <p:spPr>
            <a:xfrm>
              <a:off x="4724610" y="2560607"/>
              <a:ext cx="4160519"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06161"/>
                  </a:solidFill>
                  <a:effectLst/>
                  <a:uLnTx/>
                  <a:uFillTx/>
                  <a:latin typeface="Avenir Next" panose="020B0503020202020204" pitchFamily="34" charset="0"/>
                  <a:ea typeface="+mn-ea"/>
                  <a:cs typeface="+mn-cs"/>
                </a:rPr>
                <a:t>Samsung HBM-PIM</a:t>
              </a:r>
            </a:p>
          </p:txBody>
        </p:sp>
        <p:sp>
          <p:nvSpPr>
            <p:cNvPr id="15" name="Rectangle 14">
              <a:extLst>
                <a:ext uri="{FF2B5EF4-FFF2-40B4-BE49-F238E27FC236}">
                  <a16:creationId xmlns:a16="http://schemas.microsoft.com/office/drawing/2014/main" id="{129CB627-F728-25BC-F12C-1BBC47F7C0F4}"/>
                </a:ext>
              </a:extLst>
            </p:cNvPr>
            <p:cNvSpPr/>
            <p:nvPr/>
          </p:nvSpPr>
          <p:spPr>
            <a:xfrm>
              <a:off x="4814494" y="5520564"/>
              <a:ext cx="3982372" cy="707886"/>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06161"/>
                  </a:solidFill>
                  <a:effectLst/>
                  <a:uLnTx/>
                  <a:uFillTx/>
                  <a:latin typeface="Avenir Next" panose="020B0503020202020204" pitchFamily="34" charset="0"/>
                  <a:ea typeface="+mn-ea"/>
                  <a:cs typeface="+mn-cs"/>
                </a:rPr>
                <a:t>Near-DRAM-bank processing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for neural networks </a:t>
              </a:r>
            </a:p>
          </p:txBody>
        </p:sp>
        <p:cxnSp>
          <p:nvCxnSpPr>
            <p:cNvPr id="21" name="Straight Connector 20">
              <a:extLst>
                <a:ext uri="{FF2B5EF4-FFF2-40B4-BE49-F238E27FC236}">
                  <a16:creationId xmlns:a16="http://schemas.microsoft.com/office/drawing/2014/main" id="{D50EA381-22C1-AEF6-0DCB-8244755735D6}"/>
                </a:ext>
              </a:extLst>
            </p:cNvPr>
            <p:cNvCxnSpPr>
              <a:cxnSpLocks/>
            </p:cNvCxnSpPr>
            <p:nvPr/>
          </p:nvCxnSpPr>
          <p:spPr>
            <a:xfrm>
              <a:off x="4913242" y="3021073"/>
              <a:ext cx="378606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276766-2AB4-CC6F-BF52-757AC5DDDEEB}"/>
                </a:ext>
              </a:extLst>
            </p:cNvPr>
            <p:cNvCxnSpPr>
              <a:cxnSpLocks/>
            </p:cNvCxnSpPr>
            <p:nvPr/>
          </p:nvCxnSpPr>
          <p:spPr>
            <a:xfrm>
              <a:off x="4913242" y="2539651"/>
              <a:ext cx="378606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8841267C-4E65-6D79-6F7F-5015CC1153BF}"/>
              </a:ext>
            </a:extLst>
          </p:cNvPr>
          <p:cNvSpPr/>
          <p:nvPr/>
        </p:nvSpPr>
        <p:spPr>
          <a:xfrm>
            <a:off x="0" y="1197010"/>
            <a:ext cx="9143999" cy="5158818"/>
          </a:xfrm>
          <a:prstGeom prst="rect">
            <a:avLst/>
          </a:prstGeom>
          <a:solidFill>
            <a:srgbClr val="FFFFFF">
              <a:alpha val="9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grpSp>
        <p:nvGrpSpPr>
          <p:cNvPr id="34" name="Group 33">
            <a:extLst>
              <a:ext uri="{FF2B5EF4-FFF2-40B4-BE49-F238E27FC236}">
                <a16:creationId xmlns:a16="http://schemas.microsoft.com/office/drawing/2014/main" id="{F1E681D4-221A-748A-B7FA-11A4755A54B5}"/>
              </a:ext>
            </a:extLst>
          </p:cNvPr>
          <p:cNvGrpSpPr/>
          <p:nvPr/>
        </p:nvGrpSpPr>
        <p:grpSpPr>
          <a:xfrm>
            <a:off x="258871" y="2520294"/>
            <a:ext cx="4160520" cy="3835535"/>
            <a:chOff x="258871" y="2520294"/>
            <a:chExt cx="4160520" cy="3835535"/>
          </a:xfrm>
        </p:grpSpPr>
        <p:sp>
          <p:nvSpPr>
            <p:cNvPr id="2" name="Rounded Rectangle 1">
              <a:extLst>
                <a:ext uri="{FF2B5EF4-FFF2-40B4-BE49-F238E27FC236}">
                  <a16:creationId xmlns:a16="http://schemas.microsoft.com/office/drawing/2014/main" id="{EC242406-9B69-E346-D714-2DEB21539FE5}"/>
                </a:ext>
              </a:extLst>
            </p:cNvPr>
            <p:cNvSpPr/>
            <p:nvPr/>
          </p:nvSpPr>
          <p:spPr>
            <a:xfrm>
              <a:off x="258871" y="2520294"/>
              <a:ext cx="4160520" cy="3835535"/>
            </a:xfrm>
            <a:prstGeom prst="roundRect">
              <a:avLst>
                <a:gd name="adj" fmla="val 4138"/>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E06161"/>
                </a:solidFill>
                <a:effectLst/>
                <a:uLnTx/>
                <a:uFillTx/>
                <a:latin typeface="Avenir Next" panose="020B0503020202020204" pitchFamily="34" charset="0"/>
                <a:ea typeface="+mn-ea"/>
                <a:cs typeface="+mn-cs"/>
              </a:endParaRPr>
            </a:p>
          </p:txBody>
        </p:sp>
        <p:pic>
          <p:nvPicPr>
            <p:cNvPr id="13" name="Picture 4">
              <a:extLst>
                <a:ext uri="{FF2B5EF4-FFF2-40B4-BE49-F238E27FC236}">
                  <a16:creationId xmlns:a16="http://schemas.microsoft.com/office/drawing/2014/main" id="{CCE0A164-0CD1-71FC-BFB8-66F560AB918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690" y="3246468"/>
              <a:ext cx="3218688" cy="2148026"/>
            </a:xfrm>
            <a:prstGeom prst="rect">
              <a:avLst/>
            </a:prstGeom>
            <a:noFill/>
            <a:ln w="28575">
              <a:noFill/>
            </a:ln>
          </p:spPr>
        </p:pic>
        <p:sp>
          <p:nvSpPr>
            <p:cNvPr id="14" name="Rectangle 13">
              <a:extLst>
                <a:ext uri="{FF2B5EF4-FFF2-40B4-BE49-F238E27FC236}">
                  <a16:creationId xmlns:a16="http://schemas.microsoft.com/office/drawing/2014/main" id="{277BEFED-8922-8B9F-CC6C-7AD0834463CF}"/>
                </a:ext>
              </a:extLst>
            </p:cNvPr>
            <p:cNvSpPr/>
            <p:nvPr/>
          </p:nvSpPr>
          <p:spPr>
            <a:xfrm>
              <a:off x="1553585" y="2559083"/>
              <a:ext cx="1582484"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9C80C1"/>
                  </a:solidFill>
                  <a:effectLst/>
                  <a:uLnTx/>
                  <a:uFillTx/>
                  <a:latin typeface="Avenir Next" panose="020B0503020202020204" pitchFamily="34" charset="0"/>
                  <a:ea typeface="+mn-ea"/>
                  <a:cs typeface="+mn-cs"/>
                </a:rPr>
                <a:t>UPMEM</a:t>
              </a:r>
            </a:p>
          </p:txBody>
        </p:sp>
        <p:sp>
          <p:nvSpPr>
            <p:cNvPr id="16" name="Rectangle 15">
              <a:extLst>
                <a:ext uri="{FF2B5EF4-FFF2-40B4-BE49-F238E27FC236}">
                  <a16:creationId xmlns:a16="http://schemas.microsoft.com/office/drawing/2014/main" id="{07C31E04-72AC-A3A0-0230-D6B688375ECB}"/>
                </a:ext>
              </a:extLst>
            </p:cNvPr>
            <p:cNvSpPr/>
            <p:nvPr/>
          </p:nvSpPr>
          <p:spPr>
            <a:xfrm>
              <a:off x="359660" y="5519854"/>
              <a:ext cx="3982372" cy="707886"/>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C80C1"/>
                  </a:solidFill>
                  <a:effectLst/>
                  <a:uLnTx/>
                  <a:uFillTx/>
                  <a:latin typeface="Avenir Next" panose="020B0503020202020204" pitchFamily="34" charset="0"/>
                  <a:ea typeface="+mn-ea"/>
                  <a:cs typeface="+mn-cs"/>
                </a:rPr>
                <a:t>Near-DRAM-bank processing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for general-purpose computing</a:t>
              </a:r>
            </a:p>
          </p:txBody>
        </p:sp>
        <p:cxnSp>
          <p:nvCxnSpPr>
            <p:cNvPr id="24" name="Straight Connector 23">
              <a:extLst>
                <a:ext uri="{FF2B5EF4-FFF2-40B4-BE49-F238E27FC236}">
                  <a16:creationId xmlns:a16="http://schemas.microsoft.com/office/drawing/2014/main" id="{CE474331-9919-0A58-2EF4-A99BF6A8037A}"/>
                </a:ext>
              </a:extLst>
            </p:cNvPr>
            <p:cNvCxnSpPr>
              <a:cxnSpLocks/>
            </p:cNvCxnSpPr>
            <p:nvPr/>
          </p:nvCxnSpPr>
          <p:spPr>
            <a:xfrm>
              <a:off x="448442" y="3021073"/>
              <a:ext cx="3785616"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B08B26A-AE2E-E1B2-B04F-91004D203CA4}"/>
                </a:ext>
              </a:extLst>
            </p:cNvPr>
            <p:cNvCxnSpPr>
              <a:cxnSpLocks/>
            </p:cNvCxnSpPr>
            <p:nvPr/>
          </p:nvCxnSpPr>
          <p:spPr>
            <a:xfrm>
              <a:off x="446323" y="2535284"/>
              <a:ext cx="3785616"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32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B914CE-974C-17DC-D1FD-F2FFA3489721}"/>
              </a:ext>
            </a:extLst>
          </p:cNvPr>
          <p:cNvSpPr>
            <a:spLocks noGrp="1"/>
          </p:cNvSpPr>
          <p:nvPr>
            <p:ph type="title"/>
          </p:nvPr>
        </p:nvSpPr>
        <p:spPr>
          <a:xfrm>
            <a:off x="169011" y="132334"/>
            <a:ext cx="8894602" cy="925840"/>
          </a:xfrm>
        </p:spPr>
        <p:txBody>
          <a:bodyPr>
            <a:noAutofit/>
          </a:bodyPr>
          <a:lstStyle/>
          <a:p>
            <a:r>
              <a:rPr lang="en-US" sz="3600" dirty="0"/>
              <a:t>Processing-in-Memory: </a:t>
            </a:r>
            <a:br>
              <a:rPr lang="en-US" sz="3600" dirty="0"/>
            </a:br>
            <a:r>
              <a:rPr lang="en-US" sz="2800" dirty="0"/>
              <a:t>The UPMEM Architecture</a:t>
            </a:r>
          </a:p>
        </p:txBody>
      </p:sp>
      <p:sp>
        <p:nvSpPr>
          <p:cNvPr id="5" name="Rectangle 4">
            <a:extLst>
              <a:ext uri="{FF2B5EF4-FFF2-40B4-BE49-F238E27FC236}">
                <a16:creationId xmlns:a16="http://schemas.microsoft.com/office/drawing/2014/main" id="{1C56FEFB-AF1F-8217-A5D6-1ACB67987935}"/>
              </a:ext>
            </a:extLst>
          </p:cNvPr>
          <p:cNvSpPr/>
          <p:nvPr/>
        </p:nvSpPr>
        <p:spPr>
          <a:xfrm>
            <a:off x="0" y="1340549"/>
            <a:ext cx="9144000" cy="830997"/>
          </a:xfrm>
          <a:prstGeom prst="rect">
            <a:avLst/>
          </a:prstGeom>
          <a:solidFill>
            <a:srgbClr val="EEEEEE"/>
          </a:solidFill>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C80C1"/>
                </a:solidFill>
                <a:effectLst/>
                <a:uLnTx/>
                <a:uFillTx/>
                <a:latin typeface="Avenir Next" panose="020B0503020202020204" pitchFamily="34" charset="0"/>
                <a:ea typeface="+mn-ea"/>
                <a:cs typeface="Gill Sans MT"/>
              </a:rPr>
              <a:t>UPMEM: </a:t>
            </a:r>
            <a:r>
              <a:rPr kumimoji="0" lang="en-US" sz="2400" b="1" i="0" u="none" strike="noStrike" kern="1200" cap="none" spc="0" normalizeH="0" baseline="0" noProof="0" dirty="0">
                <a:ln>
                  <a:noFill/>
                </a:ln>
                <a:solidFill>
                  <a:srgbClr val="9C80C1"/>
                </a:solidFill>
                <a:effectLst/>
                <a:uLnTx/>
                <a:uFillTx/>
                <a:latin typeface="Avenir Next" panose="020B0503020202020204" pitchFamily="34" charset="0"/>
                <a:ea typeface="+mn-ea"/>
                <a:cs typeface="+mn-cs"/>
              </a:rPr>
              <a:t>Near-DRAM-bank processing </a:t>
            </a:r>
            <a:br>
              <a:rPr kumimoji="0" lang="en-US" sz="24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b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for general-purpose computing</a:t>
            </a:r>
            <a:r>
              <a:rPr kumimoji="0" lang="en-US" sz="24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Gill Sans MT"/>
              </a:rPr>
              <a:t> </a:t>
            </a:r>
          </a:p>
        </p:txBody>
      </p:sp>
      <p:sp>
        <p:nvSpPr>
          <p:cNvPr id="7" name="TextBox 6">
            <a:extLst>
              <a:ext uri="{FF2B5EF4-FFF2-40B4-BE49-F238E27FC236}">
                <a16:creationId xmlns:a16="http://schemas.microsoft.com/office/drawing/2014/main" id="{ADFFFBCE-55D2-42DF-0844-5FC6C80633EB}"/>
              </a:ext>
            </a:extLst>
          </p:cNvPr>
          <p:cNvSpPr txBox="1"/>
          <p:nvPr/>
        </p:nvSpPr>
        <p:spPr>
          <a:xfrm>
            <a:off x="192024" y="5282539"/>
            <a:ext cx="8759952" cy="1042416"/>
          </a:xfrm>
          <a:prstGeom prst="roundRect">
            <a:avLst>
              <a:gd name="adj" fmla="val 10677"/>
            </a:avLst>
          </a:prstGeom>
          <a:solidFill>
            <a:srgbClr val="EEEEEE"/>
          </a:solidFill>
          <a:ln w="38100">
            <a:solidFill>
              <a:schemeClr val="accent6"/>
            </a:solidFill>
          </a:ln>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B8F61"/>
                </a:solidFill>
                <a:effectLst/>
                <a:uLnTx/>
                <a:uFillTx/>
                <a:latin typeface="Avenir Next" panose="020B0503020202020204" pitchFamily="34" charset="0"/>
                <a:ea typeface="+mn-ea"/>
                <a:cs typeface="+mn-cs"/>
              </a:rPr>
              <a:t>Integration of UPMEM PIM in a system follows </a:t>
            </a:r>
            <a:br>
              <a:rPr kumimoji="0" lang="en-US" sz="2400" b="1" i="0" u="none" strike="noStrike" kern="1200" cap="none" spc="0" normalizeH="0" baseline="0" noProof="0" dirty="0">
                <a:ln>
                  <a:noFill/>
                </a:ln>
                <a:solidFill>
                  <a:srgbClr val="EB8F61"/>
                </a:solidFill>
                <a:effectLst/>
                <a:uLnTx/>
                <a:uFillTx/>
                <a:latin typeface="Avenir Next" panose="020B0503020202020204" pitchFamily="34" charset="0"/>
                <a:ea typeface="+mn-ea"/>
                <a:cs typeface="+mn-cs"/>
              </a:rPr>
            </a:br>
            <a:r>
              <a:rPr kumimoji="0" lang="en-US" sz="2400" b="1" i="0" u="none" strike="noStrike" kern="1200" cap="none" spc="0" normalizeH="0" baseline="0" noProof="0" dirty="0">
                <a:ln>
                  <a:noFill/>
                </a:ln>
                <a:solidFill>
                  <a:srgbClr val="EB8F61"/>
                </a:solidFill>
                <a:effectLst/>
                <a:uLnTx/>
                <a:uFillTx/>
                <a:latin typeface="Avenir Next" panose="020B0503020202020204" pitchFamily="34" charset="0"/>
                <a:ea typeface="+mn-ea"/>
                <a:cs typeface="+mn-cs"/>
              </a:rPr>
              <a:t>an </a:t>
            </a:r>
            <a:r>
              <a:rPr kumimoji="0" lang="en-US" sz="2400" b="1" i="0" u="sng" strike="noStrike" kern="1200" cap="none" spc="0" normalizeH="0" baseline="0" noProof="0" dirty="0">
                <a:ln>
                  <a:noFill/>
                </a:ln>
                <a:solidFill>
                  <a:srgbClr val="EB8F61"/>
                </a:solidFill>
                <a:effectLst/>
                <a:uLnTx/>
                <a:uFillTx/>
                <a:latin typeface="Avenir Next" panose="020B0503020202020204" pitchFamily="34" charset="0"/>
                <a:ea typeface="+mn-ea"/>
                <a:cs typeface="+mn-cs"/>
              </a:rPr>
              <a:t>accelerator model</a:t>
            </a:r>
          </a:p>
        </p:txBody>
      </p:sp>
      <p:grpSp>
        <p:nvGrpSpPr>
          <p:cNvPr id="8" name="Group 7">
            <a:extLst>
              <a:ext uri="{FF2B5EF4-FFF2-40B4-BE49-F238E27FC236}">
                <a16:creationId xmlns:a16="http://schemas.microsoft.com/office/drawing/2014/main" id="{205B866C-714D-217F-CA08-0F50BC89ED39}"/>
              </a:ext>
            </a:extLst>
          </p:cNvPr>
          <p:cNvGrpSpPr/>
          <p:nvPr/>
        </p:nvGrpSpPr>
        <p:grpSpPr>
          <a:xfrm>
            <a:off x="312374" y="2315356"/>
            <a:ext cx="8519252" cy="2633414"/>
            <a:chOff x="523290" y="4044605"/>
            <a:chExt cx="8126720" cy="2512077"/>
          </a:xfrm>
        </p:grpSpPr>
        <p:pic>
          <p:nvPicPr>
            <p:cNvPr id="9" name="Picture 8">
              <a:extLst>
                <a:ext uri="{FF2B5EF4-FFF2-40B4-BE49-F238E27FC236}">
                  <a16:creationId xmlns:a16="http://schemas.microsoft.com/office/drawing/2014/main" id="{9F954F9B-47E3-D96B-5538-01B141AF6227}"/>
                </a:ext>
              </a:extLst>
            </p:cNvPr>
            <p:cNvPicPr>
              <a:picLocks noChangeAspect="1"/>
            </p:cNvPicPr>
            <p:nvPr/>
          </p:nvPicPr>
          <p:blipFill>
            <a:blip r:embed="rId3"/>
            <a:stretch>
              <a:fillRect/>
            </a:stretch>
          </p:blipFill>
          <p:spPr>
            <a:xfrm>
              <a:off x="523290" y="4044605"/>
              <a:ext cx="3719964" cy="2217056"/>
            </a:xfrm>
            <a:prstGeom prst="rect">
              <a:avLst/>
            </a:prstGeom>
          </p:spPr>
        </p:pic>
        <p:pic>
          <p:nvPicPr>
            <p:cNvPr id="10" name="Picture 9">
              <a:extLst>
                <a:ext uri="{FF2B5EF4-FFF2-40B4-BE49-F238E27FC236}">
                  <a16:creationId xmlns:a16="http://schemas.microsoft.com/office/drawing/2014/main" id="{C7D6DC25-8647-E545-251F-B0BF8AFCA2F1}"/>
                </a:ext>
              </a:extLst>
            </p:cNvPr>
            <p:cNvPicPr>
              <a:picLocks noChangeAspect="1"/>
            </p:cNvPicPr>
            <p:nvPr/>
          </p:nvPicPr>
          <p:blipFill>
            <a:blip r:embed="rId4"/>
            <a:stretch>
              <a:fillRect/>
            </a:stretch>
          </p:blipFill>
          <p:spPr>
            <a:xfrm>
              <a:off x="3819064" y="4097882"/>
              <a:ext cx="4830946" cy="2458800"/>
            </a:xfrm>
            <a:prstGeom prst="rect">
              <a:avLst/>
            </a:prstGeom>
          </p:spPr>
        </p:pic>
        <p:pic>
          <p:nvPicPr>
            <p:cNvPr id="11" name="Picture 10">
              <a:extLst>
                <a:ext uri="{FF2B5EF4-FFF2-40B4-BE49-F238E27FC236}">
                  <a16:creationId xmlns:a16="http://schemas.microsoft.com/office/drawing/2014/main" id="{2ECCFA32-5102-E52A-BB19-DFAFDB6FF5FA}"/>
                </a:ext>
              </a:extLst>
            </p:cNvPr>
            <p:cNvPicPr>
              <a:picLocks noChangeAspect="1"/>
            </p:cNvPicPr>
            <p:nvPr/>
          </p:nvPicPr>
          <p:blipFill>
            <a:blip r:embed="rId5"/>
            <a:stretch>
              <a:fillRect/>
            </a:stretch>
          </p:blipFill>
          <p:spPr>
            <a:xfrm>
              <a:off x="4708631" y="5036849"/>
              <a:ext cx="2197507" cy="1389600"/>
            </a:xfrm>
            <a:prstGeom prst="rect">
              <a:avLst/>
            </a:prstGeom>
          </p:spPr>
        </p:pic>
        <p:pic>
          <p:nvPicPr>
            <p:cNvPr id="12" name="Picture 11">
              <a:extLst>
                <a:ext uri="{FF2B5EF4-FFF2-40B4-BE49-F238E27FC236}">
                  <a16:creationId xmlns:a16="http://schemas.microsoft.com/office/drawing/2014/main" id="{C058C3A8-2115-3759-EBA5-F53F50E97543}"/>
                </a:ext>
              </a:extLst>
            </p:cNvPr>
            <p:cNvPicPr>
              <a:picLocks noChangeAspect="1"/>
            </p:cNvPicPr>
            <p:nvPr/>
          </p:nvPicPr>
          <p:blipFill>
            <a:blip r:embed="rId6"/>
            <a:stretch>
              <a:fillRect/>
            </a:stretch>
          </p:blipFill>
          <p:spPr>
            <a:xfrm>
              <a:off x="6880148" y="5036849"/>
              <a:ext cx="1195702" cy="1389600"/>
            </a:xfrm>
            <a:prstGeom prst="rect">
              <a:avLst/>
            </a:prstGeom>
          </p:spPr>
        </p:pic>
      </p:grpSp>
    </p:spTree>
    <p:extLst>
      <p:ext uri="{BB962C8B-B14F-4D97-AF65-F5344CB8AC3E}">
        <p14:creationId xmlns:p14="http://schemas.microsoft.com/office/powerpoint/2010/main" val="86663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57C64B-CA2D-0D01-6567-422599044903}"/>
              </a:ext>
            </a:extLst>
          </p:cNvPr>
          <p:cNvSpPr>
            <a:spLocks noGrp="1"/>
          </p:cNvSpPr>
          <p:nvPr>
            <p:ph type="title"/>
          </p:nvPr>
        </p:nvSpPr>
        <p:spPr>
          <a:xfrm>
            <a:off x="169011" y="132334"/>
            <a:ext cx="8894602" cy="925840"/>
          </a:xfrm>
        </p:spPr>
        <p:txBody>
          <a:bodyPr>
            <a:noAutofit/>
          </a:bodyPr>
          <a:lstStyle/>
          <a:p>
            <a:r>
              <a:rPr lang="en-US" sz="3600" dirty="0"/>
              <a:t>The Programmability Barrier: </a:t>
            </a:r>
            <a:br>
              <a:rPr lang="en-US" sz="3600" dirty="0"/>
            </a:br>
            <a:r>
              <a:rPr lang="en-US" sz="2800" dirty="0"/>
              <a:t>Overview</a:t>
            </a:r>
          </a:p>
        </p:txBody>
      </p:sp>
      <p:sp>
        <p:nvSpPr>
          <p:cNvPr id="2" name="Rectangle 1">
            <a:extLst>
              <a:ext uri="{FF2B5EF4-FFF2-40B4-BE49-F238E27FC236}">
                <a16:creationId xmlns:a16="http://schemas.microsoft.com/office/drawing/2014/main" id="{9F21429B-B9BD-F5B5-6688-2989E0B511D6}"/>
              </a:ext>
            </a:extLst>
          </p:cNvPr>
          <p:cNvSpPr/>
          <p:nvPr/>
        </p:nvSpPr>
        <p:spPr>
          <a:xfrm>
            <a:off x="92148" y="1174452"/>
            <a:ext cx="8987622" cy="461665"/>
          </a:xfrm>
          <a:prstGeom prst="rect">
            <a:avLst/>
          </a:prstGeom>
          <a:noFill/>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venir Next" panose="020B0503020202020204" pitchFamily="34" charset="0"/>
                <a:ea typeface="+mn-ea"/>
                <a:cs typeface="Gill Sans MT"/>
              </a:rPr>
              <a:t>Programming the UPMEM-based system requires:</a:t>
            </a:r>
          </a:p>
        </p:txBody>
      </p:sp>
      <p:grpSp>
        <p:nvGrpSpPr>
          <p:cNvPr id="3" name="Group 2">
            <a:extLst>
              <a:ext uri="{FF2B5EF4-FFF2-40B4-BE49-F238E27FC236}">
                <a16:creationId xmlns:a16="http://schemas.microsoft.com/office/drawing/2014/main" id="{664E558B-A0D2-3450-1F06-49A89F1C9044}"/>
              </a:ext>
            </a:extLst>
          </p:cNvPr>
          <p:cNvGrpSpPr/>
          <p:nvPr/>
        </p:nvGrpSpPr>
        <p:grpSpPr>
          <a:xfrm>
            <a:off x="312374" y="1551523"/>
            <a:ext cx="9448800" cy="707886"/>
            <a:chOff x="568179" y="3421559"/>
            <a:chExt cx="8407213" cy="714800"/>
          </a:xfrm>
        </p:grpSpPr>
        <p:sp>
          <p:nvSpPr>
            <p:cNvPr id="4" name="TextBox 3">
              <a:extLst>
                <a:ext uri="{FF2B5EF4-FFF2-40B4-BE49-F238E27FC236}">
                  <a16:creationId xmlns:a16="http://schemas.microsoft.com/office/drawing/2014/main" id="{B3784127-8AAC-542F-98FC-800D2C481D6F}"/>
                </a:ext>
              </a:extLst>
            </p:cNvPr>
            <p:cNvSpPr txBox="1"/>
            <p:nvPr/>
          </p:nvSpPr>
          <p:spPr>
            <a:xfrm>
              <a:off x="568179" y="3421559"/>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ea typeface="+mn-ea"/>
                  <a:cs typeface="Gill Sans MT"/>
                </a:rPr>
                <a:t>1</a:t>
              </a:r>
            </a:p>
          </p:txBody>
        </p:sp>
        <p:sp>
          <p:nvSpPr>
            <p:cNvPr id="5" name="TextBox 4">
              <a:extLst>
                <a:ext uri="{FF2B5EF4-FFF2-40B4-BE49-F238E27FC236}">
                  <a16:creationId xmlns:a16="http://schemas.microsoft.com/office/drawing/2014/main" id="{8A44C40D-B419-63E7-ABE8-4DA7D9A8D9F3}"/>
                </a:ext>
              </a:extLst>
            </p:cNvPr>
            <p:cNvSpPr txBox="1"/>
            <p:nvPr/>
          </p:nvSpPr>
          <p:spPr>
            <a:xfrm>
              <a:off x="974390" y="3528082"/>
              <a:ext cx="8001002" cy="4350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Avenir Next" panose="020B0503020202020204" pitchFamily="34" charset="0"/>
                  <a:ea typeface="+mn-ea"/>
                  <a:cs typeface="Gill Sans MT"/>
                </a:rPr>
                <a:t>Splitting </a:t>
              </a:r>
              <a:r>
                <a:rPr kumimoji="0" lang="en-US" sz="22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Gill Sans MT"/>
                </a:rPr>
                <a:t>input data and computation across PIM chips</a:t>
              </a:r>
            </a:p>
          </p:txBody>
        </p:sp>
      </p:grpSp>
      <p:grpSp>
        <p:nvGrpSpPr>
          <p:cNvPr id="6" name="Group 5">
            <a:extLst>
              <a:ext uri="{FF2B5EF4-FFF2-40B4-BE49-F238E27FC236}">
                <a16:creationId xmlns:a16="http://schemas.microsoft.com/office/drawing/2014/main" id="{A3057CA2-1936-11B1-4CA8-6AE37BDDFF36}"/>
              </a:ext>
            </a:extLst>
          </p:cNvPr>
          <p:cNvGrpSpPr/>
          <p:nvPr/>
        </p:nvGrpSpPr>
        <p:grpSpPr>
          <a:xfrm>
            <a:off x="312374" y="2137091"/>
            <a:ext cx="9144000" cy="707887"/>
            <a:chOff x="406767" y="3421560"/>
            <a:chExt cx="8475011" cy="714800"/>
          </a:xfrm>
        </p:grpSpPr>
        <p:sp>
          <p:nvSpPr>
            <p:cNvPr id="8" name="TextBox 7">
              <a:extLst>
                <a:ext uri="{FF2B5EF4-FFF2-40B4-BE49-F238E27FC236}">
                  <a16:creationId xmlns:a16="http://schemas.microsoft.com/office/drawing/2014/main" id="{FB6DC044-99BD-714F-296F-2C7541E22561}"/>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ea typeface="+mn-ea"/>
                  <a:cs typeface="Gill Sans MT"/>
                </a:rPr>
                <a:t>2</a:t>
              </a:r>
            </a:p>
          </p:txBody>
        </p:sp>
        <p:sp>
          <p:nvSpPr>
            <p:cNvPr id="9" name="TextBox 8">
              <a:extLst>
                <a:ext uri="{FF2B5EF4-FFF2-40B4-BE49-F238E27FC236}">
                  <a16:creationId xmlns:a16="http://schemas.microsoft.com/office/drawing/2014/main" id="{CE5442E0-1736-E798-B11C-C396A30B4AB9}"/>
                </a:ext>
              </a:extLst>
            </p:cNvPr>
            <p:cNvSpPr txBox="1"/>
            <p:nvPr/>
          </p:nvSpPr>
          <p:spPr>
            <a:xfrm>
              <a:off x="880776" y="3501501"/>
              <a:ext cx="8001002" cy="435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Avenir Next" panose="020B0503020202020204" pitchFamily="34" charset="0"/>
                  <a:ea typeface="+mn-ea"/>
                  <a:cs typeface="Gill Sans MT"/>
                </a:rPr>
                <a:t>Transferring input data </a:t>
              </a:r>
              <a:r>
                <a:rPr kumimoji="0" lang="en-US" sz="22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Gill Sans MT"/>
                </a:rPr>
                <a:t>from main memory to PIM chips </a:t>
              </a:r>
            </a:p>
          </p:txBody>
        </p:sp>
      </p:grpSp>
      <p:grpSp>
        <p:nvGrpSpPr>
          <p:cNvPr id="10" name="Group 9">
            <a:extLst>
              <a:ext uri="{FF2B5EF4-FFF2-40B4-BE49-F238E27FC236}">
                <a16:creationId xmlns:a16="http://schemas.microsoft.com/office/drawing/2014/main" id="{39C207C3-2A4A-7832-A1FE-925E422D34E0}"/>
              </a:ext>
            </a:extLst>
          </p:cNvPr>
          <p:cNvGrpSpPr/>
          <p:nvPr/>
        </p:nvGrpSpPr>
        <p:grpSpPr>
          <a:xfrm>
            <a:off x="312374" y="2722660"/>
            <a:ext cx="9144000" cy="707887"/>
            <a:chOff x="406767" y="3421560"/>
            <a:chExt cx="8475008" cy="714800"/>
          </a:xfrm>
        </p:grpSpPr>
        <p:sp>
          <p:nvSpPr>
            <p:cNvPr id="11" name="TextBox 10">
              <a:extLst>
                <a:ext uri="{FF2B5EF4-FFF2-40B4-BE49-F238E27FC236}">
                  <a16:creationId xmlns:a16="http://schemas.microsoft.com/office/drawing/2014/main" id="{12A86D67-1AEE-0064-4084-11191EF0ABED}"/>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ea typeface="+mn-ea"/>
                  <a:cs typeface="Gill Sans MT"/>
                </a:rPr>
                <a:t>3</a:t>
              </a:r>
            </a:p>
          </p:txBody>
        </p:sp>
        <p:sp>
          <p:nvSpPr>
            <p:cNvPr id="12" name="TextBox 11">
              <a:extLst>
                <a:ext uri="{FF2B5EF4-FFF2-40B4-BE49-F238E27FC236}">
                  <a16:creationId xmlns:a16="http://schemas.microsoft.com/office/drawing/2014/main" id="{FCEB072E-E51F-8E65-481C-28B596D3E1A1}"/>
                </a:ext>
              </a:extLst>
            </p:cNvPr>
            <p:cNvSpPr txBox="1"/>
            <p:nvPr/>
          </p:nvSpPr>
          <p:spPr>
            <a:xfrm>
              <a:off x="880776" y="3501501"/>
              <a:ext cx="8001002" cy="435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Avenir Next" panose="020B0503020202020204" pitchFamily="34" charset="0"/>
                  <a:ea typeface="+mn-ea"/>
                  <a:cs typeface="Gill Sans MT"/>
                </a:rPr>
                <a:t>Manually handling caching </a:t>
              </a:r>
              <a:r>
                <a:rPr kumimoji="0" lang="en-US" sz="22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Gill Sans MT"/>
                </a:rPr>
                <a:t>in PIM’s scratchpad memory</a:t>
              </a:r>
            </a:p>
          </p:txBody>
        </p:sp>
      </p:grpSp>
      <p:grpSp>
        <p:nvGrpSpPr>
          <p:cNvPr id="13" name="Group 12">
            <a:extLst>
              <a:ext uri="{FF2B5EF4-FFF2-40B4-BE49-F238E27FC236}">
                <a16:creationId xmlns:a16="http://schemas.microsoft.com/office/drawing/2014/main" id="{090A3850-9A3E-3323-2E38-327878B1C8CA}"/>
              </a:ext>
            </a:extLst>
          </p:cNvPr>
          <p:cNvGrpSpPr/>
          <p:nvPr/>
        </p:nvGrpSpPr>
        <p:grpSpPr>
          <a:xfrm>
            <a:off x="312374" y="3308229"/>
            <a:ext cx="9144000" cy="707887"/>
            <a:chOff x="406767" y="3421560"/>
            <a:chExt cx="8475011" cy="714800"/>
          </a:xfrm>
        </p:grpSpPr>
        <p:sp>
          <p:nvSpPr>
            <p:cNvPr id="14" name="TextBox 13">
              <a:extLst>
                <a:ext uri="{FF2B5EF4-FFF2-40B4-BE49-F238E27FC236}">
                  <a16:creationId xmlns:a16="http://schemas.microsoft.com/office/drawing/2014/main" id="{162DC18E-2DA4-4B8D-1F43-736922D477FC}"/>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ea typeface="+mn-ea"/>
                  <a:cs typeface="Gill Sans MT"/>
                </a:rPr>
                <a:t>4</a:t>
              </a:r>
            </a:p>
          </p:txBody>
        </p:sp>
        <p:sp>
          <p:nvSpPr>
            <p:cNvPr id="15" name="TextBox 14">
              <a:extLst>
                <a:ext uri="{FF2B5EF4-FFF2-40B4-BE49-F238E27FC236}">
                  <a16:creationId xmlns:a16="http://schemas.microsoft.com/office/drawing/2014/main" id="{6C9BF028-C2B1-6E3A-EAC6-9EBA1B373AB7}"/>
                </a:ext>
              </a:extLst>
            </p:cNvPr>
            <p:cNvSpPr txBox="1"/>
            <p:nvPr/>
          </p:nvSpPr>
          <p:spPr>
            <a:xfrm>
              <a:off x="880776" y="3501501"/>
              <a:ext cx="8001002" cy="435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C00000"/>
                  </a:solidFill>
                  <a:effectLst/>
                  <a:uLnTx/>
                  <a:uFillTx/>
                  <a:latin typeface="Avenir Next" panose="020B0503020202020204" pitchFamily="34" charset="0"/>
                  <a:ea typeface="+mn-ea"/>
                  <a:cs typeface="Gill Sans MT"/>
                </a:rPr>
                <a:t>Transferring output data </a:t>
              </a:r>
              <a:r>
                <a:rPr kumimoji="0" lang="en-US" sz="22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Gill Sans MT"/>
                </a:rPr>
                <a:t>from PIM chips to main memory</a:t>
              </a:r>
            </a:p>
          </p:txBody>
        </p:sp>
      </p:grpSp>
      <p:sp>
        <p:nvSpPr>
          <p:cNvPr id="16" name="Rectangle 15">
            <a:extLst>
              <a:ext uri="{FF2B5EF4-FFF2-40B4-BE49-F238E27FC236}">
                <a16:creationId xmlns:a16="http://schemas.microsoft.com/office/drawing/2014/main" id="{C4001F45-A9CF-3320-4D10-2CAC1D8FA78B}"/>
              </a:ext>
            </a:extLst>
          </p:cNvPr>
          <p:cNvSpPr/>
          <p:nvPr/>
        </p:nvSpPr>
        <p:spPr>
          <a:xfrm>
            <a:off x="-13283276" y="14382360"/>
            <a:ext cx="9144000" cy="1692771"/>
          </a:xfrm>
          <a:prstGeom prst="rect">
            <a:avLst/>
          </a:prstGeom>
          <a:solidFill>
            <a:srgbClr val="E4E4E4"/>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Programming a general-purpose PIM architecture leads to </a:t>
            </a:r>
            <a:r>
              <a:rPr kumimoji="0" lang="en-US" sz="2600" b="1" i="0" u="none" strike="noStrike" kern="1200" cap="none" spc="0" normalizeH="0" baseline="0" noProof="0" dirty="0">
                <a:ln>
                  <a:noFill/>
                </a:ln>
                <a:solidFill>
                  <a:srgbClr val="C00000"/>
                </a:solidFill>
                <a:effectLst/>
                <a:uLnTx/>
                <a:uFillTx/>
                <a:latin typeface="Avenir Next" panose="020B0503020202020204" pitchFamily="34" charset="0"/>
                <a:ea typeface="+mn-ea"/>
                <a:cs typeface="+mn-cs"/>
              </a:rPr>
              <a:t>non-trivial effort </a:t>
            </a:r>
            <a:r>
              <a:rPr kumimoji="0" lang="en-US" sz="26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 requires </a:t>
            </a:r>
            <a:br>
              <a:rPr kumimoji="0" lang="en-US" sz="26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br>
            <a:r>
              <a:rPr kumimoji="0" lang="en-US" sz="2600" b="1" i="0" u="none" strike="noStrike" kern="1200" cap="none" spc="0" normalizeH="0" baseline="0" noProof="0" dirty="0">
                <a:ln>
                  <a:noFill/>
                </a:ln>
                <a:solidFill>
                  <a:srgbClr val="0000FF"/>
                </a:solidFill>
                <a:effectLst/>
                <a:uLnTx/>
                <a:uFillTx/>
                <a:latin typeface="Avenir Next" panose="020B0503020202020204" pitchFamily="34" charset="0"/>
                <a:ea typeface="+mn-ea"/>
                <a:cs typeface="+mn-cs"/>
              </a:rPr>
              <a:t>knowledge of the </a:t>
            </a:r>
            <a:r>
              <a:rPr kumimoji="0" lang="en-US" sz="26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underlying </a:t>
            </a:r>
            <a:r>
              <a:rPr kumimoji="0" lang="en-US" sz="2600" b="1" i="0" u="none" strike="noStrike" kern="1200" cap="none" spc="0" normalizeH="0" baseline="0" noProof="0" dirty="0">
                <a:ln>
                  <a:noFill/>
                </a:ln>
                <a:solidFill>
                  <a:srgbClr val="0000FF"/>
                </a:solidFill>
                <a:effectLst/>
                <a:uLnTx/>
                <a:uFillTx/>
                <a:latin typeface="Avenir Next" panose="020B0503020202020204" pitchFamily="34" charset="0"/>
                <a:ea typeface="+mn-ea"/>
                <a:cs typeface="+mn-cs"/>
              </a:rPr>
              <a:t>hardware </a:t>
            </a:r>
            <a:r>
              <a:rPr kumimoji="0" lang="en-US" sz="26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and </a:t>
            </a:r>
            <a:br>
              <a:rPr kumimoji="0" lang="en-US" sz="26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br>
            <a:r>
              <a:rPr kumimoji="0" lang="en-US" sz="2600" b="1" i="0" u="none" strike="noStrike" kern="1200" cap="none" spc="0" normalizeH="0" baseline="0" noProof="0" dirty="0">
                <a:ln>
                  <a:noFill/>
                </a:ln>
                <a:solidFill>
                  <a:srgbClr val="0000FF"/>
                </a:solidFill>
                <a:effectLst/>
                <a:uLnTx/>
                <a:uFillTx/>
                <a:latin typeface="Avenir Next" panose="020B0503020202020204" pitchFamily="34" charset="0"/>
                <a:ea typeface="+mn-ea"/>
                <a:cs typeface="+mn-cs"/>
              </a:rPr>
              <a:t>manual</a:t>
            </a:r>
            <a:r>
              <a:rPr kumimoji="0" lang="en-US" sz="26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 fine-grained </a:t>
            </a:r>
            <a:r>
              <a:rPr kumimoji="0" lang="en-US" sz="2600" b="1" i="0" u="none" strike="noStrike" kern="1200" cap="none" spc="0" normalizeH="0" baseline="0" noProof="0" dirty="0">
                <a:ln>
                  <a:noFill/>
                </a:ln>
                <a:solidFill>
                  <a:srgbClr val="0000FF"/>
                </a:solidFill>
                <a:effectLst/>
                <a:uLnTx/>
                <a:uFillTx/>
                <a:latin typeface="Avenir Next" panose="020B0503020202020204" pitchFamily="34" charset="0"/>
                <a:ea typeface="+mn-ea"/>
                <a:cs typeface="+mn-cs"/>
              </a:rPr>
              <a:t>data movement </a:t>
            </a:r>
            <a:r>
              <a:rPr kumimoji="0" lang="en-US" sz="26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handling </a:t>
            </a:r>
          </a:p>
        </p:txBody>
      </p:sp>
      <p:grpSp>
        <p:nvGrpSpPr>
          <p:cNvPr id="18" name="Group 17">
            <a:extLst>
              <a:ext uri="{FF2B5EF4-FFF2-40B4-BE49-F238E27FC236}">
                <a16:creationId xmlns:a16="http://schemas.microsoft.com/office/drawing/2014/main" id="{54D4D90F-0801-0628-7BB0-EA3F2D9E49B2}"/>
              </a:ext>
            </a:extLst>
          </p:cNvPr>
          <p:cNvGrpSpPr/>
          <p:nvPr/>
        </p:nvGrpSpPr>
        <p:grpSpPr>
          <a:xfrm>
            <a:off x="312374" y="3751372"/>
            <a:ext cx="8519252" cy="2633414"/>
            <a:chOff x="523290" y="4044605"/>
            <a:chExt cx="8126720" cy="2512077"/>
          </a:xfrm>
        </p:grpSpPr>
        <p:pic>
          <p:nvPicPr>
            <p:cNvPr id="43" name="Picture 42">
              <a:extLst>
                <a:ext uri="{FF2B5EF4-FFF2-40B4-BE49-F238E27FC236}">
                  <a16:creationId xmlns:a16="http://schemas.microsoft.com/office/drawing/2014/main" id="{BD958CD1-F53A-7C97-D215-08B5FB338B6E}"/>
                </a:ext>
              </a:extLst>
            </p:cNvPr>
            <p:cNvPicPr>
              <a:picLocks noChangeAspect="1"/>
            </p:cNvPicPr>
            <p:nvPr/>
          </p:nvPicPr>
          <p:blipFill>
            <a:blip r:embed="rId3">
              <a:duotone>
                <a:prstClr val="black"/>
                <a:schemeClr val="bg2">
                  <a:tint val="45000"/>
                  <a:satMod val="400000"/>
                </a:schemeClr>
              </a:duotone>
            </a:blip>
            <a:stretch>
              <a:fillRect/>
            </a:stretch>
          </p:blipFill>
          <p:spPr>
            <a:xfrm>
              <a:off x="523290" y="4044605"/>
              <a:ext cx="3719964" cy="2217056"/>
            </a:xfrm>
            <a:prstGeom prst="rect">
              <a:avLst/>
            </a:prstGeom>
          </p:spPr>
        </p:pic>
        <p:pic>
          <p:nvPicPr>
            <p:cNvPr id="44" name="Picture 43">
              <a:extLst>
                <a:ext uri="{FF2B5EF4-FFF2-40B4-BE49-F238E27FC236}">
                  <a16:creationId xmlns:a16="http://schemas.microsoft.com/office/drawing/2014/main" id="{BD094EC1-3C8B-2520-0995-1820AC2980B5}"/>
                </a:ext>
              </a:extLst>
            </p:cNvPr>
            <p:cNvPicPr>
              <a:picLocks noChangeAspect="1"/>
            </p:cNvPicPr>
            <p:nvPr/>
          </p:nvPicPr>
          <p:blipFill>
            <a:blip r:embed="rId4">
              <a:duotone>
                <a:prstClr val="black"/>
                <a:schemeClr val="bg2">
                  <a:tint val="45000"/>
                  <a:satMod val="400000"/>
                </a:schemeClr>
              </a:duotone>
            </a:blip>
            <a:stretch>
              <a:fillRect/>
            </a:stretch>
          </p:blipFill>
          <p:spPr>
            <a:xfrm>
              <a:off x="3819064" y="4097882"/>
              <a:ext cx="4830946" cy="2458800"/>
            </a:xfrm>
            <a:prstGeom prst="rect">
              <a:avLst/>
            </a:prstGeom>
          </p:spPr>
        </p:pic>
        <p:pic>
          <p:nvPicPr>
            <p:cNvPr id="45" name="Picture 44">
              <a:extLst>
                <a:ext uri="{FF2B5EF4-FFF2-40B4-BE49-F238E27FC236}">
                  <a16:creationId xmlns:a16="http://schemas.microsoft.com/office/drawing/2014/main" id="{75C24E61-1DA7-055F-8F3D-81DE08E64F96}"/>
                </a:ext>
              </a:extLst>
            </p:cNvPr>
            <p:cNvPicPr>
              <a:picLocks noChangeAspect="1"/>
            </p:cNvPicPr>
            <p:nvPr/>
          </p:nvPicPr>
          <p:blipFill>
            <a:blip r:embed="rId5">
              <a:duotone>
                <a:prstClr val="black"/>
                <a:schemeClr val="bg2">
                  <a:tint val="45000"/>
                  <a:satMod val="400000"/>
                </a:schemeClr>
              </a:duotone>
            </a:blip>
            <a:stretch>
              <a:fillRect/>
            </a:stretch>
          </p:blipFill>
          <p:spPr>
            <a:xfrm>
              <a:off x="4708631" y="5036849"/>
              <a:ext cx="2197507" cy="1389600"/>
            </a:xfrm>
            <a:prstGeom prst="rect">
              <a:avLst/>
            </a:prstGeom>
          </p:spPr>
        </p:pic>
        <p:pic>
          <p:nvPicPr>
            <p:cNvPr id="46" name="Picture 45">
              <a:extLst>
                <a:ext uri="{FF2B5EF4-FFF2-40B4-BE49-F238E27FC236}">
                  <a16:creationId xmlns:a16="http://schemas.microsoft.com/office/drawing/2014/main" id="{9C248BCB-AA24-D302-F531-F47CACCAA2CD}"/>
                </a:ext>
              </a:extLst>
            </p:cNvPr>
            <p:cNvPicPr>
              <a:picLocks noChangeAspect="1"/>
            </p:cNvPicPr>
            <p:nvPr/>
          </p:nvPicPr>
          <p:blipFill>
            <a:blip r:embed="rId6">
              <a:duotone>
                <a:prstClr val="black"/>
                <a:schemeClr val="bg2">
                  <a:tint val="45000"/>
                  <a:satMod val="400000"/>
                </a:schemeClr>
              </a:duotone>
            </a:blip>
            <a:stretch>
              <a:fillRect/>
            </a:stretch>
          </p:blipFill>
          <p:spPr>
            <a:xfrm>
              <a:off x="6880148" y="5036849"/>
              <a:ext cx="1195702" cy="1389600"/>
            </a:xfrm>
            <a:prstGeom prst="rect">
              <a:avLst/>
            </a:prstGeom>
          </p:spPr>
        </p:pic>
      </p:grpSp>
      <p:grpSp>
        <p:nvGrpSpPr>
          <p:cNvPr id="53" name="Group 52">
            <a:extLst>
              <a:ext uri="{FF2B5EF4-FFF2-40B4-BE49-F238E27FC236}">
                <a16:creationId xmlns:a16="http://schemas.microsoft.com/office/drawing/2014/main" id="{EBAA9120-F079-CBE0-1818-9191E1818E74}"/>
              </a:ext>
            </a:extLst>
          </p:cNvPr>
          <p:cNvGrpSpPr/>
          <p:nvPr/>
        </p:nvGrpSpPr>
        <p:grpSpPr>
          <a:xfrm>
            <a:off x="1329186" y="4745427"/>
            <a:ext cx="2328859" cy="541058"/>
            <a:chOff x="1329186" y="4745427"/>
            <a:chExt cx="2328859" cy="541058"/>
          </a:xfrm>
        </p:grpSpPr>
        <p:sp>
          <p:nvSpPr>
            <p:cNvPr id="19" name="Oval 18">
              <a:extLst>
                <a:ext uri="{FF2B5EF4-FFF2-40B4-BE49-F238E27FC236}">
                  <a16:creationId xmlns:a16="http://schemas.microsoft.com/office/drawing/2014/main" id="{381FA623-04D1-B6EF-9B6D-78F97791668E}"/>
                </a:ext>
              </a:extLst>
            </p:cNvPr>
            <p:cNvSpPr/>
            <p:nvPr/>
          </p:nvSpPr>
          <p:spPr>
            <a:xfrm>
              <a:off x="1329186" y="4837338"/>
              <a:ext cx="301752" cy="301752"/>
            </a:xfrm>
            <a:prstGeom prst="ellipse">
              <a:avLst/>
            </a:prstGeom>
            <a:solidFill>
              <a:srgbClr val="C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1</a:t>
              </a:r>
            </a:p>
          </p:txBody>
        </p:sp>
        <p:grpSp>
          <p:nvGrpSpPr>
            <p:cNvPr id="20" name="Group 19">
              <a:extLst>
                <a:ext uri="{FF2B5EF4-FFF2-40B4-BE49-F238E27FC236}">
                  <a16:creationId xmlns:a16="http://schemas.microsoft.com/office/drawing/2014/main" id="{D95EAA5A-577B-E4AF-84A8-C3C8D841DC3A}"/>
                </a:ext>
              </a:extLst>
            </p:cNvPr>
            <p:cNvGrpSpPr/>
            <p:nvPr/>
          </p:nvGrpSpPr>
          <p:grpSpPr>
            <a:xfrm>
              <a:off x="1750894" y="4745427"/>
              <a:ext cx="1907151" cy="541058"/>
              <a:chOff x="2434261" y="18566575"/>
              <a:chExt cx="2105042" cy="597199"/>
            </a:xfrm>
          </p:grpSpPr>
          <p:grpSp>
            <p:nvGrpSpPr>
              <p:cNvPr id="26" name="Group 25">
                <a:extLst>
                  <a:ext uri="{FF2B5EF4-FFF2-40B4-BE49-F238E27FC236}">
                    <a16:creationId xmlns:a16="http://schemas.microsoft.com/office/drawing/2014/main" id="{170C3727-E39D-6C4A-E9F8-A93855155366}"/>
                  </a:ext>
                </a:extLst>
              </p:cNvPr>
              <p:cNvGrpSpPr/>
              <p:nvPr/>
            </p:nvGrpSpPr>
            <p:grpSpPr>
              <a:xfrm>
                <a:off x="2434261" y="18789662"/>
                <a:ext cx="2105041" cy="374112"/>
                <a:chOff x="2434261" y="18789662"/>
                <a:chExt cx="2105041" cy="374112"/>
              </a:xfrm>
            </p:grpSpPr>
            <p:cxnSp>
              <p:nvCxnSpPr>
                <p:cNvPr id="36" name="Elbow Connector 35">
                  <a:extLst>
                    <a:ext uri="{FF2B5EF4-FFF2-40B4-BE49-F238E27FC236}">
                      <a16:creationId xmlns:a16="http://schemas.microsoft.com/office/drawing/2014/main" id="{5573DF6D-F9D6-119A-0605-0348D295F858}"/>
                    </a:ext>
                  </a:extLst>
                </p:cNvPr>
                <p:cNvCxnSpPr>
                  <a:cxnSpLocks/>
                </p:cNvCxnSpPr>
                <p:nvPr/>
              </p:nvCxnSpPr>
              <p:spPr>
                <a:xfrm rot="5400000" flipH="1" flipV="1">
                  <a:off x="3484857" y="18109328"/>
                  <a:ext cx="3850" cy="2105041"/>
                </a:xfrm>
                <a:prstGeom prst="bentConnector3">
                  <a:avLst>
                    <a:gd name="adj1" fmla="val 9253844"/>
                  </a:avLst>
                </a:prstGeom>
                <a:ln w="57150">
                  <a:solidFill>
                    <a:srgbClr val="C00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3D63AA1-0157-CA60-38D8-7463B0094F93}"/>
                    </a:ext>
                  </a:extLst>
                </p:cNvPr>
                <p:cNvCxnSpPr/>
                <p:nvPr/>
              </p:nvCxnSpPr>
              <p:spPr>
                <a:xfrm>
                  <a:off x="2731296" y="18792742"/>
                  <a:ext cx="0" cy="334083"/>
                </a:xfrm>
                <a:prstGeom prst="straightConnector1">
                  <a:avLst/>
                </a:prstGeom>
                <a:ln w="5715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C2D3531-E3DC-1251-8511-1A8AC1ABF61E}"/>
                    </a:ext>
                  </a:extLst>
                </p:cNvPr>
                <p:cNvCxnSpPr/>
                <p:nvPr/>
              </p:nvCxnSpPr>
              <p:spPr>
                <a:xfrm>
                  <a:off x="3026571" y="18792837"/>
                  <a:ext cx="0" cy="334083"/>
                </a:xfrm>
                <a:prstGeom prst="straightConnector1">
                  <a:avLst/>
                </a:prstGeom>
                <a:ln w="5715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6BFCACF-423D-5916-E3E6-E21E3A3C49A0}"/>
                    </a:ext>
                  </a:extLst>
                </p:cNvPr>
                <p:cNvCxnSpPr/>
                <p:nvPr/>
              </p:nvCxnSpPr>
              <p:spPr>
                <a:xfrm>
                  <a:off x="3331371" y="18792647"/>
                  <a:ext cx="0" cy="334083"/>
                </a:xfrm>
                <a:prstGeom prst="straightConnector1">
                  <a:avLst/>
                </a:prstGeom>
                <a:ln w="5715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3218D8-386A-45AF-A7C5-DD60573DB692}"/>
                    </a:ext>
                  </a:extLst>
                </p:cNvPr>
                <p:cNvCxnSpPr/>
                <p:nvPr/>
              </p:nvCxnSpPr>
              <p:spPr>
                <a:xfrm>
                  <a:off x="3626646" y="18792742"/>
                  <a:ext cx="0" cy="334083"/>
                </a:xfrm>
                <a:prstGeom prst="straightConnector1">
                  <a:avLst/>
                </a:prstGeom>
                <a:ln w="5715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062BA8F-0EC4-BD9E-3474-C2617785A4CB}"/>
                    </a:ext>
                  </a:extLst>
                </p:cNvPr>
                <p:cNvCxnSpPr/>
                <p:nvPr/>
              </p:nvCxnSpPr>
              <p:spPr>
                <a:xfrm>
                  <a:off x="3931446" y="18789662"/>
                  <a:ext cx="0" cy="334083"/>
                </a:xfrm>
                <a:prstGeom prst="straightConnector1">
                  <a:avLst/>
                </a:prstGeom>
                <a:ln w="5715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FC485A0-39EF-D0F2-8192-324DE5862884}"/>
                    </a:ext>
                  </a:extLst>
                </p:cNvPr>
                <p:cNvCxnSpPr/>
                <p:nvPr/>
              </p:nvCxnSpPr>
              <p:spPr>
                <a:xfrm>
                  <a:off x="4226721" y="18789757"/>
                  <a:ext cx="0" cy="334083"/>
                </a:xfrm>
                <a:prstGeom prst="straightConnector1">
                  <a:avLst/>
                </a:prstGeom>
                <a:ln w="5715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D4CEA73-2D11-2C6A-CFF8-E787F27C81DB}"/>
                  </a:ext>
                </a:extLst>
              </p:cNvPr>
              <p:cNvGrpSpPr/>
              <p:nvPr/>
            </p:nvGrpSpPr>
            <p:grpSpPr>
              <a:xfrm rot="10800000">
                <a:off x="2732373" y="18567326"/>
                <a:ext cx="1495425" cy="237674"/>
                <a:chOff x="2731296" y="18789662"/>
                <a:chExt cx="1495425" cy="337258"/>
              </a:xfrm>
            </p:grpSpPr>
            <p:cxnSp>
              <p:nvCxnSpPr>
                <p:cNvPr id="30" name="Straight Arrow Connector 29">
                  <a:extLst>
                    <a:ext uri="{FF2B5EF4-FFF2-40B4-BE49-F238E27FC236}">
                      <a16:creationId xmlns:a16="http://schemas.microsoft.com/office/drawing/2014/main" id="{C526692A-B946-EFB2-0D72-B0D0D91A776D}"/>
                    </a:ext>
                  </a:extLst>
                </p:cNvPr>
                <p:cNvCxnSpPr/>
                <p:nvPr/>
              </p:nvCxnSpPr>
              <p:spPr>
                <a:xfrm>
                  <a:off x="2731296" y="18792742"/>
                  <a:ext cx="0" cy="334083"/>
                </a:xfrm>
                <a:prstGeom prst="straightConnector1">
                  <a:avLst/>
                </a:prstGeom>
                <a:ln w="5715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D8F2BD3-A2DC-3F15-FE9F-554681BF004D}"/>
                    </a:ext>
                  </a:extLst>
                </p:cNvPr>
                <p:cNvCxnSpPr/>
                <p:nvPr/>
              </p:nvCxnSpPr>
              <p:spPr>
                <a:xfrm>
                  <a:off x="3026571" y="18792837"/>
                  <a:ext cx="0" cy="334083"/>
                </a:xfrm>
                <a:prstGeom prst="straightConnector1">
                  <a:avLst/>
                </a:prstGeom>
                <a:ln w="5715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16773DF-41F7-1707-EE1C-7AE7BC36AA99}"/>
                    </a:ext>
                  </a:extLst>
                </p:cNvPr>
                <p:cNvCxnSpPr/>
                <p:nvPr/>
              </p:nvCxnSpPr>
              <p:spPr>
                <a:xfrm>
                  <a:off x="3331371" y="18792647"/>
                  <a:ext cx="0" cy="334083"/>
                </a:xfrm>
                <a:prstGeom prst="straightConnector1">
                  <a:avLst/>
                </a:prstGeom>
                <a:ln w="5715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BDD1B06-5FEC-272D-A8D3-131A6E82AE2D}"/>
                    </a:ext>
                  </a:extLst>
                </p:cNvPr>
                <p:cNvCxnSpPr/>
                <p:nvPr/>
              </p:nvCxnSpPr>
              <p:spPr>
                <a:xfrm>
                  <a:off x="3626646" y="18792742"/>
                  <a:ext cx="0" cy="334083"/>
                </a:xfrm>
                <a:prstGeom prst="straightConnector1">
                  <a:avLst/>
                </a:prstGeom>
                <a:ln w="5715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72DCE13-F62F-C7F7-2C1C-4A87E4B4EAB1}"/>
                    </a:ext>
                  </a:extLst>
                </p:cNvPr>
                <p:cNvCxnSpPr/>
                <p:nvPr/>
              </p:nvCxnSpPr>
              <p:spPr>
                <a:xfrm>
                  <a:off x="3931446" y="18789662"/>
                  <a:ext cx="0" cy="334083"/>
                </a:xfrm>
                <a:prstGeom prst="straightConnector1">
                  <a:avLst/>
                </a:prstGeom>
                <a:ln w="5715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3955CE2-435C-DF4F-C3C1-63C6B2B59EB6}"/>
                    </a:ext>
                  </a:extLst>
                </p:cNvPr>
                <p:cNvCxnSpPr/>
                <p:nvPr/>
              </p:nvCxnSpPr>
              <p:spPr>
                <a:xfrm>
                  <a:off x="4226721" y="18789757"/>
                  <a:ext cx="0" cy="334083"/>
                </a:xfrm>
                <a:prstGeom prst="straightConnector1">
                  <a:avLst/>
                </a:prstGeom>
                <a:ln w="5715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F7299E56-F87F-E7CB-36FE-7AFABB5F734A}"/>
                  </a:ext>
                </a:extLst>
              </p:cNvPr>
              <p:cNvCxnSpPr/>
              <p:nvPr/>
            </p:nvCxnSpPr>
            <p:spPr>
              <a:xfrm rot="10800000">
                <a:off x="4539303" y="18566575"/>
                <a:ext cx="0" cy="235436"/>
              </a:xfrm>
              <a:prstGeom prst="straightConnector1">
                <a:avLst/>
              </a:prstGeom>
              <a:ln w="5715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D044301-4A23-6962-8CF2-56BEE8548AAD}"/>
                  </a:ext>
                </a:extLst>
              </p:cNvPr>
              <p:cNvCxnSpPr/>
              <p:nvPr/>
            </p:nvCxnSpPr>
            <p:spPr>
              <a:xfrm rot="10800000">
                <a:off x="2434261" y="18569355"/>
                <a:ext cx="0" cy="235436"/>
              </a:xfrm>
              <a:prstGeom prst="straightConnector1">
                <a:avLst/>
              </a:prstGeom>
              <a:ln w="5715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54" name="Group 53">
            <a:extLst>
              <a:ext uri="{FF2B5EF4-FFF2-40B4-BE49-F238E27FC236}">
                <a16:creationId xmlns:a16="http://schemas.microsoft.com/office/drawing/2014/main" id="{AFF59C07-CAF1-B897-82EB-EB57671D774F}"/>
              </a:ext>
            </a:extLst>
          </p:cNvPr>
          <p:cNvGrpSpPr/>
          <p:nvPr/>
        </p:nvGrpSpPr>
        <p:grpSpPr>
          <a:xfrm>
            <a:off x="545499" y="4418924"/>
            <a:ext cx="571851" cy="1133046"/>
            <a:chOff x="545499" y="4418924"/>
            <a:chExt cx="571851" cy="1133046"/>
          </a:xfrm>
        </p:grpSpPr>
        <p:cxnSp>
          <p:nvCxnSpPr>
            <p:cNvPr id="21" name="Elbow Connector 20">
              <a:extLst>
                <a:ext uri="{FF2B5EF4-FFF2-40B4-BE49-F238E27FC236}">
                  <a16:creationId xmlns:a16="http://schemas.microsoft.com/office/drawing/2014/main" id="{1B4E26C4-6F10-148E-B03A-AA99442E9F7E}"/>
                </a:ext>
              </a:extLst>
            </p:cNvPr>
            <p:cNvCxnSpPr>
              <a:cxnSpLocks/>
            </p:cNvCxnSpPr>
            <p:nvPr/>
          </p:nvCxnSpPr>
          <p:spPr>
            <a:xfrm rot="10800000" flipV="1">
              <a:off x="1108267" y="4418924"/>
              <a:ext cx="9083" cy="1039757"/>
            </a:xfrm>
            <a:prstGeom prst="bentConnector3">
              <a:avLst>
                <a:gd name="adj1" fmla="val 2253616"/>
              </a:avLst>
            </a:prstGeom>
            <a:ln w="57150">
              <a:solidFill>
                <a:srgbClr val="C00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CB16221-3E04-5F85-6631-3C306D3B3CE5}"/>
                </a:ext>
              </a:extLst>
            </p:cNvPr>
            <p:cNvSpPr/>
            <p:nvPr/>
          </p:nvSpPr>
          <p:spPr>
            <a:xfrm>
              <a:off x="545499" y="5250218"/>
              <a:ext cx="301752" cy="301752"/>
            </a:xfrm>
            <a:prstGeom prst="ellipse">
              <a:avLst/>
            </a:prstGeom>
            <a:solidFill>
              <a:srgbClr val="C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2</a:t>
              </a:r>
            </a:p>
          </p:txBody>
        </p:sp>
      </p:grpSp>
      <p:cxnSp>
        <p:nvCxnSpPr>
          <p:cNvPr id="23" name="Elbow Connector 22">
            <a:extLst>
              <a:ext uri="{FF2B5EF4-FFF2-40B4-BE49-F238E27FC236}">
                <a16:creationId xmlns:a16="http://schemas.microsoft.com/office/drawing/2014/main" id="{30532ABD-5673-23AE-6AF7-F0FA5616139D}"/>
              </a:ext>
            </a:extLst>
          </p:cNvPr>
          <p:cNvCxnSpPr>
            <a:cxnSpLocks/>
          </p:cNvCxnSpPr>
          <p:nvPr/>
        </p:nvCxnSpPr>
        <p:spPr>
          <a:xfrm rot="16200000" flipH="1">
            <a:off x="6963837" y="5366909"/>
            <a:ext cx="67292" cy="1656461"/>
          </a:xfrm>
          <a:prstGeom prst="bentConnector3">
            <a:avLst>
              <a:gd name="adj1" fmla="val 496991"/>
            </a:avLst>
          </a:prstGeom>
          <a:ln w="57150">
            <a:solidFill>
              <a:srgbClr val="C00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78927D9F-3015-29D2-3D7C-0D7CD00210F8}"/>
              </a:ext>
            </a:extLst>
          </p:cNvPr>
          <p:cNvSpPr/>
          <p:nvPr/>
        </p:nvSpPr>
        <p:spPr>
          <a:xfrm>
            <a:off x="5764814" y="6229869"/>
            <a:ext cx="301752" cy="301752"/>
          </a:xfrm>
          <a:prstGeom prst="ellipse">
            <a:avLst/>
          </a:prstGeom>
          <a:solidFill>
            <a:srgbClr val="C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3</a:t>
            </a:r>
          </a:p>
        </p:txBody>
      </p:sp>
      <p:sp>
        <p:nvSpPr>
          <p:cNvPr id="25" name="Oval 24">
            <a:extLst>
              <a:ext uri="{FF2B5EF4-FFF2-40B4-BE49-F238E27FC236}">
                <a16:creationId xmlns:a16="http://schemas.microsoft.com/office/drawing/2014/main" id="{7BCA706A-C4C9-CB79-D3B8-FEF59568D0D2}"/>
              </a:ext>
            </a:extLst>
          </p:cNvPr>
          <p:cNvSpPr/>
          <p:nvPr/>
        </p:nvSpPr>
        <p:spPr>
          <a:xfrm>
            <a:off x="534404" y="4386184"/>
            <a:ext cx="301752" cy="301752"/>
          </a:xfrm>
          <a:prstGeom prst="ellipse">
            <a:avLst/>
          </a:prstGeom>
          <a:solidFill>
            <a:srgbClr val="C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4</a:t>
            </a:r>
          </a:p>
        </p:txBody>
      </p:sp>
      <p:sp>
        <p:nvSpPr>
          <p:cNvPr id="48" name="Oval 47">
            <a:extLst>
              <a:ext uri="{FF2B5EF4-FFF2-40B4-BE49-F238E27FC236}">
                <a16:creationId xmlns:a16="http://schemas.microsoft.com/office/drawing/2014/main" id="{88A0508B-F469-4821-51CC-D3EE86B69D51}"/>
              </a:ext>
            </a:extLst>
          </p:cNvPr>
          <p:cNvSpPr/>
          <p:nvPr/>
        </p:nvSpPr>
        <p:spPr>
          <a:xfrm>
            <a:off x="-13307330" y="11901151"/>
            <a:ext cx="241042" cy="235436"/>
          </a:xfrm>
          <a:prstGeom prst="ellipse">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1</a:t>
            </a:r>
          </a:p>
        </p:txBody>
      </p:sp>
      <p:sp>
        <p:nvSpPr>
          <p:cNvPr id="49" name="Oval 48">
            <a:extLst>
              <a:ext uri="{FF2B5EF4-FFF2-40B4-BE49-F238E27FC236}">
                <a16:creationId xmlns:a16="http://schemas.microsoft.com/office/drawing/2014/main" id="{6158131C-CA80-CC5D-B2DA-871920744F0B}"/>
              </a:ext>
            </a:extLst>
          </p:cNvPr>
          <p:cNvSpPr/>
          <p:nvPr/>
        </p:nvSpPr>
        <p:spPr>
          <a:xfrm>
            <a:off x="-13307330" y="12510953"/>
            <a:ext cx="241042" cy="235436"/>
          </a:xfrm>
          <a:prstGeom prst="ellipse">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2</a:t>
            </a:r>
          </a:p>
        </p:txBody>
      </p:sp>
      <p:sp>
        <p:nvSpPr>
          <p:cNvPr id="50" name="Oval 49">
            <a:extLst>
              <a:ext uri="{FF2B5EF4-FFF2-40B4-BE49-F238E27FC236}">
                <a16:creationId xmlns:a16="http://schemas.microsoft.com/office/drawing/2014/main" id="{DBD3F967-4408-7332-AA40-C319B32E66B5}"/>
              </a:ext>
            </a:extLst>
          </p:cNvPr>
          <p:cNvSpPr/>
          <p:nvPr/>
        </p:nvSpPr>
        <p:spPr>
          <a:xfrm>
            <a:off x="-13307330" y="13121178"/>
            <a:ext cx="241042" cy="235436"/>
          </a:xfrm>
          <a:prstGeom prst="ellipse">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3</a:t>
            </a:r>
          </a:p>
        </p:txBody>
      </p:sp>
      <p:sp>
        <p:nvSpPr>
          <p:cNvPr id="51" name="Oval 50">
            <a:extLst>
              <a:ext uri="{FF2B5EF4-FFF2-40B4-BE49-F238E27FC236}">
                <a16:creationId xmlns:a16="http://schemas.microsoft.com/office/drawing/2014/main" id="{1CF60E32-9B71-2DBC-46AB-5C1B1825811D}"/>
              </a:ext>
            </a:extLst>
          </p:cNvPr>
          <p:cNvSpPr/>
          <p:nvPr/>
        </p:nvSpPr>
        <p:spPr>
          <a:xfrm>
            <a:off x="-13307330" y="13731739"/>
            <a:ext cx="241042" cy="235436"/>
          </a:xfrm>
          <a:prstGeom prst="ellipse">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4</a:t>
            </a:r>
          </a:p>
        </p:txBody>
      </p:sp>
    </p:spTree>
    <p:extLst>
      <p:ext uri="{BB962C8B-B14F-4D97-AF65-F5344CB8AC3E}">
        <p14:creationId xmlns:p14="http://schemas.microsoft.com/office/powerpoint/2010/main" val="351210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57C64B-CA2D-0D01-6567-422599044903}"/>
              </a:ext>
            </a:extLst>
          </p:cNvPr>
          <p:cNvSpPr>
            <a:spLocks noGrp="1"/>
          </p:cNvSpPr>
          <p:nvPr>
            <p:ph type="title"/>
          </p:nvPr>
        </p:nvSpPr>
        <p:spPr>
          <a:xfrm>
            <a:off x="169011" y="132334"/>
            <a:ext cx="8894602" cy="925840"/>
          </a:xfrm>
        </p:spPr>
        <p:txBody>
          <a:bodyPr>
            <a:noAutofit/>
          </a:bodyPr>
          <a:lstStyle/>
          <a:p>
            <a:r>
              <a:rPr lang="en-US" sz="3600" dirty="0"/>
              <a:t>The Programmability Barrier: </a:t>
            </a:r>
            <a:br>
              <a:rPr lang="en-US" sz="3600" dirty="0"/>
            </a:br>
            <a:r>
              <a:rPr lang="en-US" sz="2800" dirty="0"/>
              <a:t>Summary </a:t>
            </a:r>
          </a:p>
        </p:txBody>
      </p:sp>
      <p:graphicFrame>
        <p:nvGraphicFramePr>
          <p:cNvPr id="8" name="Table 7">
            <a:extLst>
              <a:ext uri="{FF2B5EF4-FFF2-40B4-BE49-F238E27FC236}">
                <a16:creationId xmlns:a16="http://schemas.microsoft.com/office/drawing/2014/main" id="{85DE9115-60E5-D977-34DA-D2F923C683CA}"/>
              </a:ext>
            </a:extLst>
          </p:cNvPr>
          <p:cNvGraphicFramePr>
            <a:graphicFrameLocks noGrp="1"/>
          </p:cNvGraphicFramePr>
          <p:nvPr/>
        </p:nvGraphicFramePr>
        <p:xfrm>
          <a:off x="0" y="1612668"/>
          <a:ext cx="9144000" cy="717204"/>
        </p:xfrm>
        <a:graphic>
          <a:graphicData uri="http://schemas.openxmlformats.org/drawingml/2006/table">
            <a:tbl>
              <a:tblPr firstRow="1" bandRow="1">
                <a:tableStyleId>{5940675A-B579-460E-94D1-54222C63F5DA}</a:tableStyleId>
              </a:tblPr>
              <a:tblGrid>
                <a:gridCol w="724533">
                  <a:extLst>
                    <a:ext uri="{9D8B030D-6E8A-4147-A177-3AD203B41FA5}">
                      <a16:colId xmlns:a16="http://schemas.microsoft.com/office/drawing/2014/main" val="3149746057"/>
                    </a:ext>
                  </a:extLst>
                </a:gridCol>
                <a:gridCol w="1204607">
                  <a:extLst>
                    <a:ext uri="{9D8B030D-6E8A-4147-A177-3AD203B41FA5}">
                      <a16:colId xmlns:a16="http://schemas.microsoft.com/office/drawing/2014/main" val="1701936610"/>
                    </a:ext>
                  </a:extLst>
                </a:gridCol>
                <a:gridCol w="1204607">
                  <a:extLst>
                    <a:ext uri="{9D8B030D-6E8A-4147-A177-3AD203B41FA5}">
                      <a16:colId xmlns:a16="http://schemas.microsoft.com/office/drawing/2014/main" val="640121595"/>
                    </a:ext>
                  </a:extLst>
                </a:gridCol>
                <a:gridCol w="1322621">
                  <a:extLst>
                    <a:ext uri="{9D8B030D-6E8A-4147-A177-3AD203B41FA5}">
                      <a16:colId xmlns:a16="http://schemas.microsoft.com/office/drawing/2014/main" val="1292462561"/>
                    </a:ext>
                  </a:extLst>
                </a:gridCol>
                <a:gridCol w="877394">
                  <a:extLst>
                    <a:ext uri="{9D8B030D-6E8A-4147-A177-3AD203B41FA5}">
                      <a16:colId xmlns:a16="http://schemas.microsoft.com/office/drawing/2014/main" val="2218273425"/>
                    </a:ext>
                  </a:extLst>
                </a:gridCol>
                <a:gridCol w="1174924">
                  <a:extLst>
                    <a:ext uri="{9D8B030D-6E8A-4147-A177-3AD203B41FA5}">
                      <a16:colId xmlns:a16="http://schemas.microsoft.com/office/drawing/2014/main" val="3468830912"/>
                    </a:ext>
                  </a:extLst>
                </a:gridCol>
                <a:gridCol w="1322621">
                  <a:extLst>
                    <a:ext uri="{9D8B030D-6E8A-4147-A177-3AD203B41FA5}">
                      <a16:colId xmlns:a16="http://schemas.microsoft.com/office/drawing/2014/main" val="1276386708"/>
                    </a:ext>
                  </a:extLst>
                </a:gridCol>
                <a:gridCol w="1312693">
                  <a:extLst>
                    <a:ext uri="{9D8B030D-6E8A-4147-A177-3AD203B41FA5}">
                      <a16:colId xmlns:a16="http://schemas.microsoft.com/office/drawing/2014/main" val="1914135032"/>
                    </a:ext>
                  </a:extLst>
                </a:gridCol>
              </a:tblGrid>
              <a:tr h="717204">
                <a:tc>
                  <a:txBody>
                    <a:bodyPr/>
                    <a:lstStyle/>
                    <a:p>
                      <a:pPr algn="ctr"/>
                      <a:r>
                        <a:rPr lang="en-US" sz="1500" b="1" spc="-110" baseline="0" dirty="0">
                          <a:solidFill>
                            <a:schemeClr val="accent5"/>
                          </a:solidFill>
                          <a:latin typeface="Avenir Next" panose="020B0503020202020204" pitchFamily="34" charset="0"/>
                        </a:rPr>
                        <a:t>Align </a:t>
                      </a:r>
                    </a:p>
                    <a:p>
                      <a:pPr algn="ctr"/>
                      <a:r>
                        <a:rPr lang="en-US" sz="1500" b="1" spc="-110" baseline="0" dirty="0">
                          <a:solidFill>
                            <a:schemeClr val="accent5"/>
                          </a:solidFill>
                          <a:latin typeface="Avenir Next" panose="020B0503020202020204" pitchFamily="34" charset="0"/>
                        </a:rPr>
                        <a:t>data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1500" b="1" spc="-110" baseline="0" dirty="0">
                          <a:solidFill>
                            <a:schemeClr val="accent5"/>
                          </a:solidFill>
                          <a:latin typeface="Avenir Next" panose="020B0503020202020204" pitchFamily="34" charset="0"/>
                        </a:rPr>
                        <a:t>Collect</a:t>
                      </a:r>
                    </a:p>
                    <a:p>
                      <a:pPr algn="ctr"/>
                      <a:r>
                        <a:rPr lang="en-US" sz="1500" b="1" spc="-110" baseline="0" dirty="0">
                          <a:solidFill>
                            <a:schemeClr val="accent5"/>
                          </a:solidFill>
                          <a:latin typeface="Avenir Next" panose="020B0503020202020204" pitchFamily="34" charset="0"/>
                        </a:rPr>
                        <a:t>parameters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1500" b="1" spc="-110" baseline="0" dirty="0">
                          <a:solidFill>
                            <a:schemeClr val="accent5"/>
                          </a:solidFill>
                          <a:latin typeface="Avenir Next" panose="020B0503020202020204" pitchFamily="34" charset="0"/>
                        </a:rPr>
                        <a:t>Distribute</a:t>
                      </a:r>
                    </a:p>
                    <a:p>
                      <a:pPr algn="ctr"/>
                      <a:r>
                        <a:rPr lang="en-US" sz="1500" b="1" spc="-110" baseline="0" dirty="0">
                          <a:solidFill>
                            <a:schemeClr val="accent5"/>
                          </a:solidFill>
                          <a:latin typeface="Avenir Next" panose="020B0503020202020204" pitchFamily="34" charset="0"/>
                        </a:rPr>
                        <a:t>parameters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1500" b="1" spc="-110" baseline="0" dirty="0">
                          <a:solidFill>
                            <a:schemeClr val="accent5"/>
                          </a:solidFill>
                          <a:latin typeface="Avenir Next" panose="020B0503020202020204" pitchFamily="34" charset="0"/>
                        </a:rPr>
                        <a:t>Launch</a:t>
                      </a:r>
                    </a:p>
                    <a:p>
                      <a:pPr algn="ctr"/>
                      <a:r>
                        <a:rPr lang="en-US" sz="1500" b="1" spc="-110" baseline="0" dirty="0">
                          <a:solidFill>
                            <a:schemeClr val="accent5"/>
                          </a:solidFill>
                          <a:latin typeface="Avenir Next" panose="020B0503020202020204" pitchFamily="34" charset="0"/>
                        </a:rPr>
                        <a:t>computation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1500" b="1" spc="-110" baseline="0" dirty="0">
                          <a:solidFill>
                            <a:schemeClr val="accent5"/>
                          </a:solidFill>
                          <a:latin typeface="Avenir Next" panose="020B0503020202020204" pitchFamily="34" charset="0"/>
                        </a:rPr>
                        <a:t>Collect </a:t>
                      </a:r>
                    </a:p>
                    <a:p>
                      <a:pPr algn="ctr"/>
                      <a:r>
                        <a:rPr lang="en-US" sz="1500" b="1" spc="-110" baseline="0" dirty="0">
                          <a:solidFill>
                            <a:schemeClr val="accent5"/>
                          </a:solidFill>
                          <a:latin typeface="Avenir Next" panose="020B0503020202020204" pitchFamily="34" charset="0"/>
                        </a:rPr>
                        <a:t>results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1500" b="1" spc="-110" baseline="0" dirty="0">
                          <a:solidFill>
                            <a:schemeClr val="accent5"/>
                          </a:solidFill>
                          <a:latin typeface="Avenir Next" panose="020B0503020202020204" pitchFamily="34" charset="0"/>
                        </a:rPr>
                        <a:t>Manage</a:t>
                      </a:r>
                    </a:p>
                    <a:p>
                      <a:pPr algn="ctr"/>
                      <a:r>
                        <a:rPr lang="en-US" sz="1500" b="1" spc="-110" baseline="0" dirty="0">
                          <a:solidFill>
                            <a:schemeClr val="accent5"/>
                          </a:solidFill>
                          <a:latin typeface="Avenir Next" panose="020B0503020202020204" pitchFamily="34" charset="0"/>
                        </a:rPr>
                        <a:t>scratchpad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1500" b="1" spc="-110" baseline="0" dirty="0">
                          <a:solidFill>
                            <a:schemeClr val="accent5"/>
                          </a:solidFill>
                          <a:latin typeface="Avenir Next" panose="020B0503020202020204" pitchFamily="34" charset="0"/>
                        </a:rPr>
                        <a:t>Orchestrate </a:t>
                      </a:r>
                      <a:br>
                        <a:rPr lang="en-US" sz="1500" b="1" spc="-110" baseline="0" dirty="0">
                          <a:solidFill>
                            <a:schemeClr val="accent5"/>
                          </a:solidFill>
                          <a:latin typeface="Avenir Next" panose="020B0503020202020204" pitchFamily="34" charset="0"/>
                        </a:rPr>
                      </a:br>
                      <a:r>
                        <a:rPr lang="en-US" sz="1500" b="1" spc="-110" baseline="0" dirty="0">
                          <a:solidFill>
                            <a:schemeClr val="accent5"/>
                          </a:solidFill>
                          <a:latin typeface="Avenir Next" panose="020B0503020202020204" pitchFamily="34" charset="0"/>
                        </a:rPr>
                        <a:t>computation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1500" b="1" spc="-110" baseline="0" dirty="0">
                          <a:solidFill>
                            <a:schemeClr val="accent3"/>
                          </a:solidFill>
                          <a:latin typeface="Avenir Next" panose="020B0503020202020204" pitchFamily="34" charset="0"/>
                        </a:rPr>
                        <a:t>Just write </a:t>
                      </a:r>
                      <a:br>
                        <a:rPr lang="en-US" sz="1500" b="1" spc="-110" baseline="0" dirty="0">
                          <a:solidFill>
                            <a:schemeClr val="accent3"/>
                          </a:solidFill>
                          <a:latin typeface="Avenir Next" panose="020B0503020202020204" pitchFamily="34" charset="0"/>
                        </a:rPr>
                      </a:br>
                      <a:r>
                        <a:rPr lang="en-US" sz="1500" b="1" spc="-110" baseline="0" dirty="0">
                          <a:solidFill>
                            <a:schemeClr val="accent3"/>
                          </a:solidFill>
                          <a:latin typeface="Avenir Next" panose="020B0503020202020204" pitchFamily="34" charset="0"/>
                        </a:rPr>
                        <a:t>my kernel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628780219"/>
                  </a:ext>
                </a:extLst>
              </a:tr>
            </a:tbl>
          </a:graphicData>
        </a:graphic>
      </p:graphicFrame>
      <p:sp>
        <p:nvSpPr>
          <p:cNvPr id="2" name="Rectangle 1">
            <a:extLst>
              <a:ext uri="{FF2B5EF4-FFF2-40B4-BE49-F238E27FC236}">
                <a16:creationId xmlns:a16="http://schemas.microsoft.com/office/drawing/2014/main" id="{5466396D-46F9-E5C4-471F-8EAF3266A08E}"/>
              </a:ext>
            </a:extLst>
          </p:cNvPr>
          <p:cNvSpPr/>
          <p:nvPr/>
        </p:nvSpPr>
        <p:spPr>
          <a:xfrm>
            <a:off x="0" y="1058174"/>
            <a:ext cx="7813965" cy="7172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9C80C1"/>
                </a:solidFill>
                <a:effectLst/>
                <a:uLnTx/>
                <a:uFillTx/>
                <a:latin typeface="Avenir Next" panose="020B0503020202020204" pitchFamily="34" charset="0"/>
                <a:ea typeface="+mn-ea"/>
                <a:cs typeface="+mn-cs"/>
              </a:rPr>
              <a:t>Programmer’s Tasks:</a:t>
            </a:r>
          </a:p>
        </p:txBody>
      </p:sp>
      <p:sp>
        <p:nvSpPr>
          <p:cNvPr id="3" name="Rectangle 2">
            <a:extLst>
              <a:ext uri="{FF2B5EF4-FFF2-40B4-BE49-F238E27FC236}">
                <a16:creationId xmlns:a16="http://schemas.microsoft.com/office/drawing/2014/main" id="{BABEDF45-B06F-02A3-72B9-241C22981419}"/>
              </a:ext>
            </a:extLst>
          </p:cNvPr>
          <p:cNvSpPr/>
          <p:nvPr/>
        </p:nvSpPr>
        <p:spPr>
          <a:xfrm>
            <a:off x="7813966" y="1058173"/>
            <a:ext cx="1330034" cy="7172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8A881"/>
                </a:solidFill>
                <a:effectLst/>
                <a:uLnTx/>
                <a:uFillTx/>
                <a:latin typeface="Avenir Next" panose="020B0503020202020204" pitchFamily="34" charset="0"/>
                <a:ea typeface="+mn-ea"/>
                <a:cs typeface="+mn-cs"/>
              </a:rPr>
              <a:t>Goal:</a:t>
            </a:r>
          </a:p>
        </p:txBody>
      </p:sp>
      <p:sp>
        <p:nvSpPr>
          <p:cNvPr id="12" name="Rectangle 11">
            <a:extLst>
              <a:ext uri="{FF2B5EF4-FFF2-40B4-BE49-F238E27FC236}">
                <a16:creationId xmlns:a16="http://schemas.microsoft.com/office/drawing/2014/main" id="{80F0651B-F0B9-F979-931B-AF1FC8198758}"/>
              </a:ext>
            </a:extLst>
          </p:cNvPr>
          <p:cNvSpPr/>
          <p:nvPr/>
        </p:nvSpPr>
        <p:spPr>
          <a:xfrm>
            <a:off x="956681" y="3599123"/>
            <a:ext cx="7237604" cy="1646209"/>
          </a:xfrm>
          <a:prstGeom prst="rect">
            <a:avLst/>
          </a:prstGeom>
          <a:solidFill>
            <a:schemeClr val="bg1">
              <a:lumMod val="95000"/>
            </a:schemeClr>
          </a:solidFill>
          <a:ln w="1905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Google Shape;150;p25">
            <a:extLst>
              <a:ext uri="{FF2B5EF4-FFF2-40B4-BE49-F238E27FC236}">
                <a16:creationId xmlns:a16="http://schemas.microsoft.com/office/drawing/2014/main" id="{34D2EBD3-4BA7-E0A3-BF13-EEF1A195E0E8}"/>
              </a:ext>
            </a:extLst>
          </p:cNvPr>
          <p:cNvSpPr txBox="1"/>
          <p:nvPr/>
        </p:nvSpPr>
        <p:spPr>
          <a:xfrm>
            <a:off x="968402" y="3549244"/>
            <a:ext cx="8520600" cy="1646209"/>
          </a:xfrm>
          <a:prstGeom prst="rect">
            <a:avLst/>
          </a:prstGeom>
          <a:noFill/>
          <a:ln>
            <a:noFill/>
          </a:ln>
        </p:spPr>
        <p:txBody>
          <a:bodyPr spcFirstLastPara="1" wrap="square" lIns="91425" tIns="91425" rIns="91425" bIns="91425" anchor="t" anchorCtr="0">
            <a:noAutofit/>
          </a:bodyPr>
          <a:lstStyle/>
          <a:p>
            <a:pPr marL="0" marR="0" lvl="0" indent="0" algn="l" defTabSz="457200" rtl="0" eaLnBrk="1" fontAlgn="auto" latinLnBrk="0" hangingPunct="1">
              <a:lnSpc>
                <a:spcPct val="150000"/>
              </a:lnSpc>
              <a:spcBef>
                <a:spcPts val="0"/>
              </a:spcBef>
              <a:spcAft>
                <a:spcPts val="0"/>
              </a:spcAft>
              <a:buClr>
                <a:srgbClr val="000000"/>
              </a:buClr>
              <a:buSzPts val="1100"/>
              <a:buFont typeface="Arial"/>
              <a:buNone/>
              <a:tabLst/>
              <a:defRPr/>
            </a:pPr>
            <a:r>
              <a:rPr kumimoji="0" lang="en-GB" sz="1300" b="0" i="0" u="none" strike="noStrike" kern="1200" cap="none" spc="0" normalizeH="0" baseline="0" noProof="0" dirty="0">
                <a:ln>
                  <a:noFill/>
                </a:ln>
                <a:solidFill>
                  <a:srgbClr val="3F51B5"/>
                </a:solidFill>
                <a:effectLst/>
                <a:uLnTx/>
                <a:uFillTx/>
                <a:latin typeface="Roboto Mono"/>
                <a:ea typeface="Roboto Mono"/>
                <a:cs typeface="Roboto Mono"/>
                <a:sym typeface="Roboto Mono"/>
              </a:rPr>
              <a:t>static</a:t>
            </a: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 </a:t>
            </a:r>
            <a:r>
              <a:rPr kumimoji="0" lang="en-GB" sz="1300" b="0" i="0" u="none" strike="noStrike" kern="1200" cap="none" spc="0" normalizeH="0" baseline="0" noProof="0" dirty="0">
                <a:ln>
                  <a:noFill/>
                </a:ln>
                <a:solidFill>
                  <a:srgbClr val="3F51B5"/>
                </a:solidFill>
                <a:effectLst/>
                <a:uLnTx/>
                <a:uFillTx/>
                <a:latin typeface="Roboto Mono"/>
                <a:ea typeface="Roboto Mono"/>
                <a:cs typeface="Roboto Mono"/>
                <a:sym typeface="Roboto Mono"/>
              </a:rPr>
              <a:t>void</a:t>
            </a: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 </a:t>
            </a:r>
            <a:r>
              <a:rPr kumimoji="0" lang="en-GB" sz="1300" b="1" i="0" u="none" strike="noStrike" kern="1200" cap="none" spc="0" normalizeH="0" baseline="0" noProof="0" dirty="0" err="1">
                <a:ln>
                  <a:noFill/>
                </a:ln>
                <a:solidFill>
                  <a:srgbClr val="FF0000"/>
                </a:solidFill>
                <a:effectLst/>
                <a:uLnTx/>
                <a:uFillTx/>
                <a:latin typeface="Roboto Mono"/>
                <a:ea typeface="Roboto Mono"/>
                <a:cs typeface="Roboto Mono"/>
                <a:sym typeface="Roboto Mono"/>
              </a:rPr>
              <a:t>vector_addition</a:t>
            </a: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(T *</a:t>
            </a:r>
            <a:r>
              <a:rPr kumimoji="0" lang="en-GB" sz="1300" b="0" i="0" u="none" strike="noStrike" kern="1200" cap="none" spc="0" normalizeH="0" baseline="0" noProof="0" dirty="0" err="1">
                <a:ln>
                  <a:noFill/>
                </a:ln>
                <a:solidFill>
                  <a:srgbClr val="37474F"/>
                </a:solidFill>
                <a:effectLst/>
                <a:uLnTx/>
                <a:uFillTx/>
                <a:latin typeface="Roboto Mono"/>
                <a:ea typeface="Roboto Mono"/>
                <a:cs typeface="Roboto Mono"/>
                <a:sym typeface="Roboto Mono"/>
              </a:rPr>
              <a:t>bufferB</a:t>
            </a: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 T *</a:t>
            </a:r>
            <a:r>
              <a:rPr kumimoji="0" lang="en-GB" sz="1300" b="0" i="0" u="none" strike="noStrike" kern="1200" cap="none" spc="0" normalizeH="0" baseline="0" noProof="0" dirty="0" err="1">
                <a:ln>
                  <a:noFill/>
                </a:ln>
                <a:solidFill>
                  <a:srgbClr val="37474F"/>
                </a:solidFill>
                <a:effectLst/>
                <a:uLnTx/>
                <a:uFillTx/>
                <a:latin typeface="Roboto Mono"/>
                <a:ea typeface="Roboto Mono"/>
                <a:cs typeface="Roboto Mono"/>
                <a:sym typeface="Roboto Mono"/>
              </a:rPr>
              <a:t>bufferA</a:t>
            </a: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 </a:t>
            </a:r>
            <a:r>
              <a:rPr kumimoji="0" lang="en-GB" sz="1300" b="0" i="0" u="none" strike="noStrike" kern="1200" cap="none" spc="0" normalizeH="0" baseline="0" noProof="0" dirty="0">
                <a:ln>
                  <a:noFill/>
                </a:ln>
                <a:solidFill>
                  <a:srgbClr val="3F51B5"/>
                </a:solidFill>
                <a:effectLst/>
                <a:uLnTx/>
                <a:uFillTx/>
                <a:latin typeface="Roboto Mono"/>
                <a:ea typeface="Roboto Mono"/>
                <a:cs typeface="Roboto Mono"/>
                <a:sym typeface="Roboto Mono"/>
              </a:rPr>
              <a:t>int</a:t>
            </a: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 </a:t>
            </a:r>
            <a:r>
              <a:rPr kumimoji="0" lang="en-GB" sz="1300" b="0" i="0" u="none" strike="noStrike" kern="1200" cap="none" spc="0" normalizeH="0" baseline="0" noProof="0" dirty="0" err="1">
                <a:ln>
                  <a:noFill/>
                </a:ln>
                <a:solidFill>
                  <a:srgbClr val="37474F"/>
                </a:solidFill>
                <a:effectLst/>
                <a:uLnTx/>
                <a:uFillTx/>
                <a:latin typeface="Roboto Mono"/>
                <a:ea typeface="Roboto Mono"/>
                <a:cs typeface="Roboto Mono"/>
                <a:sym typeface="Roboto Mono"/>
              </a:rPr>
              <a:t>l_size</a:t>
            </a: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a:t>
            </a:r>
            <a:endParaRPr kumimoji="0"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endParaRPr>
          </a:p>
          <a:p>
            <a:pPr marL="0" marR="0" lvl="0" indent="0" algn="l" defTabSz="457200" rtl="0" eaLnBrk="1" fontAlgn="auto" latinLnBrk="0" hangingPunct="1">
              <a:lnSpc>
                <a:spcPct val="150000"/>
              </a:lnSpc>
              <a:spcBef>
                <a:spcPts val="0"/>
              </a:spcBef>
              <a:spcAft>
                <a:spcPts val="0"/>
              </a:spcAft>
              <a:buClr>
                <a:srgbClr val="000000"/>
              </a:buClr>
              <a:buSzPts val="1100"/>
              <a:buFont typeface="Arial"/>
              <a:buNone/>
              <a:tabLst/>
              <a:defRPr/>
            </a:pP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    </a:t>
            </a:r>
            <a:r>
              <a:rPr kumimoji="0" lang="en-GB" sz="1300" b="0" i="0" u="none" strike="noStrike" kern="1200" cap="none" spc="0" normalizeH="0" baseline="0" noProof="0" dirty="0">
                <a:ln>
                  <a:noFill/>
                </a:ln>
                <a:solidFill>
                  <a:srgbClr val="3F51B5"/>
                </a:solidFill>
                <a:effectLst/>
                <a:uLnTx/>
                <a:uFillTx/>
                <a:latin typeface="Roboto Mono"/>
                <a:ea typeface="Roboto Mono"/>
                <a:cs typeface="Roboto Mono"/>
                <a:sym typeface="Roboto Mono"/>
              </a:rPr>
              <a:t>for</a:t>
            </a: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 (</a:t>
            </a:r>
            <a:r>
              <a:rPr kumimoji="0" lang="en-GB" sz="1300" b="0" i="0" u="none" strike="noStrike" kern="1200" cap="none" spc="0" normalizeH="0" baseline="0" noProof="0" dirty="0">
                <a:ln>
                  <a:noFill/>
                </a:ln>
                <a:solidFill>
                  <a:srgbClr val="3F51B5"/>
                </a:solidFill>
                <a:effectLst/>
                <a:uLnTx/>
                <a:uFillTx/>
                <a:latin typeface="Roboto Mono"/>
                <a:ea typeface="Roboto Mono"/>
                <a:cs typeface="Roboto Mono"/>
                <a:sym typeface="Roboto Mono"/>
              </a:rPr>
              <a:t>unsigned</a:t>
            </a: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 </a:t>
            </a:r>
            <a:r>
              <a:rPr kumimoji="0" lang="en-GB" sz="1300" b="0" i="0" u="none" strike="noStrike" kern="1200" cap="none" spc="0" normalizeH="0" baseline="0" noProof="0" dirty="0">
                <a:ln>
                  <a:noFill/>
                </a:ln>
                <a:solidFill>
                  <a:srgbClr val="3F51B5"/>
                </a:solidFill>
                <a:effectLst/>
                <a:uLnTx/>
                <a:uFillTx/>
                <a:latin typeface="Roboto Mono"/>
                <a:ea typeface="Roboto Mono"/>
                <a:cs typeface="Roboto Mono"/>
                <a:sym typeface="Roboto Mono"/>
              </a:rPr>
              <a:t>int</a:t>
            </a: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 </a:t>
            </a:r>
            <a:r>
              <a:rPr kumimoji="0" lang="en-GB" sz="1300" b="0" i="0" u="none" strike="noStrike" kern="1200" cap="none" spc="0" normalizeH="0" baseline="0" noProof="0" dirty="0" err="1">
                <a:ln>
                  <a:noFill/>
                </a:ln>
                <a:solidFill>
                  <a:srgbClr val="37474F"/>
                </a:solidFill>
                <a:effectLst/>
                <a:uLnTx/>
                <a:uFillTx/>
                <a:latin typeface="Roboto Mono"/>
                <a:ea typeface="Roboto Mono"/>
                <a:cs typeface="Roboto Mono"/>
                <a:sym typeface="Roboto Mono"/>
              </a:rPr>
              <a:t>i</a:t>
            </a: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 = </a:t>
            </a:r>
            <a:r>
              <a:rPr kumimoji="0" lang="en-GB" sz="1300" b="0" i="0" u="none" strike="noStrike" kern="1200" cap="none" spc="0" normalizeH="0" baseline="0" noProof="0" dirty="0">
                <a:ln>
                  <a:noFill/>
                </a:ln>
                <a:solidFill>
                  <a:srgbClr val="C53929"/>
                </a:solidFill>
                <a:effectLst/>
                <a:uLnTx/>
                <a:uFillTx/>
                <a:latin typeface="Roboto Mono"/>
                <a:ea typeface="Roboto Mono"/>
                <a:cs typeface="Roboto Mono"/>
                <a:sym typeface="Roboto Mono"/>
              </a:rPr>
              <a:t>0</a:t>
            </a: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 </a:t>
            </a:r>
            <a:r>
              <a:rPr kumimoji="0" lang="en-GB" sz="1300" b="0" i="0" u="none" strike="noStrike" kern="1200" cap="none" spc="0" normalizeH="0" baseline="0" noProof="0" dirty="0" err="1">
                <a:ln>
                  <a:noFill/>
                </a:ln>
                <a:solidFill>
                  <a:srgbClr val="37474F"/>
                </a:solidFill>
                <a:effectLst/>
                <a:uLnTx/>
                <a:uFillTx/>
                <a:latin typeface="Roboto Mono"/>
                <a:ea typeface="Roboto Mono"/>
                <a:cs typeface="Roboto Mono"/>
                <a:sym typeface="Roboto Mono"/>
              </a:rPr>
              <a:t>i</a:t>
            </a: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 &lt; </a:t>
            </a:r>
            <a:r>
              <a:rPr kumimoji="0" lang="en-GB" sz="1300" b="0" i="0" u="none" strike="noStrike" kern="1200" cap="none" spc="0" normalizeH="0" baseline="0" noProof="0" dirty="0" err="1">
                <a:ln>
                  <a:noFill/>
                </a:ln>
                <a:solidFill>
                  <a:srgbClr val="37474F"/>
                </a:solidFill>
                <a:effectLst/>
                <a:uLnTx/>
                <a:uFillTx/>
                <a:latin typeface="Roboto Mono"/>
                <a:ea typeface="Roboto Mono"/>
                <a:cs typeface="Roboto Mono"/>
                <a:sym typeface="Roboto Mono"/>
              </a:rPr>
              <a:t>l_size</a:t>
            </a: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 </a:t>
            </a:r>
            <a:r>
              <a:rPr kumimoji="0" lang="en-GB" sz="1300" b="0" i="0" u="none" strike="noStrike" kern="1200" cap="none" spc="0" normalizeH="0" baseline="0" noProof="0" dirty="0" err="1">
                <a:ln>
                  <a:noFill/>
                </a:ln>
                <a:solidFill>
                  <a:srgbClr val="37474F"/>
                </a:solidFill>
                <a:effectLst/>
                <a:uLnTx/>
                <a:uFillTx/>
                <a:latin typeface="Roboto Mono"/>
                <a:ea typeface="Roboto Mono"/>
                <a:cs typeface="Roboto Mono"/>
                <a:sym typeface="Roboto Mono"/>
              </a:rPr>
              <a:t>i</a:t>
            </a: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a:t>
            </a:r>
            <a:endParaRPr kumimoji="0"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endParaRPr>
          </a:p>
          <a:p>
            <a:pPr marL="0" marR="0" lvl="0" indent="0" algn="l" defTabSz="457200" rtl="0" eaLnBrk="1" fontAlgn="auto" latinLnBrk="0" hangingPunct="1">
              <a:lnSpc>
                <a:spcPct val="150000"/>
              </a:lnSpc>
              <a:spcBef>
                <a:spcPts val="0"/>
              </a:spcBef>
              <a:spcAft>
                <a:spcPts val="0"/>
              </a:spcAft>
              <a:buClr>
                <a:srgbClr val="000000"/>
              </a:buClr>
              <a:buSzPts val="1100"/>
              <a:buFont typeface="Arial"/>
              <a:buNone/>
              <a:tabLst/>
              <a:defRPr/>
            </a:pP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        </a:t>
            </a:r>
            <a:r>
              <a:rPr kumimoji="0" lang="en-GB" sz="1300" b="0" i="0" u="none" strike="noStrike" kern="1200" cap="none" spc="0" normalizeH="0" baseline="0" noProof="0" dirty="0" err="1">
                <a:ln>
                  <a:noFill/>
                </a:ln>
                <a:solidFill>
                  <a:srgbClr val="37474F"/>
                </a:solidFill>
                <a:effectLst/>
                <a:uLnTx/>
                <a:uFillTx/>
                <a:latin typeface="Roboto Mono"/>
                <a:ea typeface="Roboto Mono"/>
                <a:cs typeface="Roboto Mono"/>
                <a:sym typeface="Roboto Mono"/>
              </a:rPr>
              <a:t>bufferB</a:t>
            </a: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a:t>
            </a:r>
            <a:r>
              <a:rPr kumimoji="0" lang="en-GB" sz="1300" b="0" i="0" u="none" strike="noStrike" kern="1200" cap="none" spc="0" normalizeH="0" baseline="0" noProof="0" dirty="0" err="1">
                <a:ln>
                  <a:noFill/>
                </a:ln>
                <a:solidFill>
                  <a:srgbClr val="37474F"/>
                </a:solidFill>
                <a:effectLst/>
                <a:uLnTx/>
                <a:uFillTx/>
                <a:latin typeface="Roboto Mono"/>
                <a:ea typeface="Roboto Mono"/>
                <a:cs typeface="Roboto Mono"/>
                <a:sym typeface="Roboto Mono"/>
              </a:rPr>
              <a:t>i</a:t>
            </a: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 += </a:t>
            </a:r>
            <a:r>
              <a:rPr kumimoji="0" lang="en-GB" sz="1300" b="0" i="0" u="none" strike="noStrike" kern="1200" cap="none" spc="0" normalizeH="0" baseline="0" noProof="0" dirty="0" err="1">
                <a:ln>
                  <a:noFill/>
                </a:ln>
                <a:solidFill>
                  <a:srgbClr val="37474F"/>
                </a:solidFill>
                <a:effectLst/>
                <a:uLnTx/>
                <a:uFillTx/>
                <a:latin typeface="Roboto Mono"/>
                <a:ea typeface="Roboto Mono"/>
                <a:cs typeface="Roboto Mono"/>
                <a:sym typeface="Roboto Mono"/>
              </a:rPr>
              <a:t>bufferA</a:t>
            </a: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a:t>
            </a:r>
            <a:r>
              <a:rPr kumimoji="0" lang="en-GB" sz="1300" b="0" i="0" u="none" strike="noStrike" kern="1200" cap="none" spc="0" normalizeH="0" baseline="0" noProof="0" dirty="0" err="1">
                <a:ln>
                  <a:noFill/>
                </a:ln>
                <a:solidFill>
                  <a:srgbClr val="37474F"/>
                </a:solidFill>
                <a:effectLst/>
                <a:uLnTx/>
                <a:uFillTx/>
                <a:latin typeface="Roboto Mono"/>
                <a:ea typeface="Roboto Mono"/>
                <a:cs typeface="Roboto Mono"/>
                <a:sym typeface="Roboto Mono"/>
              </a:rPr>
              <a:t>i</a:t>
            </a: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a:t>
            </a:r>
            <a:endParaRPr kumimoji="0"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endParaRPr>
          </a:p>
          <a:p>
            <a:pPr marL="0" marR="0" lvl="0" indent="0" algn="l" defTabSz="457200" rtl="0" eaLnBrk="1" fontAlgn="auto" latinLnBrk="0" hangingPunct="1">
              <a:lnSpc>
                <a:spcPct val="150000"/>
              </a:lnSpc>
              <a:spcBef>
                <a:spcPts val="0"/>
              </a:spcBef>
              <a:spcAft>
                <a:spcPts val="0"/>
              </a:spcAft>
              <a:buClr>
                <a:srgbClr val="000000"/>
              </a:buClr>
              <a:buSzPts val="1100"/>
              <a:buFont typeface="Arial"/>
              <a:buNone/>
              <a:tabLst/>
              <a:defRPr/>
            </a:pP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    }</a:t>
            </a:r>
            <a:endParaRPr kumimoji="0"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endParaRPr>
          </a:p>
          <a:p>
            <a:pPr marL="0" marR="0" lvl="0" indent="0" algn="l" defTabSz="457200" rtl="0" eaLnBrk="1" fontAlgn="auto" latinLnBrk="0" hangingPunct="1">
              <a:lnSpc>
                <a:spcPct val="150000"/>
              </a:lnSpc>
              <a:spcBef>
                <a:spcPts val="0"/>
              </a:spcBef>
              <a:spcAft>
                <a:spcPts val="0"/>
              </a:spcAft>
              <a:buClr>
                <a:srgbClr val="000000"/>
              </a:buClr>
              <a:buSzPts val="1100"/>
              <a:buFont typeface="Arial"/>
              <a:buNone/>
              <a:tabLst/>
              <a:defRPr/>
            </a:pPr>
            <a:r>
              <a:rPr kumimoji="0" lang="en-GB"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rPr>
              <a:t>}</a:t>
            </a:r>
            <a:endParaRPr kumimoji="0" sz="1300" b="0" i="0" u="none" strike="noStrike" kern="1200" cap="none" spc="0" normalizeH="0" baseline="0" noProof="0" dirty="0">
              <a:ln>
                <a:noFill/>
              </a:ln>
              <a:solidFill>
                <a:srgbClr val="37474F"/>
              </a:solidFill>
              <a:effectLst/>
              <a:uLnTx/>
              <a:uFillTx/>
              <a:latin typeface="Roboto Mono"/>
              <a:ea typeface="Roboto Mono"/>
              <a:cs typeface="Roboto Mono"/>
              <a:sym typeface="Roboto Mono"/>
            </a:endParaRP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sz="1300" b="0" i="0" u="none" strike="noStrike" kern="1200" cap="none" spc="0" normalizeH="0" baseline="0" noProof="0" dirty="0">
              <a:ln>
                <a:noFill/>
              </a:ln>
              <a:solidFill>
                <a:srgbClr val="3F51B5"/>
              </a:solidFill>
              <a:effectLst/>
              <a:uLnTx/>
              <a:uFillTx/>
              <a:latin typeface="Roboto Mono"/>
              <a:ea typeface="Roboto Mono"/>
              <a:cs typeface="Roboto Mono"/>
              <a:sym typeface="Roboto Mono"/>
            </a:endParaRPr>
          </a:p>
        </p:txBody>
      </p:sp>
      <p:sp>
        <p:nvSpPr>
          <p:cNvPr id="4" name="Rectangle 3">
            <a:extLst>
              <a:ext uri="{FF2B5EF4-FFF2-40B4-BE49-F238E27FC236}">
                <a16:creationId xmlns:a16="http://schemas.microsoft.com/office/drawing/2014/main" id="{0FC77280-CFFE-A234-825D-9C4D0CD0CD14}"/>
              </a:ext>
            </a:extLst>
          </p:cNvPr>
          <p:cNvSpPr/>
          <p:nvPr/>
        </p:nvSpPr>
        <p:spPr>
          <a:xfrm>
            <a:off x="0" y="1138844"/>
            <a:ext cx="9144000" cy="5203767"/>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grpSp>
        <p:nvGrpSpPr>
          <p:cNvPr id="5" name="Group 4">
            <a:extLst>
              <a:ext uri="{FF2B5EF4-FFF2-40B4-BE49-F238E27FC236}">
                <a16:creationId xmlns:a16="http://schemas.microsoft.com/office/drawing/2014/main" id="{2FAA5020-471E-820F-33DB-62D4554D1E84}"/>
              </a:ext>
            </a:extLst>
          </p:cNvPr>
          <p:cNvGrpSpPr/>
          <p:nvPr/>
        </p:nvGrpSpPr>
        <p:grpSpPr>
          <a:xfrm>
            <a:off x="371660" y="2369126"/>
            <a:ext cx="8400681" cy="2119749"/>
            <a:chOff x="371659" y="2946718"/>
            <a:chExt cx="8400681" cy="1171032"/>
          </a:xfrm>
        </p:grpSpPr>
        <p:sp>
          <p:nvSpPr>
            <p:cNvPr id="6" name="Rounded Rectangle 5">
              <a:extLst>
                <a:ext uri="{FF2B5EF4-FFF2-40B4-BE49-F238E27FC236}">
                  <a16:creationId xmlns:a16="http://schemas.microsoft.com/office/drawing/2014/main" id="{D69499D7-C6A1-8D14-6A0B-4C32858F363C}"/>
                </a:ext>
              </a:extLst>
            </p:cNvPr>
            <p:cNvSpPr/>
            <p:nvPr/>
          </p:nvSpPr>
          <p:spPr>
            <a:xfrm>
              <a:off x="371659" y="2946719"/>
              <a:ext cx="8400681" cy="1171031"/>
            </a:xfrm>
            <a:prstGeom prst="roundRect">
              <a:avLst>
                <a:gd name="adj" fmla="val 9020"/>
              </a:avLst>
            </a:prstGeom>
            <a:solidFill>
              <a:schemeClr val="bg1">
                <a:lumMod val="95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86861"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06161"/>
                  </a:solidFill>
                  <a:effectLst/>
                  <a:uLnTx/>
                  <a:uFillTx/>
                  <a:latin typeface="Avenir Next" panose="020B0503020202020204" pitchFamily="34" charset="0"/>
                  <a:ea typeface="+mn-ea"/>
                  <a:cs typeface="+mn-cs"/>
                </a:rPr>
                <a:t>Programming the UPMEM system </a:t>
              </a:r>
              <a:br>
                <a:rPr kumimoji="0" lang="en-US" sz="2400" b="1" i="0" u="none" strike="noStrike" kern="1200" cap="none" spc="0" normalizeH="0" baseline="0" noProof="0" dirty="0">
                  <a:ln>
                    <a:noFill/>
                  </a:ln>
                  <a:solidFill>
                    <a:srgbClr val="E06161"/>
                  </a:solidFill>
                  <a:effectLst/>
                  <a:uLnTx/>
                  <a:uFillTx/>
                  <a:latin typeface="Avenir Next" panose="020B0503020202020204" pitchFamily="34" charset="0"/>
                  <a:ea typeface="+mn-ea"/>
                  <a:cs typeface="+mn-cs"/>
                </a:rPr>
              </a:br>
              <a:r>
                <a:rPr kumimoji="0" lang="en-US" sz="2400" b="1" i="0" u="none" strike="noStrike" kern="1200" cap="none" spc="0" normalizeH="0" baseline="0" noProof="0" dirty="0">
                  <a:ln>
                    <a:noFill/>
                  </a:ln>
                  <a:solidFill>
                    <a:srgbClr val="E06161"/>
                  </a:solidFill>
                  <a:effectLst/>
                  <a:uLnTx/>
                  <a:uFillTx/>
                  <a:latin typeface="Avenir Next" panose="020B0503020202020204" pitchFamily="34" charset="0"/>
                  <a:ea typeface="+mn-ea"/>
                  <a:cs typeface="+mn-cs"/>
                </a:rPr>
                <a:t>leads to </a:t>
              </a:r>
              <a:r>
                <a:rPr kumimoji="0" lang="en-US" sz="2400" b="1" i="0" u="sng" strike="noStrike" kern="1200" cap="none" spc="0" normalizeH="0" baseline="0" noProof="0" dirty="0">
                  <a:ln>
                    <a:noFill/>
                  </a:ln>
                  <a:solidFill>
                    <a:srgbClr val="E06161"/>
                  </a:solidFill>
                  <a:effectLst/>
                  <a:uLnTx/>
                  <a:uFillTx/>
                  <a:latin typeface="Avenir Next" panose="020B0503020202020204" pitchFamily="34" charset="0"/>
                  <a:ea typeface="+mn-ea"/>
                  <a:cs typeface="+mn-cs"/>
                </a:rPr>
                <a:t>non-trivial effort </a:t>
              </a:r>
              <a:r>
                <a:rPr kumimoji="0" lang="en-US" sz="2400" b="1" i="0" u="none" strike="noStrike" kern="1200" cap="none" spc="0" normalizeH="0" baseline="0" noProof="0" dirty="0">
                  <a:ln>
                    <a:noFill/>
                  </a:ln>
                  <a:solidFill>
                    <a:srgbClr val="E06161"/>
                  </a:solidFill>
                  <a:effectLst/>
                  <a:uLnTx/>
                  <a:uFillTx/>
                  <a:latin typeface="Avenir Next" panose="020B0503020202020204" pitchFamily="34" charset="0"/>
                  <a:ea typeface="+mn-ea"/>
                  <a:cs typeface="+mn-cs"/>
                </a:rPr>
                <a:t>→ requires </a:t>
              </a:r>
              <a:br>
                <a:rPr kumimoji="0" lang="en-US" sz="2400" b="1" i="0" u="none" strike="noStrike" kern="1200" cap="none" spc="0" normalizeH="0" baseline="0" noProof="0" dirty="0">
                  <a:ln>
                    <a:noFill/>
                  </a:ln>
                  <a:solidFill>
                    <a:srgbClr val="E06161"/>
                  </a:solidFill>
                  <a:effectLst/>
                  <a:uLnTx/>
                  <a:uFillTx/>
                  <a:latin typeface="Avenir Next" panose="020B0503020202020204" pitchFamily="34" charset="0"/>
                  <a:ea typeface="+mn-ea"/>
                  <a:cs typeface="+mn-cs"/>
                </a:rPr>
              </a:br>
              <a:r>
                <a:rPr kumimoji="0" lang="en-US" sz="2400" b="1" i="0" u="sng" strike="noStrike" kern="1200" cap="none" spc="0" normalizeH="0" baseline="0" noProof="0" dirty="0">
                  <a:ln>
                    <a:noFill/>
                  </a:ln>
                  <a:solidFill>
                    <a:srgbClr val="E06161"/>
                  </a:solidFill>
                  <a:effectLst/>
                  <a:uLnTx/>
                  <a:uFillTx/>
                  <a:latin typeface="Avenir Next" panose="020B0503020202020204" pitchFamily="34" charset="0"/>
                  <a:ea typeface="+mn-ea"/>
                  <a:cs typeface="+mn-cs"/>
                </a:rPr>
                <a:t>knowledge</a:t>
              </a:r>
              <a:r>
                <a:rPr kumimoji="0" lang="en-US" sz="2400" b="1" i="0" u="none" strike="noStrike" kern="1200" cap="none" spc="0" normalizeH="0" baseline="0" noProof="0" dirty="0">
                  <a:ln>
                    <a:noFill/>
                  </a:ln>
                  <a:solidFill>
                    <a:srgbClr val="E06161"/>
                  </a:solidFill>
                  <a:effectLst/>
                  <a:uLnTx/>
                  <a:uFillTx/>
                  <a:latin typeface="Avenir Next" panose="020B0503020202020204" pitchFamily="34" charset="0"/>
                  <a:ea typeface="+mn-ea"/>
                  <a:cs typeface="+mn-cs"/>
                </a:rPr>
                <a:t> of the underlying hardware and </a:t>
              </a:r>
              <a:br>
                <a:rPr kumimoji="0" lang="en-US" sz="2400" b="1" i="0" u="none" strike="noStrike" kern="1200" cap="none" spc="0" normalizeH="0" baseline="0" noProof="0" dirty="0">
                  <a:ln>
                    <a:noFill/>
                  </a:ln>
                  <a:solidFill>
                    <a:srgbClr val="E06161"/>
                  </a:solidFill>
                  <a:effectLst/>
                  <a:uLnTx/>
                  <a:uFillTx/>
                  <a:latin typeface="Avenir Next" panose="020B0503020202020204" pitchFamily="34" charset="0"/>
                  <a:ea typeface="+mn-ea"/>
                  <a:cs typeface="+mn-cs"/>
                </a:rPr>
              </a:br>
              <a:r>
                <a:rPr kumimoji="0" lang="en-US" sz="2400" b="1" i="0" u="sng" strike="noStrike" kern="1200" cap="none" spc="0" normalizeH="0" baseline="0" noProof="0" dirty="0">
                  <a:ln>
                    <a:noFill/>
                  </a:ln>
                  <a:solidFill>
                    <a:srgbClr val="E06161"/>
                  </a:solidFill>
                  <a:effectLst/>
                  <a:uLnTx/>
                  <a:uFillTx/>
                  <a:latin typeface="Avenir Next" panose="020B0503020202020204" pitchFamily="34" charset="0"/>
                  <a:ea typeface="+mn-ea"/>
                  <a:cs typeface="+mn-cs"/>
                </a:rPr>
                <a:t>manual</a:t>
              </a:r>
              <a:r>
                <a:rPr kumimoji="0" lang="en-US" sz="2400" b="1" i="0" u="none" strike="noStrike" kern="1200" cap="none" spc="0" normalizeH="0" baseline="0" noProof="0" dirty="0">
                  <a:ln>
                    <a:noFill/>
                  </a:ln>
                  <a:solidFill>
                    <a:srgbClr val="E06161"/>
                  </a:solidFill>
                  <a:effectLst/>
                  <a:uLnTx/>
                  <a:uFillTx/>
                  <a:latin typeface="Avenir Next" panose="020B0503020202020204" pitchFamily="34" charset="0"/>
                  <a:ea typeface="+mn-ea"/>
                  <a:cs typeface="+mn-cs"/>
                </a:rPr>
                <a:t> fine-grained data movement handling</a:t>
              </a:r>
              <a:r>
                <a:rPr kumimoji="0" lang="en-US" sz="2600" b="1" i="0" u="none" strike="noStrike" kern="1200" cap="none" spc="0" normalizeH="0" baseline="0" noProof="0" dirty="0">
                  <a:ln>
                    <a:noFill/>
                  </a:ln>
                  <a:solidFill>
                    <a:srgbClr val="E06161"/>
                  </a:solidFill>
                  <a:effectLst/>
                  <a:uLnTx/>
                  <a:uFillTx/>
                  <a:latin typeface="Avenir Next" panose="020B0503020202020204" pitchFamily="34" charset="0"/>
                  <a:ea typeface="+mn-ea"/>
                  <a:cs typeface="+mn-cs"/>
                </a:rPr>
                <a:t> </a:t>
              </a:r>
            </a:p>
          </p:txBody>
        </p:sp>
        <p:sp>
          <p:nvSpPr>
            <p:cNvPr id="9" name="TextBox 8">
              <a:extLst>
                <a:ext uri="{FF2B5EF4-FFF2-40B4-BE49-F238E27FC236}">
                  <a16:creationId xmlns:a16="http://schemas.microsoft.com/office/drawing/2014/main" id="{0003B0BD-CCA6-80E1-5096-B3DB66903942}"/>
                </a:ext>
              </a:extLst>
            </p:cNvPr>
            <p:cNvSpPr txBox="1"/>
            <p:nvPr/>
          </p:nvSpPr>
          <p:spPr>
            <a:xfrm rot="16200000">
              <a:off x="47189" y="3347568"/>
              <a:ext cx="1171032"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90000"/>
                    </a:srgbClr>
                  </a:solidFill>
                  <a:effectLst/>
                  <a:uLnTx/>
                  <a:uFillTx/>
                  <a:latin typeface="Avenir Next" panose="020B0503020202020204" pitchFamily="34" charset="0"/>
                  <a:ea typeface="+mn-ea"/>
                  <a:cs typeface="+mn-cs"/>
                </a:rPr>
                <a:t>Problem</a:t>
              </a:r>
            </a:p>
          </p:txBody>
        </p:sp>
      </p:grpSp>
    </p:spTree>
    <p:extLst>
      <p:ext uri="{BB962C8B-B14F-4D97-AF65-F5344CB8AC3E}">
        <p14:creationId xmlns:p14="http://schemas.microsoft.com/office/powerpoint/2010/main" val="1714741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C1BA5-AC61-865D-2904-B285E38A606B}"/>
              </a:ext>
            </a:extLst>
          </p:cNvPr>
          <p:cNvSpPr>
            <a:spLocks noGrp="1"/>
          </p:cNvSpPr>
          <p:nvPr>
            <p:ph type="title"/>
          </p:nvPr>
        </p:nvSpPr>
        <p:spPr/>
        <p:txBody>
          <a:bodyPr>
            <a:normAutofit fontScale="90000"/>
          </a:bodyPr>
          <a:lstStyle/>
          <a:p>
            <a:r>
              <a:rPr lang="en-US" dirty="0"/>
              <a:t>Our Goal</a:t>
            </a:r>
          </a:p>
        </p:txBody>
      </p:sp>
      <p:grpSp>
        <p:nvGrpSpPr>
          <p:cNvPr id="4" name="Group 3">
            <a:extLst>
              <a:ext uri="{FF2B5EF4-FFF2-40B4-BE49-F238E27FC236}">
                <a16:creationId xmlns:a16="http://schemas.microsoft.com/office/drawing/2014/main" id="{5FC49494-6F01-2028-0FAA-7F3FCEE244A0}"/>
              </a:ext>
            </a:extLst>
          </p:cNvPr>
          <p:cNvGrpSpPr/>
          <p:nvPr/>
        </p:nvGrpSpPr>
        <p:grpSpPr>
          <a:xfrm>
            <a:off x="371660" y="2173777"/>
            <a:ext cx="8400681" cy="2510446"/>
            <a:chOff x="371659" y="2946718"/>
            <a:chExt cx="8400681" cy="1171032"/>
          </a:xfrm>
        </p:grpSpPr>
        <p:sp>
          <p:nvSpPr>
            <p:cNvPr id="5" name="Rounded Rectangle 4">
              <a:extLst>
                <a:ext uri="{FF2B5EF4-FFF2-40B4-BE49-F238E27FC236}">
                  <a16:creationId xmlns:a16="http://schemas.microsoft.com/office/drawing/2014/main" id="{0D75B343-D5F6-9AA4-3329-68C0BAF1536D}"/>
                </a:ext>
              </a:extLst>
            </p:cNvPr>
            <p:cNvSpPr/>
            <p:nvPr/>
          </p:nvSpPr>
          <p:spPr>
            <a:xfrm>
              <a:off x="371659" y="2946718"/>
              <a:ext cx="8400681" cy="1171031"/>
            </a:xfrm>
            <a:prstGeom prst="roundRect">
              <a:avLst>
                <a:gd name="adj" fmla="val 9020"/>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86861"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mn-cs"/>
                </a:rPr>
                <a:t>To </a:t>
              </a:r>
              <a:r>
                <a:rPr kumimoji="0" lang="en-US" sz="2400" b="1" i="0" u="sng" strike="noStrike" kern="1200" cap="none" spc="0" normalizeH="0" baseline="0" noProof="0" dirty="0">
                  <a:ln>
                    <a:noFill/>
                  </a:ln>
                  <a:solidFill>
                    <a:srgbClr val="5CA2DB"/>
                  </a:solidFill>
                  <a:effectLst/>
                  <a:uLnTx/>
                  <a:uFillTx/>
                  <a:latin typeface="Avenir Next" panose="020B0503020202020204" pitchFamily="34" charset="0"/>
                  <a:ea typeface="+mn-ea"/>
                  <a:cs typeface="+mn-cs"/>
                </a:rPr>
                <a:t>ease programmability for the UPMEM system</a:t>
              </a:r>
              <a:r>
                <a:rPr kumimoji="0" lang="en-US" sz="24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mn-cs"/>
                </a:rPr>
                <a:t>, </a:t>
              </a:r>
              <a:br>
                <a:rPr kumimoji="0" lang="en-US" sz="24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mn-cs"/>
                </a:rPr>
              </a:br>
              <a:r>
                <a:rPr kumimoji="0" lang="en-US" sz="24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mn-cs"/>
                </a:rPr>
                <a:t>allowing a programmer to write </a:t>
              </a:r>
              <a:br>
                <a:rPr kumimoji="0" lang="en-US" sz="24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mn-cs"/>
                </a:rPr>
              </a:br>
              <a:r>
                <a:rPr kumimoji="0" lang="en-US" sz="24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mn-cs"/>
                </a:rPr>
                <a:t>efficient PIM-friendly code </a:t>
              </a:r>
            </a:p>
            <a:p>
              <a:pPr marL="0" marR="0" lvl="0" indent="0" algn="ctr" defTabSz="3686861"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mn-cs"/>
                </a:rPr>
                <a:t>without the need to </a:t>
              </a:r>
              <a:br>
                <a:rPr kumimoji="0" lang="en-US" sz="24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mn-cs"/>
                </a:rPr>
              </a:br>
              <a:r>
                <a:rPr kumimoji="0" lang="en-US" sz="2400" b="1" i="1" u="none" strike="noStrike" kern="1200" cap="none" spc="0" normalizeH="0" baseline="0" noProof="0" dirty="0">
                  <a:ln>
                    <a:noFill/>
                  </a:ln>
                  <a:solidFill>
                    <a:srgbClr val="5CA2DB"/>
                  </a:solidFill>
                  <a:effectLst/>
                  <a:uLnTx/>
                  <a:uFillTx/>
                  <a:latin typeface="Avenir Next" panose="020B0503020202020204" pitchFamily="34" charset="0"/>
                  <a:ea typeface="+mn-ea"/>
                  <a:cs typeface="+mn-cs"/>
                </a:rPr>
                <a:t>explicitly manage hardware resources</a:t>
              </a:r>
            </a:p>
          </p:txBody>
        </p:sp>
        <p:sp>
          <p:nvSpPr>
            <p:cNvPr id="6" name="TextBox 5">
              <a:extLst>
                <a:ext uri="{FF2B5EF4-FFF2-40B4-BE49-F238E27FC236}">
                  <a16:creationId xmlns:a16="http://schemas.microsoft.com/office/drawing/2014/main" id="{7306F3A3-2E7F-0869-AC92-4E65E47CB703}"/>
                </a:ext>
              </a:extLst>
            </p:cNvPr>
            <p:cNvSpPr txBox="1"/>
            <p:nvPr/>
          </p:nvSpPr>
          <p:spPr>
            <a:xfrm rot="16200000">
              <a:off x="47189" y="3347568"/>
              <a:ext cx="1171032"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90000"/>
                    </a:srgbClr>
                  </a:solidFill>
                  <a:effectLst/>
                  <a:uLnTx/>
                  <a:uFillTx/>
                  <a:latin typeface="Avenir Next" panose="020B0503020202020204" pitchFamily="34" charset="0"/>
                  <a:ea typeface="+mn-ea"/>
                  <a:cs typeface="+mn-cs"/>
                </a:rPr>
                <a:t>Goal</a:t>
              </a:r>
            </a:p>
          </p:txBody>
        </p:sp>
      </p:grpSp>
    </p:spTree>
    <p:extLst>
      <p:ext uri="{BB962C8B-B14F-4D97-AF65-F5344CB8AC3E}">
        <p14:creationId xmlns:p14="http://schemas.microsoft.com/office/powerpoint/2010/main" val="3436307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C2414F-AEF5-0897-32D4-16F2CF4A0B04}"/>
              </a:ext>
            </a:extLst>
          </p:cNvPr>
          <p:cNvSpPr>
            <a:spLocks noGrp="1"/>
          </p:cNvSpPr>
          <p:nvPr>
            <p:ph idx="1"/>
          </p:nvPr>
        </p:nvSpPr>
        <p:spPr/>
        <p:txBody>
          <a:bodyPr/>
          <a:lstStyle/>
          <a:p>
            <a:r>
              <a:rPr lang="en-US" sz="2000" b="0" i="0" dirty="0" err="1">
                <a:solidFill>
                  <a:srgbClr val="000000"/>
                </a:solidFill>
                <a:effectLst/>
              </a:rPr>
              <a:t>Jinfan</a:t>
            </a:r>
            <a:r>
              <a:rPr lang="en-US" sz="2000" b="0" i="0" dirty="0">
                <a:solidFill>
                  <a:srgbClr val="000000"/>
                </a:solidFill>
                <a:effectLst/>
              </a:rPr>
              <a:t> Chen, Juan Gómez-Luna, Izzat El Hajj, </a:t>
            </a:r>
            <a:r>
              <a:rPr lang="en-US" sz="2000" b="0" i="0" dirty="0" err="1">
                <a:solidFill>
                  <a:srgbClr val="000000"/>
                </a:solidFill>
                <a:effectLst/>
              </a:rPr>
              <a:t>Yuxin</a:t>
            </a:r>
            <a:r>
              <a:rPr lang="en-US" sz="2000" b="0" i="0" dirty="0">
                <a:solidFill>
                  <a:srgbClr val="000000"/>
                </a:solidFill>
                <a:effectLst/>
              </a:rPr>
              <a:t> Guo, and Onur Mutlu,</a:t>
            </a:r>
            <a:br>
              <a:rPr lang="en-US" sz="2000" b="0" i="0" dirty="0">
                <a:solidFill>
                  <a:srgbClr val="000000"/>
                </a:solidFill>
                <a:effectLst/>
              </a:rPr>
            </a:br>
            <a:r>
              <a:rPr lang="en-US" sz="2000" b="1" i="0" dirty="0">
                <a:solidFill>
                  <a:schemeClr val="accent5"/>
                </a:solidFill>
                <a:effectLst/>
                <a:hlinkClick r:id="rId3">
                  <a:extLst>
                    <a:ext uri="{A12FA001-AC4F-418D-AE19-62706E023703}">
                      <ahyp:hlinkClr xmlns:ahyp="http://schemas.microsoft.com/office/drawing/2018/hyperlinkcolor" val="tx"/>
                    </a:ext>
                  </a:extLst>
                </a:hlinkClick>
              </a:rPr>
              <a:t>"SimplePIM: A Software Framework for Productive and Efficient Processing in Memory"</a:t>
            </a:r>
            <a:br>
              <a:rPr lang="en-US" sz="2000" b="0" i="0" dirty="0">
                <a:solidFill>
                  <a:srgbClr val="000000"/>
                </a:solidFill>
                <a:effectLst/>
              </a:rPr>
            </a:br>
            <a:r>
              <a:rPr lang="en-US" sz="2000" b="0" i="1" dirty="0">
                <a:solidFill>
                  <a:srgbClr val="000000"/>
                </a:solidFill>
                <a:effectLst/>
              </a:rPr>
              <a:t>Proceedings of the </a:t>
            </a:r>
            <a:r>
              <a:rPr lang="en-US" sz="2000" b="0" i="1" dirty="0">
                <a:solidFill>
                  <a:schemeClr val="accent4"/>
                </a:solidFill>
                <a:effectLst/>
                <a:hlinkClick r:id="rId4">
                  <a:extLst>
                    <a:ext uri="{A12FA001-AC4F-418D-AE19-62706E023703}">
                      <ahyp:hlinkClr xmlns:ahyp="http://schemas.microsoft.com/office/drawing/2018/hyperlinkcolor" val="tx"/>
                    </a:ext>
                  </a:extLst>
                </a:hlinkClick>
              </a:rPr>
              <a:t>32nd International Conference on Parallel Architectures and Compilation Techniques</a:t>
            </a:r>
            <a:r>
              <a:rPr lang="en-US" sz="2000" b="0" i="1" dirty="0">
                <a:solidFill>
                  <a:schemeClr val="accent4"/>
                </a:solidFill>
                <a:effectLst/>
              </a:rPr>
              <a:t> </a:t>
            </a:r>
            <a:r>
              <a:rPr lang="en-US" sz="2000" b="0" i="1" dirty="0">
                <a:solidFill>
                  <a:srgbClr val="000000"/>
                </a:solidFill>
                <a:effectLst/>
              </a:rPr>
              <a:t>(</a:t>
            </a:r>
            <a:r>
              <a:rPr lang="en-US" sz="2000" b="1" i="1" dirty="0">
                <a:solidFill>
                  <a:srgbClr val="000000"/>
                </a:solidFill>
                <a:effectLst/>
              </a:rPr>
              <a:t>PACT</a:t>
            </a:r>
            <a:r>
              <a:rPr lang="en-US" sz="2000" b="0" i="1" dirty="0">
                <a:solidFill>
                  <a:srgbClr val="000000"/>
                </a:solidFill>
                <a:effectLst/>
              </a:rPr>
              <a:t>)</a:t>
            </a:r>
            <a:r>
              <a:rPr lang="en-US" sz="2000" b="0" i="0" dirty="0">
                <a:solidFill>
                  <a:srgbClr val="000000"/>
                </a:solidFill>
                <a:effectLst/>
              </a:rPr>
              <a:t>, </a:t>
            </a:r>
            <a:br>
              <a:rPr lang="en-US" sz="2000" b="0" i="0" dirty="0">
                <a:solidFill>
                  <a:srgbClr val="000000"/>
                </a:solidFill>
                <a:effectLst/>
              </a:rPr>
            </a:br>
            <a:r>
              <a:rPr lang="en-US" sz="2000" b="0" i="0" dirty="0">
                <a:solidFill>
                  <a:srgbClr val="000000"/>
                </a:solidFill>
                <a:effectLst/>
              </a:rPr>
              <a:t>Vienna, Austria, October 2023.</a:t>
            </a:r>
            <a:br>
              <a:rPr lang="en-US" sz="2000" b="0" i="0" dirty="0">
                <a:solidFill>
                  <a:srgbClr val="000000"/>
                </a:solidFill>
                <a:effectLst/>
              </a:rPr>
            </a:br>
            <a:r>
              <a:rPr lang="en-US" sz="2000" b="0" i="0" dirty="0">
                <a:solidFill>
                  <a:srgbClr val="000000"/>
                </a:solidFill>
                <a:effectLst/>
              </a:rPr>
              <a:t>[</a:t>
            </a:r>
            <a:r>
              <a:rPr lang="en-US" sz="2000" b="0" i="0" dirty="0">
                <a:solidFill>
                  <a:schemeClr val="accent4"/>
                </a:solidFill>
                <a:effectLst/>
                <a:hlinkClick r:id="rId5">
                  <a:extLst>
                    <a:ext uri="{A12FA001-AC4F-418D-AE19-62706E023703}">
                      <ahyp:hlinkClr xmlns:ahyp="http://schemas.microsoft.com/office/drawing/2018/hyperlinkcolor" val="tx"/>
                    </a:ext>
                  </a:extLst>
                </a:hlinkClick>
              </a:rPr>
              <a:t>Slides (pptx)</a:t>
            </a:r>
            <a:r>
              <a:rPr lang="en-US" sz="2000" b="0" i="0" dirty="0">
                <a:solidFill>
                  <a:schemeClr val="accent4"/>
                </a:solidFill>
                <a:effectLst/>
              </a:rPr>
              <a:t> </a:t>
            </a:r>
            <a:r>
              <a:rPr lang="en-US" sz="2000" b="0" i="0" dirty="0">
                <a:solidFill>
                  <a:schemeClr val="accent4"/>
                </a:solidFill>
                <a:effectLst/>
                <a:hlinkClick r:id="rId6">
                  <a:extLst>
                    <a:ext uri="{A12FA001-AC4F-418D-AE19-62706E023703}">
                      <ahyp:hlinkClr xmlns:ahyp="http://schemas.microsoft.com/office/drawing/2018/hyperlinkcolor" val="tx"/>
                    </a:ext>
                  </a:extLst>
                </a:hlinkClick>
              </a:rPr>
              <a:t>(pdf)</a:t>
            </a:r>
            <a:r>
              <a:rPr lang="en-US" sz="2000" b="0" i="0" dirty="0">
                <a:effectLst/>
              </a:rPr>
              <a:t>]</a:t>
            </a:r>
            <a:br>
              <a:rPr lang="en-US" sz="2000" b="0" i="0" dirty="0">
                <a:solidFill>
                  <a:srgbClr val="000000"/>
                </a:solidFill>
                <a:effectLst/>
              </a:rPr>
            </a:br>
            <a:r>
              <a:rPr lang="en-US" sz="2000" b="0" i="0" dirty="0">
                <a:solidFill>
                  <a:srgbClr val="000000"/>
                </a:solidFill>
                <a:effectLst/>
              </a:rPr>
              <a:t>[</a:t>
            </a:r>
            <a:r>
              <a:rPr lang="en-US" sz="2000" b="0" i="0" dirty="0">
                <a:solidFill>
                  <a:schemeClr val="accent4"/>
                </a:solidFill>
                <a:effectLst/>
                <a:hlinkClick r:id="rId7">
                  <a:extLst>
                    <a:ext uri="{A12FA001-AC4F-418D-AE19-62706E023703}">
                      <ahyp:hlinkClr xmlns:ahyp="http://schemas.microsoft.com/office/drawing/2018/hyperlinkcolor" val="tx"/>
                    </a:ext>
                  </a:extLst>
                </a:hlinkClick>
              </a:rPr>
              <a:t>SimplePIM Source Code</a:t>
            </a:r>
            <a:r>
              <a:rPr lang="en-US" sz="2000" b="0" i="0" dirty="0">
                <a:solidFill>
                  <a:srgbClr val="000000"/>
                </a:solidFill>
                <a:effectLst/>
              </a:rPr>
              <a:t>]</a:t>
            </a:r>
          </a:p>
          <a:p>
            <a:endParaRPr lang="en-US" dirty="0"/>
          </a:p>
        </p:txBody>
      </p:sp>
      <p:sp>
        <p:nvSpPr>
          <p:cNvPr id="6" name="Title 1">
            <a:extLst>
              <a:ext uri="{FF2B5EF4-FFF2-40B4-BE49-F238E27FC236}">
                <a16:creationId xmlns:a16="http://schemas.microsoft.com/office/drawing/2014/main" id="{5A0455A9-43D1-15E1-4ECF-0B924B5CBC8D}"/>
              </a:ext>
            </a:extLst>
          </p:cNvPr>
          <p:cNvSpPr>
            <a:spLocks noGrp="1"/>
          </p:cNvSpPr>
          <p:nvPr>
            <p:ph type="title"/>
          </p:nvPr>
        </p:nvSpPr>
        <p:spPr>
          <a:xfrm>
            <a:off x="169011" y="132334"/>
            <a:ext cx="8894602" cy="925840"/>
          </a:xfrm>
        </p:spPr>
        <p:txBody>
          <a:bodyPr>
            <a:noAutofit/>
          </a:bodyPr>
          <a:lstStyle/>
          <a:p>
            <a:r>
              <a:rPr lang="en-US" sz="3600" dirty="0"/>
              <a:t>SimplePIM: </a:t>
            </a:r>
            <a:br>
              <a:rPr lang="en-US" sz="3600" dirty="0"/>
            </a:br>
            <a:r>
              <a:rPr lang="en-US" sz="1800" dirty="0"/>
              <a:t>A Software Framework for Productive and Efficient Processing in Memory</a:t>
            </a:r>
            <a:endParaRPr lang="en-US" sz="2800" dirty="0"/>
          </a:p>
        </p:txBody>
      </p:sp>
      <p:pic>
        <p:nvPicPr>
          <p:cNvPr id="8" name="Picture 7">
            <a:extLst>
              <a:ext uri="{FF2B5EF4-FFF2-40B4-BE49-F238E27FC236}">
                <a16:creationId xmlns:a16="http://schemas.microsoft.com/office/drawing/2014/main" id="{D7D39F56-137C-FD72-B9F2-138E940074AC}"/>
              </a:ext>
            </a:extLst>
          </p:cNvPr>
          <p:cNvPicPr>
            <a:picLocks noChangeAspect="1"/>
          </p:cNvPicPr>
          <p:nvPr/>
        </p:nvPicPr>
        <p:blipFill rotWithShape="1">
          <a:blip r:embed="rId8"/>
          <a:srcRect l="3443" t="33338" r="6313"/>
          <a:stretch/>
        </p:blipFill>
        <p:spPr>
          <a:xfrm>
            <a:off x="406539" y="4076638"/>
            <a:ext cx="8330921" cy="1922717"/>
          </a:xfrm>
          <a:prstGeom prst="rect">
            <a:avLst/>
          </a:prstGeom>
          <a:solidFill>
            <a:schemeClr val="accent4"/>
          </a:solidFill>
        </p:spPr>
      </p:pic>
    </p:spTree>
    <p:extLst>
      <p:ext uri="{BB962C8B-B14F-4D97-AF65-F5344CB8AC3E}">
        <p14:creationId xmlns:p14="http://schemas.microsoft.com/office/powerpoint/2010/main" val="2226402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EE7E5-BA02-EB49-B7A9-49BFA3F9D9F1}"/>
              </a:ext>
            </a:extLst>
          </p:cNvPr>
          <p:cNvSpPr>
            <a:spLocks noGrp="1"/>
          </p:cNvSpPr>
          <p:nvPr>
            <p:ph idx="1"/>
          </p:nvPr>
        </p:nvSpPr>
        <p:spPr>
          <a:xfrm>
            <a:off x="169011" y="1327342"/>
            <a:ext cx="8894602" cy="1265945"/>
          </a:xfrm>
        </p:spPr>
        <p:txBody>
          <a:bodyPr>
            <a:normAutofit/>
          </a:bodyPr>
          <a:lstStyle/>
          <a:p>
            <a:pPr marL="0" indent="0" algn="ctr">
              <a:buNone/>
            </a:pPr>
            <a:r>
              <a:rPr lang="en-US" dirty="0"/>
              <a:t>SimplePIM provides </a:t>
            </a:r>
            <a:r>
              <a:rPr lang="en-US" dirty="0">
                <a:solidFill>
                  <a:schemeClr val="accent4"/>
                </a:solidFill>
              </a:rPr>
              <a:t>standard abstractions </a:t>
            </a:r>
            <a:r>
              <a:rPr lang="en-US" dirty="0"/>
              <a:t>to </a:t>
            </a:r>
            <a:br>
              <a:rPr lang="en-US" dirty="0"/>
            </a:br>
            <a:r>
              <a:rPr lang="en-US" dirty="0">
                <a:solidFill>
                  <a:schemeClr val="accent4"/>
                </a:solidFill>
              </a:rPr>
              <a:t>build</a:t>
            </a:r>
            <a:r>
              <a:rPr lang="en-US" dirty="0"/>
              <a:t> and </a:t>
            </a:r>
            <a:r>
              <a:rPr lang="en-US" dirty="0">
                <a:solidFill>
                  <a:schemeClr val="accent4"/>
                </a:solidFill>
              </a:rPr>
              <a:t>deploy</a:t>
            </a:r>
            <a:r>
              <a:rPr lang="en-US" dirty="0"/>
              <a:t> applications on PIM systems</a:t>
            </a:r>
            <a:br>
              <a:rPr lang="en-US" dirty="0"/>
            </a:br>
            <a:endParaRPr lang="en-US" dirty="0"/>
          </a:p>
          <a:p>
            <a:pPr lvl="2"/>
            <a:endParaRPr lang="en-US" dirty="0"/>
          </a:p>
          <a:p>
            <a:pPr lvl="2"/>
            <a:endParaRPr lang="en-US" dirty="0"/>
          </a:p>
          <a:p>
            <a:pPr lvl="2"/>
            <a:endParaRPr lang="en-US" dirty="0"/>
          </a:p>
          <a:p>
            <a:pPr lvl="2"/>
            <a:endParaRPr lang="en-US" dirty="0"/>
          </a:p>
          <a:p>
            <a:pPr lvl="2"/>
            <a:endParaRPr lang="en-US" dirty="0"/>
          </a:p>
          <a:p>
            <a:pPr marL="914400" lvl="2" indent="0">
              <a:buNone/>
            </a:pPr>
            <a:endParaRPr lang="en-US" dirty="0"/>
          </a:p>
          <a:p>
            <a:pPr marL="914400" lvl="2" indent="0">
              <a:buNone/>
            </a:pPr>
            <a:endParaRPr lang="en-US" dirty="0"/>
          </a:p>
          <a:p>
            <a:pPr marL="914400" lvl="2" indent="0">
              <a:buNone/>
            </a:pPr>
            <a:endParaRPr lang="en-US" dirty="0"/>
          </a:p>
        </p:txBody>
      </p:sp>
      <p:sp>
        <p:nvSpPr>
          <p:cNvPr id="8" name="Title 1">
            <a:extLst>
              <a:ext uri="{FF2B5EF4-FFF2-40B4-BE49-F238E27FC236}">
                <a16:creationId xmlns:a16="http://schemas.microsoft.com/office/drawing/2014/main" id="{D19F24BC-69D3-BB17-4BA2-0F0B2BA6C254}"/>
              </a:ext>
            </a:extLst>
          </p:cNvPr>
          <p:cNvSpPr>
            <a:spLocks noGrp="1"/>
          </p:cNvSpPr>
          <p:nvPr>
            <p:ph type="title"/>
          </p:nvPr>
        </p:nvSpPr>
        <p:spPr>
          <a:xfrm>
            <a:off x="169011" y="132334"/>
            <a:ext cx="8894602" cy="925840"/>
          </a:xfrm>
        </p:spPr>
        <p:txBody>
          <a:bodyPr>
            <a:noAutofit/>
          </a:bodyPr>
          <a:lstStyle/>
          <a:p>
            <a:r>
              <a:rPr lang="en-US" sz="3600" dirty="0"/>
              <a:t>SimplePIM Programming Framework: </a:t>
            </a:r>
            <a:br>
              <a:rPr lang="en-US" sz="3600" dirty="0"/>
            </a:br>
            <a:r>
              <a:rPr lang="en-US" sz="2800" dirty="0"/>
              <a:t>Overview </a:t>
            </a:r>
          </a:p>
        </p:txBody>
      </p:sp>
      <p:grpSp>
        <p:nvGrpSpPr>
          <p:cNvPr id="16" name="Group 15">
            <a:extLst>
              <a:ext uri="{FF2B5EF4-FFF2-40B4-BE49-F238E27FC236}">
                <a16:creationId xmlns:a16="http://schemas.microsoft.com/office/drawing/2014/main" id="{CD8172AB-8E8F-64F5-5B62-DF7A4F4CD1FD}"/>
              </a:ext>
            </a:extLst>
          </p:cNvPr>
          <p:cNvGrpSpPr/>
          <p:nvPr/>
        </p:nvGrpSpPr>
        <p:grpSpPr>
          <a:xfrm>
            <a:off x="76268" y="2652571"/>
            <a:ext cx="8805672" cy="1015663"/>
            <a:chOff x="80387" y="2371858"/>
            <a:chExt cx="6912495" cy="1015663"/>
          </a:xfrm>
        </p:grpSpPr>
        <p:sp>
          <p:nvSpPr>
            <p:cNvPr id="9" name="TextBox 8">
              <a:extLst>
                <a:ext uri="{FF2B5EF4-FFF2-40B4-BE49-F238E27FC236}">
                  <a16:creationId xmlns:a16="http://schemas.microsoft.com/office/drawing/2014/main" id="{A13B68D7-9F6B-A606-0CD1-5BD15E185E11}"/>
                </a:ext>
              </a:extLst>
            </p:cNvPr>
            <p:cNvSpPr txBox="1"/>
            <p:nvPr/>
          </p:nvSpPr>
          <p:spPr>
            <a:xfrm>
              <a:off x="80387" y="2371858"/>
              <a:ext cx="53273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Gill Sans MT"/>
                </a:rPr>
                <a:t>1</a:t>
              </a:r>
            </a:p>
          </p:txBody>
        </p:sp>
        <p:sp>
          <p:nvSpPr>
            <p:cNvPr id="11" name="TextBox 10">
              <a:extLst>
                <a:ext uri="{FF2B5EF4-FFF2-40B4-BE49-F238E27FC236}">
                  <a16:creationId xmlns:a16="http://schemas.microsoft.com/office/drawing/2014/main" id="{611FF784-C57F-5A60-4EBA-CC2B159B455E}"/>
                </a:ext>
              </a:extLst>
            </p:cNvPr>
            <p:cNvSpPr txBox="1"/>
            <p:nvPr/>
          </p:nvSpPr>
          <p:spPr>
            <a:xfrm>
              <a:off x="346755" y="2402635"/>
              <a:ext cx="6646127" cy="954107"/>
            </a:xfrm>
            <a:prstGeom prst="rect">
              <a:avLst/>
            </a:prstGeom>
            <a:noFill/>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mn-cs"/>
                </a:rPr>
                <a:t>Management interface </a:t>
              </a:r>
              <a:br>
                <a:rPr kumimoji="0" lang="en-US" sz="32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br>
              <a:r>
                <a:rPr kumimoji="0" lang="en-US" sz="2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 </a:t>
              </a: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Metadata for PIM-resident arrays</a:t>
              </a:r>
              <a:endParaRPr kumimoji="0" lang="en-US" sz="2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endParaRPr>
            </a:p>
          </p:txBody>
        </p:sp>
      </p:grpSp>
      <p:grpSp>
        <p:nvGrpSpPr>
          <p:cNvPr id="17" name="Group 16">
            <a:extLst>
              <a:ext uri="{FF2B5EF4-FFF2-40B4-BE49-F238E27FC236}">
                <a16:creationId xmlns:a16="http://schemas.microsoft.com/office/drawing/2014/main" id="{3C9E06B2-B790-1436-6826-1841D05C701F}"/>
              </a:ext>
            </a:extLst>
          </p:cNvPr>
          <p:cNvGrpSpPr/>
          <p:nvPr/>
        </p:nvGrpSpPr>
        <p:grpSpPr>
          <a:xfrm>
            <a:off x="76268" y="3756025"/>
            <a:ext cx="9072040" cy="1015663"/>
            <a:chOff x="80387" y="3359193"/>
            <a:chExt cx="9072040" cy="1015663"/>
          </a:xfrm>
        </p:grpSpPr>
        <p:sp>
          <p:nvSpPr>
            <p:cNvPr id="12" name="TextBox 11">
              <a:extLst>
                <a:ext uri="{FF2B5EF4-FFF2-40B4-BE49-F238E27FC236}">
                  <a16:creationId xmlns:a16="http://schemas.microsoft.com/office/drawing/2014/main" id="{AB29576B-3CB7-346F-E77B-2E796DD2DB70}"/>
                </a:ext>
              </a:extLst>
            </p:cNvPr>
            <p:cNvSpPr txBox="1"/>
            <p:nvPr/>
          </p:nvSpPr>
          <p:spPr>
            <a:xfrm>
              <a:off x="80387" y="3359193"/>
              <a:ext cx="53273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C80C1"/>
                  </a:solidFill>
                  <a:effectLst/>
                  <a:uLnTx/>
                  <a:uFillTx/>
                  <a:latin typeface="Avenir Next" panose="020B0503020202020204" pitchFamily="34" charset="0"/>
                  <a:ea typeface="+mn-ea"/>
                  <a:cs typeface="Gill Sans MT"/>
                </a:rPr>
                <a:t>2</a:t>
              </a:r>
            </a:p>
          </p:txBody>
        </p:sp>
        <p:sp>
          <p:nvSpPr>
            <p:cNvPr id="13" name="TextBox 12">
              <a:extLst>
                <a:ext uri="{FF2B5EF4-FFF2-40B4-BE49-F238E27FC236}">
                  <a16:creationId xmlns:a16="http://schemas.microsoft.com/office/drawing/2014/main" id="{F5584464-427C-9DA5-8EB6-66FE159C19B7}"/>
                </a:ext>
              </a:extLst>
            </p:cNvPr>
            <p:cNvSpPr txBox="1"/>
            <p:nvPr/>
          </p:nvSpPr>
          <p:spPr>
            <a:xfrm>
              <a:off x="346755" y="3389970"/>
              <a:ext cx="8805672" cy="954107"/>
            </a:xfrm>
            <a:prstGeom prst="rect">
              <a:avLst/>
            </a:prstGeom>
            <a:noFill/>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9C80C1"/>
                  </a:solidFill>
                  <a:effectLst/>
                  <a:uLnTx/>
                  <a:uFillTx/>
                  <a:latin typeface="Avenir Next" panose="020B0503020202020204" pitchFamily="34" charset="0"/>
                  <a:ea typeface="+mn-ea"/>
                  <a:cs typeface="+mn-cs"/>
                </a:rPr>
                <a:t>Communication interface </a:t>
              </a:r>
              <a:br>
                <a:rPr kumimoji="0" lang="en-US" sz="32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br>
              <a:r>
                <a:rPr kumimoji="0" lang="en-US" sz="2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 </a:t>
              </a: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Abstractions for host-PIM and PIM-PIM communication</a:t>
              </a:r>
              <a:endParaRPr kumimoji="0" lang="en-US" sz="2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endParaRPr>
            </a:p>
          </p:txBody>
        </p:sp>
      </p:grpSp>
      <p:grpSp>
        <p:nvGrpSpPr>
          <p:cNvPr id="18" name="Group 17">
            <a:extLst>
              <a:ext uri="{FF2B5EF4-FFF2-40B4-BE49-F238E27FC236}">
                <a16:creationId xmlns:a16="http://schemas.microsoft.com/office/drawing/2014/main" id="{600F0519-8F49-98FF-F7BF-A8F6F39B6F9F}"/>
              </a:ext>
            </a:extLst>
          </p:cNvPr>
          <p:cNvGrpSpPr/>
          <p:nvPr/>
        </p:nvGrpSpPr>
        <p:grpSpPr>
          <a:xfrm>
            <a:off x="76268" y="4859478"/>
            <a:ext cx="9071850" cy="1015663"/>
            <a:chOff x="80387" y="4313300"/>
            <a:chExt cx="9071850" cy="1015663"/>
          </a:xfrm>
        </p:grpSpPr>
        <p:sp>
          <p:nvSpPr>
            <p:cNvPr id="14" name="TextBox 13">
              <a:extLst>
                <a:ext uri="{FF2B5EF4-FFF2-40B4-BE49-F238E27FC236}">
                  <a16:creationId xmlns:a16="http://schemas.microsoft.com/office/drawing/2014/main" id="{49EAA445-A521-57E4-95FC-9D01BC2D10B9}"/>
                </a:ext>
              </a:extLst>
            </p:cNvPr>
            <p:cNvSpPr txBox="1"/>
            <p:nvPr/>
          </p:nvSpPr>
          <p:spPr>
            <a:xfrm>
              <a:off x="80387" y="4313300"/>
              <a:ext cx="53273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E06161"/>
                  </a:solidFill>
                  <a:effectLst/>
                  <a:uLnTx/>
                  <a:uFillTx/>
                  <a:latin typeface="Avenir Next" panose="020B0503020202020204" pitchFamily="34" charset="0"/>
                  <a:ea typeface="+mn-ea"/>
                  <a:cs typeface="Gill Sans MT"/>
                </a:rPr>
                <a:t>3</a:t>
              </a:r>
            </a:p>
          </p:txBody>
        </p:sp>
        <p:sp>
          <p:nvSpPr>
            <p:cNvPr id="15" name="TextBox 14">
              <a:extLst>
                <a:ext uri="{FF2B5EF4-FFF2-40B4-BE49-F238E27FC236}">
                  <a16:creationId xmlns:a16="http://schemas.microsoft.com/office/drawing/2014/main" id="{A08FF93E-9AC7-6222-F582-FCD6ACA1BD77}"/>
                </a:ext>
              </a:extLst>
            </p:cNvPr>
            <p:cNvSpPr txBox="1"/>
            <p:nvPr/>
          </p:nvSpPr>
          <p:spPr>
            <a:xfrm>
              <a:off x="346755" y="4344077"/>
              <a:ext cx="8805482" cy="954107"/>
            </a:xfrm>
            <a:prstGeom prst="rect">
              <a:avLst/>
            </a:prstGeom>
            <a:noFill/>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06161"/>
                  </a:solidFill>
                  <a:effectLst/>
                  <a:uLnTx/>
                  <a:uFillTx/>
                  <a:latin typeface="Avenir Next" panose="020B0503020202020204" pitchFamily="34" charset="0"/>
                  <a:ea typeface="+mn-ea"/>
                  <a:cs typeface="+mn-cs"/>
                </a:rPr>
                <a:t>Processing interface </a:t>
              </a:r>
              <a:br>
                <a:rPr kumimoji="0" lang="en-US" sz="32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br>
              <a:r>
                <a:rPr kumimoji="0" lang="en-US" sz="2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 </a:t>
              </a: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Iterators (</a:t>
              </a:r>
              <a:r>
                <a:rPr kumimoji="0" lang="en-US"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map</a:t>
              </a: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 </a:t>
              </a:r>
              <a:r>
                <a:rPr kumimoji="0" lang="en-US"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reduce</a:t>
              </a: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 </a:t>
              </a:r>
              <a:r>
                <a:rPr kumimoji="0" lang="en-US" sz="2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zip</a:t>
              </a: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 to implement workloads</a:t>
              </a:r>
              <a:endParaRPr kumimoji="0" lang="en-US" sz="2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endParaRPr>
            </a:p>
          </p:txBody>
        </p:sp>
      </p:grpSp>
    </p:spTree>
    <p:extLst>
      <p:ext uri="{BB962C8B-B14F-4D97-AF65-F5344CB8AC3E}">
        <p14:creationId xmlns:p14="http://schemas.microsoft.com/office/powerpoint/2010/main" val="232554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Title 1">
            <a:extLst>
              <a:ext uri="{FF2B5EF4-FFF2-40B4-BE49-F238E27FC236}">
                <a16:creationId xmlns:a16="http://schemas.microsoft.com/office/drawing/2014/main" id="{0DF95D71-4717-9641-A2B1-944FC903286D}"/>
              </a:ext>
            </a:extLst>
          </p:cNvPr>
          <p:cNvSpPr>
            <a:spLocks noGrp="1" noChangeArrowheads="1"/>
          </p:cNvSpPr>
          <p:nvPr>
            <p:ph type="title"/>
          </p:nvPr>
        </p:nvSpPr>
        <p:spPr/>
        <p:txBody>
          <a:bodyPr>
            <a:normAutofit fontScale="90000"/>
          </a:bodyPr>
          <a:lstStyle/>
          <a:p>
            <a:r>
              <a:rPr lang="en-US" altLang="en-US" dirty="0">
                <a:ea typeface="ＭＳ Ｐゴシック" panose="020B0600070205080204" pitchFamily="34" charset="-128"/>
              </a:rPr>
              <a:t>Brief Self Introduction</a:t>
            </a:r>
          </a:p>
        </p:txBody>
      </p:sp>
      <p:sp>
        <p:nvSpPr>
          <p:cNvPr id="21506" name="Content Placeholder 2">
            <a:extLst>
              <a:ext uri="{FF2B5EF4-FFF2-40B4-BE49-F238E27FC236}">
                <a16:creationId xmlns:a16="http://schemas.microsoft.com/office/drawing/2014/main" id="{9CD130D2-C623-7247-B0C8-1800F218DB94}"/>
              </a:ext>
            </a:extLst>
          </p:cNvPr>
          <p:cNvSpPr>
            <a:spLocks noGrp="1" noChangeArrowheads="1"/>
          </p:cNvSpPr>
          <p:nvPr>
            <p:ph idx="1"/>
          </p:nvPr>
        </p:nvSpPr>
        <p:spPr>
          <a:xfrm>
            <a:off x="0" y="1371600"/>
            <a:ext cx="9144000" cy="5019452"/>
          </a:xfrm>
        </p:spPr>
        <p:txBody>
          <a:bodyPr>
            <a:normAutofit lnSpcReduction="10000"/>
          </a:bodyPr>
          <a:lstStyle/>
          <a:p>
            <a:r>
              <a:rPr lang="en-US" altLang="en-US" sz="2400" b="1" dirty="0">
                <a:solidFill>
                  <a:schemeClr val="accent4"/>
                </a:solidFill>
                <a:ea typeface="ＭＳ Ｐゴシック" panose="020B0600070205080204" pitchFamily="34" charset="-128"/>
              </a:rPr>
              <a:t>Geraldo F. Oliveira </a:t>
            </a:r>
          </a:p>
          <a:p>
            <a:pPr lvl="1"/>
            <a:r>
              <a:rPr lang="en-US" altLang="en-US" sz="2000" dirty="0">
                <a:ea typeface="ＭＳ Ｐゴシック" panose="020B0600070205080204" pitchFamily="34" charset="-128"/>
              </a:rPr>
              <a:t>Researcher @ SAFARI Research Group since November 2017</a:t>
            </a:r>
          </a:p>
          <a:p>
            <a:pPr lvl="1"/>
            <a:r>
              <a:rPr lang="en-US" altLang="en-US" sz="2000" dirty="0">
                <a:ea typeface="ＭＳ Ｐゴシック" panose="020B0600070205080204" pitchFamily="34" charset="-128"/>
              </a:rPr>
              <a:t>Soon, I will defend my PhD thesis, advised by Onur Mutlu</a:t>
            </a:r>
          </a:p>
          <a:p>
            <a:pPr lvl="1"/>
            <a:r>
              <a:rPr lang="en-US" altLang="en-US" sz="2000" dirty="0">
                <a:solidFill>
                  <a:schemeClr val="accent4"/>
                </a:solidFill>
                <a:ea typeface="ＭＳ Ｐゴシック" panose="020B0600070205080204" pitchFamily="34" charset="-128"/>
                <a:hlinkClick r:id="rId3">
                  <a:extLst>
                    <a:ext uri="{A12FA001-AC4F-418D-AE19-62706E023703}">
                      <ahyp:hlinkClr xmlns:ahyp="http://schemas.microsoft.com/office/drawing/2018/hyperlinkcolor" val="tx"/>
                    </a:ext>
                  </a:extLst>
                </a:hlinkClick>
              </a:rPr>
              <a:t>https://geraldofojunior.github.io/</a:t>
            </a:r>
            <a:endParaRPr lang="en-US" altLang="en-US" sz="2000" dirty="0">
              <a:solidFill>
                <a:schemeClr val="accent4"/>
              </a:solidFill>
              <a:ea typeface="ＭＳ Ｐゴシック" panose="020B0600070205080204" pitchFamily="34" charset="-128"/>
            </a:endParaRPr>
          </a:p>
          <a:p>
            <a:pPr lvl="1"/>
            <a:r>
              <a:rPr lang="en-US" altLang="en-US" sz="2000" dirty="0">
                <a:solidFill>
                  <a:schemeClr val="accent4"/>
                </a:solidFill>
                <a:ea typeface="ＭＳ Ｐゴシック" panose="020B0600070205080204" pitchFamily="34" charset="-128"/>
                <a:hlinkClick r:id="rId4">
                  <a:extLst>
                    <a:ext uri="{A12FA001-AC4F-418D-AE19-62706E023703}">
                      <ahyp:hlinkClr xmlns:ahyp="http://schemas.microsoft.com/office/drawing/2018/hyperlinkcolor" val="tx"/>
                    </a:ext>
                  </a:extLst>
                </a:hlinkClick>
              </a:rPr>
              <a:t>geraldofojunior@gmail.com</a:t>
            </a:r>
            <a:r>
              <a:rPr lang="en-US" altLang="en-US" sz="2000" dirty="0">
                <a:solidFill>
                  <a:schemeClr val="accent4"/>
                </a:solidFill>
                <a:ea typeface="ＭＳ Ｐゴシック" panose="020B0600070205080204" pitchFamily="34" charset="-128"/>
              </a:rPr>
              <a:t> (best way to reach me)</a:t>
            </a:r>
          </a:p>
          <a:p>
            <a:pPr lvl="1"/>
            <a:r>
              <a:rPr lang="en-US" sz="2000" dirty="0">
                <a:solidFill>
                  <a:schemeClr val="accent4"/>
                </a:solidFill>
                <a:ea typeface="ＭＳ Ｐゴシック" charset="0"/>
                <a:hlinkClick r:id="rId5">
                  <a:extLst>
                    <a:ext uri="{A12FA001-AC4F-418D-AE19-62706E023703}">
                      <ahyp:hlinkClr xmlns:ahyp="http://schemas.microsoft.com/office/drawing/2018/hyperlinkcolor" val="tx"/>
                    </a:ext>
                  </a:extLst>
                </a:hlinkClick>
              </a:rPr>
              <a:t>https://safari.ethz.ch</a:t>
            </a:r>
            <a:br>
              <a:rPr lang="en-US" sz="2000" dirty="0">
                <a:solidFill>
                  <a:schemeClr val="accent4"/>
                </a:solidFill>
                <a:ea typeface="ＭＳ Ｐゴシック" charset="0"/>
              </a:rPr>
            </a:br>
            <a:br>
              <a:rPr lang="en-US" sz="2000" dirty="0">
                <a:solidFill>
                  <a:srgbClr val="0000FF"/>
                </a:solidFill>
                <a:ea typeface="ＭＳ Ｐゴシック" charset="0"/>
              </a:rPr>
            </a:br>
            <a:endParaRPr lang="en-US" altLang="en-US" sz="1050" dirty="0">
              <a:ea typeface="ＭＳ Ｐゴシック" panose="020B0600070205080204" pitchFamily="34" charset="-128"/>
            </a:endParaRPr>
          </a:p>
          <a:p>
            <a:pPr lvl="1"/>
            <a:endParaRPr lang="en-US" altLang="en-US" sz="1050" dirty="0">
              <a:ea typeface="ＭＳ Ｐゴシック" panose="020B0600070205080204" pitchFamily="34" charset="-128"/>
            </a:endParaRPr>
          </a:p>
          <a:p>
            <a:r>
              <a:rPr lang="en-US" altLang="en-US" sz="2400" b="1" dirty="0">
                <a:solidFill>
                  <a:schemeClr val="accent1"/>
                </a:solidFill>
                <a:ea typeface="ＭＳ Ｐゴシック" panose="020B0600070205080204" pitchFamily="34" charset="-128"/>
              </a:rPr>
              <a:t>Research in:</a:t>
            </a:r>
          </a:p>
          <a:p>
            <a:pPr lvl="1"/>
            <a:r>
              <a:rPr lang="en-US" altLang="en-US" sz="2000" dirty="0">
                <a:solidFill>
                  <a:schemeClr val="accent1"/>
                </a:solidFill>
                <a:ea typeface="ＭＳ Ｐゴシック" panose="020B0600070205080204" pitchFamily="34" charset="-128"/>
              </a:rPr>
              <a:t>Computer architecture, computer systems, hardware security</a:t>
            </a:r>
          </a:p>
          <a:p>
            <a:pPr lvl="1"/>
            <a:r>
              <a:rPr lang="en-US" altLang="en-US" sz="2000" dirty="0">
                <a:ea typeface="ＭＳ Ｐゴシック" panose="020B0600070205080204" pitchFamily="34" charset="-128"/>
              </a:rPr>
              <a:t>Memory and storage systems</a:t>
            </a:r>
          </a:p>
          <a:p>
            <a:pPr lvl="1"/>
            <a:r>
              <a:rPr lang="en-US" altLang="en-US" sz="2000" dirty="0">
                <a:ea typeface="ＭＳ Ｐゴシック" panose="020B0600070205080204" pitchFamily="34" charset="-128"/>
              </a:rPr>
              <a:t>Hardware security, safety, predictability</a:t>
            </a:r>
          </a:p>
          <a:p>
            <a:pPr lvl="1"/>
            <a:r>
              <a:rPr lang="en-US" altLang="en-US" sz="2000" dirty="0">
                <a:ea typeface="ＭＳ Ｐゴシック" panose="020B0600070205080204" pitchFamily="34" charset="-128"/>
              </a:rPr>
              <a:t>Fault tolerance</a:t>
            </a:r>
          </a:p>
          <a:p>
            <a:pPr lvl="1"/>
            <a:r>
              <a:rPr lang="en-US" altLang="en-US" sz="2000" dirty="0">
                <a:ea typeface="ＭＳ Ｐゴシック" panose="020B0600070205080204" pitchFamily="34" charset="-128"/>
              </a:rPr>
              <a:t>Hardware/software cooperation</a:t>
            </a:r>
          </a:p>
          <a:p>
            <a:pPr lvl="1"/>
            <a:r>
              <a:rPr lang="is-IS" altLang="en-US" sz="2000" dirty="0">
                <a:ea typeface="ＭＳ Ｐゴシック" panose="020B0600070205080204" pitchFamily="34" charset="-128"/>
              </a:rPr>
              <a:t>… </a:t>
            </a:r>
            <a:endParaRPr lang="en-US" altLang="en-US" sz="2000" dirty="0">
              <a:ea typeface="ＭＳ Ｐゴシック" panose="020B0600070205080204" pitchFamily="34" charset="-128"/>
            </a:endParaRPr>
          </a:p>
          <a:p>
            <a:endParaRPr lang="en-US" altLang="en-US" sz="3200" dirty="0">
              <a:ea typeface="ＭＳ Ｐゴシック" panose="020B0600070205080204" pitchFamily="34" charset="-128"/>
            </a:endParaRPr>
          </a:p>
        </p:txBody>
      </p:sp>
      <p:pic>
        <p:nvPicPr>
          <p:cNvPr id="1026" name="Picture 2">
            <a:extLst>
              <a:ext uri="{FF2B5EF4-FFF2-40B4-BE49-F238E27FC236}">
                <a16:creationId xmlns:a16="http://schemas.microsoft.com/office/drawing/2014/main" id="{611D0893-1369-5A50-76C4-07E42D3D24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6821" y="58515"/>
            <a:ext cx="1556792" cy="1556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760216"/>
      </p:ext>
    </p:extLst>
  </p:cSld>
  <p:clrMapOvr>
    <a:masterClrMapping/>
  </p:clrMapOvr>
  <p:transition spd="slow" advClick="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150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06">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06">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50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506">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506">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506">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50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EE7E5-BA02-EB49-B7A9-49BFA3F9D9F1}"/>
              </a:ext>
            </a:extLst>
          </p:cNvPr>
          <p:cNvSpPr>
            <a:spLocks noGrp="1"/>
          </p:cNvSpPr>
          <p:nvPr>
            <p:ph idx="1"/>
          </p:nvPr>
        </p:nvSpPr>
        <p:spPr>
          <a:xfrm>
            <a:off x="169011" y="1270709"/>
            <a:ext cx="8670189" cy="5503539"/>
          </a:xfrm>
        </p:spPr>
        <p:txBody>
          <a:bodyPr>
            <a:normAutofit/>
          </a:bodyPr>
          <a:lstStyle/>
          <a:p>
            <a:r>
              <a:rPr lang="en-US" b="1" dirty="0">
                <a:solidFill>
                  <a:schemeClr val="accent6"/>
                </a:solidFill>
              </a:rPr>
              <a:t>Evaluated system</a:t>
            </a:r>
          </a:p>
          <a:p>
            <a:pPr lvl="1"/>
            <a:r>
              <a:rPr lang="en-US" dirty="0">
                <a:solidFill>
                  <a:schemeClr val="accent6"/>
                </a:solidFill>
              </a:rPr>
              <a:t>UPMEM PIM system with 2,432 PIM cores with </a:t>
            </a:r>
            <a:br>
              <a:rPr lang="en-US" dirty="0">
                <a:solidFill>
                  <a:schemeClr val="accent6"/>
                </a:solidFill>
              </a:rPr>
            </a:br>
            <a:r>
              <a:rPr lang="en-US" dirty="0">
                <a:solidFill>
                  <a:schemeClr val="accent6"/>
                </a:solidFill>
              </a:rPr>
              <a:t>159 GB of PIM DRAM</a:t>
            </a:r>
          </a:p>
          <a:p>
            <a:r>
              <a:rPr lang="en-US" b="1" dirty="0">
                <a:solidFill>
                  <a:schemeClr val="accent4"/>
                </a:solidFill>
              </a:rPr>
              <a:t>Real-world Benchmarks</a:t>
            </a:r>
          </a:p>
          <a:p>
            <a:pPr lvl="1"/>
            <a:r>
              <a:rPr lang="en-US" dirty="0">
                <a:solidFill>
                  <a:schemeClr val="accent4"/>
                </a:solidFill>
              </a:rPr>
              <a:t>Vector addition</a:t>
            </a:r>
          </a:p>
          <a:p>
            <a:pPr lvl="1"/>
            <a:r>
              <a:rPr lang="en-US" dirty="0">
                <a:solidFill>
                  <a:schemeClr val="accent4"/>
                </a:solidFill>
              </a:rPr>
              <a:t>Reduction</a:t>
            </a:r>
          </a:p>
          <a:p>
            <a:pPr lvl="1"/>
            <a:r>
              <a:rPr lang="en-US" dirty="0">
                <a:solidFill>
                  <a:schemeClr val="accent4"/>
                </a:solidFill>
              </a:rPr>
              <a:t>Histogram</a:t>
            </a:r>
          </a:p>
          <a:p>
            <a:pPr lvl="1"/>
            <a:r>
              <a:rPr lang="en-US" dirty="0">
                <a:solidFill>
                  <a:schemeClr val="accent4"/>
                </a:solidFill>
              </a:rPr>
              <a:t>K-Means</a:t>
            </a:r>
          </a:p>
          <a:p>
            <a:pPr lvl="1"/>
            <a:r>
              <a:rPr lang="en-US" dirty="0">
                <a:solidFill>
                  <a:schemeClr val="accent4"/>
                </a:solidFill>
              </a:rPr>
              <a:t>Linear regression</a:t>
            </a:r>
          </a:p>
          <a:p>
            <a:pPr lvl="1"/>
            <a:r>
              <a:rPr lang="en-US" dirty="0">
                <a:solidFill>
                  <a:schemeClr val="accent4"/>
                </a:solidFill>
              </a:rPr>
              <a:t>Logistic regression</a:t>
            </a:r>
          </a:p>
          <a:p>
            <a:r>
              <a:rPr lang="en-US" dirty="0">
                <a:solidFill>
                  <a:schemeClr val="accent5"/>
                </a:solidFill>
              </a:rPr>
              <a:t>Comparison to hand-optimized codes in terms of programming productivity and performance</a:t>
            </a:r>
          </a:p>
        </p:txBody>
      </p:sp>
      <p:sp>
        <p:nvSpPr>
          <p:cNvPr id="7" name="Title 1">
            <a:extLst>
              <a:ext uri="{FF2B5EF4-FFF2-40B4-BE49-F238E27FC236}">
                <a16:creationId xmlns:a16="http://schemas.microsoft.com/office/drawing/2014/main" id="{71ADC4FC-EA47-9771-A977-2D93120EABC8}"/>
              </a:ext>
            </a:extLst>
          </p:cNvPr>
          <p:cNvSpPr>
            <a:spLocks noGrp="1"/>
          </p:cNvSpPr>
          <p:nvPr>
            <p:ph type="title"/>
          </p:nvPr>
        </p:nvSpPr>
        <p:spPr>
          <a:xfrm>
            <a:off x="169011" y="132334"/>
            <a:ext cx="8894602" cy="925840"/>
          </a:xfrm>
        </p:spPr>
        <p:txBody>
          <a:bodyPr>
            <a:noAutofit/>
          </a:bodyPr>
          <a:lstStyle/>
          <a:p>
            <a:r>
              <a:rPr lang="en-US" sz="3600" dirty="0"/>
              <a:t>Evaluation Results: </a:t>
            </a:r>
            <a:br>
              <a:rPr lang="en-US" sz="3600" dirty="0"/>
            </a:br>
            <a:r>
              <a:rPr lang="en-US" sz="2800" dirty="0"/>
              <a:t>Evaluation Methodology</a:t>
            </a:r>
          </a:p>
        </p:txBody>
      </p:sp>
    </p:spTree>
    <p:extLst>
      <p:ext uri="{BB962C8B-B14F-4D97-AF65-F5344CB8AC3E}">
        <p14:creationId xmlns:p14="http://schemas.microsoft.com/office/powerpoint/2010/main" val="318217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7D298C-3654-5E4E-AED5-CDE84D3D797C}"/>
              </a:ext>
            </a:extLst>
          </p:cNvPr>
          <p:cNvSpPr>
            <a:spLocks noGrp="1"/>
          </p:cNvSpPr>
          <p:nvPr>
            <p:ph idx="1"/>
          </p:nvPr>
        </p:nvSpPr>
        <p:spPr>
          <a:xfrm>
            <a:off x="169011" y="1086962"/>
            <a:ext cx="8894602" cy="4931143"/>
          </a:xfrm>
        </p:spPr>
        <p:txBody>
          <a:bodyPr>
            <a:normAutofit/>
          </a:bodyPr>
          <a:lstStyle/>
          <a:p>
            <a:r>
              <a:rPr lang="en-US" sz="2400" dirty="0"/>
              <a:t>Example: Hand-optimized histogram with UPMEM SDK</a:t>
            </a:r>
          </a:p>
        </p:txBody>
      </p:sp>
      <p:sp>
        <p:nvSpPr>
          <p:cNvPr id="4" name="TextBox 3">
            <a:extLst>
              <a:ext uri="{FF2B5EF4-FFF2-40B4-BE49-F238E27FC236}">
                <a16:creationId xmlns:a16="http://schemas.microsoft.com/office/drawing/2014/main" id="{9E4AD367-659F-BB4D-834F-9B1B4D814C18}"/>
              </a:ext>
            </a:extLst>
          </p:cNvPr>
          <p:cNvSpPr txBox="1"/>
          <p:nvPr/>
        </p:nvSpPr>
        <p:spPr>
          <a:xfrm>
            <a:off x="168430" y="1472081"/>
            <a:ext cx="8794984" cy="4968000"/>
          </a:xfrm>
          <a:prstGeom prst="rect">
            <a:avLst/>
          </a:prstGeom>
          <a:solidFill>
            <a:schemeClr val="bg1">
              <a:lumMod val="95000"/>
            </a:schemeClr>
          </a:solidFill>
          <a:ln w="19050">
            <a:solidFill>
              <a:schemeClr val="tx1"/>
            </a:solidFill>
            <a:prstDash val="sysDash"/>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a:t>
            </a:r>
            <a:r>
              <a:rPr kumimoji="0" lang="en-US" sz="1050" b="0" i="0" u="none" strike="noStrike" kern="1200" cap="none" spc="0" normalizeH="0" baseline="0" noProof="0" dirty="0">
                <a:ln>
                  <a:noFill/>
                </a:ln>
                <a:solidFill>
                  <a:srgbClr val="009900"/>
                </a:solidFill>
                <a:effectLst/>
                <a:uLnTx/>
                <a:uFillTx/>
                <a:latin typeface="Courier" pitchFamily="2" charset="0"/>
                <a:ea typeface="+mn-ea"/>
                <a:cs typeface="+mn-cs"/>
              </a:rPr>
              <a:t>// Initialize global variables and functions for histogram </a:t>
            </a:r>
            <a:endPar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FF"/>
                </a:solidFill>
                <a:effectLst/>
                <a:uLnTx/>
                <a:uFillTx/>
                <a:latin typeface="Courier" pitchFamily="2" charset="0"/>
                <a:ea typeface="+mn-ea"/>
                <a:cs typeface="+mn-cs"/>
              </a:rPr>
              <a:t>int </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main_kernel</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FF"/>
                </a:solidFill>
                <a:effectLst/>
                <a:uLnTx/>
                <a:uFillTx/>
                <a:latin typeface="Courier" pitchFamily="2" charset="0"/>
                <a:ea typeface="+mn-ea"/>
                <a:cs typeface="+mn-cs"/>
              </a:rPr>
              <a:t>  if </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tasklet_id</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 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mem_reset</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a:t>
            </a:r>
            <a:r>
              <a:rPr kumimoji="0" lang="en-US" sz="1050" b="0" i="0" u="none" strike="noStrike" kern="1200" cap="none" spc="0" normalizeH="0" baseline="0" noProof="0" dirty="0">
                <a:ln>
                  <a:noFill/>
                </a:ln>
                <a:solidFill>
                  <a:srgbClr val="009900"/>
                </a:solidFill>
                <a:effectLst/>
                <a:uLnTx/>
                <a:uFillTx/>
                <a:latin typeface="Courier" pitchFamily="2" charset="0"/>
                <a:ea typeface="+mn-ea"/>
                <a:cs typeface="+mn-cs"/>
              </a:rPr>
              <a:t>// Reset the heap </a:t>
            </a:r>
            <a:endPar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 </a:t>
            </a:r>
            <a:r>
              <a:rPr kumimoji="0" lang="en-US" sz="1050" b="0" i="0" u="none" strike="noStrike" kern="1200" cap="none" spc="0" normalizeH="0" baseline="0" noProof="0" dirty="0">
                <a:ln>
                  <a:noFill/>
                </a:ln>
                <a:solidFill>
                  <a:srgbClr val="009900"/>
                </a:solidFill>
                <a:effectLst/>
                <a:uLnTx/>
                <a:uFillTx/>
                <a:latin typeface="Courier" pitchFamily="2" charset="0"/>
                <a:ea typeface="+mn-ea"/>
                <a:cs typeface="+mn-cs"/>
              </a:rPr>
              <a:t>// Initialize variables and the histogram </a:t>
            </a:r>
            <a:endPar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T *</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input_buff_A</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 (T*)</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mem_alloc</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(2048); </a:t>
            </a:r>
            <a:r>
              <a:rPr kumimoji="0" lang="en-US" sz="1050" b="0" i="0" u="none" strike="noStrike" kern="1200" cap="none" spc="0" normalizeH="0" baseline="0" noProof="0" dirty="0">
                <a:ln>
                  <a:noFill/>
                </a:ln>
                <a:solidFill>
                  <a:srgbClr val="009900"/>
                </a:solidFill>
                <a:effectLst/>
                <a:uLnTx/>
                <a:uFillTx/>
                <a:latin typeface="Courier" pitchFamily="2" charset="0"/>
                <a:ea typeface="+mn-ea"/>
                <a:cs typeface="+mn-cs"/>
              </a:rPr>
              <a:t>// Allocate buffer in scratchpad memory </a:t>
            </a:r>
            <a:endPar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FF"/>
              </a:solidFill>
              <a:effectLst/>
              <a:uLnTx/>
              <a:uFillTx/>
              <a:latin typeface="Courier"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FF"/>
                </a:solidFill>
                <a:effectLst/>
                <a:uLnTx/>
                <a:uFillTx/>
                <a:latin typeface="Courier" pitchFamily="2" charset="0"/>
                <a:ea typeface="+mn-ea"/>
                <a:cs typeface="+mn-cs"/>
              </a:rPr>
              <a:t>  for </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a:t>
            </a:r>
            <a:r>
              <a:rPr kumimoji="0" lang="en-US" sz="1050" b="0" i="0" u="none" strike="noStrike" kern="1200" cap="none" spc="0" normalizeH="0" baseline="0" noProof="0" dirty="0">
                <a:ln>
                  <a:noFill/>
                </a:ln>
                <a:solidFill>
                  <a:srgbClr val="0000FF"/>
                </a:solidFill>
                <a:effectLst/>
                <a:uLnTx/>
                <a:uFillTx/>
                <a:latin typeface="Courier" pitchFamily="2" charset="0"/>
                <a:ea typeface="+mn-ea"/>
                <a:cs typeface="+mn-cs"/>
              </a:rPr>
              <a:t>unsigned int </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byte_index</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 </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base_tasklet</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byte_index</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&lt; </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input_size</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byte_index</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 stride)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9900"/>
                </a:solidFill>
                <a:effectLst/>
                <a:uLnTx/>
                <a:uFillTx/>
                <a:latin typeface="Courier" pitchFamily="2" charset="0"/>
                <a:ea typeface="+mn-ea"/>
                <a:cs typeface="+mn-cs"/>
              </a:rPr>
              <a:t>    // Boundary checking </a:t>
            </a:r>
            <a:endPar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uint32_t </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l_size_bytes</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 (</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byte_index</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+ 2048 &gt;= </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input_size</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 (</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input_size</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 </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byte_index</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 2048;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9900"/>
                </a:solidFill>
                <a:effectLst/>
                <a:uLnTx/>
                <a:uFillTx/>
                <a:latin typeface="Courier" pitchFamily="2" charset="0"/>
                <a:ea typeface="+mn-ea"/>
                <a:cs typeface="+mn-cs"/>
              </a:rPr>
              <a:t>    // Load scratchpad with a DRAM block </a:t>
            </a:r>
            <a:endPar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mram_read</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a:t>
            </a:r>
            <a:r>
              <a:rPr kumimoji="0" lang="en-US" sz="1050" b="0" i="0" u="none" strike="noStrike" kern="1200" cap="none" spc="0" normalizeH="0" baseline="0" noProof="0" dirty="0">
                <a:ln>
                  <a:noFill/>
                </a:ln>
                <a:solidFill>
                  <a:srgbClr val="0000FF"/>
                </a:solidFill>
                <a:effectLst/>
                <a:uLnTx/>
                <a:uFillTx/>
                <a:latin typeface="Courier" pitchFamily="2" charset="0"/>
                <a:ea typeface="+mn-ea"/>
                <a:cs typeface="+mn-cs"/>
              </a:rPr>
              <a:t>const </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__</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mram_ptr</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a:t>
            </a:r>
            <a:r>
              <a:rPr kumimoji="0" lang="en-US" sz="1050" b="0" i="0" u="none" strike="noStrike" kern="1200" cap="none" spc="0" normalizeH="0" baseline="0" noProof="0" dirty="0">
                <a:ln>
                  <a:noFill/>
                </a:ln>
                <a:solidFill>
                  <a:srgbClr val="0000FF"/>
                </a:solidFill>
                <a:effectLst/>
                <a:uLnTx/>
                <a:uFillTx/>
                <a:latin typeface="Courier" pitchFamily="2" charset="0"/>
                <a:ea typeface="+mn-ea"/>
                <a:cs typeface="+mn-cs"/>
              </a:rPr>
              <a:t>void</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mram_base_addr_A</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 </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byte_index</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input_buff_A</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l_size_bytes</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a:t>
            </a:r>
            <a:r>
              <a:rPr kumimoji="0" lang="en-US" sz="1050" b="0" i="0" u="none" strike="noStrike" kern="1200" cap="none" spc="0" normalizeH="0" baseline="0" noProof="0" dirty="0">
                <a:ln>
                  <a:noFill/>
                </a:ln>
                <a:solidFill>
                  <a:srgbClr val="7F7F7F"/>
                </a:solidFill>
                <a:effectLst/>
                <a:uLnTx/>
                <a:uFillTx/>
                <a:latin typeface="Courier" pitchFamily="2" charset="0"/>
                <a:ea typeface="+mn-ea"/>
                <a:cs typeface="+mn-cs"/>
              </a:rPr>
              <a:t> </a:t>
            </a:r>
            <a:endPar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9900"/>
                </a:solidFill>
                <a:effectLst/>
                <a:uLnTx/>
                <a:uFillTx/>
                <a:latin typeface="Courier" pitchFamily="2" charset="0"/>
                <a:ea typeface="+mn-ea"/>
                <a:cs typeface="+mn-cs"/>
              </a:rPr>
              <a:t>    // Histogram calculation </a:t>
            </a:r>
            <a:endPar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histogram(hist, bins, </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input_buff_A</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l_size_bytes</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a:t>
            </a:r>
            <a:r>
              <a:rPr kumimoji="0" lang="en-US" sz="1050" b="0" i="0" u="none" strike="noStrike" kern="1200" cap="none" spc="0" normalizeH="0" baseline="0" noProof="0" dirty="0" err="1">
                <a:ln>
                  <a:noFill/>
                </a:ln>
                <a:solidFill>
                  <a:srgbClr val="0000FF"/>
                </a:solidFill>
                <a:effectLst/>
                <a:uLnTx/>
                <a:uFillTx/>
                <a:latin typeface="Courier" pitchFamily="2" charset="0"/>
                <a:ea typeface="+mn-ea"/>
                <a:cs typeface="+mn-cs"/>
              </a:rPr>
              <a:t>sizeof</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(uint32_t));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barrier_wait</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(&amp;</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my_barrier</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a:t>
            </a:r>
            <a:r>
              <a:rPr kumimoji="0" lang="en-US" sz="1050" b="0" i="0" u="none" strike="noStrike" kern="1200" cap="none" spc="0" normalizeH="0" baseline="0" noProof="0" dirty="0">
                <a:ln>
                  <a:noFill/>
                </a:ln>
                <a:solidFill>
                  <a:srgbClr val="009900"/>
                </a:solidFill>
                <a:effectLst/>
                <a:uLnTx/>
                <a:uFillTx/>
                <a:latin typeface="Courier" pitchFamily="2" charset="0"/>
                <a:ea typeface="+mn-ea"/>
                <a:cs typeface="+mn-cs"/>
              </a:rPr>
              <a:t>// Barrier to synchronize PIM threads </a:t>
            </a:r>
            <a:endPar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 </a:t>
            </a:r>
            <a:r>
              <a:rPr kumimoji="0" lang="en-US" sz="1050" b="0" i="0" u="none" strike="noStrike" kern="1200" cap="none" spc="0" normalizeH="0" baseline="0" noProof="0" dirty="0">
                <a:ln>
                  <a:noFill/>
                </a:ln>
                <a:solidFill>
                  <a:srgbClr val="009900"/>
                </a:solidFill>
                <a:effectLst/>
                <a:uLnTx/>
                <a:uFillTx/>
                <a:latin typeface="Courier" pitchFamily="2" charset="0"/>
                <a:ea typeface="+mn-ea"/>
                <a:cs typeface="+mn-cs"/>
              </a:rPr>
              <a:t>// Merging histograms from different </a:t>
            </a:r>
            <a:r>
              <a:rPr kumimoji="0" lang="en-US" sz="1050" b="0" i="0" u="none" strike="noStrike" kern="1200" cap="none" spc="0" normalizeH="0" baseline="0" noProof="0" dirty="0" err="1">
                <a:ln>
                  <a:noFill/>
                </a:ln>
                <a:solidFill>
                  <a:srgbClr val="009900"/>
                </a:solidFill>
                <a:effectLst/>
                <a:uLnTx/>
                <a:uFillTx/>
                <a:latin typeface="Courier" pitchFamily="2" charset="0"/>
                <a:ea typeface="+mn-ea"/>
                <a:cs typeface="+mn-cs"/>
              </a:rPr>
              <a:t>tasklets</a:t>
            </a:r>
            <a:r>
              <a:rPr kumimoji="0" lang="en-US" sz="1050" b="0" i="0" u="none" strike="noStrike" kern="1200" cap="none" spc="0" normalizeH="0" baseline="0" noProof="0" dirty="0">
                <a:ln>
                  <a:noFill/>
                </a:ln>
                <a:solidFill>
                  <a:srgbClr val="009900"/>
                </a:solidFill>
                <a:effectLst/>
                <a:uLnTx/>
                <a:uFillTx/>
                <a:latin typeface="Courier" pitchFamily="2" charset="0"/>
                <a:ea typeface="+mn-ea"/>
                <a:cs typeface="+mn-cs"/>
              </a:rPr>
              <a:t> into one </a:t>
            </a:r>
            <a:r>
              <a:rPr kumimoji="0" lang="en-US" sz="1050" b="0" i="0" u="none" strike="noStrike" kern="1200" cap="none" spc="0" normalizeH="0" baseline="0" noProof="0" dirty="0" err="1">
                <a:ln>
                  <a:noFill/>
                </a:ln>
                <a:solidFill>
                  <a:srgbClr val="009900"/>
                </a:solidFill>
                <a:effectLst/>
                <a:uLnTx/>
                <a:uFillTx/>
                <a:latin typeface="Courier" pitchFamily="2" charset="0"/>
                <a:ea typeface="+mn-ea"/>
                <a:cs typeface="+mn-cs"/>
              </a:rPr>
              <a:t>histo_dpu</a:t>
            </a:r>
            <a:r>
              <a:rPr kumimoji="0" lang="en-US" sz="1050" b="0" i="0" u="none" strike="noStrike" kern="1200" cap="none" spc="0" normalizeH="0" baseline="0" noProof="0" dirty="0">
                <a:ln>
                  <a:noFill/>
                </a:ln>
                <a:solidFill>
                  <a:srgbClr val="009900"/>
                </a:solidFill>
                <a:effectLst/>
                <a:uLnTx/>
                <a:uFillTx/>
                <a:latin typeface="Courier" pitchFamily="2" charset="0"/>
                <a:ea typeface="+mn-ea"/>
                <a:cs typeface="+mn-cs"/>
              </a:rPr>
              <a:t> </a:t>
            </a:r>
            <a:r>
              <a:rPr kumimoji="0" lang="en-US" sz="1050" b="0" i="0" u="none" strike="noStrike" kern="1200" cap="none" spc="0" normalizeH="0" baseline="0" noProof="0" dirty="0">
                <a:ln>
                  <a:noFill/>
                </a:ln>
                <a:solidFill>
                  <a:srgbClr val="7F7F7F"/>
                </a:solidFill>
                <a:effectLst/>
                <a:uLnTx/>
                <a:uFillTx/>
                <a:latin typeface="Courier" pitchFamily="2" charset="0"/>
                <a:ea typeface="+mn-ea"/>
                <a:cs typeface="+mn-cs"/>
              </a:rPr>
              <a:t> </a:t>
            </a:r>
            <a:endPar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9900"/>
                </a:solidFill>
                <a:effectLst/>
                <a:uLnTx/>
                <a:uFillTx/>
                <a:latin typeface="Courier" pitchFamily="2" charset="0"/>
                <a:ea typeface="+mn-ea"/>
                <a:cs typeface="+mn-cs"/>
              </a:rPr>
              <a:t>  // Write result from scratchpad to DRAM </a:t>
            </a:r>
            <a:endPar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FF"/>
                </a:solidFill>
                <a:effectLst/>
                <a:uLnTx/>
                <a:uFillTx/>
                <a:latin typeface="Courier" pitchFamily="2" charset="0"/>
                <a:ea typeface="+mn-ea"/>
                <a:cs typeface="+mn-cs"/>
              </a:rPr>
              <a:t>  if </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tasklet_id</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 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FF"/>
                </a:solidFill>
                <a:effectLst/>
                <a:uLnTx/>
                <a:uFillTx/>
                <a:latin typeface="Courier" pitchFamily="2" charset="0"/>
                <a:ea typeface="+mn-ea"/>
                <a:cs typeface="+mn-cs"/>
              </a:rPr>
              <a:t>    if </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(bins * </a:t>
            </a:r>
            <a:r>
              <a:rPr kumimoji="0" lang="en-US" sz="1050" b="0" i="0" u="none" strike="noStrike" kern="1200" cap="none" spc="0" normalizeH="0" baseline="0" noProof="0" dirty="0" err="1">
                <a:ln>
                  <a:noFill/>
                </a:ln>
                <a:solidFill>
                  <a:srgbClr val="0000FF"/>
                </a:solidFill>
                <a:effectLst/>
                <a:uLnTx/>
                <a:uFillTx/>
                <a:latin typeface="Courier" pitchFamily="2" charset="0"/>
                <a:ea typeface="+mn-ea"/>
                <a:cs typeface="+mn-cs"/>
              </a:rPr>
              <a:t>sizeof</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(uint32_t) &lt;= 2048)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mram_write</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histo_dpu</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(__</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mram_ptr</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a:t>
            </a:r>
            <a:r>
              <a:rPr kumimoji="0" lang="en-US" sz="1050" b="0" i="0" u="none" strike="noStrike" kern="1200" cap="none" spc="0" normalizeH="0" baseline="0" noProof="0" dirty="0">
                <a:ln>
                  <a:noFill/>
                </a:ln>
                <a:solidFill>
                  <a:srgbClr val="0000FF"/>
                </a:solidFill>
                <a:effectLst/>
                <a:uLnTx/>
                <a:uFillTx/>
                <a:latin typeface="Courier" pitchFamily="2" charset="0"/>
                <a:ea typeface="+mn-ea"/>
                <a:cs typeface="+mn-cs"/>
              </a:rPr>
              <a:t>void</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mram_base_addr_histo</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bins * </a:t>
            </a:r>
            <a:r>
              <a:rPr kumimoji="0" lang="en-US" sz="1050" b="0" i="0" u="none" strike="noStrike" kern="1200" cap="none" spc="0" normalizeH="0" baseline="0" noProof="0" dirty="0" err="1">
                <a:ln>
                  <a:noFill/>
                </a:ln>
                <a:solidFill>
                  <a:srgbClr val="0000FF"/>
                </a:solidFill>
                <a:effectLst/>
                <a:uLnTx/>
                <a:uFillTx/>
                <a:latin typeface="Courier" pitchFamily="2" charset="0"/>
                <a:ea typeface="+mn-ea"/>
                <a:cs typeface="+mn-cs"/>
              </a:rPr>
              <a:t>sizeof</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(uint32_t));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FF"/>
                </a:solidFill>
                <a:effectLst/>
                <a:uLnTx/>
                <a:uFillTx/>
                <a:latin typeface="Courier" pitchFamily="2" charset="0"/>
                <a:ea typeface="+mn-ea"/>
                <a:cs typeface="+mn-cs"/>
              </a:rPr>
              <a:t>    else </a:t>
            </a:r>
            <a:endPar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FF"/>
                </a:solidFill>
                <a:effectLst/>
                <a:uLnTx/>
                <a:uFillTx/>
                <a:latin typeface="Courier" pitchFamily="2" charset="0"/>
                <a:ea typeface="+mn-ea"/>
                <a:cs typeface="+mn-cs"/>
              </a:rPr>
              <a:t>      for </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a:t>
            </a:r>
            <a:r>
              <a:rPr kumimoji="0" lang="en-US" sz="1050" b="0" i="0" u="none" strike="noStrike" kern="1200" cap="none" spc="0" normalizeH="0" baseline="0" noProof="0" dirty="0">
                <a:ln>
                  <a:noFill/>
                </a:ln>
                <a:solidFill>
                  <a:srgbClr val="0000FF"/>
                </a:solidFill>
                <a:effectLst/>
                <a:uLnTx/>
                <a:uFillTx/>
                <a:latin typeface="Courier" pitchFamily="2" charset="0"/>
                <a:ea typeface="+mn-ea"/>
                <a:cs typeface="+mn-cs"/>
              </a:rPr>
              <a:t>unsigned int </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offset = 0; offset &lt; ((bins * </a:t>
            </a:r>
            <a:r>
              <a:rPr kumimoji="0" lang="en-US" sz="1050" b="0" i="0" u="none" strike="noStrike" kern="1200" cap="none" spc="0" normalizeH="0" baseline="0" noProof="0" dirty="0" err="1">
                <a:ln>
                  <a:noFill/>
                </a:ln>
                <a:solidFill>
                  <a:srgbClr val="0000FF"/>
                </a:solidFill>
                <a:effectLst/>
                <a:uLnTx/>
                <a:uFillTx/>
                <a:latin typeface="Courier" pitchFamily="2" charset="0"/>
                <a:ea typeface="+mn-ea"/>
                <a:cs typeface="+mn-cs"/>
              </a:rPr>
              <a:t>sizeof</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(uint32_t)) &gt;&gt; 11); offset++)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mram_write</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histo_dpu</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 (offset &lt;&lt; 9), (__</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mram_ptr</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a:t>
            </a:r>
            <a:r>
              <a:rPr kumimoji="0" lang="en-US" sz="1050" b="0" i="0" u="none" strike="noStrike" kern="1200" cap="none" spc="0" normalizeH="0" baseline="0" noProof="0" dirty="0">
                <a:ln>
                  <a:noFill/>
                </a:ln>
                <a:solidFill>
                  <a:srgbClr val="0000FF"/>
                </a:solidFill>
                <a:effectLst/>
                <a:uLnTx/>
                <a:uFillTx/>
                <a:latin typeface="Courier" pitchFamily="2" charset="0"/>
                <a:ea typeface="+mn-ea"/>
                <a:cs typeface="+mn-cs"/>
              </a:rPr>
              <a:t>void</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a:t>
            </a:r>
            <a:r>
              <a:rPr kumimoji="0" lang="en-US" sz="1050" b="0" i="0" u="none" strike="noStrike" kern="1200" cap="none" spc="0" normalizeH="0" baseline="0" noProof="0" dirty="0" err="1">
                <a:ln>
                  <a:noFill/>
                </a:ln>
                <a:solidFill>
                  <a:srgbClr val="000000"/>
                </a:solidFill>
                <a:effectLst/>
                <a:uLnTx/>
                <a:uFillTx/>
                <a:latin typeface="Courier" pitchFamily="2" charset="0"/>
                <a:ea typeface="+mn-ea"/>
                <a:cs typeface="+mn-cs"/>
              </a:rPr>
              <a:t>mram_base_addr_histo</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(offset &lt;&lt; 11)), 2048);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FF"/>
                </a:solidFill>
                <a:effectLst/>
                <a:uLnTx/>
                <a:uFillTx/>
                <a:latin typeface="Courier" pitchFamily="2" charset="0"/>
                <a:ea typeface="+mn-ea"/>
                <a:cs typeface="+mn-cs"/>
              </a:rPr>
              <a:t>  return </a:t>
            </a: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ourier" pitchFamily="2" charset="0"/>
                <a:ea typeface="+mn-ea"/>
                <a:cs typeface="+mn-cs"/>
              </a:rPr>
              <a:t>} </a:t>
            </a:r>
          </a:p>
        </p:txBody>
      </p:sp>
      <p:sp>
        <p:nvSpPr>
          <p:cNvPr id="7" name="Title 1">
            <a:extLst>
              <a:ext uri="{FF2B5EF4-FFF2-40B4-BE49-F238E27FC236}">
                <a16:creationId xmlns:a16="http://schemas.microsoft.com/office/drawing/2014/main" id="{CFA5898B-92DE-4CEB-905C-F93AEFC766A3}"/>
              </a:ext>
            </a:extLst>
          </p:cNvPr>
          <p:cNvSpPr>
            <a:spLocks noGrp="1"/>
          </p:cNvSpPr>
          <p:nvPr>
            <p:ph type="title"/>
          </p:nvPr>
        </p:nvSpPr>
        <p:spPr>
          <a:xfrm>
            <a:off x="169011" y="132334"/>
            <a:ext cx="8894602" cy="925840"/>
          </a:xfrm>
        </p:spPr>
        <p:txBody>
          <a:bodyPr>
            <a:noAutofit/>
          </a:bodyPr>
          <a:lstStyle/>
          <a:p>
            <a:r>
              <a:rPr lang="en-US" sz="3600" dirty="0"/>
              <a:t>Evaluation Results: </a:t>
            </a:r>
            <a:br>
              <a:rPr lang="en-US" sz="3600" dirty="0"/>
            </a:br>
            <a:r>
              <a:rPr lang="en-US" sz="2800" dirty="0"/>
              <a:t>Productive Improvement (I)</a:t>
            </a:r>
          </a:p>
        </p:txBody>
      </p:sp>
    </p:spTree>
    <p:extLst>
      <p:ext uri="{BB962C8B-B14F-4D97-AF65-F5344CB8AC3E}">
        <p14:creationId xmlns:p14="http://schemas.microsoft.com/office/powerpoint/2010/main" val="3389730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7D298C-3654-5E4E-AED5-CDE84D3D797C}"/>
              </a:ext>
            </a:extLst>
          </p:cNvPr>
          <p:cNvSpPr>
            <a:spLocks noGrp="1"/>
          </p:cNvSpPr>
          <p:nvPr>
            <p:ph idx="1"/>
          </p:nvPr>
        </p:nvSpPr>
        <p:spPr/>
        <p:txBody>
          <a:bodyPr/>
          <a:lstStyle/>
          <a:p>
            <a:r>
              <a:rPr lang="en-US" dirty="0"/>
              <a:t>Example: SimplePIM histogram</a:t>
            </a:r>
          </a:p>
        </p:txBody>
      </p:sp>
      <p:sp>
        <p:nvSpPr>
          <p:cNvPr id="6" name="TextBox 5">
            <a:extLst>
              <a:ext uri="{FF2B5EF4-FFF2-40B4-BE49-F238E27FC236}">
                <a16:creationId xmlns:a16="http://schemas.microsoft.com/office/drawing/2014/main" id="{A74203CC-996D-C34E-BB34-C11CC861C329}"/>
              </a:ext>
            </a:extLst>
          </p:cNvPr>
          <p:cNvSpPr txBox="1"/>
          <p:nvPr/>
        </p:nvSpPr>
        <p:spPr>
          <a:xfrm>
            <a:off x="1123780" y="1898336"/>
            <a:ext cx="6896440" cy="4493538"/>
          </a:xfrm>
          <a:prstGeom prst="rect">
            <a:avLst/>
          </a:prstGeom>
          <a:solidFill>
            <a:schemeClr val="bg1">
              <a:lumMod val="95000"/>
            </a:schemeClr>
          </a:solidFill>
          <a:ln w="19050">
            <a:solidFill>
              <a:schemeClr val="tx1"/>
            </a:solidFill>
            <a:prstDash val="sysDash"/>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9900"/>
                </a:solidFill>
                <a:effectLst/>
                <a:uLnTx/>
                <a:uFillTx/>
                <a:latin typeface="Courier" pitchFamily="2" charset="0"/>
                <a:ea typeface="+mn-ea"/>
                <a:cs typeface="+mn-cs"/>
              </a:rPr>
              <a:t>// Programmer-defined functions in the file "</a:t>
            </a:r>
            <a:r>
              <a:rPr kumimoji="0" lang="en-US" sz="1100" b="0" i="0" u="none" strike="noStrike" kern="1200" cap="none" spc="0" normalizeH="0" baseline="0" noProof="0" dirty="0" err="1">
                <a:ln>
                  <a:noFill/>
                </a:ln>
                <a:solidFill>
                  <a:srgbClr val="009900"/>
                </a:solidFill>
                <a:effectLst/>
                <a:uLnTx/>
                <a:uFillTx/>
                <a:latin typeface="Courier" pitchFamily="2" charset="0"/>
                <a:ea typeface="+mn-ea"/>
                <a:cs typeface="+mn-cs"/>
              </a:rPr>
              <a:t>histo_filepath</a:t>
            </a:r>
            <a:r>
              <a:rPr kumimoji="0" lang="en-US" sz="1100" b="0" i="0" u="none" strike="noStrike" kern="1200" cap="none" spc="0" normalizeH="0" baseline="0" noProof="0" dirty="0">
                <a:ln>
                  <a:noFill/>
                </a:ln>
                <a:solidFill>
                  <a:srgbClr val="009900"/>
                </a:solidFill>
                <a:effectLst/>
                <a:uLnTx/>
                <a:uFillTx/>
                <a:latin typeface="Courier" pitchFamily="2"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uLnTx/>
                <a:uFillTx/>
                <a:latin typeface="Courier" pitchFamily="2" charset="0"/>
                <a:ea typeface="+mn-ea"/>
                <a:cs typeface="+mn-cs"/>
              </a:rPr>
              <a:t>void</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a:t>
            </a:r>
            <a:r>
              <a:rPr kumimoji="0" lang="en-US" sz="11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init_func</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(uint32_t size, </a:t>
            </a:r>
            <a:r>
              <a:rPr kumimoji="0" lang="en-US" sz="1100" b="0" i="0" u="none" strike="noStrike" kern="1200" cap="none" spc="0" normalizeH="0" baseline="0" noProof="0" dirty="0">
                <a:ln>
                  <a:noFill/>
                </a:ln>
                <a:solidFill>
                  <a:srgbClr val="1F00F6"/>
                </a:solidFill>
                <a:effectLst/>
                <a:uLnTx/>
                <a:uFillTx/>
                <a:latin typeface="Courier" pitchFamily="2" charset="0"/>
                <a:ea typeface="+mn-ea"/>
                <a:cs typeface="+mn-cs"/>
              </a:rPr>
              <a:t>void</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a:t>
            </a:r>
            <a:r>
              <a:rPr kumimoji="0" lang="en-US" sz="11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ptr</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00F6"/>
                </a:solidFill>
                <a:effectLst/>
                <a:uLnTx/>
                <a:uFillTx/>
                <a:latin typeface="Courier" pitchFamily="2" charset="0"/>
                <a:ea typeface="+mn-ea"/>
                <a:cs typeface="+mn-cs"/>
              </a:rPr>
              <a:t>  char</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a:t>
            </a:r>
            <a:r>
              <a:rPr kumimoji="0" lang="en-US" sz="11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casted_value_ptr</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 (</a:t>
            </a:r>
            <a:r>
              <a:rPr kumimoji="0" lang="en-US" sz="1100" b="0" i="0" u="none" strike="noStrike" kern="1200" cap="none" spc="0" normalizeH="0" baseline="0" noProof="0" dirty="0">
                <a:ln>
                  <a:noFill/>
                </a:ln>
                <a:solidFill>
                  <a:srgbClr val="1F00F6"/>
                </a:solidFill>
                <a:effectLst/>
                <a:uLnTx/>
                <a:uFillTx/>
                <a:latin typeface="Courier" pitchFamily="2" charset="0"/>
                <a:ea typeface="+mn-ea"/>
                <a:cs typeface="+mn-cs"/>
              </a:rPr>
              <a:t>char</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a:t>
            </a:r>
            <a:r>
              <a:rPr kumimoji="0" lang="en-US" sz="11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ptr</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00F6"/>
                </a:solidFill>
                <a:effectLst/>
                <a:uLnTx/>
                <a:uFillTx/>
                <a:latin typeface="Courier" pitchFamily="2" charset="0"/>
                <a:ea typeface="+mn-ea"/>
                <a:cs typeface="+mn-cs"/>
              </a:rPr>
              <a:t>  for</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a:t>
            </a:r>
            <a:r>
              <a:rPr kumimoji="0" lang="en-US" sz="1100" b="0" i="0" u="none" strike="noStrike" kern="1200" cap="none" spc="0" normalizeH="0" baseline="0" noProof="0" dirty="0">
                <a:ln>
                  <a:noFill/>
                </a:ln>
                <a:solidFill>
                  <a:srgbClr val="1F00F6"/>
                </a:solidFill>
                <a:effectLst/>
                <a:uLnTx/>
                <a:uFillTx/>
                <a:latin typeface="Courier" pitchFamily="2" charset="0"/>
                <a:ea typeface="+mn-ea"/>
                <a:cs typeface="+mn-cs"/>
              </a:rPr>
              <a:t>int</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a:t>
            </a:r>
            <a:r>
              <a:rPr kumimoji="0" lang="en-US" sz="11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i</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 0; </a:t>
            </a:r>
            <a:r>
              <a:rPr kumimoji="0" lang="en-US" sz="11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i</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&lt; size; </a:t>
            </a:r>
            <a:r>
              <a:rPr kumimoji="0" lang="en-US" sz="11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i</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a:t>
            </a:r>
            <a:r>
              <a:rPr kumimoji="0" lang="en-US" sz="11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casted_value_ptr</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a:t>
            </a:r>
            <a:r>
              <a:rPr kumimoji="0" lang="en-US" sz="11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i</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 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00F6"/>
                </a:solidFill>
                <a:effectLst/>
                <a:uLnTx/>
                <a:uFillTx/>
                <a:latin typeface="Courier" pitchFamily="2" charset="0"/>
                <a:ea typeface="+mn-ea"/>
                <a:cs typeface="+mn-cs"/>
              </a:rPr>
              <a:t>void</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a:t>
            </a:r>
            <a:r>
              <a:rPr kumimoji="0" lang="en-US" sz="11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acc_func</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a:t>
            </a:r>
            <a:r>
              <a:rPr kumimoji="0" lang="en-US" sz="1100" b="0" i="0" u="none" strike="noStrike" kern="1200" cap="none" spc="0" normalizeH="0" baseline="0" noProof="0" dirty="0">
                <a:ln>
                  <a:noFill/>
                </a:ln>
                <a:solidFill>
                  <a:srgbClr val="1F00F6"/>
                </a:solidFill>
                <a:effectLst/>
                <a:uLnTx/>
                <a:uFillTx/>
                <a:latin typeface="Courier" pitchFamily="2" charset="0"/>
                <a:ea typeface="+mn-ea"/>
                <a:cs typeface="+mn-cs"/>
              </a:rPr>
              <a:t>void</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a:t>
            </a:r>
            <a:r>
              <a:rPr kumimoji="0" lang="en-US" sz="11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dest</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a:t>
            </a:r>
            <a:r>
              <a:rPr kumimoji="0" lang="en-US" sz="1100" b="0" i="0" u="none" strike="noStrike" kern="1200" cap="none" spc="0" normalizeH="0" baseline="0" noProof="0" dirty="0">
                <a:ln>
                  <a:noFill/>
                </a:ln>
                <a:solidFill>
                  <a:srgbClr val="1F00F6"/>
                </a:solidFill>
                <a:effectLst/>
                <a:uLnTx/>
                <a:uFillTx/>
                <a:latin typeface="Courier" pitchFamily="2" charset="0"/>
                <a:ea typeface="+mn-ea"/>
                <a:cs typeface="+mn-cs"/>
              </a:rPr>
              <a:t>void</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a:t>
            </a:r>
            <a:r>
              <a:rPr kumimoji="0" lang="en-US" sz="11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src</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*(uint32_t*)</a:t>
            </a:r>
            <a:r>
              <a:rPr kumimoji="0" lang="en-US" sz="11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dest</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 *(uint32_t*)</a:t>
            </a:r>
            <a:r>
              <a:rPr kumimoji="0" lang="en-US" sz="11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src</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1F00F6"/>
              </a:solidFill>
              <a:effectLst/>
              <a:uLnTx/>
              <a:uFillTx/>
              <a:latin typeface="Courier"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F00F6"/>
                </a:solidFill>
                <a:effectLst/>
                <a:uLnTx/>
                <a:uFillTx/>
                <a:latin typeface="Courier" pitchFamily="2" charset="0"/>
                <a:ea typeface="+mn-ea"/>
                <a:cs typeface="+mn-cs"/>
              </a:rPr>
              <a:t>void</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a:t>
            </a:r>
            <a:r>
              <a:rPr kumimoji="0" lang="en-US" sz="11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map_to_val_func</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a:t>
            </a:r>
            <a:r>
              <a:rPr kumimoji="0" lang="en-US" sz="1100" b="0" i="0" u="none" strike="noStrike" kern="1200" cap="none" spc="0" normalizeH="0" baseline="0" noProof="0" dirty="0">
                <a:ln>
                  <a:noFill/>
                </a:ln>
                <a:solidFill>
                  <a:srgbClr val="1F00F6"/>
                </a:solidFill>
                <a:effectLst/>
                <a:uLnTx/>
                <a:uFillTx/>
                <a:latin typeface="Courier" pitchFamily="2" charset="0"/>
                <a:ea typeface="+mn-ea"/>
                <a:cs typeface="+mn-cs"/>
              </a:rPr>
              <a:t>void</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input, </a:t>
            </a:r>
            <a:r>
              <a:rPr kumimoji="0" lang="en-US" sz="1100" b="0" i="0" u="none" strike="noStrike" kern="1200" cap="none" spc="0" normalizeH="0" baseline="0" noProof="0" dirty="0">
                <a:ln>
                  <a:noFill/>
                </a:ln>
                <a:solidFill>
                  <a:srgbClr val="1F00F6"/>
                </a:solidFill>
                <a:effectLst/>
                <a:uLnTx/>
                <a:uFillTx/>
                <a:latin typeface="Courier" pitchFamily="2" charset="0"/>
                <a:ea typeface="+mn-ea"/>
                <a:cs typeface="+mn-cs"/>
              </a:rPr>
              <a:t>void</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output, uint32_t* key)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uint32_t d = *((uint32_t*)input);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*(uint32_t*)output =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*key = d * bins &gt;&gt; 12;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9900"/>
                </a:solidFill>
                <a:effectLst/>
                <a:uLnTx/>
                <a:uFillTx/>
                <a:latin typeface="Courier" pitchFamily="2" charset="0"/>
                <a:ea typeface="+mn-ea"/>
                <a:cs typeface="+mn-cs"/>
              </a:rPr>
              <a:t>// Host side handle creation and iterator call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handle_t</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handle = </a:t>
            </a:r>
            <a:r>
              <a:rPr kumimoji="0" lang="en-US" sz="11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simple_pim_create_handle</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a:t>
            </a:r>
            <a:r>
              <a:rPr kumimoji="0" lang="en-US" sz="1100" b="0" i="0" u="none" strike="noStrike" kern="1200" cap="none" spc="0" normalizeH="0" baseline="0" noProof="0" dirty="0">
                <a:ln>
                  <a:noFill/>
                </a:ln>
                <a:solidFill>
                  <a:srgbClr val="FF0002"/>
                </a:solidFill>
                <a:effectLst/>
                <a:uLnTx/>
                <a:uFillTx/>
                <a:latin typeface="Courier" pitchFamily="2" charset="0"/>
                <a:ea typeface="+mn-ea"/>
                <a:cs typeface="+mn-cs"/>
              </a:rPr>
              <a:t>"</a:t>
            </a:r>
            <a:r>
              <a:rPr kumimoji="0" lang="en-US" sz="1100" b="0" i="0" u="none" strike="noStrike" kern="1200" cap="none" spc="0" normalizeH="0" baseline="0" noProof="0" dirty="0" err="1">
                <a:ln>
                  <a:noFill/>
                </a:ln>
                <a:solidFill>
                  <a:srgbClr val="FF0002"/>
                </a:solidFill>
                <a:effectLst/>
                <a:uLnTx/>
                <a:uFillTx/>
                <a:latin typeface="Courier" pitchFamily="2" charset="0"/>
                <a:ea typeface="+mn-ea"/>
                <a:cs typeface="+mn-cs"/>
              </a:rPr>
              <a:t>histo_filepath</a:t>
            </a:r>
            <a:r>
              <a:rPr kumimoji="0" lang="en-US" sz="1100" b="0" i="0" u="none" strike="noStrike" kern="1200" cap="none" spc="0" normalizeH="0" baseline="0" noProof="0" dirty="0">
                <a:ln>
                  <a:noFill/>
                </a:ln>
                <a:solidFill>
                  <a:srgbClr val="FF0002"/>
                </a:solidFill>
                <a:effectLst/>
                <a:uLnTx/>
                <a:uFillTx/>
                <a:latin typeface="Courier" pitchFamily="2" charset="0"/>
                <a:ea typeface="+mn-ea"/>
                <a:cs typeface="+mn-cs"/>
              </a:rPr>
              <a:t>"</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REDUCE, NULL, 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9900"/>
                </a:solidFill>
                <a:effectLst/>
                <a:uLnTx/>
                <a:uFillTx/>
                <a:latin typeface="Courier" pitchFamily="2" charset="0"/>
                <a:ea typeface="+mn-ea"/>
                <a:cs typeface="+mn-cs"/>
              </a:rPr>
              <a:t>// Transfer (scatter) data to PIM, register as "t1"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simple_pim_array_scatter</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a:t>
            </a:r>
            <a:r>
              <a:rPr kumimoji="0" lang="en-US" sz="1100" b="0" i="0" u="none" strike="noStrike" kern="1200" cap="none" spc="0" normalizeH="0" baseline="0" noProof="0" dirty="0">
                <a:ln>
                  <a:noFill/>
                </a:ln>
                <a:solidFill>
                  <a:srgbClr val="FF0002"/>
                </a:solidFill>
                <a:effectLst/>
                <a:uLnTx/>
                <a:uFillTx/>
                <a:latin typeface="Courier" pitchFamily="2" charset="0"/>
                <a:ea typeface="+mn-ea"/>
                <a:cs typeface="+mn-cs"/>
              </a:rPr>
              <a:t>"t1"</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a:t>
            </a:r>
            <a:r>
              <a:rPr kumimoji="0" lang="en-US" sz="11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src</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bins, </a:t>
            </a:r>
            <a:r>
              <a:rPr kumimoji="0" lang="en-US" sz="1100" b="0" i="0" u="none" strike="noStrike" kern="1200" cap="none" spc="0" normalizeH="0" baseline="0" noProof="0" dirty="0" err="1">
                <a:ln>
                  <a:noFill/>
                </a:ln>
                <a:solidFill>
                  <a:srgbClr val="1F00F6"/>
                </a:solidFill>
                <a:effectLst/>
                <a:uLnTx/>
                <a:uFillTx/>
                <a:latin typeface="Courier" pitchFamily="2" charset="0"/>
                <a:ea typeface="+mn-ea"/>
                <a:cs typeface="+mn-cs"/>
              </a:rPr>
              <a:t>sizeof</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(T), management);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9900"/>
                </a:solidFill>
                <a:effectLst/>
                <a:uLnTx/>
                <a:uFillTx/>
                <a:latin typeface="Courier" pitchFamily="2" charset="0"/>
                <a:ea typeface="+mn-ea"/>
                <a:cs typeface="+mn-cs"/>
              </a:rPr>
              <a:t>// Run histogram on "t1" and produce "t2"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simple_pim_array_red</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a:t>
            </a:r>
            <a:r>
              <a:rPr kumimoji="0" lang="en-US" sz="1100" b="0" i="0" u="none" strike="noStrike" kern="1200" cap="none" spc="0" normalizeH="0" baseline="0" noProof="0" dirty="0">
                <a:ln>
                  <a:noFill/>
                </a:ln>
                <a:solidFill>
                  <a:srgbClr val="FF0002"/>
                </a:solidFill>
                <a:effectLst/>
                <a:uLnTx/>
                <a:uFillTx/>
                <a:latin typeface="Courier" pitchFamily="2" charset="0"/>
                <a:ea typeface="+mn-ea"/>
                <a:cs typeface="+mn-cs"/>
              </a:rPr>
              <a:t>"t1"</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a:t>
            </a:r>
            <a:r>
              <a:rPr kumimoji="0" lang="en-US" sz="1100" b="0" i="0" u="none" strike="noStrike" kern="1200" cap="none" spc="0" normalizeH="0" baseline="0" noProof="0" dirty="0">
                <a:ln>
                  <a:noFill/>
                </a:ln>
                <a:solidFill>
                  <a:srgbClr val="FF0002"/>
                </a:solidFill>
                <a:effectLst/>
                <a:uLnTx/>
                <a:uFillTx/>
                <a:latin typeface="Courier" pitchFamily="2" charset="0"/>
                <a:ea typeface="+mn-ea"/>
                <a:cs typeface="+mn-cs"/>
              </a:rPr>
              <a:t>"t2"</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 </a:t>
            </a:r>
            <a:r>
              <a:rPr kumimoji="0" lang="en-US" sz="1100" b="0" i="0" u="none" strike="noStrike" kern="1200" cap="none" spc="0" normalizeH="0" baseline="0" noProof="0" dirty="0" err="1">
                <a:ln>
                  <a:noFill/>
                </a:ln>
                <a:solidFill>
                  <a:srgbClr val="1F00F6"/>
                </a:solidFill>
                <a:effectLst/>
                <a:uLnTx/>
                <a:uFillTx/>
                <a:latin typeface="Courier" pitchFamily="2" charset="0"/>
                <a:ea typeface="+mn-ea"/>
                <a:cs typeface="+mn-cs"/>
              </a:rPr>
              <a:t>sizeof</a:t>
            </a:r>
            <a:r>
              <a:rPr kumimoji="0" lang="en-US" sz="1100" b="0" i="0" u="none" strike="noStrike" kern="1200" cap="none" spc="0" normalizeH="0" baseline="0" noProof="0" dirty="0">
                <a:ln>
                  <a:noFill/>
                </a:ln>
                <a:solidFill>
                  <a:sysClr val="windowText" lastClr="000000"/>
                </a:solidFill>
                <a:effectLst/>
                <a:uLnTx/>
                <a:uFillTx/>
                <a:latin typeface="Courier" pitchFamily="2" charset="0"/>
                <a:ea typeface="+mn-ea"/>
                <a:cs typeface="+mn-cs"/>
              </a:rPr>
              <a:t>(T), bins, handle, management);</a:t>
            </a:r>
          </a:p>
        </p:txBody>
      </p:sp>
      <p:sp>
        <p:nvSpPr>
          <p:cNvPr id="7" name="Title 1">
            <a:extLst>
              <a:ext uri="{FF2B5EF4-FFF2-40B4-BE49-F238E27FC236}">
                <a16:creationId xmlns:a16="http://schemas.microsoft.com/office/drawing/2014/main" id="{55762D85-6D16-6AFC-578C-523B54B70E75}"/>
              </a:ext>
            </a:extLst>
          </p:cNvPr>
          <p:cNvSpPr>
            <a:spLocks noGrp="1"/>
          </p:cNvSpPr>
          <p:nvPr>
            <p:ph type="title"/>
          </p:nvPr>
        </p:nvSpPr>
        <p:spPr>
          <a:xfrm>
            <a:off x="169011" y="132334"/>
            <a:ext cx="8894602" cy="925840"/>
          </a:xfrm>
        </p:spPr>
        <p:txBody>
          <a:bodyPr>
            <a:noAutofit/>
          </a:bodyPr>
          <a:lstStyle/>
          <a:p>
            <a:r>
              <a:rPr lang="en-US" sz="3600" dirty="0"/>
              <a:t>Evaluation Results: </a:t>
            </a:r>
            <a:br>
              <a:rPr lang="en-US" sz="3600" dirty="0"/>
            </a:br>
            <a:r>
              <a:rPr lang="en-US" sz="2800" dirty="0"/>
              <a:t>Productive Improvement (II)</a:t>
            </a:r>
          </a:p>
        </p:txBody>
      </p:sp>
      <p:sp>
        <p:nvSpPr>
          <p:cNvPr id="8" name="TextBox 7">
            <a:extLst>
              <a:ext uri="{FF2B5EF4-FFF2-40B4-BE49-F238E27FC236}">
                <a16:creationId xmlns:a16="http://schemas.microsoft.com/office/drawing/2014/main" id="{7A59A7D3-8ABC-7222-DB06-0AD03CF46B5C}"/>
              </a:ext>
            </a:extLst>
          </p:cNvPr>
          <p:cNvSpPr txBox="1"/>
          <p:nvPr/>
        </p:nvSpPr>
        <p:spPr>
          <a:xfrm>
            <a:off x="1164056" y="5832181"/>
            <a:ext cx="6711696" cy="400110"/>
          </a:xfrm>
          <a:prstGeom prst="rect">
            <a:avLst/>
          </a:prstGeom>
          <a:solidFill>
            <a:schemeClr val="accent1">
              <a:lumMod val="20000"/>
              <a:lumOff val="80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9900"/>
                </a:solidFill>
                <a:effectLst/>
                <a:uLnTx/>
                <a:uFillTx/>
                <a:latin typeface="Courier" pitchFamily="2" charset="0"/>
                <a:ea typeface="+mn-ea"/>
                <a:cs typeface="+mn-cs"/>
              </a:rPr>
              <a:t>// Run histogram on "t1" and produce "t2"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simple_pim_array_red</a:t>
            </a:r>
            <a:r>
              <a:rPr kumimoji="0" lang="en-US" sz="1000" b="0" i="0" u="none" strike="noStrike" kern="1200" cap="none" spc="0" normalizeH="0" baseline="0" noProof="0" dirty="0">
                <a:ln>
                  <a:noFill/>
                </a:ln>
                <a:solidFill>
                  <a:sysClr val="windowText" lastClr="000000"/>
                </a:solidFill>
                <a:effectLst/>
                <a:uLnTx/>
                <a:uFillTx/>
                <a:latin typeface="Courier" pitchFamily="2" charset="0"/>
                <a:ea typeface="+mn-ea"/>
                <a:cs typeface="+mn-cs"/>
              </a:rPr>
              <a:t>(</a:t>
            </a:r>
            <a:r>
              <a:rPr kumimoji="0" lang="en-US" sz="1000" b="0" i="0" u="none" strike="noStrike" kern="1200" cap="none" spc="0" normalizeH="0" baseline="0" noProof="0" dirty="0">
                <a:ln>
                  <a:noFill/>
                </a:ln>
                <a:solidFill>
                  <a:srgbClr val="FF0002"/>
                </a:solidFill>
                <a:effectLst/>
                <a:uLnTx/>
                <a:uFillTx/>
                <a:latin typeface="Courier" pitchFamily="2" charset="0"/>
                <a:ea typeface="+mn-ea"/>
                <a:cs typeface="+mn-cs"/>
              </a:rPr>
              <a:t>"t1"</a:t>
            </a:r>
            <a:r>
              <a:rPr kumimoji="0" lang="en-US" sz="1000" b="0" i="0" u="none" strike="noStrike" kern="1200" cap="none" spc="0" normalizeH="0" baseline="0" noProof="0" dirty="0">
                <a:ln>
                  <a:noFill/>
                </a:ln>
                <a:solidFill>
                  <a:sysClr val="windowText" lastClr="000000"/>
                </a:solidFill>
                <a:effectLst/>
                <a:uLnTx/>
                <a:uFillTx/>
                <a:latin typeface="Courier" pitchFamily="2" charset="0"/>
                <a:ea typeface="+mn-ea"/>
                <a:cs typeface="+mn-cs"/>
              </a:rPr>
              <a:t>, </a:t>
            </a:r>
            <a:r>
              <a:rPr kumimoji="0" lang="en-US" sz="1000" b="0" i="0" u="none" strike="noStrike" kern="1200" cap="none" spc="0" normalizeH="0" baseline="0" noProof="0" dirty="0">
                <a:ln>
                  <a:noFill/>
                </a:ln>
                <a:solidFill>
                  <a:srgbClr val="FF0002"/>
                </a:solidFill>
                <a:effectLst/>
                <a:uLnTx/>
                <a:uFillTx/>
                <a:latin typeface="Courier" pitchFamily="2" charset="0"/>
                <a:ea typeface="+mn-ea"/>
                <a:cs typeface="+mn-cs"/>
              </a:rPr>
              <a:t>"t2"</a:t>
            </a:r>
            <a:r>
              <a:rPr kumimoji="0" lang="en-US" sz="1000" b="0" i="0" u="none" strike="noStrike" kern="1200" cap="none" spc="0" normalizeH="0" baseline="0" noProof="0" dirty="0">
                <a:ln>
                  <a:noFill/>
                </a:ln>
                <a:solidFill>
                  <a:sysClr val="windowText" lastClr="000000"/>
                </a:solidFill>
                <a:effectLst/>
                <a:uLnTx/>
                <a:uFillTx/>
                <a:latin typeface="Courier" pitchFamily="2" charset="0"/>
                <a:ea typeface="+mn-ea"/>
                <a:cs typeface="+mn-cs"/>
              </a:rPr>
              <a:t>, </a:t>
            </a:r>
            <a:r>
              <a:rPr kumimoji="0" lang="en-US" sz="1000" b="0" i="0" u="none" strike="noStrike" kern="1200" cap="none" spc="0" normalizeH="0" baseline="0" noProof="0" dirty="0" err="1">
                <a:ln>
                  <a:noFill/>
                </a:ln>
                <a:solidFill>
                  <a:srgbClr val="1F00F6"/>
                </a:solidFill>
                <a:effectLst/>
                <a:uLnTx/>
                <a:uFillTx/>
                <a:latin typeface="Courier" pitchFamily="2" charset="0"/>
                <a:ea typeface="+mn-ea"/>
                <a:cs typeface="+mn-cs"/>
              </a:rPr>
              <a:t>sizeof</a:t>
            </a:r>
            <a:r>
              <a:rPr kumimoji="0" lang="en-US" sz="1000" b="0" i="0" u="none" strike="noStrike" kern="1200" cap="none" spc="0" normalizeH="0" baseline="0" noProof="0" dirty="0">
                <a:ln>
                  <a:noFill/>
                </a:ln>
                <a:solidFill>
                  <a:sysClr val="windowText" lastClr="000000"/>
                </a:solidFill>
                <a:effectLst/>
                <a:uLnTx/>
                <a:uFillTx/>
                <a:latin typeface="Courier" pitchFamily="2" charset="0"/>
                <a:ea typeface="+mn-ea"/>
                <a:cs typeface="+mn-cs"/>
              </a:rPr>
              <a:t>(T), bins, handle, management);</a:t>
            </a:r>
          </a:p>
        </p:txBody>
      </p:sp>
      <p:sp>
        <p:nvSpPr>
          <p:cNvPr id="9" name="TextBox 8">
            <a:extLst>
              <a:ext uri="{FF2B5EF4-FFF2-40B4-BE49-F238E27FC236}">
                <a16:creationId xmlns:a16="http://schemas.microsoft.com/office/drawing/2014/main" id="{AB343063-1956-D95F-F6D9-77E3C0D4B0F4}"/>
              </a:ext>
            </a:extLst>
          </p:cNvPr>
          <p:cNvSpPr txBox="1"/>
          <p:nvPr/>
        </p:nvSpPr>
        <p:spPr>
          <a:xfrm>
            <a:off x="1164056" y="5304524"/>
            <a:ext cx="6711696" cy="400110"/>
          </a:xfrm>
          <a:prstGeom prst="rect">
            <a:avLst/>
          </a:prstGeom>
          <a:solidFill>
            <a:schemeClr val="accent5">
              <a:lumMod val="20000"/>
              <a:lumOff val="80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9900"/>
                </a:solidFill>
                <a:effectLst/>
                <a:uLnTx/>
                <a:uFillTx/>
                <a:latin typeface="Courier" pitchFamily="2" charset="0"/>
                <a:ea typeface="+mn-ea"/>
                <a:cs typeface="+mn-cs"/>
              </a:rPr>
              <a:t>// Transfer (scatter) data to PIM, register as "t1"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simple_pim_array_scatter</a:t>
            </a:r>
            <a:r>
              <a:rPr kumimoji="0" lang="en-US" sz="1000" b="0" i="0" u="none" strike="noStrike" kern="1200" cap="none" spc="0" normalizeH="0" baseline="0" noProof="0" dirty="0">
                <a:ln>
                  <a:noFill/>
                </a:ln>
                <a:solidFill>
                  <a:sysClr val="windowText" lastClr="000000"/>
                </a:solidFill>
                <a:effectLst/>
                <a:uLnTx/>
                <a:uFillTx/>
                <a:latin typeface="Courier" pitchFamily="2" charset="0"/>
                <a:ea typeface="+mn-ea"/>
                <a:cs typeface="+mn-cs"/>
              </a:rPr>
              <a:t>(</a:t>
            </a:r>
            <a:r>
              <a:rPr kumimoji="0" lang="en-US" sz="1000" b="0" i="0" u="none" strike="noStrike" kern="1200" cap="none" spc="0" normalizeH="0" baseline="0" noProof="0" dirty="0">
                <a:ln>
                  <a:noFill/>
                </a:ln>
                <a:solidFill>
                  <a:srgbClr val="FF0002"/>
                </a:solidFill>
                <a:effectLst/>
                <a:uLnTx/>
                <a:uFillTx/>
                <a:latin typeface="Courier" pitchFamily="2" charset="0"/>
                <a:ea typeface="+mn-ea"/>
                <a:cs typeface="+mn-cs"/>
              </a:rPr>
              <a:t>"t1"</a:t>
            </a:r>
            <a:r>
              <a:rPr kumimoji="0" lang="en-US" sz="1000" b="0" i="0" u="none" strike="noStrike" kern="1200" cap="none" spc="0" normalizeH="0" baseline="0" noProof="0" dirty="0">
                <a:ln>
                  <a:noFill/>
                </a:ln>
                <a:solidFill>
                  <a:sysClr val="windowText" lastClr="000000"/>
                </a:solidFill>
                <a:effectLst/>
                <a:uLnTx/>
                <a:uFillTx/>
                <a:latin typeface="Courier" pitchFamily="2" charset="0"/>
                <a:ea typeface="+mn-ea"/>
                <a:cs typeface="+mn-cs"/>
              </a:rPr>
              <a:t>, </a:t>
            </a:r>
            <a:r>
              <a:rPr kumimoji="0" lang="en-US" sz="10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src</a:t>
            </a:r>
            <a:r>
              <a:rPr kumimoji="0" lang="en-US" sz="1000" b="0" i="0" u="none" strike="noStrike" kern="1200" cap="none" spc="0" normalizeH="0" baseline="0" noProof="0" dirty="0">
                <a:ln>
                  <a:noFill/>
                </a:ln>
                <a:solidFill>
                  <a:sysClr val="windowText" lastClr="000000"/>
                </a:solidFill>
                <a:effectLst/>
                <a:uLnTx/>
                <a:uFillTx/>
                <a:latin typeface="Courier" pitchFamily="2" charset="0"/>
                <a:ea typeface="+mn-ea"/>
                <a:cs typeface="+mn-cs"/>
              </a:rPr>
              <a:t>, bins, </a:t>
            </a:r>
            <a:r>
              <a:rPr kumimoji="0" lang="en-US" sz="1000" b="0" i="0" u="none" strike="noStrike" kern="1200" cap="none" spc="0" normalizeH="0" baseline="0" noProof="0" dirty="0" err="1">
                <a:ln>
                  <a:noFill/>
                </a:ln>
                <a:solidFill>
                  <a:srgbClr val="1F00F6"/>
                </a:solidFill>
                <a:effectLst/>
                <a:uLnTx/>
                <a:uFillTx/>
                <a:latin typeface="Courier" pitchFamily="2" charset="0"/>
                <a:ea typeface="+mn-ea"/>
                <a:cs typeface="+mn-cs"/>
              </a:rPr>
              <a:t>sizeof</a:t>
            </a:r>
            <a:r>
              <a:rPr kumimoji="0" lang="en-US" sz="1000" b="0" i="0" u="none" strike="noStrike" kern="1200" cap="none" spc="0" normalizeH="0" baseline="0" noProof="0" dirty="0">
                <a:ln>
                  <a:noFill/>
                </a:ln>
                <a:solidFill>
                  <a:sysClr val="windowText" lastClr="000000"/>
                </a:solidFill>
                <a:effectLst/>
                <a:uLnTx/>
                <a:uFillTx/>
                <a:latin typeface="Courier" pitchFamily="2" charset="0"/>
                <a:ea typeface="+mn-ea"/>
                <a:cs typeface="+mn-cs"/>
              </a:rPr>
              <a:t>(T), management);</a:t>
            </a:r>
          </a:p>
        </p:txBody>
      </p:sp>
      <p:sp>
        <p:nvSpPr>
          <p:cNvPr id="10" name="TextBox 9">
            <a:extLst>
              <a:ext uri="{FF2B5EF4-FFF2-40B4-BE49-F238E27FC236}">
                <a16:creationId xmlns:a16="http://schemas.microsoft.com/office/drawing/2014/main" id="{C3FC7F19-D525-F8E3-6E4B-46B43E93B9D9}"/>
              </a:ext>
            </a:extLst>
          </p:cNvPr>
          <p:cNvSpPr txBox="1"/>
          <p:nvPr/>
        </p:nvSpPr>
        <p:spPr>
          <a:xfrm>
            <a:off x="1164056" y="4773830"/>
            <a:ext cx="6711696" cy="400110"/>
          </a:xfrm>
          <a:prstGeom prst="rect">
            <a:avLst/>
          </a:prstGeom>
          <a:solidFill>
            <a:schemeClr val="accent4">
              <a:lumMod val="20000"/>
              <a:lumOff val="80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9900"/>
                </a:solidFill>
                <a:effectLst/>
                <a:uLnTx/>
                <a:uFillTx/>
                <a:latin typeface="Courier" pitchFamily="2" charset="0"/>
                <a:ea typeface="+mn-ea"/>
                <a:cs typeface="+mn-cs"/>
              </a:rPr>
              <a:t>// Host side handle creation and iterator call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handle_t</a:t>
            </a:r>
            <a:r>
              <a:rPr kumimoji="0" lang="en-US" sz="1000" b="0" i="0" u="none" strike="noStrike" kern="1200" cap="none" spc="0" normalizeH="0" baseline="0" noProof="0" dirty="0">
                <a:ln>
                  <a:noFill/>
                </a:ln>
                <a:solidFill>
                  <a:sysClr val="windowText" lastClr="000000"/>
                </a:solidFill>
                <a:effectLst/>
                <a:uLnTx/>
                <a:uFillTx/>
                <a:latin typeface="Courier" pitchFamily="2" charset="0"/>
                <a:ea typeface="+mn-ea"/>
                <a:cs typeface="+mn-cs"/>
              </a:rPr>
              <a:t>* handle = </a:t>
            </a:r>
            <a:r>
              <a:rPr kumimoji="0" lang="en-US" sz="1000" b="0" i="0" u="none" strike="noStrike" kern="1200" cap="none" spc="0" normalizeH="0" baseline="0" noProof="0" dirty="0" err="1">
                <a:ln>
                  <a:noFill/>
                </a:ln>
                <a:solidFill>
                  <a:sysClr val="windowText" lastClr="000000"/>
                </a:solidFill>
                <a:effectLst/>
                <a:uLnTx/>
                <a:uFillTx/>
                <a:latin typeface="Courier" pitchFamily="2" charset="0"/>
                <a:ea typeface="+mn-ea"/>
                <a:cs typeface="+mn-cs"/>
              </a:rPr>
              <a:t>simple_pim_create_handle</a:t>
            </a:r>
            <a:r>
              <a:rPr kumimoji="0" lang="en-US" sz="1000" b="0" i="0" u="none" strike="noStrike" kern="1200" cap="none" spc="0" normalizeH="0" baseline="0" noProof="0" dirty="0">
                <a:ln>
                  <a:noFill/>
                </a:ln>
                <a:solidFill>
                  <a:sysClr val="windowText" lastClr="000000"/>
                </a:solidFill>
                <a:effectLst/>
                <a:uLnTx/>
                <a:uFillTx/>
                <a:latin typeface="Courier" pitchFamily="2" charset="0"/>
                <a:ea typeface="+mn-ea"/>
                <a:cs typeface="+mn-cs"/>
              </a:rPr>
              <a:t>(</a:t>
            </a:r>
            <a:r>
              <a:rPr kumimoji="0" lang="en-US" sz="1000" b="0" i="0" u="none" strike="noStrike" kern="1200" cap="none" spc="0" normalizeH="0" baseline="0" noProof="0" dirty="0">
                <a:ln>
                  <a:noFill/>
                </a:ln>
                <a:solidFill>
                  <a:srgbClr val="FF0002"/>
                </a:solidFill>
                <a:effectLst/>
                <a:uLnTx/>
                <a:uFillTx/>
                <a:latin typeface="Courier" pitchFamily="2" charset="0"/>
                <a:ea typeface="+mn-ea"/>
                <a:cs typeface="+mn-cs"/>
              </a:rPr>
              <a:t>"</a:t>
            </a:r>
            <a:r>
              <a:rPr kumimoji="0" lang="en-US" sz="1000" b="0" i="0" u="none" strike="noStrike" kern="1200" cap="none" spc="0" normalizeH="0" baseline="0" noProof="0" dirty="0" err="1">
                <a:ln>
                  <a:noFill/>
                </a:ln>
                <a:solidFill>
                  <a:srgbClr val="FF0002"/>
                </a:solidFill>
                <a:effectLst/>
                <a:uLnTx/>
                <a:uFillTx/>
                <a:latin typeface="Courier" pitchFamily="2" charset="0"/>
                <a:ea typeface="+mn-ea"/>
                <a:cs typeface="+mn-cs"/>
              </a:rPr>
              <a:t>histo_filepath</a:t>
            </a:r>
            <a:r>
              <a:rPr kumimoji="0" lang="en-US" sz="1000" b="0" i="0" u="none" strike="noStrike" kern="1200" cap="none" spc="0" normalizeH="0" baseline="0" noProof="0" dirty="0">
                <a:ln>
                  <a:noFill/>
                </a:ln>
                <a:solidFill>
                  <a:srgbClr val="FF0002"/>
                </a:solidFill>
                <a:effectLst/>
                <a:uLnTx/>
                <a:uFillTx/>
                <a:latin typeface="Courier" pitchFamily="2" charset="0"/>
                <a:ea typeface="+mn-ea"/>
                <a:cs typeface="+mn-cs"/>
              </a:rPr>
              <a:t>"</a:t>
            </a:r>
            <a:r>
              <a:rPr kumimoji="0" lang="en-US" sz="1000" b="0" i="0" u="none" strike="noStrike" kern="1200" cap="none" spc="0" normalizeH="0" baseline="0" noProof="0" dirty="0">
                <a:ln>
                  <a:noFill/>
                </a:ln>
                <a:solidFill>
                  <a:sysClr val="windowText" lastClr="000000"/>
                </a:solidFill>
                <a:effectLst/>
                <a:uLnTx/>
                <a:uFillTx/>
                <a:latin typeface="Courier" pitchFamily="2" charset="0"/>
                <a:ea typeface="+mn-ea"/>
                <a:cs typeface="+mn-cs"/>
              </a:rPr>
              <a:t>, REDUCE, NULL, 0);</a:t>
            </a:r>
          </a:p>
        </p:txBody>
      </p:sp>
    </p:spTree>
    <p:extLst>
      <p:ext uri="{BB962C8B-B14F-4D97-AF65-F5344CB8AC3E}">
        <p14:creationId xmlns:p14="http://schemas.microsoft.com/office/powerpoint/2010/main" val="759152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EE7E5-BA02-EB49-B7A9-49BFA3F9D9F1}"/>
              </a:ext>
            </a:extLst>
          </p:cNvPr>
          <p:cNvSpPr>
            <a:spLocks noGrp="1"/>
          </p:cNvSpPr>
          <p:nvPr>
            <p:ph idx="1"/>
          </p:nvPr>
        </p:nvSpPr>
        <p:spPr>
          <a:xfrm>
            <a:off x="169011" y="1260088"/>
            <a:ext cx="8709946" cy="5179623"/>
          </a:xfrm>
        </p:spPr>
        <p:txBody>
          <a:bodyPr>
            <a:normAutofit/>
          </a:bodyPr>
          <a:lstStyle/>
          <a:p>
            <a:r>
              <a:rPr lang="en-US" dirty="0"/>
              <a:t>Lines of code (LoC) reduction</a:t>
            </a:r>
          </a:p>
        </p:txBody>
      </p:sp>
      <p:graphicFrame>
        <p:nvGraphicFramePr>
          <p:cNvPr id="4" name="Table 4">
            <a:extLst>
              <a:ext uri="{FF2B5EF4-FFF2-40B4-BE49-F238E27FC236}">
                <a16:creationId xmlns:a16="http://schemas.microsoft.com/office/drawing/2014/main" id="{E8DBCD59-7550-2248-BE7E-E7AFDDC57ED4}"/>
              </a:ext>
            </a:extLst>
          </p:cNvPr>
          <p:cNvGraphicFramePr>
            <a:graphicFrameLocks noGrp="1"/>
          </p:cNvGraphicFramePr>
          <p:nvPr/>
        </p:nvGraphicFramePr>
        <p:xfrm>
          <a:off x="415858" y="1964800"/>
          <a:ext cx="8312284" cy="2595880"/>
        </p:xfrm>
        <a:graphic>
          <a:graphicData uri="http://schemas.openxmlformats.org/drawingml/2006/table">
            <a:tbl>
              <a:tblPr firstRow="1" bandRow="1">
                <a:tableStyleId>{00A15C55-8517-42AA-B614-E9B94910E393}</a:tableStyleId>
              </a:tblPr>
              <a:tblGrid>
                <a:gridCol w="2078071">
                  <a:extLst>
                    <a:ext uri="{9D8B030D-6E8A-4147-A177-3AD203B41FA5}">
                      <a16:colId xmlns:a16="http://schemas.microsoft.com/office/drawing/2014/main" val="830956122"/>
                    </a:ext>
                  </a:extLst>
                </a:gridCol>
                <a:gridCol w="2078071">
                  <a:extLst>
                    <a:ext uri="{9D8B030D-6E8A-4147-A177-3AD203B41FA5}">
                      <a16:colId xmlns:a16="http://schemas.microsoft.com/office/drawing/2014/main" val="910213591"/>
                    </a:ext>
                  </a:extLst>
                </a:gridCol>
                <a:gridCol w="2078071">
                  <a:extLst>
                    <a:ext uri="{9D8B030D-6E8A-4147-A177-3AD203B41FA5}">
                      <a16:colId xmlns:a16="http://schemas.microsoft.com/office/drawing/2014/main" val="2872755117"/>
                    </a:ext>
                  </a:extLst>
                </a:gridCol>
                <a:gridCol w="2078071">
                  <a:extLst>
                    <a:ext uri="{9D8B030D-6E8A-4147-A177-3AD203B41FA5}">
                      <a16:colId xmlns:a16="http://schemas.microsoft.com/office/drawing/2014/main" val="2144823294"/>
                    </a:ext>
                  </a:extLst>
                </a:gridCol>
              </a:tblGrid>
              <a:tr h="370840">
                <a:tc>
                  <a:txBody>
                    <a:bodyPr/>
                    <a:lstStyle/>
                    <a:p>
                      <a:endParaRPr lang="en-US" sz="1600" dirty="0">
                        <a:latin typeface="Avenir Next" panose="020B0503020202020204" pitchFamily="34" charset="0"/>
                      </a:endParaRPr>
                    </a:p>
                  </a:txBody>
                  <a:tcPr/>
                </a:tc>
                <a:tc>
                  <a:txBody>
                    <a:bodyPr/>
                    <a:lstStyle/>
                    <a:p>
                      <a:pPr algn="ctr"/>
                      <a:r>
                        <a:rPr lang="en-US" sz="1600" dirty="0"/>
                        <a:t>SimplePIM</a:t>
                      </a:r>
                      <a:endParaRPr lang="en-US" sz="1600" dirty="0">
                        <a:latin typeface="Avenir Next" panose="020B0503020202020204" pitchFamily="34" charset="0"/>
                      </a:endParaRPr>
                    </a:p>
                  </a:txBody>
                  <a:tcPr/>
                </a:tc>
                <a:tc>
                  <a:txBody>
                    <a:bodyPr/>
                    <a:lstStyle/>
                    <a:p>
                      <a:pPr algn="ctr"/>
                      <a:r>
                        <a:rPr lang="en-US" sz="1600" dirty="0"/>
                        <a:t>Hand-optimized</a:t>
                      </a:r>
                      <a:endParaRPr lang="en-US" sz="1600" dirty="0">
                        <a:latin typeface="Avenir Next" panose="020B0503020202020204" pitchFamily="34" charset="0"/>
                      </a:endParaRPr>
                    </a:p>
                  </a:txBody>
                  <a:tcPr/>
                </a:tc>
                <a:tc>
                  <a:txBody>
                    <a:bodyPr/>
                    <a:lstStyle/>
                    <a:p>
                      <a:pPr algn="ctr"/>
                      <a:r>
                        <a:rPr lang="en-US" sz="1600" dirty="0"/>
                        <a:t>LoC Reduction</a:t>
                      </a:r>
                      <a:endParaRPr lang="en-US" sz="1600" dirty="0">
                        <a:latin typeface="Avenir Next" panose="020B0503020202020204" pitchFamily="34" charset="0"/>
                      </a:endParaRPr>
                    </a:p>
                  </a:txBody>
                  <a:tcPr/>
                </a:tc>
                <a:extLst>
                  <a:ext uri="{0D108BD9-81ED-4DB2-BD59-A6C34878D82A}">
                    <a16:rowId xmlns:a16="http://schemas.microsoft.com/office/drawing/2014/main" val="2642306136"/>
                  </a:ext>
                </a:extLst>
              </a:tr>
              <a:tr h="370840">
                <a:tc>
                  <a:txBody>
                    <a:bodyPr/>
                    <a:lstStyle/>
                    <a:p>
                      <a:r>
                        <a:rPr lang="en-US" sz="1600" b="1" dirty="0"/>
                        <a:t>Reduction</a:t>
                      </a:r>
                      <a:endParaRPr lang="en-US" sz="1600" b="1" dirty="0">
                        <a:latin typeface="Avenir Next" panose="020B0503020202020204" pitchFamily="34" charset="0"/>
                      </a:endParaRPr>
                    </a:p>
                  </a:txBody>
                  <a:tcPr/>
                </a:tc>
                <a:tc>
                  <a:txBody>
                    <a:bodyPr/>
                    <a:lstStyle/>
                    <a:p>
                      <a:pPr algn="ctr"/>
                      <a:r>
                        <a:rPr lang="en-US" sz="1600" dirty="0"/>
                        <a:t>14</a:t>
                      </a:r>
                      <a:endParaRPr lang="en-US" sz="1600" dirty="0">
                        <a:latin typeface="Avenir Next" panose="020B0503020202020204" pitchFamily="34" charset="0"/>
                      </a:endParaRPr>
                    </a:p>
                  </a:txBody>
                  <a:tcPr/>
                </a:tc>
                <a:tc>
                  <a:txBody>
                    <a:bodyPr/>
                    <a:lstStyle/>
                    <a:p>
                      <a:pPr algn="ctr"/>
                      <a:r>
                        <a:rPr lang="en-US" sz="1600" dirty="0"/>
                        <a:t>83</a:t>
                      </a:r>
                      <a:endParaRPr lang="en-US" sz="1600" dirty="0">
                        <a:latin typeface="Avenir Next" panose="020B0503020202020204" pitchFamily="34" charset="0"/>
                      </a:endParaRPr>
                    </a:p>
                  </a:txBody>
                  <a:tcPr/>
                </a:tc>
                <a:tc>
                  <a:txBody>
                    <a:bodyPr/>
                    <a:lstStyle/>
                    <a:p>
                      <a:pPr algn="ctr"/>
                      <a:r>
                        <a:rPr lang="en-US" sz="1600" dirty="0"/>
                        <a:t>5.93×</a:t>
                      </a:r>
                      <a:endParaRPr lang="en-US" sz="1600" dirty="0">
                        <a:latin typeface="Avenir Next" panose="020B0503020202020204" pitchFamily="34" charset="0"/>
                      </a:endParaRPr>
                    </a:p>
                  </a:txBody>
                  <a:tcPr/>
                </a:tc>
                <a:extLst>
                  <a:ext uri="{0D108BD9-81ED-4DB2-BD59-A6C34878D82A}">
                    <a16:rowId xmlns:a16="http://schemas.microsoft.com/office/drawing/2014/main" val="150573186"/>
                  </a:ext>
                </a:extLst>
              </a:tr>
              <a:tr h="370840">
                <a:tc>
                  <a:txBody>
                    <a:bodyPr/>
                    <a:lstStyle/>
                    <a:p>
                      <a:r>
                        <a:rPr lang="en-US" sz="1600" b="1" dirty="0"/>
                        <a:t>Vector Addition</a:t>
                      </a:r>
                      <a:endParaRPr lang="en-US" sz="1600" b="1" dirty="0">
                        <a:latin typeface="Avenir Next" panose="020B0503020202020204" pitchFamily="34" charset="0"/>
                      </a:endParaRPr>
                    </a:p>
                  </a:txBody>
                  <a:tcPr/>
                </a:tc>
                <a:tc>
                  <a:txBody>
                    <a:bodyPr/>
                    <a:lstStyle/>
                    <a:p>
                      <a:pPr algn="ctr"/>
                      <a:r>
                        <a:rPr lang="en-US" sz="1600" dirty="0"/>
                        <a:t>14</a:t>
                      </a:r>
                      <a:endParaRPr lang="en-US" sz="1600" dirty="0">
                        <a:latin typeface="Avenir Next" panose="020B0503020202020204" pitchFamily="34" charset="0"/>
                      </a:endParaRPr>
                    </a:p>
                  </a:txBody>
                  <a:tcPr/>
                </a:tc>
                <a:tc>
                  <a:txBody>
                    <a:bodyPr/>
                    <a:lstStyle/>
                    <a:p>
                      <a:pPr algn="ctr"/>
                      <a:r>
                        <a:rPr lang="en-US" sz="1600" dirty="0"/>
                        <a:t>82</a:t>
                      </a:r>
                      <a:endParaRPr lang="en-US" sz="1600" dirty="0">
                        <a:latin typeface="Avenir Next" panose="020B0503020202020204" pitchFamily="34" charset="0"/>
                      </a:endParaRPr>
                    </a:p>
                  </a:txBody>
                  <a:tcPr/>
                </a:tc>
                <a:tc>
                  <a:txBody>
                    <a:bodyPr/>
                    <a:lstStyle/>
                    <a:p>
                      <a:pPr algn="ctr"/>
                      <a:r>
                        <a:rPr lang="en-US" sz="1600" dirty="0"/>
                        <a:t>5.86×</a:t>
                      </a:r>
                      <a:endParaRPr lang="en-US" sz="1600" dirty="0">
                        <a:latin typeface="Avenir Next" panose="020B0503020202020204" pitchFamily="34" charset="0"/>
                      </a:endParaRPr>
                    </a:p>
                  </a:txBody>
                  <a:tcPr/>
                </a:tc>
                <a:extLst>
                  <a:ext uri="{0D108BD9-81ED-4DB2-BD59-A6C34878D82A}">
                    <a16:rowId xmlns:a16="http://schemas.microsoft.com/office/drawing/2014/main" val="4242882721"/>
                  </a:ext>
                </a:extLst>
              </a:tr>
              <a:tr h="370840">
                <a:tc>
                  <a:txBody>
                    <a:bodyPr/>
                    <a:lstStyle/>
                    <a:p>
                      <a:r>
                        <a:rPr lang="en-US" sz="1600" b="1" dirty="0"/>
                        <a:t>Histogram</a:t>
                      </a:r>
                      <a:endParaRPr lang="en-US" sz="1600" b="1" dirty="0">
                        <a:latin typeface="Avenir Next" panose="020B0503020202020204" pitchFamily="34" charset="0"/>
                      </a:endParaRPr>
                    </a:p>
                  </a:txBody>
                  <a:tcPr/>
                </a:tc>
                <a:tc>
                  <a:txBody>
                    <a:bodyPr/>
                    <a:lstStyle/>
                    <a:p>
                      <a:pPr algn="ctr"/>
                      <a:r>
                        <a:rPr lang="en-US" sz="1600" dirty="0"/>
                        <a:t>21</a:t>
                      </a:r>
                      <a:endParaRPr lang="en-US" sz="1600" dirty="0">
                        <a:latin typeface="Avenir Next" panose="020B0503020202020204" pitchFamily="34" charset="0"/>
                      </a:endParaRPr>
                    </a:p>
                  </a:txBody>
                  <a:tcPr/>
                </a:tc>
                <a:tc>
                  <a:txBody>
                    <a:bodyPr/>
                    <a:lstStyle/>
                    <a:p>
                      <a:pPr algn="ctr"/>
                      <a:r>
                        <a:rPr lang="en-US" sz="1600" dirty="0"/>
                        <a:t>114</a:t>
                      </a:r>
                      <a:endParaRPr lang="en-US" sz="1600" dirty="0">
                        <a:latin typeface="Avenir Next" panose="020B0503020202020204" pitchFamily="34" charset="0"/>
                      </a:endParaRPr>
                    </a:p>
                  </a:txBody>
                  <a:tcPr/>
                </a:tc>
                <a:tc>
                  <a:txBody>
                    <a:bodyPr/>
                    <a:lstStyle/>
                    <a:p>
                      <a:pPr algn="ctr"/>
                      <a:r>
                        <a:rPr lang="en-US" sz="1600" dirty="0"/>
                        <a:t>5.43×</a:t>
                      </a:r>
                      <a:endParaRPr lang="en-US" sz="1600" dirty="0">
                        <a:latin typeface="Avenir Next" panose="020B0503020202020204" pitchFamily="34" charset="0"/>
                      </a:endParaRPr>
                    </a:p>
                  </a:txBody>
                  <a:tcPr/>
                </a:tc>
                <a:extLst>
                  <a:ext uri="{0D108BD9-81ED-4DB2-BD59-A6C34878D82A}">
                    <a16:rowId xmlns:a16="http://schemas.microsoft.com/office/drawing/2014/main" val="2376100669"/>
                  </a:ext>
                </a:extLst>
              </a:tr>
              <a:tr h="370840">
                <a:tc>
                  <a:txBody>
                    <a:bodyPr/>
                    <a:lstStyle/>
                    <a:p>
                      <a:r>
                        <a:rPr lang="en-US" sz="1600" b="1" dirty="0"/>
                        <a:t>Linear Regression</a:t>
                      </a:r>
                      <a:endParaRPr lang="en-US" sz="1600" b="1" dirty="0">
                        <a:latin typeface="Avenir Next" panose="020B0503020202020204" pitchFamily="34" charset="0"/>
                      </a:endParaRPr>
                    </a:p>
                  </a:txBody>
                  <a:tcPr/>
                </a:tc>
                <a:tc>
                  <a:txBody>
                    <a:bodyPr/>
                    <a:lstStyle/>
                    <a:p>
                      <a:pPr algn="ctr"/>
                      <a:r>
                        <a:rPr lang="en-US" sz="1600" dirty="0"/>
                        <a:t>48</a:t>
                      </a:r>
                      <a:endParaRPr lang="en-US" sz="1600" dirty="0">
                        <a:latin typeface="Avenir Next" panose="020B0503020202020204" pitchFamily="34" charset="0"/>
                      </a:endParaRPr>
                    </a:p>
                  </a:txBody>
                  <a:tcPr/>
                </a:tc>
                <a:tc>
                  <a:txBody>
                    <a:bodyPr/>
                    <a:lstStyle/>
                    <a:p>
                      <a:pPr algn="ctr"/>
                      <a:r>
                        <a:rPr lang="en-US" sz="1600" dirty="0"/>
                        <a:t>157</a:t>
                      </a:r>
                      <a:endParaRPr lang="en-US" sz="1600" dirty="0">
                        <a:latin typeface="Avenir Next" panose="020B0503020202020204" pitchFamily="34" charset="0"/>
                      </a:endParaRPr>
                    </a:p>
                  </a:txBody>
                  <a:tcPr/>
                </a:tc>
                <a:tc>
                  <a:txBody>
                    <a:bodyPr/>
                    <a:lstStyle/>
                    <a:p>
                      <a:pPr algn="ctr"/>
                      <a:r>
                        <a:rPr lang="en-US" sz="1600" dirty="0"/>
                        <a:t>3.27×</a:t>
                      </a:r>
                      <a:endParaRPr lang="en-US" sz="1600" dirty="0">
                        <a:latin typeface="Avenir Next" panose="020B0503020202020204" pitchFamily="34" charset="0"/>
                      </a:endParaRPr>
                    </a:p>
                  </a:txBody>
                  <a:tcPr/>
                </a:tc>
                <a:extLst>
                  <a:ext uri="{0D108BD9-81ED-4DB2-BD59-A6C34878D82A}">
                    <a16:rowId xmlns:a16="http://schemas.microsoft.com/office/drawing/2014/main" val="713024859"/>
                  </a:ext>
                </a:extLst>
              </a:tr>
              <a:tr h="370840">
                <a:tc>
                  <a:txBody>
                    <a:bodyPr/>
                    <a:lstStyle/>
                    <a:p>
                      <a:r>
                        <a:rPr lang="en-US" sz="1600" b="1" dirty="0"/>
                        <a:t>Logistic Regression</a:t>
                      </a:r>
                      <a:endParaRPr lang="en-US" sz="1600" b="1" dirty="0">
                        <a:latin typeface="Avenir Next" panose="020B0503020202020204" pitchFamily="34" charset="0"/>
                      </a:endParaRPr>
                    </a:p>
                  </a:txBody>
                  <a:tcPr/>
                </a:tc>
                <a:tc>
                  <a:txBody>
                    <a:bodyPr/>
                    <a:lstStyle/>
                    <a:p>
                      <a:pPr algn="ctr"/>
                      <a:r>
                        <a:rPr lang="en-US" sz="1600" dirty="0"/>
                        <a:t>59</a:t>
                      </a:r>
                      <a:endParaRPr lang="en-US" sz="1600" dirty="0">
                        <a:latin typeface="Avenir Next" panose="020B0503020202020204" pitchFamily="34" charset="0"/>
                      </a:endParaRPr>
                    </a:p>
                  </a:txBody>
                  <a:tcPr/>
                </a:tc>
                <a:tc>
                  <a:txBody>
                    <a:bodyPr/>
                    <a:lstStyle/>
                    <a:p>
                      <a:pPr algn="ctr"/>
                      <a:r>
                        <a:rPr lang="en-US" sz="1600" dirty="0"/>
                        <a:t>176</a:t>
                      </a:r>
                      <a:endParaRPr lang="en-US" sz="1600" dirty="0">
                        <a:latin typeface="Avenir Next" panose="020B0503020202020204" pitchFamily="34" charset="0"/>
                      </a:endParaRPr>
                    </a:p>
                  </a:txBody>
                  <a:tcPr/>
                </a:tc>
                <a:tc>
                  <a:txBody>
                    <a:bodyPr/>
                    <a:lstStyle/>
                    <a:p>
                      <a:pPr algn="ctr"/>
                      <a:r>
                        <a:rPr lang="en-US" sz="1600" dirty="0"/>
                        <a:t>2.98×</a:t>
                      </a:r>
                      <a:endParaRPr lang="en-US" sz="1600" dirty="0">
                        <a:latin typeface="Avenir Next" panose="020B0503020202020204" pitchFamily="34" charset="0"/>
                      </a:endParaRPr>
                    </a:p>
                  </a:txBody>
                  <a:tcPr/>
                </a:tc>
                <a:extLst>
                  <a:ext uri="{0D108BD9-81ED-4DB2-BD59-A6C34878D82A}">
                    <a16:rowId xmlns:a16="http://schemas.microsoft.com/office/drawing/2014/main" val="2228588575"/>
                  </a:ext>
                </a:extLst>
              </a:tr>
              <a:tr h="370840">
                <a:tc>
                  <a:txBody>
                    <a:bodyPr/>
                    <a:lstStyle/>
                    <a:p>
                      <a:r>
                        <a:rPr lang="en-US" sz="1600" b="1" dirty="0"/>
                        <a:t>K-Means</a:t>
                      </a:r>
                      <a:endParaRPr lang="en-US" sz="1600" b="1" dirty="0">
                        <a:latin typeface="Avenir Next" panose="020B0503020202020204" pitchFamily="34" charset="0"/>
                      </a:endParaRPr>
                    </a:p>
                  </a:txBody>
                  <a:tcPr/>
                </a:tc>
                <a:tc>
                  <a:txBody>
                    <a:bodyPr/>
                    <a:lstStyle/>
                    <a:p>
                      <a:pPr algn="ctr"/>
                      <a:r>
                        <a:rPr lang="en-US" sz="1600" dirty="0"/>
                        <a:t>68</a:t>
                      </a:r>
                      <a:endParaRPr lang="en-US" sz="1600" dirty="0">
                        <a:latin typeface="Avenir Next" panose="020B0503020202020204" pitchFamily="34" charset="0"/>
                      </a:endParaRPr>
                    </a:p>
                  </a:txBody>
                  <a:tcPr/>
                </a:tc>
                <a:tc>
                  <a:txBody>
                    <a:bodyPr/>
                    <a:lstStyle/>
                    <a:p>
                      <a:pPr algn="ctr"/>
                      <a:r>
                        <a:rPr lang="en-US" sz="1600" dirty="0"/>
                        <a:t>206</a:t>
                      </a:r>
                      <a:endParaRPr lang="en-US" sz="1600" dirty="0">
                        <a:latin typeface="Avenir Next" panose="020B0503020202020204" pitchFamily="34" charset="0"/>
                      </a:endParaRPr>
                    </a:p>
                  </a:txBody>
                  <a:tcPr/>
                </a:tc>
                <a:tc>
                  <a:txBody>
                    <a:bodyPr/>
                    <a:lstStyle/>
                    <a:p>
                      <a:pPr algn="ctr"/>
                      <a:r>
                        <a:rPr lang="en-US" sz="1600" dirty="0"/>
                        <a:t>3.03×</a:t>
                      </a:r>
                      <a:endParaRPr lang="en-US" sz="1600" dirty="0">
                        <a:latin typeface="Avenir Next" panose="020B0503020202020204" pitchFamily="34" charset="0"/>
                      </a:endParaRPr>
                    </a:p>
                  </a:txBody>
                  <a:tcPr/>
                </a:tc>
                <a:extLst>
                  <a:ext uri="{0D108BD9-81ED-4DB2-BD59-A6C34878D82A}">
                    <a16:rowId xmlns:a16="http://schemas.microsoft.com/office/drawing/2014/main" val="221679092"/>
                  </a:ext>
                </a:extLst>
              </a:tr>
            </a:tbl>
          </a:graphicData>
        </a:graphic>
      </p:graphicFrame>
      <p:sp>
        <p:nvSpPr>
          <p:cNvPr id="5" name="Rounded Rectangle 4">
            <a:extLst>
              <a:ext uri="{FF2B5EF4-FFF2-40B4-BE49-F238E27FC236}">
                <a16:creationId xmlns:a16="http://schemas.microsoft.com/office/drawing/2014/main" id="{9304C52C-B713-D846-B735-911E8F847C2A}"/>
              </a:ext>
            </a:extLst>
          </p:cNvPr>
          <p:cNvSpPr/>
          <p:nvPr/>
        </p:nvSpPr>
        <p:spPr>
          <a:xfrm>
            <a:off x="386810" y="5085395"/>
            <a:ext cx="8370381" cy="1089161"/>
          </a:xfrm>
          <a:prstGeom prst="roundRect">
            <a:avLst/>
          </a:prstGeom>
          <a:solidFill>
            <a:srgbClr val="EEEEEE"/>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SimplePIM </a:t>
            </a:r>
            <a:r>
              <a:rPr kumimoji="0" lang="en-US" sz="2600" b="1" i="0" u="none" strike="noStrike" kern="1200" cap="none" spc="0" normalizeH="0" baseline="0" noProof="0" dirty="0">
                <a:ln>
                  <a:noFill/>
                </a:ln>
                <a:solidFill>
                  <a:srgbClr val="38A881"/>
                </a:solidFill>
                <a:effectLst/>
                <a:uLnTx/>
                <a:uFillTx/>
                <a:latin typeface="Avenir Next" panose="020B0503020202020204" pitchFamily="34" charset="0"/>
                <a:ea typeface="+mn-ea"/>
                <a:cs typeface="+mn-cs"/>
              </a:rPr>
              <a:t>reduces</a:t>
            </a:r>
            <a:r>
              <a:rPr kumimoji="0" lang="en-US" sz="26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 the number of lines of </a:t>
            </a:r>
            <a:br>
              <a:rPr kumimoji="0" lang="en-US" sz="26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br>
            <a:r>
              <a:rPr kumimoji="0" lang="en-US" sz="26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effective code by a factor of </a:t>
            </a:r>
            <a:r>
              <a:rPr kumimoji="0" lang="en-US" sz="2600" b="1" i="0" u="none" strike="noStrike" kern="1200" cap="none" spc="0" normalizeH="0" baseline="0" noProof="0" dirty="0">
                <a:ln>
                  <a:noFill/>
                </a:ln>
                <a:solidFill>
                  <a:srgbClr val="38A881"/>
                </a:solidFill>
                <a:effectLst/>
                <a:uLnTx/>
                <a:uFillTx/>
                <a:latin typeface="Avenir Next" panose="020B0503020202020204" pitchFamily="34" charset="0"/>
                <a:ea typeface="+mn-ea"/>
                <a:cs typeface="+mn-cs"/>
              </a:rPr>
              <a:t>2.98× </a:t>
            </a:r>
            <a:r>
              <a:rPr kumimoji="0" lang="en-US" sz="26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to </a:t>
            </a:r>
            <a:r>
              <a:rPr kumimoji="0" lang="en-US" sz="2600" b="1" i="0" u="none" strike="noStrike" kern="1200" cap="none" spc="0" normalizeH="0" baseline="0" noProof="0" dirty="0">
                <a:ln>
                  <a:noFill/>
                </a:ln>
                <a:solidFill>
                  <a:srgbClr val="38A881"/>
                </a:solidFill>
                <a:effectLst/>
                <a:uLnTx/>
                <a:uFillTx/>
                <a:latin typeface="Avenir Next" panose="020B0503020202020204" pitchFamily="34" charset="0"/>
                <a:ea typeface="+mn-ea"/>
                <a:cs typeface="+mn-cs"/>
              </a:rPr>
              <a:t>5.93×</a:t>
            </a:r>
          </a:p>
        </p:txBody>
      </p:sp>
      <p:sp>
        <p:nvSpPr>
          <p:cNvPr id="8" name="Title 1">
            <a:extLst>
              <a:ext uri="{FF2B5EF4-FFF2-40B4-BE49-F238E27FC236}">
                <a16:creationId xmlns:a16="http://schemas.microsoft.com/office/drawing/2014/main" id="{8111B7E3-CFC3-EE0F-E38C-208D3D59A9E8}"/>
              </a:ext>
            </a:extLst>
          </p:cNvPr>
          <p:cNvSpPr>
            <a:spLocks noGrp="1"/>
          </p:cNvSpPr>
          <p:nvPr>
            <p:ph type="title"/>
          </p:nvPr>
        </p:nvSpPr>
        <p:spPr>
          <a:xfrm>
            <a:off x="169011" y="132334"/>
            <a:ext cx="8894602" cy="925840"/>
          </a:xfrm>
        </p:spPr>
        <p:txBody>
          <a:bodyPr>
            <a:noAutofit/>
          </a:bodyPr>
          <a:lstStyle/>
          <a:p>
            <a:r>
              <a:rPr lang="en-US" sz="3600" dirty="0"/>
              <a:t>Evaluation Results: </a:t>
            </a:r>
            <a:br>
              <a:rPr lang="en-US" sz="3600" dirty="0"/>
            </a:br>
            <a:r>
              <a:rPr lang="en-US" sz="2800" dirty="0"/>
              <a:t>Productive Improvement (III)</a:t>
            </a:r>
          </a:p>
        </p:txBody>
      </p:sp>
    </p:spTree>
    <p:extLst>
      <p:ext uri="{BB962C8B-B14F-4D97-AF65-F5344CB8AC3E}">
        <p14:creationId xmlns:p14="http://schemas.microsoft.com/office/powerpoint/2010/main" val="250222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759BE6-8E7D-B64A-AEF1-8FF857DA2B85}"/>
              </a:ext>
            </a:extLst>
          </p:cNvPr>
          <p:cNvPicPr>
            <a:picLocks noChangeAspect="1"/>
          </p:cNvPicPr>
          <p:nvPr/>
        </p:nvPicPr>
        <p:blipFill>
          <a:blip r:embed="rId3"/>
          <a:stretch>
            <a:fillRect/>
          </a:stretch>
        </p:blipFill>
        <p:spPr>
          <a:xfrm>
            <a:off x="1171995" y="1245693"/>
            <a:ext cx="6800000" cy="3060000"/>
          </a:xfrm>
          <a:prstGeom prst="rect">
            <a:avLst/>
          </a:prstGeom>
        </p:spPr>
      </p:pic>
      <p:sp>
        <p:nvSpPr>
          <p:cNvPr id="6" name="Rounded Rectangle 5">
            <a:extLst>
              <a:ext uri="{FF2B5EF4-FFF2-40B4-BE49-F238E27FC236}">
                <a16:creationId xmlns:a16="http://schemas.microsoft.com/office/drawing/2014/main" id="{F2241054-8B4C-3245-A8ED-868EE0E1B4D5}"/>
              </a:ext>
            </a:extLst>
          </p:cNvPr>
          <p:cNvSpPr/>
          <p:nvPr/>
        </p:nvSpPr>
        <p:spPr>
          <a:xfrm>
            <a:off x="386805" y="4389279"/>
            <a:ext cx="8370381" cy="792000"/>
          </a:xfrm>
          <a:prstGeom prst="roundRect">
            <a:avLst/>
          </a:prstGeom>
          <a:solidFill>
            <a:srgbClr val="EEEEEE"/>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SimplePIM achieves </a:t>
            </a:r>
            <a:r>
              <a:rPr kumimoji="0" lang="en-US" sz="2000" b="1" i="0" u="none" strike="noStrike" kern="1200" cap="none" spc="0" normalizeH="0" baseline="0" noProof="0" dirty="0">
                <a:ln>
                  <a:noFill/>
                </a:ln>
                <a:solidFill>
                  <a:srgbClr val="38A881"/>
                </a:solidFill>
                <a:effectLst/>
                <a:uLnTx/>
                <a:uFillTx/>
                <a:latin typeface="Avenir Next" panose="020B0503020202020204" pitchFamily="34" charset="0"/>
                <a:ea typeface="+mn-ea"/>
                <a:cs typeface="+mn-cs"/>
              </a:rPr>
              <a:t>comparable performance </a:t>
            </a:r>
            <a:r>
              <a:rPr kumimoji="0" lang="en-US" sz="20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for </a:t>
            </a:r>
            <a:r>
              <a:rPr kumimoji="0" lang="en-US" sz="2000" b="1" i="0" u="none" strike="noStrike" kern="1200" cap="none" spc="0" normalizeH="0" baseline="0" noProof="0" dirty="0">
                <a:ln>
                  <a:noFill/>
                </a:ln>
                <a:solidFill>
                  <a:srgbClr val="000000"/>
                </a:solidFill>
                <a:effectLst/>
                <a:uLnTx/>
                <a:uFillTx/>
                <a:latin typeface="Courier" pitchFamily="2" charset="0"/>
                <a:ea typeface="+mn-ea"/>
                <a:cs typeface="+mn-cs"/>
              </a:rPr>
              <a:t>reduction</a:t>
            </a:r>
            <a:r>
              <a:rPr kumimoji="0" lang="en-US" sz="20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pitchFamily="2" charset="0"/>
                <a:ea typeface="+mn-ea"/>
                <a:cs typeface="+mn-cs"/>
              </a:rPr>
              <a:t>histogram</a:t>
            </a:r>
            <a:r>
              <a:rPr kumimoji="0" lang="en-US" sz="20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and</a:t>
            </a:r>
            <a:r>
              <a:rPr kumimoji="0" lang="en-US" sz="20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pitchFamily="2" charset="0"/>
                <a:ea typeface="+mn-ea"/>
                <a:cs typeface="+mn-cs"/>
              </a:rPr>
              <a:t>linear regression</a:t>
            </a:r>
          </a:p>
        </p:txBody>
      </p:sp>
      <p:sp>
        <p:nvSpPr>
          <p:cNvPr id="8" name="Rounded Rectangle 7">
            <a:extLst>
              <a:ext uri="{FF2B5EF4-FFF2-40B4-BE49-F238E27FC236}">
                <a16:creationId xmlns:a16="http://schemas.microsoft.com/office/drawing/2014/main" id="{B7FD569B-F951-7848-AF16-6DEE6871A849}"/>
              </a:ext>
            </a:extLst>
          </p:cNvPr>
          <p:cNvSpPr/>
          <p:nvPr/>
        </p:nvSpPr>
        <p:spPr>
          <a:xfrm>
            <a:off x="386805" y="5284467"/>
            <a:ext cx="8370381" cy="1116000"/>
          </a:xfrm>
          <a:prstGeom prst="roundRect">
            <a:avLst/>
          </a:prstGeom>
          <a:solidFill>
            <a:srgbClr val="EEEEEE"/>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SimplePIM </a:t>
            </a:r>
            <a:r>
              <a:rPr kumimoji="0" lang="en-US" sz="2000" b="1" i="0" u="none" strike="noStrike" kern="1200" cap="none" spc="0" normalizeH="0" baseline="0" noProof="0" dirty="0">
                <a:ln>
                  <a:noFill/>
                </a:ln>
                <a:solidFill>
                  <a:srgbClr val="38A881"/>
                </a:solidFill>
                <a:effectLst/>
                <a:uLnTx/>
                <a:uFillTx/>
                <a:latin typeface="Avenir Next" panose="020B0503020202020204" pitchFamily="34" charset="0"/>
                <a:ea typeface="+mn-ea"/>
                <a:cs typeface="+mn-cs"/>
              </a:rPr>
              <a:t>outperforms hand-optimized implementations </a:t>
            </a:r>
            <a:br>
              <a:rPr kumimoji="0" lang="en-US" sz="20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mn-cs"/>
              </a:rPr>
            </a:br>
            <a:r>
              <a:rPr kumimoji="0" lang="en-US" sz="20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for </a:t>
            </a:r>
            <a:r>
              <a:rPr kumimoji="0" lang="en-US" sz="2000" b="1" i="0" u="none" strike="noStrike" kern="1200" cap="none" spc="0" normalizeH="0" baseline="0" noProof="0" dirty="0">
                <a:ln>
                  <a:noFill/>
                </a:ln>
                <a:solidFill>
                  <a:srgbClr val="000000"/>
                </a:solidFill>
                <a:effectLst/>
                <a:uLnTx/>
                <a:uFillTx/>
                <a:latin typeface="Courier" pitchFamily="2" charset="0"/>
                <a:ea typeface="+mn-ea"/>
                <a:cs typeface="+mn-cs"/>
              </a:rPr>
              <a:t>vector addition</a:t>
            </a:r>
            <a:r>
              <a:rPr kumimoji="0" lang="en-US" sz="20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pitchFamily="2" charset="0"/>
                <a:ea typeface="+mn-ea"/>
                <a:cs typeface="+mn-cs"/>
              </a:rPr>
              <a:t>logistic regression</a:t>
            </a:r>
            <a:r>
              <a:rPr kumimoji="0" lang="en-US" sz="20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and</a:t>
            </a:r>
            <a:r>
              <a:rPr kumimoji="0" lang="en-US" sz="20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pitchFamily="2" charset="0"/>
                <a:ea typeface="+mn-ea"/>
                <a:cs typeface="+mn-cs"/>
              </a:rPr>
              <a:t>k-means </a:t>
            </a:r>
            <a:r>
              <a:rPr kumimoji="0" lang="en-US" sz="20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by </a:t>
            </a:r>
            <a:r>
              <a:rPr kumimoji="0" lang="en-US" sz="2000" b="1" i="0" u="none" strike="noStrike" kern="1200" cap="none" spc="0" normalizeH="0" baseline="0" noProof="0" dirty="0">
                <a:ln>
                  <a:noFill/>
                </a:ln>
                <a:solidFill>
                  <a:srgbClr val="38A881"/>
                </a:solidFill>
                <a:effectLst/>
                <a:uLnTx/>
                <a:uFillTx/>
                <a:latin typeface="Avenir Next" panose="020B0503020202020204" pitchFamily="34" charset="0"/>
                <a:ea typeface="+mn-ea"/>
                <a:cs typeface="+mn-cs"/>
              </a:rPr>
              <a:t>10%-37%</a:t>
            </a:r>
          </a:p>
        </p:txBody>
      </p:sp>
      <p:sp>
        <p:nvSpPr>
          <p:cNvPr id="9" name="Title 1">
            <a:extLst>
              <a:ext uri="{FF2B5EF4-FFF2-40B4-BE49-F238E27FC236}">
                <a16:creationId xmlns:a16="http://schemas.microsoft.com/office/drawing/2014/main" id="{F170BE54-1B0D-E6D0-BF7B-8F35860066DF}"/>
              </a:ext>
            </a:extLst>
          </p:cNvPr>
          <p:cNvSpPr>
            <a:spLocks noGrp="1"/>
          </p:cNvSpPr>
          <p:nvPr>
            <p:ph type="title"/>
          </p:nvPr>
        </p:nvSpPr>
        <p:spPr>
          <a:xfrm>
            <a:off x="169011" y="132334"/>
            <a:ext cx="8894602" cy="925840"/>
          </a:xfrm>
        </p:spPr>
        <p:txBody>
          <a:bodyPr>
            <a:noAutofit/>
          </a:bodyPr>
          <a:lstStyle/>
          <a:p>
            <a:r>
              <a:rPr lang="en-US" sz="3600" dirty="0"/>
              <a:t>Evaluation Results: </a:t>
            </a:r>
            <a:br>
              <a:rPr lang="en-US" sz="3600" dirty="0"/>
            </a:br>
            <a:r>
              <a:rPr lang="en-US" sz="2800" dirty="0"/>
              <a:t>Weak Scaling Analysis</a:t>
            </a:r>
          </a:p>
        </p:txBody>
      </p:sp>
    </p:spTree>
    <p:extLst>
      <p:ext uri="{BB962C8B-B14F-4D97-AF65-F5344CB8AC3E}">
        <p14:creationId xmlns:p14="http://schemas.microsoft.com/office/powerpoint/2010/main" val="264081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AC2839-1E8F-FD4D-A0FD-788856DF0CF6}"/>
              </a:ext>
            </a:extLst>
          </p:cNvPr>
          <p:cNvPicPr>
            <a:picLocks noChangeAspect="1"/>
          </p:cNvPicPr>
          <p:nvPr/>
        </p:nvPicPr>
        <p:blipFill>
          <a:blip r:embed="rId3"/>
          <a:stretch>
            <a:fillRect/>
          </a:stretch>
        </p:blipFill>
        <p:spPr>
          <a:xfrm>
            <a:off x="1171995" y="1184195"/>
            <a:ext cx="6800000" cy="3060000"/>
          </a:xfrm>
          <a:prstGeom prst="rect">
            <a:avLst/>
          </a:prstGeom>
        </p:spPr>
      </p:pic>
      <p:sp>
        <p:nvSpPr>
          <p:cNvPr id="9" name="Rounded Rectangle 8">
            <a:extLst>
              <a:ext uri="{FF2B5EF4-FFF2-40B4-BE49-F238E27FC236}">
                <a16:creationId xmlns:a16="http://schemas.microsoft.com/office/drawing/2014/main" id="{985ABA85-D7E6-5245-A2D8-E49D1BB2E215}"/>
              </a:ext>
            </a:extLst>
          </p:cNvPr>
          <p:cNvSpPr/>
          <p:nvPr/>
        </p:nvSpPr>
        <p:spPr>
          <a:xfrm>
            <a:off x="386805" y="4334878"/>
            <a:ext cx="8370381" cy="792000"/>
          </a:xfrm>
          <a:prstGeom prst="roundRect">
            <a:avLst/>
          </a:prstGeom>
          <a:solidFill>
            <a:srgbClr val="EEEEEE"/>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SimplePIM </a:t>
            </a:r>
            <a:r>
              <a:rPr kumimoji="0" lang="en-US" sz="2000" b="1" i="0" u="none" strike="noStrike" kern="1200" cap="none" spc="0" normalizeH="0" baseline="0" noProof="0" dirty="0">
                <a:ln>
                  <a:noFill/>
                </a:ln>
                <a:solidFill>
                  <a:srgbClr val="38A881"/>
                </a:solidFill>
                <a:effectLst/>
                <a:uLnTx/>
                <a:uFillTx/>
                <a:latin typeface="Avenir Next" panose="020B0503020202020204" pitchFamily="34" charset="0"/>
                <a:ea typeface="+mn-ea"/>
                <a:cs typeface="+mn-cs"/>
              </a:rPr>
              <a:t>scales better than hand-optimized implementations </a:t>
            </a:r>
            <a:r>
              <a:rPr kumimoji="0" lang="en-US" sz="20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for</a:t>
            </a:r>
            <a:r>
              <a:rPr kumimoji="0" lang="en-US" sz="20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pitchFamily="2" charset="0"/>
                <a:ea typeface="+mn-ea"/>
                <a:cs typeface="+mn-cs"/>
              </a:rPr>
              <a:t>reduction</a:t>
            </a:r>
            <a:r>
              <a:rPr kumimoji="0" lang="en-US" sz="20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pitchFamily="2" charset="0"/>
                <a:ea typeface="+mn-ea"/>
                <a:cs typeface="+mn-cs"/>
              </a:rPr>
              <a:t>histogram</a:t>
            </a:r>
            <a:r>
              <a:rPr kumimoji="0" lang="en-US" sz="20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and</a:t>
            </a:r>
            <a:r>
              <a:rPr kumimoji="0" lang="en-US" sz="20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pitchFamily="2" charset="0"/>
                <a:ea typeface="+mn-ea"/>
                <a:cs typeface="+mn-cs"/>
              </a:rPr>
              <a:t>linear regression</a:t>
            </a:r>
          </a:p>
        </p:txBody>
      </p:sp>
      <p:sp>
        <p:nvSpPr>
          <p:cNvPr id="10" name="Rounded Rectangle 9">
            <a:extLst>
              <a:ext uri="{FF2B5EF4-FFF2-40B4-BE49-F238E27FC236}">
                <a16:creationId xmlns:a16="http://schemas.microsoft.com/office/drawing/2014/main" id="{88AE5B6F-1A1C-CE4F-80DB-9D719E827947}"/>
              </a:ext>
            </a:extLst>
          </p:cNvPr>
          <p:cNvSpPr/>
          <p:nvPr/>
        </p:nvSpPr>
        <p:spPr>
          <a:xfrm>
            <a:off x="386805" y="5251014"/>
            <a:ext cx="8370381" cy="1116000"/>
          </a:xfrm>
          <a:prstGeom prst="roundRect">
            <a:avLst/>
          </a:prstGeom>
          <a:solidFill>
            <a:srgbClr val="EEEEEE"/>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SimplePIM </a:t>
            </a:r>
            <a:r>
              <a:rPr kumimoji="0" lang="en-US" sz="2000" b="1" i="0" u="none" strike="noStrike" kern="1200" cap="none" spc="0" normalizeH="0" baseline="0" noProof="0" dirty="0">
                <a:ln>
                  <a:noFill/>
                </a:ln>
                <a:solidFill>
                  <a:srgbClr val="38A881"/>
                </a:solidFill>
                <a:effectLst/>
                <a:uLnTx/>
                <a:uFillTx/>
                <a:latin typeface="Avenir Next" panose="020B0503020202020204" pitchFamily="34" charset="0"/>
                <a:ea typeface="+mn-ea"/>
                <a:cs typeface="+mn-cs"/>
              </a:rPr>
              <a:t>outperforms hand-optimized implementations </a:t>
            </a:r>
            <a:br>
              <a:rPr kumimoji="0" lang="en-US" sz="20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br>
            <a:r>
              <a:rPr kumimoji="0" lang="en-US" sz="20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for</a:t>
            </a:r>
            <a:r>
              <a:rPr kumimoji="0" lang="en-US" sz="20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pitchFamily="2" charset="0"/>
                <a:ea typeface="+mn-ea"/>
                <a:cs typeface="+mn-cs"/>
              </a:rPr>
              <a:t>vector addition</a:t>
            </a:r>
            <a:r>
              <a:rPr kumimoji="0" lang="en-US" sz="2000" b="1" i="0" u="none" strike="noStrike" kern="1200" cap="none" spc="0" normalizeH="0" baseline="0" noProof="0" dirty="0">
                <a:ln>
                  <a:noFill/>
                </a:ln>
                <a:solidFill>
                  <a:srgbClr val="000000"/>
                </a:solidFill>
                <a:effectLst/>
                <a:uLnTx/>
                <a:uFillTx/>
                <a:latin typeface="Candara" panose="020E0502030303020204" pitchFamily="34" charset="0"/>
                <a:ea typeface="+mn-ea"/>
                <a:cs typeface="+mn-cs"/>
              </a:rPr>
              <a:t>, </a:t>
            </a:r>
            <a:r>
              <a:rPr kumimoji="0" lang="en-US" sz="2000" b="1" i="0" u="none" strike="noStrike" kern="1200" cap="none" spc="0" normalizeH="0" baseline="0" noProof="0" dirty="0">
                <a:ln>
                  <a:noFill/>
                </a:ln>
                <a:solidFill>
                  <a:srgbClr val="000000"/>
                </a:solidFill>
                <a:effectLst/>
                <a:uLnTx/>
                <a:uFillTx/>
                <a:latin typeface="Courier" pitchFamily="2" charset="0"/>
                <a:ea typeface="+mn-ea"/>
                <a:cs typeface="+mn-cs"/>
              </a:rPr>
              <a:t>logistic regression</a:t>
            </a:r>
            <a:r>
              <a:rPr kumimoji="0" lang="en-US" sz="20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 and </a:t>
            </a:r>
            <a:r>
              <a:rPr kumimoji="0" lang="en-US" sz="2000" b="1" i="0" u="none" strike="noStrike" kern="1200" cap="none" spc="0" normalizeH="0" baseline="0" noProof="0" dirty="0">
                <a:ln>
                  <a:noFill/>
                </a:ln>
                <a:solidFill>
                  <a:srgbClr val="000000"/>
                </a:solidFill>
                <a:effectLst/>
                <a:uLnTx/>
                <a:uFillTx/>
                <a:latin typeface="Courier" pitchFamily="2" charset="0"/>
                <a:ea typeface="+mn-ea"/>
                <a:cs typeface="+mn-cs"/>
              </a:rPr>
              <a:t>k-means </a:t>
            </a:r>
            <a:br>
              <a:rPr kumimoji="0" lang="en-US" sz="2000" b="1" i="0" u="none" strike="noStrike" kern="1200" cap="none" spc="0" normalizeH="0" baseline="0" noProof="0" dirty="0">
                <a:ln>
                  <a:noFill/>
                </a:ln>
                <a:solidFill>
                  <a:srgbClr val="000000"/>
                </a:solidFill>
                <a:effectLst/>
                <a:uLnTx/>
                <a:uFillTx/>
                <a:latin typeface="Courier" pitchFamily="2" charset="0"/>
                <a:ea typeface="+mn-ea"/>
                <a:cs typeface="+mn-cs"/>
              </a:rPr>
            </a:br>
            <a:r>
              <a:rPr kumimoji="0" lang="en-US" sz="20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by </a:t>
            </a:r>
            <a:r>
              <a:rPr kumimoji="0" lang="en-US" sz="2000" b="1" i="0" u="none" strike="noStrike" kern="1200" cap="none" spc="0" normalizeH="0" baseline="0" noProof="0" dirty="0">
                <a:ln>
                  <a:noFill/>
                </a:ln>
                <a:solidFill>
                  <a:srgbClr val="38A881"/>
                </a:solidFill>
                <a:effectLst/>
                <a:uLnTx/>
                <a:uFillTx/>
                <a:latin typeface="Avenir Next" panose="020B0503020202020204" pitchFamily="34" charset="0"/>
                <a:ea typeface="+mn-ea"/>
                <a:cs typeface="+mn-cs"/>
              </a:rPr>
              <a:t>15%-43%</a:t>
            </a:r>
          </a:p>
        </p:txBody>
      </p:sp>
      <p:sp>
        <p:nvSpPr>
          <p:cNvPr id="7" name="Title 1">
            <a:extLst>
              <a:ext uri="{FF2B5EF4-FFF2-40B4-BE49-F238E27FC236}">
                <a16:creationId xmlns:a16="http://schemas.microsoft.com/office/drawing/2014/main" id="{8D745FA1-39ED-5FC7-182A-F278095236EA}"/>
              </a:ext>
            </a:extLst>
          </p:cNvPr>
          <p:cNvSpPr>
            <a:spLocks noGrp="1"/>
          </p:cNvSpPr>
          <p:nvPr>
            <p:ph type="title"/>
          </p:nvPr>
        </p:nvSpPr>
        <p:spPr>
          <a:xfrm>
            <a:off x="169011" y="132334"/>
            <a:ext cx="8894602" cy="925840"/>
          </a:xfrm>
        </p:spPr>
        <p:txBody>
          <a:bodyPr>
            <a:noAutofit/>
          </a:bodyPr>
          <a:lstStyle/>
          <a:p>
            <a:r>
              <a:rPr lang="en-US" sz="3600" dirty="0"/>
              <a:t>Evaluation Results: </a:t>
            </a:r>
            <a:br>
              <a:rPr lang="en-US" sz="3600" dirty="0"/>
            </a:br>
            <a:r>
              <a:rPr lang="en-US" sz="2800" dirty="0"/>
              <a:t>Strong Scaling Analysis</a:t>
            </a:r>
          </a:p>
        </p:txBody>
      </p:sp>
    </p:spTree>
    <p:extLst>
      <p:ext uri="{BB962C8B-B14F-4D97-AF65-F5344CB8AC3E}">
        <p14:creationId xmlns:p14="http://schemas.microsoft.com/office/powerpoint/2010/main" val="131341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5BDB263-411C-9D4D-A4EB-EEB61DD5BD9C}"/>
              </a:ext>
            </a:extLst>
          </p:cNvPr>
          <p:cNvSpPr>
            <a:spLocks noGrp="1"/>
          </p:cNvSpPr>
          <p:nvPr>
            <p:ph idx="1"/>
          </p:nvPr>
        </p:nvSpPr>
        <p:spPr>
          <a:xfrm>
            <a:off x="169010" y="1260088"/>
            <a:ext cx="8894601" cy="5250881"/>
          </a:xfrm>
        </p:spPr>
        <p:txBody>
          <a:bodyPr>
            <a:normAutofit/>
          </a:bodyPr>
          <a:lstStyle/>
          <a:p>
            <a:pPr>
              <a:lnSpc>
                <a:spcPct val="100000"/>
              </a:lnSpc>
            </a:pPr>
            <a:r>
              <a:rPr lang="en-US" u="sng" dirty="0">
                <a:cs typeface="Calibri" panose="020F0502020204030204" pitchFamily="34" charset="0"/>
                <a:hlinkClick r:id="rId3"/>
              </a:rPr>
              <a:t>https://github.com/CMU-SAFARI/SimplePIM</a:t>
            </a:r>
            <a:endParaRPr lang="en-US" u="sng" dirty="0">
              <a:cs typeface="Calibri" panose="020F0502020204030204" pitchFamily="34" charset="0"/>
            </a:endParaRPr>
          </a:p>
          <a:p>
            <a:pPr>
              <a:lnSpc>
                <a:spcPct val="100000"/>
              </a:lnSpc>
            </a:pPr>
            <a:endParaRPr lang="en-US" sz="2500" dirty="0"/>
          </a:p>
        </p:txBody>
      </p:sp>
      <p:sp>
        <p:nvSpPr>
          <p:cNvPr id="2" name="Title 1">
            <a:extLst>
              <a:ext uri="{FF2B5EF4-FFF2-40B4-BE49-F238E27FC236}">
                <a16:creationId xmlns:a16="http://schemas.microsoft.com/office/drawing/2014/main" id="{8AEA0BFA-30BB-EE4C-8007-65EFDB0848B3}"/>
              </a:ext>
            </a:extLst>
          </p:cNvPr>
          <p:cNvSpPr>
            <a:spLocks noGrp="1"/>
          </p:cNvSpPr>
          <p:nvPr>
            <p:ph type="title"/>
          </p:nvPr>
        </p:nvSpPr>
        <p:spPr/>
        <p:txBody>
          <a:bodyPr>
            <a:noAutofit/>
          </a:bodyPr>
          <a:lstStyle/>
          <a:p>
            <a:r>
              <a:rPr lang="en-US" sz="4000" dirty="0"/>
              <a:t>Source Code</a:t>
            </a:r>
          </a:p>
        </p:txBody>
      </p:sp>
      <p:pic>
        <p:nvPicPr>
          <p:cNvPr id="6" name="Picture 5">
            <a:extLst>
              <a:ext uri="{FF2B5EF4-FFF2-40B4-BE49-F238E27FC236}">
                <a16:creationId xmlns:a16="http://schemas.microsoft.com/office/drawing/2014/main" id="{1BC8354C-FD94-13BD-3B99-0A0FAE253CB8}"/>
              </a:ext>
            </a:extLst>
          </p:cNvPr>
          <p:cNvPicPr>
            <a:picLocks noChangeAspect="1"/>
          </p:cNvPicPr>
          <p:nvPr/>
        </p:nvPicPr>
        <p:blipFill>
          <a:blip r:embed="rId4"/>
          <a:stretch>
            <a:fillRect/>
          </a:stretch>
        </p:blipFill>
        <p:spPr>
          <a:xfrm>
            <a:off x="685800" y="1899384"/>
            <a:ext cx="7772400" cy="4363356"/>
          </a:xfrm>
          <a:prstGeom prst="rect">
            <a:avLst/>
          </a:prstGeom>
        </p:spPr>
      </p:pic>
    </p:spTree>
    <p:extLst>
      <p:ext uri="{BB962C8B-B14F-4D97-AF65-F5344CB8AC3E}">
        <p14:creationId xmlns:p14="http://schemas.microsoft.com/office/powerpoint/2010/main" val="4073862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C2414F-AEF5-0897-32D4-16F2CF4A0B04}"/>
              </a:ext>
            </a:extLst>
          </p:cNvPr>
          <p:cNvSpPr>
            <a:spLocks noGrp="1"/>
          </p:cNvSpPr>
          <p:nvPr>
            <p:ph idx="1"/>
          </p:nvPr>
        </p:nvSpPr>
        <p:spPr/>
        <p:txBody>
          <a:bodyPr/>
          <a:lstStyle/>
          <a:p>
            <a:r>
              <a:rPr lang="en-US" sz="2000" b="0" i="0" dirty="0" err="1">
                <a:solidFill>
                  <a:srgbClr val="000000"/>
                </a:solidFill>
                <a:effectLst/>
              </a:rPr>
              <a:t>Jinfan</a:t>
            </a:r>
            <a:r>
              <a:rPr lang="en-US" sz="2000" b="0" i="0" dirty="0">
                <a:solidFill>
                  <a:srgbClr val="000000"/>
                </a:solidFill>
                <a:effectLst/>
              </a:rPr>
              <a:t> Chen, Juan Gómez-Luna, Izzat El Hajj, </a:t>
            </a:r>
            <a:r>
              <a:rPr lang="en-US" sz="2000" b="0" i="0" dirty="0" err="1">
                <a:solidFill>
                  <a:srgbClr val="000000"/>
                </a:solidFill>
                <a:effectLst/>
              </a:rPr>
              <a:t>Yuxin</a:t>
            </a:r>
            <a:r>
              <a:rPr lang="en-US" sz="2000" b="0" i="0" dirty="0">
                <a:solidFill>
                  <a:srgbClr val="000000"/>
                </a:solidFill>
                <a:effectLst/>
              </a:rPr>
              <a:t> Guo, and Onur Mutlu,</a:t>
            </a:r>
            <a:br>
              <a:rPr lang="en-US" sz="2000" b="0" i="0" dirty="0">
                <a:solidFill>
                  <a:srgbClr val="000000"/>
                </a:solidFill>
                <a:effectLst/>
              </a:rPr>
            </a:br>
            <a:r>
              <a:rPr lang="en-US" sz="2000" b="1" i="0" dirty="0">
                <a:solidFill>
                  <a:schemeClr val="accent5"/>
                </a:solidFill>
                <a:effectLst/>
                <a:hlinkClick r:id="rId3">
                  <a:extLst>
                    <a:ext uri="{A12FA001-AC4F-418D-AE19-62706E023703}">
                      <ahyp:hlinkClr xmlns:ahyp="http://schemas.microsoft.com/office/drawing/2018/hyperlinkcolor" val="tx"/>
                    </a:ext>
                  </a:extLst>
                </a:hlinkClick>
              </a:rPr>
              <a:t>"SimplePIM: A Software Framework for Productive and Efficient Processing in Memory"</a:t>
            </a:r>
            <a:br>
              <a:rPr lang="en-US" sz="2000" b="0" i="0" dirty="0">
                <a:solidFill>
                  <a:srgbClr val="000000"/>
                </a:solidFill>
                <a:effectLst/>
              </a:rPr>
            </a:br>
            <a:r>
              <a:rPr lang="en-US" sz="2000" b="0" i="1" dirty="0">
                <a:solidFill>
                  <a:srgbClr val="000000"/>
                </a:solidFill>
                <a:effectLst/>
              </a:rPr>
              <a:t>Proceedings of the </a:t>
            </a:r>
            <a:r>
              <a:rPr lang="en-US" sz="2000" b="0" i="1" dirty="0">
                <a:solidFill>
                  <a:schemeClr val="accent4"/>
                </a:solidFill>
                <a:effectLst/>
                <a:hlinkClick r:id="rId4">
                  <a:extLst>
                    <a:ext uri="{A12FA001-AC4F-418D-AE19-62706E023703}">
                      <ahyp:hlinkClr xmlns:ahyp="http://schemas.microsoft.com/office/drawing/2018/hyperlinkcolor" val="tx"/>
                    </a:ext>
                  </a:extLst>
                </a:hlinkClick>
              </a:rPr>
              <a:t>32nd International Conference on Parallel Architectures and Compilation Techniques</a:t>
            </a:r>
            <a:r>
              <a:rPr lang="en-US" sz="2000" b="0" i="1" dirty="0">
                <a:solidFill>
                  <a:schemeClr val="accent4"/>
                </a:solidFill>
                <a:effectLst/>
              </a:rPr>
              <a:t> </a:t>
            </a:r>
            <a:r>
              <a:rPr lang="en-US" sz="2000" b="0" i="1" dirty="0">
                <a:solidFill>
                  <a:srgbClr val="000000"/>
                </a:solidFill>
                <a:effectLst/>
              </a:rPr>
              <a:t>(</a:t>
            </a:r>
            <a:r>
              <a:rPr lang="en-US" sz="2000" b="1" i="1" dirty="0">
                <a:solidFill>
                  <a:srgbClr val="000000"/>
                </a:solidFill>
                <a:effectLst/>
              </a:rPr>
              <a:t>PACT</a:t>
            </a:r>
            <a:r>
              <a:rPr lang="en-US" sz="2000" b="0" i="1" dirty="0">
                <a:solidFill>
                  <a:srgbClr val="000000"/>
                </a:solidFill>
                <a:effectLst/>
              </a:rPr>
              <a:t>)</a:t>
            </a:r>
            <a:r>
              <a:rPr lang="en-US" sz="2000" b="0" i="0" dirty="0">
                <a:solidFill>
                  <a:srgbClr val="000000"/>
                </a:solidFill>
                <a:effectLst/>
              </a:rPr>
              <a:t>, </a:t>
            </a:r>
            <a:br>
              <a:rPr lang="en-US" sz="2000" b="0" i="0" dirty="0">
                <a:solidFill>
                  <a:srgbClr val="000000"/>
                </a:solidFill>
                <a:effectLst/>
              </a:rPr>
            </a:br>
            <a:r>
              <a:rPr lang="en-US" sz="2000" b="0" i="0" dirty="0">
                <a:solidFill>
                  <a:srgbClr val="000000"/>
                </a:solidFill>
                <a:effectLst/>
              </a:rPr>
              <a:t>Vienna, Austria, October 2023.</a:t>
            </a:r>
            <a:br>
              <a:rPr lang="en-US" sz="2000" b="0" i="0" dirty="0">
                <a:solidFill>
                  <a:srgbClr val="000000"/>
                </a:solidFill>
                <a:effectLst/>
              </a:rPr>
            </a:br>
            <a:r>
              <a:rPr lang="en-US" sz="2000" b="0" i="0" dirty="0">
                <a:solidFill>
                  <a:srgbClr val="000000"/>
                </a:solidFill>
                <a:effectLst/>
              </a:rPr>
              <a:t>[</a:t>
            </a:r>
            <a:r>
              <a:rPr lang="en-US" sz="2000" b="0" i="0" dirty="0">
                <a:solidFill>
                  <a:schemeClr val="accent4"/>
                </a:solidFill>
                <a:effectLst/>
                <a:hlinkClick r:id="rId5">
                  <a:extLst>
                    <a:ext uri="{A12FA001-AC4F-418D-AE19-62706E023703}">
                      <ahyp:hlinkClr xmlns:ahyp="http://schemas.microsoft.com/office/drawing/2018/hyperlinkcolor" val="tx"/>
                    </a:ext>
                  </a:extLst>
                </a:hlinkClick>
              </a:rPr>
              <a:t>Slides (pptx)</a:t>
            </a:r>
            <a:r>
              <a:rPr lang="en-US" sz="2000" b="0" i="0" dirty="0">
                <a:solidFill>
                  <a:schemeClr val="accent4"/>
                </a:solidFill>
                <a:effectLst/>
              </a:rPr>
              <a:t> </a:t>
            </a:r>
            <a:r>
              <a:rPr lang="en-US" sz="2000" b="0" i="0" dirty="0">
                <a:solidFill>
                  <a:schemeClr val="accent4"/>
                </a:solidFill>
                <a:effectLst/>
                <a:hlinkClick r:id="rId6">
                  <a:extLst>
                    <a:ext uri="{A12FA001-AC4F-418D-AE19-62706E023703}">
                      <ahyp:hlinkClr xmlns:ahyp="http://schemas.microsoft.com/office/drawing/2018/hyperlinkcolor" val="tx"/>
                    </a:ext>
                  </a:extLst>
                </a:hlinkClick>
              </a:rPr>
              <a:t>(pdf)</a:t>
            </a:r>
            <a:r>
              <a:rPr lang="en-US" sz="2000" b="0" i="0" dirty="0">
                <a:effectLst/>
              </a:rPr>
              <a:t>]</a:t>
            </a:r>
            <a:br>
              <a:rPr lang="en-US" sz="2000" b="0" i="0" dirty="0">
                <a:solidFill>
                  <a:srgbClr val="000000"/>
                </a:solidFill>
                <a:effectLst/>
              </a:rPr>
            </a:br>
            <a:r>
              <a:rPr lang="en-US" sz="2000" b="0" i="0" dirty="0">
                <a:solidFill>
                  <a:srgbClr val="000000"/>
                </a:solidFill>
                <a:effectLst/>
              </a:rPr>
              <a:t>[</a:t>
            </a:r>
            <a:r>
              <a:rPr lang="en-US" sz="2000" b="0" i="0" dirty="0">
                <a:solidFill>
                  <a:schemeClr val="accent4"/>
                </a:solidFill>
                <a:effectLst/>
                <a:hlinkClick r:id="rId7">
                  <a:extLst>
                    <a:ext uri="{A12FA001-AC4F-418D-AE19-62706E023703}">
                      <ahyp:hlinkClr xmlns:ahyp="http://schemas.microsoft.com/office/drawing/2018/hyperlinkcolor" val="tx"/>
                    </a:ext>
                  </a:extLst>
                </a:hlinkClick>
              </a:rPr>
              <a:t>SimplePIM Source Code</a:t>
            </a:r>
            <a:r>
              <a:rPr lang="en-US" sz="2000" b="0" i="0" dirty="0">
                <a:solidFill>
                  <a:srgbClr val="000000"/>
                </a:solidFill>
                <a:effectLst/>
              </a:rPr>
              <a:t>]</a:t>
            </a:r>
          </a:p>
          <a:p>
            <a:endParaRPr lang="en-US" dirty="0"/>
          </a:p>
        </p:txBody>
      </p:sp>
      <p:sp>
        <p:nvSpPr>
          <p:cNvPr id="6" name="Title 1">
            <a:extLst>
              <a:ext uri="{FF2B5EF4-FFF2-40B4-BE49-F238E27FC236}">
                <a16:creationId xmlns:a16="http://schemas.microsoft.com/office/drawing/2014/main" id="{5A0455A9-43D1-15E1-4ECF-0B924B5CBC8D}"/>
              </a:ext>
            </a:extLst>
          </p:cNvPr>
          <p:cNvSpPr>
            <a:spLocks noGrp="1"/>
          </p:cNvSpPr>
          <p:nvPr>
            <p:ph type="title"/>
          </p:nvPr>
        </p:nvSpPr>
        <p:spPr>
          <a:xfrm>
            <a:off x="169011" y="132334"/>
            <a:ext cx="8894602" cy="925840"/>
          </a:xfrm>
        </p:spPr>
        <p:txBody>
          <a:bodyPr>
            <a:noAutofit/>
          </a:bodyPr>
          <a:lstStyle/>
          <a:p>
            <a:r>
              <a:rPr lang="en-US" sz="3600" dirty="0"/>
              <a:t>SimplePIM: </a:t>
            </a:r>
            <a:br>
              <a:rPr lang="en-US" sz="3600" dirty="0"/>
            </a:br>
            <a:r>
              <a:rPr lang="en-US" sz="1800" dirty="0"/>
              <a:t>A Software Framework for Productive and Efficient Processing in Memory</a:t>
            </a:r>
            <a:endParaRPr lang="en-US" sz="2800" dirty="0"/>
          </a:p>
        </p:txBody>
      </p:sp>
      <p:pic>
        <p:nvPicPr>
          <p:cNvPr id="8" name="Picture 7">
            <a:extLst>
              <a:ext uri="{FF2B5EF4-FFF2-40B4-BE49-F238E27FC236}">
                <a16:creationId xmlns:a16="http://schemas.microsoft.com/office/drawing/2014/main" id="{D7D39F56-137C-FD72-B9F2-138E940074AC}"/>
              </a:ext>
            </a:extLst>
          </p:cNvPr>
          <p:cNvPicPr>
            <a:picLocks noChangeAspect="1"/>
          </p:cNvPicPr>
          <p:nvPr/>
        </p:nvPicPr>
        <p:blipFill rotWithShape="1">
          <a:blip r:embed="rId8"/>
          <a:srcRect l="3443" t="33338" r="6313"/>
          <a:stretch/>
        </p:blipFill>
        <p:spPr>
          <a:xfrm>
            <a:off x="406539" y="4076638"/>
            <a:ext cx="8330921" cy="1922717"/>
          </a:xfrm>
          <a:prstGeom prst="rect">
            <a:avLst/>
          </a:prstGeom>
          <a:solidFill>
            <a:schemeClr val="accent4"/>
          </a:solidFill>
        </p:spPr>
      </p:pic>
    </p:spTree>
    <p:extLst>
      <p:ext uri="{BB962C8B-B14F-4D97-AF65-F5344CB8AC3E}">
        <p14:creationId xmlns:p14="http://schemas.microsoft.com/office/powerpoint/2010/main" val="3790643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C2414F-AEF5-0897-32D4-16F2CF4A0B04}"/>
              </a:ext>
            </a:extLst>
          </p:cNvPr>
          <p:cNvSpPr>
            <a:spLocks noGrp="1"/>
          </p:cNvSpPr>
          <p:nvPr>
            <p:ph idx="1"/>
          </p:nvPr>
        </p:nvSpPr>
        <p:spPr/>
        <p:txBody>
          <a:bodyPr/>
          <a:lstStyle/>
          <a:p>
            <a:r>
              <a:rPr lang="en-US" sz="2000" b="0" i="0" dirty="0">
                <a:solidFill>
                  <a:srgbClr val="000000"/>
                </a:solidFill>
                <a:effectLst/>
              </a:rPr>
              <a:t>Geraldo F. Oliveira, Alain Kohli, David Novo, Juan Gómez-Luna, </a:t>
            </a:r>
            <a:br>
              <a:rPr lang="en-US" sz="2000" b="0" i="0" dirty="0">
                <a:solidFill>
                  <a:srgbClr val="000000"/>
                </a:solidFill>
                <a:effectLst/>
              </a:rPr>
            </a:br>
            <a:r>
              <a:rPr lang="en-US" sz="2000" b="0" i="0" dirty="0">
                <a:solidFill>
                  <a:srgbClr val="000000"/>
                </a:solidFill>
                <a:effectLst/>
              </a:rPr>
              <a:t>Onur Mutlu</a:t>
            </a:r>
            <a:br>
              <a:rPr lang="en-US" sz="2000" b="0" i="0" dirty="0">
                <a:solidFill>
                  <a:srgbClr val="000000"/>
                </a:solidFill>
                <a:effectLst/>
              </a:rPr>
            </a:br>
            <a:r>
              <a:rPr lang="en-US" sz="2000" b="1" i="0" dirty="0">
                <a:solidFill>
                  <a:schemeClr val="accent5"/>
                </a:solidFill>
                <a:effectLst/>
                <a:hlinkClick r:id="rId3">
                  <a:extLst>
                    <a:ext uri="{A12FA001-AC4F-418D-AE19-62706E023703}">
                      <ahyp:hlinkClr xmlns:ahyp="http://schemas.microsoft.com/office/drawing/2018/hyperlinkcolor" val="tx"/>
                    </a:ext>
                  </a:extLst>
                </a:hlinkClick>
              </a:rPr>
              <a:t>”</a:t>
            </a:r>
            <a:r>
              <a:rPr lang="en-US" sz="2000" b="1" i="0" dirty="0">
                <a:solidFill>
                  <a:schemeClr val="accent5"/>
                </a:solidFill>
                <a:effectLst/>
                <a:hlinkClick r:id="rId4">
                  <a:extLst>
                    <a:ext uri="{A12FA001-AC4F-418D-AE19-62706E023703}">
                      <ahyp:hlinkClr xmlns:ahyp="http://schemas.microsoft.com/office/drawing/2018/hyperlinkcolor" val="tx"/>
                    </a:ext>
                  </a:extLst>
                </a:hlinkClick>
              </a:rPr>
              <a:t>DaPPA: A Data-Parallel Framework for Processing-in-Memory Architectures,”</a:t>
            </a:r>
            <a:br>
              <a:rPr lang="en-US" sz="2000" b="1" i="0" dirty="0">
                <a:solidFill>
                  <a:schemeClr val="accent5"/>
                </a:solidFill>
                <a:effectLst/>
              </a:rPr>
            </a:br>
            <a:r>
              <a:rPr lang="en-US" sz="2000" i="1" dirty="0">
                <a:effectLst/>
              </a:rPr>
              <a:t>arXiv:2310.10168 [</a:t>
            </a:r>
            <a:r>
              <a:rPr lang="en-US" sz="2000" i="1" dirty="0" err="1">
                <a:effectLst/>
              </a:rPr>
              <a:t>cs.AR</a:t>
            </a:r>
            <a:r>
              <a:rPr lang="en-US" sz="2000" i="1" dirty="0">
                <a:effectLst/>
              </a:rPr>
              <a:t>] </a:t>
            </a:r>
            <a:br>
              <a:rPr lang="en-US" sz="2000" b="0" i="0" dirty="0">
                <a:solidFill>
                  <a:srgbClr val="000000"/>
                </a:solidFill>
                <a:effectLst/>
              </a:rPr>
            </a:br>
            <a:r>
              <a:rPr lang="en-US" sz="2000" b="0" i="0" dirty="0">
                <a:solidFill>
                  <a:srgbClr val="000000"/>
                </a:solidFill>
                <a:effectLst/>
              </a:rPr>
              <a:t>2</a:t>
            </a:r>
            <a:r>
              <a:rPr lang="en-US" sz="2000" b="0" i="0" baseline="30000" dirty="0">
                <a:solidFill>
                  <a:srgbClr val="000000"/>
                </a:solidFill>
                <a:effectLst/>
              </a:rPr>
              <a:t>nd</a:t>
            </a:r>
            <a:r>
              <a:rPr lang="en-US" sz="2000" b="0" i="0" dirty="0">
                <a:solidFill>
                  <a:srgbClr val="000000"/>
                </a:solidFill>
                <a:effectLst/>
              </a:rPr>
              <a:t> Place ACM Student Research Competition at </a:t>
            </a:r>
            <a:r>
              <a:rPr lang="en-US" sz="2000" b="0" i="1" dirty="0">
                <a:solidFill>
                  <a:srgbClr val="000000"/>
                </a:solidFill>
                <a:effectLst/>
              </a:rPr>
              <a:t>the </a:t>
            </a:r>
            <a:r>
              <a:rPr lang="en-US" sz="2000" b="0" i="1" dirty="0">
                <a:solidFill>
                  <a:schemeClr val="accent4"/>
                </a:solidFill>
                <a:effectLst/>
                <a:hlinkClick r:id="rId5">
                  <a:extLst>
                    <a:ext uri="{A12FA001-AC4F-418D-AE19-62706E023703}">
                      <ahyp:hlinkClr xmlns:ahyp="http://schemas.microsoft.com/office/drawing/2018/hyperlinkcolor" val="tx"/>
                    </a:ext>
                  </a:extLst>
                </a:hlinkClick>
              </a:rPr>
              <a:t>32nd International Conference on Parallel Architectures and Compilation Techniques</a:t>
            </a:r>
            <a:r>
              <a:rPr lang="en-US" sz="2000" b="0" i="1" dirty="0">
                <a:solidFill>
                  <a:schemeClr val="accent4"/>
                </a:solidFill>
                <a:effectLst/>
              </a:rPr>
              <a:t> </a:t>
            </a:r>
            <a:r>
              <a:rPr lang="en-US" sz="2000" b="0" i="1" dirty="0">
                <a:solidFill>
                  <a:srgbClr val="000000"/>
                </a:solidFill>
                <a:effectLst/>
              </a:rPr>
              <a:t>(</a:t>
            </a:r>
            <a:r>
              <a:rPr lang="en-US" sz="2000" b="1" i="1" dirty="0">
                <a:solidFill>
                  <a:srgbClr val="000000"/>
                </a:solidFill>
                <a:effectLst/>
              </a:rPr>
              <a:t>PACT</a:t>
            </a:r>
            <a:r>
              <a:rPr lang="en-US" sz="2000" b="0" i="1" dirty="0">
                <a:solidFill>
                  <a:srgbClr val="000000"/>
                </a:solidFill>
                <a:effectLst/>
              </a:rPr>
              <a:t>)</a:t>
            </a:r>
            <a:r>
              <a:rPr lang="en-US" sz="2000" b="0" i="0" dirty="0">
                <a:solidFill>
                  <a:srgbClr val="000000"/>
                </a:solidFill>
                <a:effectLst/>
              </a:rPr>
              <a:t>, </a:t>
            </a:r>
            <a:br>
              <a:rPr lang="en-US" sz="2000" b="0" i="0" dirty="0">
                <a:solidFill>
                  <a:srgbClr val="000000"/>
                </a:solidFill>
                <a:effectLst/>
              </a:rPr>
            </a:br>
            <a:r>
              <a:rPr lang="en-US" sz="2000" b="0" i="0" dirty="0">
                <a:solidFill>
                  <a:srgbClr val="000000"/>
                </a:solidFill>
                <a:effectLst/>
              </a:rPr>
              <a:t>Vienna, Austria, October 2023.</a:t>
            </a:r>
            <a:br>
              <a:rPr lang="en-US" sz="2000" b="0" i="0" dirty="0">
                <a:solidFill>
                  <a:srgbClr val="000000"/>
                </a:solidFill>
                <a:effectLst/>
              </a:rPr>
            </a:br>
            <a:endParaRPr lang="en-US" sz="2000" b="0" i="0" dirty="0">
              <a:effectLst/>
            </a:endParaRPr>
          </a:p>
        </p:txBody>
      </p:sp>
      <p:sp>
        <p:nvSpPr>
          <p:cNvPr id="6" name="Title 1">
            <a:extLst>
              <a:ext uri="{FF2B5EF4-FFF2-40B4-BE49-F238E27FC236}">
                <a16:creationId xmlns:a16="http://schemas.microsoft.com/office/drawing/2014/main" id="{5A0455A9-43D1-15E1-4ECF-0B924B5CBC8D}"/>
              </a:ext>
            </a:extLst>
          </p:cNvPr>
          <p:cNvSpPr>
            <a:spLocks noGrp="1"/>
          </p:cNvSpPr>
          <p:nvPr>
            <p:ph type="title"/>
          </p:nvPr>
        </p:nvSpPr>
        <p:spPr>
          <a:xfrm>
            <a:off x="169011" y="132334"/>
            <a:ext cx="8894602" cy="925840"/>
          </a:xfrm>
        </p:spPr>
        <p:txBody>
          <a:bodyPr>
            <a:noAutofit/>
          </a:bodyPr>
          <a:lstStyle/>
          <a:p>
            <a:r>
              <a:rPr lang="en-US" sz="3600" dirty="0"/>
              <a:t>DaPPA: </a:t>
            </a:r>
            <a:br>
              <a:rPr lang="en-US" sz="3600" dirty="0"/>
            </a:br>
            <a:r>
              <a:rPr lang="en-US" sz="1800" dirty="0"/>
              <a:t>A Data-Parallel Framework for Processing-in-Memory Architectures</a:t>
            </a:r>
            <a:endParaRPr lang="en-US" sz="2800" dirty="0"/>
          </a:p>
        </p:txBody>
      </p:sp>
      <p:pic>
        <p:nvPicPr>
          <p:cNvPr id="4" name="Picture 3">
            <a:extLst>
              <a:ext uri="{FF2B5EF4-FFF2-40B4-BE49-F238E27FC236}">
                <a16:creationId xmlns:a16="http://schemas.microsoft.com/office/drawing/2014/main" id="{8D0737A6-9007-C643-6F9F-B7A1D91D5734}"/>
              </a:ext>
            </a:extLst>
          </p:cNvPr>
          <p:cNvPicPr>
            <a:picLocks noChangeAspect="1"/>
          </p:cNvPicPr>
          <p:nvPr/>
        </p:nvPicPr>
        <p:blipFill>
          <a:blip r:embed="rId6"/>
          <a:stretch>
            <a:fillRect/>
          </a:stretch>
        </p:blipFill>
        <p:spPr>
          <a:xfrm>
            <a:off x="530261" y="3764405"/>
            <a:ext cx="8172101" cy="2612322"/>
          </a:xfrm>
          <a:prstGeom prst="rect">
            <a:avLst/>
          </a:prstGeom>
        </p:spPr>
      </p:pic>
    </p:spTree>
    <p:extLst>
      <p:ext uri="{BB962C8B-B14F-4D97-AF65-F5344CB8AC3E}">
        <p14:creationId xmlns:p14="http://schemas.microsoft.com/office/powerpoint/2010/main" val="2401930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81F123-2A8C-CFBF-8652-71A0D23A311D}"/>
              </a:ext>
            </a:extLst>
          </p:cNvPr>
          <p:cNvSpPr>
            <a:spLocks noGrp="1"/>
          </p:cNvSpPr>
          <p:nvPr>
            <p:ph type="title"/>
          </p:nvPr>
        </p:nvSpPr>
        <p:spPr>
          <a:xfrm>
            <a:off x="169011" y="132334"/>
            <a:ext cx="8894602" cy="925840"/>
          </a:xfrm>
        </p:spPr>
        <p:txBody>
          <a:bodyPr>
            <a:noAutofit/>
          </a:bodyPr>
          <a:lstStyle/>
          <a:p>
            <a:r>
              <a:rPr lang="en-US" sz="3600" dirty="0"/>
              <a:t>DaPPA:  </a:t>
            </a:r>
            <a:br>
              <a:rPr lang="en-US" sz="3600" dirty="0"/>
            </a:br>
            <a:r>
              <a:rPr lang="en-US" sz="2800" dirty="0"/>
              <a:t>Key Idea &amp; Overview</a:t>
            </a:r>
          </a:p>
        </p:txBody>
      </p:sp>
      <p:grpSp>
        <p:nvGrpSpPr>
          <p:cNvPr id="5" name="Group 4">
            <a:extLst>
              <a:ext uri="{FF2B5EF4-FFF2-40B4-BE49-F238E27FC236}">
                <a16:creationId xmlns:a16="http://schemas.microsoft.com/office/drawing/2014/main" id="{5C4F7430-5DA8-E324-9D01-45CE68A113CF}"/>
              </a:ext>
            </a:extLst>
          </p:cNvPr>
          <p:cNvGrpSpPr/>
          <p:nvPr/>
        </p:nvGrpSpPr>
        <p:grpSpPr>
          <a:xfrm>
            <a:off x="415971" y="1208177"/>
            <a:ext cx="8400681" cy="1446415"/>
            <a:chOff x="371659" y="2946718"/>
            <a:chExt cx="8400681" cy="1171032"/>
          </a:xfrm>
        </p:grpSpPr>
        <p:sp>
          <p:nvSpPr>
            <p:cNvPr id="6" name="Rounded Rectangle 5">
              <a:extLst>
                <a:ext uri="{FF2B5EF4-FFF2-40B4-BE49-F238E27FC236}">
                  <a16:creationId xmlns:a16="http://schemas.microsoft.com/office/drawing/2014/main" id="{1F064AFC-06B4-30A7-7C8D-60F7D6F26D74}"/>
                </a:ext>
              </a:extLst>
            </p:cNvPr>
            <p:cNvSpPr/>
            <p:nvPr/>
          </p:nvSpPr>
          <p:spPr>
            <a:xfrm>
              <a:off x="371659" y="2946719"/>
              <a:ext cx="8400681" cy="1171031"/>
            </a:xfrm>
            <a:prstGeom prst="roundRect">
              <a:avLst>
                <a:gd name="adj" fmla="val 9020"/>
              </a:avLst>
            </a:prstGeom>
            <a:solidFill>
              <a:schemeClr val="bg1">
                <a:lumMod val="95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86861"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8A881"/>
                  </a:solidFill>
                  <a:effectLst/>
                  <a:uLnTx/>
                  <a:uFillTx/>
                  <a:latin typeface="Avenir Next" panose="020B0503020202020204" pitchFamily="34" charset="0"/>
                  <a:ea typeface="+mn-ea"/>
                  <a:cs typeface="+mn-cs"/>
                </a:rPr>
                <a:t>Leverage an intuitive </a:t>
              </a:r>
              <a:br>
                <a:rPr kumimoji="0" lang="en-US" sz="2400" b="1" i="0" u="none" strike="noStrike" kern="1200" cap="none" spc="0" normalizeH="0" baseline="0" noProof="0" dirty="0">
                  <a:ln>
                    <a:noFill/>
                  </a:ln>
                  <a:solidFill>
                    <a:srgbClr val="38A881"/>
                  </a:solidFill>
                  <a:effectLst/>
                  <a:uLnTx/>
                  <a:uFillTx/>
                  <a:latin typeface="Avenir Next" panose="020B0503020202020204" pitchFamily="34" charset="0"/>
                  <a:ea typeface="+mn-ea"/>
                  <a:cs typeface="+mn-cs"/>
                </a:rPr>
              </a:br>
              <a:r>
                <a:rPr kumimoji="0" lang="en-US" sz="2400" b="1" i="0" u="sng" strike="noStrike" kern="1200" cap="none" spc="0" normalizeH="0" baseline="0" noProof="0" dirty="0">
                  <a:ln>
                    <a:noFill/>
                  </a:ln>
                  <a:solidFill>
                    <a:srgbClr val="38A881"/>
                  </a:solidFill>
                  <a:effectLst/>
                  <a:uLnTx/>
                  <a:uFillTx/>
                  <a:latin typeface="Avenir Next" panose="020B0503020202020204" pitchFamily="34" charset="0"/>
                  <a:ea typeface="+mn-ea"/>
                  <a:cs typeface="+mn-cs"/>
                </a:rPr>
                <a:t>data-parallel pattern-based interface</a:t>
              </a:r>
              <a:r>
                <a:rPr kumimoji="0" lang="en-US" sz="2400" b="1" i="0" u="none" strike="noStrike" kern="1200" cap="none" spc="0" normalizeH="0" baseline="0" noProof="0" dirty="0">
                  <a:ln>
                    <a:noFill/>
                  </a:ln>
                  <a:solidFill>
                    <a:srgbClr val="38A881"/>
                  </a:solidFill>
                  <a:effectLst/>
                  <a:uLnTx/>
                  <a:uFillTx/>
                  <a:latin typeface="Avenir Next" panose="020B0503020202020204" pitchFamily="34" charset="0"/>
                  <a:ea typeface="+mn-ea"/>
                  <a:cs typeface="+mn-cs"/>
                </a:rPr>
                <a:t> for </a:t>
              </a:r>
              <a:br>
                <a:rPr kumimoji="0" lang="en-US" sz="2400" b="1" i="0" u="none" strike="noStrike" kern="1200" cap="none" spc="0" normalizeH="0" baseline="0" noProof="0" dirty="0">
                  <a:ln>
                    <a:noFill/>
                  </a:ln>
                  <a:solidFill>
                    <a:srgbClr val="38A881"/>
                  </a:solidFill>
                  <a:effectLst/>
                  <a:uLnTx/>
                  <a:uFillTx/>
                  <a:latin typeface="Avenir Next" panose="020B0503020202020204" pitchFamily="34" charset="0"/>
                  <a:ea typeface="+mn-ea"/>
                  <a:cs typeface="+mn-cs"/>
                </a:rPr>
              </a:br>
              <a:r>
                <a:rPr kumimoji="0" lang="en-US" sz="2400" b="1" i="0" u="none" strike="noStrike" kern="1200" cap="none" spc="0" normalizeH="0" baseline="0" noProof="0" dirty="0">
                  <a:ln>
                    <a:noFill/>
                  </a:ln>
                  <a:solidFill>
                    <a:srgbClr val="38A881"/>
                  </a:solidFill>
                  <a:effectLst/>
                  <a:uLnTx/>
                  <a:uFillTx/>
                  <a:latin typeface="Avenir Next" panose="020B0503020202020204" pitchFamily="34" charset="0"/>
                  <a:ea typeface="+mn-ea"/>
                  <a:cs typeface="+mn-cs"/>
                </a:rPr>
                <a:t>PIM programming</a:t>
              </a:r>
            </a:p>
          </p:txBody>
        </p:sp>
        <p:sp>
          <p:nvSpPr>
            <p:cNvPr id="7" name="TextBox 6">
              <a:extLst>
                <a:ext uri="{FF2B5EF4-FFF2-40B4-BE49-F238E27FC236}">
                  <a16:creationId xmlns:a16="http://schemas.microsoft.com/office/drawing/2014/main" id="{1E699432-12F0-FD48-9E4D-271A47C7ED3B}"/>
                </a:ext>
              </a:extLst>
            </p:cNvPr>
            <p:cNvSpPr txBox="1"/>
            <p:nvPr/>
          </p:nvSpPr>
          <p:spPr>
            <a:xfrm rot="16200000">
              <a:off x="47189" y="3347568"/>
              <a:ext cx="1171032"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90000"/>
                    </a:srgbClr>
                  </a:solidFill>
                  <a:effectLst/>
                  <a:uLnTx/>
                  <a:uFillTx/>
                  <a:latin typeface="Avenir Next" panose="020B0503020202020204" pitchFamily="34" charset="0"/>
                  <a:ea typeface="+mn-ea"/>
                  <a:cs typeface="+mn-cs"/>
                </a:rPr>
                <a:t>Key Idea</a:t>
              </a:r>
            </a:p>
          </p:txBody>
        </p:sp>
      </p:grpSp>
      <p:sp>
        <p:nvSpPr>
          <p:cNvPr id="8" name="TextBox 7">
            <a:extLst>
              <a:ext uri="{FF2B5EF4-FFF2-40B4-BE49-F238E27FC236}">
                <a16:creationId xmlns:a16="http://schemas.microsoft.com/office/drawing/2014/main" id="{DCBCCE44-3984-A259-D5EB-520E08C251A5}"/>
              </a:ext>
            </a:extLst>
          </p:cNvPr>
          <p:cNvSpPr txBox="1"/>
          <p:nvPr/>
        </p:nvSpPr>
        <p:spPr>
          <a:xfrm>
            <a:off x="401837" y="3147456"/>
            <a:ext cx="8340327" cy="156966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mn-cs"/>
              </a:rPr>
              <a:t>DaPPA , a </a:t>
            </a:r>
            <a:r>
              <a:rPr kumimoji="0" lang="en-US" sz="2400" b="1" i="0" u="sng" strike="noStrike" kern="1200" cap="none" spc="0" normalizeH="0" baseline="0" noProof="0" dirty="0">
                <a:ln>
                  <a:noFill/>
                </a:ln>
                <a:solidFill>
                  <a:srgbClr val="5CA2DB"/>
                </a:solidFill>
                <a:effectLst/>
                <a:uLnTx/>
                <a:uFillTx/>
                <a:latin typeface="Avenir Next" panose="020B0503020202020204" pitchFamily="34" charset="0"/>
                <a:ea typeface="+mn-ea"/>
                <a:cs typeface="+mn-cs"/>
              </a:rPr>
              <a:t>Da</a:t>
            </a:r>
            <a:r>
              <a:rPr kumimoji="0" lang="en-US" sz="24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mn-cs"/>
              </a:rPr>
              <a:t>ta-</a:t>
            </a:r>
            <a:r>
              <a:rPr kumimoji="0" lang="en-US" sz="2400" b="1" i="0" u="sng" strike="noStrike" kern="1200" cap="none" spc="0" normalizeH="0" baseline="0" noProof="0" dirty="0">
                <a:ln>
                  <a:noFill/>
                </a:ln>
                <a:solidFill>
                  <a:srgbClr val="5CA2DB"/>
                </a:solidFill>
                <a:effectLst/>
                <a:uLnTx/>
                <a:uFillTx/>
                <a:latin typeface="Avenir Next" panose="020B0503020202020204" pitchFamily="34" charset="0"/>
                <a:ea typeface="+mn-ea"/>
                <a:cs typeface="+mn-cs"/>
              </a:rPr>
              <a:t>P</a:t>
            </a:r>
            <a:r>
              <a:rPr kumimoji="0" lang="en-US" sz="24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mn-cs"/>
              </a:rPr>
              <a:t>arallel </a:t>
            </a:r>
            <a:r>
              <a:rPr kumimoji="0" lang="en-US" sz="2400" b="1" i="0" u="sng" strike="noStrike" kern="1200" cap="none" spc="0" normalizeH="0" baseline="0" noProof="0" dirty="0">
                <a:ln>
                  <a:noFill/>
                </a:ln>
                <a:solidFill>
                  <a:srgbClr val="5CA2DB"/>
                </a:solidFill>
                <a:effectLst/>
                <a:uLnTx/>
                <a:uFillTx/>
                <a:latin typeface="Avenir Next" panose="020B0503020202020204" pitchFamily="34" charset="0"/>
                <a:ea typeface="+mn-ea"/>
                <a:cs typeface="+mn-cs"/>
              </a:rPr>
              <a:t>P</a:t>
            </a:r>
            <a:r>
              <a:rPr kumimoji="0" lang="en-US" sz="24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mn-cs"/>
              </a:rPr>
              <a:t>IM </a:t>
            </a:r>
            <a:r>
              <a:rPr kumimoji="0" lang="en-US" sz="2400" b="1" i="0" u="sng" strike="noStrike" kern="1200" cap="none" spc="0" normalizeH="0" baseline="0" noProof="0" dirty="0">
                <a:ln>
                  <a:noFill/>
                </a:ln>
                <a:solidFill>
                  <a:srgbClr val="5CA2DB"/>
                </a:solidFill>
                <a:effectLst/>
                <a:uLnTx/>
                <a:uFillTx/>
                <a:latin typeface="Avenir Next" panose="020B0503020202020204" pitchFamily="34" charset="0"/>
                <a:ea typeface="+mn-ea"/>
                <a:cs typeface="+mn-cs"/>
              </a:rPr>
              <a:t>A</a:t>
            </a:r>
            <a:r>
              <a:rPr kumimoji="0" lang="en-US" sz="2400" b="1" i="0" u="none" strike="noStrike" kern="1200" cap="none" spc="0" normalizeH="0" baseline="0" noProof="0" dirty="0">
                <a:ln>
                  <a:noFill/>
                </a:ln>
                <a:solidFill>
                  <a:srgbClr val="5CA2DB"/>
                </a:solidFill>
                <a:effectLst/>
                <a:uLnTx/>
                <a:uFillTx/>
                <a:latin typeface="Avenir Next" panose="020B0503020202020204" pitchFamily="34" charset="0"/>
                <a:ea typeface="+mn-ea"/>
                <a:cs typeface="+mn-cs"/>
              </a:rPr>
              <a:t>rchitecture that</a:t>
            </a:r>
            <a:r>
              <a:rPr kumimoji="0" lang="en-US" sz="24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 </a:t>
            </a:r>
            <a:b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b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automatically </a:t>
            </a:r>
            <a:r>
              <a:rPr kumimoji="0" lang="en-US" sz="2400" b="0" i="0" u="sng" strike="noStrike" kern="1200" cap="none" spc="0" normalizeH="0" baseline="0" noProof="0" dirty="0">
                <a:ln>
                  <a:noFill/>
                </a:ln>
                <a:solidFill>
                  <a:srgbClr val="5CA2DB"/>
                </a:solidFill>
                <a:effectLst/>
                <a:uLnTx/>
                <a:uFillTx/>
                <a:latin typeface="Avenir Next" panose="020B0503020202020204" pitchFamily="34" charset="0"/>
                <a:ea typeface="+mn-ea"/>
                <a:cs typeface="+mn-cs"/>
              </a:rPr>
              <a:t>distributes</a:t>
            </a: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 input and </a:t>
            </a:r>
            <a:r>
              <a:rPr kumimoji="0" lang="en-US" sz="2400" b="0" i="0" u="sng" strike="noStrike" kern="1200" cap="none" spc="0" normalizeH="0" baseline="0" noProof="0" dirty="0">
                <a:ln>
                  <a:noFill/>
                </a:ln>
                <a:solidFill>
                  <a:srgbClr val="5CA2DB"/>
                </a:solidFill>
                <a:effectLst/>
                <a:uLnTx/>
                <a:uFillTx/>
                <a:latin typeface="Avenir Next" panose="020B0503020202020204" pitchFamily="34" charset="0"/>
                <a:ea typeface="+mn-ea"/>
                <a:cs typeface="+mn-cs"/>
              </a:rPr>
              <a:t>gathers</a:t>
            </a: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 output data, </a:t>
            </a:r>
            <a:r>
              <a:rPr kumimoji="0" lang="en-US" sz="2400" b="0" i="0" u="sng" strike="noStrike" kern="1200" cap="none" spc="0" normalizeH="0" baseline="0" noProof="0" dirty="0">
                <a:ln>
                  <a:noFill/>
                </a:ln>
                <a:solidFill>
                  <a:srgbClr val="5CA2DB"/>
                </a:solidFill>
                <a:effectLst/>
                <a:uLnTx/>
                <a:uFillTx/>
                <a:latin typeface="Avenir Next" panose="020B0503020202020204" pitchFamily="34" charset="0"/>
                <a:ea typeface="+mn-ea"/>
                <a:cs typeface="+mn-cs"/>
              </a:rPr>
              <a:t>handles</a:t>
            </a: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 memory management, and</a:t>
            </a:r>
            <a:b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b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 </a:t>
            </a:r>
            <a:r>
              <a:rPr kumimoji="0" lang="en-US" sz="2400" b="0" i="0" u="sng" strike="noStrike" kern="1200" cap="none" spc="0" normalizeH="0" baseline="0" noProof="0" dirty="0">
                <a:ln>
                  <a:noFill/>
                </a:ln>
                <a:solidFill>
                  <a:srgbClr val="5CA2DB"/>
                </a:solidFill>
                <a:effectLst/>
                <a:uLnTx/>
                <a:uFillTx/>
                <a:latin typeface="Avenir Next" panose="020B0503020202020204" pitchFamily="34" charset="0"/>
                <a:ea typeface="+mn-ea"/>
                <a:cs typeface="+mn-cs"/>
              </a:rPr>
              <a:t>parallelizes</a:t>
            </a: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 work across PIM cores</a:t>
            </a:r>
          </a:p>
        </p:txBody>
      </p:sp>
      <p:grpSp>
        <p:nvGrpSpPr>
          <p:cNvPr id="9" name="Group 8">
            <a:extLst>
              <a:ext uri="{FF2B5EF4-FFF2-40B4-BE49-F238E27FC236}">
                <a16:creationId xmlns:a16="http://schemas.microsoft.com/office/drawing/2014/main" id="{118E881C-A4D8-9E86-301C-D56B9764A7D7}"/>
              </a:ext>
            </a:extLst>
          </p:cNvPr>
          <p:cNvGrpSpPr/>
          <p:nvPr/>
        </p:nvGrpSpPr>
        <p:grpSpPr>
          <a:xfrm>
            <a:off x="139121" y="5105623"/>
            <a:ext cx="8891241" cy="584775"/>
            <a:chOff x="568179" y="3421559"/>
            <a:chExt cx="7911116" cy="590487"/>
          </a:xfrm>
        </p:grpSpPr>
        <p:sp>
          <p:nvSpPr>
            <p:cNvPr id="10" name="TextBox 9">
              <a:extLst>
                <a:ext uri="{FF2B5EF4-FFF2-40B4-BE49-F238E27FC236}">
                  <a16:creationId xmlns:a16="http://schemas.microsoft.com/office/drawing/2014/main" id="{36705C8B-2664-5FAD-BC85-3C9143B83754}"/>
                </a:ext>
              </a:extLst>
            </p:cNvPr>
            <p:cNvSpPr txBox="1"/>
            <p:nvPr/>
          </p:nvSpPr>
          <p:spPr>
            <a:xfrm>
              <a:off x="568179" y="3421559"/>
              <a:ext cx="474011" cy="5904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ea typeface="+mn-ea"/>
                  <a:cs typeface="Gill Sans MT"/>
                </a:rPr>
                <a:t>1</a:t>
              </a:r>
            </a:p>
          </p:txBody>
        </p:sp>
        <p:sp>
          <p:nvSpPr>
            <p:cNvPr id="11" name="TextBox 10">
              <a:extLst>
                <a:ext uri="{FF2B5EF4-FFF2-40B4-BE49-F238E27FC236}">
                  <a16:creationId xmlns:a16="http://schemas.microsoft.com/office/drawing/2014/main" id="{A105EF2D-94FB-1235-91F1-4B82CC7FAC22}"/>
                </a:ext>
              </a:extLst>
            </p:cNvPr>
            <p:cNvSpPr txBox="1"/>
            <p:nvPr/>
          </p:nvSpPr>
          <p:spPr>
            <a:xfrm>
              <a:off x="974390" y="3528082"/>
              <a:ext cx="7504905" cy="4040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95959"/>
                  </a:solidFill>
                  <a:effectLst/>
                  <a:uLnTx/>
                  <a:uFillTx/>
                  <a:latin typeface="Avenir Next" panose="020B0503020202020204" pitchFamily="34" charset="0"/>
                  <a:ea typeface="+mn-ea"/>
                  <a:cs typeface="Gill Sans MT"/>
                </a:rPr>
                <a:t>Data-Parallel Pattern APIs</a:t>
              </a:r>
              <a:endParaRPr kumimoji="0" lang="en-US" sz="2000" b="0" i="0" u="none" strike="noStrike" kern="1200" cap="none" spc="0" normalizeH="0" baseline="0" noProof="0" dirty="0">
                <a:ln>
                  <a:noFill/>
                </a:ln>
                <a:solidFill>
                  <a:srgbClr val="595959"/>
                </a:solidFill>
                <a:effectLst/>
                <a:uLnTx/>
                <a:uFillTx/>
                <a:latin typeface="Avenir Next" panose="020B0503020202020204" pitchFamily="34" charset="0"/>
                <a:ea typeface="+mn-ea"/>
                <a:cs typeface="Gill Sans MT"/>
              </a:endParaRPr>
            </a:p>
          </p:txBody>
        </p:sp>
      </p:grpSp>
      <p:grpSp>
        <p:nvGrpSpPr>
          <p:cNvPr id="12" name="Group 11">
            <a:extLst>
              <a:ext uri="{FF2B5EF4-FFF2-40B4-BE49-F238E27FC236}">
                <a16:creationId xmlns:a16="http://schemas.microsoft.com/office/drawing/2014/main" id="{CA4C8BA1-74DF-58EA-392A-41605B524F64}"/>
              </a:ext>
            </a:extLst>
          </p:cNvPr>
          <p:cNvGrpSpPr/>
          <p:nvPr/>
        </p:nvGrpSpPr>
        <p:grpSpPr>
          <a:xfrm>
            <a:off x="152385" y="5530129"/>
            <a:ext cx="9077497" cy="584775"/>
            <a:chOff x="406767" y="3421560"/>
            <a:chExt cx="8413372" cy="590486"/>
          </a:xfrm>
        </p:grpSpPr>
        <p:sp>
          <p:nvSpPr>
            <p:cNvPr id="13" name="TextBox 12">
              <a:extLst>
                <a:ext uri="{FF2B5EF4-FFF2-40B4-BE49-F238E27FC236}">
                  <a16:creationId xmlns:a16="http://schemas.microsoft.com/office/drawing/2014/main" id="{11DE6106-D1EC-5A62-4B09-9A6F09372914}"/>
                </a:ext>
              </a:extLst>
            </p:cNvPr>
            <p:cNvSpPr txBox="1"/>
            <p:nvPr/>
          </p:nvSpPr>
          <p:spPr>
            <a:xfrm>
              <a:off x="406767" y="3421560"/>
              <a:ext cx="474011" cy="5904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ea typeface="+mn-ea"/>
                  <a:cs typeface="Gill Sans MT"/>
                </a:rPr>
                <a:t>2</a:t>
              </a:r>
            </a:p>
          </p:txBody>
        </p:sp>
        <p:sp>
          <p:nvSpPr>
            <p:cNvPr id="14" name="TextBox 13">
              <a:extLst>
                <a:ext uri="{FF2B5EF4-FFF2-40B4-BE49-F238E27FC236}">
                  <a16:creationId xmlns:a16="http://schemas.microsoft.com/office/drawing/2014/main" id="{77B31CC6-DF41-59C3-7E1D-52C36156A08E}"/>
                </a:ext>
              </a:extLst>
            </p:cNvPr>
            <p:cNvSpPr txBox="1"/>
            <p:nvPr/>
          </p:nvSpPr>
          <p:spPr>
            <a:xfrm>
              <a:off x="819137" y="3501501"/>
              <a:ext cx="8001002" cy="4040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95959"/>
                  </a:solidFill>
                  <a:effectLst/>
                  <a:uLnTx/>
                  <a:uFillTx/>
                  <a:latin typeface="Avenir Next" panose="020B0503020202020204" pitchFamily="34" charset="0"/>
                  <a:ea typeface="+mn-ea"/>
                  <a:cs typeface="Gill Sans MT"/>
                </a:rPr>
                <a:t>Dataflow Programming Interface</a:t>
              </a:r>
              <a:endParaRPr kumimoji="0" lang="en-US" sz="2000" b="0" i="0" u="none" strike="noStrike" kern="1200" cap="none" spc="0" normalizeH="0" baseline="0" noProof="0" dirty="0">
                <a:ln>
                  <a:noFill/>
                </a:ln>
                <a:solidFill>
                  <a:srgbClr val="595959"/>
                </a:solidFill>
                <a:effectLst/>
                <a:uLnTx/>
                <a:uFillTx/>
                <a:latin typeface="Avenir Next" panose="020B0503020202020204" pitchFamily="34" charset="0"/>
                <a:ea typeface="+mn-ea"/>
                <a:cs typeface="Gill Sans MT"/>
              </a:endParaRPr>
            </a:p>
          </p:txBody>
        </p:sp>
      </p:grpSp>
      <p:grpSp>
        <p:nvGrpSpPr>
          <p:cNvPr id="15" name="Group 14">
            <a:extLst>
              <a:ext uri="{FF2B5EF4-FFF2-40B4-BE49-F238E27FC236}">
                <a16:creationId xmlns:a16="http://schemas.microsoft.com/office/drawing/2014/main" id="{E707AFFF-21A1-033E-96D3-BC680CEF1A6B}"/>
              </a:ext>
            </a:extLst>
          </p:cNvPr>
          <p:cNvGrpSpPr/>
          <p:nvPr/>
        </p:nvGrpSpPr>
        <p:grpSpPr>
          <a:xfrm>
            <a:off x="152385" y="5954635"/>
            <a:ext cx="9077499" cy="584775"/>
            <a:chOff x="406767" y="3421560"/>
            <a:chExt cx="8413374" cy="590486"/>
          </a:xfrm>
        </p:grpSpPr>
        <p:sp>
          <p:nvSpPr>
            <p:cNvPr id="16" name="TextBox 15">
              <a:extLst>
                <a:ext uri="{FF2B5EF4-FFF2-40B4-BE49-F238E27FC236}">
                  <a16:creationId xmlns:a16="http://schemas.microsoft.com/office/drawing/2014/main" id="{A3F80FCC-F664-9C45-5E99-2FC9561EF44C}"/>
                </a:ext>
              </a:extLst>
            </p:cNvPr>
            <p:cNvSpPr txBox="1"/>
            <p:nvPr/>
          </p:nvSpPr>
          <p:spPr>
            <a:xfrm>
              <a:off x="406767" y="3421560"/>
              <a:ext cx="474011" cy="5904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ea typeface="+mn-ea"/>
                  <a:cs typeface="Gill Sans MT"/>
                </a:rPr>
                <a:t>3</a:t>
              </a:r>
            </a:p>
          </p:txBody>
        </p:sp>
        <p:sp>
          <p:nvSpPr>
            <p:cNvPr id="17" name="TextBox 16">
              <a:extLst>
                <a:ext uri="{FF2B5EF4-FFF2-40B4-BE49-F238E27FC236}">
                  <a16:creationId xmlns:a16="http://schemas.microsoft.com/office/drawing/2014/main" id="{0DDB0BF5-9C9C-7A42-8EFE-7BCA207CE0E0}"/>
                </a:ext>
              </a:extLst>
            </p:cNvPr>
            <p:cNvSpPr txBox="1"/>
            <p:nvPr/>
          </p:nvSpPr>
          <p:spPr>
            <a:xfrm>
              <a:off x="819139" y="3501501"/>
              <a:ext cx="8001002" cy="4040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95959"/>
                  </a:solidFill>
                  <a:effectLst/>
                  <a:uLnTx/>
                  <a:uFillTx/>
                  <a:latin typeface="Avenir Next" panose="020B0503020202020204" pitchFamily="34" charset="0"/>
                  <a:ea typeface="+mn-ea"/>
                  <a:cs typeface="Gill Sans MT"/>
                </a:rPr>
                <a:t>Dynamic Template-Based Compilation</a:t>
              </a:r>
              <a:endParaRPr kumimoji="0" lang="en-US" sz="2000" b="0" i="0" u="none" strike="noStrike" kern="1200" cap="none" spc="0" normalizeH="0" baseline="0" noProof="0" dirty="0">
                <a:ln>
                  <a:noFill/>
                </a:ln>
                <a:solidFill>
                  <a:srgbClr val="595959"/>
                </a:solidFill>
                <a:effectLst/>
                <a:uLnTx/>
                <a:uFillTx/>
                <a:latin typeface="Avenir Next" panose="020B0503020202020204" pitchFamily="34" charset="0"/>
                <a:ea typeface="+mn-ea"/>
                <a:cs typeface="Gill Sans MT"/>
              </a:endParaRPr>
            </a:p>
          </p:txBody>
        </p:sp>
      </p:grpSp>
      <p:sp>
        <p:nvSpPr>
          <p:cNvPr id="18" name="Right Arrow 17">
            <a:extLst>
              <a:ext uri="{FF2B5EF4-FFF2-40B4-BE49-F238E27FC236}">
                <a16:creationId xmlns:a16="http://schemas.microsoft.com/office/drawing/2014/main" id="{D927376E-20DA-8BAB-9793-E3ABEDD62574}"/>
              </a:ext>
            </a:extLst>
          </p:cNvPr>
          <p:cNvSpPr/>
          <p:nvPr/>
        </p:nvSpPr>
        <p:spPr>
          <a:xfrm rot="5400000">
            <a:off x="4389335" y="2689843"/>
            <a:ext cx="365330" cy="509818"/>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0" name="Rectangle 19">
            <a:extLst>
              <a:ext uri="{FF2B5EF4-FFF2-40B4-BE49-F238E27FC236}">
                <a16:creationId xmlns:a16="http://schemas.microsoft.com/office/drawing/2014/main" id="{E76C157A-4BEA-90BE-5BC9-ADD4F9E25184}"/>
              </a:ext>
            </a:extLst>
          </p:cNvPr>
          <p:cNvSpPr/>
          <p:nvPr/>
        </p:nvSpPr>
        <p:spPr>
          <a:xfrm>
            <a:off x="78188" y="4766400"/>
            <a:ext cx="8987622" cy="461665"/>
          </a:xfrm>
          <a:prstGeom prst="rect">
            <a:avLst/>
          </a:prstGeom>
          <a:noFill/>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venir Next" panose="020B0503020202020204" pitchFamily="34" charset="0"/>
                <a:ea typeface="+mn-ea"/>
                <a:cs typeface="Gill Sans MT"/>
              </a:rPr>
              <a:t>DaPPA is composed of three main components:</a:t>
            </a:r>
          </a:p>
        </p:txBody>
      </p:sp>
    </p:spTree>
    <p:extLst>
      <p:ext uri="{BB962C8B-B14F-4D97-AF65-F5344CB8AC3E}">
        <p14:creationId xmlns:p14="http://schemas.microsoft.com/office/powerpoint/2010/main" val="104269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A6E5-34B1-4D99-B53F-D3E8ECFAA09A}"/>
              </a:ext>
            </a:extLst>
          </p:cNvPr>
          <p:cNvSpPr>
            <a:spLocks noGrp="1"/>
          </p:cNvSpPr>
          <p:nvPr>
            <p:ph type="title"/>
          </p:nvPr>
        </p:nvSpPr>
        <p:spPr>
          <a:xfrm>
            <a:off x="169011" y="132334"/>
            <a:ext cx="8894602" cy="895782"/>
          </a:xfrm>
        </p:spPr>
        <p:txBody>
          <a:bodyPr>
            <a:normAutofit fontScale="90000"/>
          </a:bodyPr>
          <a:lstStyle/>
          <a:p>
            <a:r>
              <a:rPr lang="en-US" dirty="0"/>
              <a:t>Data Movement Bottlenecks (1/2)</a:t>
            </a:r>
          </a:p>
        </p:txBody>
      </p:sp>
      <p:sp>
        <p:nvSpPr>
          <p:cNvPr id="7" name="TextBox 21">
            <a:extLst>
              <a:ext uri="{FF2B5EF4-FFF2-40B4-BE49-F238E27FC236}">
                <a16:creationId xmlns:a16="http://schemas.microsoft.com/office/drawing/2014/main" id="{13ED97EA-82D0-4C02-B0DB-B3C492FC32D2}"/>
              </a:ext>
            </a:extLst>
          </p:cNvPr>
          <p:cNvSpPr txBox="1"/>
          <p:nvPr/>
        </p:nvSpPr>
        <p:spPr>
          <a:xfrm>
            <a:off x="317592" y="1732179"/>
            <a:ext cx="105092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ounded Rectangle 9">
            <a:extLst>
              <a:ext uri="{FF2B5EF4-FFF2-40B4-BE49-F238E27FC236}">
                <a16:creationId xmlns:a16="http://schemas.microsoft.com/office/drawing/2014/main" id="{ECBE5C8F-FF7C-4BB0-822E-5897CCDBFAF8}"/>
              </a:ext>
            </a:extLst>
          </p:cNvPr>
          <p:cNvSpPr/>
          <p:nvPr/>
        </p:nvSpPr>
        <p:spPr>
          <a:xfrm>
            <a:off x="7513159" y="2306108"/>
            <a:ext cx="1493125" cy="1874979"/>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95000"/>
                  </a:prstClr>
                </a:solidFill>
                <a:effectLst/>
                <a:uLnTx/>
                <a:uFillTx/>
                <a:latin typeface="Avenir Next" panose="020B0503020202020204" pitchFamily="34" charset="0"/>
              </a:rPr>
              <a:t>DRAM</a:t>
            </a:r>
            <a:endParaRPr kumimoji="0" lang="en-US" sz="1800" b="1" i="0" u="none" strike="noStrike" kern="1200" cap="none" spc="0" normalizeH="0" baseline="0" noProof="0" dirty="0">
              <a:ln>
                <a:noFill/>
              </a:ln>
              <a:solidFill>
                <a:prstClr val="white">
                  <a:lumMod val="95000"/>
                </a:prstClr>
              </a:solidFill>
              <a:effectLst/>
              <a:uLnTx/>
              <a:uFillTx/>
              <a:latin typeface="Avenir Next" panose="020B0503020202020204" pitchFamily="34" charset="0"/>
            </a:endParaRPr>
          </a:p>
        </p:txBody>
      </p:sp>
      <p:sp>
        <p:nvSpPr>
          <p:cNvPr id="11" name="Rounded Rectangle 16">
            <a:extLst>
              <a:ext uri="{FF2B5EF4-FFF2-40B4-BE49-F238E27FC236}">
                <a16:creationId xmlns:a16="http://schemas.microsoft.com/office/drawing/2014/main" id="{056FB711-21B8-4593-A4F3-1BC0AA4F27FA}"/>
              </a:ext>
            </a:extLst>
          </p:cNvPr>
          <p:cNvSpPr/>
          <p:nvPr/>
        </p:nvSpPr>
        <p:spPr>
          <a:xfrm>
            <a:off x="133319" y="2227630"/>
            <a:ext cx="5977198" cy="2150874"/>
          </a:xfrm>
          <a:prstGeom prst="roundRect">
            <a:avLst/>
          </a:prstGeom>
          <a:solidFill>
            <a:srgbClr val="FF0000">
              <a:alpha val="0"/>
            </a:srgbClr>
          </a:solidFill>
          <a:ln w="25400" cmpd="sng">
            <a:solidFill>
              <a:schemeClr val="tx1"/>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9" name="Rounded Rectangle 45">
            <a:extLst>
              <a:ext uri="{FF2B5EF4-FFF2-40B4-BE49-F238E27FC236}">
                <a16:creationId xmlns:a16="http://schemas.microsoft.com/office/drawing/2014/main" id="{5B3E25B7-9C48-4847-BF4B-7EE5C7A0B434}"/>
              </a:ext>
            </a:extLst>
          </p:cNvPr>
          <p:cNvSpPr/>
          <p:nvPr/>
        </p:nvSpPr>
        <p:spPr>
          <a:xfrm>
            <a:off x="262645" y="2817924"/>
            <a:ext cx="1094036" cy="51847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lumMod val="95000"/>
                  </a:prstClr>
                </a:solidFill>
                <a:effectLst/>
                <a:uLnTx/>
                <a:uFillTx/>
                <a:latin typeface="Avenir Next" panose="020B0503020202020204" pitchFamily="34" charset="0"/>
              </a:rPr>
              <a:t>CPU</a:t>
            </a:r>
            <a:endParaRPr kumimoji="0" lang="en-US" sz="1200" b="1" i="0" u="none" strike="noStrike" kern="1200" cap="none" spc="0" normalizeH="0" baseline="0" noProof="0">
              <a:ln>
                <a:noFill/>
              </a:ln>
              <a:solidFill>
                <a:prstClr val="white">
                  <a:lumMod val="95000"/>
                </a:prstClr>
              </a:solidFill>
              <a:effectLst/>
              <a:uLnTx/>
              <a:uFillTx/>
              <a:latin typeface="Avenir Next" panose="020B0503020202020204" pitchFamily="34" charset="0"/>
            </a:endParaRPr>
          </a:p>
        </p:txBody>
      </p:sp>
      <p:sp>
        <p:nvSpPr>
          <p:cNvPr id="42" name="Rounded Rectangle 45">
            <a:extLst>
              <a:ext uri="{FF2B5EF4-FFF2-40B4-BE49-F238E27FC236}">
                <a16:creationId xmlns:a16="http://schemas.microsoft.com/office/drawing/2014/main" id="{BD318FF5-3BAD-4817-BC3B-2D8B58D687D9}"/>
              </a:ext>
            </a:extLst>
          </p:cNvPr>
          <p:cNvSpPr/>
          <p:nvPr/>
        </p:nvSpPr>
        <p:spPr>
          <a:xfrm>
            <a:off x="398762" y="2970324"/>
            <a:ext cx="1094036" cy="51847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lumMod val="95000"/>
                  </a:prstClr>
                </a:solidFill>
                <a:effectLst/>
                <a:uLnTx/>
                <a:uFillTx/>
                <a:latin typeface="Avenir Next" panose="020B0503020202020204" pitchFamily="34" charset="0"/>
              </a:rPr>
              <a:t>CPU</a:t>
            </a:r>
            <a:endParaRPr kumimoji="0" lang="en-US" sz="1200" b="1" i="0" u="none" strike="noStrike" kern="1200" cap="none" spc="0" normalizeH="0" baseline="0" noProof="0">
              <a:ln>
                <a:noFill/>
              </a:ln>
              <a:solidFill>
                <a:prstClr val="white">
                  <a:lumMod val="95000"/>
                </a:prstClr>
              </a:solidFill>
              <a:effectLst/>
              <a:uLnTx/>
              <a:uFillTx/>
              <a:latin typeface="Avenir Next" panose="020B0503020202020204" pitchFamily="34" charset="0"/>
            </a:endParaRPr>
          </a:p>
        </p:txBody>
      </p:sp>
      <p:sp>
        <p:nvSpPr>
          <p:cNvPr id="48" name="Rounded Rectangle 45">
            <a:extLst>
              <a:ext uri="{FF2B5EF4-FFF2-40B4-BE49-F238E27FC236}">
                <a16:creationId xmlns:a16="http://schemas.microsoft.com/office/drawing/2014/main" id="{F0770045-F6D4-48F7-B334-CA9E3846A33E}"/>
              </a:ext>
            </a:extLst>
          </p:cNvPr>
          <p:cNvSpPr/>
          <p:nvPr/>
        </p:nvSpPr>
        <p:spPr>
          <a:xfrm>
            <a:off x="534878" y="3122724"/>
            <a:ext cx="1094036" cy="51847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lumMod val="95000"/>
                  </a:prstClr>
                </a:solidFill>
                <a:effectLst/>
                <a:uLnTx/>
                <a:uFillTx/>
                <a:latin typeface="Avenir Next" panose="020B0503020202020204" pitchFamily="34" charset="0"/>
              </a:rPr>
              <a:t>CPU</a:t>
            </a:r>
            <a:endParaRPr kumimoji="0" lang="en-US" sz="1200" b="1" i="0" u="none" strike="noStrike" kern="1200" cap="none" spc="0" normalizeH="0" baseline="0" noProof="0">
              <a:ln>
                <a:noFill/>
              </a:ln>
              <a:solidFill>
                <a:prstClr val="white">
                  <a:lumMod val="95000"/>
                </a:prstClr>
              </a:solidFill>
              <a:effectLst/>
              <a:uLnTx/>
              <a:uFillTx/>
              <a:latin typeface="Avenir Next" panose="020B0503020202020204" pitchFamily="34" charset="0"/>
            </a:endParaRPr>
          </a:p>
        </p:txBody>
      </p:sp>
      <p:grpSp>
        <p:nvGrpSpPr>
          <p:cNvPr id="92" name="Agrupar 91">
            <a:extLst>
              <a:ext uri="{FF2B5EF4-FFF2-40B4-BE49-F238E27FC236}">
                <a16:creationId xmlns:a16="http://schemas.microsoft.com/office/drawing/2014/main" id="{9E6B08E0-2D69-4B9F-9573-F11DC076D8A0}"/>
              </a:ext>
            </a:extLst>
          </p:cNvPr>
          <p:cNvGrpSpPr/>
          <p:nvPr/>
        </p:nvGrpSpPr>
        <p:grpSpPr>
          <a:xfrm>
            <a:off x="2073801" y="2468870"/>
            <a:ext cx="3935753" cy="1735047"/>
            <a:chOff x="2073801" y="2468870"/>
            <a:chExt cx="3935753" cy="1735047"/>
          </a:xfrm>
        </p:grpSpPr>
        <p:sp>
          <p:nvSpPr>
            <p:cNvPr id="12" name="Rounded Rectangle 22">
              <a:extLst>
                <a:ext uri="{FF2B5EF4-FFF2-40B4-BE49-F238E27FC236}">
                  <a16:creationId xmlns:a16="http://schemas.microsoft.com/office/drawing/2014/main" id="{3441FBFF-E568-4A19-891C-A090868E1D6B}"/>
                </a:ext>
              </a:extLst>
            </p:cNvPr>
            <p:cNvSpPr/>
            <p:nvPr/>
          </p:nvSpPr>
          <p:spPr>
            <a:xfrm>
              <a:off x="3476428" y="2560634"/>
              <a:ext cx="603891" cy="1028009"/>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lumMod val="95000"/>
                    </a:prstClr>
                  </a:solidFill>
                  <a:effectLst/>
                  <a:uLnTx/>
                  <a:uFillTx/>
                  <a:latin typeface="Calibri" panose="020F0502020204030204"/>
                  <a:ea typeface="+mn-ea"/>
                  <a:cs typeface="+mn-cs"/>
                </a:rPr>
                <a:t>L2</a:t>
              </a:r>
              <a:endParaRPr kumimoji="0" lang="en-US" sz="1600" b="1"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14" name="Rounded Rectangle 27">
              <a:extLst>
                <a:ext uri="{FF2B5EF4-FFF2-40B4-BE49-F238E27FC236}">
                  <a16:creationId xmlns:a16="http://schemas.microsoft.com/office/drawing/2014/main" id="{B426FB73-3AAF-4CD0-B6ED-891A3DC8FD61}"/>
                </a:ext>
              </a:extLst>
            </p:cNvPr>
            <p:cNvSpPr/>
            <p:nvPr/>
          </p:nvSpPr>
          <p:spPr>
            <a:xfrm>
              <a:off x="2073801" y="2681147"/>
              <a:ext cx="532598" cy="766619"/>
            </a:xfrm>
            <a:prstGeom prst="roundRect">
              <a:avLst/>
            </a:prstGeom>
            <a:solidFill>
              <a:schemeClr val="accent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lumMod val="95000"/>
                    </a:prstClr>
                  </a:solidFill>
                  <a:effectLst/>
                  <a:uLnTx/>
                  <a:uFillTx/>
                  <a:latin typeface="Calibri" panose="020F0502020204030204"/>
                  <a:ea typeface="+mn-ea"/>
                  <a:cs typeface="+mn-cs"/>
                </a:rPr>
                <a:t>L1</a:t>
              </a:r>
              <a:endParaRPr kumimoji="0" lang="en-US" sz="1050" b="1"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37" name="Rounded Rectangle 22">
              <a:extLst>
                <a:ext uri="{FF2B5EF4-FFF2-40B4-BE49-F238E27FC236}">
                  <a16:creationId xmlns:a16="http://schemas.microsoft.com/office/drawing/2014/main" id="{7418E40D-B3A6-4832-B771-4608BD81E5BD}"/>
                </a:ext>
              </a:extLst>
            </p:cNvPr>
            <p:cNvSpPr/>
            <p:nvPr/>
          </p:nvSpPr>
          <p:spPr>
            <a:xfrm>
              <a:off x="5405663" y="2468870"/>
              <a:ext cx="603891" cy="1735047"/>
            </a:xfrm>
            <a:prstGeom prst="roundRect">
              <a:avLst/>
            </a:prstGeom>
            <a:solidFill>
              <a:schemeClr val="accent4">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95000"/>
                    </a:prstClr>
                  </a:solidFill>
                  <a:effectLst/>
                  <a:uLnTx/>
                  <a:uFillTx/>
                  <a:latin typeface="Avenir Next" panose="020B0503020202020204" pitchFamily="34" charset="0"/>
                </a:rPr>
                <a:t>L3</a:t>
              </a:r>
              <a:endParaRPr kumimoji="0" lang="en-US" sz="1600" b="1" i="0" u="none" strike="noStrike" kern="1200" cap="none" spc="0" normalizeH="0" baseline="0" noProof="0" dirty="0">
                <a:ln>
                  <a:noFill/>
                </a:ln>
                <a:solidFill>
                  <a:prstClr val="white">
                    <a:lumMod val="95000"/>
                  </a:prstClr>
                </a:solidFill>
                <a:effectLst/>
                <a:uLnTx/>
                <a:uFillTx/>
                <a:latin typeface="Avenir Next" panose="020B0503020202020204" pitchFamily="34" charset="0"/>
              </a:endParaRPr>
            </a:p>
          </p:txBody>
        </p:sp>
        <p:sp>
          <p:nvSpPr>
            <p:cNvPr id="38" name="Rounded Rectangle 22">
              <a:extLst>
                <a:ext uri="{FF2B5EF4-FFF2-40B4-BE49-F238E27FC236}">
                  <a16:creationId xmlns:a16="http://schemas.microsoft.com/office/drawing/2014/main" id="{B205A1C3-14DA-489A-88B6-E0685C938DB1}"/>
                </a:ext>
              </a:extLst>
            </p:cNvPr>
            <p:cNvSpPr/>
            <p:nvPr/>
          </p:nvSpPr>
          <p:spPr>
            <a:xfrm>
              <a:off x="3612545" y="2713034"/>
              <a:ext cx="603891" cy="1028009"/>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lumMod val="95000"/>
                    </a:prstClr>
                  </a:solidFill>
                  <a:effectLst/>
                  <a:uLnTx/>
                  <a:uFillTx/>
                  <a:latin typeface="Calibri" panose="020F0502020204030204"/>
                  <a:ea typeface="+mn-ea"/>
                  <a:cs typeface="+mn-cs"/>
                </a:rPr>
                <a:t>L2</a:t>
              </a:r>
              <a:endParaRPr kumimoji="0" lang="en-US" sz="1600" b="1"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40" name="Rounded Rectangle 27">
              <a:extLst>
                <a:ext uri="{FF2B5EF4-FFF2-40B4-BE49-F238E27FC236}">
                  <a16:creationId xmlns:a16="http://schemas.microsoft.com/office/drawing/2014/main" id="{A5B67C7D-D42E-4E81-93B4-9DCB9CB55507}"/>
                </a:ext>
              </a:extLst>
            </p:cNvPr>
            <p:cNvSpPr/>
            <p:nvPr/>
          </p:nvSpPr>
          <p:spPr>
            <a:xfrm>
              <a:off x="2209917" y="2833547"/>
              <a:ext cx="532598" cy="766619"/>
            </a:xfrm>
            <a:prstGeom prst="roundRect">
              <a:avLst/>
            </a:prstGeom>
            <a:solidFill>
              <a:schemeClr val="accent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lumMod val="95000"/>
                    </a:prstClr>
                  </a:solidFill>
                  <a:effectLst/>
                  <a:uLnTx/>
                  <a:uFillTx/>
                  <a:latin typeface="Calibri" panose="020F0502020204030204"/>
                  <a:ea typeface="+mn-ea"/>
                  <a:cs typeface="+mn-cs"/>
                </a:rPr>
                <a:t>L1</a:t>
              </a:r>
              <a:endParaRPr kumimoji="0" lang="en-US" sz="1050" b="1"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44" name="Rounded Rectangle 22">
              <a:extLst>
                <a:ext uri="{FF2B5EF4-FFF2-40B4-BE49-F238E27FC236}">
                  <a16:creationId xmlns:a16="http://schemas.microsoft.com/office/drawing/2014/main" id="{BFC31DCA-33A2-43AA-BB57-B57E303E255A}"/>
                </a:ext>
              </a:extLst>
            </p:cNvPr>
            <p:cNvSpPr/>
            <p:nvPr/>
          </p:nvSpPr>
          <p:spPr>
            <a:xfrm>
              <a:off x="3748661" y="2865434"/>
              <a:ext cx="603891" cy="1028009"/>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lumMod val="95000"/>
                    </a:prstClr>
                  </a:solidFill>
                  <a:effectLst/>
                  <a:uLnTx/>
                  <a:uFillTx/>
                  <a:latin typeface="Calibri" panose="020F0502020204030204"/>
                  <a:ea typeface="+mn-ea"/>
                  <a:cs typeface="+mn-cs"/>
                </a:rPr>
                <a:t>L2</a:t>
              </a:r>
              <a:endParaRPr kumimoji="0" lang="en-US" sz="1600" b="1"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46" name="Rounded Rectangle 27">
              <a:extLst>
                <a:ext uri="{FF2B5EF4-FFF2-40B4-BE49-F238E27FC236}">
                  <a16:creationId xmlns:a16="http://schemas.microsoft.com/office/drawing/2014/main" id="{D157F3A9-8B6A-46AB-AA26-8B3016C16F99}"/>
                </a:ext>
              </a:extLst>
            </p:cNvPr>
            <p:cNvSpPr/>
            <p:nvPr/>
          </p:nvSpPr>
          <p:spPr>
            <a:xfrm>
              <a:off x="2346034" y="2985947"/>
              <a:ext cx="532598" cy="766619"/>
            </a:xfrm>
            <a:prstGeom prst="roundRect">
              <a:avLst/>
            </a:prstGeom>
            <a:solidFill>
              <a:schemeClr val="accent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lumMod val="95000"/>
                    </a:prstClr>
                  </a:solidFill>
                  <a:effectLst/>
                  <a:uLnTx/>
                  <a:uFillTx/>
                  <a:latin typeface="Calibri" panose="020F0502020204030204"/>
                  <a:ea typeface="+mn-ea"/>
                  <a:cs typeface="+mn-cs"/>
                </a:rPr>
                <a:t>L1</a:t>
              </a:r>
              <a:endParaRPr kumimoji="0" lang="en-US" sz="1050" b="1"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50" name="Rounded Rectangle 22">
              <a:extLst>
                <a:ext uri="{FF2B5EF4-FFF2-40B4-BE49-F238E27FC236}">
                  <a16:creationId xmlns:a16="http://schemas.microsoft.com/office/drawing/2014/main" id="{8BF7F331-5189-465F-9391-61EFCF0D3D52}"/>
                </a:ext>
              </a:extLst>
            </p:cNvPr>
            <p:cNvSpPr/>
            <p:nvPr/>
          </p:nvSpPr>
          <p:spPr>
            <a:xfrm>
              <a:off x="3884778" y="3017834"/>
              <a:ext cx="603891" cy="1028009"/>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95000"/>
                    </a:prstClr>
                  </a:solidFill>
                  <a:effectLst/>
                  <a:uLnTx/>
                  <a:uFillTx/>
                  <a:latin typeface="Avenir Next" panose="020B0503020202020204" pitchFamily="34" charset="0"/>
                </a:rPr>
                <a:t>L2</a:t>
              </a:r>
              <a:endParaRPr kumimoji="0" lang="en-US" sz="1600" b="1" i="0" u="none" strike="noStrike" kern="1200" cap="none" spc="0" normalizeH="0" baseline="0" noProof="0" dirty="0">
                <a:ln>
                  <a:noFill/>
                </a:ln>
                <a:solidFill>
                  <a:prstClr val="white">
                    <a:lumMod val="95000"/>
                  </a:prstClr>
                </a:solidFill>
                <a:effectLst/>
                <a:uLnTx/>
                <a:uFillTx/>
                <a:latin typeface="Avenir Next" panose="020B0503020202020204" pitchFamily="34" charset="0"/>
              </a:endParaRPr>
            </a:p>
          </p:txBody>
        </p:sp>
        <p:sp>
          <p:nvSpPr>
            <p:cNvPr id="52" name="Rounded Rectangle 27">
              <a:extLst>
                <a:ext uri="{FF2B5EF4-FFF2-40B4-BE49-F238E27FC236}">
                  <a16:creationId xmlns:a16="http://schemas.microsoft.com/office/drawing/2014/main" id="{CA6E07F1-7B51-41A7-873C-E47F72BDB9F0}"/>
                </a:ext>
              </a:extLst>
            </p:cNvPr>
            <p:cNvSpPr/>
            <p:nvPr/>
          </p:nvSpPr>
          <p:spPr>
            <a:xfrm>
              <a:off x="2482151" y="3138347"/>
              <a:ext cx="532598" cy="766619"/>
            </a:xfrm>
            <a:prstGeom prst="roundRect">
              <a:avLst/>
            </a:prstGeom>
            <a:solidFill>
              <a:schemeClr val="accent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95000"/>
                    </a:prstClr>
                  </a:solidFill>
                  <a:effectLst/>
                  <a:uLnTx/>
                  <a:uFillTx/>
                  <a:latin typeface="Avenir Next" panose="020B0503020202020204" pitchFamily="34" charset="0"/>
                </a:rPr>
                <a:t>L1</a:t>
              </a:r>
              <a:endParaRPr kumimoji="0" lang="en-US" sz="1050" b="1" i="0" u="none" strike="noStrike" kern="1200" cap="none" spc="0" normalizeH="0" baseline="0" noProof="0" dirty="0">
                <a:ln>
                  <a:noFill/>
                </a:ln>
                <a:solidFill>
                  <a:prstClr val="white">
                    <a:lumMod val="95000"/>
                  </a:prstClr>
                </a:solidFill>
                <a:effectLst/>
                <a:uLnTx/>
                <a:uFillTx/>
                <a:latin typeface="Avenir Next" panose="020B0503020202020204" pitchFamily="34" charset="0"/>
              </a:endParaRPr>
            </a:p>
          </p:txBody>
        </p:sp>
      </p:grpSp>
      <p:sp>
        <p:nvSpPr>
          <p:cNvPr id="54" name="Rounded Rectangle 45">
            <a:extLst>
              <a:ext uri="{FF2B5EF4-FFF2-40B4-BE49-F238E27FC236}">
                <a16:creationId xmlns:a16="http://schemas.microsoft.com/office/drawing/2014/main" id="{FE45367C-4CFB-4CA8-93B9-E6C3069AF19C}"/>
              </a:ext>
            </a:extLst>
          </p:cNvPr>
          <p:cNvSpPr/>
          <p:nvPr/>
        </p:nvSpPr>
        <p:spPr>
          <a:xfrm>
            <a:off x="670995" y="3275124"/>
            <a:ext cx="1094036" cy="51847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95000"/>
                  </a:prstClr>
                </a:solidFill>
                <a:effectLst/>
                <a:uLnTx/>
                <a:uFillTx/>
                <a:latin typeface="Avenir Next" panose="020B0503020202020204" pitchFamily="34" charset="0"/>
              </a:rPr>
              <a:t>CPU</a:t>
            </a:r>
            <a:endParaRPr kumimoji="0" lang="en-US" sz="1200" b="1" i="0" u="none" strike="noStrike" kern="1200" cap="none" spc="0" normalizeH="0" baseline="0" noProof="0" dirty="0">
              <a:ln>
                <a:noFill/>
              </a:ln>
              <a:solidFill>
                <a:prstClr val="white">
                  <a:lumMod val="95000"/>
                </a:prstClr>
              </a:solidFill>
              <a:effectLst/>
              <a:uLnTx/>
              <a:uFillTx/>
              <a:latin typeface="Avenir Next" panose="020B0503020202020204" pitchFamily="34" charset="0"/>
            </a:endParaRPr>
          </a:p>
        </p:txBody>
      </p:sp>
      <p:grpSp>
        <p:nvGrpSpPr>
          <p:cNvPr id="93" name="Agrupar 92">
            <a:extLst>
              <a:ext uri="{FF2B5EF4-FFF2-40B4-BE49-F238E27FC236}">
                <a16:creationId xmlns:a16="http://schemas.microsoft.com/office/drawing/2014/main" id="{EFDF0194-CF6B-4AB5-99F6-D4C9879285DA}"/>
              </a:ext>
            </a:extLst>
          </p:cNvPr>
          <p:cNvGrpSpPr/>
          <p:nvPr/>
        </p:nvGrpSpPr>
        <p:grpSpPr>
          <a:xfrm>
            <a:off x="1445126" y="3064456"/>
            <a:ext cx="5992012" cy="457201"/>
            <a:chOff x="1445126" y="3064456"/>
            <a:chExt cx="5992012" cy="457201"/>
          </a:xfrm>
        </p:grpSpPr>
        <p:cxnSp>
          <p:nvCxnSpPr>
            <p:cNvPr id="6" name="Straight Arrow Connector 39">
              <a:extLst>
                <a:ext uri="{FF2B5EF4-FFF2-40B4-BE49-F238E27FC236}">
                  <a16:creationId xmlns:a16="http://schemas.microsoft.com/office/drawing/2014/main" id="{36D9E361-1C84-4963-BAD3-7580015845A5}"/>
                </a:ext>
              </a:extLst>
            </p:cNvPr>
            <p:cNvCxnSpPr>
              <a:cxnSpLocks/>
            </p:cNvCxnSpPr>
            <p:nvPr/>
          </p:nvCxnSpPr>
          <p:spPr>
            <a:xfrm flipH="1" flipV="1">
              <a:off x="6227323" y="3369255"/>
              <a:ext cx="1209815" cy="1"/>
            </a:xfrm>
            <a:prstGeom prst="straightConnector1">
              <a:avLst/>
            </a:prstGeom>
            <a:noFill/>
            <a:ln w="88900" cap="flat" cmpd="sng" algn="ctr">
              <a:solidFill>
                <a:schemeClr val="tx1"/>
              </a:solidFill>
              <a:prstDash val="solid"/>
              <a:miter lim="800000"/>
              <a:headEnd type="triangle"/>
              <a:tailEnd type="triangle"/>
            </a:ln>
            <a:effectLst/>
          </p:spPr>
        </p:cxnSp>
        <p:cxnSp>
          <p:nvCxnSpPr>
            <p:cNvPr id="13" name="Straight Arrow Connector 24">
              <a:extLst>
                <a:ext uri="{FF2B5EF4-FFF2-40B4-BE49-F238E27FC236}">
                  <a16:creationId xmlns:a16="http://schemas.microsoft.com/office/drawing/2014/main" id="{47CFF9AF-FF5C-42AD-98B5-EA37328DBD03}"/>
                </a:ext>
              </a:extLst>
            </p:cNvPr>
            <p:cNvCxnSpPr/>
            <p:nvPr/>
          </p:nvCxnSpPr>
          <p:spPr>
            <a:xfrm flipH="1">
              <a:off x="1445126" y="3064457"/>
              <a:ext cx="557760" cy="0"/>
            </a:xfrm>
            <a:prstGeom prst="straightConnector1">
              <a:avLst/>
            </a:prstGeom>
            <a:noFill/>
            <a:ln w="57150" cap="flat" cmpd="sng" algn="ctr">
              <a:solidFill>
                <a:srgbClr val="000000"/>
              </a:solidFill>
              <a:prstDash val="solid"/>
              <a:miter lim="800000"/>
              <a:headEnd type="triangle"/>
              <a:tailEnd type="triangle"/>
            </a:ln>
            <a:effectLst/>
          </p:spPr>
        </p:cxnSp>
        <p:cxnSp>
          <p:nvCxnSpPr>
            <p:cNvPr id="16" name="Straight Arrow Connector 43">
              <a:extLst>
                <a:ext uri="{FF2B5EF4-FFF2-40B4-BE49-F238E27FC236}">
                  <a16:creationId xmlns:a16="http://schemas.microsoft.com/office/drawing/2014/main" id="{C68148BA-57B8-421F-8C8A-63866279C697}"/>
                </a:ext>
              </a:extLst>
            </p:cNvPr>
            <p:cNvCxnSpPr>
              <a:cxnSpLocks/>
            </p:cNvCxnSpPr>
            <p:nvPr/>
          </p:nvCxnSpPr>
          <p:spPr>
            <a:xfrm flipH="1">
              <a:off x="2683501" y="3064456"/>
              <a:ext cx="713726" cy="0"/>
            </a:xfrm>
            <a:prstGeom prst="straightConnector1">
              <a:avLst/>
            </a:prstGeom>
            <a:noFill/>
            <a:ln w="63500" cap="flat" cmpd="sng" algn="ctr">
              <a:solidFill>
                <a:schemeClr val="tx1"/>
              </a:solidFill>
              <a:prstDash val="solid"/>
              <a:miter lim="800000"/>
              <a:headEnd type="triangle"/>
              <a:tailEnd type="triangle"/>
            </a:ln>
            <a:effectLst/>
          </p:spPr>
        </p:cxnSp>
        <p:cxnSp>
          <p:nvCxnSpPr>
            <p:cNvPr id="39" name="Straight Arrow Connector 24">
              <a:extLst>
                <a:ext uri="{FF2B5EF4-FFF2-40B4-BE49-F238E27FC236}">
                  <a16:creationId xmlns:a16="http://schemas.microsoft.com/office/drawing/2014/main" id="{D65B7E4C-51F5-40F8-B3E6-8BF49EE6CC25}"/>
                </a:ext>
              </a:extLst>
            </p:cNvPr>
            <p:cNvCxnSpPr/>
            <p:nvPr/>
          </p:nvCxnSpPr>
          <p:spPr>
            <a:xfrm flipH="1">
              <a:off x="1581242" y="3216857"/>
              <a:ext cx="557760" cy="0"/>
            </a:xfrm>
            <a:prstGeom prst="straightConnector1">
              <a:avLst/>
            </a:prstGeom>
            <a:noFill/>
            <a:ln w="57150" cap="flat" cmpd="sng" algn="ctr">
              <a:solidFill>
                <a:srgbClr val="000000"/>
              </a:solidFill>
              <a:prstDash val="solid"/>
              <a:miter lim="800000"/>
              <a:headEnd type="triangle"/>
              <a:tailEnd type="triangle"/>
            </a:ln>
            <a:effectLst/>
          </p:spPr>
        </p:cxnSp>
        <p:cxnSp>
          <p:nvCxnSpPr>
            <p:cNvPr id="41" name="Straight Arrow Connector 43">
              <a:extLst>
                <a:ext uri="{FF2B5EF4-FFF2-40B4-BE49-F238E27FC236}">
                  <a16:creationId xmlns:a16="http://schemas.microsoft.com/office/drawing/2014/main" id="{E6ABAEF6-6FA0-42DC-8C12-221E2E436919}"/>
                </a:ext>
              </a:extLst>
            </p:cNvPr>
            <p:cNvCxnSpPr>
              <a:cxnSpLocks/>
            </p:cNvCxnSpPr>
            <p:nvPr/>
          </p:nvCxnSpPr>
          <p:spPr>
            <a:xfrm flipH="1">
              <a:off x="2819617" y="3216856"/>
              <a:ext cx="713726" cy="0"/>
            </a:xfrm>
            <a:prstGeom prst="straightConnector1">
              <a:avLst/>
            </a:prstGeom>
            <a:noFill/>
            <a:ln w="63500" cap="flat" cmpd="sng" algn="ctr">
              <a:solidFill>
                <a:schemeClr val="tx1"/>
              </a:solidFill>
              <a:prstDash val="solid"/>
              <a:miter lim="800000"/>
              <a:headEnd type="triangle"/>
              <a:tailEnd type="triangle"/>
            </a:ln>
            <a:effectLst/>
          </p:spPr>
        </p:cxnSp>
        <p:cxnSp>
          <p:nvCxnSpPr>
            <p:cNvPr id="45" name="Straight Arrow Connector 24">
              <a:extLst>
                <a:ext uri="{FF2B5EF4-FFF2-40B4-BE49-F238E27FC236}">
                  <a16:creationId xmlns:a16="http://schemas.microsoft.com/office/drawing/2014/main" id="{98B7AE4B-E355-4FC7-B5B3-B4116EDEA908}"/>
                </a:ext>
              </a:extLst>
            </p:cNvPr>
            <p:cNvCxnSpPr/>
            <p:nvPr/>
          </p:nvCxnSpPr>
          <p:spPr>
            <a:xfrm flipH="1">
              <a:off x="1717359" y="3369257"/>
              <a:ext cx="557760" cy="0"/>
            </a:xfrm>
            <a:prstGeom prst="straightConnector1">
              <a:avLst/>
            </a:prstGeom>
            <a:noFill/>
            <a:ln w="57150" cap="flat" cmpd="sng" algn="ctr">
              <a:solidFill>
                <a:srgbClr val="000000"/>
              </a:solidFill>
              <a:prstDash val="solid"/>
              <a:miter lim="800000"/>
              <a:headEnd type="triangle"/>
              <a:tailEnd type="triangle"/>
            </a:ln>
            <a:effectLst/>
          </p:spPr>
        </p:cxnSp>
        <p:cxnSp>
          <p:nvCxnSpPr>
            <p:cNvPr id="47" name="Straight Arrow Connector 43">
              <a:extLst>
                <a:ext uri="{FF2B5EF4-FFF2-40B4-BE49-F238E27FC236}">
                  <a16:creationId xmlns:a16="http://schemas.microsoft.com/office/drawing/2014/main" id="{B0509DAF-D1D3-4043-BB7E-CEDE4B8B5645}"/>
                </a:ext>
              </a:extLst>
            </p:cNvPr>
            <p:cNvCxnSpPr>
              <a:cxnSpLocks/>
            </p:cNvCxnSpPr>
            <p:nvPr/>
          </p:nvCxnSpPr>
          <p:spPr>
            <a:xfrm flipH="1">
              <a:off x="2955734" y="3369256"/>
              <a:ext cx="713726" cy="0"/>
            </a:xfrm>
            <a:prstGeom prst="straightConnector1">
              <a:avLst/>
            </a:prstGeom>
            <a:noFill/>
            <a:ln w="63500" cap="flat" cmpd="sng" algn="ctr">
              <a:solidFill>
                <a:schemeClr val="tx1"/>
              </a:solidFill>
              <a:prstDash val="solid"/>
              <a:miter lim="800000"/>
              <a:headEnd type="triangle"/>
              <a:tailEnd type="triangle"/>
            </a:ln>
            <a:effectLst/>
          </p:spPr>
        </p:cxnSp>
        <p:cxnSp>
          <p:nvCxnSpPr>
            <p:cNvPr id="51" name="Straight Arrow Connector 24">
              <a:extLst>
                <a:ext uri="{FF2B5EF4-FFF2-40B4-BE49-F238E27FC236}">
                  <a16:creationId xmlns:a16="http://schemas.microsoft.com/office/drawing/2014/main" id="{A3E3EC4C-F734-45A4-B8DA-B4930D2765B9}"/>
                </a:ext>
              </a:extLst>
            </p:cNvPr>
            <p:cNvCxnSpPr>
              <a:cxnSpLocks/>
            </p:cNvCxnSpPr>
            <p:nvPr/>
          </p:nvCxnSpPr>
          <p:spPr>
            <a:xfrm flipH="1">
              <a:off x="1853477" y="3521657"/>
              <a:ext cx="557759" cy="0"/>
            </a:xfrm>
            <a:prstGeom prst="straightConnector1">
              <a:avLst/>
            </a:prstGeom>
            <a:noFill/>
            <a:ln w="57150" cap="flat" cmpd="sng" algn="ctr">
              <a:solidFill>
                <a:srgbClr val="000000"/>
              </a:solidFill>
              <a:prstDash val="solid"/>
              <a:miter lim="800000"/>
              <a:headEnd type="triangle"/>
              <a:tailEnd type="triangle"/>
            </a:ln>
            <a:effectLst/>
          </p:spPr>
        </p:cxnSp>
        <p:cxnSp>
          <p:nvCxnSpPr>
            <p:cNvPr id="53" name="Straight Arrow Connector 43">
              <a:extLst>
                <a:ext uri="{FF2B5EF4-FFF2-40B4-BE49-F238E27FC236}">
                  <a16:creationId xmlns:a16="http://schemas.microsoft.com/office/drawing/2014/main" id="{958934EE-E8EE-45AE-89C4-312E05B63A54}"/>
                </a:ext>
              </a:extLst>
            </p:cNvPr>
            <p:cNvCxnSpPr>
              <a:cxnSpLocks/>
            </p:cNvCxnSpPr>
            <p:nvPr/>
          </p:nvCxnSpPr>
          <p:spPr>
            <a:xfrm flipH="1">
              <a:off x="3091852" y="3521656"/>
              <a:ext cx="713725" cy="0"/>
            </a:xfrm>
            <a:prstGeom prst="straightConnector1">
              <a:avLst/>
            </a:prstGeom>
            <a:noFill/>
            <a:ln w="63500" cap="flat" cmpd="sng" algn="ctr">
              <a:solidFill>
                <a:schemeClr val="tx1"/>
              </a:solidFill>
              <a:prstDash val="solid"/>
              <a:miter lim="800000"/>
              <a:headEnd type="triangle"/>
              <a:tailEnd type="triangle"/>
            </a:ln>
            <a:effectLst/>
          </p:spPr>
        </p:cxnSp>
        <p:cxnSp>
          <p:nvCxnSpPr>
            <p:cNvPr id="55" name="Straight Arrow Connector 43">
              <a:extLst>
                <a:ext uri="{FF2B5EF4-FFF2-40B4-BE49-F238E27FC236}">
                  <a16:creationId xmlns:a16="http://schemas.microsoft.com/office/drawing/2014/main" id="{E90FCBA4-0FB7-4149-AD33-89EACCBEFE8D}"/>
                </a:ext>
              </a:extLst>
            </p:cNvPr>
            <p:cNvCxnSpPr>
              <a:cxnSpLocks/>
            </p:cNvCxnSpPr>
            <p:nvPr/>
          </p:nvCxnSpPr>
          <p:spPr>
            <a:xfrm flipH="1">
              <a:off x="4501787" y="3369256"/>
              <a:ext cx="907123" cy="10182"/>
            </a:xfrm>
            <a:prstGeom prst="straightConnector1">
              <a:avLst/>
            </a:prstGeom>
            <a:noFill/>
            <a:ln w="98425" cap="flat" cmpd="sng" algn="ctr">
              <a:solidFill>
                <a:schemeClr val="tx1"/>
              </a:solidFill>
              <a:prstDash val="solid"/>
              <a:miter lim="800000"/>
              <a:headEnd type="triangle"/>
              <a:tailEnd type="triangle"/>
            </a:ln>
            <a:effectLst/>
          </p:spPr>
        </p:cxnSp>
      </p:grpSp>
      <p:cxnSp>
        <p:nvCxnSpPr>
          <p:cNvPr id="80" name="Straight Arrow Connector 28">
            <a:extLst>
              <a:ext uri="{FF2B5EF4-FFF2-40B4-BE49-F238E27FC236}">
                <a16:creationId xmlns:a16="http://schemas.microsoft.com/office/drawing/2014/main" id="{A5DDC0D3-BF8C-4E04-A3CC-EE3B818D760F}"/>
              </a:ext>
            </a:extLst>
          </p:cNvPr>
          <p:cNvCxnSpPr>
            <a:cxnSpLocks/>
          </p:cNvCxnSpPr>
          <p:nvPr/>
        </p:nvCxnSpPr>
        <p:spPr>
          <a:xfrm flipH="1">
            <a:off x="1850564" y="1563826"/>
            <a:ext cx="2093116" cy="995790"/>
          </a:xfrm>
          <a:prstGeom prst="straightConnector1">
            <a:avLst/>
          </a:prstGeom>
          <a:ln w="44450" cmpd="sng">
            <a:solidFill>
              <a:srgbClr val="C00000"/>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28">
            <a:extLst>
              <a:ext uri="{FF2B5EF4-FFF2-40B4-BE49-F238E27FC236}">
                <a16:creationId xmlns:a16="http://schemas.microsoft.com/office/drawing/2014/main" id="{B4D22EA4-07D8-4EB8-BE76-7280576919FF}"/>
              </a:ext>
            </a:extLst>
          </p:cNvPr>
          <p:cNvCxnSpPr>
            <a:cxnSpLocks/>
          </p:cNvCxnSpPr>
          <p:nvPr/>
        </p:nvCxnSpPr>
        <p:spPr>
          <a:xfrm flipH="1">
            <a:off x="3076466" y="1641672"/>
            <a:ext cx="1186907" cy="937723"/>
          </a:xfrm>
          <a:prstGeom prst="straightConnector1">
            <a:avLst/>
          </a:prstGeom>
          <a:ln w="44450" cmpd="sng">
            <a:solidFill>
              <a:srgbClr val="C00000"/>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28">
            <a:extLst>
              <a:ext uri="{FF2B5EF4-FFF2-40B4-BE49-F238E27FC236}">
                <a16:creationId xmlns:a16="http://schemas.microsoft.com/office/drawing/2014/main" id="{FE2BD7ED-74FF-49B3-BE62-3B0232FA63F2}"/>
              </a:ext>
            </a:extLst>
          </p:cNvPr>
          <p:cNvCxnSpPr>
            <a:cxnSpLocks/>
          </p:cNvCxnSpPr>
          <p:nvPr/>
        </p:nvCxnSpPr>
        <p:spPr>
          <a:xfrm>
            <a:off x="4431241" y="1665577"/>
            <a:ext cx="160653" cy="937365"/>
          </a:xfrm>
          <a:prstGeom prst="straightConnector1">
            <a:avLst/>
          </a:prstGeom>
          <a:ln w="44450" cmpd="sng">
            <a:solidFill>
              <a:srgbClr val="C00000"/>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28">
            <a:extLst>
              <a:ext uri="{FF2B5EF4-FFF2-40B4-BE49-F238E27FC236}">
                <a16:creationId xmlns:a16="http://schemas.microsoft.com/office/drawing/2014/main" id="{71E54538-91C1-46A5-BF0D-F628245B9528}"/>
              </a:ext>
            </a:extLst>
          </p:cNvPr>
          <p:cNvCxnSpPr>
            <a:cxnSpLocks/>
            <a:stCxn id="90" idx="2"/>
          </p:cNvCxnSpPr>
          <p:nvPr/>
        </p:nvCxnSpPr>
        <p:spPr>
          <a:xfrm>
            <a:off x="4725796" y="1590169"/>
            <a:ext cx="2221625" cy="986807"/>
          </a:xfrm>
          <a:prstGeom prst="straightConnector1">
            <a:avLst/>
          </a:prstGeom>
          <a:ln w="44450" cmpd="sng">
            <a:solidFill>
              <a:srgbClr val="C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90" name="Retângulo 89">
            <a:extLst>
              <a:ext uri="{FF2B5EF4-FFF2-40B4-BE49-F238E27FC236}">
                <a16:creationId xmlns:a16="http://schemas.microsoft.com/office/drawing/2014/main" id="{474985FD-D057-4ECC-A0D5-03D089AEDCDE}"/>
              </a:ext>
            </a:extLst>
          </p:cNvPr>
          <p:cNvSpPr/>
          <p:nvPr/>
        </p:nvSpPr>
        <p:spPr>
          <a:xfrm>
            <a:off x="3436821" y="1128504"/>
            <a:ext cx="257795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Avenir Next" panose="020B0503020202020204" pitchFamily="34" charset="0"/>
              </a:rPr>
              <a:t>Data Movement</a:t>
            </a:r>
          </a:p>
        </p:txBody>
      </p:sp>
      <p:sp>
        <p:nvSpPr>
          <p:cNvPr id="91" name="Espaço Reservado para Conteúdo 2">
            <a:extLst>
              <a:ext uri="{FF2B5EF4-FFF2-40B4-BE49-F238E27FC236}">
                <a16:creationId xmlns:a16="http://schemas.microsoft.com/office/drawing/2014/main" id="{5BD3B60A-AF4B-4D56-AC36-87ACC7D9E8AD}"/>
              </a:ext>
            </a:extLst>
          </p:cNvPr>
          <p:cNvSpPr>
            <a:spLocks noGrp="1"/>
          </p:cNvSpPr>
          <p:nvPr>
            <p:ph idx="1"/>
          </p:nvPr>
        </p:nvSpPr>
        <p:spPr>
          <a:xfrm>
            <a:off x="9545" y="4636698"/>
            <a:ext cx="9247258" cy="2104942"/>
          </a:xfrm>
        </p:spPr>
        <p:txBody>
          <a:bodyPr/>
          <a:lstStyle/>
          <a:p>
            <a:pPr marL="0" indent="0">
              <a:buNone/>
            </a:pPr>
            <a:r>
              <a:rPr lang="en-US" sz="2800" dirty="0">
                <a:solidFill>
                  <a:srgbClr val="C00000"/>
                </a:solidFill>
              </a:rPr>
              <a:t>Data movement bottlenecks </a:t>
            </a:r>
            <a:r>
              <a:rPr lang="en-US" sz="2800" dirty="0"/>
              <a:t>happen because of:</a:t>
            </a:r>
            <a:endParaRPr lang="en-US" sz="2000" dirty="0"/>
          </a:p>
          <a:p>
            <a:pPr marL="457200" lvl="1" indent="-233363"/>
            <a:r>
              <a:rPr lang="en-US" sz="2200" dirty="0"/>
              <a:t>Not enough data </a:t>
            </a:r>
            <a:r>
              <a:rPr lang="en-US" sz="2200" b="1" dirty="0"/>
              <a:t>locality </a:t>
            </a:r>
            <a:r>
              <a:rPr lang="en-US" sz="2200" dirty="0"/>
              <a:t>→ ineffective use of the cache hierarchy</a:t>
            </a:r>
          </a:p>
          <a:p>
            <a:pPr marL="457200" lvl="1" indent="-233363"/>
            <a:r>
              <a:rPr lang="en-US" sz="2200" dirty="0"/>
              <a:t>Not enough </a:t>
            </a:r>
            <a:r>
              <a:rPr lang="en-US" sz="2200" b="1" dirty="0"/>
              <a:t>memory bandwidth</a:t>
            </a:r>
          </a:p>
          <a:p>
            <a:pPr marL="457200" lvl="1" indent="-233363">
              <a:buNone/>
            </a:pPr>
            <a:r>
              <a:rPr lang="en-US" sz="2200" dirty="0"/>
              <a:t>-  High average </a:t>
            </a:r>
            <a:r>
              <a:rPr lang="en-US" sz="2200" b="1" dirty="0"/>
              <a:t>memory access time </a:t>
            </a:r>
          </a:p>
        </p:txBody>
      </p:sp>
      <p:sp>
        <p:nvSpPr>
          <p:cNvPr id="49" name="Rectangle 48">
            <a:extLst>
              <a:ext uri="{FF2B5EF4-FFF2-40B4-BE49-F238E27FC236}">
                <a16:creationId xmlns:a16="http://schemas.microsoft.com/office/drawing/2014/main" id="{85ED3ACD-92EE-3F40-83D1-7E01A4B88463}"/>
              </a:ext>
            </a:extLst>
          </p:cNvPr>
          <p:cNvSpPr/>
          <p:nvPr/>
        </p:nvSpPr>
        <p:spPr>
          <a:xfrm>
            <a:off x="6117000" y="2950191"/>
            <a:ext cx="14216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7E6E6">
                    <a:lumMod val="25000"/>
                  </a:srgbClr>
                </a:solidFill>
                <a:effectLst/>
                <a:uLnTx/>
                <a:uFillTx/>
                <a:latin typeface="Avenir Next" panose="020B0503020202020204" pitchFamily="34" charset="0"/>
              </a:rPr>
              <a:t>Off-Chip Link</a:t>
            </a:r>
          </a:p>
        </p:txBody>
      </p:sp>
      <p:sp>
        <p:nvSpPr>
          <p:cNvPr id="57" name="Slide Number Placeholder 5">
            <a:extLst>
              <a:ext uri="{FF2B5EF4-FFF2-40B4-BE49-F238E27FC236}">
                <a16:creationId xmlns:a16="http://schemas.microsoft.com/office/drawing/2014/main" id="{000CB952-4233-0A2F-A6A4-550C39069B54}"/>
              </a:ext>
            </a:extLst>
          </p:cNvPr>
          <p:cNvSpPr txBox="1">
            <a:spLocks/>
          </p:cNvSpPr>
          <p:nvPr/>
        </p:nvSpPr>
        <p:spPr>
          <a:xfrm>
            <a:off x="4076700" y="6400801"/>
            <a:ext cx="990600" cy="340839"/>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rPr>
              <a:t>4</a:t>
            </a:r>
            <a:endPar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
        <p:nvSpPr>
          <p:cNvPr id="4" name="Rectangle 3">
            <a:extLst>
              <a:ext uri="{FF2B5EF4-FFF2-40B4-BE49-F238E27FC236}">
                <a16:creationId xmlns:a16="http://schemas.microsoft.com/office/drawing/2014/main" id="{5555ADDE-89BE-8225-24BF-7F92BF18FA31}"/>
              </a:ext>
            </a:extLst>
          </p:cNvPr>
          <p:cNvSpPr/>
          <p:nvPr/>
        </p:nvSpPr>
        <p:spPr>
          <a:xfrm>
            <a:off x="4572000" y="6400801"/>
            <a:ext cx="683172" cy="34083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496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500"/>
                                        <p:tgtEl>
                                          <p:spTgt spid="84"/>
                                        </p:tgtEl>
                                      </p:cBhvr>
                                    </p:animEffect>
                                  </p:childTnLst>
                                </p:cTn>
                              </p:par>
                              <p:par>
                                <p:cTn id="14" presetID="10" presetClass="entr" presetSubtype="0" fill="hold"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1">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1">
                                            <p:txEl>
                                              <p:pRg st="2" end="2"/>
                                            </p:txEl>
                                          </p:spTgt>
                                        </p:tgtEl>
                                        <p:attrNameLst>
                                          <p:attrName>style.visibility</p:attrName>
                                        </p:attrNameLst>
                                      </p:cBhvr>
                                      <p:to>
                                        <p:strVal val="visible"/>
                                      </p:to>
                                    </p:set>
                                  </p:childTnLst>
                                </p:cTn>
                              </p:par>
                              <p:par>
                                <p:cTn id="29" presetID="26" presetClass="emph" presetSubtype="0" fill="hold" nodeType="withEffect">
                                  <p:stCondLst>
                                    <p:cond delay="0"/>
                                  </p:stCondLst>
                                  <p:childTnLst>
                                    <p:animEffect transition="out" filter="fade">
                                      <p:cBhvr>
                                        <p:cTn id="30" dur="500" tmFilter="0, 0; .2, .5; .8, .5; 1, 0"/>
                                        <p:tgtEl>
                                          <p:spTgt spid="92"/>
                                        </p:tgtEl>
                                      </p:cBhvr>
                                    </p:animEffect>
                                    <p:animScale>
                                      <p:cBhvr>
                                        <p:cTn id="31" dur="250" autoRev="1" fill="hold"/>
                                        <p:tgtEl>
                                          <p:spTgt spid="92"/>
                                        </p:tgtEl>
                                      </p:cBhvr>
                                      <p:by x="105000" y="105000"/>
                                    </p:animScale>
                                  </p:childTnLst>
                                </p:cTn>
                              </p:par>
                              <p:par>
                                <p:cTn id="32" presetID="26" presetClass="emph" presetSubtype="0" fill="hold" grpId="0" nodeType="withEffect">
                                  <p:stCondLst>
                                    <p:cond delay="0"/>
                                  </p:stCondLst>
                                  <p:childTnLst>
                                    <p:animEffect transition="out" filter="fade">
                                      <p:cBhvr>
                                        <p:cTn id="33" dur="500" tmFilter="0, 0; .2, .5; .8, .5; 1, 0"/>
                                        <p:tgtEl>
                                          <p:spTgt spid="10"/>
                                        </p:tgtEl>
                                      </p:cBhvr>
                                    </p:animEffect>
                                    <p:animScale>
                                      <p:cBhvr>
                                        <p:cTn id="34" dur="250" autoRev="1" fill="hold"/>
                                        <p:tgtEl>
                                          <p:spTgt spid="10"/>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1">
                                            <p:txEl>
                                              <p:pRg st="3" end="3"/>
                                            </p:txEl>
                                          </p:spTgt>
                                        </p:tgtEl>
                                        <p:attrNameLst>
                                          <p:attrName>style.visibility</p:attrName>
                                        </p:attrNameLst>
                                      </p:cBhvr>
                                      <p:to>
                                        <p:strVal val="visible"/>
                                      </p:to>
                                    </p:set>
                                  </p:childTnLst>
                                </p:cTn>
                              </p:par>
                              <p:par>
                                <p:cTn id="39" presetID="26" presetClass="emph" presetSubtype="0" fill="hold" nodeType="withEffect">
                                  <p:stCondLst>
                                    <p:cond delay="0"/>
                                  </p:stCondLst>
                                  <p:childTnLst>
                                    <p:animEffect transition="out" filter="fade">
                                      <p:cBhvr>
                                        <p:cTn id="40" dur="500" tmFilter="0, 0; .2, .5; .8, .5; 1, 0"/>
                                        <p:tgtEl>
                                          <p:spTgt spid="93"/>
                                        </p:tgtEl>
                                      </p:cBhvr>
                                    </p:animEffect>
                                    <p:animScale>
                                      <p:cBhvr>
                                        <p:cTn id="41" dur="250" autoRev="1" fill="hold"/>
                                        <p:tgtEl>
                                          <p:spTgt spid="9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81F123-2A8C-CFBF-8652-71A0D23A311D}"/>
              </a:ext>
            </a:extLst>
          </p:cNvPr>
          <p:cNvSpPr>
            <a:spLocks noGrp="1"/>
          </p:cNvSpPr>
          <p:nvPr>
            <p:ph type="title"/>
          </p:nvPr>
        </p:nvSpPr>
        <p:spPr>
          <a:xfrm>
            <a:off x="169011" y="132334"/>
            <a:ext cx="8894602" cy="925840"/>
          </a:xfrm>
        </p:spPr>
        <p:txBody>
          <a:bodyPr>
            <a:noAutofit/>
          </a:bodyPr>
          <a:lstStyle/>
          <a:p>
            <a:r>
              <a:rPr lang="en-US" sz="3600" dirty="0"/>
              <a:t>DaPPA:  </a:t>
            </a:r>
            <a:br>
              <a:rPr lang="en-US" sz="3600" dirty="0"/>
            </a:br>
            <a:r>
              <a:rPr lang="en-US" sz="2800" dirty="0"/>
              <a:t>Putting All Together</a:t>
            </a:r>
          </a:p>
        </p:txBody>
      </p:sp>
      <p:pic>
        <p:nvPicPr>
          <p:cNvPr id="2" name="Picture 1">
            <a:extLst>
              <a:ext uri="{FF2B5EF4-FFF2-40B4-BE49-F238E27FC236}">
                <a16:creationId xmlns:a16="http://schemas.microsoft.com/office/drawing/2014/main" id="{9AD2D256-2757-633D-2C05-FB57EB89CD28}"/>
              </a:ext>
            </a:extLst>
          </p:cNvPr>
          <p:cNvPicPr>
            <a:picLocks noChangeAspect="1"/>
          </p:cNvPicPr>
          <p:nvPr/>
        </p:nvPicPr>
        <p:blipFill>
          <a:blip r:embed="rId3"/>
          <a:stretch>
            <a:fillRect/>
          </a:stretch>
        </p:blipFill>
        <p:spPr>
          <a:xfrm>
            <a:off x="168606" y="2506051"/>
            <a:ext cx="8806789" cy="3144106"/>
          </a:xfrm>
          <a:prstGeom prst="rect">
            <a:avLst/>
          </a:prstGeom>
        </p:spPr>
      </p:pic>
      <p:sp>
        <p:nvSpPr>
          <p:cNvPr id="5" name="TextBox 4">
            <a:extLst>
              <a:ext uri="{FF2B5EF4-FFF2-40B4-BE49-F238E27FC236}">
                <a16:creationId xmlns:a16="http://schemas.microsoft.com/office/drawing/2014/main" id="{61A0DCF7-D79B-1276-AE30-90D665AC072E}"/>
              </a:ext>
            </a:extLst>
          </p:cNvPr>
          <p:cNvSpPr txBox="1"/>
          <p:nvPr/>
        </p:nvSpPr>
        <p:spPr>
          <a:xfrm>
            <a:off x="0" y="1374944"/>
            <a:ext cx="9144000"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Example of </a:t>
            </a:r>
            <a:r>
              <a:rPr kumimoji="0" lang="en-US" sz="2400" b="0" i="0" u="none" strike="noStrike" kern="1200" cap="none" spc="0" normalizeH="0" baseline="0" noProof="0" dirty="0" err="1">
                <a:ln>
                  <a:noFill/>
                </a:ln>
                <a:solidFill>
                  <a:srgbClr val="000000"/>
                </a:solidFill>
                <a:effectLst/>
                <a:uLnTx/>
                <a:uFillTx/>
                <a:latin typeface="Avenir Next" panose="020B0503020202020204" pitchFamily="34" charset="0"/>
                <a:ea typeface="+mn-ea"/>
                <a:cs typeface="+mn-cs"/>
              </a:rPr>
              <a:t>DaPPA’s</a:t>
            </a: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 implementation of 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vector dot product operation</a:t>
            </a:r>
          </a:p>
        </p:txBody>
      </p:sp>
      <p:sp>
        <p:nvSpPr>
          <p:cNvPr id="6" name="Rectangle 5">
            <a:extLst>
              <a:ext uri="{FF2B5EF4-FFF2-40B4-BE49-F238E27FC236}">
                <a16:creationId xmlns:a16="http://schemas.microsoft.com/office/drawing/2014/main" id="{8F56C6CD-4EE6-69BA-1C79-08AEE5AAAFFE}"/>
              </a:ext>
            </a:extLst>
          </p:cNvPr>
          <p:cNvSpPr/>
          <p:nvPr/>
        </p:nvSpPr>
        <p:spPr>
          <a:xfrm>
            <a:off x="-1" y="2506051"/>
            <a:ext cx="8975394" cy="14894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7" name="Rectangle 6">
            <a:extLst>
              <a:ext uri="{FF2B5EF4-FFF2-40B4-BE49-F238E27FC236}">
                <a16:creationId xmlns:a16="http://schemas.microsoft.com/office/drawing/2014/main" id="{05483031-09B2-01E1-E881-F5EB069FA56F}"/>
              </a:ext>
            </a:extLst>
          </p:cNvPr>
          <p:cNvSpPr/>
          <p:nvPr/>
        </p:nvSpPr>
        <p:spPr>
          <a:xfrm>
            <a:off x="1043608" y="3995530"/>
            <a:ext cx="7931785" cy="14894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8" name="Rectangle 7">
            <a:extLst>
              <a:ext uri="{FF2B5EF4-FFF2-40B4-BE49-F238E27FC236}">
                <a16:creationId xmlns:a16="http://schemas.microsoft.com/office/drawing/2014/main" id="{859E1D47-3192-3871-BB38-F884391E7682}"/>
              </a:ext>
            </a:extLst>
          </p:cNvPr>
          <p:cNvSpPr/>
          <p:nvPr/>
        </p:nvSpPr>
        <p:spPr>
          <a:xfrm>
            <a:off x="1196008" y="4147930"/>
            <a:ext cx="7931785" cy="1802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359951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81F123-2A8C-CFBF-8652-71A0D23A311D}"/>
              </a:ext>
            </a:extLst>
          </p:cNvPr>
          <p:cNvSpPr>
            <a:spLocks noGrp="1"/>
          </p:cNvSpPr>
          <p:nvPr>
            <p:ph type="title"/>
          </p:nvPr>
        </p:nvSpPr>
        <p:spPr>
          <a:xfrm>
            <a:off x="169011" y="132334"/>
            <a:ext cx="8894602" cy="925840"/>
          </a:xfrm>
        </p:spPr>
        <p:txBody>
          <a:bodyPr>
            <a:noAutofit/>
          </a:bodyPr>
          <a:lstStyle/>
          <a:p>
            <a:r>
              <a:rPr lang="en-US" sz="3600" dirty="0"/>
              <a:t>DaPPA:  </a:t>
            </a:r>
            <a:br>
              <a:rPr lang="en-US" sz="3600" dirty="0"/>
            </a:br>
            <a:r>
              <a:rPr lang="en-US" sz="2800" dirty="0"/>
              <a:t>Putting All Together</a:t>
            </a:r>
          </a:p>
        </p:txBody>
      </p:sp>
      <p:pic>
        <p:nvPicPr>
          <p:cNvPr id="2" name="Picture 1">
            <a:extLst>
              <a:ext uri="{FF2B5EF4-FFF2-40B4-BE49-F238E27FC236}">
                <a16:creationId xmlns:a16="http://schemas.microsoft.com/office/drawing/2014/main" id="{9AD2D256-2757-633D-2C05-FB57EB89CD28}"/>
              </a:ext>
            </a:extLst>
          </p:cNvPr>
          <p:cNvPicPr>
            <a:picLocks noChangeAspect="1"/>
          </p:cNvPicPr>
          <p:nvPr/>
        </p:nvPicPr>
        <p:blipFill>
          <a:blip r:embed="rId3"/>
          <a:stretch>
            <a:fillRect/>
          </a:stretch>
        </p:blipFill>
        <p:spPr>
          <a:xfrm>
            <a:off x="168606" y="2506051"/>
            <a:ext cx="8806789" cy="3144106"/>
          </a:xfrm>
          <a:prstGeom prst="rect">
            <a:avLst/>
          </a:prstGeom>
        </p:spPr>
      </p:pic>
      <p:sp>
        <p:nvSpPr>
          <p:cNvPr id="5" name="TextBox 4">
            <a:extLst>
              <a:ext uri="{FF2B5EF4-FFF2-40B4-BE49-F238E27FC236}">
                <a16:creationId xmlns:a16="http://schemas.microsoft.com/office/drawing/2014/main" id="{61A0DCF7-D79B-1276-AE30-90D665AC072E}"/>
              </a:ext>
            </a:extLst>
          </p:cNvPr>
          <p:cNvSpPr txBox="1"/>
          <p:nvPr/>
        </p:nvSpPr>
        <p:spPr>
          <a:xfrm>
            <a:off x="0" y="1374944"/>
            <a:ext cx="9144000"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Example of </a:t>
            </a:r>
            <a:r>
              <a:rPr kumimoji="0" lang="en-US" sz="2400" b="0" i="0" u="none" strike="noStrike" kern="1200" cap="none" spc="0" normalizeH="0" baseline="0" noProof="0" dirty="0" err="1">
                <a:ln>
                  <a:noFill/>
                </a:ln>
                <a:solidFill>
                  <a:srgbClr val="000000"/>
                </a:solidFill>
                <a:effectLst/>
                <a:uLnTx/>
                <a:uFillTx/>
                <a:latin typeface="Avenir Next" panose="020B0503020202020204" pitchFamily="34" charset="0"/>
                <a:ea typeface="+mn-ea"/>
                <a:cs typeface="+mn-cs"/>
              </a:rPr>
              <a:t>DaPPA’s</a:t>
            </a: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 implementation of 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vector dot product operation</a:t>
            </a:r>
          </a:p>
        </p:txBody>
      </p:sp>
      <p:sp>
        <p:nvSpPr>
          <p:cNvPr id="6" name="Rectangle 5">
            <a:extLst>
              <a:ext uri="{FF2B5EF4-FFF2-40B4-BE49-F238E27FC236}">
                <a16:creationId xmlns:a16="http://schemas.microsoft.com/office/drawing/2014/main" id="{8F56C6CD-4EE6-69BA-1C79-08AEE5AAAFFE}"/>
              </a:ext>
            </a:extLst>
          </p:cNvPr>
          <p:cNvSpPr/>
          <p:nvPr/>
        </p:nvSpPr>
        <p:spPr>
          <a:xfrm>
            <a:off x="7225747" y="2506051"/>
            <a:ext cx="1749645" cy="14894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7" name="Rectangle 6">
            <a:extLst>
              <a:ext uri="{FF2B5EF4-FFF2-40B4-BE49-F238E27FC236}">
                <a16:creationId xmlns:a16="http://schemas.microsoft.com/office/drawing/2014/main" id="{05483031-09B2-01E1-E881-F5EB069FA56F}"/>
              </a:ext>
            </a:extLst>
          </p:cNvPr>
          <p:cNvSpPr/>
          <p:nvPr/>
        </p:nvSpPr>
        <p:spPr>
          <a:xfrm>
            <a:off x="1043608" y="3995530"/>
            <a:ext cx="7931785" cy="14894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8" name="Rectangle 7">
            <a:extLst>
              <a:ext uri="{FF2B5EF4-FFF2-40B4-BE49-F238E27FC236}">
                <a16:creationId xmlns:a16="http://schemas.microsoft.com/office/drawing/2014/main" id="{859E1D47-3192-3871-BB38-F884391E7682}"/>
              </a:ext>
            </a:extLst>
          </p:cNvPr>
          <p:cNvSpPr/>
          <p:nvPr/>
        </p:nvSpPr>
        <p:spPr>
          <a:xfrm>
            <a:off x="1196008" y="3756991"/>
            <a:ext cx="7931785" cy="21932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3" name="Rounded Rectangle 2">
            <a:extLst>
              <a:ext uri="{FF2B5EF4-FFF2-40B4-BE49-F238E27FC236}">
                <a16:creationId xmlns:a16="http://schemas.microsoft.com/office/drawing/2014/main" id="{F048281E-B67A-C2C3-D59E-23F70F08E225}"/>
              </a:ext>
            </a:extLst>
          </p:cNvPr>
          <p:cNvSpPr/>
          <p:nvPr/>
        </p:nvSpPr>
        <p:spPr>
          <a:xfrm>
            <a:off x="178544" y="2748170"/>
            <a:ext cx="6043352" cy="1008821"/>
          </a:xfrm>
          <a:prstGeom prst="roundRect">
            <a:avLst>
              <a:gd name="adj" fmla="val 10513"/>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20644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81F123-2A8C-CFBF-8652-71A0D23A311D}"/>
              </a:ext>
            </a:extLst>
          </p:cNvPr>
          <p:cNvSpPr>
            <a:spLocks noGrp="1"/>
          </p:cNvSpPr>
          <p:nvPr>
            <p:ph type="title"/>
          </p:nvPr>
        </p:nvSpPr>
        <p:spPr>
          <a:xfrm>
            <a:off x="169011" y="132334"/>
            <a:ext cx="8894602" cy="925840"/>
          </a:xfrm>
        </p:spPr>
        <p:txBody>
          <a:bodyPr>
            <a:noAutofit/>
          </a:bodyPr>
          <a:lstStyle/>
          <a:p>
            <a:r>
              <a:rPr lang="en-US" sz="3600" dirty="0"/>
              <a:t>DaPPA:  </a:t>
            </a:r>
            <a:br>
              <a:rPr lang="en-US" sz="3600" dirty="0"/>
            </a:br>
            <a:r>
              <a:rPr lang="en-US" sz="2800" dirty="0"/>
              <a:t>Putting All Together</a:t>
            </a:r>
          </a:p>
        </p:txBody>
      </p:sp>
      <p:pic>
        <p:nvPicPr>
          <p:cNvPr id="2" name="Picture 1">
            <a:extLst>
              <a:ext uri="{FF2B5EF4-FFF2-40B4-BE49-F238E27FC236}">
                <a16:creationId xmlns:a16="http://schemas.microsoft.com/office/drawing/2014/main" id="{9AD2D256-2757-633D-2C05-FB57EB89CD28}"/>
              </a:ext>
            </a:extLst>
          </p:cNvPr>
          <p:cNvPicPr>
            <a:picLocks noChangeAspect="1"/>
          </p:cNvPicPr>
          <p:nvPr/>
        </p:nvPicPr>
        <p:blipFill>
          <a:blip r:embed="rId3"/>
          <a:stretch>
            <a:fillRect/>
          </a:stretch>
        </p:blipFill>
        <p:spPr>
          <a:xfrm>
            <a:off x="168606" y="2506051"/>
            <a:ext cx="8806789" cy="3144106"/>
          </a:xfrm>
          <a:prstGeom prst="rect">
            <a:avLst/>
          </a:prstGeom>
        </p:spPr>
      </p:pic>
      <p:sp>
        <p:nvSpPr>
          <p:cNvPr id="5" name="TextBox 4">
            <a:extLst>
              <a:ext uri="{FF2B5EF4-FFF2-40B4-BE49-F238E27FC236}">
                <a16:creationId xmlns:a16="http://schemas.microsoft.com/office/drawing/2014/main" id="{61A0DCF7-D79B-1276-AE30-90D665AC072E}"/>
              </a:ext>
            </a:extLst>
          </p:cNvPr>
          <p:cNvSpPr txBox="1"/>
          <p:nvPr/>
        </p:nvSpPr>
        <p:spPr>
          <a:xfrm>
            <a:off x="0" y="1374944"/>
            <a:ext cx="9144000"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Example of </a:t>
            </a:r>
            <a:r>
              <a:rPr kumimoji="0" lang="en-US" sz="2400" b="0" i="0" u="none" strike="noStrike" kern="1200" cap="none" spc="0" normalizeH="0" baseline="0" noProof="0" dirty="0" err="1">
                <a:ln>
                  <a:noFill/>
                </a:ln>
                <a:solidFill>
                  <a:srgbClr val="000000"/>
                </a:solidFill>
                <a:effectLst/>
                <a:uLnTx/>
                <a:uFillTx/>
                <a:latin typeface="Avenir Next" panose="020B0503020202020204" pitchFamily="34" charset="0"/>
                <a:ea typeface="+mn-ea"/>
                <a:cs typeface="+mn-cs"/>
              </a:rPr>
              <a:t>DaPPA’s</a:t>
            </a: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 implementation of 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vector dot product operation</a:t>
            </a:r>
          </a:p>
        </p:txBody>
      </p:sp>
      <p:sp>
        <p:nvSpPr>
          <p:cNvPr id="6" name="Rectangle 5">
            <a:extLst>
              <a:ext uri="{FF2B5EF4-FFF2-40B4-BE49-F238E27FC236}">
                <a16:creationId xmlns:a16="http://schemas.microsoft.com/office/drawing/2014/main" id="{8F56C6CD-4EE6-69BA-1C79-08AEE5AAAFFE}"/>
              </a:ext>
            </a:extLst>
          </p:cNvPr>
          <p:cNvSpPr/>
          <p:nvPr/>
        </p:nvSpPr>
        <p:spPr>
          <a:xfrm>
            <a:off x="7225747" y="2506051"/>
            <a:ext cx="1749645" cy="14894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7" name="Rectangle 6">
            <a:extLst>
              <a:ext uri="{FF2B5EF4-FFF2-40B4-BE49-F238E27FC236}">
                <a16:creationId xmlns:a16="http://schemas.microsoft.com/office/drawing/2014/main" id="{05483031-09B2-01E1-E881-F5EB069FA56F}"/>
              </a:ext>
            </a:extLst>
          </p:cNvPr>
          <p:cNvSpPr/>
          <p:nvPr/>
        </p:nvSpPr>
        <p:spPr>
          <a:xfrm>
            <a:off x="4721087" y="3995530"/>
            <a:ext cx="4254306" cy="14894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8" name="Rectangle 7">
            <a:extLst>
              <a:ext uri="{FF2B5EF4-FFF2-40B4-BE49-F238E27FC236}">
                <a16:creationId xmlns:a16="http://schemas.microsoft.com/office/drawing/2014/main" id="{859E1D47-3192-3871-BB38-F884391E7682}"/>
              </a:ext>
            </a:extLst>
          </p:cNvPr>
          <p:cNvSpPr/>
          <p:nvPr/>
        </p:nvSpPr>
        <p:spPr>
          <a:xfrm>
            <a:off x="4532244" y="3756991"/>
            <a:ext cx="4555792" cy="21932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3" name="Rounded Rectangle 2">
            <a:extLst>
              <a:ext uri="{FF2B5EF4-FFF2-40B4-BE49-F238E27FC236}">
                <a16:creationId xmlns:a16="http://schemas.microsoft.com/office/drawing/2014/main" id="{92212A8C-2606-5B56-9A9A-FECF4F5E52E7}"/>
              </a:ext>
            </a:extLst>
          </p:cNvPr>
          <p:cNvSpPr/>
          <p:nvPr/>
        </p:nvSpPr>
        <p:spPr>
          <a:xfrm>
            <a:off x="1272209" y="4017833"/>
            <a:ext cx="3250094" cy="1401660"/>
          </a:xfrm>
          <a:prstGeom prst="roundRect">
            <a:avLst>
              <a:gd name="adj" fmla="val 10513"/>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56881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81F123-2A8C-CFBF-8652-71A0D23A311D}"/>
              </a:ext>
            </a:extLst>
          </p:cNvPr>
          <p:cNvSpPr>
            <a:spLocks noGrp="1"/>
          </p:cNvSpPr>
          <p:nvPr>
            <p:ph type="title"/>
          </p:nvPr>
        </p:nvSpPr>
        <p:spPr>
          <a:xfrm>
            <a:off x="169011" y="132334"/>
            <a:ext cx="8894602" cy="925840"/>
          </a:xfrm>
        </p:spPr>
        <p:txBody>
          <a:bodyPr>
            <a:noAutofit/>
          </a:bodyPr>
          <a:lstStyle/>
          <a:p>
            <a:r>
              <a:rPr lang="en-US" sz="3600" dirty="0"/>
              <a:t>DaPPA:  </a:t>
            </a:r>
            <a:br>
              <a:rPr lang="en-US" sz="3600" dirty="0"/>
            </a:br>
            <a:r>
              <a:rPr lang="en-US" sz="2800" dirty="0"/>
              <a:t>Putting All Together</a:t>
            </a:r>
          </a:p>
        </p:txBody>
      </p:sp>
      <p:pic>
        <p:nvPicPr>
          <p:cNvPr id="2" name="Picture 1">
            <a:extLst>
              <a:ext uri="{FF2B5EF4-FFF2-40B4-BE49-F238E27FC236}">
                <a16:creationId xmlns:a16="http://schemas.microsoft.com/office/drawing/2014/main" id="{9AD2D256-2757-633D-2C05-FB57EB89CD28}"/>
              </a:ext>
            </a:extLst>
          </p:cNvPr>
          <p:cNvPicPr>
            <a:picLocks noChangeAspect="1"/>
          </p:cNvPicPr>
          <p:nvPr/>
        </p:nvPicPr>
        <p:blipFill>
          <a:blip r:embed="rId3"/>
          <a:stretch>
            <a:fillRect/>
          </a:stretch>
        </p:blipFill>
        <p:spPr>
          <a:xfrm>
            <a:off x="168606" y="2506051"/>
            <a:ext cx="8806789" cy="3144106"/>
          </a:xfrm>
          <a:prstGeom prst="rect">
            <a:avLst/>
          </a:prstGeom>
        </p:spPr>
      </p:pic>
      <p:sp>
        <p:nvSpPr>
          <p:cNvPr id="5" name="TextBox 4">
            <a:extLst>
              <a:ext uri="{FF2B5EF4-FFF2-40B4-BE49-F238E27FC236}">
                <a16:creationId xmlns:a16="http://schemas.microsoft.com/office/drawing/2014/main" id="{61A0DCF7-D79B-1276-AE30-90D665AC072E}"/>
              </a:ext>
            </a:extLst>
          </p:cNvPr>
          <p:cNvSpPr txBox="1"/>
          <p:nvPr/>
        </p:nvSpPr>
        <p:spPr>
          <a:xfrm>
            <a:off x="0" y="1374944"/>
            <a:ext cx="9144000"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Example of </a:t>
            </a:r>
            <a:r>
              <a:rPr kumimoji="0" lang="en-US" sz="2400" b="0" i="0" u="none" strike="noStrike" kern="1200" cap="none" spc="0" normalizeH="0" baseline="0" noProof="0" dirty="0" err="1">
                <a:ln>
                  <a:noFill/>
                </a:ln>
                <a:solidFill>
                  <a:srgbClr val="000000"/>
                </a:solidFill>
                <a:effectLst/>
                <a:uLnTx/>
                <a:uFillTx/>
                <a:latin typeface="Avenir Next" panose="020B0503020202020204" pitchFamily="34" charset="0"/>
                <a:ea typeface="+mn-ea"/>
                <a:cs typeface="+mn-cs"/>
              </a:rPr>
              <a:t>DaPPA’s</a:t>
            </a: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 implementation of 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mn-cs"/>
              </a:rPr>
              <a:t>vector dot product operation</a:t>
            </a:r>
          </a:p>
        </p:txBody>
      </p:sp>
      <p:sp>
        <p:nvSpPr>
          <p:cNvPr id="3" name="Rounded Rectangle 2">
            <a:extLst>
              <a:ext uri="{FF2B5EF4-FFF2-40B4-BE49-F238E27FC236}">
                <a16:creationId xmlns:a16="http://schemas.microsoft.com/office/drawing/2014/main" id="{B0331B01-7F4E-C30A-7F70-4AE77A663BD2}"/>
              </a:ext>
            </a:extLst>
          </p:cNvPr>
          <p:cNvSpPr/>
          <p:nvPr/>
        </p:nvSpPr>
        <p:spPr>
          <a:xfrm>
            <a:off x="4740605" y="4068165"/>
            <a:ext cx="3031795" cy="1318844"/>
          </a:xfrm>
          <a:prstGeom prst="roundRect">
            <a:avLst>
              <a:gd name="adj" fmla="val 10513"/>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6070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35BAD4-A5FB-2EAF-7924-27AF69F389FD}"/>
              </a:ext>
            </a:extLst>
          </p:cNvPr>
          <p:cNvSpPr>
            <a:spLocks noGrp="1"/>
          </p:cNvSpPr>
          <p:nvPr>
            <p:ph idx="1"/>
          </p:nvPr>
        </p:nvSpPr>
        <p:spPr>
          <a:xfrm>
            <a:off x="169011" y="1231679"/>
            <a:ext cx="8894602" cy="4869089"/>
          </a:xfrm>
        </p:spPr>
        <p:txBody>
          <a:bodyPr>
            <a:normAutofit/>
          </a:bodyPr>
          <a:lstStyle/>
          <a:p>
            <a:pPr>
              <a:lnSpc>
                <a:spcPct val="140000"/>
              </a:lnSpc>
              <a:spcBef>
                <a:spcPts val="600"/>
              </a:spcBef>
            </a:pPr>
            <a:r>
              <a:rPr lang="en-US" sz="2400" b="1" dirty="0">
                <a:solidFill>
                  <a:srgbClr val="D5712F"/>
                </a:solidFill>
                <a:latin typeface="Avenir Next" panose="020B0503020202020204" pitchFamily="34" charset="0"/>
              </a:rPr>
              <a:t>Evaluation Setup </a:t>
            </a:r>
          </a:p>
          <a:p>
            <a:pPr lvl="1">
              <a:lnSpc>
                <a:spcPct val="120000"/>
              </a:lnSpc>
              <a:spcBef>
                <a:spcPts val="0"/>
              </a:spcBef>
            </a:pPr>
            <a:r>
              <a:rPr lang="en-US" sz="2000" b="1" dirty="0">
                <a:solidFill>
                  <a:srgbClr val="D5712F"/>
                </a:solidFill>
                <a:latin typeface="Avenir Next" panose="020B0503020202020204" pitchFamily="34" charset="0"/>
              </a:rPr>
              <a:t>Host CPU: </a:t>
            </a:r>
            <a:r>
              <a:rPr lang="en-US" sz="2000" dirty="0">
                <a:solidFill>
                  <a:srgbClr val="D5712F"/>
                </a:solidFill>
                <a:latin typeface="Avenir Next" panose="020B0503020202020204" pitchFamily="34" charset="0"/>
              </a:rPr>
              <a:t>2-socket Intel® Xeon Silver 4110 CPU </a:t>
            </a:r>
          </a:p>
          <a:p>
            <a:pPr lvl="1">
              <a:lnSpc>
                <a:spcPct val="120000"/>
              </a:lnSpc>
              <a:spcBef>
                <a:spcPts val="0"/>
              </a:spcBef>
            </a:pPr>
            <a:r>
              <a:rPr lang="en-US" sz="2000" b="1" dirty="0">
                <a:solidFill>
                  <a:srgbClr val="D5712F"/>
                </a:solidFill>
                <a:latin typeface="Avenir Next" panose="020B0503020202020204" pitchFamily="34" charset="0"/>
              </a:rPr>
              <a:t>PIM Cores: </a:t>
            </a:r>
            <a:r>
              <a:rPr lang="en-US" sz="2000" dirty="0">
                <a:solidFill>
                  <a:srgbClr val="D5712F"/>
                </a:solidFill>
                <a:latin typeface="Avenir Next" panose="020B0503020202020204" pitchFamily="34" charset="0"/>
              </a:rPr>
              <a:t>20 UPMEM PIM DIMMs (160 GB PIM memory)</a:t>
            </a:r>
          </a:p>
          <a:p>
            <a:pPr lvl="1">
              <a:lnSpc>
                <a:spcPct val="120000"/>
              </a:lnSpc>
              <a:spcBef>
                <a:spcPts val="0"/>
              </a:spcBef>
            </a:pPr>
            <a:r>
              <a:rPr lang="en-US" sz="2000" b="1" dirty="0">
                <a:solidFill>
                  <a:srgbClr val="D5712F"/>
                </a:solidFill>
                <a:latin typeface="Avenir Next" panose="020B0503020202020204" pitchFamily="34" charset="0"/>
              </a:rPr>
              <a:t>2560 DPUs</a:t>
            </a:r>
            <a:r>
              <a:rPr lang="en-US" sz="2000" dirty="0">
                <a:solidFill>
                  <a:srgbClr val="D5712F"/>
                </a:solidFill>
                <a:latin typeface="Avenir Next" panose="020B0503020202020204" pitchFamily="34" charset="0"/>
              </a:rPr>
              <a:t> in total</a:t>
            </a:r>
            <a:br>
              <a:rPr lang="en-US" sz="2000" dirty="0">
                <a:solidFill>
                  <a:srgbClr val="D5712F"/>
                </a:solidFill>
                <a:latin typeface="Avenir Next" panose="020B0503020202020204" pitchFamily="34" charset="0"/>
              </a:rPr>
            </a:br>
            <a:endParaRPr lang="en-US" sz="2000" dirty="0">
              <a:solidFill>
                <a:srgbClr val="D5712F"/>
              </a:solidFill>
              <a:latin typeface="Avenir Next" panose="020B0503020202020204" pitchFamily="34" charset="0"/>
            </a:endParaRPr>
          </a:p>
          <a:p>
            <a:pPr marL="228600" marR="0" lvl="0"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chemeClr val="accent4"/>
                </a:solidFill>
                <a:effectLst/>
                <a:uLnTx/>
                <a:uFillTx/>
                <a:latin typeface="Avenir Next" panose="020B0503020202020204" pitchFamily="34" charset="0"/>
              </a:rPr>
              <a:t>Workloads: </a:t>
            </a:r>
            <a:r>
              <a:rPr kumimoji="0" lang="en-US" sz="2400" i="0" u="none" strike="noStrike" kern="1200" cap="none" spc="0" normalizeH="0" baseline="0" noProof="0" dirty="0">
                <a:ln>
                  <a:noFill/>
                </a:ln>
                <a:solidFill>
                  <a:schemeClr val="accent4"/>
                </a:solidFill>
                <a:effectLst/>
                <a:uLnTx/>
                <a:uFillTx/>
                <a:latin typeface="Avenir Next" panose="020B0503020202020204" pitchFamily="34" charset="0"/>
              </a:rPr>
              <a:t>6 workloads from the PrIM benchmark</a:t>
            </a:r>
            <a:r>
              <a:rPr kumimoji="0" lang="en-US" sz="2400" i="0" u="none" strike="noStrike" kern="1200" cap="none" spc="0" normalizeH="0" noProof="0" dirty="0">
                <a:ln>
                  <a:noFill/>
                </a:ln>
                <a:solidFill>
                  <a:schemeClr val="accent4"/>
                </a:solidFill>
                <a:effectLst/>
                <a:uLnTx/>
                <a:uFillTx/>
                <a:latin typeface="Avenir Next" panose="020B0503020202020204" pitchFamily="34" charset="0"/>
              </a:rPr>
              <a:t> suite</a:t>
            </a:r>
          </a:p>
          <a:p>
            <a:pPr lvl="1">
              <a:lnSpc>
                <a:spcPct val="100000"/>
              </a:lnSpc>
              <a:spcBef>
                <a:spcPts val="600"/>
              </a:spcBef>
              <a:defRPr/>
            </a:pPr>
            <a:r>
              <a:rPr lang="en-US" sz="2000" baseline="0" dirty="0">
                <a:solidFill>
                  <a:schemeClr val="accent4"/>
                </a:solidFill>
                <a:latin typeface="Avenir Next" panose="020B0503020202020204" pitchFamily="34" charset="0"/>
              </a:rPr>
              <a:t>Vector addition (</a:t>
            </a:r>
            <a:r>
              <a:rPr lang="en-US" sz="2000" b="1" baseline="0" dirty="0">
                <a:solidFill>
                  <a:schemeClr val="accent4"/>
                </a:solidFill>
                <a:latin typeface="Avenir Next" panose="020B0503020202020204" pitchFamily="34" charset="0"/>
              </a:rPr>
              <a:t>VA</a:t>
            </a:r>
            <a:r>
              <a:rPr lang="en-US" sz="2000" baseline="0" dirty="0">
                <a:solidFill>
                  <a:schemeClr val="accent4"/>
                </a:solidFill>
                <a:latin typeface="Avenir Next" panose="020B0503020202020204" pitchFamily="34" charset="0"/>
              </a:rPr>
              <a:t>); </a:t>
            </a:r>
            <a:r>
              <a:rPr lang="en-US" sz="2000" dirty="0">
                <a:solidFill>
                  <a:schemeClr val="accent4"/>
                </a:solidFill>
                <a:latin typeface="Avenir Next" panose="020B0503020202020204" pitchFamily="34" charset="0"/>
              </a:rPr>
              <a:t>S</a:t>
            </a:r>
            <a:r>
              <a:rPr lang="en-US" sz="2000" baseline="0" dirty="0">
                <a:solidFill>
                  <a:schemeClr val="accent4"/>
                </a:solidFill>
                <a:latin typeface="Avenir Next" panose="020B0503020202020204" pitchFamily="34" charset="0"/>
              </a:rPr>
              <a:t>elect (</a:t>
            </a:r>
            <a:r>
              <a:rPr lang="en-US" sz="2000" b="1" baseline="0" dirty="0">
                <a:solidFill>
                  <a:schemeClr val="accent4"/>
                </a:solidFill>
                <a:latin typeface="Avenir Next" panose="020B0503020202020204" pitchFamily="34" charset="0"/>
              </a:rPr>
              <a:t>SEL</a:t>
            </a:r>
            <a:r>
              <a:rPr lang="en-US" sz="2000" baseline="0" dirty="0">
                <a:solidFill>
                  <a:schemeClr val="accent4"/>
                </a:solidFill>
                <a:latin typeface="Avenir Next" panose="020B0503020202020204" pitchFamily="34" charset="0"/>
              </a:rPr>
              <a:t>); Unique (</a:t>
            </a:r>
            <a:r>
              <a:rPr lang="en-US" sz="2000" b="1" baseline="0" dirty="0">
                <a:solidFill>
                  <a:schemeClr val="accent4"/>
                </a:solidFill>
                <a:latin typeface="Avenir Next" panose="020B0503020202020204" pitchFamily="34" charset="0"/>
              </a:rPr>
              <a:t>UNI</a:t>
            </a:r>
            <a:r>
              <a:rPr lang="en-US" sz="2000" baseline="0" dirty="0">
                <a:solidFill>
                  <a:schemeClr val="accent4"/>
                </a:solidFill>
                <a:latin typeface="Avenir Next" panose="020B0503020202020204" pitchFamily="34" charset="0"/>
              </a:rPr>
              <a:t>); </a:t>
            </a:r>
            <a:r>
              <a:rPr lang="en-US" sz="2000" dirty="0">
                <a:solidFill>
                  <a:schemeClr val="accent4"/>
                </a:solidFill>
                <a:latin typeface="Avenir Next" panose="020B0503020202020204" pitchFamily="34" charset="0"/>
              </a:rPr>
              <a:t>Reduce (</a:t>
            </a:r>
            <a:r>
              <a:rPr lang="en-US" sz="2000" b="1" dirty="0">
                <a:solidFill>
                  <a:schemeClr val="accent4"/>
                </a:solidFill>
                <a:latin typeface="Avenir Next" panose="020B0503020202020204" pitchFamily="34" charset="0"/>
              </a:rPr>
              <a:t>RED</a:t>
            </a:r>
            <a:r>
              <a:rPr lang="en-US" sz="2000" dirty="0">
                <a:solidFill>
                  <a:schemeClr val="accent4"/>
                </a:solidFill>
                <a:latin typeface="Avenir Next" panose="020B0503020202020204" pitchFamily="34" charset="0"/>
              </a:rPr>
              <a:t>)</a:t>
            </a:r>
            <a:r>
              <a:rPr lang="en-US" sz="2000" dirty="0">
                <a:solidFill>
                  <a:schemeClr val="accent4"/>
                </a:solidFill>
              </a:rPr>
              <a:t>; </a:t>
            </a:r>
            <a:r>
              <a:rPr lang="en-US" sz="2000" dirty="0">
                <a:solidFill>
                  <a:schemeClr val="accent4"/>
                </a:solidFill>
                <a:latin typeface="Avenir Next" panose="020B0503020202020204" pitchFamily="34" charset="0"/>
              </a:rPr>
              <a:t>General matrix-vector multiply (</a:t>
            </a:r>
            <a:r>
              <a:rPr lang="en-US" sz="2000" b="1" baseline="0" dirty="0">
                <a:solidFill>
                  <a:schemeClr val="accent4"/>
                </a:solidFill>
                <a:latin typeface="Avenir Next" panose="020B0503020202020204" pitchFamily="34" charset="0"/>
              </a:rPr>
              <a:t>GEMV</a:t>
            </a:r>
            <a:r>
              <a:rPr lang="en-US" sz="2000" baseline="0" dirty="0">
                <a:solidFill>
                  <a:schemeClr val="accent4"/>
                </a:solidFill>
                <a:latin typeface="Avenir Next" panose="020B0503020202020204" pitchFamily="34" charset="0"/>
              </a:rPr>
              <a:t>); </a:t>
            </a:r>
            <a:r>
              <a:rPr lang="en-US" sz="2000" dirty="0">
                <a:solidFill>
                  <a:schemeClr val="accent4"/>
                </a:solidFill>
                <a:latin typeface="Avenir Next" panose="020B0503020202020204" pitchFamily="34" charset="0"/>
              </a:rPr>
              <a:t>Histogram small (</a:t>
            </a:r>
            <a:r>
              <a:rPr lang="en-US" sz="2000" b="1" dirty="0">
                <a:solidFill>
                  <a:schemeClr val="accent4"/>
                </a:solidFill>
                <a:latin typeface="Avenir Next" panose="020B0503020202020204" pitchFamily="34" charset="0"/>
              </a:rPr>
              <a:t>HST-S</a:t>
            </a:r>
            <a:r>
              <a:rPr lang="en-US" sz="2000" dirty="0">
                <a:solidFill>
                  <a:schemeClr val="accent4"/>
                </a:solidFill>
                <a:latin typeface="Avenir Next" panose="020B0503020202020204" pitchFamily="34" charset="0"/>
              </a:rPr>
              <a:t>)</a:t>
            </a:r>
            <a:br>
              <a:rPr lang="en-US" sz="2000" dirty="0">
                <a:solidFill>
                  <a:schemeClr val="accent4"/>
                </a:solidFill>
                <a:latin typeface="Avenir Next" panose="020B0503020202020204" pitchFamily="34" charset="0"/>
              </a:rPr>
            </a:br>
            <a:endParaRPr lang="en-US" sz="2000" dirty="0">
              <a:solidFill>
                <a:schemeClr val="accent4"/>
              </a:solidFill>
              <a:latin typeface="Avenir Next" panose="020B0503020202020204" pitchFamily="34" charset="0"/>
            </a:endParaRPr>
          </a:p>
          <a:p>
            <a:pPr>
              <a:lnSpc>
                <a:spcPct val="100000"/>
              </a:lnSpc>
              <a:spcBef>
                <a:spcPts val="600"/>
              </a:spcBef>
              <a:defRPr/>
            </a:pPr>
            <a:r>
              <a:rPr lang="en-US" sz="2400" b="1" dirty="0">
                <a:solidFill>
                  <a:schemeClr val="accent5"/>
                </a:solidFill>
              </a:rPr>
              <a:t>Metrics</a:t>
            </a:r>
            <a:endParaRPr lang="en-US" sz="2400" b="1" dirty="0">
              <a:solidFill>
                <a:schemeClr val="accent5"/>
              </a:solidFill>
              <a:latin typeface="Avenir Next" panose="020B0503020202020204" pitchFamily="34" charset="0"/>
            </a:endParaRPr>
          </a:p>
          <a:p>
            <a:pPr lvl="1"/>
            <a:r>
              <a:rPr lang="en-US" sz="2000" b="1" dirty="0">
                <a:solidFill>
                  <a:schemeClr val="accent5"/>
                </a:solidFill>
              </a:rPr>
              <a:t>End-to-end execution time </a:t>
            </a:r>
            <a:r>
              <a:rPr lang="en-US" sz="2000" dirty="0">
                <a:solidFill>
                  <a:schemeClr val="accent5"/>
                </a:solidFill>
              </a:rPr>
              <a:t>(average of 10 runs)</a:t>
            </a:r>
          </a:p>
          <a:p>
            <a:pPr lvl="1"/>
            <a:r>
              <a:rPr lang="en-US" sz="2000" b="1" dirty="0">
                <a:solidFill>
                  <a:schemeClr val="accent5"/>
                </a:solidFill>
              </a:rPr>
              <a:t>Programming complexity </a:t>
            </a:r>
            <a:r>
              <a:rPr lang="en-US" sz="2000" dirty="0">
                <a:solidFill>
                  <a:schemeClr val="accent5"/>
                </a:solidFill>
              </a:rPr>
              <a:t>(in lines of code)</a:t>
            </a:r>
          </a:p>
        </p:txBody>
      </p:sp>
      <p:sp>
        <p:nvSpPr>
          <p:cNvPr id="4" name="Title 1">
            <a:extLst>
              <a:ext uri="{FF2B5EF4-FFF2-40B4-BE49-F238E27FC236}">
                <a16:creationId xmlns:a16="http://schemas.microsoft.com/office/drawing/2014/main" id="{6C81F123-2A8C-CFBF-8652-71A0D23A311D}"/>
              </a:ext>
            </a:extLst>
          </p:cNvPr>
          <p:cNvSpPr>
            <a:spLocks noGrp="1"/>
          </p:cNvSpPr>
          <p:nvPr>
            <p:ph type="title"/>
          </p:nvPr>
        </p:nvSpPr>
        <p:spPr>
          <a:xfrm>
            <a:off x="169011" y="132334"/>
            <a:ext cx="8894602" cy="925840"/>
          </a:xfrm>
        </p:spPr>
        <p:txBody>
          <a:bodyPr>
            <a:noAutofit/>
          </a:bodyPr>
          <a:lstStyle/>
          <a:p>
            <a:r>
              <a:rPr lang="en-US" sz="3600" dirty="0"/>
              <a:t>Evaluation:  </a:t>
            </a:r>
            <a:br>
              <a:rPr lang="en-US" sz="3600" dirty="0"/>
            </a:br>
            <a:r>
              <a:rPr lang="en-US" sz="2800" dirty="0"/>
              <a:t>Methodology Overview</a:t>
            </a:r>
          </a:p>
        </p:txBody>
      </p:sp>
    </p:spTree>
    <p:extLst>
      <p:ext uri="{BB962C8B-B14F-4D97-AF65-F5344CB8AC3E}">
        <p14:creationId xmlns:p14="http://schemas.microsoft.com/office/powerpoint/2010/main" val="289298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81F123-2A8C-CFBF-8652-71A0D23A311D}"/>
              </a:ext>
            </a:extLst>
          </p:cNvPr>
          <p:cNvSpPr>
            <a:spLocks noGrp="1"/>
          </p:cNvSpPr>
          <p:nvPr>
            <p:ph type="title"/>
          </p:nvPr>
        </p:nvSpPr>
        <p:spPr>
          <a:xfrm>
            <a:off x="169011" y="132334"/>
            <a:ext cx="8894602" cy="925840"/>
          </a:xfrm>
        </p:spPr>
        <p:txBody>
          <a:bodyPr>
            <a:noAutofit/>
          </a:bodyPr>
          <a:lstStyle/>
          <a:p>
            <a:r>
              <a:rPr lang="en-US" sz="3600" dirty="0"/>
              <a:t>Evaluation:  </a:t>
            </a:r>
            <a:br>
              <a:rPr lang="en-US" sz="3600" dirty="0"/>
            </a:br>
            <a:r>
              <a:rPr lang="en-US" sz="2800" dirty="0"/>
              <a:t>Performance Analysis</a:t>
            </a:r>
          </a:p>
        </p:txBody>
      </p:sp>
      <p:graphicFrame>
        <p:nvGraphicFramePr>
          <p:cNvPr id="2" name="Chart 1">
            <a:extLst>
              <a:ext uri="{FF2B5EF4-FFF2-40B4-BE49-F238E27FC236}">
                <a16:creationId xmlns:a16="http://schemas.microsoft.com/office/drawing/2014/main" id="{3B9DE6F5-39B1-05CA-355D-DDE53C3F1FD4}"/>
              </a:ext>
            </a:extLst>
          </p:cNvPr>
          <p:cNvGraphicFramePr>
            <a:graphicFrameLocks/>
          </p:cNvGraphicFramePr>
          <p:nvPr/>
        </p:nvGraphicFramePr>
        <p:xfrm>
          <a:off x="-102667" y="1165642"/>
          <a:ext cx="9246667" cy="4577516"/>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a:extLst>
              <a:ext uri="{FF2B5EF4-FFF2-40B4-BE49-F238E27FC236}">
                <a16:creationId xmlns:a16="http://schemas.microsoft.com/office/drawing/2014/main" id="{D2D9AE17-BB3D-0616-FA4A-0A8A5C73A551}"/>
              </a:ext>
            </a:extLst>
          </p:cNvPr>
          <p:cNvCxnSpPr>
            <a:cxnSpLocks/>
          </p:cNvCxnSpPr>
          <p:nvPr/>
        </p:nvCxnSpPr>
        <p:spPr>
          <a:xfrm>
            <a:off x="1282700" y="4378123"/>
            <a:ext cx="7780913" cy="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544320A8-5E65-9E97-A11F-F232210805A0}"/>
              </a:ext>
            </a:extLst>
          </p:cNvPr>
          <p:cNvSpPr/>
          <p:nvPr/>
        </p:nvSpPr>
        <p:spPr>
          <a:xfrm>
            <a:off x="2486026" y="1705652"/>
            <a:ext cx="2085974" cy="3551841"/>
          </a:xfrm>
          <a:prstGeom prst="roundRect">
            <a:avLst>
              <a:gd name="adj" fmla="val 10513"/>
            </a:avLst>
          </a:prstGeom>
          <a:solidFill>
            <a:schemeClr val="accent1">
              <a:alpha val="9804"/>
            </a:schemeClr>
          </a:solidFill>
          <a:ln w="7620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5" name="TextBox 14">
            <a:extLst>
              <a:ext uri="{FF2B5EF4-FFF2-40B4-BE49-F238E27FC236}">
                <a16:creationId xmlns:a16="http://schemas.microsoft.com/office/drawing/2014/main" id="{58198152-DA38-537B-611A-83503651A6F0}"/>
              </a:ext>
            </a:extLst>
          </p:cNvPr>
          <p:cNvSpPr txBox="1"/>
          <p:nvPr/>
        </p:nvSpPr>
        <p:spPr>
          <a:xfrm>
            <a:off x="4656639" y="2271893"/>
            <a:ext cx="4259840" cy="1544479"/>
          </a:xfrm>
          <a:prstGeom prst="roundRect">
            <a:avLst>
              <a:gd name="adj" fmla="val 12327"/>
            </a:avLst>
          </a:prstGeom>
          <a:solidFill>
            <a:schemeClr val="bg1">
              <a:lumMod val="95000"/>
            </a:schemeClr>
          </a:solidFill>
          <a:ln w="38100">
            <a:solidFill>
              <a:schemeClr val="accent6"/>
            </a:solid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EB8F61"/>
                </a:solidFill>
                <a:effectLst/>
                <a:uLnTx/>
                <a:uFillTx/>
                <a:latin typeface="Avenir Next" panose="020B0503020202020204" pitchFamily="34" charset="0"/>
                <a:ea typeface="+mn-ea"/>
                <a:cs typeface="+mn-cs"/>
              </a:rPr>
              <a:t>Large performance improvement due to </a:t>
            </a:r>
            <a:br>
              <a:rPr kumimoji="0" lang="en-US" sz="2200" b="1" i="0" u="none" strike="noStrike" kern="0" cap="none" spc="0" normalizeH="0" baseline="0" noProof="0" dirty="0">
                <a:ln>
                  <a:noFill/>
                </a:ln>
                <a:solidFill>
                  <a:srgbClr val="EB8F61"/>
                </a:solidFill>
                <a:effectLst/>
                <a:uLnTx/>
                <a:uFillTx/>
                <a:latin typeface="Avenir Next" panose="020B0503020202020204" pitchFamily="34" charset="0"/>
                <a:ea typeface="+mn-ea"/>
                <a:cs typeface="+mn-cs"/>
              </a:rPr>
            </a:br>
            <a:r>
              <a:rPr kumimoji="0" lang="en-US" sz="2200" b="1" i="0" u="sng" strike="noStrike" kern="0" cap="none" spc="0" normalizeH="0" baseline="0" noProof="0" dirty="0">
                <a:ln>
                  <a:noFill/>
                </a:ln>
                <a:solidFill>
                  <a:srgbClr val="EB8F61"/>
                </a:solidFill>
                <a:effectLst/>
                <a:uLnTx/>
                <a:uFillTx/>
                <a:latin typeface="Avenir Next" panose="020B0503020202020204" pitchFamily="34" charset="0"/>
                <a:ea typeface="+mn-ea"/>
                <a:cs typeface="+mn-cs"/>
              </a:rPr>
              <a:t>parallel data transfers </a:t>
            </a:r>
            <a:r>
              <a:rPr kumimoji="0" lang="en-US" sz="2200" b="1" i="0" u="none" strike="noStrike" kern="0" cap="none" spc="0" normalizeH="0" baseline="0" noProof="0" dirty="0">
                <a:ln>
                  <a:noFill/>
                </a:ln>
                <a:solidFill>
                  <a:srgbClr val="EB8F61"/>
                </a:solidFill>
                <a:effectLst/>
                <a:uLnTx/>
                <a:uFillTx/>
                <a:latin typeface="Avenir Next" panose="020B0503020202020204" pitchFamily="34" charset="0"/>
                <a:ea typeface="+mn-ea"/>
                <a:cs typeface="+mn-cs"/>
              </a:rPr>
              <a:t>&amp; </a:t>
            </a:r>
            <a:r>
              <a:rPr kumimoji="0" lang="en-US" sz="2200" b="1" i="0" u="sng" strike="noStrike" kern="0" cap="none" spc="0" normalizeH="0" baseline="0" noProof="0" dirty="0">
                <a:ln>
                  <a:noFill/>
                </a:ln>
                <a:solidFill>
                  <a:srgbClr val="EB8F61"/>
                </a:solidFill>
                <a:effectLst/>
                <a:uLnTx/>
                <a:uFillTx/>
                <a:latin typeface="Avenir Next" panose="020B0503020202020204" pitchFamily="34" charset="0"/>
                <a:ea typeface="+mn-ea"/>
                <a:cs typeface="+mn-cs"/>
              </a:rPr>
              <a:t>host+PIM collaborative exec.</a:t>
            </a:r>
            <a:endParaRPr kumimoji="0" lang="en-US" sz="2200" b="1" i="0" u="sng" strike="noStrike" kern="1200" cap="none" spc="0" normalizeH="0" baseline="0" noProof="0" dirty="0">
              <a:ln>
                <a:noFill/>
              </a:ln>
              <a:solidFill>
                <a:srgbClr val="EB8F61"/>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77172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81F123-2A8C-CFBF-8652-71A0D23A311D}"/>
              </a:ext>
            </a:extLst>
          </p:cNvPr>
          <p:cNvSpPr>
            <a:spLocks noGrp="1"/>
          </p:cNvSpPr>
          <p:nvPr>
            <p:ph type="title"/>
          </p:nvPr>
        </p:nvSpPr>
        <p:spPr>
          <a:xfrm>
            <a:off x="169011" y="132334"/>
            <a:ext cx="8894602" cy="925840"/>
          </a:xfrm>
        </p:spPr>
        <p:txBody>
          <a:bodyPr>
            <a:noAutofit/>
          </a:bodyPr>
          <a:lstStyle/>
          <a:p>
            <a:r>
              <a:rPr lang="en-US" sz="3600" dirty="0"/>
              <a:t>Evaluation:  </a:t>
            </a:r>
            <a:br>
              <a:rPr lang="en-US" sz="3600" dirty="0"/>
            </a:br>
            <a:r>
              <a:rPr lang="en-US" sz="2800" dirty="0"/>
              <a:t>Performance Analysis</a:t>
            </a:r>
          </a:p>
        </p:txBody>
      </p:sp>
      <p:graphicFrame>
        <p:nvGraphicFramePr>
          <p:cNvPr id="2" name="Chart 1">
            <a:extLst>
              <a:ext uri="{FF2B5EF4-FFF2-40B4-BE49-F238E27FC236}">
                <a16:creationId xmlns:a16="http://schemas.microsoft.com/office/drawing/2014/main" id="{3B9DE6F5-39B1-05CA-355D-DDE53C3F1FD4}"/>
              </a:ext>
            </a:extLst>
          </p:cNvPr>
          <p:cNvGraphicFramePr>
            <a:graphicFrameLocks/>
          </p:cNvGraphicFramePr>
          <p:nvPr/>
        </p:nvGraphicFramePr>
        <p:xfrm>
          <a:off x="-102667" y="1165642"/>
          <a:ext cx="9246667" cy="4577516"/>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a:extLst>
              <a:ext uri="{FF2B5EF4-FFF2-40B4-BE49-F238E27FC236}">
                <a16:creationId xmlns:a16="http://schemas.microsoft.com/office/drawing/2014/main" id="{D2D9AE17-BB3D-0616-FA4A-0A8A5C73A551}"/>
              </a:ext>
            </a:extLst>
          </p:cNvPr>
          <p:cNvCxnSpPr>
            <a:cxnSpLocks/>
          </p:cNvCxnSpPr>
          <p:nvPr/>
        </p:nvCxnSpPr>
        <p:spPr>
          <a:xfrm>
            <a:off x="1282700" y="4378123"/>
            <a:ext cx="7780913" cy="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13560E0-E467-CFE1-567F-F5EA068EF934}"/>
              </a:ext>
            </a:extLst>
          </p:cNvPr>
          <p:cNvGrpSpPr/>
          <p:nvPr/>
        </p:nvGrpSpPr>
        <p:grpSpPr>
          <a:xfrm>
            <a:off x="7861300" y="3457062"/>
            <a:ext cx="1282701" cy="1657555"/>
            <a:chOff x="7861300" y="3457062"/>
            <a:chExt cx="1282701" cy="1657555"/>
          </a:xfrm>
        </p:grpSpPr>
        <p:sp>
          <p:nvSpPr>
            <p:cNvPr id="13" name="Rounded Rectangle 12">
              <a:extLst>
                <a:ext uri="{FF2B5EF4-FFF2-40B4-BE49-F238E27FC236}">
                  <a16:creationId xmlns:a16="http://schemas.microsoft.com/office/drawing/2014/main" id="{544320A8-5E65-9E97-A11F-F232210805A0}"/>
                </a:ext>
              </a:extLst>
            </p:cNvPr>
            <p:cNvSpPr/>
            <p:nvPr/>
          </p:nvSpPr>
          <p:spPr>
            <a:xfrm>
              <a:off x="7861301" y="3826168"/>
              <a:ext cx="1282700" cy="1288449"/>
            </a:xfrm>
            <a:prstGeom prst="roundRect">
              <a:avLst>
                <a:gd name="adj" fmla="val 10513"/>
              </a:avLst>
            </a:prstGeom>
            <a:solidFill>
              <a:srgbClr val="38A881">
                <a:alpha val="9804"/>
              </a:srgbClr>
            </a:solidFill>
            <a:ln w="349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5" name="TextBox 14">
              <a:extLst>
                <a:ext uri="{FF2B5EF4-FFF2-40B4-BE49-F238E27FC236}">
                  <a16:creationId xmlns:a16="http://schemas.microsoft.com/office/drawing/2014/main" id="{58198152-DA38-537B-611A-83503651A6F0}"/>
                </a:ext>
              </a:extLst>
            </p:cNvPr>
            <p:cNvSpPr txBox="1"/>
            <p:nvPr/>
          </p:nvSpPr>
          <p:spPr>
            <a:xfrm>
              <a:off x="7861300" y="3457062"/>
              <a:ext cx="1202313"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38A881"/>
                  </a:solidFill>
                  <a:effectLst/>
                  <a:uLnTx/>
                  <a:uFillTx/>
                  <a:latin typeface="Avenir Next" panose="020B0503020202020204" pitchFamily="34" charset="0"/>
                  <a:ea typeface="+mn-ea"/>
                  <a:cs typeface="+mn-cs"/>
                </a:rPr>
                <a:t>2.1x</a:t>
              </a:r>
              <a:endParaRPr kumimoji="0" lang="en-US" sz="2400" b="0" i="0" u="none" strike="noStrike" kern="1200" cap="none" spc="0" normalizeH="0" baseline="0" noProof="0" dirty="0">
                <a:ln>
                  <a:noFill/>
                </a:ln>
                <a:solidFill>
                  <a:srgbClr val="38A881"/>
                </a:solidFill>
                <a:effectLst/>
                <a:uLnTx/>
                <a:uFillTx/>
                <a:latin typeface="Corbel" panose="020B0503020204020204"/>
                <a:ea typeface="+mn-ea"/>
                <a:cs typeface="+mn-cs"/>
              </a:endParaRPr>
            </a:p>
          </p:txBody>
        </p:sp>
      </p:grpSp>
      <p:sp>
        <p:nvSpPr>
          <p:cNvPr id="3" name="Rounded Rectangle 2">
            <a:extLst>
              <a:ext uri="{FF2B5EF4-FFF2-40B4-BE49-F238E27FC236}">
                <a16:creationId xmlns:a16="http://schemas.microsoft.com/office/drawing/2014/main" id="{A4A0FB4B-133C-8A71-BC54-D91C5802CD66}"/>
              </a:ext>
            </a:extLst>
          </p:cNvPr>
          <p:cNvSpPr/>
          <p:nvPr/>
        </p:nvSpPr>
        <p:spPr>
          <a:xfrm>
            <a:off x="192024" y="5293526"/>
            <a:ext cx="8759952" cy="1042416"/>
          </a:xfrm>
          <a:prstGeom prst="roundRect">
            <a:avLst>
              <a:gd name="adj" fmla="val 8906"/>
            </a:avLst>
          </a:prstGeom>
          <a:solidFill>
            <a:schemeClr val="bg1">
              <a:lumMod val="95000"/>
            </a:schemeClr>
          </a:solidFill>
          <a:ln w="38100">
            <a:solidFill>
              <a:schemeClr val="accent3"/>
            </a:solidFill>
          </a:ln>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38A881"/>
                </a:solidFill>
                <a:effectLst/>
                <a:uLnTx/>
                <a:uFillTx/>
                <a:latin typeface="Avenir Next" panose="020B0503020202020204" pitchFamily="34" charset="0"/>
                <a:ea typeface="+mn-ea"/>
                <a:cs typeface="+mn-cs"/>
              </a:rPr>
              <a:t>DaPPA </a:t>
            </a:r>
            <a:r>
              <a:rPr kumimoji="0" lang="en-US" sz="2400" b="1" i="0" u="sng" strike="noStrike" kern="0" cap="none" spc="0" normalizeH="0" baseline="0" noProof="0" dirty="0">
                <a:ln>
                  <a:noFill/>
                </a:ln>
                <a:solidFill>
                  <a:srgbClr val="38A881"/>
                </a:solidFill>
                <a:effectLst/>
                <a:uLnTx/>
                <a:uFillTx/>
                <a:latin typeface="Avenir Next" panose="020B0503020202020204" pitchFamily="34" charset="0"/>
                <a:ea typeface="+mn-ea"/>
                <a:cs typeface="+mn-cs"/>
              </a:rPr>
              <a:t>significantly improves</a:t>
            </a:r>
            <a:r>
              <a:rPr kumimoji="0" lang="en-US" sz="2400" b="1" i="0" u="none" strike="noStrike" kern="0" cap="none" spc="0" normalizeH="0" baseline="0" noProof="0" dirty="0">
                <a:ln>
                  <a:noFill/>
                </a:ln>
                <a:solidFill>
                  <a:srgbClr val="38A881"/>
                </a:solidFill>
                <a:effectLst/>
                <a:uLnTx/>
                <a:uFillTx/>
                <a:latin typeface="Avenir Next" panose="020B0503020202020204" pitchFamily="34" charset="0"/>
                <a:ea typeface="+mn-ea"/>
                <a:cs typeface="+mn-cs"/>
              </a:rPr>
              <a:t> end-to-end performance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38A881"/>
                </a:solidFill>
                <a:effectLst/>
                <a:uLnTx/>
                <a:uFillTx/>
                <a:latin typeface="Avenir Next" panose="020B0503020202020204" pitchFamily="34" charset="0"/>
                <a:ea typeface="+mn-ea"/>
                <a:cs typeface="+mn-cs"/>
              </a:rPr>
              <a:t>compared to hand-tuned implementations</a:t>
            </a:r>
            <a:endParaRPr kumimoji="0" lang="en-US" sz="2400" b="0" i="0" u="none" strike="noStrike" kern="0" cap="none" spc="0" normalizeH="0" baseline="0" noProof="0" dirty="0">
              <a:ln>
                <a:noFill/>
              </a:ln>
              <a:solidFill>
                <a:srgbClr val="38A881"/>
              </a:solidFill>
              <a:effectLst/>
              <a:uLnTx/>
              <a:uFillTx/>
              <a:latin typeface="Avenir Next" panose="020B0503020202020204" pitchFamily="34" charset="0"/>
              <a:ea typeface="+mn-ea"/>
              <a:cs typeface="+mn-cs"/>
            </a:endParaRPr>
          </a:p>
        </p:txBody>
      </p:sp>
    </p:spTree>
    <p:extLst>
      <p:ext uri="{BB962C8B-B14F-4D97-AF65-F5344CB8AC3E}">
        <p14:creationId xmlns:p14="http://schemas.microsoft.com/office/powerpoint/2010/main" val="538412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81F123-2A8C-CFBF-8652-71A0D23A311D}"/>
              </a:ext>
            </a:extLst>
          </p:cNvPr>
          <p:cNvSpPr>
            <a:spLocks noGrp="1"/>
          </p:cNvSpPr>
          <p:nvPr>
            <p:ph type="title"/>
          </p:nvPr>
        </p:nvSpPr>
        <p:spPr>
          <a:xfrm>
            <a:off x="169011" y="132334"/>
            <a:ext cx="8894602" cy="925840"/>
          </a:xfrm>
        </p:spPr>
        <p:txBody>
          <a:bodyPr>
            <a:noAutofit/>
          </a:bodyPr>
          <a:lstStyle/>
          <a:p>
            <a:r>
              <a:rPr lang="en-US" sz="3600" dirty="0"/>
              <a:t>Evaluation:  </a:t>
            </a:r>
            <a:br>
              <a:rPr lang="en-US" sz="3600" dirty="0"/>
            </a:br>
            <a:r>
              <a:rPr lang="en-US" sz="2800" dirty="0"/>
              <a:t>Programming Complexity Analysis</a:t>
            </a:r>
          </a:p>
        </p:txBody>
      </p:sp>
      <p:sp>
        <p:nvSpPr>
          <p:cNvPr id="7" name="Rounded Rectangle 6">
            <a:extLst>
              <a:ext uri="{FF2B5EF4-FFF2-40B4-BE49-F238E27FC236}">
                <a16:creationId xmlns:a16="http://schemas.microsoft.com/office/drawing/2014/main" id="{26229CA4-F971-D9D9-06F8-208989B7A44F}"/>
              </a:ext>
            </a:extLst>
          </p:cNvPr>
          <p:cNvSpPr/>
          <p:nvPr/>
        </p:nvSpPr>
        <p:spPr>
          <a:xfrm>
            <a:off x="192024" y="5264950"/>
            <a:ext cx="8759952" cy="1042416"/>
          </a:xfrm>
          <a:prstGeom prst="roundRect">
            <a:avLst>
              <a:gd name="adj" fmla="val 11184"/>
            </a:avLst>
          </a:prstGeom>
          <a:solidFill>
            <a:schemeClr val="bg1">
              <a:lumMod val="95000"/>
            </a:schemeClr>
          </a:solidFill>
          <a:ln w="38100">
            <a:solidFill>
              <a:schemeClr val="accent3"/>
            </a:solidFill>
          </a:ln>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38A881"/>
                </a:solidFill>
                <a:effectLst/>
                <a:uLnTx/>
                <a:uFillTx/>
                <a:latin typeface="Avenir Next" panose="020B0503020202020204" pitchFamily="34" charset="0"/>
                <a:ea typeface="+mn-ea"/>
                <a:cs typeface="+mn-cs"/>
              </a:rPr>
              <a:t>DaPPA </a:t>
            </a:r>
            <a:r>
              <a:rPr kumimoji="0" lang="en-US" sz="2400" b="1" i="0" u="sng" strike="noStrike" kern="0" cap="none" spc="0" normalizeH="0" baseline="0" noProof="0" dirty="0">
                <a:ln>
                  <a:noFill/>
                </a:ln>
                <a:solidFill>
                  <a:srgbClr val="38A881"/>
                </a:solidFill>
                <a:effectLst/>
                <a:uLnTx/>
                <a:uFillTx/>
                <a:latin typeface="Avenir Next" panose="020B0503020202020204" pitchFamily="34" charset="0"/>
                <a:ea typeface="+mn-ea"/>
                <a:cs typeface="+mn-cs"/>
              </a:rPr>
              <a:t>significantly reduces</a:t>
            </a:r>
            <a:r>
              <a:rPr kumimoji="0" lang="en-US" sz="2400" b="1" i="0" u="none" strike="noStrike" kern="0" cap="none" spc="0" normalizeH="0" baseline="0" noProof="0" dirty="0">
                <a:ln>
                  <a:noFill/>
                </a:ln>
                <a:solidFill>
                  <a:srgbClr val="38A881"/>
                </a:solidFill>
                <a:effectLst/>
                <a:uLnTx/>
                <a:uFillTx/>
                <a:latin typeface="Avenir Next" panose="020B0503020202020204" pitchFamily="34" charset="0"/>
                <a:ea typeface="+mn-ea"/>
                <a:cs typeface="+mn-cs"/>
              </a:rPr>
              <a:t> programming complexity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38A881"/>
                </a:solidFill>
                <a:effectLst/>
                <a:uLnTx/>
                <a:uFillTx/>
                <a:latin typeface="Avenir Next" panose="020B0503020202020204" pitchFamily="34" charset="0"/>
                <a:ea typeface="+mn-ea"/>
                <a:cs typeface="+mn-cs"/>
              </a:rPr>
              <a:t>by abstracting hardware components  </a:t>
            </a:r>
            <a:endParaRPr kumimoji="0" lang="en-US" sz="2400" b="0" i="0" u="none" strike="noStrike" kern="0" cap="none" spc="0" normalizeH="0" baseline="0" noProof="0" dirty="0">
              <a:ln>
                <a:noFill/>
              </a:ln>
              <a:solidFill>
                <a:srgbClr val="38A881"/>
              </a:solidFill>
              <a:effectLst/>
              <a:uLnTx/>
              <a:uFillTx/>
              <a:latin typeface="Avenir Next" panose="020B0503020202020204" pitchFamily="34" charset="0"/>
              <a:ea typeface="+mn-ea"/>
              <a:cs typeface="+mn-cs"/>
            </a:endParaRPr>
          </a:p>
        </p:txBody>
      </p:sp>
      <p:graphicFrame>
        <p:nvGraphicFramePr>
          <p:cNvPr id="8" name="Chart 7">
            <a:extLst>
              <a:ext uri="{FF2B5EF4-FFF2-40B4-BE49-F238E27FC236}">
                <a16:creationId xmlns:a16="http://schemas.microsoft.com/office/drawing/2014/main" id="{72DEBFD4-223D-2631-4992-8848B421F514}"/>
              </a:ext>
            </a:extLst>
          </p:cNvPr>
          <p:cNvGraphicFramePr>
            <a:graphicFrameLocks/>
          </p:cNvGraphicFramePr>
          <p:nvPr/>
        </p:nvGraphicFramePr>
        <p:xfrm>
          <a:off x="-1" y="1149143"/>
          <a:ext cx="9348717" cy="4393653"/>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Group 8">
            <a:extLst>
              <a:ext uri="{FF2B5EF4-FFF2-40B4-BE49-F238E27FC236}">
                <a16:creationId xmlns:a16="http://schemas.microsoft.com/office/drawing/2014/main" id="{E9185FA4-DBE2-6FBD-97C3-27DB86EAC985}"/>
              </a:ext>
            </a:extLst>
          </p:cNvPr>
          <p:cNvGrpSpPr/>
          <p:nvPr/>
        </p:nvGrpSpPr>
        <p:grpSpPr>
          <a:xfrm>
            <a:off x="6875461" y="2213296"/>
            <a:ext cx="1312541" cy="2962314"/>
            <a:chOff x="7789861" y="2295183"/>
            <a:chExt cx="1312541" cy="2962314"/>
          </a:xfrm>
        </p:grpSpPr>
        <p:sp>
          <p:nvSpPr>
            <p:cNvPr id="10" name="Rounded Rectangle 9">
              <a:extLst>
                <a:ext uri="{FF2B5EF4-FFF2-40B4-BE49-F238E27FC236}">
                  <a16:creationId xmlns:a16="http://schemas.microsoft.com/office/drawing/2014/main" id="{A1CFDC99-B811-D468-3C0E-DDD0611318D4}"/>
                </a:ext>
              </a:extLst>
            </p:cNvPr>
            <p:cNvSpPr/>
            <p:nvPr/>
          </p:nvSpPr>
          <p:spPr>
            <a:xfrm>
              <a:off x="7789861" y="2756848"/>
              <a:ext cx="1282700" cy="2500649"/>
            </a:xfrm>
            <a:prstGeom prst="roundRect">
              <a:avLst>
                <a:gd name="adj" fmla="val 10513"/>
              </a:avLst>
            </a:prstGeom>
            <a:solidFill>
              <a:schemeClr val="accent3">
                <a:alpha val="9804"/>
              </a:schemeClr>
            </a:solidFill>
            <a:ln w="349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1" name="TextBox 10">
              <a:extLst>
                <a:ext uri="{FF2B5EF4-FFF2-40B4-BE49-F238E27FC236}">
                  <a16:creationId xmlns:a16="http://schemas.microsoft.com/office/drawing/2014/main" id="{500B684F-74FD-2101-AA72-E66DD5EDA85B}"/>
                </a:ext>
              </a:extLst>
            </p:cNvPr>
            <p:cNvSpPr txBox="1"/>
            <p:nvPr/>
          </p:nvSpPr>
          <p:spPr>
            <a:xfrm>
              <a:off x="7900089" y="2295183"/>
              <a:ext cx="1202313"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38A881"/>
                  </a:solidFill>
                  <a:effectLst/>
                  <a:uLnTx/>
                  <a:uFillTx/>
                  <a:latin typeface="Avenir Next" panose="020B0503020202020204" pitchFamily="34" charset="0"/>
                  <a:ea typeface="+mn-ea"/>
                  <a:cs typeface="+mn-cs"/>
                </a:rPr>
                <a:t>94.4%</a:t>
              </a:r>
              <a:endParaRPr kumimoji="0" lang="en-US" sz="2400" b="0" i="0" u="none" strike="noStrike" kern="1200" cap="none" spc="0" normalizeH="0" baseline="0" noProof="0" dirty="0">
                <a:ln>
                  <a:noFill/>
                </a:ln>
                <a:solidFill>
                  <a:srgbClr val="38A881"/>
                </a:solidFill>
                <a:effectLst/>
                <a:uLnTx/>
                <a:uFillTx/>
                <a:latin typeface="Corbel" panose="020B0503020204020204"/>
                <a:ea typeface="+mn-ea"/>
                <a:cs typeface="+mn-cs"/>
              </a:endParaRPr>
            </a:p>
          </p:txBody>
        </p:sp>
      </p:grpSp>
    </p:spTree>
    <p:extLst>
      <p:ext uri="{BB962C8B-B14F-4D97-AF65-F5344CB8AC3E}">
        <p14:creationId xmlns:p14="http://schemas.microsoft.com/office/powerpoint/2010/main" val="265963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452611-E77A-7738-2CC0-731C95A31B15}"/>
              </a:ext>
            </a:extLst>
          </p:cNvPr>
          <p:cNvSpPr/>
          <p:nvPr/>
        </p:nvSpPr>
        <p:spPr>
          <a:xfrm>
            <a:off x="0" y="1192896"/>
            <a:ext cx="9144000" cy="1140872"/>
          </a:xfrm>
          <a:prstGeom prst="rect">
            <a:avLst/>
          </a:prstGeom>
          <a:solidFill>
            <a:srgbClr val="EEEEE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EB8F61"/>
              </a:solidFill>
              <a:effectLst/>
              <a:uLnTx/>
              <a:uFillTx/>
              <a:latin typeface="Avenir Next" panose="020B0503020202020204" pitchFamily="34" charset="0"/>
              <a:ea typeface="+mn-ea"/>
              <a:cs typeface="+mn-cs"/>
            </a:endParaRPr>
          </a:p>
        </p:txBody>
      </p:sp>
      <p:sp>
        <p:nvSpPr>
          <p:cNvPr id="3" name="Content Placeholder 2">
            <a:extLst>
              <a:ext uri="{FF2B5EF4-FFF2-40B4-BE49-F238E27FC236}">
                <a16:creationId xmlns:a16="http://schemas.microsoft.com/office/drawing/2014/main" id="{5935BAD4-A5FB-2EAF-7924-27AF69F389FD}"/>
              </a:ext>
            </a:extLst>
          </p:cNvPr>
          <p:cNvSpPr>
            <a:spLocks noGrp="1"/>
          </p:cNvSpPr>
          <p:nvPr>
            <p:ph idx="1"/>
          </p:nvPr>
        </p:nvSpPr>
        <p:spPr>
          <a:xfrm>
            <a:off x="0" y="1208840"/>
            <a:ext cx="9144000" cy="4869089"/>
          </a:xfrm>
        </p:spPr>
        <p:txBody>
          <a:bodyPr>
            <a:normAutofit/>
          </a:bodyPr>
          <a:lstStyle/>
          <a:p>
            <a:pPr marL="0" indent="0" algn="ctr">
              <a:buNone/>
            </a:pPr>
            <a:r>
              <a:rPr lang="en-US" sz="2400" b="1" dirty="0">
                <a:solidFill>
                  <a:schemeClr val="accent6"/>
                </a:solidFill>
              </a:rPr>
              <a:t>SimplePIM </a:t>
            </a:r>
            <a:r>
              <a:rPr lang="en-US" sz="1800" b="1" dirty="0">
                <a:solidFill>
                  <a:schemeClr val="accent6"/>
                </a:solidFill>
              </a:rPr>
              <a:t>[</a:t>
            </a:r>
            <a:r>
              <a:rPr lang="en-US" sz="1800" b="1" i="0" dirty="0">
                <a:solidFill>
                  <a:schemeClr val="accent6"/>
                </a:solidFill>
                <a:effectLst/>
              </a:rPr>
              <a:t>Chen+, PACT’23</a:t>
            </a:r>
            <a:r>
              <a:rPr lang="en-US" sz="1800" b="1" dirty="0">
                <a:solidFill>
                  <a:schemeClr val="accent6"/>
                </a:solidFill>
              </a:rPr>
              <a:t>]</a:t>
            </a:r>
            <a:r>
              <a:rPr lang="en-US" sz="2400" b="1" dirty="0">
                <a:solidFill>
                  <a:schemeClr val="accent6"/>
                </a:solidFill>
              </a:rPr>
              <a:t>: a framework that uses </a:t>
            </a:r>
            <a:br>
              <a:rPr lang="en-US" sz="2400" dirty="0">
                <a:solidFill>
                  <a:schemeClr val="accent6"/>
                </a:solidFill>
              </a:rPr>
            </a:br>
            <a:r>
              <a:rPr lang="en-US" sz="2400" dirty="0"/>
              <a:t>(1) iterator functions and (2) primitives for communication </a:t>
            </a:r>
            <a:br>
              <a:rPr lang="en-US" sz="2400" dirty="0"/>
            </a:br>
            <a:r>
              <a:rPr lang="en-US" sz="2400" dirty="0"/>
              <a:t>to aid PIM programmability </a:t>
            </a:r>
            <a:br>
              <a:rPr lang="en-US" sz="2400" dirty="0"/>
            </a:br>
            <a:br>
              <a:rPr lang="en-US" sz="1400" dirty="0"/>
            </a:br>
            <a:r>
              <a:rPr lang="en-US" sz="2400" b="1" dirty="0"/>
              <a:t>Compared to SimplePIM, DaPPA provides three key benefits</a:t>
            </a:r>
          </a:p>
          <a:p>
            <a:pPr marL="914400" lvl="1" indent="-457200">
              <a:buFont typeface="+mj-lt"/>
              <a:buAutoNum type="arabicPeriod"/>
            </a:pPr>
            <a:r>
              <a:rPr lang="en-US" sz="2000" b="1" dirty="0">
                <a:solidFill>
                  <a:schemeClr val="accent4"/>
                </a:solidFill>
              </a:rPr>
              <a:t>Higher abstraction level </a:t>
            </a:r>
            <a:r>
              <a:rPr lang="en-US" sz="2000" dirty="0">
                <a:solidFill>
                  <a:schemeClr val="tx1">
                    <a:lumMod val="50000"/>
                    <a:lumOff val="50000"/>
                  </a:schemeClr>
                </a:solidFill>
              </a:rPr>
              <a:t>→ The programmer does </a:t>
            </a:r>
            <a:r>
              <a:rPr lang="en-US" sz="2000" i="1" dirty="0">
                <a:solidFill>
                  <a:schemeClr val="tx1">
                    <a:lumMod val="50000"/>
                    <a:lumOff val="50000"/>
                  </a:schemeClr>
                </a:solidFill>
              </a:rPr>
              <a:t>not</a:t>
            </a:r>
            <a:r>
              <a:rPr lang="en-US" sz="2000" dirty="0">
                <a:solidFill>
                  <a:schemeClr val="tx1">
                    <a:lumMod val="50000"/>
                    <a:lumOff val="50000"/>
                  </a:schemeClr>
                </a:solidFill>
              </a:rPr>
              <a:t> need </a:t>
            </a:r>
            <a:br>
              <a:rPr lang="en-US" sz="2000" dirty="0">
                <a:solidFill>
                  <a:schemeClr val="tx1">
                    <a:lumMod val="50000"/>
                    <a:lumOff val="50000"/>
                  </a:schemeClr>
                </a:solidFill>
              </a:rPr>
            </a:br>
            <a:r>
              <a:rPr lang="en-US" sz="2000" dirty="0">
                <a:solidFill>
                  <a:schemeClr val="tx1">
                    <a:lumMod val="50000"/>
                    <a:lumOff val="50000"/>
                  </a:schemeClr>
                </a:solidFill>
              </a:rPr>
              <a:t>to </a:t>
            </a:r>
            <a:r>
              <a:rPr lang="en-US" sz="2000" b="1" dirty="0">
                <a:solidFill>
                  <a:schemeClr val="tx1">
                    <a:lumMod val="50000"/>
                    <a:lumOff val="50000"/>
                  </a:schemeClr>
                </a:solidFill>
              </a:rPr>
              <a:t>manually specify communication patterns </a:t>
            </a:r>
            <a:r>
              <a:rPr lang="en-US" sz="2000" dirty="0">
                <a:solidFill>
                  <a:schemeClr val="tx1">
                    <a:lumMod val="50000"/>
                    <a:lumOff val="50000"/>
                  </a:schemeClr>
                </a:solidFill>
              </a:rPr>
              <a:t>used </a:t>
            </a:r>
            <a:br>
              <a:rPr lang="en-US" sz="2000" dirty="0">
                <a:solidFill>
                  <a:schemeClr val="tx1">
                    <a:lumMod val="50000"/>
                    <a:lumOff val="50000"/>
                  </a:schemeClr>
                </a:solidFill>
              </a:rPr>
            </a:br>
            <a:r>
              <a:rPr lang="en-US" sz="2000" dirty="0">
                <a:solidFill>
                  <a:schemeClr val="tx1">
                    <a:lumMod val="50000"/>
                    <a:lumOff val="50000"/>
                  </a:schemeClr>
                </a:solidFill>
              </a:rPr>
              <a:t>during computation</a:t>
            </a:r>
          </a:p>
          <a:p>
            <a:pPr marL="914400" lvl="1" indent="-457200">
              <a:buFont typeface="+mj-lt"/>
              <a:buAutoNum type="arabicPeriod"/>
            </a:pPr>
            <a:r>
              <a:rPr lang="en-US" sz="2000" b="1" dirty="0">
                <a:solidFill>
                  <a:schemeClr val="accent4"/>
                </a:solidFill>
              </a:rPr>
              <a:t>Support for more parallel patterns </a:t>
            </a:r>
            <a:r>
              <a:rPr lang="en-US" sz="2000" dirty="0">
                <a:solidFill>
                  <a:schemeClr val="tx1">
                    <a:lumMod val="50000"/>
                    <a:lumOff val="50000"/>
                  </a:schemeClr>
                </a:solidFill>
              </a:rPr>
              <a:t>→ DaPPA supports </a:t>
            </a:r>
            <a:br>
              <a:rPr lang="en-US" sz="2000" dirty="0">
                <a:solidFill>
                  <a:schemeClr val="tx1">
                    <a:lumMod val="50000"/>
                    <a:lumOff val="50000"/>
                  </a:schemeClr>
                </a:solidFill>
              </a:rPr>
            </a:br>
            <a:r>
              <a:rPr lang="en-US" sz="2000" b="1" dirty="0">
                <a:solidFill>
                  <a:schemeClr val="tx1">
                    <a:lumMod val="50000"/>
                    <a:lumOff val="50000"/>
                  </a:schemeClr>
                </a:solidFill>
              </a:rPr>
              <a:t>two more parallel primitives </a:t>
            </a:r>
            <a:r>
              <a:rPr lang="en-US" sz="2000" dirty="0">
                <a:solidFill>
                  <a:schemeClr val="tx1">
                    <a:lumMod val="50000"/>
                    <a:lumOff val="50000"/>
                  </a:schemeClr>
                </a:solidFill>
              </a:rPr>
              <a:t>(window and group), and </a:t>
            </a:r>
            <a:br>
              <a:rPr lang="en-US" sz="2000" dirty="0">
                <a:solidFill>
                  <a:schemeClr val="tx1">
                    <a:lumMod val="50000"/>
                    <a:lumOff val="50000"/>
                  </a:schemeClr>
                </a:solidFill>
              </a:rPr>
            </a:br>
            <a:r>
              <a:rPr lang="en-US" sz="2000" dirty="0">
                <a:solidFill>
                  <a:schemeClr val="tx1">
                    <a:lumMod val="50000"/>
                    <a:lumOff val="50000"/>
                  </a:schemeClr>
                </a:solidFill>
              </a:rPr>
              <a:t>allows the </a:t>
            </a:r>
            <a:r>
              <a:rPr lang="en-US" sz="2000" b="1" dirty="0">
                <a:solidFill>
                  <a:schemeClr val="tx1">
                    <a:lumMod val="50000"/>
                    <a:lumOff val="50000"/>
                  </a:schemeClr>
                </a:solidFill>
              </a:rPr>
              <a:t>mixing of parallel patterns </a:t>
            </a:r>
          </a:p>
          <a:p>
            <a:pPr marL="914400" lvl="1" indent="-457200">
              <a:buFont typeface="+mj-lt"/>
              <a:buAutoNum type="arabicPeriod"/>
            </a:pPr>
            <a:r>
              <a:rPr lang="en-US" sz="2000" b="1" dirty="0">
                <a:solidFill>
                  <a:schemeClr val="accent4"/>
                </a:solidFill>
              </a:rPr>
              <a:t>Further execution optimizations </a:t>
            </a:r>
            <a:r>
              <a:rPr lang="en-US" sz="2000" dirty="0">
                <a:solidFill>
                  <a:schemeClr val="tx1">
                    <a:lumMod val="50000"/>
                    <a:lumOff val="50000"/>
                  </a:schemeClr>
                </a:solidFill>
              </a:rPr>
              <a:t>→ DaPPA allows </a:t>
            </a:r>
            <a:br>
              <a:rPr lang="en-US" sz="2000" dirty="0">
                <a:solidFill>
                  <a:schemeClr val="tx1">
                    <a:lumMod val="50000"/>
                    <a:lumOff val="50000"/>
                  </a:schemeClr>
                </a:solidFill>
              </a:rPr>
            </a:br>
            <a:r>
              <a:rPr lang="en-US" sz="2000" dirty="0">
                <a:solidFill>
                  <a:schemeClr val="tx1">
                    <a:lumMod val="50000"/>
                    <a:lumOff val="50000"/>
                  </a:schemeClr>
                </a:solidFill>
              </a:rPr>
              <a:t>using idle host resources for </a:t>
            </a:r>
            <a:r>
              <a:rPr lang="en-US" sz="2000" b="1" dirty="0">
                <a:solidFill>
                  <a:schemeClr val="tx1">
                    <a:lumMod val="50000"/>
                    <a:lumOff val="50000"/>
                  </a:schemeClr>
                </a:solidFill>
              </a:rPr>
              <a:t>collaborative execution </a:t>
            </a:r>
          </a:p>
          <a:p>
            <a:pPr marL="457200" lvl="1" indent="0">
              <a:buNone/>
            </a:pPr>
            <a:endParaRPr lang="en-US" sz="2000" dirty="0"/>
          </a:p>
        </p:txBody>
      </p:sp>
      <p:sp>
        <p:nvSpPr>
          <p:cNvPr id="4" name="Title 1">
            <a:extLst>
              <a:ext uri="{FF2B5EF4-FFF2-40B4-BE49-F238E27FC236}">
                <a16:creationId xmlns:a16="http://schemas.microsoft.com/office/drawing/2014/main" id="{6C81F123-2A8C-CFBF-8652-71A0D23A311D}"/>
              </a:ext>
            </a:extLst>
          </p:cNvPr>
          <p:cNvSpPr>
            <a:spLocks noGrp="1"/>
          </p:cNvSpPr>
          <p:nvPr>
            <p:ph type="title"/>
          </p:nvPr>
        </p:nvSpPr>
        <p:spPr>
          <a:xfrm>
            <a:off x="169011" y="132334"/>
            <a:ext cx="8894602" cy="925840"/>
          </a:xfrm>
        </p:spPr>
        <p:txBody>
          <a:bodyPr>
            <a:noAutofit/>
          </a:bodyPr>
          <a:lstStyle/>
          <a:p>
            <a:r>
              <a:rPr lang="en-US" sz="3600" dirty="0"/>
              <a:t>Evaluation:  </a:t>
            </a:r>
            <a:br>
              <a:rPr lang="en-US" sz="3600" dirty="0"/>
            </a:br>
            <a:r>
              <a:rPr lang="en-US" sz="2800" dirty="0"/>
              <a:t>Comparison to State-of-the-Art</a:t>
            </a:r>
          </a:p>
        </p:txBody>
      </p:sp>
      <p:sp>
        <p:nvSpPr>
          <p:cNvPr id="2" name="TextBox 1">
            <a:extLst>
              <a:ext uri="{FF2B5EF4-FFF2-40B4-BE49-F238E27FC236}">
                <a16:creationId xmlns:a16="http://schemas.microsoft.com/office/drawing/2014/main" id="{CBB9835F-EF1C-A9C9-8F7E-4A3EC6E0BA6F}"/>
              </a:ext>
            </a:extLst>
          </p:cNvPr>
          <p:cNvSpPr txBox="1"/>
          <p:nvPr/>
        </p:nvSpPr>
        <p:spPr>
          <a:xfrm>
            <a:off x="192024" y="5282793"/>
            <a:ext cx="8759952" cy="1042416"/>
          </a:xfrm>
          <a:prstGeom prst="roundRect">
            <a:avLst>
              <a:gd name="adj" fmla="val 7073"/>
            </a:avLst>
          </a:prstGeom>
          <a:solidFill>
            <a:schemeClr val="bg1">
              <a:lumMod val="95000"/>
            </a:schemeClr>
          </a:solidFill>
          <a:ln w="38100">
            <a:solidFill>
              <a:schemeClr val="accent3"/>
            </a:solid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38A881"/>
                </a:solidFill>
                <a:effectLst/>
                <a:uLnTx/>
                <a:uFillTx/>
                <a:latin typeface="Avenir Next" panose="020B0503020202020204" pitchFamily="34" charset="0"/>
                <a:ea typeface="+mn-ea"/>
                <a:cs typeface="+mn-cs"/>
              </a:rPr>
              <a:t>DaPPA </a:t>
            </a:r>
            <a:r>
              <a:rPr kumimoji="0" lang="en-US" sz="2400" b="1" i="0" u="sng" strike="noStrike" kern="0" cap="none" spc="0" normalizeH="0" baseline="0" noProof="0" dirty="0">
                <a:ln>
                  <a:noFill/>
                </a:ln>
                <a:solidFill>
                  <a:srgbClr val="38A881"/>
                </a:solidFill>
                <a:effectLst/>
                <a:uLnTx/>
                <a:uFillTx/>
                <a:latin typeface="Avenir Next" panose="020B0503020202020204" pitchFamily="34" charset="0"/>
                <a:ea typeface="+mn-ea"/>
                <a:cs typeface="+mn-cs"/>
              </a:rPr>
              <a:t>improves</a:t>
            </a:r>
            <a:r>
              <a:rPr kumimoji="0" lang="en-US" sz="2400" b="1" i="0" u="none" strike="noStrike" kern="0" cap="none" spc="0" normalizeH="0" baseline="0" noProof="0" dirty="0">
                <a:ln>
                  <a:noFill/>
                </a:ln>
                <a:solidFill>
                  <a:srgbClr val="38A881"/>
                </a:solidFill>
                <a:effectLst/>
                <a:uLnTx/>
                <a:uFillTx/>
                <a:latin typeface="Avenir Next" panose="020B0503020202020204" pitchFamily="34" charset="0"/>
                <a:ea typeface="+mn-ea"/>
                <a:cs typeface="+mn-cs"/>
              </a:rPr>
              <a:t> state-of-the-art frameworks for </a:t>
            </a:r>
            <a:br>
              <a:rPr kumimoji="0" lang="en-US" sz="2400" b="1" i="0" u="none" strike="noStrike" kern="0" cap="none" spc="0" normalizeH="0" baseline="0" noProof="0" dirty="0">
                <a:ln>
                  <a:noFill/>
                </a:ln>
                <a:solidFill>
                  <a:srgbClr val="38A881"/>
                </a:solidFill>
                <a:effectLst/>
                <a:uLnTx/>
                <a:uFillTx/>
                <a:latin typeface="Avenir Next" panose="020B0503020202020204" pitchFamily="34" charset="0"/>
                <a:ea typeface="+mn-ea"/>
                <a:cs typeface="+mn-cs"/>
              </a:rPr>
            </a:br>
            <a:r>
              <a:rPr kumimoji="0" lang="en-US" sz="2400" b="1" i="0" u="none" strike="noStrike" kern="0" cap="none" spc="0" normalizeH="0" baseline="0" noProof="0" dirty="0">
                <a:ln>
                  <a:noFill/>
                </a:ln>
                <a:solidFill>
                  <a:srgbClr val="38A881"/>
                </a:solidFill>
                <a:effectLst/>
                <a:uLnTx/>
                <a:uFillTx/>
                <a:latin typeface="Avenir Next" panose="020B0503020202020204" pitchFamily="34" charset="0"/>
                <a:ea typeface="+mn-ea"/>
                <a:cs typeface="+mn-cs"/>
              </a:rPr>
              <a:t>PIM programmability </a:t>
            </a:r>
            <a:endParaRPr kumimoji="0" lang="en-US" sz="2400" b="1" i="0" u="none" strike="noStrike" kern="0" cap="none" spc="0" normalizeH="0" baseline="30000" noProof="0" dirty="0">
              <a:ln>
                <a:noFill/>
              </a:ln>
              <a:solidFill>
                <a:srgbClr val="38A881"/>
              </a:solidFill>
              <a:effectLst/>
              <a:uLnTx/>
              <a:uFillTx/>
              <a:latin typeface="Avenir Next" panose="020B0503020202020204" pitchFamily="34" charset="0"/>
              <a:ea typeface="+mn-ea"/>
              <a:cs typeface="+mn-cs"/>
            </a:endParaRPr>
          </a:p>
        </p:txBody>
      </p:sp>
    </p:spTree>
    <p:extLst>
      <p:ext uri="{BB962C8B-B14F-4D97-AF65-F5344CB8AC3E}">
        <p14:creationId xmlns:p14="http://schemas.microsoft.com/office/powerpoint/2010/main" val="265859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C2414F-AEF5-0897-32D4-16F2CF4A0B04}"/>
              </a:ext>
            </a:extLst>
          </p:cNvPr>
          <p:cNvSpPr>
            <a:spLocks noGrp="1"/>
          </p:cNvSpPr>
          <p:nvPr>
            <p:ph idx="1"/>
          </p:nvPr>
        </p:nvSpPr>
        <p:spPr/>
        <p:txBody>
          <a:bodyPr/>
          <a:lstStyle/>
          <a:p>
            <a:r>
              <a:rPr lang="en-US" sz="2000" b="0" i="0" dirty="0">
                <a:solidFill>
                  <a:srgbClr val="000000"/>
                </a:solidFill>
                <a:effectLst/>
              </a:rPr>
              <a:t>Geraldo F. Oliveira, Alain Kohli, David Novo, Juan Gómez-Luna, </a:t>
            </a:r>
            <a:br>
              <a:rPr lang="en-US" sz="2000" b="0" i="0" dirty="0">
                <a:solidFill>
                  <a:srgbClr val="000000"/>
                </a:solidFill>
                <a:effectLst/>
              </a:rPr>
            </a:br>
            <a:r>
              <a:rPr lang="en-US" sz="2000" b="0" i="0" dirty="0">
                <a:solidFill>
                  <a:srgbClr val="000000"/>
                </a:solidFill>
                <a:effectLst/>
              </a:rPr>
              <a:t>Onur Mutlu</a:t>
            </a:r>
            <a:br>
              <a:rPr lang="en-US" sz="2000" b="0" i="0" dirty="0">
                <a:solidFill>
                  <a:srgbClr val="000000"/>
                </a:solidFill>
                <a:effectLst/>
              </a:rPr>
            </a:br>
            <a:r>
              <a:rPr lang="en-US" sz="2000" b="1" i="0" dirty="0">
                <a:solidFill>
                  <a:schemeClr val="accent5"/>
                </a:solidFill>
                <a:effectLst/>
                <a:hlinkClick r:id="rId3">
                  <a:extLst>
                    <a:ext uri="{A12FA001-AC4F-418D-AE19-62706E023703}">
                      <ahyp:hlinkClr xmlns:ahyp="http://schemas.microsoft.com/office/drawing/2018/hyperlinkcolor" val="tx"/>
                    </a:ext>
                  </a:extLst>
                </a:hlinkClick>
              </a:rPr>
              <a:t>”</a:t>
            </a:r>
            <a:r>
              <a:rPr lang="en-US" sz="2000" b="1" i="0" dirty="0">
                <a:solidFill>
                  <a:schemeClr val="accent5"/>
                </a:solidFill>
                <a:effectLst/>
                <a:hlinkClick r:id="rId4">
                  <a:extLst>
                    <a:ext uri="{A12FA001-AC4F-418D-AE19-62706E023703}">
                      <ahyp:hlinkClr xmlns:ahyp="http://schemas.microsoft.com/office/drawing/2018/hyperlinkcolor" val="tx"/>
                    </a:ext>
                  </a:extLst>
                </a:hlinkClick>
              </a:rPr>
              <a:t>DaPPA: A Data-Parallel Framework for Processing-in-Memory Architectures,”</a:t>
            </a:r>
            <a:br>
              <a:rPr lang="en-US" sz="2000" b="1" i="0" dirty="0">
                <a:solidFill>
                  <a:schemeClr val="accent5"/>
                </a:solidFill>
                <a:effectLst/>
              </a:rPr>
            </a:br>
            <a:r>
              <a:rPr lang="en-US" sz="2000" i="1" dirty="0">
                <a:effectLst/>
              </a:rPr>
              <a:t>arXiv:2310.10168 [</a:t>
            </a:r>
            <a:r>
              <a:rPr lang="en-US" sz="2000" i="1" dirty="0" err="1">
                <a:effectLst/>
              </a:rPr>
              <a:t>cs.AR</a:t>
            </a:r>
            <a:r>
              <a:rPr lang="en-US" sz="2000" i="1" dirty="0">
                <a:effectLst/>
              </a:rPr>
              <a:t>] </a:t>
            </a:r>
            <a:br>
              <a:rPr lang="en-US" sz="2000" b="0" i="0" dirty="0">
                <a:solidFill>
                  <a:srgbClr val="000000"/>
                </a:solidFill>
                <a:effectLst/>
              </a:rPr>
            </a:br>
            <a:r>
              <a:rPr lang="en-US" sz="2000" b="0" i="0" dirty="0">
                <a:solidFill>
                  <a:srgbClr val="000000"/>
                </a:solidFill>
                <a:effectLst/>
              </a:rPr>
              <a:t>2</a:t>
            </a:r>
            <a:r>
              <a:rPr lang="en-US" sz="2000" b="0" i="0" baseline="30000" dirty="0">
                <a:solidFill>
                  <a:srgbClr val="000000"/>
                </a:solidFill>
                <a:effectLst/>
              </a:rPr>
              <a:t>nd</a:t>
            </a:r>
            <a:r>
              <a:rPr lang="en-US" sz="2000" b="0" i="0" dirty="0">
                <a:solidFill>
                  <a:srgbClr val="000000"/>
                </a:solidFill>
                <a:effectLst/>
              </a:rPr>
              <a:t> Place ACM Student Research Competition at </a:t>
            </a:r>
            <a:r>
              <a:rPr lang="en-US" sz="2000" b="0" i="1" dirty="0">
                <a:solidFill>
                  <a:srgbClr val="000000"/>
                </a:solidFill>
                <a:effectLst/>
              </a:rPr>
              <a:t>the </a:t>
            </a:r>
            <a:r>
              <a:rPr lang="en-US" sz="2000" b="0" i="1" dirty="0">
                <a:solidFill>
                  <a:schemeClr val="accent4"/>
                </a:solidFill>
                <a:effectLst/>
                <a:hlinkClick r:id="rId5">
                  <a:extLst>
                    <a:ext uri="{A12FA001-AC4F-418D-AE19-62706E023703}">
                      <ahyp:hlinkClr xmlns:ahyp="http://schemas.microsoft.com/office/drawing/2018/hyperlinkcolor" val="tx"/>
                    </a:ext>
                  </a:extLst>
                </a:hlinkClick>
              </a:rPr>
              <a:t>32nd International Conference on Parallel Architectures and Compilation Techniques</a:t>
            </a:r>
            <a:r>
              <a:rPr lang="en-US" sz="2000" b="0" i="1" dirty="0">
                <a:solidFill>
                  <a:schemeClr val="accent4"/>
                </a:solidFill>
                <a:effectLst/>
              </a:rPr>
              <a:t> </a:t>
            </a:r>
            <a:r>
              <a:rPr lang="en-US" sz="2000" b="0" i="1" dirty="0">
                <a:solidFill>
                  <a:srgbClr val="000000"/>
                </a:solidFill>
                <a:effectLst/>
              </a:rPr>
              <a:t>(</a:t>
            </a:r>
            <a:r>
              <a:rPr lang="en-US" sz="2000" b="1" i="1" dirty="0">
                <a:solidFill>
                  <a:srgbClr val="000000"/>
                </a:solidFill>
                <a:effectLst/>
              </a:rPr>
              <a:t>PACT</a:t>
            </a:r>
            <a:r>
              <a:rPr lang="en-US" sz="2000" b="0" i="1" dirty="0">
                <a:solidFill>
                  <a:srgbClr val="000000"/>
                </a:solidFill>
                <a:effectLst/>
              </a:rPr>
              <a:t>)</a:t>
            </a:r>
            <a:r>
              <a:rPr lang="en-US" sz="2000" b="0" i="0" dirty="0">
                <a:solidFill>
                  <a:srgbClr val="000000"/>
                </a:solidFill>
                <a:effectLst/>
              </a:rPr>
              <a:t>, </a:t>
            </a:r>
            <a:br>
              <a:rPr lang="en-US" sz="2000" b="0" i="0" dirty="0">
                <a:solidFill>
                  <a:srgbClr val="000000"/>
                </a:solidFill>
                <a:effectLst/>
              </a:rPr>
            </a:br>
            <a:r>
              <a:rPr lang="en-US" sz="2000" b="0" i="0" dirty="0">
                <a:solidFill>
                  <a:srgbClr val="000000"/>
                </a:solidFill>
                <a:effectLst/>
              </a:rPr>
              <a:t>Vienna, Austria, October 2023.</a:t>
            </a:r>
            <a:br>
              <a:rPr lang="en-US" sz="2000" b="0" i="0" dirty="0">
                <a:solidFill>
                  <a:srgbClr val="000000"/>
                </a:solidFill>
                <a:effectLst/>
              </a:rPr>
            </a:br>
            <a:endParaRPr lang="en-US" sz="2000" b="0" i="0" dirty="0">
              <a:effectLst/>
            </a:endParaRPr>
          </a:p>
        </p:txBody>
      </p:sp>
      <p:sp>
        <p:nvSpPr>
          <p:cNvPr id="6" name="Title 1">
            <a:extLst>
              <a:ext uri="{FF2B5EF4-FFF2-40B4-BE49-F238E27FC236}">
                <a16:creationId xmlns:a16="http://schemas.microsoft.com/office/drawing/2014/main" id="{5A0455A9-43D1-15E1-4ECF-0B924B5CBC8D}"/>
              </a:ext>
            </a:extLst>
          </p:cNvPr>
          <p:cNvSpPr>
            <a:spLocks noGrp="1"/>
          </p:cNvSpPr>
          <p:nvPr>
            <p:ph type="title"/>
          </p:nvPr>
        </p:nvSpPr>
        <p:spPr>
          <a:xfrm>
            <a:off x="169011" y="132334"/>
            <a:ext cx="8894602" cy="925840"/>
          </a:xfrm>
        </p:spPr>
        <p:txBody>
          <a:bodyPr>
            <a:noAutofit/>
          </a:bodyPr>
          <a:lstStyle/>
          <a:p>
            <a:r>
              <a:rPr lang="en-US" sz="3600" dirty="0"/>
              <a:t>DaPPA: </a:t>
            </a:r>
            <a:br>
              <a:rPr lang="en-US" sz="3600" dirty="0"/>
            </a:br>
            <a:r>
              <a:rPr lang="en-US" sz="1800" dirty="0"/>
              <a:t>A Data-Parallel Framework for Processing-in-Memory Architectures</a:t>
            </a:r>
            <a:endParaRPr lang="en-US" sz="2800" dirty="0"/>
          </a:p>
        </p:txBody>
      </p:sp>
      <p:pic>
        <p:nvPicPr>
          <p:cNvPr id="4" name="Picture 3">
            <a:extLst>
              <a:ext uri="{FF2B5EF4-FFF2-40B4-BE49-F238E27FC236}">
                <a16:creationId xmlns:a16="http://schemas.microsoft.com/office/drawing/2014/main" id="{8D0737A6-9007-C643-6F9F-B7A1D91D5734}"/>
              </a:ext>
            </a:extLst>
          </p:cNvPr>
          <p:cNvPicPr>
            <a:picLocks noChangeAspect="1"/>
          </p:cNvPicPr>
          <p:nvPr/>
        </p:nvPicPr>
        <p:blipFill>
          <a:blip r:embed="rId6"/>
          <a:stretch>
            <a:fillRect/>
          </a:stretch>
        </p:blipFill>
        <p:spPr>
          <a:xfrm>
            <a:off x="530261" y="3764405"/>
            <a:ext cx="8172101" cy="2612322"/>
          </a:xfrm>
          <a:prstGeom prst="rect">
            <a:avLst/>
          </a:prstGeom>
        </p:spPr>
      </p:pic>
    </p:spTree>
    <p:extLst>
      <p:ext uri="{BB962C8B-B14F-4D97-AF65-F5344CB8AC3E}">
        <p14:creationId xmlns:p14="http://schemas.microsoft.com/office/powerpoint/2010/main" val="4211532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45C2-D56A-F349-9D1D-3A399E622465}"/>
              </a:ext>
            </a:extLst>
          </p:cNvPr>
          <p:cNvSpPr>
            <a:spLocks noGrp="1"/>
          </p:cNvSpPr>
          <p:nvPr>
            <p:ph type="title"/>
          </p:nvPr>
        </p:nvSpPr>
        <p:spPr>
          <a:xfrm>
            <a:off x="124699" y="277901"/>
            <a:ext cx="8894602" cy="606084"/>
          </a:xfrm>
        </p:spPr>
        <p:txBody>
          <a:bodyPr>
            <a:normAutofit fontScale="90000"/>
          </a:bodyPr>
          <a:lstStyle/>
          <a:p>
            <a:r>
              <a:rPr lang="en-US" sz="3600" dirty="0"/>
              <a:t>Huge Demand for </a:t>
            </a:r>
            <a:br>
              <a:rPr lang="en-US" sz="3600" dirty="0"/>
            </a:br>
            <a:r>
              <a:rPr lang="en-US" sz="3600" dirty="0"/>
              <a:t>Performance &amp; Efficiency</a:t>
            </a:r>
          </a:p>
        </p:txBody>
      </p:sp>
      <p:pic>
        <p:nvPicPr>
          <p:cNvPr id="5" name="Picture 4">
            <a:extLst>
              <a:ext uri="{FF2B5EF4-FFF2-40B4-BE49-F238E27FC236}">
                <a16:creationId xmlns:a16="http://schemas.microsoft.com/office/drawing/2014/main" id="{F576AFB4-569C-7941-BC9F-F91503D373B6}"/>
              </a:ext>
            </a:extLst>
          </p:cNvPr>
          <p:cNvPicPr>
            <a:picLocks noChangeAspect="1"/>
          </p:cNvPicPr>
          <p:nvPr/>
        </p:nvPicPr>
        <p:blipFill>
          <a:blip r:embed="rId2"/>
          <a:stretch>
            <a:fillRect/>
          </a:stretch>
        </p:blipFill>
        <p:spPr>
          <a:xfrm>
            <a:off x="0" y="1133228"/>
            <a:ext cx="9144000" cy="5115172"/>
          </a:xfrm>
          <a:prstGeom prst="rect">
            <a:avLst/>
          </a:prstGeom>
        </p:spPr>
      </p:pic>
      <p:sp>
        <p:nvSpPr>
          <p:cNvPr id="6" name="TextBox 5">
            <a:extLst>
              <a:ext uri="{FF2B5EF4-FFF2-40B4-BE49-F238E27FC236}">
                <a16:creationId xmlns:a16="http://schemas.microsoft.com/office/drawing/2014/main" id="{1F3EA380-E863-364E-AE27-A90C0B722468}"/>
              </a:ext>
            </a:extLst>
          </p:cNvPr>
          <p:cNvSpPr txBox="1"/>
          <p:nvPr/>
        </p:nvSpPr>
        <p:spPr>
          <a:xfrm>
            <a:off x="2438400" y="6462299"/>
            <a:ext cx="4466031" cy="307777"/>
          </a:xfrm>
          <a:prstGeom prst="rect">
            <a:avLst/>
          </a:prstGeom>
          <a:noFill/>
        </p:spPr>
        <p:txBody>
          <a:bodyPr wrap="none" rtlCol="0">
            <a:spAutoFit/>
          </a:bodyPr>
          <a:lstStyle/>
          <a:p>
            <a:pPr lvl="0" eaLnBrk="0" fontAlgn="base" hangingPunct="0">
              <a:spcBef>
                <a:spcPct val="0"/>
              </a:spcBef>
              <a:spcAft>
                <a:spcPct val="0"/>
              </a:spcAft>
              <a:defRPr/>
            </a:pPr>
            <a:r>
              <a:rPr lang="en-US" sz="1400" b="1" dirty="0">
                <a:solidFill>
                  <a:srgbClr val="0432FF"/>
                </a:solidFill>
                <a:latin typeface="Arial" panose="020B0604020202020204" pitchFamily="34" charset="0"/>
                <a:ea typeface="ＭＳ Ｐゴシック" panose="020B0600070205080204" pitchFamily="34" charset="-128"/>
                <a:hlinkClick r:id="rId3">
                  <a:extLst>
                    <a:ext uri="{A12FA001-AC4F-418D-AE19-62706E023703}">
                      <ahyp:hlinkClr xmlns:ahyp="http://schemas.microsoft.com/office/drawing/2018/hyperlinkcolor" val="tx"/>
                    </a:ext>
                  </a:extLst>
                </a:hlinkClick>
              </a:rPr>
              <a:t>https://www.youtube.com/watch?v=x2-qB0J7KHw</a:t>
            </a:r>
            <a:r>
              <a:rPr lang="en-US" sz="1400" b="1" dirty="0">
                <a:solidFill>
                  <a:srgbClr val="0432FF"/>
                </a:solidFill>
                <a:latin typeface="Arial" panose="020B0604020202020204" pitchFamily="34" charset="0"/>
                <a:ea typeface="ＭＳ Ｐゴシック" panose="020B0600070205080204" pitchFamily="34" charset="-128"/>
              </a:rPr>
              <a:t> </a:t>
            </a:r>
            <a:endParaRPr kumimoji="0" lang="en-US" sz="1400" b="1" i="0" u="none" strike="noStrike" kern="1200" cap="none" spc="0" normalizeH="0" baseline="0" noProof="0" dirty="0">
              <a:ln>
                <a:noFill/>
              </a:ln>
              <a:solidFill>
                <a:srgbClr val="0432FF"/>
              </a:solidFill>
              <a:effectLst/>
              <a:uLnTx/>
              <a:uFillTx/>
              <a:latin typeface="Arial" panose="020B0604020202020204" pitchFamily="34" charset="0"/>
              <a:ea typeface="ＭＳ Ｐゴシック" panose="020B0600070205080204" pitchFamily="34" charset="-128"/>
              <a:cs typeface="+mn-cs"/>
            </a:endParaRPr>
          </a:p>
        </p:txBody>
      </p:sp>
      <p:grpSp>
        <p:nvGrpSpPr>
          <p:cNvPr id="14" name="Group 13">
            <a:extLst>
              <a:ext uri="{FF2B5EF4-FFF2-40B4-BE49-F238E27FC236}">
                <a16:creationId xmlns:a16="http://schemas.microsoft.com/office/drawing/2014/main" id="{9DCD6EAF-34CB-31C8-F077-23B27725A581}"/>
              </a:ext>
            </a:extLst>
          </p:cNvPr>
          <p:cNvGrpSpPr/>
          <p:nvPr/>
        </p:nvGrpSpPr>
        <p:grpSpPr>
          <a:xfrm>
            <a:off x="899592" y="4509410"/>
            <a:ext cx="8041887" cy="1295854"/>
            <a:chOff x="899592" y="4509410"/>
            <a:chExt cx="8041887" cy="1295854"/>
          </a:xfrm>
        </p:grpSpPr>
        <p:sp>
          <p:nvSpPr>
            <p:cNvPr id="7" name="Rectangle 6">
              <a:extLst>
                <a:ext uri="{FF2B5EF4-FFF2-40B4-BE49-F238E27FC236}">
                  <a16:creationId xmlns:a16="http://schemas.microsoft.com/office/drawing/2014/main" id="{929497B2-0AEA-F1A1-9A6E-90899212E72A}"/>
                </a:ext>
              </a:extLst>
            </p:cNvPr>
            <p:cNvSpPr/>
            <p:nvPr/>
          </p:nvSpPr>
          <p:spPr>
            <a:xfrm>
              <a:off x="899592" y="5327393"/>
              <a:ext cx="360040" cy="26184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AF0500E-777F-A86C-DED4-D2D6BD63CCAC}"/>
                </a:ext>
              </a:extLst>
            </p:cNvPr>
            <p:cNvSpPr/>
            <p:nvPr/>
          </p:nvSpPr>
          <p:spPr>
            <a:xfrm>
              <a:off x="4139952" y="5301208"/>
              <a:ext cx="542156" cy="27154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183913F-3B34-4860-7E22-D296C61CC736}"/>
                </a:ext>
              </a:extLst>
            </p:cNvPr>
            <p:cNvCxnSpPr/>
            <p:nvPr/>
          </p:nvCxnSpPr>
          <p:spPr>
            <a:xfrm>
              <a:off x="1187624" y="5805264"/>
              <a:ext cx="338437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7748F25-B63D-AECD-E773-51FFD92266FA}"/>
                </a:ext>
              </a:extLst>
            </p:cNvPr>
            <p:cNvSpPr txBox="1"/>
            <p:nvPr/>
          </p:nvSpPr>
          <p:spPr>
            <a:xfrm>
              <a:off x="4867383" y="4509410"/>
              <a:ext cx="4074096" cy="923330"/>
            </a:xfrm>
            <a:prstGeom prst="rect">
              <a:avLst/>
            </a:prstGeom>
            <a:noFill/>
          </p:spPr>
          <p:txBody>
            <a:bodyPr wrap="square">
              <a:spAutoFit/>
            </a:bodyPr>
            <a:lstStyle/>
            <a:p>
              <a:pPr algn="ctr"/>
              <a:r>
                <a:rPr lang="en-US" b="1" dirty="0">
                  <a:solidFill>
                    <a:srgbClr val="FF0000"/>
                  </a:solidFill>
                </a:rPr>
                <a:t>~4 orders of magnitude increase in memory requirement in </a:t>
              </a:r>
              <a:br>
                <a:rPr lang="en-US" b="1" dirty="0">
                  <a:solidFill>
                    <a:srgbClr val="FF0000"/>
                  </a:solidFill>
                </a:rPr>
              </a:br>
              <a:r>
                <a:rPr lang="en-US" b="1" dirty="0">
                  <a:solidFill>
                    <a:srgbClr val="FF0000"/>
                  </a:solidFill>
                </a:rPr>
                <a:t>just two years!</a:t>
              </a:r>
            </a:p>
          </p:txBody>
        </p:sp>
      </p:grpSp>
    </p:spTree>
    <p:extLst>
      <p:ext uri="{BB962C8B-B14F-4D97-AF65-F5344CB8AC3E}">
        <p14:creationId xmlns:p14="http://schemas.microsoft.com/office/powerpoint/2010/main" val="17660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1CB1-FFDA-03E2-F66D-FD85DFF222DB}"/>
              </a:ext>
            </a:extLst>
          </p:cNvPr>
          <p:cNvSpPr>
            <a:spLocks noGrp="1"/>
          </p:cNvSpPr>
          <p:nvPr>
            <p:ph type="title"/>
          </p:nvPr>
        </p:nvSpPr>
        <p:spPr>
          <a:xfrm>
            <a:off x="169011" y="132334"/>
            <a:ext cx="8894602" cy="925840"/>
          </a:xfrm>
        </p:spPr>
        <p:txBody>
          <a:bodyPr>
            <a:noAutofit/>
          </a:bodyPr>
          <a:lstStyle/>
          <a:p>
            <a:r>
              <a:rPr lang="en-US" sz="3600" dirty="0">
                <a:solidFill>
                  <a:srgbClr val="1A82C4"/>
                </a:solidFill>
              </a:rPr>
              <a:t>Processing-in-Memory:</a:t>
            </a:r>
            <a:br>
              <a:rPr lang="en-US" sz="3600" dirty="0">
                <a:solidFill>
                  <a:srgbClr val="1A82C4"/>
                </a:solidFill>
              </a:rPr>
            </a:br>
            <a:r>
              <a:rPr lang="en-US" sz="2800" dirty="0">
                <a:solidFill>
                  <a:srgbClr val="1A82C4"/>
                </a:solidFill>
              </a:rPr>
              <a:t>Overview</a:t>
            </a:r>
          </a:p>
        </p:txBody>
      </p:sp>
      <p:grpSp>
        <p:nvGrpSpPr>
          <p:cNvPr id="4" name="Group 3">
            <a:extLst>
              <a:ext uri="{FF2B5EF4-FFF2-40B4-BE49-F238E27FC236}">
                <a16:creationId xmlns:a16="http://schemas.microsoft.com/office/drawing/2014/main" id="{E3906072-A2EB-CF4E-B3FA-28F4F772FBEF}"/>
              </a:ext>
            </a:extLst>
          </p:cNvPr>
          <p:cNvGrpSpPr/>
          <p:nvPr/>
        </p:nvGrpSpPr>
        <p:grpSpPr>
          <a:xfrm>
            <a:off x="385649" y="3544620"/>
            <a:ext cx="8269510" cy="2917121"/>
            <a:chOff x="416994" y="3429000"/>
            <a:chExt cx="8269510" cy="2917121"/>
          </a:xfrm>
        </p:grpSpPr>
        <p:sp>
          <p:nvSpPr>
            <p:cNvPr id="5" name="Rectangle 4">
              <a:extLst>
                <a:ext uri="{FF2B5EF4-FFF2-40B4-BE49-F238E27FC236}">
                  <a16:creationId xmlns:a16="http://schemas.microsoft.com/office/drawing/2014/main" id="{3D478B4F-A463-3645-CE4D-8A6A1AEE5053}"/>
                </a:ext>
              </a:extLst>
            </p:cNvPr>
            <p:cNvSpPr/>
            <p:nvPr/>
          </p:nvSpPr>
          <p:spPr>
            <a:xfrm>
              <a:off x="6343592" y="3837207"/>
              <a:ext cx="2334238" cy="2281204"/>
            </a:xfrm>
            <a:prstGeom prst="rect">
              <a:avLst/>
            </a:prstGeom>
            <a:solidFill>
              <a:srgbClr val="E3F0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6" name="Rectangle 5">
              <a:extLst>
                <a:ext uri="{FF2B5EF4-FFF2-40B4-BE49-F238E27FC236}">
                  <a16:creationId xmlns:a16="http://schemas.microsoft.com/office/drawing/2014/main" id="{1C0DF4A2-D756-04F2-ED82-DB5B6FEB1BB9}"/>
                </a:ext>
              </a:extLst>
            </p:cNvPr>
            <p:cNvSpPr/>
            <p:nvPr/>
          </p:nvSpPr>
          <p:spPr>
            <a:xfrm>
              <a:off x="6343592" y="6112628"/>
              <a:ext cx="2342912" cy="233493"/>
            </a:xfrm>
            <a:prstGeom prst="rect">
              <a:avLst/>
            </a:prstGeom>
            <a:solidFill>
              <a:schemeClr val="accent2">
                <a:lumMod val="20000"/>
                <a:lumOff val="80000"/>
              </a:scheme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rgbClr val="E16161"/>
                  </a:solidFill>
                  <a:latin typeface="Avenir Next" panose="020B0503020202020204" pitchFamily="34" charset="0"/>
                  <a:cs typeface="Arial" panose="020B0604020202020204" pitchFamily="34" charset="0"/>
                </a:rPr>
                <a:t>Processing-Near-Bank</a:t>
              </a:r>
            </a:p>
          </p:txBody>
        </p:sp>
        <p:sp>
          <p:nvSpPr>
            <p:cNvPr id="7" name="Rectangle 6">
              <a:extLst>
                <a:ext uri="{FF2B5EF4-FFF2-40B4-BE49-F238E27FC236}">
                  <a16:creationId xmlns:a16="http://schemas.microsoft.com/office/drawing/2014/main" id="{64B78A6D-D02D-71C8-0F90-AAFAA3A3F14C}"/>
                </a:ext>
              </a:extLst>
            </p:cNvPr>
            <p:cNvSpPr/>
            <p:nvPr/>
          </p:nvSpPr>
          <p:spPr>
            <a:xfrm>
              <a:off x="6358845" y="3537542"/>
              <a:ext cx="2326611" cy="29301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venir Next" panose="020B0503020202020204" pitchFamily="34" charset="0"/>
                  <a:cs typeface="Arial" panose="020B0604020202020204" pitchFamily="34" charset="0"/>
                </a:rPr>
                <a:t>DRAM Bank</a:t>
              </a:r>
            </a:p>
          </p:txBody>
        </p:sp>
        <p:grpSp>
          <p:nvGrpSpPr>
            <p:cNvPr id="8" name="Group 7">
              <a:extLst>
                <a:ext uri="{FF2B5EF4-FFF2-40B4-BE49-F238E27FC236}">
                  <a16:creationId xmlns:a16="http://schemas.microsoft.com/office/drawing/2014/main" id="{46E1E609-5B77-53FB-3605-69C668E09E8F}"/>
                </a:ext>
              </a:extLst>
            </p:cNvPr>
            <p:cNvGrpSpPr/>
            <p:nvPr/>
          </p:nvGrpSpPr>
          <p:grpSpPr>
            <a:xfrm>
              <a:off x="416994" y="3429000"/>
              <a:ext cx="5954407" cy="2888405"/>
              <a:chOff x="416994" y="3429000"/>
              <a:chExt cx="5954407" cy="2888405"/>
            </a:xfrm>
          </p:grpSpPr>
          <p:cxnSp>
            <p:nvCxnSpPr>
              <p:cNvPr id="9" name="Straight Connector 8">
                <a:extLst>
                  <a:ext uri="{FF2B5EF4-FFF2-40B4-BE49-F238E27FC236}">
                    <a16:creationId xmlns:a16="http://schemas.microsoft.com/office/drawing/2014/main" id="{65ECA9E8-4B99-7DCF-EBB3-CFF89117EE10}"/>
                  </a:ext>
                </a:extLst>
              </p:cNvPr>
              <p:cNvCxnSpPr>
                <a:cxnSpLocks/>
                <a:stCxn id="42" idx="0"/>
              </p:cNvCxnSpPr>
              <p:nvPr/>
            </p:nvCxnSpPr>
            <p:spPr>
              <a:xfrm flipH="1" flipV="1">
                <a:off x="2417391" y="5605357"/>
                <a:ext cx="771000" cy="283721"/>
              </a:xfrm>
              <a:prstGeom prst="line">
                <a:avLst/>
              </a:prstGeom>
              <a:noFill/>
              <a:ln w="9525" cap="flat" cmpd="sng" algn="ctr">
                <a:solidFill>
                  <a:sysClr val="windowText" lastClr="000000"/>
                </a:solidFill>
                <a:prstDash val="dash"/>
                <a:miter lim="800000"/>
              </a:ln>
              <a:effectLst/>
            </p:spPr>
          </p:cxnSp>
          <p:cxnSp>
            <p:nvCxnSpPr>
              <p:cNvPr id="10" name="Straight Connector 9">
                <a:extLst>
                  <a:ext uri="{FF2B5EF4-FFF2-40B4-BE49-F238E27FC236}">
                    <a16:creationId xmlns:a16="http://schemas.microsoft.com/office/drawing/2014/main" id="{F91AE01F-022B-B37F-75AC-10DC21F823BE}"/>
                  </a:ext>
                </a:extLst>
              </p:cNvPr>
              <p:cNvCxnSpPr>
                <a:cxnSpLocks/>
              </p:cNvCxnSpPr>
              <p:nvPr/>
            </p:nvCxnSpPr>
            <p:spPr>
              <a:xfrm flipH="1" flipV="1">
                <a:off x="2433261" y="4308595"/>
                <a:ext cx="1143796" cy="1471779"/>
              </a:xfrm>
              <a:prstGeom prst="line">
                <a:avLst/>
              </a:prstGeom>
              <a:noFill/>
              <a:ln w="9525" cap="flat" cmpd="sng" algn="ctr">
                <a:solidFill>
                  <a:sysClr val="windowText" lastClr="000000"/>
                </a:solidFill>
                <a:prstDash val="dash"/>
                <a:miter lim="800000"/>
              </a:ln>
              <a:effectLst/>
            </p:spPr>
          </p:cxnSp>
          <p:grpSp>
            <p:nvGrpSpPr>
              <p:cNvPr id="11" name="Group 10">
                <a:extLst>
                  <a:ext uri="{FF2B5EF4-FFF2-40B4-BE49-F238E27FC236}">
                    <a16:creationId xmlns:a16="http://schemas.microsoft.com/office/drawing/2014/main" id="{8BF31969-137B-573C-539D-7DF3ADC1C359}"/>
                  </a:ext>
                </a:extLst>
              </p:cNvPr>
              <p:cNvGrpSpPr/>
              <p:nvPr/>
            </p:nvGrpSpPr>
            <p:grpSpPr>
              <a:xfrm>
                <a:off x="3034303" y="3429000"/>
                <a:ext cx="3180072" cy="2575996"/>
                <a:chOff x="3104761" y="2702044"/>
                <a:chExt cx="2503107" cy="2027625"/>
              </a:xfrm>
            </p:grpSpPr>
            <p:grpSp>
              <p:nvGrpSpPr>
                <p:cNvPr id="41" name="Group 40">
                  <a:extLst>
                    <a:ext uri="{FF2B5EF4-FFF2-40B4-BE49-F238E27FC236}">
                      <a16:creationId xmlns:a16="http://schemas.microsoft.com/office/drawing/2014/main" id="{27722869-5B7E-5D56-FD34-DC0C2EF5E75A}"/>
                    </a:ext>
                  </a:extLst>
                </p:cNvPr>
                <p:cNvGrpSpPr/>
                <p:nvPr/>
              </p:nvGrpSpPr>
              <p:grpSpPr>
                <a:xfrm>
                  <a:off x="3105186" y="3753062"/>
                  <a:ext cx="2163886" cy="976607"/>
                  <a:chOff x="1659954" y="548768"/>
                  <a:chExt cx="1668502" cy="753030"/>
                </a:xfrm>
              </p:grpSpPr>
              <p:sp>
                <p:nvSpPr>
                  <p:cNvPr id="133" name="Cube 132">
                    <a:extLst>
                      <a:ext uri="{FF2B5EF4-FFF2-40B4-BE49-F238E27FC236}">
                        <a16:creationId xmlns:a16="http://schemas.microsoft.com/office/drawing/2014/main" id="{87BF7633-46A9-2710-8264-B0C49679654B}"/>
                      </a:ext>
                    </a:extLst>
                  </p:cNvPr>
                  <p:cNvSpPr/>
                  <p:nvPr/>
                </p:nvSpPr>
                <p:spPr>
                  <a:xfrm>
                    <a:off x="1659954" y="554219"/>
                    <a:ext cx="1668502" cy="747579"/>
                  </a:xfrm>
                  <a:prstGeom prst="cube">
                    <a:avLst>
                      <a:gd name="adj" fmla="val 95887"/>
                    </a:avLst>
                  </a:prstGeom>
                  <a:solidFill>
                    <a:sysClr val="window" lastClr="FFFFFF">
                      <a:lumMod val="50000"/>
                    </a:sys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venir Next" panose="020B0503020202020204" pitchFamily="34" charset="0"/>
                    </a:endParaRPr>
                  </a:p>
                </p:txBody>
              </p:sp>
              <p:grpSp>
                <p:nvGrpSpPr>
                  <p:cNvPr id="134" name="Group 133">
                    <a:extLst>
                      <a:ext uri="{FF2B5EF4-FFF2-40B4-BE49-F238E27FC236}">
                        <a16:creationId xmlns:a16="http://schemas.microsoft.com/office/drawing/2014/main" id="{93C0C863-00D0-12D7-6448-6151626D6CA3}"/>
                      </a:ext>
                    </a:extLst>
                  </p:cNvPr>
                  <p:cNvGrpSpPr/>
                  <p:nvPr/>
                </p:nvGrpSpPr>
                <p:grpSpPr>
                  <a:xfrm>
                    <a:off x="1849990" y="548768"/>
                    <a:ext cx="1316493" cy="723135"/>
                    <a:chOff x="1849990" y="548768"/>
                    <a:chExt cx="1316493" cy="723135"/>
                  </a:xfrm>
                </p:grpSpPr>
                <p:cxnSp>
                  <p:nvCxnSpPr>
                    <p:cNvPr id="135" name="Straight Connector 134">
                      <a:extLst>
                        <a:ext uri="{FF2B5EF4-FFF2-40B4-BE49-F238E27FC236}">
                          <a16:creationId xmlns:a16="http://schemas.microsoft.com/office/drawing/2014/main" id="{C2C3D016-78C0-0AC3-7BF7-82534548DEA6}"/>
                        </a:ext>
                      </a:extLst>
                    </p:cNvPr>
                    <p:cNvCxnSpPr>
                      <a:cxnSpLocks/>
                    </p:cNvCxnSpPr>
                    <p:nvPr/>
                  </p:nvCxnSpPr>
                  <p:spPr>
                    <a:xfrm flipV="1">
                      <a:off x="2132614" y="548768"/>
                      <a:ext cx="716832" cy="716831"/>
                    </a:xfrm>
                    <a:prstGeom prst="line">
                      <a:avLst/>
                    </a:prstGeom>
                    <a:noFill/>
                    <a:ln w="9525" cap="flat" cmpd="sng" algn="ctr">
                      <a:solidFill>
                        <a:sysClr val="windowText" lastClr="000000"/>
                      </a:solidFill>
                      <a:prstDash val="solid"/>
                      <a:miter lim="800000"/>
                    </a:ln>
                    <a:effectLst/>
                  </p:spPr>
                </p:cxnSp>
                <p:cxnSp>
                  <p:nvCxnSpPr>
                    <p:cNvPr id="136" name="Straight Connector 135">
                      <a:extLst>
                        <a:ext uri="{FF2B5EF4-FFF2-40B4-BE49-F238E27FC236}">
                          <a16:creationId xmlns:a16="http://schemas.microsoft.com/office/drawing/2014/main" id="{61C88949-762E-9832-4168-2F609D94A214}"/>
                        </a:ext>
                      </a:extLst>
                    </p:cNvPr>
                    <p:cNvCxnSpPr>
                      <a:cxnSpLocks noChangeAspect="1"/>
                    </p:cNvCxnSpPr>
                    <p:nvPr/>
                  </p:nvCxnSpPr>
                  <p:spPr>
                    <a:xfrm flipV="1">
                      <a:off x="1901824" y="551559"/>
                      <a:ext cx="713232" cy="720344"/>
                    </a:xfrm>
                    <a:prstGeom prst="line">
                      <a:avLst/>
                    </a:prstGeom>
                    <a:noFill/>
                    <a:ln w="9525" cap="flat" cmpd="sng" algn="ctr">
                      <a:solidFill>
                        <a:sysClr val="windowText" lastClr="000000"/>
                      </a:solidFill>
                      <a:prstDash val="solid"/>
                      <a:miter lim="800000"/>
                    </a:ln>
                    <a:effectLst/>
                  </p:spPr>
                </p:cxnSp>
                <p:cxnSp>
                  <p:nvCxnSpPr>
                    <p:cNvPr id="137" name="Straight Connector 136">
                      <a:extLst>
                        <a:ext uri="{FF2B5EF4-FFF2-40B4-BE49-F238E27FC236}">
                          <a16:creationId xmlns:a16="http://schemas.microsoft.com/office/drawing/2014/main" id="{8DF48F77-2738-01D4-B288-D35C1158C212}"/>
                        </a:ext>
                      </a:extLst>
                    </p:cNvPr>
                    <p:cNvCxnSpPr>
                      <a:cxnSpLocks/>
                    </p:cNvCxnSpPr>
                    <p:nvPr/>
                  </p:nvCxnSpPr>
                  <p:spPr>
                    <a:xfrm flipV="1">
                      <a:off x="2382270" y="550407"/>
                      <a:ext cx="708109" cy="719060"/>
                    </a:xfrm>
                    <a:prstGeom prst="line">
                      <a:avLst/>
                    </a:prstGeom>
                    <a:noFill/>
                    <a:ln w="9525" cap="flat" cmpd="sng" algn="ctr">
                      <a:solidFill>
                        <a:sysClr val="windowText" lastClr="000000"/>
                      </a:solidFill>
                      <a:prstDash val="solid"/>
                      <a:miter lim="800000"/>
                    </a:ln>
                    <a:effectLst/>
                  </p:spPr>
                </p:cxnSp>
                <p:cxnSp>
                  <p:nvCxnSpPr>
                    <p:cNvPr id="138" name="Straight Connector 137">
                      <a:extLst>
                        <a:ext uri="{FF2B5EF4-FFF2-40B4-BE49-F238E27FC236}">
                          <a16:creationId xmlns:a16="http://schemas.microsoft.com/office/drawing/2014/main" id="{5CE2DC34-63D5-0C16-5C71-FA14146E2685}"/>
                        </a:ext>
                      </a:extLst>
                    </p:cNvPr>
                    <p:cNvCxnSpPr>
                      <a:cxnSpLocks/>
                    </p:cNvCxnSpPr>
                    <p:nvPr/>
                  </p:nvCxnSpPr>
                  <p:spPr>
                    <a:xfrm>
                      <a:off x="2044699" y="889000"/>
                      <a:ext cx="941832" cy="0"/>
                    </a:xfrm>
                    <a:prstGeom prst="line">
                      <a:avLst/>
                    </a:prstGeom>
                    <a:noFill/>
                    <a:ln w="9525" cap="flat" cmpd="sng" algn="ctr">
                      <a:solidFill>
                        <a:sysClr val="windowText" lastClr="000000"/>
                      </a:solidFill>
                      <a:prstDash val="solid"/>
                      <a:miter lim="800000"/>
                    </a:ln>
                    <a:effectLst/>
                  </p:spPr>
                </p:cxnSp>
                <p:cxnSp>
                  <p:nvCxnSpPr>
                    <p:cNvPr id="139" name="Straight Connector 138">
                      <a:extLst>
                        <a:ext uri="{FF2B5EF4-FFF2-40B4-BE49-F238E27FC236}">
                          <a16:creationId xmlns:a16="http://schemas.microsoft.com/office/drawing/2014/main" id="{166F4447-5DDB-CED6-9AEE-409D8D78CDF9}"/>
                        </a:ext>
                      </a:extLst>
                    </p:cNvPr>
                    <p:cNvCxnSpPr>
                      <a:cxnSpLocks/>
                    </p:cNvCxnSpPr>
                    <p:nvPr/>
                  </p:nvCxnSpPr>
                  <p:spPr>
                    <a:xfrm>
                      <a:off x="1849990" y="1086348"/>
                      <a:ext cx="941832" cy="0"/>
                    </a:xfrm>
                    <a:prstGeom prst="line">
                      <a:avLst/>
                    </a:prstGeom>
                    <a:noFill/>
                    <a:ln w="9525"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9F1639CF-1717-3A87-CF81-ADFFA2114066}"/>
                        </a:ext>
                      </a:extLst>
                    </p:cNvPr>
                    <p:cNvCxnSpPr>
                      <a:cxnSpLocks/>
                    </p:cNvCxnSpPr>
                    <p:nvPr/>
                  </p:nvCxnSpPr>
                  <p:spPr>
                    <a:xfrm>
                      <a:off x="2224651" y="711698"/>
                      <a:ext cx="941832" cy="0"/>
                    </a:xfrm>
                    <a:prstGeom prst="line">
                      <a:avLst/>
                    </a:prstGeom>
                    <a:noFill/>
                    <a:ln w="9525" cap="flat" cmpd="sng" algn="ctr">
                      <a:solidFill>
                        <a:sysClr val="windowText" lastClr="000000"/>
                      </a:solidFill>
                      <a:prstDash val="solid"/>
                      <a:miter lim="800000"/>
                    </a:ln>
                    <a:effectLst/>
                  </p:spPr>
                </p:cxnSp>
              </p:grpSp>
            </p:grpSp>
            <p:sp>
              <p:nvSpPr>
                <p:cNvPr id="42" name="Parallelogram 123">
                  <a:extLst>
                    <a:ext uri="{FF2B5EF4-FFF2-40B4-BE49-F238E27FC236}">
                      <a16:creationId xmlns:a16="http://schemas.microsoft.com/office/drawing/2014/main" id="{6A2C84CF-C24C-3D69-B32F-AA5A257A2D1A}"/>
                    </a:ext>
                  </a:extLst>
                </p:cNvPr>
                <p:cNvSpPr/>
                <p:nvPr/>
              </p:nvSpPr>
              <p:spPr>
                <a:xfrm rot="608511">
                  <a:off x="3240568" y="4474784"/>
                  <a:ext cx="289377" cy="190610"/>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0D758"/>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43" name="Parallelogram 123">
                  <a:extLst>
                    <a:ext uri="{FF2B5EF4-FFF2-40B4-BE49-F238E27FC236}">
                      <a16:creationId xmlns:a16="http://schemas.microsoft.com/office/drawing/2014/main" id="{791FB689-E138-8E89-9A9B-ED630F9FD58A}"/>
                    </a:ext>
                  </a:extLst>
                </p:cNvPr>
                <p:cNvSpPr/>
                <p:nvPr/>
              </p:nvSpPr>
              <p:spPr>
                <a:xfrm rot="608511">
                  <a:off x="3488468" y="4220991"/>
                  <a:ext cx="289377" cy="190610"/>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44" name="Parallelogram 123">
                  <a:extLst>
                    <a:ext uri="{FF2B5EF4-FFF2-40B4-BE49-F238E27FC236}">
                      <a16:creationId xmlns:a16="http://schemas.microsoft.com/office/drawing/2014/main" id="{B037094F-9A54-D32D-8D7D-029EE552E04B}"/>
                    </a:ext>
                  </a:extLst>
                </p:cNvPr>
                <p:cNvSpPr/>
                <p:nvPr/>
              </p:nvSpPr>
              <p:spPr>
                <a:xfrm rot="608511">
                  <a:off x="3731774" y="3984286"/>
                  <a:ext cx="289377" cy="190610"/>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45" name="Parallelogram 123">
                  <a:extLst>
                    <a:ext uri="{FF2B5EF4-FFF2-40B4-BE49-F238E27FC236}">
                      <a16:creationId xmlns:a16="http://schemas.microsoft.com/office/drawing/2014/main" id="{4918EF66-474D-0470-7719-FEB94B285B80}"/>
                    </a:ext>
                  </a:extLst>
                </p:cNvPr>
                <p:cNvSpPr/>
                <p:nvPr/>
              </p:nvSpPr>
              <p:spPr>
                <a:xfrm rot="608511">
                  <a:off x="3942615" y="3763435"/>
                  <a:ext cx="289377" cy="190610"/>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nvGrpSpPr>
                <p:cNvPr id="46" name="Group 45">
                  <a:extLst>
                    <a:ext uri="{FF2B5EF4-FFF2-40B4-BE49-F238E27FC236}">
                      <a16:creationId xmlns:a16="http://schemas.microsoft.com/office/drawing/2014/main" id="{52A8D25A-678E-6AA6-93D2-757E8117F22E}"/>
                    </a:ext>
                  </a:extLst>
                </p:cNvPr>
                <p:cNvGrpSpPr/>
                <p:nvPr/>
              </p:nvGrpSpPr>
              <p:grpSpPr>
                <a:xfrm>
                  <a:off x="3546692" y="3763436"/>
                  <a:ext cx="991424" cy="901958"/>
                  <a:chOff x="3077365" y="1725423"/>
                  <a:chExt cx="764455" cy="695471"/>
                </a:xfrm>
              </p:grpSpPr>
              <p:sp>
                <p:nvSpPr>
                  <p:cNvPr id="129" name="Parallelogram 123">
                    <a:extLst>
                      <a:ext uri="{FF2B5EF4-FFF2-40B4-BE49-F238E27FC236}">
                        <a16:creationId xmlns:a16="http://schemas.microsoft.com/office/drawing/2014/main" id="{3AA75E80-8E1E-6EBE-5CBD-D0A604436282}"/>
                      </a:ext>
                    </a:extLst>
                  </p:cNvPr>
                  <p:cNvSpPr/>
                  <p:nvPr/>
                </p:nvSpPr>
                <p:spPr>
                  <a:xfrm rot="608511">
                    <a:off x="3077365" y="2273921"/>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0D758"/>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130" name="Parallelogram 123">
                    <a:extLst>
                      <a:ext uri="{FF2B5EF4-FFF2-40B4-BE49-F238E27FC236}">
                        <a16:creationId xmlns:a16="http://schemas.microsoft.com/office/drawing/2014/main" id="{5522C7F8-902A-3452-2FBD-34F918D4FE8C}"/>
                      </a:ext>
                    </a:extLst>
                  </p:cNvPr>
                  <p:cNvSpPr/>
                  <p:nvPr/>
                </p:nvSpPr>
                <p:spPr>
                  <a:xfrm rot="608511">
                    <a:off x="3268513" y="2078230"/>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131" name="Parallelogram 123">
                    <a:extLst>
                      <a:ext uri="{FF2B5EF4-FFF2-40B4-BE49-F238E27FC236}">
                        <a16:creationId xmlns:a16="http://schemas.microsoft.com/office/drawing/2014/main" id="{AA486BD4-BCCD-32C4-77B8-E68A6B25A33E}"/>
                      </a:ext>
                    </a:extLst>
                  </p:cNvPr>
                  <p:cNvSpPr/>
                  <p:nvPr/>
                </p:nvSpPr>
                <p:spPr>
                  <a:xfrm rot="608511">
                    <a:off x="3456118" y="1895714"/>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132" name="Parallelogram 123">
                    <a:extLst>
                      <a:ext uri="{FF2B5EF4-FFF2-40B4-BE49-F238E27FC236}">
                        <a16:creationId xmlns:a16="http://schemas.microsoft.com/office/drawing/2014/main" id="{72CDAACD-2011-959C-9419-905008A49BA3}"/>
                      </a:ext>
                    </a:extLst>
                  </p:cNvPr>
                  <p:cNvSpPr/>
                  <p:nvPr/>
                </p:nvSpPr>
                <p:spPr>
                  <a:xfrm rot="608511">
                    <a:off x="3618691" y="1725423"/>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47" name="Group 46">
                  <a:extLst>
                    <a:ext uri="{FF2B5EF4-FFF2-40B4-BE49-F238E27FC236}">
                      <a16:creationId xmlns:a16="http://schemas.microsoft.com/office/drawing/2014/main" id="{8577D1B3-781C-7161-265B-ED05805007C6}"/>
                    </a:ext>
                  </a:extLst>
                </p:cNvPr>
                <p:cNvGrpSpPr/>
                <p:nvPr/>
              </p:nvGrpSpPr>
              <p:grpSpPr>
                <a:xfrm>
                  <a:off x="3859547" y="3760684"/>
                  <a:ext cx="991424" cy="901958"/>
                  <a:chOff x="3077365" y="1725423"/>
                  <a:chExt cx="764455" cy="695471"/>
                </a:xfrm>
              </p:grpSpPr>
              <p:sp>
                <p:nvSpPr>
                  <p:cNvPr id="125" name="Parallelogram 123">
                    <a:extLst>
                      <a:ext uri="{FF2B5EF4-FFF2-40B4-BE49-F238E27FC236}">
                        <a16:creationId xmlns:a16="http://schemas.microsoft.com/office/drawing/2014/main" id="{60144F42-BFF4-9F60-F5A3-25FECD3860B0}"/>
                      </a:ext>
                    </a:extLst>
                  </p:cNvPr>
                  <p:cNvSpPr/>
                  <p:nvPr/>
                </p:nvSpPr>
                <p:spPr>
                  <a:xfrm rot="608511">
                    <a:off x="3077365" y="2273921"/>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0D758"/>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126" name="Parallelogram 123">
                    <a:extLst>
                      <a:ext uri="{FF2B5EF4-FFF2-40B4-BE49-F238E27FC236}">
                        <a16:creationId xmlns:a16="http://schemas.microsoft.com/office/drawing/2014/main" id="{67D3D742-6F75-B866-0BB9-8D944507DC15}"/>
                      </a:ext>
                    </a:extLst>
                  </p:cNvPr>
                  <p:cNvSpPr/>
                  <p:nvPr/>
                </p:nvSpPr>
                <p:spPr>
                  <a:xfrm rot="608511">
                    <a:off x="3268513" y="2078230"/>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127" name="Parallelogram 123">
                    <a:extLst>
                      <a:ext uri="{FF2B5EF4-FFF2-40B4-BE49-F238E27FC236}">
                        <a16:creationId xmlns:a16="http://schemas.microsoft.com/office/drawing/2014/main" id="{3939A4DD-54E5-9986-ACFD-29061FC318C8}"/>
                      </a:ext>
                    </a:extLst>
                  </p:cNvPr>
                  <p:cNvSpPr/>
                  <p:nvPr/>
                </p:nvSpPr>
                <p:spPr>
                  <a:xfrm rot="608511">
                    <a:off x="3456118" y="1895714"/>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128" name="Parallelogram 123">
                    <a:extLst>
                      <a:ext uri="{FF2B5EF4-FFF2-40B4-BE49-F238E27FC236}">
                        <a16:creationId xmlns:a16="http://schemas.microsoft.com/office/drawing/2014/main" id="{48CA9589-E2D1-34DE-66E4-28545A487A75}"/>
                      </a:ext>
                    </a:extLst>
                  </p:cNvPr>
                  <p:cNvSpPr/>
                  <p:nvPr/>
                </p:nvSpPr>
                <p:spPr>
                  <a:xfrm rot="608511">
                    <a:off x="3618691" y="1725423"/>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48" name="Group 47">
                  <a:extLst>
                    <a:ext uri="{FF2B5EF4-FFF2-40B4-BE49-F238E27FC236}">
                      <a16:creationId xmlns:a16="http://schemas.microsoft.com/office/drawing/2014/main" id="{78E1919D-AC5B-EE63-6743-9F0612B183F4}"/>
                    </a:ext>
                  </a:extLst>
                </p:cNvPr>
                <p:cNvGrpSpPr/>
                <p:nvPr/>
              </p:nvGrpSpPr>
              <p:grpSpPr>
                <a:xfrm>
                  <a:off x="4161030" y="3767909"/>
                  <a:ext cx="991424" cy="901958"/>
                  <a:chOff x="3077365" y="1725423"/>
                  <a:chExt cx="764455" cy="695471"/>
                </a:xfrm>
              </p:grpSpPr>
              <p:sp>
                <p:nvSpPr>
                  <p:cNvPr id="121" name="Parallelogram 123">
                    <a:extLst>
                      <a:ext uri="{FF2B5EF4-FFF2-40B4-BE49-F238E27FC236}">
                        <a16:creationId xmlns:a16="http://schemas.microsoft.com/office/drawing/2014/main" id="{53A1A16B-2C4E-539E-26DA-F4F078B1069F}"/>
                      </a:ext>
                    </a:extLst>
                  </p:cNvPr>
                  <p:cNvSpPr/>
                  <p:nvPr/>
                </p:nvSpPr>
                <p:spPr>
                  <a:xfrm rot="608511">
                    <a:off x="3077365" y="2273921"/>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0D758"/>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122" name="Parallelogram 123">
                    <a:extLst>
                      <a:ext uri="{FF2B5EF4-FFF2-40B4-BE49-F238E27FC236}">
                        <a16:creationId xmlns:a16="http://schemas.microsoft.com/office/drawing/2014/main" id="{2B91E7BD-A55D-5C11-D936-C6D15BECB993}"/>
                      </a:ext>
                    </a:extLst>
                  </p:cNvPr>
                  <p:cNvSpPr/>
                  <p:nvPr/>
                </p:nvSpPr>
                <p:spPr>
                  <a:xfrm rot="608511">
                    <a:off x="3268513" y="2078230"/>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0D758"/>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123" name="Parallelogram 123">
                    <a:extLst>
                      <a:ext uri="{FF2B5EF4-FFF2-40B4-BE49-F238E27FC236}">
                        <a16:creationId xmlns:a16="http://schemas.microsoft.com/office/drawing/2014/main" id="{3F67DAF1-4B33-6F3A-D564-3E2546F2E88F}"/>
                      </a:ext>
                    </a:extLst>
                  </p:cNvPr>
                  <p:cNvSpPr/>
                  <p:nvPr/>
                </p:nvSpPr>
                <p:spPr>
                  <a:xfrm rot="608511">
                    <a:off x="3456118" y="1895714"/>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0D758"/>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124" name="Parallelogram 123">
                    <a:extLst>
                      <a:ext uri="{FF2B5EF4-FFF2-40B4-BE49-F238E27FC236}">
                        <a16:creationId xmlns:a16="http://schemas.microsoft.com/office/drawing/2014/main" id="{43119840-DAAC-9FCE-ADA0-20E47A62207D}"/>
                      </a:ext>
                    </a:extLst>
                  </p:cNvPr>
                  <p:cNvSpPr/>
                  <p:nvPr/>
                </p:nvSpPr>
                <p:spPr>
                  <a:xfrm rot="608511">
                    <a:off x="3618691" y="1725423"/>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0D758"/>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sp>
              <p:nvSpPr>
                <p:cNvPr id="49" name="Can 48">
                  <a:extLst>
                    <a:ext uri="{FF2B5EF4-FFF2-40B4-BE49-F238E27FC236}">
                      <a16:creationId xmlns:a16="http://schemas.microsoft.com/office/drawing/2014/main" id="{59B30949-F5C4-EC22-6A51-A190B8F8E14F}"/>
                    </a:ext>
                  </a:extLst>
                </p:cNvPr>
                <p:cNvSpPr/>
                <p:nvPr/>
              </p:nvSpPr>
              <p:spPr>
                <a:xfrm>
                  <a:off x="3352096" y="4307966"/>
                  <a:ext cx="64604" cy="280156"/>
                </a:xfrm>
                <a:prstGeom prst="can">
                  <a:avLst/>
                </a:prstGeom>
                <a:gradFill>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50" name="Can 49">
                  <a:extLst>
                    <a:ext uri="{FF2B5EF4-FFF2-40B4-BE49-F238E27FC236}">
                      <a16:creationId xmlns:a16="http://schemas.microsoft.com/office/drawing/2014/main" id="{5DB57BAE-D27B-5D4D-31E6-CCACF13924CB}"/>
                    </a:ext>
                  </a:extLst>
                </p:cNvPr>
                <p:cNvSpPr/>
                <p:nvPr/>
              </p:nvSpPr>
              <p:spPr>
                <a:xfrm>
                  <a:off x="3636617" y="4316296"/>
                  <a:ext cx="64604" cy="280156"/>
                </a:xfrm>
                <a:prstGeom prst="can">
                  <a:avLst/>
                </a:prstGeom>
                <a:gradFill>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51" name="Can 50">
                  <a:extLst>
                    <a:ext uri="{FF2B5EF4-FFF2-40B4-BE49-F238E27FC236}">
                      <a16:creationId xmlns:a16="http://schemas.microsoft.com/office/drawing/2014/main" id="{0B502808-7302-3D8E-C3A1-61EF9BF7296B}"/>
                    </a:ext>
                  </a:extLst>
                </p:cNvPr>
                <p:cNvSpPr/>
                <p:nvPr/>
              </p:nvSpPr>
              <p:spPr>
                <a:xfrm>
                  <a:off x="3602969" y="4032304"/>
                  <a:ext cx="64604" cy="280156"/>
                </a:xfrm>
                <a:prstGeom prst="can">
                  <a:avLst/>
                </a:prstGeom>
                <a:gradFill flip="none" rotWithShape="1">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tileRect r="-100000" b="-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52" name="Can 51">
                  <a:extLst>
                    <a:ext uri="{FF2B5EF4-FFF2-40B4-BE49-F238E27FC236}">
                      <a16:creationId xmlns:a16="http://schemas.microsoft.com/office/drawing/2014/main" id="{E27022D1-B8AB-CF6E-5569-2166B9A2E278}"/>
                    </a:ext>
                  </a:extLst>
                </p:cNvPr>
                <p:cNvSpPr/>
                <p:nvPr/>
              </p:nvSpPr>
              <p:spPr>
                <a:xfrm>
                  <a:off x="3899306" y="4037081"/>
                  <a:ext cx="64604" cy="280156"/>
                </a:xfrm>
                <a:prstGeom prst="can">
                  <a:avLst/>
                </a:prstGeom>
                <a:gradFill flip="none" rotWithShape="1">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tileRect r="-100000" b="-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53" name="Can 52">
                  <a:extLst>
                    <a:ext uri="{FF2B5EF4-FFF2-40B4-BE49-F238E27FC236}">
                      <a16:creationId xmlns:a16="http://schemas.microsoft.com/office/drawing/2014/main" id="{1AEC25FA-7B2A-0E18-9434-7A4EB0ABEEBA}"/>
                    </a:ext>
                  </a:extLst>
                </p:cNvPr>
                <p:cNvSpPr/>
                <p:nvPr/>
              </p:nvSpPr>
              <p:spPr>
                <a:xfrm>
                  <a:off x="4974605" y="3585377"/>
                  <a:ext cx="64604" cy="280156"/>
                </a:xfrm>
                <a:prstGeom prst="can">
                  <a:avLst/>
                </a:prstGeom>
                <a:gradFill>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54" name="Can 53">
                  <a:extLst>
                    <a:ext uri="{FF2B5EF4-FFF2-40B4-BE49-F238E27FC236}">
                      <a16:creationId xmlns:a16="http://schemas.microsoft.com/office/drawing/2014/main" id="{E95700CC-0A48-C7E1-B743-B04B577C4E13}"/>
                    </a:ext>
                  </a:extLst>
                </p:cNvPr>
                <p:cNvSpPr/>
                <p:nvPr/>
              </p:nvSpPr>
              <p:spPr>
                <a:xfrm>
                  <a:off x="4759284" y="3818204"/>
                  <a:ext cx="64604" cy="280156"/>
                </a:xfrm>
                <a:prstGeom prst="can">
                  <a:avLst/>
                </a:prstGeom>
                <a:gradFill>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55" name="Can 54">
                  <a:extLst>
                    <a:ext uri="{FF2B5EF4-FFF2-40B4-BE49-F238E27FC236}">
                      <a16:creationId xmlns:a16="http://schemas.microsoft.com/office/drawing/2014/main" id="{B96D1848-0B2D-6338-CCD3-2EAF239EC986}"/>
                    </a:ext>
                  </a:extLst>
                </p:cNvPr>
                <p:cNvSpPr/>
                <p:nvPr/>
              </p:nvSpPr>
              <p:spPr>
                <a:xfrm>
                  <a:off x="4520498" y="4048475"/>
                  <a:ext cx="64604" cy="280156"/>
                </a:xfrm>
                <a:prstGeom prst="can">
                  <a:avLst/>
                </a:prstGeom>
                <a:gradFill>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56" name="Can 55">
                  <a:extLst>
                    <a:ext uri="{FF2B5EF4-FFF2-40B4-BE49-F238E27FC236}">
                      <a16:creationId xmlns:a16="http://schemas.microsoft.com/office/drawing/2014/main" id="{DB809037-4759-13AA-EBDA-CEC1209BCF40}"/>
                    </a:ext>
                  </a:extLst>
                </p:cNvPr>
                <p:cNvSpPr/>
                <p:nvPr/>
              </p:nvSpPr>
              <p:spPr>
                <a:xfrm>
                  <a:off x="3953091" y="4315468"/>
                  <a:ext cx="64604" cy="280156"/>
                </a:xfrm>
                <a:prstGeom prst="can">
                  <a:avLst/>
                </a:prstGeom>
                <a:gradFill>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57" name="TextBox 56">
                  <a:extLst>
                    <a:ext uri="{FF2B5EF4-FFF2-40B4-BE49-F238E27FC236}">
                      <a16:creationId xmlns:a16="http://schemas.microsoft.com/office/drawing/2014/main" id="{F51DF085-CC74-9205-DE87-71C86284D9C0}"/>
                    </a:ext>
                  </a:extLst>
                </p:cNvPr>
                <p:cNvSpPr txBox="1"/>
                <p:nvPr/>
              </p:nvSpPr>
              <p:spPr>
                <a:xfrm>
                  <a:off x="3225189" y="2702044"/>
                  <a:ext cx="2382679" cy="387613"/>
                </a:xfrm>
                <a:prstGeom prst="rect">
                  <a:avLst/>
                </a:prstGeom>
                <a:noFill/>
              </p:spPr>
              <p:txBody>
                <a:bodyPr wrap="square" lIns="0" tIns="0" rIns="0" bIns="0">
                  <a:spAutoFit/>
                </a:bodyPr>
                <a:lstStyle/>
                <a:p>
                  <a:pPr algn="ctr"/>
                  <a:r>
                    <a:rPr lang="en-US" sz="1600" b="1" dirty="0">
                      <a:solidFill>
                        <a:prstClr val="black"/>
                      </a:solidFill>
                      <a:latin typeface="Avenir Next" panose="020B0503020202020204" pitchFamily="34" charset="0"/>
                      <a:cs typeface="Arial" panose="020B0604020202020204" pitchFamily="34" charset="0"/>
                    </a:rPr>
                    <a:t>DRAM</a:t>
                  </a:r>
                  <a:br>
                    <a:rPr lang="en-US" sz="1600" b="1" dirty="0">
                      <a:solidFill>
                        <a:prstClr val="black"/>
                      </a:solidFill>
                      <a:latin typeface="Avenir Next" panose="020B0503020202020204" pitchFamily="34" charset="0"/>
                      <a:cs typeface="Arial" panose="020B0604020202020204" pitchFamily="34" charset="0"/>
                    </a:rPr>
                  </a:br>
                  <a:r>
                    <a:rPr lang="en-US" sz="1600" b="1" dirty="0">
                      <a:solidFill>
                        <a:prstClr val="black"/>
                      </a:solidFill>
                      <a:latin typeface="Avenir Next" panose="020B0503020202020204" pitchFamily="34" charset="0"/>
                      <a:cs typeface="Arial" panose="020B0604020202020204" pitchFamily="34" charset="0"/>
                    </a:rPr>
                    <a:t>(e.g., 3D-Stacked Memory)</a:t>
                  </a:r>
                </a:p>
              </p:txBody>
            </p:sp>
            <p:sp>
              <p:nvSpPr>
                <p:cNvPr id="58" name="Can 57">
                  <a:extLst>
                    <a:ext uri="{FF2B5EF4-FFF2-40B4-BE49-F238E27FC236}">
                      <a16:creationId xmlns:a16="http://schemas.microsoft.com/office/drawing/2014/main" id="{E7DEBDC5-7385-A5C0-626D-657879F67017}"/>
                    </a:ext>
                  </a:extLst>
                </p:cNvPr>
                <p:cNvSpPr/>
                <p:nvPr/>
              </p:nvSpPr>
              <p:spPr>
                <a:xfrm>
                  <a:off x="4272028" y="4415103"/>
                  <a:ext cx="73820" cy="169177"/>
                </a:xfrm>
                <a:prstGeom prst="can">
                  <a:avLst/>
                </a:prstGeom>
                <a:gradFill>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nvGrpSpPr>
                <p:cNvPr id="59" name="Group 58">
                  <a:extLst>
                    <a:ext uri="{FF2B5EF4-FFF2-40B4-BE49-F238E27FC236}">
                      <a16:creationId xmlns:a16="http://schemas.microsoft.com/office/drawing/2014/main" id="{F5ED925E-5327-2AF3-0397-A6834DCC6481}"/>
                    </a:ext>
                  </a:extLst>
                </p:cNvPr>
                <p:cNvGrpSpPr/>
                <p:nvPr/>
              </p:nvGrpSpPr>
              <p:grpSpPr>
                <a:xfrm>
                  <a:off x="3104761" y="3364172"/>
                  <a:ext cx="2163886" cy="1073780"/>
                  <a:chOff x="3552923" y="4813095"/>
                  <a:chExt cx="1668502" cy="827957"/>
                </a:xfrm>
              </p:grpSpPr>
              <p:grpSp>
                <p:nvGrpSpPr>
                  <p:cNvPr id="91" name="Group 90">
                    <a:extLst>
                      <a:ext uri="{FF2B5EF4-FFF2-40B4-BE49-F238E27FC236}">
                        <a16:creationId xmlns:a16="http://schemas.microsoft.com/office/drawing/2014/main" id="{2302BF2F-AA89-F5B3-7DCC-1771918970BE}"/>
                      </a:ext>
                    </a:extLst>
                  </p:cNvPr>
                  <p:cNvGrpSpPr/>
                  <p:nvPr/>
                </p:nvGrpSpPr>
                <p:grpSpPr>
                  <a:xfrm>
                    <a:off x="3552923" y="4892971"/>
                    <a:ext cx="1668502" cy="748081"/>
                    <a:chOff x="3552923" y="4677071"/>
                    <a:chExt cx="1668502" cy="748081"/>
                  </a:xfrm>
                </p:grpSpPr>
                <p:sp>
                  <p:nvSpPr>
                    <p:cNvPr id="107" name="Cube 106">
                      <a:extLst>
                        <a:ext uri="{FF2B5EF4-FFF2-40B4-BE49-F238E27FC236}">
                          <a16:creationId xmlns:a16="http://schemas.microsoft.com/office/drawing/2014/main" id="{DBE15A98-8284-B7A4-3D7C-5C7776742AF7}"/>
                        </a:ext>
                      </a:extLst>
                    </p:cNvPr>
                    <p:cNvSpPr/>
                    <p:nvPr/>
                  </p:nvSpPr>
                  <p:spPr>
                    <a:xfrm>
                      <a:off x="3552923" y="4677573"/>
                      <a:ext cx="1668502" cy="747579"/>
                    </a:xfrm>
                    <a:prstGeom prst="cube">
                      <a:avLst>
                        <a:gd name="adj" fmla="val 95887"/>
                      </a:avLst>
                    </a:prstGeom>
                    <a:solidFill>
                      <a:srgbClr val="9FBF92"/>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venir Next" panose="020B0503020202020204" pitchFamily="34" charset="0"/>
                      </a:endParaRPr>
                    </a:p>
                  </p:txBody>
                </p:sp>
                <p:cxnSp>
                  <p:nvCxnSpPr>
                    <p:cNvPr id="108" name="Straight Connector 107">
                      <a:extLst>
                        <a:ext uri="{FF2B5EF4-FFF2-40B4-BE49-F238E27FC236}">
                          <a16:creationId xmlns:a16="http://schemas.microsoft.com/office/drawing/2014/main" id="{D2AC49FB-C42F-D5EB-4C67-A0BB36D3D722}"/>
                        </a:ext>
                      </a:extLst>
                    </p:cNvPr>
                    <p:cNvCxnSpPr>
                      <a:cxnSpLocks/>
                      <a:stCxn id="107" idx="1"/>
                      <a:endCxn id="107" idx="0"/>
                    </p:cNvCxnSpPr>
                    <p:nvPr/>
                  </p:nvCxnSpPr>
                  <p:spPr>
                    <a:xfrm flipV="1">
                      <a:off x="4028758" y="4677573"/>
                      <a:ext cx="716832" cy="716831"/>
                    </a:xfrm>
                    <a:prstGeom prst="line">
                      <a:avLst/>
                    </a:prstGeom>
                    <a:noFill/>
                    <a:ln w="9525" cap="flat" cmpd="sng" algn="ctr">
                      <a:solidFill>
                        <a:sysClr val="windowText" lastClr="000000"/>
                      </a:solidFill>
                      <a:prstDash val="solid"/>
                      <a:miter lim="800000"/>
                    </a:ln>
                    <a:effectLst/>
                  </p:spPr>
                </p:cxnSp>
                <p:cxnSp>
                  <p:nvCxnSpPr>
                    <p:cNvPr id="109" name="Straight Connector 108">
                      <a:extLst>
                        <a:ext uri="{FF2B5EF4-FFF2-40B4-BE49-F238E27FC236}">
                          <a16:creationId xmlns:a16="http://schemas.microsoft.com/office/drawing/2014/main" id="{BD55B7C1-9ADF-5662-AC66-A579E7C3C5C5}"/>
                        </a:ext>
                      </a:extLst>
                    </p:cNvPr>
                    <p:cNvCxnSpPr>
                      <a:cxnSpLocks/>
                    </p:cNvCxnSpPr>
                    <p:nvPr/>
                  </p:nvCxnSpPr>
                  <p:spPr>
                    <a:xfrm flipV="1">
                      <a:off x="3797968" y="4679123"/>
                      <a:ext cx="713232" cy="713232"/>
                    </a:xfrm>
                    <a:prstGeom prst="line">
                      <a:avLst/>
                    </a:prstGeom>
                    <a:noFill/>
                    <a:ln w="9525" cap="flat" cmpd="sng" algn="ctr">
                      <a:solidFill>
                        <a:sysClr val="windowText" lastClr="000000"/>
                      </a:solidFill>
                      <a:prstDash val="solid"/>
                      <a:miter lim="800000"/>
                    </a:ln>
                    <a:effectLst/>
                  </p:spPr>
                </p:cxnSp>
                <p:cxnSp>
                  <p:nvCxnSpPr>
                    <p:cNvPr id="110" name="Straight Connector 109">
                      <a:extLst>
                        <a:ext uri="{FF2B5EF4-FFF2-40B4-BE49-F238E27FC236}">
                          <a16:creationId xmlns:a16="http://schemas.microsoft.com/office/drawing/2014/main" id="{31F1FBA5-EDD2-FBA6-F9CF-AD554DDB5D0F}"/>
                        </a:ext>
                      </a:extLst>
                    </p:cNvPr>
                    <p:cNvCxnSpPr>
                      <a:cxnSpLocks/>
                    </p:cNvCxnSpPr>
                    <p:nvPr/>
                  </p:nvCxnSpPr>
                  <p:spPr>
                    <a:xfrm flipV="1">
                      <a:off x="4290077" y="4677071"/>
                      <a:ext cx="713232" cy="713232"/>
                    </a:xfrm>
                    <a:prstGeom prst="line">
                      <a:avLst/>
                    </a:prstGeom>
                    <a:noFill/>
                    <a:ln w="9525" cap="flat" cmpd="sng" algn="ctr">
                      <a:solidFill>
                        <a:sysClr val="windowText" lastClr="000000"/>
                      </a:solidFill>
                      <a:prstDash val="solid"/>
                      <a:miter lim="800000"/>
                    </a:ln>
                    <a:effectLst/>
                  </p:spPr>
                </p:cxnSp>
                <p:cxnSp>
                  <p:nvCxnSpPr>
                    <p:cNvPr id="111" name="Straight Connector 110">
                      <a:extLst>
                        <a:ext uri="{FF2B5EF4-FFF2-40B4-BE49-F238E27FC236}">
                          <a16:creationId xmlns:a16="http://schemas.microsoft.com/office/drawing/2014/main" id="{FB8FA59E-050E-9E05-2618-64100DC75C28}"/>
                        </a:ext>
                      </a:extLst>
                    </p:cNvPr>
                    <p:cNvCxnSpPr>
                      <a:cxnSpLocks/>
                    </p:cNvCxnSpPr>
                    <p:nvPr/>
                  </p:nvCxnSpPr>
                  <p:spPr>
                    <a:xfrm>
                      <a:off x="3937668" y="5007038"/>
                      <a:ext cx="950976" cy="0"/>
                    </a:xfrm>
                    <a:prstGeom prst="line">
                      <a:avLst/>
                    </a:prstGeom>
                    <a:noFill/>
                    <a:ln w="9525" cap="flat" cmpd="sng" algn="ctr">
                      <a:solidFill>
                        <a:sysClr val="windowText" lastClr="000000"/>
                      </a:solidFill>
                      <a:prstDash val="solid"/>
                      <a:miter lim="800000"/>
                    </a:ln>
                    <a:effectLst/>
                  </p:spPr>
                </p:cxnSp>
                <p:cxnSp>
                  <p:nvCxnSpPr>
                    <p:cNvPr id="112" name="Straight Connector 111">
                      <a:extLst>
                        <a:ext uri="{FF2B5EF4-FFF2-40B4-BE49-F238E27FC236}">
                          <a16:creationId xmlns:a16="http://schemas.microsoft.com/office/drawing/2014/main" id="{937880F0-CE11-D9F8-CD8B-4B1F29D93EA7}"/>
                        </a:ext>
                      </a:extLst>
                    </p:cNvPr>
                    <p:cNvCxnSpPr>
                      <a:cxnSpLocks/>
                    </p:cNvCxnSpPr>
                    <p:nvPr/>
                  </p:nvCxnSpPr>
                  <p:spPr>
                    <a:xfrm>
                      <a:off x="3749309" y="5204386"/>
                      <a:ext cx="950976" cy="0"/>
                    </a:xfrm>
                    <a:prstGeom prst="line">
                      <a:avLst/>
                    </a:prstGeom>
                    <a:noFill/>
                    <a:ln w="9525" cap="flat" cmpd="sng" algn="ctr">
                      <a:solidFill>
                        <a:sysClr val="windowText" lastClr="000000"/>
                      </a:solidFill>
                      <a:prstDash val="solid"/>
                      <a:miter lim="800000"/>
                    </a:ln>
                    <a:effectLst/>
                  </p:spPr>
                </p:cxnSp>
                <p:cxnSp>
                  <p:nvCxnSpPr>
                    <p:cNvPr id="113" name="Straight Connector 112">
                      <a:extLst>
                        <a:ext uri="{FF2B5EF4-FFF2-40B4-BE49-F238E27FC236}">
                          <a16:creationId xmlns:a16="http://schemas.microsoft.com/office/drawing/2014/main" id="{72AFC254-BCAC-C1D5-EDC0-FBE85103B82A}"/>
                        </a:ext>
                      </a:extLst>
                    </p:cNvPr>
                    <p:cNvCxnSpPr>
                      <a:cxnSpLocks/>
                    </p:cNvCxnSpPr>
                    <p:nvPr/>
                  </p:nvCxnSpPr>
                  <p:spPr>
                    <a:xfrm>
                      <a:off x="4117620" y="4829736"/>
                      <a:ext cx="950976" cy="0"/>
                    </a:xfrm>
                    <a:prstGeom prst="line">
                      <a:avLst/>
                    </a:prstGeom>
                    <a:noFill/>
                    <a:ln w="9525" cap="flat" cmpd="sng" algn="ctr">
                      <a:solidFill>
                        <a:sysClr val="windowText" lastClr="000000"/>
                      </a:solidFill>
                      <a:prstDash val="solid"/>
                      <a:miter lim="800000"/>
                    </a:ln>
                    <a:effectLst/>
                  </p:spPr>
                </p:cxnSp>
                <p:grpSp>
                  <p:nvGrpSpPr>
                    <p:cNvPr id="114" name="Group 113">
                      <a:extLst>
                        <a:ext uri="{FF2B5EF4-FFF2-40B4-BE49-F238E27FC236}">
                          <a16:creationId xmlns:a16="http://schemas.microsoft.com/office/drawing/2014/main" id="{727EEFFD-4A44-E24D-F104-49FA228862C6}"/>
                        </a:ext>
                      </a:extLst>
                    </p:cNvPr>
                    <p:cNvGrpSpPr/>
                    <p:nvPr/>
                  </p:nvGrpSpPr>
                  <p:grpSpPr>
                    <a:xfrm>
                      <a:off x="3799799" y="4834553"/>
                      <a:ext cx="1269167" cy="587223"/>
                      <a:chOff x="3799799" y="4834553"/>
                      <a:chExt cx="1269167" cy="587223"/>
                    </a:xfrm>
                  </p:grpSpPr>
                  <p:cxnSp>
                    <p:nvCxnSpPr>
                      <p:cNvPr id="115" name="Straight Connector 114">
                        <a:extLst>
                          <a:ext uri="{FF2B5EF4-FFF2-40B4-BE49-F238E27FC236}">
                            <a16:creationId xmlns:a16="http://schemas.microsoft.com/office/drawing/2014/main" id="{468A5026-C504-E150-E788-7B0A1A3CB196}"/>
                          </a:ext>
                        </a:extLst>
                      </p:cNvPr>
                      <p:cNvCxnSpPr/>
                      <p:nvPr/>
                    </p:nvCxnSpPr>
                    <p:spPr>
                      <a:xfrm>
                        <a:off x="3799799" y="5394344"/>
                        <a:ext cx="0" cy="27432"/>
                      </a:xfrm>
                      <a:prstGeom prst="line">
                        <a:avLst/>
                      </a:prstGeom>
                      <a:noFill/>
                      <a:ln w="9525" cap="flat" cmpd="sng" algn="ctr">
                        <a:solidFill>
                          <a:sysClr val="windowText" lastClr="000000"/>
                        </a:solidFill>
                        <a:prstDash val="solid"/>
                        <a:miter lim="800000"/>
                      </a:ln>
                      <a:effectLst/>
                    </p:spPr>
                  </p:cxnSp>
                  <p:cxnSp>
                    <p:nvCxnSpPr>
                      <p:cNvPr id="116" name="Straight Connector 115">
                        <a:extLst>
                          <a:ext uri="{FF2B5EF4-FFF2-40B4-BE49-F238E27FC236}">
                            <a16:creationId xmlns:a16="http://schemas.microsoft.com/office/drawing/2014/main" id="{95D1A367-2B4C-EDF3-14E1-A89593D4F5C6}"/>
                          </a:ext>
                        </a:extLst>
                      </p:cNvPr>
                      <p:cNvCxnSpPr/>
                      <p:nvPr/>
                    </p:nvCxnSpPr>
                    <p:spPr>
                      <a:xfrm>
                        <a:off x="4031574" y="5394344"/>
                        <a:ext cx="0" cy="27432"/>
                      </a:xfrm>
                      <a:prstGeom prst="line">
                        <a:avLst/>
                      </a:prstGeom>
                      <a:noFill/>
                      <a:ln w="9525" cap="flat" cmpd="sng" algn="ctr">
                        <a:solidFill>
                          <a:sysClr val="windowText" lastClr="000000"/>
                        </a:solidFill>
                        <a:prstDash val="solid"/>
                        <a:miter lim="800000"/>
                      </a:ln>
                      <a:effectLst/>
                    </p:spPr>
                  </p:cxnSp>
                  <p:cxnSp>
                    <p:nvCxnSpPr>
                      <p:cNvPr id="117" name="Straight Connector 116">
                        <a:extLst>
                          <a:ext uri="{FF2B5EF4-FFF2-40B4-BE49-F238E27FC236}">
                            <a16:creationId xmlns:a16="http://schemas.microsoft.com/office/drawing/2014/main" id="{2A392AAB-AA3F-3FA6-1E08-D6D74E1CD5FA}"/>
                          </a:ext>
                        </a:extLst>
                      </p:cNvPr>
                      <p:cNvCxnSpPr/>
                      <p:nvPr/>
                    </p:nvCxnSpPr>
                    <p:spPr>
                      <a:xfrm>
                        <a:off x="4291924" y="5394344"/>
                        <a:ext cx="0" cy="27432"/>
                      </a:xfrm>
                      <a:prstGeom prst="line">
                        <a:avLst/>
                      </a:prstGeom>
                      <a:noFill/>
                      <a:ln w="9525" cap="flat" cmpd="sng" algn="ctr">
                        <a:solidFill>
                          <a:sysClr val="windowText" lastClr="000000"/>
                        </a:solidFill>
                        <a:prstDash val="solid"/>
                        <a:miter lim="800000"/>
                      </a:ln>
                      <a:effectLst/>
                    </p:spPr>
                  </p:cxnSp>
                  <p:cxnSp>
                    <p:nvCxnSpPr>
                      <p:cNvPr id="118" name="Straight Connector 117">
                        <a:extLst>
                          <a:ext uri="{FF2B5EF4-FFF2-40B4-BE49-F238E27FC236}">
                            <a16:creationId xmlns:a16="http://schemas.microsoft.com/office/drawing/2014/main" id="{76AF407D-9160-8F7A-9D56-3D167D1BCA4B}"/>
                          </a:ext>
                        </a:extLst>
                      </p:cNvPr>
                      <p:cNvCxnSpPr/>
                      <p:nvPr/>
                    </p:nvCxnSpPr>
                    <p:spPr>
                      <a:xfrm>
                        <a:off x="4694316" y="5202853"/>
                        <a:ext cx="0" cy="27432"/>
                      </a:xfrm>
                      <a:prstGeom prst="line">
                        <a:avLst/>
                      </a:prstGeom>
                      <a:noFill/>
                      <a:ln w="9525" cap="flat" cmpd="sng" algn="ctr">
                        <a:solidFill>
                          <a:sysClr val="windowText" lastClr="000000"/>
                        </a:solidFill>
                        <a:prstDash val="solid"/>
                        <a:miter lim="800000"/>
                      </a:ln>
                      <a:effectLst/>
                    </p:spPr>
                  </p:cxnSp>
                  <p:cxnSp>
                    <p:nvCxnSpPr>
                      <p:cNvPr id="119" name="Straight Connector 118">
                        <a:extLst>
                          <a:ext uri="{FF2B5EF4-FFF2-40B4-BE49-F238E27FC236}">
                            <a16:creationId xmlns:a16="http://schemas.microsoft.com/office/drawing/2014/main" id="{AFF104F9-A1B6-D712-21F8-144D49814C92}"/>
                          </a:ext>
                        </a:extLst>
                      </p:cNvPr>
                      <p:cNvCxnSpPr/>
                      <p:nvPr/>
                    </p:nvCxnSpPr>
                    <p:spPr>
                      <a:xfrm>
                        <a:off x="4891166" y="5009178"/>
                        <a:ext cx="0" cy="27432"/>
                      </a:xfrm>
                      <a:prstGeom prst="line">
                        <a:avLst/>
                      </a:prstGeom>
                      <a:noFill/>
                      <a:ln w="9525" cap="flat" cmpd="sng" algn="ctr">
                        <a:solidFill>
                          <a:sysClr val="windowText" lastClr="000000"/>
                        </a:solidFill>
                        <a:prstDash val="solid"/>
                        <a:miter lim="800000"/>
                      </a:ln>
                      <a:effectLst/>
                    </p:spPr>
                  </p:cxnSp>
                  <p:cxnSp>
                    <p:nvCxnSpPr>
                      <p:cNvPr id="120" name="Straight Connector 119">
                        <a:extLst>
                          <a:ext uri="{FF2B5EF4-FFF2-40B4-BE49-F238E27FC236}">
                            <a16:creationId xmlns:a16="http://schemas.microsoft.com/office/drawing/2014/main" id="{D1F11C77-17FB-D919-BDB6-64A8BD6E0E38}"/>
                          </a:ext>
                        </a:extLst>
                      </p:cNvPr>
                      <p:cNvCxnSpPr/>
                      <p:nvPr/>
                    </p:nvCxnSpPr>
                    <p:spPr>
                      <a:xfrm>
                        <a:off x="5068966" y="4834553"/>
                        <a:ext cx="0" cy="27432"/>
                      </a:xfrm>
                      <a:prstGeom prst="line">
                        <a:avLst/>
                      </a:prstGeom>
                      <a:noFill/>
                      <a:ln w="9525" cap="flat" cmpd="sng" algn="ctr">
                        <a:solidFill>
                          <a:sysClr val="windowText" lastClr="000000"/>
                        </a:solidFill>
                        <a:prstDash val="solid"/>
                        <a:miter lim="800000"/>
                      </a:ln>
                      <a:effectLst/>
                    </p:spPr>
                  </p:cxnSp>
                </p:grpSp>
              </p:grpSp>
              <p:grpSp>
                <p:nvGrpSpPr>
                  <p:cNvPr id="92" name="Group 91">
                    <a:extLst>
                      <a:ext uri="{FF2B5EF4-FFF2-40B4-BE49-F238E27FC236}">
                        <a16:creationId xmlns:a16="http://schemas.microsoft.com/office/drawing/2014/main" id="{B91A6559-6B4A-7634-0247-5C138AF41637}"/>
                      </a:ext>
                    </a:extLst>
                  </p:cNvPr>
                  <p:cNvGrpSpPr/>
                  <p:nvPr/>
                </p:nvGrpSpPr>
                <p:grpSpPr>
                  <a:xfrm>
                    <a:off x="3552923" y="4813095"/>
                    <a:ext cx="1668502" cy="748081"/>
                    <a:chOff x="3552923" y="4677071"/>
                    <a:chExt cx="1668502" cy="748081"/>
                  </a:xfrm>
                </p:grpSpPr>
                <p:sp>
                  <p:nvSpPr>
                    <p:cNvPr id="93" name="Cube 92">
                      <a:extLst>
                        <a:ext uri="{FF2B5EF4-FFF2-40B4-BE49-F238E27FC236}">
                          <a16:creationId xmlns:a16="http://schemas.microsoft.com/office/drawing/2014/main" id="{FC4A8365-B53F-75C7-4FA5-8763CF0C8975}"/>
                        </a:ext>
                      </a:extLst>
                    </p:cNvPr>
                    <p:cNvSpPr/>
                    <p:nvPr/>
                  </p:nvSpPr>
                  <p:spPr>
                    <a:xfrm>
                      <a:off x="3552923" y="4677573"/>
                      <a:ext cx="1668502" cy="747579"/>
                    </a:xfrm>
                    <a:prstGeom prst="cube">
                      <a:avLst>
                        <a:gd name="adj" fmla="val 95887"/>
                      </a:avLst>
                    </a:prstGeom>
                    <a:solidFill>
                      <a:srgbClr val="9FBF92"/>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venir Next" panose="020B0503020202020204" pitchFamily="34" charset="0"/>
                      </a:endParaRPr>
                    </a:p>
                  </p:txBody>
                </p:sp>
                <p:cxnSp>
                  <p:nvCxnSpPr>
                    <p:cNvPr id="94" name="Straight Connector 93">
                      <a:extLst>
                        <a:ext uri="{FF2B5EF4-FFF2-40B4-BE49-F238E27FC236}">
                          <a16:creationId xmlns:a16="http://schemas.microsoft.com/office/drawing/2014/main" id="{70E7CCA9-37B9-9C10-1224-ED95F774607C}"/>
                        </a:ext>
                      </a:extLst>
                    </p:cNvPr>
                    <p:cNvCxnSpPr>
                      <a:cxnSpLocks/>
                      <a:stCxn id="93" idx="1"/>
                      <a:endCxn id="93" idx="0"/>
                    </p:cNvCxnSpPr>
                    <p:nvPr/>
                  </p:nvCxnSpPr>
                  <p:spPr>
                    <a:xfrm flipV="1">
                      <a:off x="4028758" y="4677573"/>
                      <a:ext cx="716832" cy="716831"/>
                    </a:xfrm>
                    <a:prstGeom prst="line">
                      <a:avLst/>
                    </a:prstGeom>
                    <a:noFill/>
                    <a:ln w="9525" cap="flat" cmpd="sng" algn="ctr">
                      <a:solidFill>
                        <a:sysClr val="windowText" lastClr="000000"/>
                      </a:solidFill>
                      <a:prstDash val="solid"/>
                      <a:miter lim="800000"/>
                    </a:ln>
                    <a:effectLst/>
                  </p:spPr>
                </p:cxnSp>
                <p:cxnSp>
                  <p:nvCxnSpPr>
                    <p:cNvPr id="95" name="Straight Connector 94">
                      <a:extLst>
                        <a:ext uri="{FF2B5EF4-FFF2-40B4-BE49-F238E27FC236}">
                          <a16:creationId xmlns:a16="http://schemas.microsoft.com/office/drawing/2014/main" id="{50121C2E-5C04-E02B-D1C3-434C4FBE7DD1}"/>
                        </a:ext>
                      </a:extLst>
                    </p:cNvPr>
                    <p:cNvCxnSpPr>
                      <a:cxnSpLocks/>
                    </p:cNvCxnSpPr>
                    <p:nvPr/>
                  </p:nvCxnSpPr>
                  <p:spPr>
                    <a:xfrm flipV="1">
                      <a:off x="3797968" y="4679123"/>
                      <a:ext cx="713232" cy="713232"/>
                    </a:xfrm>
                    <a:prstGeom prst="line">
                      <a:avLst/>
                    </a:prstGeom>
                    <a:noFill/>
                    <a:ln w="9525" cap="flat" cmpd="sng" algn="ctr">
                      <a:solidFill>
                        <a:sysClr val="windowText" lastClr="000000"/>
                      </a:solidFill>
                      <a:prstDash val="solid"/>
                      <a:miter lim="800000"/>
                    </a:ln>
                    <a:effectLst/>
                  </p:spPr>
                </p:cxnSp>
                <p:cxnSp>
                  <p:nvCxnSpPr>
                    <p:cNvPr id="96" name="Straight Connector 95">
                      <a:extLst>
                        <a:ext uri="{FF2B5EF4-FFF2-40B4-BE49-F238E27FC236}">
                          <a16:creationId xmlns:a16="http://schemas.microsoft.com/office/drawing/2014/main" id="{24CAC7DD-BFAE-086A-E124-33D1C9EB2467}"/>
                        </a:ext>
                      </a:extLst>
                    </p:cNvPr>
                    <p:cNvCxnSpPr>
                      <a:cxnSpLocks/>
                    </p:cNvCxnSpPr>
                    <p:nvPr/>
                  </p:nvCxnSpPr>
                  <p:spPr>
                    <a:xfrm flipV="1">
                      <a:off x="4290077" y="4677071"/>
                      <a:ext cx="713232" cy="713232"/>
                    </a:xfrm>
                    <a:prstGeom prst="line">
                      <a:avLst/>
                    </a:prstGeom>
                    <a:noFill/>
                    <a:ln w="9525" cap="flat" cmpd="sng" algn="ctr">
                      <a:solidFill>
                        <a:sysClr val="windowText" lastClr="000000"/>
                      </a:solidFill>
                      <a:prstDash val="solid"/>
                      <a:miter lim="800000"/>
                    </a:ln>
                    <a:effectLst/>
                  </p:spPr>
                </p:cxnSp>
                <p:cxnSp>
                  <p:nvCxnSpPr>
                    <p:cNvPr id="97" name="Straight Connector 96">
                      <a:extLst>
                        <a:ext uri="{FF2B5EF4-FFF2-40B4-BE49-F238E27FC236}">
                          <a16:creationId xmlns:a16="http://schemas.microsoft.com/office/drawing/2014/main" id="{39FDB5A5-31D9-3C8B-B1E6-F52580ED5395}"/>
                        </a:ext>
                      </a:extLst>
                    </p:cNvPr>
                    <p:cNvCxnSpPr>
                      <a:cxnSpLocks/>
                    </p:cNvCxnSpPr>
                    <p:nvPr/>
                  </p:nvCxnSpPr>
                  <p:spPr>
                    <a:xfrm>
                      <a:off x="3937668" y="5007038"/>
                      <a:ext cx="950976" cy="0"/>
                    </a:xfrm>
                    <a:prstGeom prst="line">
                      <a:avLst/>
                    </a:prstGeom>
                    <a:noFill/>
                    <a:ln w="9525" cap="flat" cmpd="sng" algn="ctr">
                      <a:solidFill>
                        <a:sysClr val="windowText" lastClr="000000"/>
                      </a:solidFill>
                      <a:prstDash val="solid"/>
                      <a:miter lim="800000"/>
                    </a:ln>
                    <a:effectLst/>
                  </p:spPr>
                </p:cxnSp>
                <p:cxnSp>
                  <p:nvCxnSpPr>
                    <p:cNvPr id="98" name="Straight Connector 97">
                      <a:extLst>
                        <a:ext uri="{FF2B5EF4-FFF2-40B4-BE49-F238E27FC236}">
                          <a16:creationId xmlns:a16="http://schemas.microsoft.com/office/drawing/2014/main" id="{F8F84A55-61F3-3FB5-848E-47522633FCF0}"/>
                        </a:ext>
                      </a:extLst>
                    </p:cNvPr>
                    <p:cNvCxnSpPr>
                      <a:cxnSpLocks/>
                    </p:cNvCxnSpPr>
                    <p:nvPr/>
                  </p:nvCxnSpPr>
                  <p:spPr>
                    <a:xfrm>
                      <a:off x="3749309" y="5204386"/>
                      <a:ext cx="950976" cy="0"/>
                    </a:xfrm>
                    <a:prstGeom prst="line">
                      <a:avLst/>
                    </a:prstGeom>
                    <a:noFill/>
                    <a:ln w="9525"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8A6CF4CA-B8ED-E267-0345-D354DE3FA236}"/>
                        </a:ext>
                      </a:extLst>
                    </p:cNvPr>
                    <p:cNvCxnSpPr>
                      <a:cxnSpLocks/>
                    </p:cNvCxnSpPr>
                    <p:nvPr/>
                  </p:nvCxnSpPr>
                  <p:spPr>
                    <a:xfrm>
                      <a:off x="4117620" y="4829736"/>
                      <a:ext cx="950976" cy="0"/>
                    </a:xfrm>
                    <a:prstGeom prst="line">
                      <a:avLst/>
                    </a:prstGeom>
                    <a:noFill/>
                    <a:ln w="9525" cap="flat" cmpd="sng" algn="ctr">
                      <a:solidFill>
                        <a:sysClr val="windowText" lastClr="000000"/>
                      </a:solidFill>
                      <a:prstDash val="solid"/>
                      <a:miter lim="800000"/>
                    </a:ln>
                    <a:effectLst/>
                  </p:spPr>
                </p:cxnSp>
                <p:grpSp>
                  <p:nvGrpSpPr>
                    <p:cNvPr id="100" name="Group 99">
                      <a:extLst>
                        <a:ext uri="{FF2B5EF4-FFF2-40B4-BE49-F238E27FC236}">
                          <a16:creationId xmlns:a16="http://schemas.microsoft.com/office/drawing/2014/main" id="{4FCD59D1-2156-A249-96DE-25FD1189CB78}"/>
                        </a:ext>
                      </a:extLst>
                    </p:cNvPr>
                    <p:cNvGrpSpPr/>
                    <p:nvPr/>
                  </p:nvGrpSpPr>
                  <p:grpSpPr>
                    <a:xfrm>
                      <a:off x="3799799" y="4834553"/>
                      <a:ext cx="1269167" cy="587223"/>
                      <a:chOff x="3799799" y="4834553"/>
                      <a:chExt cx="1269167" cy="587223"/>
                    </a:xfrm>
                  </p:grpSpPr>
                  <p:cxnSp>
                    <p:nvCxnSpPr>
                      <p:cNvPr id="101" name="Straight Connector 100">
                        <a:extLst>
                          <a:ext uri="{FF2B5EF4-FFF2-40B4-BE49-F238E27FC236}">
                            <a16:creationId xmlns:a16="http://schemas.microsoft.com/office/drawing/2014/main" id="{88E58BAD-B317-C23F-256E-E1FB43D76F4A}"/>
                          </a:ext>
                        </a:extLst>
                      </p:cNvPr>
                      <p:cNvCxnSpPr/>
                      <p:nvPr/>
                    </p:nvCxnSpPr>
                    <p:spPr>
                      <a:xfrm>
                        <a:off x="3799799" y="5394344"/>
                        <a:ext cx="0" cy="27432"/>
                      </a:xfrm>
                      <a:prstGeom prst="line">
                        <a:avLst/>
                      </a:prstGeom>
                      <a:noFill/>
                      <a:ln w="9525" cap="flat" cmpd="sng" algn="ctr">
                        <a:solidFill>
                          <a:sysClr val="windowText" lastClr="000000"/>
                        </a:solidFill>
                        <a:prstDash val="solid"/>
                        <a:miter lim="800000"/>
                      </a:ln>
                      <a:effectLst/>
                    </p:spPr>
                  </p:cxnSp>
                  <p:cxnSp>
                    <p:nvCxnSpPr>
                      <p:cNvPr id="102" name="Straight Connector 101">
                        <a:extLst>
                          <a:ext uri="{FF2B5EF4-FFF2-40B4-BE49-F238E27FC236}">
                            <a16:creationId xmlns:a16="http://schemas.microsoft.com/office/drawing/2014/main" id="{FA3AEEC4-ABEF-8B61-3875-0043E5970D87}"/>
                          </a:ext>
                        </a:extLst>
                      </p:cNvPr>
                      <p:cNvCxnSpPr/>
                      <p:nvPr/>
                    </p:nvCxnSpPr>
                    <p:spPr>
                      <a:xfrm>
                        <a:off x="4031574" y="5394344"/>
                        <a:ext cx="0" cy="27432"/>
                      </a:xfrm>
                      <a:prstGeom prst="line">
                        <a:avLst/>
                      </a:prstGeom>
                      <a:noFill/>
                      <a:ln w="9525" cap="flat" cmpd="sng" algn="ctr">
                        <a:solidFill>
                          <a:sysClr val="windowText" lastClr="000000"/>
                        </a:solidFill>
                        <a:prstDash val="solid"/>
                        <a:miter lim="800000"/>
                      </a:ln>
                      <a:effectLst/>
                    </p:spPr>
                  </p:cxnSp>
                  <p:cxnSp>
                    <p:nvCxnSpPr>
                      <p:cNvPr id="103" name="Straight Connector 102">
                        <a:extLst>
                          <a:ext uri="{FF2B5EF4-FFF2-40B4-BE49-F238E27FC236}">
                            <a16:creationId xmlns:a16="http://schemas.microsoft.com/office/drawing/2014/main" id="{CAC987BF-5540-1BE6-1F9D-7C29E5335B82}"/>
                          </a:ext>
                        </a:extLst>
                      </p:cNvPr>
                      <p:cNvCxnSpPr/>
                      <p:nvPr/>
                    </p:nvCxnSpPr>
                    <p:spPr>
                      <a:xfrm>
                        <a:off x="4291924" y="5394344"/>
                        <a:ext cx="0" cy="27432"/>
                      </a:xfrm>
                      <a:prstGeom prst="line">
                        <a:avLst/>
                      </a:prstGeom>
                      <a:noFill/>
                      <a:ln w="9525" cap="flat" cmpd="sng" algn="ctr">
                        <a:solidFill>
                          <a:sysClr val="windowText" lastClr="000000"/>
                        </a:solidFill>
                        <a:prstDash val="solid"/>
                        <a:miter lim="800000"/>
                      </a:ln>
                      <a:effectLst/>
                    </p:spPr>
                  </p:cxnSp>
                  <p:cxnSp>
                    <p:nvCxnSpPr>
                      <p:cNvPr id="104" name="Straight Connector 103">
                        <a:extLst>
                          <a:ext uri="{FF2B5EF4-FFF2-40B4-BE49-F238E27FC236}">
                            <a16:creationId xmlns:a16="http://schemas.microsoft.com/office/drawing/2014/main" id="{A0A0C824-45F2-D280-A407-06DC0C2C23A4}"/>
                          </a:ext>
                        </a:extLst>
                      </p:cNvPr>
                      <p:cNvCxnSpPr/>
                      <p:nvPr/>
                    </p:nvCxnSpPr>
                    <p:spPr>
                      <a:xfrm>
                        <a:off x="4694316" y="5202853"/>
                        <a:ext cx="0" cy="27432"/>
                      </a:xfrm>
                      <a:prstGeom prst="line">
                        <a:avLst/>
                      </a:prstGeom>
                      <a:noFill/>
                      <a:ln w="9525" cap="flat" cmpd="sng" algn="ctr">
                        <a:solidFill>
                          <a:sysClr val="windowText" lastClr="000000"/>
                        </a:solidFill>
                        <a:prstDash val="solid"/>
                        <a:miter lim="800000"/>
                      </a:ln>
                      <a:effectLst/>
                    </p:spPr>
                  </p:cxnSp>
                  <p:cxnSp>
                    <p:nvCxnSpPr>
                      <p:cNvPr id="105" name="Straight Connector 104">
                        <a:extLst>
                          <a:ext uri="{FF2B5EF4-FFF2-40B4-BE49-F238E27FC236}">
                            <a16:creationId xmlns:a16="http://schemas.microsoft.com/office/drawing/2014/main" id="{2F1F796D-8633-AD0B-9E3F-E8DE5618CDA5}"/>
                          </a:ext>
                        </a:extLst>
                      </p:cNvPr>
                      <p:cNvCxnSpPr/>
                      <p:nvPr/>
                    </p:nvCxnSpPr>
                    <p:spPr>
                      <a:xfrm>
                        <a:off x="4891166" y="5009178"/>
                        <a:ext cx="0" cy="27432"/>
                      </a:xfrm>
                      <a:prstGeom prst="line">
                        <a:avLst/>
                      </a:prstGeom>
                      <a:noFill/>
                      <a:ln w="9525" cap="flat" cmpd="sng" algn="ctr">
                        <a:solidFill>
                          <a:sysClr val="windowText" lastClr="000000"/>
                        </a:solidFill>
                        <a:prstDash val="solid"/>
                        <a:miter lim="800000"/>
                      </a:ln>
                      <a:effectLst/>
                    </p:spPr>
                  </p:cxnSp>
                  <p:cxnSp>
                    <p:nvCxnSpPr>
                      <p:cNvPr id="106" name="Straight Connector 105">
                        <a:extLst>
                          <a:ext uri="{FF2B5EF4-FFF2-40B4-BE49-F238E27FC236}">
                            <a16:creationId xmlns:a16="http://schemas.microsoft.com/office/drawing/2014/main" id="{7D6EC20E-F77B-4765-04CE-B3D87299B135}"/>
                          </a:ext>
                        </a:extLst>
                      </p:cNvPr>
                      <p:cNvCxnSpPr/>
                      <p:nvPr/>
                    </p:nvCxnSpPr>
                    <p:spPr>
                      <a:xfrm>
                        <a:off x="5068966" y="4834553"/>
                        <a:ext cx="0" cy="27432"/>
                      </a:xfrm>
                      <a:prstGeom prst="line">
                        <a:avLst/>
                      </a:prstGeom>
                      <a:noFill/>
                      <a:ln w="9525" cap="flat" cmpd="sng" algn="ctr">
                        <a:solidFill>
                          <a:sysClr val="windowText" lastClr="000000"/>
                        </a:solidFill>
                        <a:prstDash val="solid"/>
                        <a:miter lim="800000"/>
                      </a:ln>
                      <a:effectLst/>
                    </p:spPr>
                  </p:cxnSp>
                </p:grpSp>
              </p:grpSp>
            </p:grpSp>
            <p:grpSp>
              <p:nvGrpSpPr>
                <p:cNvPr id="60" name="Group 59">
                  <a:extLst>
                    <a:ext uri="{FF2B5EF4-FFF2-40B4-BE49-F238E27FC236}">
                      <a16:creationId xmlns:a16="http://schemas.microsoft.com/office/drawing/2014/main" id="{4DFE84CE-2EE0-B2A1-8C79-6A307006BF74}"/>
                    </a:ext>
                  </a:extLst>
                </p:cNvPr>
                <p:cNvGrpSpPr/>
                <p:nvPr/>
              </p:nvGrpSpPr>
              <p:grpSpPr>
                <a:xfrm>
                  <a:off x="3104761" y="3156448"/>
                  <a:ext cx="2163886" cy="1073780"/>
                  <a:chOff x="3552923" y="4813095"/>
                  <a:chExt cx="1668502" cy="827957"/>
                </a:xfrm>
              </p:grpSpPr>
              <p:grpSp>
                <p:nvGrpSpPr>
                  <p:cNvPr id="61" name="Group 60">
                    <a:extLst>
                      <a:ext uri="{FF2B5EF4-FFF2-40B4-BE49-F238E27FC236}">
                        <a16:creationId xmlns:a16="http://schemas.microsoft.com/office/drawing/2014/main" id="{53FB32FF-9130-8100-561F-1DB71DD25A12}"/>
                      </a:ext>
                    </a:extLst>
                  </p:cNvPr>
                  <p:cNvGrpSpPr/>
                  <p:nvPr/>
                </p:nvGrpSpPr>
                <p:grpSpPr>
                  <a:xfrm>
                    <a:off x="3552923" y="4892971"/>
                    <a:ext cx="1668502" cy="748081"/>
                    <a:chOff x="3552923" y="4677071"/>
                    <a:chExt cx="1668502" cy="748081"/>
                  </a:xfrm>
                </p:grpSpPr>
                <p:sp>
                  <p:nvSpPr>
                    <p:cNvPr id="77" name="Cube 76">
                      <a:extLst>
                        <a:ext uri="{FF2B5EF4-FFF2-40B4-BE49-F238E27FC236}">
                          <a16:creationId xmlns:a16="http://schemas.microsoft.com/office/drawing/2014/main" id="{E8A0A9E9-8C2A-E458-4BFF-E917FC282B65}"/>
                        </a:ext>
                      </a:extLst>
                    </p:cNvPr>
                    <p:cNvSpPr/>
                    <p:nvPr/>
                  </p:nvSpPr>
                  <p:spPr>
                    <a:xfrm>
                      <a:off x="3552923" y="4677573"/>
                      <a:ext cx="1668502" cy="747579"/>
                    </a:xfrm>
                    <a:prstGeom prst="cube">
                      <a:avLst>
                        <a:gd name="adj" fmla="val 95887"/>
                      </a:avLst>
                    </a:prstGeom>
                    <a:solidFill>
                      <a:srgbClr val="9FBF92"/>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venir Next" panose="020B0503020202020204" pitchFamily="34" charset="0"/>
                      </a:endParaRPr>
                    </a:p>
                  </p:txBody>
                </p:sp>
                <p:cxnSp>
                  <p:nvCxnSpPr>
                    <p:cNvPr id="78" name="Straight Connector 77">
                      <a:extLst>
                        <a:ext uri="{FF2B5EF4-FFF2-40B4-BE49-F238E27FC236}">
                          <a16:creationId xmlns:a16="http://schemas.microsoft.com/office/drawing/2014/main" id="{238D447A-724C-62A4-4429-989E88EB929C}"/>
                        </a:ext>
                      </a:extLst>
                    </p:cNvPr>
                    <p:cNvCxnSpPr>
                      <a:cxnSpLocks/>
                      <a:stCxn id="77" idx="1"/>
                      <a:endCxn id="77" idx="0"/>
                    </p:cNvCxnSpPr>
                    <p:nvPr/>
                  </p:nvCxnSpPr>
                  <p:spPr>
                    <a:xfrm flipV="1">
                      <a:off x="4028758" y="4677573"/>
                      <a:ext cx="716832" cy="716831"/>
                    </a:xfrm>
                    <a:prstGeom prst="line">
                      <a:avLst/>
                    </a:prstGeom>
                    <a:noFill/>
                    <a:ln w="9525" cap="flat" cmpd="sng" algn="ctr">
                      <a:solidFill>
                        <a:sysClr val="windowText" lastClr="000000"/>
                      </a:solidFill>
                      <a:prstDash val="solid"/>
                      <a:miter lim="800000"/>
                    </a:ln>
                    <a:effectLst/>
                  </p:spPr>
                </p:cxnSp>
                <p:cxnSp>
                  <p:nvCxnSpPr>
                    <p:cNvPr id="79" name="Straight Connector 78">
                      <a:extLst>
                        <a:ext uri="{FF2B5EF4-FFF2-40B4-BE49-F238E27FC236}">
                          <a16:creationId xmlns:a16="http://schemas.microsoft.com/office/drawing/2014/main" id="{A1F577D6-80EE-D5EF-F811-4A4B4A309822}"/>
                        </a:ext>
                      </a:extLst>
                    </p:cNvPr>
                    <p:cNvCxnSpPr>
                      <a:cxnSpLocks/>
                    </p:cNvCxnSpPr>
                    <p:nvPr/>
                  </p:nvCxnSpPr>
                  <p:spPr>
                    <a:xfrm flipV="1">
                      <a:off x="3797968" y="4679123"/>
                      <a:ext cx="713232" cy="713232"/>
                    </a:xfrm>
                    <a:prstGeom prst="line">
                      <a:avLst/>
                    </a:prstGeom>
                    <a:noFill/>
                    <a:ln w="9525" cap="flat" cmpd="sng" algn="ctr">
                      <a:solidFill>
                        <a:sysClr val="windowText" lastClr="000000"/>
                      </a:solidFill>
                      <a:prstDash val="solid"/>
                      <a:miter lim="800000"/>
                    </a:ln>
                    <a:effectLst/>
                  </p:spPr>
                </p:cxnSp>
                <p:cxnSp>
                  <p:nvCxnSpPr>
                    <p:cNvPr id="80" name="Straight Connector 79">
                      <a:extLst>
                        <a:ext uri="{FF2B5EF4-FFF2-40B4-BE49-F238E27FC236}">
                          <a16:creationId xmlns:a16="http://schemas.microsoft.com/office/drawing/2014/main" id="{F1B716AE-78A2-DEC7-2158-CF07CCCA01C7}"/>
                        </a:ext>
                      </a:extLst>
                    </p:cNvPr>
                    <p:cNvCxnSpPr>
                      <a:cxnSpLocks/>
                    </p:cNvCxnSpPr>
                    <p:nvPr/>
                  </p:nvCxnSpPr>
                  <p:spPr>
                    <a:xfrm flipV="1">
                      <a:off x="4290077" y="4677071"/>
                      <a:ext cx="713232" cy="713232"/>
                    </a:xfrm>
                    <a:prstGeom prst="line">
                      <a:avLst/>
                    </a:prstGeom>
                    <a:noFill/>
                    <a:ln w="9525" cap="flat" cmpd="sng" algn="ctr">
                      <a:solidFill>
                        <a:sysClr val="windowText" lastClr="000000"/>
                      </a:solidFill>
                      <a:prstDash val="solid"/>
                      <a:miter lim="800000"/>
                    </a:ln>
                    <a:effectLst/>
                  </p:spPr>
                </p:cxnSp>
                <p:cxnSp>
                  <p:nvCxnSpPr>
                    <p:cNvPr id="81" name="Straight Connector 80">
                      <a:extLst>
                        <a:ext uri="{FF2B5EF4-FFF2-40B4-BE49-F238E27FC236}">
                          <a16:creationId xmlns:a16="http://schemas.microsoft.com/office/drawing/2014/main" id="{C8B914D6-FA64-22A1-EF4A-AAB8B4A28D96}"/>
                        </a:ext>
                      </a:extLst>
                    </p:cNvPr>
                    <p:cNvCxnSpPr>
                      <a:cxnSpLocks/>
                    </p:cNvCxnSpPr>
                    <p:nvPr/>
                  </p:nvCxnSpPr>
                  <p:spPr>
                    <a:xfrm>
                      <a:off x="3937668" y="5007038"/>
                      <a:ext cx="950976" cy="0"/>
                    </a:xfrm>
                    <a:prstGeom prst="line">
                      <a:avLst/>
                    </a:prstGeom>
                    <a:noFill/>
                    <a:ln w="9525" cap="flat" cmpd="sng" algn="ctr">
                      <a:solidFill>
                        <a:sysClr val="windowText" lastClr="000000"/>
                      </a:solidFill>
                      <a:prstDash val="solid"/>
                      <a:miter lim="800000"/>
                    </a:ln>
                    <a:effectLst/>
                  </p:spPr>
                </p:cxnSp>
                <p:cxnSp>
                  <p:nvCxnSpPr>
                    <p:cNvPr id="82" name="Straight Connector 81">
                      <a:extLst>
                        <a:ext uri="{FF2B5EF4-FFF2-40B4-BE49-F238E27FC236}">
                          <a16:creationId xmlns:a16="http://schemas.microsoft.com/office/drawing/2014/main" id="{7BBBA2BE-6F6A-D8B0-C220-8591C9D4F4C0}"/>
                        </a:ext>
                      </a:extLst>
                    </p:cNvPr>
                    <p:cNvCxnSpPr>
                      <a:cxnSpLocks/>
                    </p:cNvCxnSpPr>
                    <p:nvPr/>
                  </p:nvCxnSpPr>
                  <p:spPr>
                    <a:xfrm>
                      <a:off x="3749309" y="5204386"/>
                      <a:ext cx="950976" cy="0"/>
                    </a:xfrm>
                    <a:prstGeom prst="line">
                      <a:avLst/>
                    </a:prstGeom>
                    <a:noFill/>
                    <a:ln w="9525" cap="flat" cmpd="sng" algn="ctr">
                      <a:solidFill>
                        <a:sysClr val="windowText" lastClr="000000"/>
                      </a:solidFill>
                      <a:prstDash val="solid"/>
                      <a:miter lim="800000"/>
                    </a:ln>
                    <a:effectLst/>
                  </p:spPr>
                </p:cxnSp>
                <p:cxnSp>
                  <p:nvCxnSpPr>
                    <p:cNvPr id="83" name="Straight Connector 82">
                      <a:extLst>
                        <a:ext uri="{FF2B5EF4-FFF2-40B4-BE49-F238E27FC236}">
                          <a16:creationId xmlns:a16="http://schemas.microsoft.com/office/drawing/2014/main" id="{F5F469A5-521B-B158-70C5-5FB4E7020250}"/>
                        </a:ext>
                      </a:extLst>
                    </p:cNvPr>
                    <p:cNvCxnSpPr>
                      <a:cxnSpLocks/>
                    </p:cNvCxnSpPr>
                    <p:nvPr/>
                  </p:nvCxnSpPr>
                  <p:spPr>
                    <a:xfrm>
                      <a:off x="4117620" y="4829736"/>
                      <a:ext cx="950976" cy="0"/>
                    </a:xfrm>
                    <a:prstGeom prst="line">
                      <a:avLst/>
                    </a:prstGeom>
                    <a:noFill/>
                    <a:ln w="9525" cap="flat" cmpd="sng" algn="ctr">
                      <a:solidFill>
                        <a:sysClr val="windowText" lastClr="000000"/>
                      </a:solidFill>
                      <a:prstDash val="solid"/>
                      <a:miter lim="800000"/>
                    </a:ln>
                    <a:effectLst/>
                  </p:spPr>
                </p:cxnSp>
                <p:grpSp>
                  <p:nvGrpSpPr>
                    <p:cNvPr id="84" name="Group 83">
                      <a:extLst>
                        <a:ext uri="{FF2B5EF4-FFF2-40B4-BE49-F238E27FC236}">
                          <a16:creationId xmlns:a16="http://schemas.microsoft.com/office/drawing/2014/main" id="{F577D688-D8C0-A143-3FB1-3D90152A34AE}"/>
                        </a:ext>
                      </a:extLst>
                    </p:cNvPr>
                    <p:cNvGrpSpPr/>
                    <p:nvPr/>
                  </p:nvGrpSpPr>
                  <p:grpSpPr>
                    <a:xfrm>
                      <a:off x="3799799" y="4834553"/>
                      <a:ext cx="1269167" cy="587223"/>
                      <a:chOff x="3799799" y="4834553"/>
                      <a:chExt cx="1269167" cy="587223"/>
                    </a:xfrm>
                  </p:grpSpPr>
                  <p:cxnSp>
                    <p:nvCxnSpPr>
                      <p:cNvPr id="85" name="Straight Connector 84">
                        <a:extLst>
                          <a:ext uri="{FF2B5EF4-FFF2-40B4-BE49-F238E27FC236}">
                            <a16:creationId xmlns:a16="http://schemas.microsoft.com/office/drawing/2014/main" id="{D6BB3A67-6FBA-C313-01FF-90D79045BACA}"/>
                          </a:ext>
                        </a:extLst>
                      </p:cNvPr>
                      <p:cNvCxnSpPr/>
                      <p:nvPr/>
                    </p:nvCxnSpPr>
                    <p:spPr>
                      <a:xfrm>
                        <a:off x="3799799" y="5394344"/>
                        <a:ext cx="0" cy="27432"/>
                      </a:xfrm>
                      <a:prstGeom prst="line">
                        <a:avLst/>
                      </a:prstGeom>
                      <a:noFill/>
                      <a:ln w="9525" cap="flat" cmpd="sng" algn="ctr">
                        <a:solidFill>
                          <a:sysClr val="windowText" lastClr="000000"/>
                        </a:solidFill>
                        <a:prstDash val="solid"/>
                        <a:miter lim="800000"/>
                      </a:ln>
                      <a:effectLst/>
                    </p:spPr>
                  </p:cxnSp>
                  <p:cxnSp>
                    <p:nvCxnSpPr>
                      <p:cNvPr id="86" name="Straight Connector 85">
                        <a:extLst>
                          <a:ext uri="{FF2B5EF4-FFF2-40B4-BE49-F238E27FC236}">
                            <a16:creationId xmlns:a16="http://schemas.microsoft.com/office/drawing/2014/main" id="{1251BA62-F234-A4D7-A699-274A8489FA58}"/>
                          </a:ext>
                        </a:extLst>
                      </p:cNvPr>
                      <p:cNvCxnSpPr/>
                      <p:nvPr/>
                    </p:nvCxnSpPr>
                    <p:spPr>
                      <a:xfrm>
                        <a:off x="4031574" y="5394344"/>
                        <a:ext cx="0" cy="27432"/>
                      </a:xfrm>
                      <a:prstGeom prst="line">
                        <a:avLst/>
                      </a:prstGeom>
                      <a:noFill/>
                      <a:ln w="9525" cap="flat" cmpd="sng" algn="ctr">
                        <a:solidFill>
                          <a:sysClr val="windowText" lastClr="000000"/>
                        </a:solidFill>
                        <a:prstDash val="solid"/>
                        <a:miter lim="800000"/>
                      </a:ln>
                      <a:effectLst/>
                    </p:spPr>
                  </p:cxnSp>
                  <p:cxnSp>
                    <p:nvCxnSpPr>
                      <p:cNvPr id="87" name="Straight Connector 86">
                        <a:extLst>
                          <a:ext uri="{FF2B5EF4-FFF2-40B4-BE49-F238E27FC236}">
                            <a16:creationId xmlns:a16="http://schemas.microsoft.com/office/drawing/2014/main" id="{00D93E1B-ABB4-5296-78D3-9E5BD9B3F94D}"/>
                          </a:ext>
                        </a:extLst>
                      </p:cNvPr>
                      <p:cNvCxnSpPr/>
                      <p:nvPr/>
                    </p:nvCxnSpPr>
                    <p:spPr>
                      <a:xfrm>
                        <a:off x="4291924" y="5394344"/>
                        <a:ext cx="0" cy="27432"/>
                      </a:xfrm>
                      <a:prstGeom prst="line">
                        <a:avLst/>
                      </a:prstGeom>
                      <a:noFill/>
                      <a:ln w="9525" cap="flat" cmpd="sng" algn="ctr">
                        <a:solidFill>
                          <a:sysClr val="windowText" lastClr="000000"/>
                        </a:solidFill>
                        <a:prstDash val="solid"/>
                        <a:miter lim="800000"/>
                      </a:ln>
                      <a:effectLst/>
                    </p:spPr>
                  </p:cxnSp>
                  <p:cxnSp>
                    <p:nvCxnSpPr>
                      <p:cNvPr id="88" name="Straight Connector 87">
                        <a:extLst>
                          <a:ext uri="{FF2B5EF4-FFF2-40B4-BE49-F238E27FC236}">
                            <a16:creationId xmlns:a16="http://schemas.microsoft.com/office/drawing/2014/main" id="{5043B216-3D70-003B-CB65-2FF297BADB5B}"/>
                          </a:ext>
                        </a:extLst>
                      </p:cNvPr>
                      <p:cNvCxnSpPr/>
                      <p:nvPr/>
                    </p:nvCxnSpPr>
                    <p:spPr>
                      <a:xfrm>
                        <a:off x="4694316" y="5202853"/>
                        <a:ext cx="0" cy="27432"/>
                      </a:xfrm>
                      <a:prstGeom prst="line">
                        <a:avLst/>
                      </a:prstGeom>
                      <a:noFill/>
                      <a:ln w="9525" cap="flat" cmpd="sng" algn="ctr">
                        <a:solidFill>
                          <a:sysClr val="windowText" lastClr="000000"/>
                        </a:solidFill>
                        <a:prstDash val="solid"/>
                        <a:miter lim="800000"/>
                      </a:ln>
                      <a:effectLst/>
                    </p:spPr>
                  </p:cxnSp>
                  <p:cxnSp>
                    <p:nvCxnSpPr>
                      <p:cNvPr id="89" name="Straight Connector 88">
                        <a:extLst>
                          <a:ext uri="{FF2B5EF4-FFF2-40B4-BE49-F238E27FC236}">
                            <a16:creationId xmlns:a16="http://schemas.microsoft.com/office/drawing/2014/main" id="{3D2CE95D-C3E1-3D5D-B5C7-FA380D723CFE}"/>
                          </a:ext>
                        </a:extLst>
                      </p:cNvPr>
                      <p:cNvCxnSpPr/>
                      <p:nvPr/>
                    </p:nvCxnSpPr>
                    <p:spPr>
                      <a:xfrm>
                        <a:off x="4891166" y="5009178"/>
                        <a:ext cx="0" cy="27432"/>
                      </a:xfrm>
                      <a:prstGeom prst="line">
                        <a:avLst/>
                      </a:prstGeom>
                      <a:noFill/>
                      <a:ln w="9525" cap="flat" cmpd="sng" algn="ctr">
                        <a:solidFill>
                          <a:sysClr val="windowText" lastClr="000000"/>
                        </a:solidFill>
                        <a:prstDash val="solid"/>
                        <a:miter lim="800000"/>
                      </a:ln>
                      <a:effectLst/>
                    </p:spPr>
                  </p:cxnSp>
                  <p:cxnSp>
                    <p:nvCxnSpPr>
                      <p:cNvPr id="90" name="Straight Connector 89">
                        <a:extLst>
                          <a:ext uri="{FF2B5EF4-FFF2-40B4-BE49-F238E27FC236}">
                            <a16:creationId xmlns:a16="http://schemas.microsoft.com/office/drawing/2014/main" id="{BD821D06-B5FD-1097-E4C1-FD053E50184A}"/>
                          </a:ext>
                        </a:extLst>
                      </p:cNvPr>
                      <p:cNvCxnSpPr/>
                      <p:nvPr/>
                    </p:nvCxnSpPr>
                    <p:spPr>
                      <a:xfrm>
                        <a:off x="5068966" y="4834553"/>
                        <a:ext cx="0" cy="27432"/>
                      </a:xfrm>
                      <a:prstGeom prst="line">
                        <a:avLst/>
                      </a:prstGeom>
                      <a:noFill/>
                      <a:ln w="9525" cap="flat" cmpd="sng" algn="ctr">
                        <a:solidFill>
                          <a:sysClr val="windowText" lastClr="000000"/>
                        </a:solidFill>
                        <a:prstDash val="solid"/>
                        <a:miter lim="800000"/>
                      </a:ln>
                      <a:effectLst/>
                    </p:spPr>
                  </p:cxnSp>
                </p:grpSp>
              </p:grpSp>
              <p:grpSp>
                <p:nvGrpSpPr>
                  <p:cNvPr id="62" name="Group 61">
                    <a:extLst>
                      <a:ext uri="{FF2B5EF4-FFF2-40B4-BE49-F238E27FC236}">
                        <a16:creationId xmlns:a16="http://schemas.microsoft.com/office/drawing/2014/main" id="{3EE6C9B7-98BB-7A05-2EF7-55CD8ED4BF4A}"/>
                      </a:ext>
                    </a:extLst>
                  </p:cNvPr>
                  <p:cNvGrpSpPr/>
                  <p:nvPr/>
                </p:nvGrpSpPr>
                <p:grpSpPr>
                  <a:xfrm>
                    <a:off x="3552923" y="4813095"/>
                    <a:ext cx="1668502" cy="748081"/>
                    <a:chOff x="3552923" y="4677071"/>
                    <a:chExt cx="1668502" cy="748081"/>
                  </a:xfrm>
                </p:grpSpPr>
                <p:sp>
                  <p:nvSpPr>
                    <p:cNvPr id="63" name="Cube 62">
                      <a:extLst>
                        <a:ext uri="{FF2B5EF4-FFF2-40B4-BE49-F238E27FC236}">
                          <a16:creationId xmlns:a16="http://schemas.microsoft.com/office/drawing/2014/main" id="{1443D44A-194B-BDD7-E351-DBCF31E3FA20}"/>
                        </a:ext>
                      </a:extLst>
                    </p:cNvPr>
                    <p:cNvSpPr/>
                    <p:nvPr/>
                  </p:nvSpPr>
                  <p:spPr>
                    <a:xfrm>
                      <a:off x="3552923" y="4677573"/>
                      <a:ext cx="1668502" cy="747579"/>
                    </a:xfrm>
                    <a:prstGeom prst="cube">
                      <a:avLst>
                        <a:gd name="adj" fmla="val 95887"/>
                      </a:avLst>
                    </a:prstGeom>
                    <a:solidFill>
                      <a:srgbClr val="9FBF92"/>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venir Next" panose="020B0503020202020204" pitchFamily="34" charset="0"/>
                      </a:endParaRPr>
                    </a:p>
                  </p:txBody>
                </p:sp>
                <p:cxnSp>
                  <p:nvCxnSpPr>
                    <p:cNvPr id="64" name="Straight Connector 63">
                      <a:extLst>
                        <a:ext uri="{FF2B5EF4-FFF2-40B4-BE49-F238E27FC236}">
                          <a16:creationId xmlns:a16="http://schemas.microsoft.com/office/drawing/2014/main" id="{DC663A18-A570-F884-9F94-3D2206ACCBE5}"/>
                        </a:ext>
                      </a:extLst>
                    </p:cNvPr>
                    <p:cNvCxnSpPr>
                      <a:cxnSpLocks/>
                      <a:stCxn id="63" idx="1"/>
                      <a:endCxn id="63" idx="0"/>
                    </p:cNvCxnSpPr>
                    <p:nvPr/>
                  </p:nvCxnSpPr>
                  <p:spPr>
                    <a:xfrm flipV="1">
                      <a:off x="4028758" y="4677573"/>
                      <a:ext cx="716832" cy="716831"/>
                    </a:xfrm>
                    <a:prstGeom prst="line">
                      <a:avLst/>
                    </a:prstGeom>
                    <a:noFill/>
                    <a:ln w="9525" cap="flat" cmpd="sng" algn="ctr">
                      <a:solidFill>
                        <a:sysClr val="windowText" lastClr="000000"/>
                      </a:solidFill>
                      <a:prstDash val="solid"/>
                      <a:miter lim="800000"/>
                    </a:ln>
                    <a:effectLst/>
                  </p:spPr>
                </p:cxnSp>
                <p:cxnSp>
                  <p:nvCxnSpPr>
                    <p:cNvPr id="65" name="Straight Connector 64">
                      <a:extLst>
                        <a:ext uri="{FF2B5EF4-FFF2-40B4-BE49-F238E27FC236}">
                          <a16:creationId xmlns:a16="http://schemas.microsoft.com/office/drawing/2014/main" id="{EF37C5F4-C94F-149F-D98A-AF73FF6099D8}"/>
                        </a:ext>
                      </a:extLst>
                    </p:cNvPr>
                    <p:cNvCxnSpPr>
                      <a:cxnSpLocks/>
                    </p:cNvCxnSpPr>
                    <p:nvPr/>
                  </p:nvCxnSpPr>
                  <p:spPr>
                    <a:xfrm flipV="1">
                      <a:off x="3797968" y="4679123"/>
                      <a:ext cx="713232" cy="713232"/>
                    </a:xfrm>
                    <a:prstGeom prst="line">
                      <a:avLst/>
                    </a:prstGeom>
                    <a:noFill/>
                    <a:ln w="9525" cap="flat" cmpd="sng" algn="ctr">
                      <a:solidFill>
                        <a:sysClr val="windowText" lastClr="000000"/>
                      </a:solidFill>
                      <a:prstDash val="solid"/>
                      <a:miter lim="800000"/>
                    </a:ln>
                    <a:effectLst/>
                  </p:spPr>
                </p:cxnSp>
                <p:cxnSp>
                  <p:nvCxnSpPr>
                    <p:cNvPr id="66" name="Straight Connector 65">
                      <a:extLst>
                        <a:ext uri="{FF2B5EF4-FFF2-40B4-BE49-F238E27FC236}">
                          <a16:creationId xmlns:a16="http://schemas.microsoft.com/office/drawing/2014/main" id="{761F8772-251C-C53A-5323-750CEA6A2645}"/>
                        </a:ext>
                      </a:extLst>
                    </p:cNvPr>
                    <p:cNvCxnSpPr>
                      <a:cxnSpLocks/>
                    </p:cNvCxnSpPr>
                    <p:nvPr/>
                  </p:nvCxnSpPr>
                  <p:spPr>
                    <a:xfrm flipV="1">
                      <a:off x="4290077" y="4677071"/>
                      <a:ext cx="713232" cy="713232"/>
                    </a:xfrm>
                    <a:prstGeom prst="line">
                      <a:avLst/>
                    </a:prstGeom>
                    <a:noFill/>
                    <a:ln w="9525" cap="flat" cmpd="sng" algn="ctr">
                      <a:solidFill>
                        <a:sysClr val="windowText" lastClr="000000"/>
                      </a:solidFill>
                      <a:prstDash val="solid"/>
                      <a:miter lim="800000"/>
                    </a:ln>
                    <a:effectLst/>
                  </p:spPr>
                </p:cxnSp>
                <p:cxnSp>
                  <p:nvCxnSpPr>
                    <p:cNvPr id="67" name="Straight Connector 66">
                      <a:extLst>
                        <a:ext uri="{FF2B5EF4-FFF2-40B4-BE49-F238E27FC236}">
                          <a16:creationId xmlns:a16="http://schemas.microsoft.com/office/drawing/2014/main" id="{7823FED7-F7FC-14AC-F1EF-F427121DC892}"/>
                        </a:ext>
                      </a:extLst>
                    </p:cNvPr>
                    <p:cNvCxnSpPr>
                      <a:cxnSpLocks/>
                    </p:cNvCxnSpPr>
                    <p:nvPr/>
                  </p:nvCxnSpPr>
                  <p:spPr>
                    <a:xfrm>
                      <a:off x="3937668" y="5007038"/>
                      <a:ext cx="950976" cy="0"/>
                    </a:xfrm>
                    <a:prstGeom prst="line">
                      <a:avLst/>
                    </a:prstGeom>
                    <a:noFill/>
                    <a:ln w="9525" cap="flat" cmpd="sng" algn="ctr">
                      <a:solidFill>
                        <a:sysClr val="windowText" lastClr="000000"/>
                      </a:solidFill>
                      <a:prstDash val="solid"/>
                      <a:miter lim="800000"/>
                    </a:ln>
                    <a:effectLst/>
                  </p:spPr>
                </p:cxnSp>
                <p:cxnSp>
                  <p:nvCxnSpPr>
                    <p:cNvPr id="68" name="Straight Connector 67">
                      <a:extLst>
                        <a:ext uri="{FF2B5EF4-FFF2-40B4-BE49-F238E27FC236}">
                          <a16:creationId xmlns:a16="http://schemas.microsoft.com/office/drawing/2014/main" id="{988A714D-37C4-429C-7ACE-FC9FCDC51357}"/>
                        </a:ext>
                      </a:extLst>
                    </p:cNvPr>
                    <p:cNvCxnSpPr>
                      <a:cxnSpLocks/>
                    </p:cNvCxnSpPr>
                    <p:nvPr/>
                  </p:nvCxnSpPr>
                  <p:spPr>
                    <a:xfrm>
                      <a:off x="3742959" y="5204386"/>
                      <a:ext cx="960120" cy="0"/>
                    </a:xfrm>
                    <a:prstGeom prst="line">
                      <a:avLst/>
                    </a:prstGeom>
                    <a:noFill/>
                    <a:ln w="9525" cap="flat" cmpd="sng" algn="ctr">
                      <a:solidFill>
                        <a:sysClr val="windowText" lastClr="000000"/>
                      </a:solidFill>
                      <a:prstDash val="solid"/>
                      <a:miter lim="800000"/>
                    </a:ln>
                    <a:effectLst/>
                  </p:spPr>
                </p:cxnSp>
                <p:cxnSp>
                  <p:nvCxnSpPr>
                    <p:cNvPr id="69" name="Straight Connector 68">
                      <a:extLst>
                        <a:ext uri="{FF2B5EF4-FFF2-40B4-BE49-F238E27FC236}">
                          <a16:creationId xmlns:a16="http://schemas.microsoft.com/office/drawing/2014/main" id="{7B1BB776-B2EC-4044-DD1F-BADDEF1875F5}"/>
                        </a:ext>
                      </a:extLst>
                    </p:cNvPr>
                    <p:cNvCxnSpPr>
                      <a:cxnSpLocks/>
                    </p:cNvCxnSpPr>
                    <p:nvPr/>
                  </p:nvCxnSpPr>
                  <p:spPr>
                    <a:xfrm>
                      <a:off x="4117620" y="4829736"/>
                      <a:ext cx="950976" cy="0"/>
                    </a:xfrm>
                    <a:prstGeom prst="line">
                      <a:avLst/>
                    </a:prstGeom>
                    <a:noFill/>
                    <a:ln w="9525" cap="flat" cmpd="sng" algn="ctr">
                      <a:solidFill>
                        <a:sysClr val="windowText" lastClr="000000"/>
                      </a:solidFill>
                      <a:prstDash val="solid"/>
                      <a:miter lim="800000"/>
                    </a:ln>
                    <a:effectLst/>
                  </p:spPr>
                </p:cxnSp>
                <p:grpSp>
                  <p:nvGrpSpPr>
                    <p:cNvPr id="70" name="Group 69">
                      <a:extLst>
                        <a:ext uri="{FF2B5EF4-FFF2-40B4-BE49-F238E27FC236}">
                          <a16:creationId xmlns:a16="http://schemas.microsoft.com/office/drawing/2014/main" id="{FAECCF4B-72E3-3161-6AC6-B12D1A63D49F}"/>
                        </a:ext>
                      </a:extLst>
                    </p:cNvPr>
                    <p:cNvGrpSpPr/>
                    <p:nvPr/>
                  </p:nvGrpSpPr>
                  <p:grpSpPr>
                    <a:xfrm>
                      <a:off x="3799799" y="4834553"/>
                      <a:ext cx="1269167" cy="587223"/>
                      <a:chOff x="3799799" y="4834553"/>
                      <a:chExt cx="1269167" cy="587223"/>
                    </a:xfrm>
                  </p:grpSpPr>
                  <p:cxnSp>
                    <p:nvCxnSpPr>
                      <p:cNvPr id="71" name="Straight Connector 70">
                        <a:extLst>
                          <a:ext uri="{FF2B5EF4-FFF2-40B4-BE49-F238E27FC236}">
                            <a16:creationId xmlns:a16="http://schemas.microsoft.com/office/drawing/2014/main" id="{DFF9B1C0-2BC0-D8C4-776B-96B4A690BD9D}"/>
                          </a:ext>
                        </a:extLst>
                      </p:cNvPr>
                      <p:cNvCxnSpPr/>
                      <p:nvPr/>
                    </p:nvCxnSpPr>
                    <p:spPr>
                      <a:xfrm>
                        <a:off x="3799799" y="5394344"/>
                        <a:ext cx="0" cy="27432"/>
                      </a:xfrm>
                      <a:prstGeom prst="line">
                        <a:avLst/>
                      </a:prstGeom>
                      <a:noFill/>
                      <a:ln w="9525" cap="flat" cmpd="sng" algn="ctr">
                        <a:solidFill>
                          <a:sysClr val="windowText" lastClr="000000"/>
                        </a:solidFill>
                        <a:prstDash val="solid"/>
                        <a:miter lim="800000"/>
                      </a:ln>
                      <a:effectLst/>
                    </p:spPr>
                  </p:cxnSp>
                  <p:cxnSp>
                    <p:nvCxnSpPr>
                      <p:cNvPr id="72" name="Straight Connector 71">
                        <a:extLst>
                          <a:ext uri="{FF2B5EF4-FFF2-40B4-BE49-F238E27FC236}">
                            <a16:creationId xmlns:a16="http://schemas.microsoft.com/office/drawing/2014/main" id="{296F4014-5AFC-7929-0C40-19B9CE69F734}"/>
                          </a:ext>
                        </a:extLst>
                      </p:cNvPr>
                      <p:cNvCxnSpPr/>
                      <p:nvPr/>
                    </p:nvCxnSpPr>
                    <p:spPr>
                      <a:xfrm>
                        <a:off x="4031574" y="5394344"/>
                        <a:ext cx="0" cy="27432"/>
                      </a:xfrm>
                      <a:prstGeom prst="line">
                        <a:avLst/>
                      </a:prstGeom>
                      <a:noFill/>
                      <a:ln w="9525" cap="flat" cmpd="sng" algn="ctr">
                        <a:solidFill>
                          <a:sysClr val="windowText" lastClr="000000"/>
                        </a:solidFill>
                        <a:prstDash val="solid"/>
                        <a:miter lim="800000"/>
                      </a:ln>
                      <a:effectLst/>
                    </p:spPr>
                  </p:cxnSp>
                  <p:cxnSp>
                    <p:nvCxnSpPr>
                      <p:cNvPr id="73" name="Straight Connector 72">
                        <a:extLst>
                          <a:ext uri="{FF2B5EF4-FFF2-40B4-BE49-F238E27FC236}">
                            <a16:creationId xmlns:a16="http://schemas.microsoft.com/office/drawing/2014/main" id="{C02B81AB-8078-89EA-6AE5-04E065EF2760}"/>
                          </a:ext>
                        </a:extLst>
                      </p:cNvPr>
                      <p:cNvCxnSpPr/>
                      <p:nvPr/>
                    </p:nvCxnSpPr>
                    <p:spPr>
                      <a:xfrm>
                        <a:off x="4291924" y="5394344"/>
                        <a:ext cx="0" cy="27432"/>
                      </a:xfrm>
                      <a:prstGeom prst="line">
                        <a:avLst/>
                      </a:prstGeom>
                      <a:noFill/>
                      <a:ln w="9525" cap="flat" cmpd="sng" algn="ctr">
                        <a:solidFill>
                          <a:sysClr val="windowText" lastClr="000000"/>
                        </a:solidFill>
                        <a:prstDash val="solid"/>
                        <a:miter lim="800000"/>
                      </a:ln>
                      <a:effectLst/>
                    </p:spPr>
                  </p:cxnSp>
                  <p:cxnSp>
                    <p:nvCxnSpPr>
                      <p:cNvPr id="74" name="Straight Connector 73">
                        <a:extLst>
                          <a:ext uri="{FF2B5EF4-FFF2-40B4-BE49-F238E27FC236}">
                            <a16:creationId xmlns:a16="http://schemas.microsoft.com/office/drawing/2014/main" id="{6A159694-2E29-107E-98D1-27FE6850FEAF}"/>
                          </a:ext>
                        </a:extLst>
                      </p:cNvPr>
                      <p:cNvCxnSpPr/>
                      <p:nvPr/>
                    </p:nvCxnSpPr>
                    <p:spPr>
                      <a:xfrm>
                        <a:off x="4694316" y="5202853"/>
                        <a:ext cx="0" cy="27432"/>
                      </a:xfrm>
                      <a:prstGeom prst="line">
                        <a:avLst/>
                      </a:prstGeom>
                      <a:noFill/>
                      <a:ln w="9525" cap="flat" cmpd="sng" algn="ctr">
                        <a:solidFill>
                          <a:sysClr val="windowText" lastClr="000000"/>
                        </a:solidFill>
                        <a:prstDash val="solid"/>
                        <a:miter lim="800000"/>
                      </a:ln>
                      <a:effectLst/>
                    </p:spPr>
                  </p:cxnSp>
                  <p:cxnSp>
                    <p:nvCxnSpPr>
                      <p:cNvPr id="75" name="Straight Connector 74">
                        <a:extLst>
                          <a:ext uri="{FF2B5EF4-FFF2-40B4-BE49-F238E27FC236}">
                            <a16:creationId xmlns:a16="http://schemas.microsoft.com/office/drawing/2014/main" id="{6AF882B5-67AA-402B-94B1-28E2D0DA915F}"/>
                          </a:ext>
                        </a:extLst>
                      </p:cNvPr>
                      <p:cNvCxnSpPr/>
                      <p:nvPr/>
                    </p:nvCxnSpPr>
                    <p:spPr>
                      <a:xfrm>
                        <a:off x="4891166" y="5009178"/>
                        <a:ext cx="0" cy="27432"/>
                      </a:xfrm>
                      <a:prstGeom prst="line">
                        <a:avLst/>
                      </a:prstGeom>
                      <a:noFill/>
                      <a:ln w="9525" cap="flat" cmpd="sng" algn="ctr">
                        <a:solidFill>
                          <a:sysClr val="windowText" lastClr="000000"/>
                        </a:solidFill>
                        <a:prstDash val="solid"/>
                        <a:miter lim="800000"/>
                      </a:ln>
                      <a:effectLst/>
                    </p:spPr>
                  </p:cxnSp>
                  <p:cxnSp>
                    <p:nvCxnSpPr>
                      <p:cNvPr id="76" name="Straight Connector 75">
                        <a:extLst>
                          <a:ext uri="{FF2B5EF4-FFF2-40B4-BE49-F238E27FC236}">
                            <a16:creationId xmlns:a16="http://schemas.microsoft.com/office/drawing/2014/main" id="{156671F9-7C49-796A-E283-BE4F03A7340F}"/>
                          </a:ext>
                        </a:extLst>
                      </p:cNvPr>
                      <p:cNvCxnSpPr/>
                      <p:nvPr/>
                    </p:nvCxnSpPr>
                    <p:spPr>
                      <a:xfrm>
                        <a:off x="5068966" y="4834553"/>
                        <a:ext cx="0" cy="27432"/>
                      </a:xfrm>
                      <a:prstGeom prst="line">
                        <a:avLst/>
                      </a:prstGeom>
                      <a:noFill/>
                      <a:ln w="9525" cap="flat" cmpd="sng" algn="ctr">
                        <a:solidFill>
                          <a:sysClr val="windowText" lastClr="000000"/>
                        </a:solidFill>
                        <a:prstDash val="solid"/>
                        <a:miter lim="800000"/>
                      </a:ln>
                      <a:effectLst/>
                    </p:spPr>
                  </p:cxnSp>
                </p:grpSp>
              </p:grpSp>
            </p:grpSp>
          </p:grpSp>
          <p:grpSp>
            <p:nvGrpSpPr>
              <p:cNvPr id="12" name="Group 11">
                <a:extLst>
                  <a:ext uri="{FF2B5EF4-FFF2-40B4-BE49-F238E27FC236}">
                    <a16:creationId xmlns:a16="http://schemas.microsoft.com/office/drawing/2014/main" id="{68BD21D2-8C4E-4D7A-F862-9F2C581A65EA}"/>
                  </a:ext>
                </a:extLst>
              </p:cNvPr>
              <p:cNvGrpSpPr/>
              <p:nvPr/>
            </p:nvGrpSpPr>
            <p:grpSpPr>
              <a:xfrm>
                <a:off x="3205749" y="4008926"/>
                <a:ext cx="2462966" cy="1144749"/>
                <a:chOff x="3524315" y="2835244"/>
                <a:chExt cx="1938656" cy="901058"/>
              </a:xfrm>
            </p:grpSpPr>
            <p:grpSp>
              <p:nvGrpSpPr>
                <p:cNvPr id="21" name="Group 20">
                  <a:extLst>
                    <a:ext uri="{FF2B5EF4-FFF2-40B4-BE49-F238E27FC236}">
                      <a16:creationId xmlns:a16="http://schemas.microsoft.com/office/drawing/2014/main" id="{67F55EDB-A1AA-CE57-CA1A-1B31D87BF1EE}"/>
                    </a:ext>
                  </a:extLst>
                </p:cNvPr>
                <p:cNvGrpSpPr/>
                <p:nvPr/>
              </p:nvGrpSpPr>
              <p:grpSpPr>
                <a:xfrm>
                  <a:off x="3524315" y="2838779"/>
                  <a:ext cx="1008032" cy="896834"/>
                  <a:chOff x="2444527" y="6391190"/>
                  <a:chExt cx="777261" cy="691520"/>
                </a:xfrm>
              </p:grpSpPr>
              <p:sp>
                <p:nvSpPr>
                  <p:cNvPr id="37" name="Parallelogram 123">
                    <a:extLst>
                      <a:ext uri="{FF2B5EF4-FFF2-40B4-BE49-F238E27FC236}">
                        <a16:creationId xmlns:a16="http://schemas.microsoft.com/office/drawing/2014/main" id="{64148A78-2698-26F3-AB5C-DF273CA81745}"/>
                      </a:ext>
                    </a:extLst>
                  </p:cNvPr>
                  <p:cNvSpPr/>
                  <p:nvPr/>
                </p:nvSpPr>
                <p:spPr>
                  <a:xfrm rot="608511">
                    <a:off x="2998659" y="6391190"/>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38" name="Parallelogram 123">
                    <a:extLst>
                      <a:ext uri="{FF2B5EF4-FFF2-40B4-BE49-F238E27FC236}">
                        <a16:creationId xmlns:a16="http://schemas.microsoft.com/office/drawing/2014/main" id="{D6702C2D-F4E4-F328-7A52-4A7CB314DEBF}"/>
                      </a:ext>
                    </a:extLst>
                  </p:cNvPr>
                  <p:cNvSpPr/>
                  <p:nvPr/>
                </p:nvSpPr>
                <p:spPr>
                  <a:xfrm rot="608511">
                    <a:off x="2831021" y="655591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39" name="Parallelogram 123">
                    <a:extLst>
                      <a:ext uri="{FF2B5EF4-FFF2-40B4-BE49-F238E27FC236}">
                        <a16:creationId xmlns:a16="http://schemas.microsoft.com/office/drawing/2014/main" id="{94F7FA42-9B52-DE1C-082C-2F39835D9A6F}"/>
                      </a:ext>
                    </a:extLst>
                  </p:cNvPr>
                  <p:cNvSpPr/>
                  <p:nvPr/>
                </p:nvSpPr>
                <p:spPr>
                  <a:xfrm rot="608511">
                    <a:off x="2644157" y="6734984"/>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40" name="Parallelogram 123">
                    <a:extLst>
                      <a:ext uri="{FF2B5EF4-FFF2-40B4-BE49-F238E27FC236}">
                        <a16:creationId xmlns:a16="http://schemas.microsoft.com/office/drawing/2014/main" id="{3601A900-CF39-70BD-36D1-8D552C042F28}"/>
                      </a:ext>
                    </a:extLst>
                  </p:cNvPr>
                  <p:cNvSpPr/>
                  <p:nvPr/>
                </p:nvSpPr>
                <p:spPr>
                  <a:xfrm rot="608511">
                    <a:off x="2444527" y="693573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22" name="Group 21">
                  <a:extLst>
                    <a:ext uri="{FF2B5EF4-FFF2-40B4-BE49-F238E27FC236}">
                      <a16:creationId xmlns:a16="http://schemas.microsoft.com/office/drawing/2014/main" id="{13FDEEC8-7033-F930-D978-B72333860952}"/>
                    </a:ext>
                  </a:extLst>
                </p:cNvPr>
                <p:cNvGrpSpPr/>
                <p:nvPr/>
              </p:nvGrpSpPr>
              <p:grpSpPr>
                <a:xfrm>
                  <a:off x="3819577" y="2839468"/>
                  <a:ext cx="1008032" cy="896834"/>
                  <a:chOff x="2444527" y="6391190"/>
                  <a:chExt cx="777261" cy="691520"/>
                </a:xfrm>
              </p:grpSpPr>
              <p:sp>
                <p:nvSpPr>
                  <p:cNvPr id="33" name="Parallelogram 123">
                    <a:extLst>
                      <a:ext uri="{FF2B5EF4-FFF2-40B4-BE49-F238E27FC236}">
                        <a16:creationId xmlns:a16="http://schemas.microsoft.com/office/drawing/2014/main" id="{8CECCFF0-D3F0-AB1D-B605-599FC8ABD0E8}"/>
                      </a:ext>
                    </a:extLst>
                  </p:cNvPr>
                  <p:cNvSpPr/>
                  <p:nvPr/>
                </p:nvSpPr>
                <p:spPr>
                  <a:xfrm rot="608511">
                    <a:off x="2998659" y="6391190"/>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34" name="Parallelogram 123">
                    <a:extLst>
                      <a:ext uri="{FF2B5EF4-FFF2-40B4-BE49-F238E27FC236}">
                        <a16:creationId xmlns:a16="http://schemas.microsoft.com/office/drawing/2014/main" id="{EC6A7D7B-AB33-4163-1297-C7958C5FB5AF}"/>
                      </a:ext>
                    </a:extLst>
                  </p:cNvPr>
                  <p:cNvSpPr/>
                  <p:nvPr/>
                </p:nvSpPr>
                <p:spPr>
                  <a:xfrm rot="608511">
                    <a:off x="2831021" y="655591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35" name="Parallelogram 123">
                    <a:extLst>
                      <a:ext uri="{FF2B5EF4-FFF2-40B4-BE49-F238E27FC236}">
                        <a16:creationId xmlns:a16="http://schemas.microsoft.com/office/drawing/2014/main" id="{91C6F280-A98D-A0A1-E0BF-BB3A676AE58E}"/>
                      </a:ext>
                    </a:extLst>
                  </p:cNvPr>
                  <p:cNvSpPr/>
                  <p:nvPr/>
                </p:nvSpPr>
                <p:spPr>
                  <a:xfrm rot="608511">
                    <a:off x="2644157" y="6734984"/>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36" name="Parallelogram 123">
                    <a:extLst>
                      <a:ext uri="{FF2B5EF4-FFF2-40B4-BE49-F238E27FC236}">
                        <a16:creationId xmlns:a16="http://schemas.microsoft.com/office/drawing/2014/main" id="{0EA8D47D-258E-76A2-F144-8015DBD04EF4}"/>
                      </a:ext>
                    </a:extLst>
                  </p:cNvPr>
                  <p:cNvSpPr/>
                  <p:nvPr/>
                </p:nvSpPr>
                <p:spPr>
                  <a:xfrm rot="608511">
                    <a:off x="2444527" y="693573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23" name="Group 22">
                  <a:extLst>
                    <a:ext uri="{FF2B5EF4-FFF2-40B4-BE49-F238E27FC236}">
                      <a16:creationId xmlns:a16="http://schemas.microsoft.com/office/drawing/2014/main" id="{19D1D0F4-EF8C-ED76-22F4-81AEB78E457F}"/>
                    </a:ext>
                  </a:extLst>
                </p:cNvPr>
                <p:cNvGrpSpPr/>
                <p:nvPr/>
              </p:nvGrpSpPr>
              <p:grpSpPr>
                <a:xfrm>
                  <a:off x="4145460" y="2835244"/>
                  <a:ext cx="1008032" cy="896834"/>
                  <a:chOff x="2444527" y="6391190"/>
                  <a:chExt cx="777261" cy="691520"/>
                </a:xfrm>
              </p:grpSpPr>
              <p:sp>
                <p:nvSpPr>
                  <p:cNvPr id="29" name="Parallelogram 123">
                    <a:extLst>
                      <a:ext uri="{FF2B5EF4-FFF2-40B4-BE49-F238E27FC236}">
                        <a16:creationId xmlns:a16="http://schemas.microsoft.com/office/drawing/2014/main" id="{FBE15BC3-F060-35A1-F439-E9C5B4ACB930}"/>
                      </a:ext>
                    </a:extLst>
                  </p:cNvPr>
                  <p:cNvSpPr/>
                  <p:nvPr/>
                </p:nvSpPr>
                <p:spPr>
                  <a:xfrm rot="608511">
                    <a:off x="2998659" y="6391190"/>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30" name="Parallelogram 123">
                    <a:extLst>
                      <a:ext uri="{FF2B5EF4-FFF2-40B4-BE49-F238E27FC236}">
                        <a16:creationId xmlns:a16="http://schemas.microsoft.com/office/drawing/2014/main" id="{42F253A0-274D-F630-4AE7-C688A94F08F4}"/>
                      </a:ext>
                    </a:extLst>
                  </p:cNvPr>
                  <p:cNvSpPr/>
                  <p:nvPr/>
                </p:nvSpPr>
                <p:spPr>
                  <a:xfrm rot="608511">
                    <a:off x="2831021" y="655591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31" name="Parallelogram 123">
                    <a:extLst>
                      <a:ext uri="{FF2B5EF4-FFF2-40B4-BE49-F238E27FC236}">
                        <a16:creationId xmlns:a16="http://schemas.microsoft.com/office/drawing/2014/main" id="{CEB379A5-5B4C-3B0E-861E-DE651D24CD97}"/>
                      </a:ext>
                    </a:extLst>
                  </p:cNvPr>
                  <p:cNvSpPr/>
                  <p:nvPr/>
                </p:nvSpPr>
                <p:spPr>
                  <a:xfrm rot="608511">
                    <a:off x="2644157" y="6734984"/>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32" name="Parallelogram 123">
                    <a:extLst>
                      <a:ext uri="{FF2B5EF4-FFF2-40B4-BE49-F238E27FC236}">
                        <a16:creationId xmlns:a16="http://schemas.microsoft.com/office/drawing/2014/main" id="{44ACC763-6549-5549-2F5C-9A481CCD67FB}"/>
                      </a:ext>
                    </a:extLst>
                  </p:cNvPr>
                  <p:cNvSpPr/>
                  <p:nvPr/>
                </p:nvSpPr>
                <p:spPr>
                  <a:xfrm rot="608511">
                    <a:off x="2444527" y="693573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24" name="Group 23">
                  <a:extLst>
                    <a:ext uri="{FF2B5EF4-FFF2-40B4-BE49-F238E27FC236}">
                      <a16:creationId xmlns:a16="http://schemas.microsoft.com/office/drawing/2014/main" id="{28321F72-B324-BC85-0319-B71EFF61CF83}"/>
                    </a:ext>
                  </a:extLst>
                </p:cNvPr>
                <p:cNvGrpSpPr/>
                <p:nvPr/>
              </p:nvGrpSpPr>
              <p:grpSpPr>
                <a:xfrm>
                  <a:off x="4454939" y="2835408"/>
                  <a:ext cx="1008032" cy="896834"/>
                  <a:chOff x="2444527" y="6391190"/>
                  <a:chExt cx="777261" cy="691520"/>
                </a:xfrm>
              </p:grpSpPr>
              <p:sp>
                <p:nvSpPr>
                  <p:cNvPr id="25" name="Parallelogram 123">
                    <a:extLst>
                      <a:ext uri="{FF2B5EF4-FFF2-40B4-BE49-F238E27FC236}">
                        <a16:creationId xmlns:a16="http://schemas.microsoft.com/office/drawing/2014/main" id="{5EBEE730-91C7-DF95-791B-EDA128766A50}"/>
                      </a:ext>
                    </a:extLst>
                  </p:cNvPr>
                  <p:cNvSpPr/>
                  <p:nvPr/>
                </p:nvSpPr>
                <p:spPr>
                  <a:xfrm rot="608511">
                    <a:off x="2998659" y="6391190"/>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26" name="Parallelogram 123">
                    <a:extLst>
                      <a:ext uri="{FF2B5EF4-FFF2-40B4-BE49-F238E27FC236}">
                        <a16:creationId xmlns:a16="http://schemas.microsoft.com/office/drawing/2014/main" id="{16E24EF8-3E67-E563-82D5-673BD8D6ABBA}"/>
                      </a:ext>
                    </a:extLst>
                  </p:cNvPr>
                  <p:cNvSpPr/>
                  <p:nvPr/>
                </p:nvSpPr>
                <p:spPr>
                  <a:xfrm rot="608511">
                    <a:off x="2831021" y="655591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27" name="Parallelogram 123">
                    <a:extLst>
                      <a:ext uri="{FF2B5EF4-FFF2-40B4-BE49-F238E27FC236}">
                        <a16:creationId xmlns:a16="http://schemas.microsoft.com/office/drawing/2014/main" id="{6A5EFD57-E253-232F-C15F-3600AA907750}"/>
                      </a:ext>
                    </a:extLst>
                  </p:cNvPr>
                  <p:cNvSpPr/>
                  <p:nvPr/>
                </p:nvSpPr>
                <p:spPr>
                  <a:xfrm rot="608511">
                    <a:off x="2655174" y="6734984"/>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28" name="Parallelogram 123">
                    <a:extLst>
                      <a:ext uri="{FF2B5EF4-FFF2-40B4-BE49-F238E27FC236}">
                        <a16:creationId xmlns:a16="http://schemas.microsoft.com/office/drawing/2014/main" id="{2BBB8AF1-970E-C2EF-7A71-648DC0236D19}"/>
                      </a:ext>
                    </a:extLst>
                  </p:cNvPr>
                  <p:cNvSpPr/>
                  <p:nvPr/>
                </p:nvSpPr>
                <p:spPr>
                  <a:xfrm rot="608511">
                    <a:off x="2444527" y="693573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sp>
            <p:nvSpPr>
              <p:cNvPr id="13" name="Rectangle 12">
                <a:extLst>
                  <a:ext uri="{FF2B5EF4-FFF2-40B4-BE49-F238E27FC236}">
                    <a16:creationId xmlns:a16="http://schemas.microsoft.com/office/drawing/2014/main" id="{36D85E3C-2292-9CA1-871B-720FBADC7C3A}"/>
                  </a:ext>
                </a:extLst>
              </p:cNvPr>
              <p:cNvSpPr/>
              <p:nvPr/>
            </p:nvSpPr>
            <p:spPr>
              <a:xfrm>
                <a:off x="416994" y="4313357"/>
                <a:ext cx="2289191" cy="1317205"/>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grpSp>
            <p:nvGrpSpPr>
              <p:cNvPr id="14" name="Group 13">
                <a:extLst>
                  <a:ext uri="{FF2B5EF4-FFF2-40B4-BE49-F238E27FC236}">
                    <a16:creationId xmlns:a16="http://schemas.microsoft.com/office/drawing/2014/main" id="{B7A8FDE9-0F48-2DBF-981B-737416B5CBC5}"/>
                  </a:ext>
                </a:extLst>
              </p:cNvPr>
              <p:cNvGrpSpPr/>
              <p:nvPr/>
            </p:nvGrpSpPr>
            <p:grpSpPr>
              <a:xfrm>
                <a:off x="416994" y="4019775"/>
                <a:ext cx="2289191" cy="1508415"/>
                <a:chOff x="1053260" y="2822902"/>
                <a:chExt cx="1988169" cy="1508415"/>
              </a:xfrm>
            </p:grpSpPr>
            <p:sp>
              <p:nvSpPr>
                <p:cNvPr id="17" name="Rectangle 16">
                  <a:extLst>
                    <a:ext uri="{FF2B5EF4-FFF2-40B4-BE49-F238E27FC236}">
                      <a16:creationId xmlns:a16="http://schemas.microsoft.com/office/drawing/2014/main" id="{EFE6FCE9-25B3-B259-BC19-8BD60F9F37D6}"/>
                    </a:ext>
                  </a:extLst>
                </p:cNvPr>
                <p:cNvSpPr/>
                <p:nvPr/>
              </p:nvSpPr>
              <p:spPr>
                <a:xfrm rot="5400000">
                  <a:off x="1763347" y="2589824"/>
                  <a:ext cx="560100" cy="1801314"/>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a:solidFill>
                        <a:schemeClr val="tx1"/>
                      </a:solidFill>
                      <a:latin typeface="Avenir Next" panose="020B0503020202020204" pitchFamily="34" charset="0"/>
                      <a:cs typeface="Arial" panose="020B0604020202020204" pitchFamily="34" charset="0"/>
                    </a:rPr>
                    <a:t>Vault</a:t>
                  </a:r>
                </a:p>
                <a:p>
                  <a:pPr algn="ctr"/>
                  <a:r>
                    <a:rPr lang="en-US" sz="1400" b="1" dirty="0">
                      <a:solidFill>
                        <a:schemeClr val="tx1"/>
                      </a:solidFill>
                      <a:latin typeface="Avenir Next" panose="020B0503020202020204" pitchFamily="34" charset="0"/>
                      <a:cs typeface="Arial" panose="020B0604020202020204" pitchFamily="34" charset="0"/>
                    </a:rPr>
                    <a:t>Controller</a:t>
                  </a:r>
                </a:p>
              </p:txBody>
            </p:sp>
            <p:sp>
              <p:nvSpPr>
                <p:cNvPr id="18" name="Rectangle 17">
                  <a:extLst>
                    <a:ext uri="{FF2B5EF4-FFF2-40B4-BE49-F238E27FC236}">
                      <a16:creationId xmlns:a16="http://schemas.microsoft.com/office/drawing/2014/main" id="{3DE2221D-E619-B39B-CC81-4B915A060594}"/>
                    </a:ext>
                  </a:extLst>
                </p:cNvPr>
                <p:cNvSpPr/>
                <p:nvPr/>
              </p:nvSpPr>
              <p:spPr>
                <a:xfrm rot="5400000">
                  <a:off x="1248188" y="3766797"/>
                  <a:ext cx="462580" cy="666459"/>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a:solidFill>
                        <a:schemeClr val="tx1"/>
                      </a:solidFill>
                      <a:latin typeface="Avenir Next" panose="020B0503020202020204" pitchFamily="34" charset="0"/>
                      <a:cs typeface="Arial" panose="020B0604020202020204" pitchFamily="34" charset="0"/>
                    </a:rPr>
                    <a:t>PHY</a:t>
                  </a:r>
                </a:p>
              </p:txBody>
            </p:sp>
            <p:sp>
              <p:nvSpPr>
                <p:cNvPr id="19" name="Rectangle 18">
                  <a:extLst>
                    <a:ext uri="{FF2B5EF4-FFF2-40B4-BE49-F238E27FC236}">
                      <a16:creationId xmlns:a16="http://schemas.microsoft.com/office/drawing/2014/main" id="{4E4B8DA4-73F6-23AC-7D37-B58D440C3035}"/>
                    </a:ext>
                  </a:extLst>
                </p:cNvPr>
                <p:cNvSpPr/>
                <p:nvPr/>
              </p:nvSpPr>
              <p:spPr>
                <a:xfrm>
                  <a:off x="1947963" y="3868225"/>
                  <a:ext cx="988989" cy="462581"/>
                </a:xfrm>
                <a:prstGeom prst="rect">
                  <a:avLst/>
                </a:prstGeom>
                <a:solidFill>
                  <a:schemeClr val="accent2">
                    <a:lumMod val="20000"/>
                    <a:lumOff val="80000"/>
                  </a:scheme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rgbClr val="E16161"/>
                      </a:solidFill>
                      <a:latin typeface="Avenir Next" panose="020B0503020202020204" pitchFamily="34" charset="0"/>
                      <a:cs typeface="Arial" panose="020B0604020202020204" pitchFamily="34" charset="0"/>
                    </a:rPr>
                    <a:t>Processing-Near-Vault</a:t>
                  </a:r>
                </a:p>
              </p:txBody>
            </p:sp>
            <p:sp>
              <p:nvSpPr>
                <p:cNvPr id="20" name="Rectangle 19">
                  <a:extLst>
                    <a:ext uri="{FF2B5EF4-FFF2-40B4-BE49-F238E27FC236}">
                      <a16:creationId xmlns:a16="http://schemas.microsoft.com/office/drawing/2014/main" id="{325CA127-B522-9490-D11E-55ECDC18FD34}"/>
                    </a:ext>
                  </a:extLst>
                </p:cNvPr>
                <p:cNvSpPr/>
                <p:nvPr/>
              </p:nvSpPr>
              <p:spPr>
                <a:xfrm>
                  <a:off x="1053260" y="2822902"/>
                  <a:ext cx="1988169" cy="253792"/>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venir Next" panose="020B0503020202020204" pitchFamily="34" charset="0"/>
                      <a:cs typeface="Arial" panose="020B0604020202020204" pitchFamily="34" charset="0"/>
                    </a:rPr>
                    <a:t>DRAM Vault</a:t>
                  </a:r>
                </a:p>
              </p:txBody>
            </p:sp>
          </p:grpSp>
          <p:cxnSp>
            <p:nvCxnSpPr>
              <p:cNvPr id="15" name="Straight Connector 14">
                <a:extLst>
                  <a:ext uri="{FF2B5EF4-FFF2-40B4-BE49-F238E27FC236}">
                    <a16:creationId xmlns:a16="http://schemas.microsoft.com/office/drawing/2014/main" id="{AC0D6C40-DFFD-B113-ED53-03458D28C230}"/>
                  </a:ext>
                </a:extLst>
              </p:cNvPr>
              <p:cNvCxnSpPr>
                <a:cxnSpLocks/>
              </p:cNvCxnSpPr>
              <p:nvPr/>
            </p:nvCxnSpPr>
            <p:spPr>
              <a:xfrm flipH="1" flipV="1">
                <a:off x="5510825" y="4228779"/>
                <a:ext cx="860576" cy="2088626"/>
              </a:xfrm>
              <a:prstGeom prst="line">
                <a:avLst/>
              </a:prstGeom>
              <a:noFill/>
              <a:ln w="9525" cap="flat" cmpd="sng" algn="ctr">
                <a:solidFill>
                  <a:sysClr val="windowText" lastClr="000000"/>
                </a:solidFill>
                <a:prstDash val="dash"/>
                <a:miter lim="800000"/>
              </a:ln>
              <a:effectLst/>
            </p:spPr>
          </p:cxnSp>
          <p:cxnSp>
            <p:nvCxnSpPr>
              <p:cNvPr id="16" name="Straight Connector 15">
                <a:extLst>
                  <a:ext uri="{FF2B5EF4-FFF2-40B4-BE49-F238E27FC236}">
                    <a16:creationId xmlns:a16="http://schemas.microsoft.com/office/drawing/2014/main" id="{470CF9C2-B37E-0934-0487-BAA32C8693A0}"/>
                  </a:ext>
                </a:extLst>
              </p:cNvPr>
              <p:cNvCxnSpPr>
                <a:cxnSpLocks/>
              </p:cNvCxnSpPr>
              <p:nvPr/>
            </p:nvCxnSpPr>
            <p:spPr>
              <a:xfrm flipH="1">
                <a:off x="5650745" y="3837207"/>
                <a:ext cx="682204" cy="198946"/>
              </a:xfrm>
              <a:prstGeom prst="line">
                <a:avLst/>
              </a:prstGeom>
              <a:noFill/>
              <a:ln w="9525" cap="flat" cmpd="sng" algn="ctr">
                <a:solidFill>
                  <a:sysClr val="windowText" lastClr="000000"/>
                </a:solidFill>
                <a:prstDash val="dash"/>
                <a:miter lim="800000"/>
              </a:ln>
              <a:effectLst/>
            </p:spPr>
          </p:cxnSp>
        </p:grpSp>
      </p:grpSp>
      <p:sp>
        <p:nvSpPr>
          <p:cNvPr id="141" name="Rectangle 140">
            <a:extLst>
              <a:ext uri="{FF2B5EF4-FFF2-40B4-BE49-F238E27FC236}">
                <a16:creationId xmlns:a16="http://schemas.microsoft.com/office/drawing/2014/main" id="{2246A472-210E-CEAC-295A-C13F92DC8622}"/>
              </a:ext>
            </a:extLst>
          </p:cNvPr>
          <p:cNvSpPr/>
          <p:nvPr/>
        </p:nvSpPr>
        <p:spPr>
          <a:xfrm>
            <a:off x="92148" y="1271437"/>
            <a:ext cx="8987622" cy="461665"/>
          </a:xfrm>
          <a:prstGeom prst="rect">
            <a:avLst/>
          </a:prstGeom>
          <a:noFill/>
        </p:spPr>
        <p:txBody>
          <a:bodyPr wrap="square">
            <a:spAutoFit/>
          </a:bodyPr>
          <a:lstStyle/>
          <a:p>
            <a:pPr marL="0" marR="0" lvl="1" indent="0"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venir Next" panose="020B0503020202020204" pitchFamily="34" charset="0"/>
                <a:cs typeface="Gill Sans MT"/>
              </a:rPr>
              <a:t>Two</a:t>
            </a:r>
            <a:r>
              <a:rPr kumimoji="0" lang="en-US" sz="2400" b="1" i="0" u="none" strike="noStrike" kern="1200" cap="none" spc="0" normalizeH="0" noProof="0" dirty="0">
                <a:ln>
                  <a:noFill/>
                </a:ln>
                <a:solidFill>
                  <a:prstClr val="black"/>
                </a:solidFill>
                <a:effectLst/>
                <a:uLnTx/>
                <a:uFillTx/>
                <a:latin typeface="Avenir Next" panose="020B0503020202020204" pitchFamily="34" charset="0"/>
                <a:cs typeface="Gill Sans MT"/>
              </a:rPr>
              <a:t> main approaches for Processing-in-Memory:</a:t>
            </a:r>
            <a:endParaRPr kumimoji="0" lang="en-US" sz="2400" b="1" i="0" u="none" strike="noStrike" kern="1200" cap="none" spc="0" normalizeH="0" baseline="0" noProof="0" dirty="0">
              <a:ln>
                <a:noFill/>
              </a:ln>
              <a:solidFill>
                <a:prstClr val="black"/>
              </a:solidFill>
              <a:effectLst/>
              <a:uLnTx/>
              <a:uFillTx/>
              <a:latin typeface="Avenir Next" panose="020B0503020202020204" pitchFamily="34" charset="0"/>
              <a:cs typeface="Gill Sans MT"/>
            </a:endParaRPr>
          </a:p>
        </p:txBody>
      </p:sp>
      <p:grpSp>
        <p:nvGrpSpPr>
          <p:cNvPr id="142" name="Group 141">
            <a:extLst>
              <a:ext uri="{FF2B5EF4-FFF2-40B4-BE49-F238E27FC236}">
                <a16:creationId xmlns:a16="http://schemas.microsoft.com/office/drawing/2014/main" id="{CA861C42-B756-6464-B41B-453233FC275B}"/>
              </a:ext>
            </a:extLst>
          </p:cNvPr>
          <p:cNvGrpSpPr/>
          <p:nvPr/>
        </p:nvGrpSpPr>
        <p:grpSpPr>
          <a:xfrm>
            <a:off x="169011" y="1667303"/>
            <a:ext cx="9448800" cy="874934"/>
            <a:chOff x="568179" y="3421559"/>
            <a:chExt cx="8407213" cy="883480"/>
          </a:xfrm>
        </p:grpSpPr>
        <p:sp>
          <p:nvSpPr>
            <p:cNvPr id="143" name="TextBox 142">
              <a:extLst>
                <a:ext uri="{FF2B5EF4-FFF2-40B4-BE49-F238E27FC236}">
                  <a16:creationId xmlns:a16="http://schemas.microsoft.com/office/drawing/2014/main" id="{1691201B-09D1-ACFB-AE9A-44C6E956EC16}"/>
                </a:ext>
              </a:extLst>
            </p:cNvPr>
            <p:cNvSpPr txBox="1"/>
            <p:nvPr/>
          </p:nvSpPr>
          <p:spPr>
            <a:xfrm>
              <a:off x="568179" y="3421559"/>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cs typeface="Gill Sans MT"/>
                </a:rPr>
                <a:t>1</a:t>
              </a:r>
            </a:p>
          </p:txBody>
        </p:sp>
        <p:sp>
          <p:nvSpPr>
            <p:cNvPr id="144" name="TextBox 143">
              <a:extLst>
                <a:ext uri="{FF2B5EF4-FFF2-40B4-BE49-F238E27FC236}">
                  <a16:creationId xmlns:a16="http://schemas.microsoft.com/office/drawing/2014/main" id="{B120920D-6FD2-C5BC-6413-DBE726B90E98}"/>
                </a:ext>
              </a:extLst>
            </p:cNvPr>
            <p:cNvSpPr txBox="1"/>
            <p:nvPr/>
          </p:nvSpPr>
          <p:spPr>
            <a:xfrm>
              <a:off x="974390" y="3528082"/>
              <a:ext cx="8001002" cy="776957"/>
            </a:xfrm>
            <a:prstGeom prst="rect">
              <a:avLst/>
            </a:prstGeom>
            <a:noFill/>
          </p:spPr>
          <p:txBody>
            <a:bodyPr wrap="square" rtlCol="0">
              <a:spAutoFit/>
            </a:bodyPr>
            <a:lstStyle/>
            <a:p>
              <a:pPr lvl="0" defTabSz="914400">
                <a:defRPr/>
              </a:pPr>
              <a:r>
                <a:rPr lang="en-US" sz="2200" b="1" dirty="0">
                  <a:solidFill>
                    <a:srgbClr val="E16161"/>
                  </a:solidFill>
                  <a:latin typeface="Avenir Next" panose="020B0503020202020204" pitchFamily="34" charset="0"/>
                  <a:cs typeface="Gill Sans MT"/>
                </a:rPr>
                <a:t>Processing-</a:t>
              </a:r>
              <a:r>
                <a:rPr lang="en-US" sz="2200" b="1" u="sng" dirty="0">
                  <a:solidFill>
                    <a:srgbClr val="E16161"/>
                  </a:solidFill>
                  <a:latin typeface="Avenir Next" panose="020B0503020202020204" pitchFamily="34" charset="0"/>
                  <a:cs typeface="Gill Sans MT"/>
                </a:rPr>
                <a:t>Near</a:t>
              </a:r>
              <a:r>
                <a:rPr lang="en-US" sz="2200" b="1" dirty="0">
                  <a:solidFill>
                    <a:srgbClr val="E16161"/>
                  </a:solidFill>
                  <a:latin typeface="Avenir Next" panose="020B0503020202020204" pitchFamily="34" charset="0"/>
                  <a:cs typeface="Gill Sans MT"/>
                </a:rPr>
                <a:t>-Memory</a:t>
              </a:r>
              <a:r>
                <a:rPr kumimoji="0" lang="en-US" sz="2200" i="0" u="none" strike="noStrike" kern="1200" cap="none" spc="0" normalizeH="0" baseline="0" noProof="0" dirty="0">
                  <a:ln>
                    <a:noFill/>
                  </a:ln>
                  <a:solidFill>
                    <a:srgbClr val="1F497D"/>
                  </a:solidFill>
                  <a:effectLst/>
                  <a:uLnTx/>
                  <a:uFillTx/>
                  <a:latin typeface="Avenir Next" panose="020B0503020202020204" pitchFamily="34" charset="0"/>
                  <a:cs typeface="Gill Sans MT"/>
                </a:rPr>
                <a:t>: </a:t>
              </a:r>
              <a:r>
                <a:rPr lang="en-US" sz="2200" dirty="0">
                  <a:latin typeface="Avenir Next" panose="020B0503020202020204" pitchFamily="34" charset="0"/>
                  <a:cs typeface="Gill Sans MT"/>
                </a:rPr>
                <a:t>PIM</a:t>
              </a:r>
              <a:r>
                <a:rPr lang="en-US" sz="2200" dirty="0">
                  <a:solidFill>
                    <a:srgbClr val="C00000"/>
                  </a:solidFill>
                  <a:latin typeface="Avenir Next" panose="020B0503020202020204" pitchFamily="34" charset="0"/>
                  <a:cs typeface="Gill Sans MT"/>
                </a:rPr>
                <a:t> </a:t>
              </a:r>
              <a:r>
                <a:rPr lang="en-US" sz="2200" dirty="0">
                  <a:solidFill>
                    <a:srgbClr val="E16161"/>
                  </a:solidFill>
                  <a:latin typeface="Avenir Next" panose="020B0503020202020204" pitchFamily="34" charset="0"/>
                  <a:cs typeface="Gill Sans MT"/>
                </a:rPr>
                <a:t>logic is added</a:t>
              </a:r>
              <a:r>
                <a:rPr lang="en-US" sz="2200" dirty="0">
                  <a:solidFill>
                    <a:schemeClr val="accent1"/>
                  </a:solidFill>
                  <a:latin typeface="Avenir Next" panose="020B0503020202020204" pitchFamily="34" charset="0"/>
                  <a:cs typeface="Gill Sans MT"/>
                </a:rPr>
                <a:t> </a:t>
              </a:r>
              <a:r>
                <a:rPr lang="en-US" sz="2200" dirty="0">
                  <a:latin typeface="Avenir Next" panose="020B0503020202020204" pitchFamily="34" charset="0"/>
                  <a:cs typeface="Gill Sans MT"/>
                </a:rPr>
                <a:t>to the </a:t>
              </a:r>
              <a:r>
                <a:rPr lang="en-US" sz="2200" dirty="0">
                  <a:solidFill>
                    <a:srgbClr val="E16161"/>
                  </a:solidFill>
                  <a:latin typeface="Avenir Next" panose="020B0503020202020204" pitchFamily="34" charset="0"/>
                  <a:cs typeface="Gill Sans MT"/>
                </a:rPr>
                <a:t>same die as memory</a:t>
              </a:r>
              <a:r>
                <a:rPr lang="en-US" sz="2200" dirty="0">
                  <a:solidFill>
                    <a:srgbClr val="C00000"/>
                  </a:solidFill>
                  <a:latin typeface="Avenir Next" panose="020B0503020202020204" pitchFamily="34" charset="0"/>
                  <a:cs typeface="Gill Sans MT"/>
                </a:rPr>
                <a:t> </a:t>
              </a:r>
              <a:r>
                <a:rPr lang="en-US" sz="2200" dirty="0">
                  <a:latin typeface="Avenir Next" panose="020B0503020202020204" pitchFamily="34" charset="0"/>
                  <a:cs typeface="Gill Sans MT"/>
                </a:rPr>
                <a:t>or to the </a:t>
              </a:r>
              <a:r>
                <a:rPr lang="en-US" sz="2200" dirty="0">
                  <a:solidFill>
                    <a:srgbClr val="E16161"/>
                  </a:solidFill>
                  <a:latin typeface="Avenir Next" panose="020B0503020202020204" pitchFamily="34" charset="0"/>
                  <a:cs typeface="Gill Sans MT"/>
                </a:rPr>
                <a:t>logic layer </a:t>
              </a:r>
              <a:r>
                <a:rPr lang="en-US" sz="2200" dirty="0">
                  <a:latin typeface="Avenir Next" panose="020B0503020202020204" pitchFamily="34" charset="0"/>
                  <a:cs typeface="Gill Sans MT"/>
                </a:rPr>
                <a:t>of 3D-stacked memory</a:t>
              </a:r>
              <a:endParaRPr kumimoji="0" lang="en-US" sz="2200" i="0" u="none" strike="noStrike" kern="1200" cap="none" spc="0" normalizeH="0" baseline="0" noProof="0" dirty="0">
                <a:ln>
                  <a:noFill/>
                </a:ln>
                <a:effectLst/>
                <a:uLnTx/>
                <a:uFillTx/>
                <a:latin typeface="Avenir Next" panose="020B0503020202020204" pitchFamily="34" charset="0"/>
                <a:cs typeface="Gill Sans MT"/>
              </a:endParaRPr>
            </a:p>
          </p:txBody>
        </p:sp>
      </p:grpSp>
      <p:sp>
        <p:nvSpPr>
          <p:cNvPr id="153" name="Trapezoid 152">
            <a:extLst>
              <a:ext uri="{FF2B5EF4-FFF2-40B4-BE49-F238E27FC236}">
                <a16:creationId xmlns:a16="http://schemas.microsoft.com/office/drawing/2014/main" id="{33DF1A2A-722C-9A7D-E444-E776E9E2AC7B}"/>
              </a:ext>
            </a:extLst>
          </p:cNvPr>
          <p:cNvSpPr/>
          <p:nvPr/>
        </p:nvSpPr>
        <p:spPr>
          <a:xfrm rot="16200000">
            <a:off x="5808348" y="5050713"/>
            <a:ext cx="1581693" cy="249849"/>
          </a:xfrm>
          <a:prstGeom prst="trapezoid">
            <a:avLst>
              <a:gd name="adj" fmla="val 8257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cxnSp>
        <p:nvCxnSpPr>
          <p:cNvPr id="154" name="Straight Connector 153">
            <a:extLst>
              <a:ext uri="{FF2B5EF4-FFF2-40B4-BE49-F238E27FC236}">
                <a16:creationId xmlns:a16="http://schemas.microsoft.com/office/drawing/2014/main" id="{57EA2218-B401-C869-13CE-99CEB1CF53BC}"/>
              </a:ext>
            </a:extLst>
          </p:cNvPr>
          <p:cNvCxnSpPr>
            <a:cxnSpLocks/>
            <a:endCxn id="167" idx="0"/>
          </p:cNvCxnSpPr>
          <p:nvPr/>
        </p:nvCxnSpPr>
        <p:spPr>
          <a:xfrm>
            <a:off x="6904761" y="4750127"/>
            <a:ext cx="1333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A3B5543-34C8-1456-07F0-EA99DEC4990D}"/>
              </a:ext>
            </a:extLst>
          </p:cNvPr>
          <p:cNvCxnSpPr>
            <a:cxnSpLocks/>
            <a:endCxn id="200" idx="0"/>
          </p:cNvCxnSpPr>
          <p:nvPr/>
        </p:nvCxnSpPr>
        <p:spPr>
          <a:xfrm>
            <a:off x="6904761" y="5629727"/>
            <a:ext cx="1333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F487461-57BE-B43D-2768-BA31AB15AAA9}"/>
              </a:ext>
            </a:extLst>
          </p:cNvPr>
          <p:cNvCxnSpPr>
            <a:cxnSpLocks/>
          </p:cNvCxnSpPr>
          <p:nvPr/>
        </p:nvCxnSpPr>
        <p:spPr>
          <a:xfrm>
            <a:off x="6904761" y="4631756"/>
            <a:ext cx="0" cy="11153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5FBF352-A54E-F034-993F-362B41AAABC1}"/>
              </a:ext>
            </a:extLst>
          </p:cNvPr>
          <p:cNvCxnSpPr>
            <a:cxnSpLocks/>
            <a:stCxn id="153" idx="2"/>
          </p:cNvCxnSpPr>
          <p:nvPr/>
        </p:nvCxnSpPr>
        <p:spPr>
          <a:xfrm>
            <a:off x="6724119" y="5175637"/>
            <a:ext cx="1653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236BCBA-D7CE-8D31-C1C2-06C49F1DBE7C}"/>
              </a:ext>
            </a:extLst>
          </p:cNvPr>
          <p:cNvSpPr/>
          <p:nvPr/>
        </p:nvSpPr>
        <p:spPr>
          <a:xfrm>
            <a:off x="1" y="1772797"/>
            <a:ext cx="9063612" cy="4708608"/>
          </a:xfrm>
          <a:prstGeom prst="rect">
            <a:avLst/>
          </a:prstGeom>
          <a:solidFill>
            <a:schemeClr val="bg1">
              <a:alpha val="897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D3F8991A-89D3-1EAE-A333-DB22CA481894}"/>
              </a:ext>
            </a:extLst>
          </p:cNvPr>
          <p:cNvGrpSpPr/>
          <p:nvPr/>
        </p:nvGrpSpPr>
        <p:grpSpPr>
          <a:xfrm>
            <a:off x="169011" y="2529949"/>
            <a:ext cx="9144000" cy="848609"/>
            <a:chOff x="406767" y="3421560"/>
            <a:chExt cx="8475011" cy="856896"/>
          </a:xfrm>
        </p:grpSpPr>
        <p:sp>
          <p:nvSpPr>
            <p:cNvPr id="146" name="TextBox 145">
              <a:extLst>
                <a:ext uri="{FF2B5EF4-FFF2-40B4-BE49-F238E27FC236}">
                  <a16:creationId xmlns:a16="http://schemas.microsoft.com/office/drawing/2014/main" id="{E6D8A42F-A19F-FC2C-2748-55631161CD29}"/>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694C93"/>
                  </a:solidFill>
                  <a:effectLst/>
                  <a:uLnTx/>
                  <a:uFillTx/>
                  <a:latin typeface="Avenir Next" panose="020B0503020202020204" pitchFamily="34" charset="0"/>
                  <a:cs typeface="Gill Sans MT"/>
                </a:rPr>
                <a:t>2</a:t>
              </a:r>
            </a:p>
          </p:txBody>
        </p:sp>
        <p:sp>
          <p:nvSpPr>
            <p:cNvPr id="147" name="TextBox 146">
              <a:extLst>
                <a:ext uri="{FF2B5EF4-FFF2-40B4-BE49-F238E27FC236}">
                  <a16:creationId xmlns:a16="http://schemas.microsoft.com/office/drawing/2014/main" id="{6E987BB1-B568-485D-558D-86BC9451A2BF}"/>
                </a:ext>
              </a:extLst>
            </p:cNvPr>
            <p:cNvSpPr txBox="1"/>
            <p:nvPr/>
          </p:nvSpPr>
          <p:spPr>
            <a:xfrm>
              <a:off x="880776" y="3501501"/>
              <a:ext cx="8001002" cy="776955"/>
            </a:xfrm>
            <a:prstGeom prst="rect">
              <a:avLst/>
            </a:prstGeom>
            <a:noFill/>
          </p:spPr>
          <p:txBody>
            <a:bodyPr wrap="square" rtlCol="0">
              <a:spAutoFit/>
            </a:bodyPr>
            <a:lstStyle/>
            <a:p>
              <a:pPr lvl="0" defTabSz="914400">
                <a:defRPr/>
              </a:pPr>
              <a:r>
                <a:rPr kumimoji="0" lang="en-US" sz="2200" b="1" i="0" u="none" strike="noStrike" kern="1200" cap="none" spc="0" normalizeH="0" baseline="0" noProof="0" dirty="0">
                  <a:ln>
                    <a:noFill/>
                  </a:ln>
                  <a:solidFill>
                    <a:schemeClr val="accent5"/>
                  </a:solidFill>
                  <a:effectLst/>
                  <a:uLnTx/>
                  <a:uFillTx/>
                  <a:latin typeface="Avenir Next" panose="020B0503020202020204" pitchFamily="34" charset="0"/>
                  <a:cs typeface="Gill Sans MT"/>
                </a:rPr>
                <a:t>Processing-</a:t>
              </a:r>
              <a:r>
                <a:rPr lang="en-US" sz="2200" b="1" u="sng" dirty="0">
                  <a:solidFill>
                    <a:schemeClr val="accent5"/>
                  </a:solidFill>
                  <a:latin typeface="Avenir Next" panose="020B0503020202020204" pitchFamily="34" charset="0"/>
                  <a:cs typeface="Gill Sans MT"/>
                </a:rPr>
                <a:t>U</a:t>
              </a:r>
              <a:r>
                <a:rPr kumimoji="0" lang="en-US" sz="2200" b="1" i="0" u="sng" strike="noStrike" kern="1200" cap="none" spc="0" normalizeH="0" baseline="0" noProof="0" dirty="0">
                  <a:ln>
                    <a:noFill/>
                  </a:ln>
                  <a:solidFill>
                    <a:schemeClr val="accent5"/>
                  </a:solidFill>
                  <a:effectLst/>
                  <a:uLnTx/>
                  <a:uFillTx/>
                  <a:latin typeface="Avenir Next" panose="020B0503020202020204" pitchFamily="34" charset="0"/>
                  <a:cs typeface="Gill Sans MT"/>
                </a:rPr>
                <a:t>sing</a:t>
              </a:r>
              <a:r>
                <a:rPr kumimoji="0" lang="en-US" sz="2200" b="1" i="0" u="none" strike="noStrike" kern="1200" cap="none" spc="0" normalizeH="0" baseline="0" noProof="0" dirty="0">
                  <a:ln>
                    <a:noFill/>
                  </a:ln>
                  <a:solidFill>
                    <a:schemeClr val="accent5"/>
                  </a:solidFill>
                  <a:effectLst/>
                  <a:uLnTx/>
                  <a:uFillTx/>
                  <a:latin typeface="Avenir Next" panose="020B0503020202020204" pitchFamily="34" charset="0"/>
                  <a:cs typeface="Gill Sans MT"/>
                </a:rPr>
                <a:t>-Memory</a:t>
              </a:r>
              <a:r>
                <a:rPr kumimoji="0" lang="en-US" sz="2200" i="0" u="none" strike="noStrike" kern="1200" cap="none" spc="0" normalizeH="0" baseline="0" noProof="0" dirty="0">
                  <a:ln>
                    <a:noFill/>
                  </a:ln>
                  <a:effectLst/>
                  <a:uLnTx/>
                  <a:uFillTx/>
                  <a:latin typeface="Avenir Next" panose="020B0503020202020204" pitchFamily="34" charset="0"/>
                  <a:cs typeface="Gill Sans MT"/>
                </a:rPr>
                <a:t>: </a:t>
              </a:r>
              <a:r>
                <a:rPr lang="en-US" sz="2200" dirty="0">
                  <a:latin typeface="Avenir Next" panose="020B0503020202020204" pitchFamily="34" charset="0"/>
                  <a:cs typeface="Gill Sans MT"/>
                </a:rPr>
                <a:t>uses the </a:t>
              </a:r>
              <a:r>
                <a:rPr lang="en-US" sz="2200" dirty="0">
                  <a:solidFill>
                    <a:schemeClr val="accent5"/>
                  </a:solidFill>
                  <a:latin typeface="Avenir Next" panose="020B0503020202020204" pitchFamily="34" charset="0"/>
                  <a:cs typeface="Gill Sans MT"/>
                </a:rPr>
                <a:t>operational principles of </a:t>
              </a:r>
              <a:br>
                <a:rPr lang="en-US" sz="2200" dirty="0">
                  <a:solidFill>
                    <a:schemeClr val="accent5"/>
                  </a:solidFill>
                  <a:latin typeface="Avenir Next" panose="020B0503020202020204" pitchFamily="34" charset="0"/>
                  <a:cs typeface="Gill Sans MT"/>
                </a:rPr>
              </a:br>
              <a:r>
                <a:rPr lang="en-US" sz="2200" dirty="0">
                  <a:solidFill>
                    <a:schemeClr val="accent5"/>
                  </a:solidFill>
                  <a:latin typeface="Avenir Next" panose="020B0503020202020204" pitchFamily="34" charset="0"/>
                  <a:cs typeface="Gill Sans MT"/>
                </a:rPr>
                <a:t>memory cells</a:t>
              </a:r>
              <a:r>
                <a:rPr lang="en-US" sz="2200" dirty="0">
                  <a:latin typeface="Avenir Next" panose="020B0503020202020204" pitchFamily="34" charset="0"/>
                  <a:cs typeface="Gill Sans MT"/>
                </a:rPr>
                <a:t> to perform computation</a:t>
              </a:r>
              <a:endParaRPr kumimoji="0" lang="en-US" sz="2200" i="0" u="none" strike="noStrike" kern="1200" cap="none" spc="0" normalizeH="0" baseline="0" noProof="0" dirty="0">
                <a:ln>
                  <a:noFill/>
                </a:ln>
                <a:effectLst/>
                <a:uLnTx/>
                <a:uFillTx/>
                <a:latin typeface="Avenir Next" panose="020B0503020202020204" pitchFamily="34" charset="0"/>
                <a:cs typeface="Gill Sans MT"/>
              </a:endParaRPr>
            </a:p>
          </p:txBody>
        </p:sp>
      </p:grpSp>
      <p:sp>
        <p:nvSpPr>
          <p:cNvPr id="149" name="TextBox 148">
            <a:extLst>
              <a:ext uri="{FF2B5EF4-FFF2-40B4-BE49-F238E27FC236}">
                <a16:creationId xmlns:a16="http://schemas.microsoft.com/office/drawing/2014/main" id="{CA545588-4C02-7CBA-AD69-83B70DC72DFA}"/>
              </a:ext>
            </a:extLst>
          </p:cNvPr>
          <p:cNvSpPr txBox="1"/>
          <p:nvPr/>
        </p:nvSpPr>
        <p:spPr>
          <a:xfrm>
            <a:off x="7104930" y="3990552"/>
            <a:ext cx="1679445" cy="430887"/>
          </a:xfrm>
          <a:prstGeom prst="rect">
            <a:avLst/>
          </a:prstGeom>
          <a:noFill/>
          <a:ln>
            <a:noFill/>
            <a:prstDash val="dash"/>
          </a:ln>
        </p:spPr>
        <p:txBody>
          <a:bodyPr wrap="square" lIns="0" tIns="0" rIns="0" bIns="0">
            <a:spAutoFit/>
          </a:bodyPr>
          <a:lstStyle/>
          <a:p>
            <a:pPr algn="ctr"/>
            <a:r>
              <a:rPr lang="en-US" sz="1400" b="1" i="1" dirty="0">
                <a:solidFill>
                  <a:schemeClr val="accent5"/>
                </a:solidFill>
                <a:latin typeface="Avenir Next" panose="020B0503020202020204" pitchFamily="34" charset="0"/>
                <a:cs typeface="Arial" panose="020B0604020202020204" pitchFamily="34" charset="0"/>
              </a:rPr>
              <a:t>Processing-</a:t>
            </a:r>
          </a:p>
          <a:p>
            <a:pPr algn="ctr"/>
            <a:r>
              <a:rPr lang="en-US" sz="1400" b="1" i="1" dirty="0">
                <a:solidFill>
                  <a:schemeClr val="accent5"/>
                </a:solidFill>
                <a:latin typeface="Avenir Next" panose="020B0503020202020204" pitchFamily="34" charset="0"/>
                <a:cs typeface="Arial" panose="020B0604020202020204" pitchFamily="34" charset="0"/>
              </a:rPr>
              <a:t>Using-DRAM</a:t>
            </a:r>
          </a:p>
        </p:txBody>
      </p:sp>
      <p:grpSp>
        <p:nvGrpSpPr>
          <p:cNvPr id="158" name="Group 157">
            <a:extLst>
              <a:ext uri="{FF2B5EF4-FFF2-40B4-BE49-F238E27FC236}">
                <a16:creationId xmlns:a16="http://schemas.microsoft.com/office/drawing/2014/main" id="{0231C7BD-7972-6953-937C-8B49A2B39B21}"/>
              </a:ext>
            </a:extLst>
          </p:cNvPr>
          <p:cNvGrpSpPr/>
          <p:nvPr/>
        </p:nvGrpSpPr>
        <p:grpSpPr>
          <a:xfrm>
            <a:off x="7038147" y="4435484"/>
            <a:ext cx="1509033" cy="1799882"/>
            <a:chOff x="7069492" y="4319864"/>
            <a:chExt cx="1509033" cy="1799882"/>
          </a:xfrm>
        </p:grpSpPr>
        <p:grpSp>
          <p:nvGrpSpPr>
            <p:cNvPr id="159" name="Group 158">
              <a:extLst>
                <a:ext uri="{FF2B5EF4-FFF2-40B4-BE49-F238E27FC236}">
                  <a16:creationId xmlns:a16="http://schemas.microsoft.com/office/drawing/2014/main" id="{EAAC9EE5-1E0D-17C7-B721-1C364D2EC821}"/>
                </a:ext>
              </a:extLst>
            </p:cNvPr>
            <p:cNvGrpSpPr/>
            <p:nvPr/>
          </p:nvGrpSpPr>
          <p:grpSpPr>
            <a:xfrm>
              <a:off x="7069492" y="5200300"/>
              <a:ext cx="1509033" cy="919446"/>
              <a:chOff x="4697310" y="1380763"/>
              <a:chExt cx="1347890" cy="796381"/>
            </a:xfrm>
          </p:grpSpPr>
          <p:grpSp>
            <p:nvGrpSpPr>
              <p:cNvPr id="199" name="Group 198">
                <a:extLst>
                  <a:ext uri="{FF2B5EF4-FFF2-40B4-BE49-F238E27FC236}">
                    <a16:creationId xmlns:a16="http://schemas.microsoft.com/office/drawing/2014/main" id="{391BBB7C-B515-323E-6632-96F43ADB5DF8}"/>
                  </a:ext>
                </a:extLst>
              </p:cNvPr>
              <p:cNvGrpSpPr/>
              <p:nvPr/>
            </p:nvGrpSpPr>
            <p:grpSpPr>
              <a:xfrm>
                <a:off x="4961468" y="1380763"/>
                <a:ext cx="1083732" cy="796381"/>
                <a:chOff x="4961468" y="1380763"/>
                <a:chExt cx="1083732" cy="796381"/>
              </a:xfrm>
            </p:grpSpPr>
            <p:sp>
              <p:nvSpPr>
                <p:cNvPr id="204" name="Rectangle 203">
                  <a:extLst>
                    <a:ext uri="{FF2B5EF4-FFF2-40B4-BE49-F238E27FC236}">
                      <a16:creationId xmlns:a16="http://schemas.microsoft.com/office/drawing/2014/main" id="{FDF51636-E86B-63C9-D94B-0090FB49B011}"/>
                    </a:ext>
                  </a:extLst>
                </p:cNvPr>
                <p:cNvSpPr/>
                <p:nvPr/>
              </p:nvSpPr>
              <p:spPr>
                <a:xfrm>
                  <a:off x="4961468" y="1380763"/>
                  <a:ext cx="1083732" cy="5930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nvGrpSpPr>
                <p:cNvPr id="205" name="Group 204">
                  <a:extLst>
                    <a:ext uri="{FF2B5EF4-FFF2-40B4-BE49-F238E27FC236}">
                      <a16:creationId xmlns:a16="http://schemas.microsoft.com/office/drawing/2014/main" id="{04DA0B64-7A3A-9D42-D65B-E67F444E9D9E}"/>
                    </a:ext>
                  </a:extLst>
                </p:cNvPr>
                <p:cNvGrpSpPr/>
                <p:nvPr/>
              </p:nvGrpSpPr>
              <p:grpSpPr>
                <a:xfrm>
                  <a:off x="4994689" y="1414865"/>
                  <a:ext cx="996193" cy="762279"/>
                  <a:chOff x="4994689" y="1414865"/>
                  <a:chExt cx="996193" cy="762279"/>
                </a:xfrm>
              </p:grpSpPr>
              <p:cxnSp>
                <p:nvCxnSpPr>
                  <p:cNvPr id="206" name="Straight Connector 205">
                    <a:extLst>
                      <a:ext uri="{FF2B5EF4-FFF2-40B4-BE49-F238E27FC236}">
                        <a16:creationId xmlns:a16="http://schemas.microsoft.com/office/drawing/2014/main" id="{88D21BA5-C538-F9DB-C920-42AA337CA408}"/>
                      </a:ext>
                    </a:extLst>
                  </p:cNvPr>
                  <p:cNvCxnSpPr>
                    <a:cxnSpLocks/>
                    <a:stCxn id="217" idx="2"/>
                    <a:endCxn id="221" idx="6"/>
                  </p:cNvCxnSpPr>
                  <p:nvPr/>
                </p:nvCxnSpPr>
                <p:spPr>
                  <a:xfrm flipV="1">
                    <a:off x="4995336" y="1676639"/>
                    <a:ext cx="9955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C84734EF-EA9B-81B9-466F-E77E17701993}"/>
                      </a:ext>
                    </a:extLst>
                  </p:cNvPr>
                  <p:cNvCxnSpPr>
                    <a:cxnSpLocks/>
                    <a:stCxn id="218" idx="2"/>
                    <a:endCxn id="222" idx="6"/>
                  </p:cNvCxnSpPr>
                  <p:nvPr/>
                </p:nvCxnSpPr>
                <p:spPr>
                  <a:xfrm flipV="1">
                    <a:off x="4995335" y="1856558"/>
                    <a:ext cx="9955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2B6B5A4C-E452-2DB6-7D01-CE5495E427E3}"/>
                      </a:ext>
                    </a:extLst>
                  </p:cNvPr>
                  <p:cNvCxnSpPr>
                    <a:cxnSpLocks/>
                    <a:stCxn id="219" idx="2"/>
                    <a:endCxn id="223" idx="6"/>
                  </p:cNvCxnSpPr>
                  <p:nvPr/>
                </p:nvCxnSpPr>
                <p:spPr>
                  <a:xfrm flipV="1">
                    <a:off x="4994689" y="1496974"/>
                    <a:ext cx="9955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969EFD6A-4718-A89C-64E9-93CD22238F0E}"/>
                      </a:ext>
                    </a:extLst>
                  </p:cNvPr>
                  <p:cNvGrpSpPr/>
                  <p:nvPr/>
                </p:nvGrpSpPr>
                <p:grpSpPr>
                  <a:xfrm>
                    <a:off x="5204995" y="1424282"/>
                    <a:ext cx="146030" cy="752862"/>
                    <a:chOff x="5204995" y="1424282"/>
                    <a:chExt cx="146030" cy="752862"/>
                  </a:xfrm>
                </p:grpSpPr>
                <p:cxnSp>
                  <p:nvCxnSpPr>
                    <p:cNvPr id="228" name="Straight Connector 227">
                      <a:extLst>
                        <a:ext uri="{FF2B5EF4-FFF2-40B4-BE49-F238E27FC236}">
                          <a16:creationId xmlns:a16="http://schemas.microsoft.com/office/drawing/2014/main" id="{31838316-2D43-945B-3A20-93A9C4CD132A}"/>
                        </a:ext>
                      </a:extLst>
                    </p:cNvPr>
                    <p:cNvCxnSpPr>
                      <a:cxnSpLocks/>
                      <a:stCxn id="231" idx="0"/>
                    </p:cNvCxnSpPr>
                    <p:nvPr/>
                  </p:nvCxnSpPr>
                  <p:spPr>
                    <a:xfrm>
                      <a:off x="5277687" y="1424282"/>
                      <a:ext cx="0" cy="7528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CED4FA0A-9D9C-83B4-8F81-F2E7FB6FD6CE}"/>
                        </a:ext>
                      </a:extLst>
                    </p:cNvPr>
                    <p:cNvSpPr/>
                    <p:nvPr/>
                  </p:nvSpPr>
                  <p:spPr>
                    <a:xfrm>
                      <a:off x="5205642" y="1603947"/>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30" name="Oval 229">
                      <a:extLst>
                        <a:ext uri="{FF2B5EF4-FFF2-40B4-BE49-F238E27FC236}">
                          <a16:creationId xmlns:a16="http://schemas.microsoft.com/office/drawing/2014/main" id="{D4C45ABF-DC25-A4C0-4D76-33380F79A5E8}"/>
                        </a:ext>
                      </a:extLst>
                    </p:cNvPr>
                    <p:cNvSpPr/>
                    <p:nvPr/>
                  </p:nvSpPr>
                  <p:spPr>
                    <a:xfrm>
                      <a:off x="5205641" y="1783866"/>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31" name="Oval 230">
                      <a:extLst>
                        <a:ext uri="{FF2B5EF4-FFF2-40B4-BE49-F238E27FC236}">
                          <a16:creationId xmlns:a16="http://schemas.microsoft.com/office/drawing/2014/main" id="{8D5A55F7-926F-F40E-FC2D-AA0790808A35}"/>
                        </a:ext>
                      </a:extLst>
                    </p:cNvPr>
                    <p:cNvSpPr/>
                    <p:nvPr/>
                  </p:nvSpPr>
                  <p:spPr>
                    <a:xfrm>
                      <a:off x="5204995" y="1424282"/>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grpSp>
                <p:nvGrpSpPr>
                  <p:cNvPr id="210" name="Group 209">
                    <a:extLst>
                      <a:ext uri="{FF2B5EF4-FFF2-40B4-BE49-F238E27FC236}">
                        <a16:creationId xmlns:a16="http://schemas.microsoft.com/office/drawing/2014/main" id="{2240EB8B-5B86-1D61-0A70-7FBFD77A07F0}"/>
                      </a:ext>
                    </a:extLst>
                  </p:cNvPr>
                  <p:cNvGrpSpPr/>
                  <p:nvPr/>
                </p:nvGrpSpPr>
                <p:grpSpPr>
                  <a:xfrm>
                    <a:off x="5419036" y="1419988"/>
                    <a:ext cx="146030" cy="757156"/>
                    <a:chOff x="5204995" y="1424282"/>
                    <a:chExt cx="146030" cy="757156"/>
                  </a:xfrm>
                </p:grpSpPr>
                <p:cxnSp>
                  <p:nvCxnSpPr>
                    <p:cNvPr id="224" name="Straight Connector 223">
                      <a:extLst>
                        <a:ext uri="{FF2B5EF4-FFF2-40B4-BE49-F238E27FC236}">
                          <a16:creationId xmlns:a16="http://schemas.microsoft.com/office/drawing/2014/main" id="{66C4C24C-9A57-262C-0016-04952F52AD66}"/>
                        </a:ext>
                      </a:extLst>
                    </p:cNvPr>
                    <p:cNvCxnSpPr>
                      <a:cxnSpLocks/>
                      <a:stCxn id="227" idx="0"/>
                    </p:cNvCxnSpPr>
                    <p:nvPr/>
                  </p:nvCxnSpPr>
                  <p:spPr>
                    <a:xfrm>
                      <a:off x="5277687" y="1424282"/>
                      <a:ext cx="0" cy="7571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5" name="Oval 224">
                      <a:extLst>
                        <a:ext uri="{FF2B5EF4-FFF2-40B4-BE49-F238E27FC236}">
                          <a16:creationId xmlns:a16="http://schemas.microsoft.com/office/drawing/2014/main" id="{38DE10E1-DD0A-26A8-932D-6C8603ABE3BA}"/>
                        </a:ext>
                      </a:extLst>
                    </p:cNvPr>
                    <p:cNvSpPr/>
                    <p:nvPr/>
                  </p:nvSpPr>
                  <p:spPr>
                    <a:xfrm>
                      <a:off x="5205642" y="1603947"/>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6" name="Oval 225">
                      <a:extLst>
                        <a:ext uri="{FF2B5EF4-FFF2-40B4-BE49-F238E27FC236}">
                          <a16:creationId xmlns:a16="http://schemas.microsoft.com/office/drawing/2014/main" id="{8BBA384A-FD4C-4165-2130-5ABFF158755A}"/>
                        </a:ext>
                      </a:extLst>
                    </p:cNvPr>
                    <p:cNvSpPr/>
                    <p:nvPr/>
                  </p:nvSpPr>
                  <p:spPr>
                    <a:xfrm>
                      <a:off x="5205641" y="1783866"/>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7" name="Oval 226">
                      <a:extLst>
                        <a:ext uri="{FF2B5EF4-FFF2-40B4-BE49-F238E27FC236}">
                          <a16:creationId xmlns:a16="http://schemas.microsoft.com/office/drawing/2014/main" id="{59C42B11-9842-E329-11E3-96DA5F8289EF}"/>
                        </a:ext>
                      </a:extLst>
                    </p:cNvPr>
                    <p:cNvSpPr/>
                    <p:nvPr/>
                  </p:nvSpPr>
                  <p:spPr>
                    <a:xfrm>
                      <a:off x="5204995" y="1424282"/>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sp>
                <p:nvSpPr>
                  <p:cNvPr id="211" name="Oval 210">
                    <a:extLst>
                      <a:ext uri="{FF2B5EF4-FFF2-40B4-BE49-F238E27FC236}">
                        <a16:creationId xmlns:a16="http://schemas.microsoft.com/office/drawing/2014/main" id="{92EDE11A-28DD-F3B4-4C7D-A61ACC247FAB}"/>
                      </a:ext>
                    </a:extLst>
                  </p:cNvPr>
                  <p:cNvSpPr/>
                  <p:nvPr/>
                </p:nvSpPr>
                <p:spPr>
                  <a:xfrm>
                    <a:off x="5633076" y="1599653"/>
                    <a:ext cx="145383" cy="145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venir Next" panose="020B0503020202020204" pitchFamily="34" charset="0"/>
                        <a:cs typeface="Arial" panose="020B0604020202020204" pitchFamily="34" charset="0"/>
                      </a:rPr>
                      <a:t>…</a:t>
                    </a:r>
                  </a:p>
                </p:txBody>
              </p:sp>
              <p:grpSp>
                <p:nvGrpSpPr>
                  <p:cNvPr id="212" name="Group 211">
                    <a:extLst>
                      <a:ext uri="{FF2B5EF4-FFF2-40B4-BE49-F238E27FC236}">
                        <a16:creationId xmlns:a16="http://schemas.microsoft.com/office/drawing/2014/main" id="{E831BA7D-97A9-48F1-40DC-9477D6B01EB0}"/>
                      </a:ext>
                    </a:extLst>
                  </p:cNvPr>
                  <p:cNvGrpSpPr/>
                  <p:nvPr/>
                </p:nvGrpSpPr>
                <p:grpSpPr>
                  <a:xfrm>
                    <a:off x="5844852" y="1424282"/>
                    <a:ext cx="146030" cy="752862"/>
                    <a:chOff x="5204995" y="1424282"/>
                    <a:chExt cx="146030" cy="752862"/>
                  </a:xfrm>
                </p:grpSpPr>
                <p:cxnSp>
                  <p:nvCxnSpPr>
                    <p:cNvPr id="220" name="Straight Connector 219">
                      <a:extLst>
                        <a:ext uri="{FF2B5EF4-FFF2-40B4-BE49-F238E27FC236}">
                          <a16:creationId xmlns:a16="http://schemas.microsoft.com/office/drawing/2014/main" id="{A26064B1-CE0C-A884-304A-FEBA8CC87173}"/>
                        </a:ext>
                      </a:extLst>
                    </p:cNvPr>
                    <p:cNvCxnSpPr>
                      <a:cxnSpLocks/>
                      <a:stCxn id="223" idx="0"/>
                    </p:cNvCxnSpPr>
                    <p:nvPr/>
                  </p:nvCxnSpPr>
                  <p:spPr>
                    <a:xfrm>
                      <a:off x="5277687" y="1424282"/>
                      <a:ext cx="0" cy="7528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1" name="Oval 220">
                      <a:extLst>
                        <a:ext uri="{FF2B5EF4-FFF2-40B4-BE49-F238E27FC236}">
                          <a16:creationId xmlns:a16="http://schemas.microsoft.com/office/drawing/2014/main" id="{DA27A7F8-A7A3-94B6-CB12-6B086E5A7FD2}"/>
                        </a:ext>
                      </a:extLst>
                    </p:cNvPr>
                    <p:cNvSpPr/>
                    <p:nvPr/>
                  </p:nvSpPr>
                  <p:spPr>
                    <a:xfrm>
                      <a:off x="5205642" y="1603947"/>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2" name="Oval 221">
                      <a:extLst>
                        <a:ext uri="{FF2B5EF4-FFF2-40B4-BE49-F238E27FC236}">
                          <a16:creationId xmlns:a16="http://schemas.microsoft.com/office/drawing/2014/main" id="{FB447ED3-29DE-FD26-DB3A-49BB85A8C404}"/>
                        </a:ext>
                      </a:extLst>
                    </p:cNvPr>
                    <p:cNvSpPr/>
                    <p:nvPr/>
                  </p:nvSpPr>
                  <p:spPr>
                    <a:xfrm>
                      <a:off x="5205641" y="1783866"/>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23" name="Oval 222">
                      <a:extLst>
                        <a:ext uri="{FF2B5EF4-FFF2-40B4-BE49-F238E27FC236}">
                          <a16:creationId xmlns:a16="http://schemas.microsoft.com/office/drawing/2014/main" id="{8F459794-632D-5DAF-6F00-23BC2C1BB799}"/>
                        </a:ext>
                      </a:extLst>
                    </p:cNvPr>
                    <p:cNvSpPr/>
                    <p:nvPr/>
                  </p:nvSpPr>
                  <p:spPr>
                    <a:xfrm>
                      <a:off x="5204995" y="1424282"/>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grpSp>
                <p:nvGrpSpPr>
                  <p:cNvPr id="213" name="Group 212">
                    <a:extLst>
                      <a:ext uri="{FF2B5EF4-FFF2-40B4-BE49-F238E27FC236}">
                        <a16:creationId xmlns:a16="http://schemas.microsoft.com/office/drawing/2014/main" id="{7FB7E9E9-607E-65BE-9948-9AF84AF83341}"/>
                      </a:ext>
                    </a:extLst>
                  </p:cNvPr>
                  <p:cNvGrpSpPr/>
                  <p:nvPr/>
                </p:nvGrpSpPr>
                <p:grpSpPr>
                  <a:xfrm>
                    <a:off x="4994689" y="1429152"/>
                    <a:ext cx="146030" cy="747992"/>
                    <a:chOff x="5204995" y="1424282"/>
                    <a:chExt cx="146030" cy="747992"/>
                  </a:xfrm>
                </p:grpSpPr>
                <p:cxnSp>
                  <p:nvCxnSpPr>
                    <p:cNvPr id="216" name="Straight Connector 215">
                      <a:extLst>
                        <a:ext uri="{FF2B5EF4-FFF2-40B4-BE49-F238E27FC236}">
                          <a16:creationId xmlns:a16="http://schemas.microsoft.com/office/drawing/2014/main" id="{C0362FED-F863-B353-DD65-C08218F67039}"/>
                        </a:ext>
                      </a:extLst>
                    </p:cNvPr>
                    <p:cNvCxnSpPr>
                      <a:cxnSpLocks/>
                      <a:stCxn id="219" idx="0"/>
                    </p:cNvCxnSpPr>
                    <p:nvPr/>
                  </p:nvCxnSpPr>
                  <p:spPr>
                    <a:xfrm>
                      <a:off x="5277687" y="1424282"/>
                      <a:ext cx="0" cy="7479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7" name="Oval 216">
                      <a:extLst>
                        <a:ext uri="{FF2B5EF4-FFF2-40B4-BE49-F238E27FC236}">
                          <a16:creationId xmlns:a16="http://schemas.microsoft.com/office/drawing/2014/main" id="{79BE26BA-E630-9303-331D-2A373A828574}"/>
                        </a:ext>
                      </a:extLst>
                    </p:cNvPr>
                    <p:cNvSpPr/>
                    <p:nvPr/>
                  </p:nvSpPr>
                  <p:spPr>
                    <a:xfrm>
                      <a:off x="5205642" y="1603947"/>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8" name="Oval 217">
                      <a:extLst>
                        <a:ext uri="{FF2B5EF4-FFF2-40B4-BE49-F238E27FC236}">
                          <a16:creationId xmlns:a16="http://schemas.microsoft.com/office/drawing/2014/main" id="{0E1A1183-BC46-50BE-F976-7CBDF5D1A0BB}"/>
                        </a:ext>
                      </a:extLst>
                    </p:cNvPr>
                    <p:cNvSpPr/>
                    <p:nvPr/>
                  </p:nvSpPr>
                  <p:spPr>
                    <a:xfrm>
                      <a:off x="5205641" y="1783866"/>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19" name="Oval 218">
                      <a:extLst>
                        <a:ext uri="{FF2B5EF4-FFF2-40B4-BE49-F238E27FC236}">
                          <a16:creationId xmlns:a16="http://schemas.microsoft.com/office/drawing/2014/main" id="{6D197176-A524-E762-6297-9ADD6F28450B}"/>
                        </a:ext>
                      </a:extLst>
                    </p:cNvPr>
                    <p:cNvSpPr/>
                    <p:nvPr/>
                  </p:nvSpPr>
                  <p:spPr>
                    <a:xfrm>
                      <a:off x="5204995" y="1424282"/>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sp>
                <p:nvSpPr>
                  <p:cNvPr id="214" name="Oval 213">
                    <a:extLst>
                      <a:ext uri="{FF2B5EF4-FFF2-40B4-BE49-F238E27FC236}">
                        <a16:creationId xmlns:a16="http://schemas.microsoft.com/office/drawing/2014/main" id="{CCD4E9E0-0759-7A57-5155-F0C60E0FC5AC}"/>
                      </a:ext>
                    </a:extLst>
                  </p:cNvPr>
                  <p:cNvSpPr/>
                  <p:nvPr/>
                </p:nvSpPr>
                <p:spPr>
                  <a:xfrm>
                    <a:off x="5636464" y="1414865"/>
                    <a:ext cx="145383" cy="145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Avenir Next" panose="020B0503020202020204" pitchFamily="34" charset="0"/>
                      <a:cs typeface="Arial" panose="020B0604020202020204" pitchFamily="34" charset="0"/>
                    </a:endParaRPr>
                  </a:p>
                </p:txBody>
              </p:sp>
              <p:sp>
                <p:nvSpPr>
                  <p:cNvPr id="215" name="Oval 214">
                    <a:extLst>
                      <a:ext uri="{FF2B5EF4-FFF2-40B4-BE49-F238E27FC236}">
                        <a16:creationId xmlns:a16="http://schemas.microsoft.com/office/drawing/2014/main" id="{E4CCC99E-F9E8-01D1-D52B-5A44F09EB648}"/>
                      </a:ext>
                    </a:extLst>
                  </p:cNvPr>
                  <p:cNvSpPr/>
                  <p:nvPr/>
                </p:nvSpPr>
                <p:spPr>
                  <a:xfrm>
                    <a:off x="5630166" y="1787487"/>
                    <a:ext cx="145383" cy="145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Avenir Next" panose="020B0503020202020204" pitchFamily="34" charset="0"/>
                      <a:cs typeface="Arial" panose="020B0604020202020204" pitchFamily="34" charset="0"/>
                    </a:endParaRPr>
                  </a:p>
                </p:txBody>
              </p:sp>
            </p:grpSp>
          </p:grpSp>
          <p:sp>
            <p:nvSpPr>
              <p:cNvPr id="200" name="Trapezoid 199">
                <a:extLst>
                  <a:ext uri="{FF2B5EF4-FFF2-40B4-BE49-F238E27FC236}">
                    <a16:creationId xmlns:a16="http://schemas.microsoft.com/office/drawing/2014/main" id="{C3269B1D-665A-B842-355A-91A6C313D350}"/>
                  </a:ext>
                </a:extLst>
              </p:cNvPr>
              <p:cNvSpPr/>
              <p:nvPr/>
            </p:nvSpPr>
            <p:spPr>
              <a:xfrm rot="16200000">
                <a:off x="4534878" y="1580684"/>
                <a:ext cx="487028" cy="162163"/>
              </a:xfrm>
              <a:prstGeom prst="trapezoid">
                <a:avLst>
                  <a:gd name="adj" fmla="val 341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201" name="Rectangle 200">
                <a:extLst>
                  <a:ext uri="{FF2B5EF4-FFF2-40B4-BE49-F238E27FC236}">
                    <a16:creationId xmlns:a16="http://schemas.microsoft.com/office/drawing/2014/main" id="{86AF9430-0567-6A8F-8492-68B10A1B6039}"/>
                  </a:ext>
                </a:extLst>
              </p:cNvPr>
              <p:cNvSpPr/>
              <p:nvPr/>
            </p:nvSpPr>
            <p:spPr>
              <a:xfrm>
                <a:off x="4961468" y="1974809"/>
                <a:ext cx="1083732" cy="111866"/>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cxnSp>
            <p:nvCxnSpPr>
              <p:cNvPr id="202" name="Straight Connector 201">
                <a:extLst>
                  <a:ext uri="{FF2B5EF4-FFF2-40B4-BE49-F238E27FC236}">
                    <a16:creationId xmlns:a16="http://schemas.microsoft.com/office/drawing/2014/main" id="{8B46416B-2148-BED3-4AE2-10AD47CA4417}"/>
                  </a:ext>
                </a:extLst>
              </p:cNvPr>
              <p:cNvCxnSpPr>
                <a:cxnSpLocks/>
              </p:cNvCxnSpPr>
              <p:nvPr/>
            </p:nvCxnSpPr>
            <p:spPr>
              <a:xfrm flipV="1">
                <a:off x="4852605" y="1560248"/>
                <a:ext cx="1088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04589A4-11B1-FD4F-B3EF-BFDB60A67E3D}"/>
                  </a:ext>
                </a:extLst>
              </p:cNvPr>
              <p:cNvCxnSpPr>
                <a:cxnSpLocks/>
              </p:cNvCxnSpPr>
              <p:nvPr/>
            </p:nvCxnSpPr>
            <p:spPr>
              <a:xfrm flipV="1">
                <a:off x="4852605" y="1763683"/>
                <a:ext cx="1088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0" name="Straight Connector 159">
              <a:extLst>
                <a:ext uri="{FF2B5EF4-FFF2-40B4-BE49-F238E27FC236}">
                  <a16:creationId xmlns:a16="http://schemas.microsoft.com/office/drawing/2014/main" id="{A20A4F1A-CA51-73D8-0445-0C5E5C507824}"/>
                </a:ext>
              </a:extLst>
            </p:cNvPr>
            <p:cNvCxnSpPr>
              <a:cxnSpLocks/>
            </p:cNvCxnSpPr>
            <p:nvPr/>
          </p:nvCxnSpPr>
          <p:spPr>
            <a:xfrm>
              <a:off x="8197996" y="6017421"/>
              <a:ext cx="0" cy="1023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855096CD-27BA-D817-D7C7-BDFB9506589E}"/>
                </a:ext>
              </a:extLst>
            </p:cNvPr>
            <p:cNvGrpSpPr/>
            <p:nvPr/>
          </p:nvGrpSpPr>
          <p:grpSpPr>
            <a:xfrm>
              <a:off x="7069492" y="4319864"/>
              <a:ext cx="1509033" cy="880436"/>
              <a:chOff x="7069492" y="4319864"/>
              <a:chExt cx="1509033" cy="880436"/>
            </a:xfrm>
          </p:grpSpPr>
          <p:cxnSp>
            <p:nvCxnSpPr>
              <p:cNvPr id="162" name="Straight Connector 161">
                <a:extLst>
                  <a:ext uri="{FF2B5EF4-FFF2-40B4-BE49-F238E27FC236}">
                    <a16:creationId xmlns:a16="http://schemas.microsoft.com/office/drawing/2014/main" id="{8A44072D-085B-74B7-F667-955F6A79FF1E}"/>
                  </a:ext>
                </a:extLst>
              </p:cNvPr>
              <p:cNvCxnSpPr>
                <a:cxnSpLocks/>
              </p:cNvCxnSpPr>
              <p:nvPr/>
            </p:nvCxnSpPr>
            <p:spPr>
              <a:xfrm>
                <a:off x="8195254" y="5134860"/>
                <a:ext cx="0" cy="65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E18F74EB-D3EB-D0ED-1D0D-81DBAC8EE43E}"/>
                  </a:ext>
                </a:extLst>
              </p:cNvPr>
              <p:cNvGrpSpPr/>
              <p:nvPr/>
            </p:nvGrpSpPr>
            <p:grpSpPr>
              <a:xfrm>
                <a:off x="7069492" y="4319864"/>
                <a:ext cx="1509033" cy="880436"/>
                <a:chOff x="7069492" y="4319864"/>
                <a:chExt cx="1509033" cy="880436"/>
              </a:xfrm>
            </p:grpSpPr>
            <p:grpSp>
              <p:nvGrpSpPr>
                <p:cNvPr id="164" name="Group 163">
                  <a:extLst>
                    <a:ext uri="{FF2B5EF4-FFF2-40B4-BE49-F238E27FC236}">
                      <a16:creationId xmlns:a16="http://schemas.microsoft.com/office/drawing/2014/main" id="{77C9E622-3511-E27C-FB81-A0AD36F51F3E}"/>
                    </a:ext>
                  </a:extLst>
                </p:cNvPr>
                <p:cNvGrpSpPr/>
                <p:nvPr/>
              </p:nvGrpSpPr>
              <p:grpSpPr>
                <a:xfrm>
                  <a:off x="7069492" y="4319864"/>
                  <a:ext cx="1509033" cy="880436"/>
                  <a:chOff x="4697310" y="1380763"/>
                  <a:chExt cx="1347890" cy="762593"/>
                </a:xfrm>
              </p:grpSpPr>
              <p:grpSp>
                <p:nvGrpSpPr>
                  <p:cNvPr id="166" name="Group 165">
                    <a:extLst>
                      <a:ext uri="{FF2B5EF4-FFF2-40B4-BE49-F238E27FC236}">
                        <a16:creationId xmlns:a16="http://schemas.microsoft.com/office/drawing/2014/main" id="{EF8DF4BF-81AD-D8DC-A317-686DBE54361C}"/>
                      </a:ext>
                    </a:extLst>
                  </p:cNvPr>
                  <p:cNvGrpSpPr/>
                  <p:nvPr/>
                </p:nvGrpSpPr>
                <p:grpSpPr>
                  <a:xfrm>
                    <a:off x="4961468" y="1380763"/>
                    <a:ext cx="1083732" cy="762593"/>
                    <a:chOff x="4961468" y="1380763"/>
                    <a:chExt cx="1083732" cy="762593"/>
                  </a:xfrm>
                </p:grpSpPr>
                <p:sp>
                  <p:nvSpPr>
                    <p:cNvPr id="171" name="Rectangle 170">
                      <a:extLst>
                        <a:ext uri="{FF2B5EF4-FFF2-40B4-BE49-F238E27FC236}">
                          <a16:creationId xmlns:a16="http://schemas.microsoft.com/office/drawing/2014/main" id="{573C131C-D1CC-4A1A-2272-EEB48D69EB4D}"/>
                        </a:ext>
                      </a:extLst>
                    </p:cNvPr>
                    <p:cNvSpPr/>
                    <p:nvPr/>
                  </p:nvSpPr>
                  <p:spPr>
                    <a:xfrm>
                      <a:off x="4961468" y="1380763"/>
                      <a:ext cx="1083732" cy="59308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nvGrpSpPr>
                    <p:cNvPr id="172" name="Group 171">
                      <a:extLst>
                        <a:ext uri="{FF2B5EF4-FFF2-40B4-BE49-F238E27FC236}">
                          <a16:creationId xmlns:a16="http://schemas.microsoft.com/office/drawing/2014/main" id="{41B6E082-21CE-1ADE-276E-9951D041E248}"/>
                        </a:ext>
                      </a:extLst>
                    </p:cNvPr>
                    <p:cNvGrpSpPr/>
                    <p:nvPr/>
                  </p:nvGrpSpPr>
                  <p:grpSpPr>
                    <a:xfrm>
                      <a:off x="4994689" y="1414865"/>
                      <a:ext cx="996193" cy="728491"/>
                      <a:chOff x="4994689" y="1414865"/>
                      <a:chExt cx="996193" cy="728491"/>
                    </a:xfrm>
                  </p:grpSpPr>
                  <p:cxnSp>
                    <p:nvCxnSpPr>
                      <p:cNvPr id="173" name="Straight Connector 172">
                        <a:extLst>
                          <a:ext uri="{FF2B5EF4-FFF2-40B4-BE49-F238E27FC236}">
                            <a16:creationId xmlns:a16="http://schemas.microsoft.com/office/drawing/2014/main" id="{EEBC9874-96BA-2329-8D38-342B5405A4DB}"/>
                          </a:ext>
                        </a:extLst>
                      </p:cNvPr>
                      <p:cNvCxnSpPr>
                        <a:cxnSpLocks/>
                        <a:stCxn id="184" idx="2"/>
                        <a:endCxn id="188" idx="6"/>
                      </p:cNvCxnSpPr>
                      <p:nvPr/>
                    </p:nvCxnSpPr>
                    <p:spPr>
                      <a:xfrm flipV="1">
                        <a:off x="4995336" y="1676639"/>
                        <a:ext cx="9955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B623F7D-3796-E2E5-4CDA-4FF442D280F4}"/>
                          </a:ext>
                        </a:extLst>
                      </p:cNvPr>
                      <p:cNvCxnSpPr>
                        <a:cxnSpLocks/>
                        <a:stCxn id="185" idx="2"/>
                        <a:endCxn id="189" idx="6"/>
                      </p:cNvCxnSpPr>
                      <p:nvPr/>
                    </p:nvCxnSpPr>
                    <p:spPr>
                      <a:xfrm flipV="1">
                        <a:off x="4995335" y="1856558"/>
                        <a:ext cx="9955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27549A3-A0CE-F0B7-A5C7-29BA8DD03DA7}"/>
                          </a:ext>
                        </a:extLst>
                      </p:cNvPr>
                      <p:cNvCxnSpPr>
                        <a:cxnSpLocks/>
                        <a:stCxn id="186" idx="2"/>
                        <a:endCxn id="190" idx="6"/>
                      </p:cNvCxnSpPr>
                      <p:nvPr/>
                    </p:nvCxnSpPr>
                    <p:spPr>
                      <a:xfrm flipV="1">
                        <a:off x="4994689" y="1496974"/>
                        <a:ext cx="9955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E929ED2B-AE9C-757B-ED6E-6B0F1084FE34}"/>
                          </a:ext>
                        </a:extLst>
                      </p:cNvPr>
                      <p:cNvGrpSpPr/>
                      <p:nvPr/>
                    </p:nvGrpSpPr>
                    <p:grpSpPr>
                      <a:xfrm>
                        <a:off x="5204995" y="1424282"/>
                        <a:ext cx="146030" cy="719074"/>
                        <a:chOff x="5204995" y="1424282"/>
                        <a:chExt cx="146030" cy="719074"/>
                      </a:xfrm>
                    </p:grpSpPr>
                    <p:cxnSp>
                      <p:nvCxnSpPr>
                        <p:cNvPr id="195" name="Straight Connector 194">
                          <a:extLst>
                            <a:ext uri="{FF2B5EF4-FFF2-40B4-BE49-F238E27FC236}">
                              <a16:creationId xmlns:a16="http://schemas.microsoft.com/office/drawing/2014/main" id="{2E2758CD-09E0-4990-A7FC-053C13C2D738}"/>
                            </a:ext>
                          </a:extLst>
                        </p:cNvPr>
                        <p:cNvCxnSpPr>
                          <a:cxnSpLocks/>
                          <a:stCxn id="198" idx="0"/>
                        </p:cNvCxnSpPr>
                        <p:nvPr/>
                      </p:nvCxnSpPr>
                      <p:spPr>
                        <a:xfrm>
                          <a:off x="5277687" y="1424282"/>
                          <a:ext cx="0" cy="719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F36A98A0-52C1-C696-D87D-55BE2B1F4996}"/>
                            </a:ext>
                          </a:extLst>
                        </p:cNvPr>
                        <p:cNvSpPr/>
                        <p:nvPr/>
                      </p:nvSpPr>
                      <p:spPr>
                        <a:xfrm>
                          <a:off x="5205642" y="1603947"/>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7" name="Oval 196">
                          <a:extLst>
                            <a:ext uri="{FF2B5EF4-FFF2-40B4-BE49-F238E27FC236}">
                              <a16:creationId xmlns:a16="http://schemas.microsoft.com/office/drawing/2014/main" id="{D59026F8-577C-0C6A-D6D5-0D11B6E64393}"/>
                            </a:ext>
                          </a:extLst>
                        </p:cNvPr>
                        <p:cNvSpPr/>
                        <p:nvPr/>
                      </p:nvSpPr>
                      <p:spPr>
                        <a:xfrm>
                          <a:off x="5205641" y="1783866"/>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8" name="Oval 197">
                          <a:extLst>
                            <a:ext uri="{FF2B5EF4-FFF2-40B4-BE49-F238E27FC236}">
                              <a16:creationId xmlns:a16="http://schemas.microsoft.com/office/drawing/2014/main" id="{967A8A82-4FE3-5455-C91D-B3AB3686B6F4}"/>
                            </a:ext>
                          </a:extLst>
                        </p:cNvPr>
                        <p:cNvSpPr/>
                        <p:nvPr/>
                      </p:nvSpPr>
                      <p:spPr>
                        <a:xfrm>
                          <a:off x="5204995" y="1424282"/>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grpSp>
                    <p:nvGrpSpPr>
                      <p:cNvPr id="177" name="Group 176">
                        <a:extLst>
                          <a:ext uri="{FF2B5EF4-FFF2-40B4-BE49-F238E27FC236}">
                            <a16:creationId xmlns:a16="http://schemas.microsoft.com/office/drawing/2014/main" id="{F569E83D-2140-FC9C-C1EA-50C8C94E1622}"/>
                          </a:ext>
                        </a:extLst>
                      </p:cNvPr>
                      <p:cNvGrpSpPr/>
                      <p:nvPr/>
                    </p:nvGrpSpPr>
                    <p:grpSpPr>
                      <a:xfrm>
                        <a:off x="5419036" y="1419988"/>
                        <a:ext cx="146030" cy="723368"/>
                        <a:chOff x="5204995" y="1424282"/>
                        <a:chExt cx="146030" cy="723368"/>
                      </a:xfrm>
                    </p:grpSpPr>
                    <p:cxnSp>
                      <p:nvCxnSpPr>
                        <p:cNvPr id="191" name="Straight Connector 190">
                          <a:extLst>
                            <a:ext uri="{FF2B5EF4-FFF2-40B4-BE49-F238E27FC236}">
                              <a16:creationId xmlns:a16="http://schemas.microsoft.com/office/drawing/2014/main" id="{336B1E6A-4429-75C0-0AF0-D802C40D245A}"/>
                            </a:ext>
                          </a:extLst>
                        </p:cNvPr>
                        <p:cNvCxnSpPr>
                          <a:cxnSpLocks/>
                          <a:stCxn id="194" idx="0"/>
                          <a:endCxn id="204" idx="0"/>
                        </p:cNvCxnSpPr>
                        <p:nvPr/>
                      </p:nvCxnSpPr>
                      <p:spPr>
                        <a:xfrm>
                          <a:off x="5277687" y="1424282"/>
                          <a:ext cx="0" cy="7233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C18B25D3-8BC7-8AEE-394C-F900ABEF877E}"/>
                            </a:ext>
                          </a:extLst>
                        </p:cNvPr>
                        <p:cNvSpPr/>
                        <p:nvPr/>
                      </p:nvSpPr>
                      <p:spPr>
                        <a:xfrm>
                          <a:off x="5205642" y="1603947"/>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3" name="Oval 192">
                          <a:extLst>
                            <a:ext uri="{FF2B5EF4-FFF2-40B4-BE49-F238E27FC236}">
                              <a16:creationId xmlns:a16="http://schemas.microsoft.com/office/drawing/2014/main" id="{D5818DDC-4F97-D8D8-3C57-38B06E44CD50}"/>
                            </a:ext>
                          </a:extLst>
                        </p:cNvPr>
                        <p:cNvSpPr/>
                        <p:nvPr/>
                      </p:nvSpPr>
                      <p:spPr>
                        <a:xfrm>
                          <a:off x="5205641" y="1783866"/>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4" name="Oval 193">
                          <a:extLst>
                            <a:ext uri="{FF2B5EF4-FFF2-40B4-BE49-F238E27FC236}">
                              <a16:creationId xmlns:a16="http://schemas.microsoft.com/office/drawing/2014/main" id="{C59C739D-D67B-1BF1-1C8F-8F2B944A1FB6}"/>
                            </a:ext>
                          </a:extLst>
                        </p:cNvPr>
                        <p:cNvSpPr/>
                        <p:nvPr/>
                      </p:nvSpPr>
                      <p:spPr>
                        <a:xfrm>
                          <a:off x="5204995" y="1424282"/>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sp>
                    <p:nvSpPr>
                      <p:cNvPr id="178" name="Oval 177">
                        <a:extLst>
                          <a:ext uri="{FF2B5EF4-FFF2-40B4-BE49-F238E27FC236}">
                            <a16:creationId xmlns:a16="http://schemas.microsoft.com/office/drawing/2014/main" id="{FF2870C9-C744-7314-2A21-2084682AE8AC}"/>
                          </a:ext>
                        </a:extLst>
                      </p:cNvPr>
                      <p:cNvSpPr/>
                      <p:nvPr/>
                    </p:nvSpPr>
                    <p:spPr>
                      <a:xfrm>
                        <a:off x="5633076" y="1599653"/>
                        <a:ext cx="145383" cy="145383"/>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venir Next" panose="020B0503020202020204" pitchFamily="34" charset="0"/>
                            <a:cs typeface="Arial" panose="020B0604020202020204" pitchFamily="34" charset="0"/>
                          </a:rPr>
                          <a:t>…</a:t>
                        </a:r>
                      </a:p>
                    </p:txBody>
                  </p:sp>
                  <p:grpSp>
                    <p:nvGrpSpPr>
                      <p:cNvPr id="179" name="Group 178">
                        <a:extLst>
                          <a:ext uri="{FF2B5EF4-FFF2-40B4-BE49-F238E27FC236}">
                            <a16:creationId xmlns:a16="http://schemas.microsoft.com/office/drawing/2014/main" id="{A9C060B1-03A0-EB93-483B-10183B5499F5}"/>
                          </a:ext>
                        </a:extLst>
                      </p:cNvPr>
                      <p:cNvGrpSpPr/>
                      <p:nvPr/>
                    </p:nvGrpSpPr>
                    <p:grpSpPr>
                      <a:xfrm>
                        <a:off x="5844852" y="1424282"/>
                        <a:ext cx="146030" cy="719074"/>
                        <a:chOff x="5204995" y="1424282"/>
                        <a:chExt cx="146030" cy="719074"/>
                      </a:xfrm>
                    </p:grpSpPr>
                    <p:cxnSp>
                      <p:nvCxnSpPr>
                        <p:cNvPr id="187" name="Straight Connector 186">
                          <a:extLst>
                            <a:ext uri="{FF2B5EF4-FFF2-40B4-BE49-F238E27FC236}">
                              <a16:creationId xmlns:a16="http://schemas.microsoft.com/office/drawing/2014/main" id="{BD2923EF-B26D-A423-63EA-329244DEEF3F}"/>
                            </a:ext>
                          </a:extLst>
                        </p:cNvPr>
                        <p:cNvCxnSpPr>
                          <a:cxnSpLocks/>
                          <a:stCxn id="190" idx="0"/>
                        </p:cNvCxnSpPr>
                        <p:nvPr/>
                      </p:nvCxnSpPr>
                      <p:spPr>
                        <a:xfrm>
                          <a:off x="5277687" y="1424282"/>
                          <a:ext cx="0" cy="719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6E1F3310-6A3A-3C21-D904-C478F15946AF}"/>
                            </a:ext>
                          </a:extLst>
                        </p:cNvPr>
                        <p:cNvSpPr/>
                        <p:nvPr/>
                      </p:nvSpPr>
                      <p:spPr>
                        <a:xfrm>
                          <a:off x="5205642" y="1603947"/>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9" name="Oval 188">
                          <a:extLst>
                            <a:ext uri="{FF2B5EF4-FFF2-40B4-BE49-F238E27FC236}">
                              <a16:creationId xmlns:a16="http://schemas.microsoft.com/office/drawing/2014/main" id="{069C747E-E527-36A1-F205-305D2ED161A5}"/>
                            </a:ext>
                          </a:extLst>
                        </p:cNvPr>
                        <p:cNvSpPr/>
                        <p:nvPr/>
                      </p:nvSpPr>
                      <p:spPr>
                        <a:xfrm>
                          <a:off x="5205641" y="1783866"/>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90" name="Oval 189">
                          <a:extLst>
                            <a:ext uri="{FF2B5EF4-FFF2-40B4-BE49-F238E27FC236}">
                              <a16:creationId xmlns:a16="http://schemas.microsoft.com/office/drawing/2014/main" id="{97B5DE9F-A0EB-DFDA-5F05-4185E50761FB}"/>
                            </a:ext>
                          </a:extLst>
                        </p:cNvPr>
                        <p:cNvSpPr/>
                        <p:nvPr/>
                      </p:nvSpPr>
                      <p:spPr>
                        <a:xfrm>
                          <a:off x="5204995" y="1424282"/>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grpSp>
                    <p:nvGrpSpPr>
                      <p:cNvPr id="180" name="Group 179">
                        <a:extLst>
                          <a:ext uri="{FF2B5EF4-FFF2-40B4-BE49-F238E27FC236}">
                            <a16:creationId xmlns:a16="http://schemas.microsoft.com/office/drawing/2014/main" id="{FF5CE1DC-DEC2-A7A7-D914-C2826502DA74}"/>
                          </a:ext>
                        </a:extLst>
                      </p:cNvPr>
                      <p:cNvGrpSpPr/>
                      <p:nvPr/>
                    </p:nvGrpSpPr>
                    <p:grpSpPr>
                      <a:xfrm>
                        <a:off x="4994689" y="1429152"/>
                        <a:ext cx="146030" cy="706836"/>
                        <a:chOff x="5204995" y="1424282"/>
                        <a:chExt cx="146030" cy="706836"/>
                      </a:xfrm>
                    </p:grpSpPr>
                    <p:cxnSp>
                      <p:nvCxnSpPr>
                        <p:cNvPr id="183" name="Straight Connector 182">
                          <a:extLst>
                            <a:ext uri="{FF2B5EF4-FFF2-40B4-BE49-F238E27FC236}">
                              <a16:creationId xmlns:a16="http://schemas.microsoft.com/office/drawing/2014/main" id="{124CF17B-B9D1-903B-2C8D-F6927F6AE193}"/>
                            </a:ext>
                          </a:extLst>
                        </p:cNvPr>
                        <p:cNvCxnSpPr>
                          <a:cxnSpLocks/>
                          <a:stCxn id="186" idx="0"/>
                        </p:cNvCxnSpPr>
                        <p:nvPr/>
                      </p:nvCxnSpPr>
                      <p:spPr>
                        <a:xfrm>
                          <a:off x="5277687" y="1424282"/>
                          <a:ext cx="0" cy="7068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95108AAE-AA4C-F4AA-8327-F3D0C274F712}"/>
                            </a:ext>
                          </a:extLst>
                        </p:cNvPr>
                        <p:cNvSpPr/>
                        <p:nvPr/>
                      </p:nvSpPr>
                      <p:spPr>
                        <a:xfrm>
                          <a:off x="5205642" y="1603947"/>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5" name="Oval 184">
                          <a:extLst>
                            <a:ext uri="{FF2B5EF4-FFF2-40B4-BE49-F238E27FC236}">
                              <a16:creationId xmlns:a16="http://schemas.microsoft.com/office/drawing/2014/main" id="{E9BDE862-B95C-BAD8-E917-8DE531665692}"/>
                            </a:ext>
                          </a:extLst>
                        </p:cNvPr>
                        <p:cNvSpPr/>
                        <p:nvPr/>
                      </p:nvSpPr>
                      <p:spPr>
                        <a:xfrm>
                          <a:off x="5205641" y="1783866"/>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86" name="Oval 185">
                          <a:extLst>
                            <a:ext uri="{FF2B5EF4-FFF2-40B4-BE49-F238E27FC236}">
                              <a16:creationId xmlns:a16="http://schemas.microsoft.com/office/drawing/2014/main" id="{0739E9FD-F508-456C-B50F-0E1ADCC55B39}"/>
                            </a:ext>
                          </a:extLst>
                        </p:cNvPr>
                        <p:cNvSpPr/>
                        <p:nvPr/>
                      </p:nvSpPr>
                      <p:spPr>
                        <a:xfrm>
                          <a:off x="5204995" y="1424282"/>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sp>
                    <p:nvSpPr>
                      <p:cNvPr id="181" name="Oval 180">
                        <a:extLst>
                          <a:ext uri="{FF2B5EF4-FFF2-40B4-BE49-F238E27FC236}">
                            <a16:creationId xmlns:a16="http://schemas.microsoft.com/office/drawing/2014/main" id="{A8755C7E-8F61-C76C-2F27-CDC172E38F61}"/>
                          </a:ext>
                        </a:extLst>
                      </p:cNvPr>
                      <p:cNvSpPr/>
                      <p:nvPr/>
                    </p:nvSpPr>
                    <p:spPr>
                      <a:xfrm>
                        <a:off x="5636464" y="1414865"/>
                        <a:ext cx="145383" cy="145383"/>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Avenir Next" panose="020B0503020202020204" pitchFamily="34" charset="0"/>
                          <a:cs typeface="Arial" panose="020B0604020202020204" pitchFamily="34" charset="0"/>
                        </a:endParaRPr>
                      </a:p>
                    </p:txBody>
                  </p:sp>
                  <p:sp>
                    <p:nvSpPr>
                      <p:cNvPr id="182" name="Oval 181">
                        <a:extLst>
                          <a:ext uri="{FF2B5EF4-FFF2-40B4-BE49-F238E27FC236}">
                            <a16:creationId xmlns:a16="http://schemas.microsoft.com/office/drawing/2014/main" id="{72FEBFC8-F2EB-361C-B5B9-03C72A195851}"/>
                          </a:ext>
                        </a:extLst>
                      </p:cNvPr>
                      <p:cNvSpPr/>
                      <p:nvPr/>
                    </p:nvSpPr>
                    <p:spPr>
                      <a:xfrm>
                        <a:off x="5630166" y="1787487"/>
                        <a:ext cx="145383" cy="145383"/>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Avenir Next" panose="020B0503020202020204" pitchFamily="34" charset="0"/>
                          <a:cs typeface="Arial" panose="020B0604020202020204" pitchFamily="34" charset="0"/>
                        </a:endParaRPr>
                      </a:p>
                    </p:txBody>
                  </p:sp>
                </p:grpSp>
              </p:grpSp>
              <p:sp>
                <p:nvSpPr>
                  <p:cNvPr id="167" name="Trapezoid 166">
                    <a:extLst>
                      <a:ext uri="{FF2B5EF4-FFF2-40B4-BE49-F238E27FC236}">
                        <a16:creationId xmlns:a16="http://schemas.microsoft.com/office/drawing/2014/main" id="{2628D0AD-3A44-4042-CD86-3C31A7A838E4}"/>
                      </a:ext>
                    </a:extLst>
                  </p:cNvPr>
                  <p:cNvSpPr/>
                  <p:nvPr/>
                </p:nvSpPr>
                <p:spPr>
                  <a:xfrm rot="16200000">
                    <a:off x="4534878" y="1580684"/>
                    <a:ext cx="487028" cy="162163"/>
                  </a:xfrm>
                  <a:prstGeom prst="trapezoid">
                    <a:avLst>
                      <a:gd name="adj" fmla="val 341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sp>
                <p:nvSpPr>
                  <p:cNvPr id="168" name="Rectangle 167">
                    <a:extLst>
                      <a:ext uri="{FF2B5EF4-FFF2-40B4-BE49-F238E27FC236}">
                        <a16:creationId xmlns:a16="http://schemas.microsoft.com/office/drawing/2014/main" id="{04EB38B2-A70A-7B26-434D-A57DCE8D8D7B}"/>
                      </a:ext>
                    </a:extLst>
                  </p:cNvPr>
                  <p:cNvSpPr/>
                  <p:nvPr/>
                </p:nvSpPr>
                <p:spPr>
                  <a:xfrm>
                    <a:off x="4961468" y="1969094"/>
                    <a:ext cx="1083732" cy="111866"/>
                  </a:xfrm>
                  <a:prstGeom prst="rect">
                    <a:avLst/>
                  </a:prstGeom>
                  <a:solidFill>
                    <a:schemeClr val="accent3">
                      <a:lumMod val="20000"/>
                      <a:lumOff val="80000"/>
                    </a:scheme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cxnSp>
                <p:nvCxnSpPr>
                  <p:cNvPr id="169" name="Straight Connector 168">
                    <a:extLst>
                      <a:ext uri="{FF2B5EF4-FFF2-40B4-BE49-F238E27FC236}">
                        <a16:creationId xmlns:a16="http://schemas.microsoft.com/office/drawing/2014/main" id="{7D47312D-8307-709E-58E0-B286F1976DAD}"/>
                      </a:ext>
                    </a:extLst>
                  </p:cNvPr>
                  <p:cNvCxnSpPr>
                    <a:cxnSpLocks/>
                  </p:cNvCxnSpPr>
                  <p:nvPr/>
                </p:nvCxnSpPr>
                <p:spPr>
                  <a:xfrm flipV="1">
                    <a:off x="4852605" y="1560248"/>
                    <a:ext cx="1088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3947BF2-0ADF-D9B2-0585-51221B774EC8}"/>
                      </a:ext>
                    </a:extLst>
                  </p:cNvPr>
                  <p:cNvCxnSpPr>
                    <a:cxnSpLocks/>
                  </p:cNvCxnSpPr>
                  <p:nvPr/>
                </p:nvCxnSpPr>
                <p:spPr>
                  <a:xfrm flipV="1">
                    <a:off x="4852605" y="1763683"/>
                    <a:ext cx="1088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5" name="Rectangle 164">
                  <a:extLst>
                    <a:ext uri="{FF2B5EF4-FFF2-40B4-BE49-F238E27FC236}">
                      <a16:creationId xmlns:a16="http://schemas.microsoft.com/office/drawing/2014/main" id="{D2837DC6-D6BB-243C-7183-F89AB1078AC4}"/>
                    </a:ext>
                  </a:extLst>
                </p:cNvPr>
                <p:cNvSpPr/>
                <p:nvPr/>
              </p:nvSpPr>
              <p:spPr>
                <a:xfrm>
                  <a:off x="7356464" y="4319864"/>
                  <a:ext cx="1222060" cy="679246"/>
                </a:xfrm>
                <a:prstGeom prst="rect">
                  <a:avLst/>
                </a:prstGeom>
                <a:no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grpSp>
      </p:grpSp>
    </p:spTree>
    <p:extLst>
      <p:ext uri="{BB962C8B-B14F-4D97-AF65-F5344CB8AC3E}">
        <p14:creationId xmlns:p14="http://schemas.microsoft.com/office/powerpoint/2010/main" val="42184966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0BE055-2BD2-36C1-A61A-707F615E1226}"/>
              </a:ext>
            </a:extLst>
          </p:cNvPr>
          <p:cNvSpPr>
            <a:spLocks noGrp="1"/>
          </p:cNvSpPr>
          <p:nvPr>
            <p:ph type="title"/>
          </p:nvPr>
        </p:nvSpPr>
        <p:spPr>
          <a:xfrm>
            <a:off x="169011" y="132334"/>
            <a:ext cx="8894602" cy="925840"/>
          </a:xfrm>
        </p:spPr>
        <p:txBody>
          <a:bodyPr>
            <a:noAutofit/>
          </a:bodyPr>
          <a:lstStyle/>
          <a:p>
            <a:r>
              <a:rPr lang="en-US" sz="3600" dirty="0"/>
              <a:t>Background: </a:t>
            </a:r>
            <a:br>
              <a:rPr lang="en-US" sz="3600" dirty="0"/>
            </a:br>
            <a:r>
              <a:rPr lang="en-US" sz="2800" dirty="0"/>
              <a:t>DRAM Hierarchical Organization</a:t>
            </a:r>
          </a:p>
        </p:txBody>
      </p:sp>
      <p:grpSp>
        <p:nvGrpSpPr>
          <p:cNvPr id="392" name="Group 391">
            <a:extLst>
              <a:ext uri="{FF2B5EF4-FFF2-40B4-BE49-F238E27FC236}">
                <a16:creationId xmlns:a16="http://schemas.microsoft.com/office/drawing/2014/main" id="{39382EDE-AA35-184B-8C6B-C26BF87175EE}"/>
              </a:ext>
            </a:extLst>
          </p:cNvPr>
          <p:cNvGrpSpPr/>
          <p:nvPr/>
        </p:nvGrpSpPr>
        <p:grpSpPr>
          <a:xfrm>
            <a:off x="3598102" y="3589579"/>
            <a:ext cx="1108300" cy="229303"/>
            <a:chOff x="5486400" y="3962400"/>
            <a:chExt cx="2209800" cy="457200"/>
          </a:xfrm>
        </p:grpSpPr>
        <p:sp>
          <p:nvSpPr>
            <p:cNvPr id="437" name="DRAM">
              <a:extLst>
                <a:ext uri="{FF2B5EF4-FFF2-40B4-BE49-F238E27FC236}">
                  <a16:creationId xmlns:a16="http://schemas.microsoft.com/office/drawing/2014/main" id="{A9CB3F9B-AAF7-7248-9BB0-B4B86E99CEEC}"/>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8" name="DRAM">
              <a:extLst>
                <a:ext uri="{FF2B5EF4-FFF2-40B4-BE49-F238E27FC236}">
                  <a16:creationId xmlns:a16="http://schemas.microsoft.com/office/drawing/2014/main" id="{1D7D8DCC-B86C-C641-BA28-D0BD8AF05D2D}"/>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9" name="DRAM">
              <a:extLst>
                <a:ext uri="{FF2B5EF4-FFF2-40B4-BE49-F238E27FC236}">
                  <a16:creationId xmlns:a16="http://schemas.microsoft.com/office/drawing/2014/main" id="{BAB1A4EB-C414-0448-8A0B-7E519FE8B954}"/>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0" name="DRAM">
              <a:extLst>
                <a:ext uri="{FF2B5EF4-FFF2-40B4-BE49-F238E27FC236}">
                  <a16:creationId xmlns:a16="http://schemas.microsoft.com/office/drawing/2014/main" id="{398F608C-8B86-D84E-BD47-CE3649AB9E11}"/>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1" name="DRAM">
              <a:extLst>
                <a:ext uri="{FF2B5EF4-FFF2-40B4-BE49-F238E27FC236}">
                  <a16:creationId xmlns:a16="http://schemas.microsoft.com/office/drawing/2014/main" id="{08B71CC4-8A4F-DD4C-BEE0-866EBE59AE7B}"/>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sp>
        <p:nvSpPr>
          <p:cNvPr id="15" name="TextBox 14">
            <a:extLst>
              <a:ext uri="{FF2B5EF4-FFF2-40B4-BE49-F238E27FC236}">
                <a16:creationId xmlns:a16="http://schemas.microsoft.com/office/drawing/2014/main" id="{99A11D4E-D63D-2356-A7A5-338A4F715BDB}"/>
              </a:ext>
            </a:extLst>
          </p:cNvPr>
          <p:cNvSpPr txBox="1"/>
          <p:nvPr/>
        </p:nvSpPr>
        <p:spPr>
          <a:xfrm>
            <a:off x="3255419" y="4019671"/>
            <a:ext cx="1787919" cy="387103"/>
          </a:xfrm>
          <a:prstGeom prst="rect">
            <a:avLst/>
          </a:prstGeom>
          <a:noFill/>
        </p:spPr>
        <p:txBody>
          <a:bodyPr wrap="square" rtlCol="0" anchor="ctr">
            <a:no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bg2">
                    <a:lumMod val="25000"/>
                  </a:schemeClr>
                </a:solidFill>
                <a:effectLst/>
                <a:uLnTx/>
                <a:uFillTx/>
                <a:latin typeface="Avenir Next" panose="020B0503020202020204" pitchFamily="34" charset="0"/>
              </a:rPr>
              <a:t>local </a:t>
            </a:r>
            <a:br>
              <a:rPr kumimoji="0" lang="en-US" b="0" i="0" u="none" strike="noStrike" kern="1200" cap="none" spc="0" normalizeH="0" baseline="0" noProof="0" dirty="0">
                <a:ln>
                  <a:noFill/>
                </a:ln>
                <a:solidFill>
                  <a:schemeClr val="bg2">
                    <a:lumMod val="25000"/>
                  </a:schemeClr>
                </a:solidFill>
                <a:effectLst/>
                <a:uLnTx/>
                <a:uFillTx/>
                <a:latin typeface="Avenir Next" panose="020B0503020202020204" pitchFamily="34" charset="0"/>
              </a:rPr>
            </a:br>
            <a:r>
              <a:rPr kumimoji="0" lang="en-US" b="0" i="0" u="none" strike="noStrike" kern="1200" cap="none" spc="0" normalizeH="0" baseline="0" noProof="0" dirty="0">
                <a:ln>
                  <a:noFill/>
                </a:ln>
                <a:solidFill>
                  <a:schemeClr val="bg2">
                    <a:lumMod val="25000"/>
                  </a:schemeClr>
                </a:solidFill>
                <a:effectLst/>
                <a:uLnTx/>
                <a:uFillTx/>
                <a:latin typeface="Avenir Next" panose="020B0503020202020204" pitchFamily="34" charset="0"/>
              </a:rPr>
              <a:t>sense amplifier</a:t>
            </a:r>
          </a:p>
        </p:txBody>
      </p:sp>
      <p:grpSp>
        <p:nvGrpSpPr>
          <p:cNvPr id="393" name="Group 392">
            <a:extLst>
              <a:ext uri="{FF2B5EF4-FFF2-40B4-BE49-F238E27FC236}">
                <a16:creationId xmlns:a16="http://schemas.microsoft.com/office/drawing/2014/main" id="{07A10A8B-DE37-4D4B-B3B7-53AF498FCE7A}"/>
              </a:ext>
            </a:extLst>
          </p:cNvPr>
          <p:cNvGrpSpPr/>
          <p:nvPr/>
        </p:nvGrpSpPr>
        <p:grpSpPr>
          <a:xfrm>
            <a:off x="3292364" y="2404845"/>
            <a:ext cx="229303" cy="1108300"/>
            <a:chOff x="4876800" y="1600200"/>
            <a:chExt cx="457200" cy="2209800"/>
          </a:xfrm>
        </p:grpSpPr>
        <p:sp>
          <p:nvSpPr>
            <p:cNvPr id="432" name="DRAM">
              <a:extLst>
                <a:ext uri="{FF2B5EF4-FFF2-40B4-BE49-F238E27FC236}">
                  <a16:creationId xmlns:a16="http://schemas.microsoft.com/office/drawing/2014/main" id="{74EDFB8B-4EAC-6540-A2DE-26FA676ABF83}"/>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3" name="DRAM">
              <a:extLst>
                <a:ext uri="{FF2B5EF4-FFF2-40B4-BE49-F238E27FC236}">
                  <a16:creationId xmlns:a16="http://schemas.microsoft.com/office/drawing/2014/main" id="{1874FD00-A6E9-6F4E-BEAF-20253DAF4197}"/>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4" name="DRAM">
              <a:extLst>
                <a:ext uri="{FF2B5EF4-FFF2-40B4-BE49-F238E27FC236}">
                  <a16:creationId xmlns:a16="http://schemas.microsoft.com/office/drawing/2014/main" id="{6C1E8F37-B137-C546-9510-9D33EEA5B944}"/>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5" name="DRAM">
              <a:extLst>
                <a:ext uri="{FF2B5EF4-FFF2-40B4-BE49-F238E27FC236}">
                  <a16:creationId xmlns:a16="http://schemas.microsoft.com/office/drawing/2014/main" id="{E9A156C1-4F9B-2144-B478-CA14902A62BE}"/>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6" name="DRAM">
              <a:extLst>
                <a:ext uri="{FF2B5EF4-FFF2-40B4-BE49-F238E27FC236}">
                  <a16:creationId xmlns:a16="http://schemas.microsoft.com/office/drawing/2014/main" id="{5D3FE231-9579-B543-97D9-CC936EC8F370}"/>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sp>
        <p:nvSpPr>
          <p:cNvPr id="16" name="TextBox 15">
            <a:extLst>
              <a:ext uri="{FF2B5EF4-FFF2-40B4-BE49-F238E27FC236}">
                <a16:creationId xmlns:a16="http://schemas.microsoft.com/office/drawing/2014/main" id="{6E5BBCD8-C972-6387-A815-399E53C6384E}"/>
              </a:ext>
            </a:extLst>
          </p:cNvPr>
          <p:cNvSpPr txBox="1"/>
          <p:nvPr/>
        </p:nvSpPr>
        <p:spPr>
          <a:xfrm>
            <a:off x="1527723" y="2686544"/>
            <a:ext cx="1948958" cy="387103"/>
          </a:xfrm>
          <a:prstGeom prst="rect">
            <a:avLst/>
          </a:prstGeom>
          <a:noFill/>
        </p:spPr>
        <p:txBody>
          <a:bodyPr wrap="square" rtlCol="0" anchor="ctr">
            <a:no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bg2">
                    <a:lumMod val="25000"/>
                  </a:schemeClr>
                </a:solidFill>
                <a:effectLst/>
                <a:uLnTx/>
                <a:uFillTx/>
                <a:latin typeface="Avenir Next" panose="020B0503020202020204" pitchFamily="34" charset="0"/>
              </a:rPr>
              <a:t>local </a:t>
            </a:r>
            <a:br>
              <a:rPr kumimoji="0" lang="en-US" b="0" i="0" u="none" strike="noStrike" kern="1200" cap="none" spc="0" normalizeH="0" baseline="0" noProof="0" dirty="0">
                <a:ln>
                  <a:noFill/>
                </a:ln>
                <a:solidFill>
                  <a:schemeClr val="bg2">
                    <a:lumMod val="25000"/>
                  </a:schemeClr>
                </a:solidFill>
                <a:effectLst/>
                <a:uLnTx/>
                <a:uFillTx/>
                <a:latin typeface="Avenir Next" panose="020B0503020202020204" pitchFamily="34" charset="0"/>
              </a:rPr>
            </a:br>
            <a:r>
              <a:rPr kumimoji="0" lang="en-US" b="0" i="0" u="none" strike="noStrike" kern="1200" cap="none" spc="0" normalizeH="0" baseline="0" noProof="0" dirty="0" err="1">
                <a:ln>
                  <a:noFill/>
                </a:ln>
                <a:solidFill>
                  <a:schemeClr val="bg2">
                    <a:lumMod val="25000"/>
                  </a:schemeClr>
                </a:solidFill>
                <a:effectLst/>
                <a:uLnTx/>
                <a:uFillTx/>
                <a:latin typeface="Avenir Next" panose="020B0503020202020204" pitchFamily="34" charset="0"/>
              </a:rPr>
              <a:t>ro</a:t>
            </a:r>
            <a:r>
              <a:rPr lang="en-US" dirty="0">
                <a:solidFill>
                  <a:schemeClr val="bg2">
                    <a:lumMod val="25000"/>
                  </a:schemeClr>
                </a:solidFill>
                <a:latin typeface="Avenir Next" panose="020B0503020202020204" pitchFamily="34" charset="0"/>
              </a:rPr>
              <a:t>w decoder</a:t>
            </a:r>
            <a:endParaRPr kumimoji="0" lang="en-US" b="0" i="0" u="none" strike="noStrike" kern="1200" cap="none" spc="0" normalizeH="0" baseline="0" noProof="0" dirty="0">
              <a:ln>
                <a:noFill/>
              </a:ln>
              <a:solidFill>
                <a:schemeClr val="bg2">
                  <a:lumMod val="25000"/>
                </a:schemeClr>
              </a:solidFill>
              <a:effectLst/>
              <a:uLnTx/>
              <a:uFillTx/>
              <a:latin typeface="Avenir Next" panose="020B0503020202020204" pitchFamily="34" charset="0"/>
            </a:endParaRPr>
          </a:p>
        </p:txBody>
      </p:sp>
      <p:grpSp>
        <p:nvGrpSpPr>
          <p:cNvPr id="28" name="Group 27">
            <a:extLst>
              <a:ext uri="{FF2B5EF4-FFF2-40B4-BE49-F238E27FC236}">
                <a16:creationId xmlns:a16="http://schemas.microsoft.com/office/drawing/2014/main" id="{5168949D-A7E5-27F7-5F0C-59EEF10F19A5}"/>
              </a:ext>
            </a:extLst>
          </p:cNvPr>
          <p:cNvGrpSpPr/>
          <p:nvPr/>
        </p:nvGrpSpPr>
        <p:grpSpPr>
          <a:xfrm>
            <a:off x="3598102" y="1876487"/>
            <a:ext cx="1108298" cy="1713092"/>
            <a:chOff x="3598102" y="1876487"/>
            <a:chExt cx="1108298" cy="1713092"/>
          </a:xfrm>
        </p:grpSpPr>
        <p:grpSp>
          <p:nvGrpSpPr>
            <p:cNvPr id="394" name="Group 393">
              <a:extLst>
                <a:ext uri="{FF2B5EF4-FFF2-40B4-BE49-F238E27FC236}">
                  <a16:creationId xmlns:a16="http://schemas.microsoft.com/office/drawing/2014/main" id="{22BF00FC-B81D-7B4D-9B63-8DE814646255}"/>
                </a:ext>
              </a:extLst>
            </p:cNvPr>
            <p:cNvGrpSpPr/>
            <p:nvPr/>
          </p:nvGrpSpPr>
          <p:grpSpPr>
            <a:xfrm>
              <a:off x="3693645" y="2177592"/>
              <a:ext cx="917214" cy="1411987"/>
              <a:chOff x="5676900" y="1170708"/>
              <a:chExt cx="1828800" cy="2791692"/>
            </a:xfrm>
          </p:grpSpPr>
          <p:cxnSp>
            <p:nvCxnSpPr>
              <p:cNvPr id="427" name="Straight Connector 426">
                <a:extLst>
                  <a:ext uri="{FF2B5EF4-FFF2-40B4-BE49-F238E27FC236}">
                    <a16:creationId xmlns:a16="http://schemas.microsoft.com/office/drawing/2014/main" id="{66825576-4991-D141-A606-275CE07F0B90}"/>
                  </a:ext>
                </a:extLst>
              </p:cNvPr>
              <p:cNvCxnSpPr>
                <a:cxnSpLocks/>
                <a:stCxn id="397" idx="0"/>
                <a:endCxn id="437" idx="0"/>
              </p:cNvCxnSpPr>
              <p:nvPr/>
            </p:nvCxnSpPr>
            <p:spPr>
              <a:xfrm>
                <a:off x="5676900" y="1170708"/>
                <a:ext cx="0" cy="2791692"/>
              </a:xfrm>
              <a:prstGeom prst="line">
                <a:avLst/>
              </a:prstGeom>
              <a:solidFill>
                <a:schemeClr val="tx1">
                  <a:lumMod val="65000"/>
                  <a:lumOff val="35000"/>
                </a:schemeClr>
              </a:solidFill>
              <a:ln w="12700" cap="rnd">
                <a:solidFill>
                  <a:srgbClr val="E16161"/>
                </a:solidFill>
                <a:round/>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C05FEDD8-553B-E246-AC5C-15BB1D44C318}"/>
                  </a:ext>
                </a:extLst>
              </p:cNvPr>
              <p:cNvCxnSpPr>
                <a:cxnSpLocks/>
                <a:stCxn id="399" idx="0"/>
                <a:endCxn id="439" idx="0"/>
              </p:cNvCxnSpPr>
              <p:nvPr/>
            </p:nvCxnSpPr>
            <p:spPr>
              <a:xfrm>
                <a:off x="6591299" y="1170708"/>
                <a:ext cx="0" cy="2791692"/>
              </a:xfrm>
              <a:prstGeom prst="line">
                <a:avLst/>
              </a:prstGeom>
              <a:solidFill>
                <a:schemeClr val="tx1">
                  <a:lumMod val="65000"/>
                  <a:lumOff val="35000"/>
                </a:schemeClr>
              </a:solidFill>
              <a:ln w="12700" cap="rnd">
                <a:solidFill>
                  <a:srgbClr val="E16161"/>
                </a:solidFill>
                <a:roun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8FB76780-C566-3E4E-8A55-1CF551183030}"/>
                  </a:ext>
                </a:extLst>
              </p:cNvPr>
              <p:cNvCxnSpPr>
                <a:cxnSpLocks/>
                <a:stCxn id="400" idx="0"/>
                <a:endCxn id="440" idx="0"/>
              </p:cNvCxnSpPr>
              <p:nvPr/>
            </p:nvCxnSpPr>
            <p:spPr>
              <a:xfrm>
                <a:off x="7048500" y="1170708"/>
                <a:ext cx="0" cy="2791692"/>
              </a:xfrm>
              <a:prstGeom prst="line">
                <a:avLst/>
              </a:prstGeom>
              <a:solidFill>
                <a:schemeClr val="tx1">
                  <a:lumMod val="65000"/>
                  <a:lumOff val="35000"/>
                </a:schemeClr>
              </a:solidFill>
              <a:ln w="12700" cap="rnd">
                <a:solidFill>
                  <a:srgbClr val="E16161"/>
                </a:solidFill>
                <a:round/>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AB3A500C-1762-C142-9DAF-D39B74DCAAB7}"/>
                  </a:ext>
                </a:extLst>
              </p:cNvPr>
              <p:cNvCxnSpPr>
                <a:cxnSpLocks/>
                <a:stCxn id="401" idx="0"/>
                <a:endCxn id="441" idx="0"/>
              </p:cNvCxnSpPr>
              <p:nvPr/>
            </p:nvCxnSpPr>
            <p:spPr>
              <a:xfrm>
                <a:off x="7505700" y="1170710"/>
                <a:ext cx="0" cy="2791690"/>
              </a:xfrm>
              <a:prstGeom prst="line">
                <a:avLst/>
              </a:prstGeom>
              <a:solidFill>
                <a:schemeClr val="tx1">
                  <a:lumMod val="65000"/>
                  <a:lumOff val="35000"/>
                </a:schemeClr>
              </a:solidFill>
              <a:ln w="12700" cap="rnd">
                <a:solidFill>
                  <a:srgbClr val="E16161"/>
                </a:solidFill>
                <a:round/>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A37406B4-A1DE-BA40-9ABC-FB28B753EA8D}"/>
                  </a:ext>
                </a:extLst>
              </p:cNvPr>
              <p:cNvCxnSpPr>
                <a:cxnSpLocks/>
                <a:stCxn id="398" idx="0"/>
                <a:endCxn id="438" idx="0"/>
              </p:cNvCxnSpPr>
              <p:nvPr/>
            </p:nvCxnSpPr>
            <p:spPr>
              <a:xfrm>
                <a:off x="6134100" y="1170708"/>
                <a:ext cx="0" cy="2791692"/>
              </a:xfrm>
              <a:prstGeom prst="line">
                <a:avLst/>
              </a:prstGeom>
              <a:solidFill>
                <a:schemeClr val="tx1">
                  <a:lumMod val="65000"/>
                  <a:lumOff val="35000"/>
                </a:schemeClr>
              </a:solidFill>
              <a:ln w="12700" cap="rnd">
                <a:solidFill>
                  <a:srgbClr val="E16161"/>
                </a:solidFill>
                <a:roun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5F9D45C1-6D46-A42D-0116-61ED647645D8}"/>
                </a:ext>
              </a:extLst>
            </p:cNvPr>
            <p:cNvSpPr txBox="1"/>
            <p:nvPr/>
          </p:nvSpPr>
          <p:spPr>
            <a:xfrm>
              <a:off x="3598102" y="1876487"/>
              <a:ext cx="1108298" cy="387103"/>
            </a:xfrm>
            <a:prstGeom prst="rect">
              <a:avLst/>
            </a:prstGeom>
            <a:noFill/>
          </p:spPr>
          <p:txBody>
            <a:bodyPr wrap="square" rtlCol="0" anchor="ctr">
              <a:no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b="0" i="0" u="none" strike="noStrike" kern="1200" cap="none" spc="0" normalizeH="0" baseline="0" noProof="0" dirty="0">
                  <a:ln>
                    <a:noFill/>
                  </a:ln>
                  <a:solidFill>
                    <a:srgbClr val="E16161"/>
                  </a:solidFill>
                  <a:effectLst/>
                  <a:uLnTx/>
                  <a:uFillTx/>
                  <a:latin typeface="Avenir Next" panose="020B0503020202020204" pitchFamily="34" charset="0"/>
                </a:rPr>
                <a:t>bitline</a:t>
              </a:r>
            </a:p>
          </p:txBody>
        </p:sp>
      </p:grpSp>
      <p:grpSp>
        <p:nvGrpSpPr>
          <p:cNvPr id="29" name="Group 28">
            <a:extLst>
              <a:ext uri="{FF2B5EF4-FFF2-40B4-BE49-F238E27FC236}">
                <a16:creationId xmlns:a16="http://schemas.microsoft.com/office/drawing/2014/main" id="{D9B55A0E-5D1B-C807-864F-455CB34119D0}"/>
              </a:ext>
            </a:extLst>
          </p:cNvPr>
          <p:cNvGrpSpPr/>
          <p:nvPr/>
        </p:nvGrpSpPr>
        <p:grpSpPr>
          <a:xfrm>
            <a:off x="3521667" y="2500388"/>
            <a:ext cx="2536120" cy="917214"/>
            <a:chOff x="3521667" y="2500388"/>
            <a:chExt cx="2536120" cy="917214"/>
          </a:xfrm>
        </p:grpSpPr>
        <p:grpSp>
          <p:nvGrpSpPr>
            <p:cNvPr id="395" name="Group 394">
              <a:extLst>
                <a:ext uri="{FF2B5EF4-FFF2-40B4-BE49-F238E27FC236}">
                  <a16:creationId xmlns:a16="http://schemas.microsoft.com/office/drawing/2014/main" id="{E3601414-FC10-A340-A9F2-B35360F8AA5F}"/>
                </a:ext>
              </a:extLst>
            </p:cNvPr>
            <p:cNvGrpSpPr/>
            <p:nvPr/>
          </p:nvGrpSpPr>
          <p:grpSpPr>
            <a:xfrm>
              <a:off x="3521667" y="2500388"/>
              <a:ext cx="1414039" cy="917214"/>
              <a:chOff x="5333998" y="1790700"/>
              <a:chExt cx="2791691" cy="1828800"/>
            </a:xfrm>
          </p:grpSpPr>
          <p:cxnSp>
            <p:nvCxnSpPr>
              <p:cNvPr id="422" name="Straight Connector 421">
                <a:extLst>
                  <a:ext uri="{FF2B5EF4-FFF2-40B4-BE49-F238E27FC236}">
                    <a16:creationId xmlns:a16="http://schemas.microsoft.com/office/drawing/2014/main" id="{F35E9050-B57E-A94A-9B8A-7599A47F425F}"/>
                  </a:ext>
                </a:extLst>
              </p:cNvPr>
              <p:cNvCxnSpPr>
                <a:cxnSpLocks/>
                <a:stCxn id="401" idx="6"/>
                <a:endCxn id="432" idx="0"/>
              </p:cNvCxnSpPr>
              <p:nvPr/>
            </p:nvCxnSpPr>
            <p:spPr>
              <a:xfrm flipH="1">
                <a:off x="5333998" y="1790700"/>
                <a:ext cx="2791691" cy="2"/>
              </a:xfrm>
              <a:prstGeom prst="line">
                <a:avLst/>
              </a:prstGeom>
              <a:solidFill>
                <a:schemeClr val="tx1">
                  <a:lumMod val="65000"/>
                  <a:lumOff val="35000"/>
                </a:schemeClr>
              </a:solidFill>
              <a:ln w="12700" cap="rnd">
                <a:solidFill>
                  <a:schemeClr val="accent5"/>
                </a:solidFill>
                <a:round/>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2C7C2EC-B504-BB48-9DC6-65CE93CF1E5F}"/>
                  </a:ext>
                </a:extLst>
              </p:cNvPr>
              <p:cNvCxnSpPr>
                <a:cxnSpLocks/>
                <a:stCxn id="406" idx="6"/>
                <a:endCxn id="433" idx="0"/>
              </p:cNvCxnSpPr>
              <p:nvPr/>
            </p:nvCxnSpPr>
            <p:spPr>
              <a:xfrm flipH="1">
                <a:off x="5333998" y="2247899"/>
                <a:ext cx="2791691" cy="2"/>
              </a:xfrm>
              <a:prstGeom prst="line">
                <a:avLst/>
              </a:prstGeom>
              <a:solidFill>
                <a:schemeClr val="tx1">
                  <a:lumMod val="65000"/>
                  <a:lumOff val="35000"/>
                </a:schemeClr>
              </a:solidFill>
              <a:ln w="12700" cap="rnd">
                <a:solidFill>
                  <a:schemeClr val="accent5"/>
                </a:solidFill>
                <a:round/>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583846CB-F02D-534C-9969-8B7615699FDC}"/>
                  </a:ext>
                </a:extLst>
              </p:cNvPr>
              <p:cNvCxnSpPr>
                <a:cxnSpLocks/>
                <a:endCxn id="434" idx="0"/>
              </p:cNvCxnSpPr>
              <p:nvPr/>
            </p:nvCxnSpPr>
            <p:spPr>
              <a:xfrm flipH="1">
                <a:off x="5333998" y="2705100"/>
                <a:ext cx="2791686" cy="2"/>
              </a:xfrm>
              <a:prstGeom prst="line">
                <a:avLst/>
              </a:prstGeom>
              <a:solidFill>
                <a:schemeClr val="tx1">
                  <a:lumMod val="65000"/>
                  <a:lumOff val="35000"/>
                </a:schemeClr>
              </a:solidFill>
              <a:ln w="12700" cap="rnd">
                <a:solidFill>
                  <a:schemeClr val="accent5"/>
                </a:solidFill>
                <a:round/>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6B33149D-96A6-2E4C-B353-11478420610B}"/>
                  </a:ext>
                </a:extLst>
              </p:cNvPr>
              <p:cNvCxnSpPr>
                <a:cxnSpLocks/>
                <a:stCxn id="416" idx="6"/>
                <a:endCxn id="435" idx="0"/>
              </p:cNvCxnSpPr>
              <p:nvPr/>
            </p:nvCxnSpPr>
            <p:spPr>
              <a:xfrm flipH="1">
                <a:off x="5333998" y="3162299"/>
                <a:ext cx="2791691" cy="2"/>
              </a:xfrm>
              <a:prstGeom prst="line">
                <a:avLst/>
              </a:prstGeom>
              <a:solidFill>
                <a:schemeClr val="tx1">
                  <a:lumMod val="65000"/>
                  <a:lumOff val="35000"/>
                </a:schemeClr>
              </a:solidFill>
              <a:ln w="12700" cap="rnd">
                <a:solidFill>
                  <a:schemeClr val="accent5"/>
                </a:solidFill>
                <a:round/>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1F40B3AF-6386-7842-A059-5DF6B3A1BEEE}"/>
                  </a:ext>
                </a:extLst>
              </p:cNvPr>
              <p:cNvCxnSpPr>
                <a:cxnSpLocks/>
                <a:stCxn id="421" idx="6"/>
                <a:endCxn id="436" idx="0"/>
              </p:cNvCxnSpPr>
              <p:nvPr/>
            </p:nvCxnSpPr>
            <p:spPr>
              <a:xfrm flipH="1">
                <a:off x="5333998" y="3619500"/>
                <a:ext cx="2791691" cy="0"/>
              </a:xfrm>
              <a:prstGeom prst="line">
                <a:avLst/>
              </a:prstGeom>
              <a:solidFill>
                <a:schemeClr val="tx1">
                  <a:lumMod val="65000"/>
                  <a:lumOff val="35000"/>
                </a:schemeClr>
              </a:solidFill>
              <a:ln w="12700" cap="rnd">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2C9BE3A7-315B-7F2A-9887-CD9B7EB4BCE5}"/>
                </a:ext>
              </a:extLst>
            </p:cNvPr>
            <p:cNvSpPr txBox="1"/>
            <p:nvPr/>
          </p:nvSpPr>
          <p:spPr>
            <a:xfrm>
              <a:off x="4873052" y="2806126"/>
              <a:ext cx="1184735" cy="387103"/>
            </a:xfrm>
            <a:prstGeom prst="rect">
              <a:avLst/>
            </a:prstGeom>
            <a:noFill/>
          </p:spPr>
          <p:txBody>
            <a:bodyPr wrap="square" rtlCol="0" anchor="ctr">
              <a:no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5"/>
                  </a:solidFill>
                  <a:effectLst/>
                  <a:uLnTx/>
                  <a:uFillTx/>
                  <a:latin typeface="Avenir Next" panose="020B0503020202020204" pitchFamily="34" charset="0"/>
                </a:rPr>
                <a:t>wordline </a:t>
              </a:r>
            </a:p>
          </p:txBody>
        </p:sp>
      </p:grpSp>
      <p:grpSp>
        <p:nvGrpSpPr>
          <p:cNvPr id="641" name="Group 640">
            <a:extLst>
              <a:ext uri="{FF2B5EF4-FFF2-40B4-BE49-F238E27FC236}">
                <a16:creationId xmlns:a16="http://schemas.microsoft.com/office/drawing/2014/main" id="{D04F642F-84B7-60E8-B9DB-8CEBA6A065B8}"/>
              </a:ext>
            </a:extLst>
          </p:cNvPr>
          <p:cNvGrpSpPr/>
          <p:nvPr/>
        </p:nvGrpSpPr>
        <p:grpSpPr>
          <a:xfrm>
            <a:off x="3521667" y="2502320"/>
            <a:ext cx="1184735" cy="917214"/>
            <a:chOff x="5333998" y="1790700"/>
            <a:chExt cx="2791691" cy="1828800"/>
          </a:xfrm>
        </p:grpSpPr>
        <p:cxnSp>
          <p:nvCxnSpPr>
            <p:cNvPr id="642" name="Straight Connector 641">
              <a:extLst>
                <a:ext uri="{FF2B5EF4-FFF2-40B4-BE49-F238E27FC236}">
                  <a16:creationId xmlns:a16="http://schemas.microsoft.com/office/drawing/2014/main" id="{E281BACF-8AA1-7534-2B8D-667303E2A72A}"/>
                </a:ext>
              </a:extLst>
            </p:cNvPr>
            <p:cNvCxnSpPr>
              <a:cxnSpLocks/>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DAA44044-B3DB-1A97-CF29-0E801479555A}"/>
                </a:ext>
              </a:extLst>
            </p:cNvPr>
            <p:cNvCxnSpPr>
              <a:cxnSpLocks/>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664" name="Straight Connector 663">
              <a:extLst>
                <a:ext uri="{FF2B5EF4-FFF2-40B4-BE49-F238E27FC236}">
                  <a16:creationId xmlns:a16="http://schemas.microsoft.com/office/drawing/2014/main" id="{EFEA7BC0-6BD1-B241-B336-4BD8FE6D990C}"/>
                </a:ext>
              </a:extLst>
            </p:cNvPr>
            <p:cNvCxnSpPr>
              <a:cxnSpLocks/>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397F324A-3608-7FB0-B1FF-A5CDEB40F1D7}"/>
                </a:ext>
              </a:extLst>
            </p:cNvPr>
            <p:cNvCxnSpPr>
              <a:cxnSpLocks/>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0348E82F-814B-2EAC-1261-C3AD3D707E15}"/>
                </a:ext>
              </a:extLst>
            </p:cNvPr>
            <p:cNvCxnSpPr>
              <a:cxnSpLocks/>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67" name="Group 666">
            <a:extLst>
              <a:ext uri="{FF2B5EF4-FFF2-40B4-BE49-F238E27FC236}">
                <a16:creationId xmlns:a16="http://schemas.microsoft.com/office/drawing/2014/main" id="{FDF7450D-045A-02EF-3FD6-10A246B181CE}"/>
              </a:ext>
            </a:extLst>
          </p:cNvPr>
          <p:cNvGrpSpPr/>
          <p:nvPr/>
        </p:nvGrpSpPr>
        <p:grpSpPr>
          <a:xfrm>
            <a:off x="3697744" y="2404844"/>
            <a:ext cx="917214" cy="1184735"/>
            <a:chOff x="5676900" y="1170708"/>
            <a:chExt cx="1828800" cy="2791692"/>
          </a:xfrm>
        </p:grpSpPr>
        <p:cxnSp>
          <p:nvCxnSpPr>
            <p:cNvPr id="668" name="Straight Connector 667">
              <a:extLst>
                <a:ext uri="{FF2B5EF4-FFF2-40B4-BE49-F238E27FC236}">
                  <a16:creationId xmlns:a16="http://schemas.microsoft.com/office/drawing/2014/main" id="{679C81AF-E6FD-0078-33C7-A6B92B1708CF}"/>
                </a:ext>
              </a:extLst>
            </p:cNvPr>
            <p:cNvCxnSpPr>
              <a:cxnSpLocks/>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C2DBF150-F0B8-85D3-0F5A-1F61F79876BE}"/>
                </a:ext>
              </a:extLst>
            </p:cNvPr>
            <p:cNvCxnSpPr>
              <a:cxnSpLocks/>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C49AE3E0-AF17-821F-6A06-E4F89F4D1789}"/>
                </a:ext>
              </a:extLst>
            </p:cNvPr>
            <p:cNvCxnSpPr>
              <a:cxnSpLocks/>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CA498159-0E5A-5771-AC21-2AE64A001A28}"/>
                </a:ext>
              </a:extLst>
            </p:cNvPr>
            <p:cNvCxnSpPr>
              <a:cxnSpLocks/>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CB98FE26-3B8B-A9D6-FDC0-48126E91ACDE}"/>
                </a:ext>
              </a:extLst>
            </p:cNvPr>
            <p:cNvCxnSpPr>
              <a:cxnSpLocks/>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6" name="Group 395">
            <a:extLst>
              <a:ext uri="{FF2B5EF4-FFF2-40B4-BE49-F238E27FC236}">
                <a16:creationId xmlns:a16="http://schemas.microsoft.com/office/drawing/2014/main" id="{0CEB0A94-5D02-4C48-84CA-74AD2EA1A2BA}"/>
              </a:ext>
            </a:extLst>
          </p:cNvPr>
          <p:cNvGrpSpPr/>
          <p:nvPr/>
        </p:nvGrpSpPr>
        <p:grpSpPr>
          <a:xfrm>
            <a:off x="3598102" y="2404845"/>
            <a:ext cx="1108300" cy="1108300"/>
            <a:chOff x="5486400" y="1600200"/>
            <a:chExt cx="2209800" cy="2209800"/>
          </a:xfrm>
        </p:grpSpPr>
        <p:sp>
          <p:nvSpPr>
            <p:cNvPr id="397" name="Oval 396">
              <a:extLst>
                <a:ext uri="{FF2B5EF4-FFF2-40B4-BE49-F238E27FC236}">
                  <a16:creationId xmlns:a16="http://schemas.microsoft.com/office/drawing/2014/main" id="{5CAC80A3-2785-964C-AF7D-F3DA04063AC1}"/>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8" name="Oval 397">
              <a:extLst>
                <a:ext uri="{FF2B5EF4-FFF2-40B4-BE49-F238E27FC236}">
                  <a16:creationId xmlns:a16="http://schemas.microsoft.com/office/drawing/2014/main" id="{0DACBBC9-83C1-534B-82C4-1CC17CC0CC39}"/>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9" name="Oval 398">
              <a:extLst>
                <a:ext uri="{FF2B5EF4-FFF2-40B4-BE49-F238E27FC236}">
                  <a16:creationId xmlns:a16="http://schemas.microsoft.com/office/drawing/2014/main" id="{B006351D-1681-5E4E-9833-C8B18EEBA193}"/>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0" name="Oval 399">
              <a:extLst>
                <a:ext uri="{FF2B5EF4-FFF2-40B4-BE49-F238E27FC236}">
                  <a16:creationId xmlns:a16="http://schemas.microsoft.com/office/drawing/2014/main" id="{121DA3DE-42CF-AA41-B62D-C5884F8E9599}"/>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1" name="Oval 400">
              <a:extLst>
                <a:ext uri="{FF2B5EF4-FFF2-40B4-BE49-F238E27FC236}">
                  <a16:creationId xmlns:a16="http://schemas.microsoft.com/office/drawing/2014/main" id="{17AFB6DE-6324-8748-8969-24311267FAB1}"/>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2" name="Oval 401">
              <a:extLst>
                <a:ext uri="{FF2B5EF4-FFF2-40B4-BE49-F238E27FC236}">
                  <a16:creationId xmlns:a16="http://schemas.microsoft.com/office/drawing/2014/main" id="{3CD32634-F17B-334A-9B7D-89B774CE5C15}"/>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3" name="Oval 402">
              <a:extLst>
                <a:ext uri="{FF2B5EF4-FFF2-40B4-BE49-F238E27FC236}">
                  <a16:creationId xmlns:a16="http://schemas.microsoft.com/office/drawing/2014/main" id="{4A4B272E-AC75-C248-A5B8-AAC608C9A2D5}"/>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4" name="Oval 403">
              <a:extLst>
                <a:ext uri="{FF2B5EF4-FFF2-40B4-BE49-F238E27FC236}">
                  <a16:creationId xmlns:a16="http://schemas.microsoft.com/office/drawing/2014/main" id="{FE89EF87-4F03-7F44-A3F6-D4BD1A634048}"/>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5" name="Oval 404">
              <a:extLst>
                <a:ext uri="{FF2B5EF4-FFF2-40B4-BE49-F238E27FC236}">
                  <a16:creationId xmlns:a16="http://schemas.microsoft.com/office/drawing/2014/main" id="{FE50D5CD-8EE7-6E49-9324-D95F1BF7716F}"/>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6" name="Oval 405">
              <a:extLst>
                <a:ext uri="{FF2B5EF4-FFF2-40B4-BE49-F238E27FC236}">
                  <a16:creationId xmlns:a16="http://schemas.microsoft.com/office/drawing/2014/main" id="{F1670559-868E-AC43-8485-7A0CD3BBF6DD}"/>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7" name="Oval 406">
              <a:extLst>
                <a:ext uri="{FF2B5EF4-FFF2-40B4-BE49-F238E27FC236}">
                  <a16:creationId xmlns:a16="http://schemas.microsoft.com/office/drawing/2014/main" id="{8A4D17F5-B8CC-454E-AAE6-2BB19366F797}"/>
                </a:ext>
              </a:extLst>
            </p:cNvPr>
            <p:cNvSpPr/>
            <p:nvPr/>
          </p:nvSpPr>
          <p:spPr>
            <a:xfrm>
              <a:off x="54864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8" name="Oval 407">
              <a:extLst>
                <a:ext uri="{FF2B5EF4-FFF2-40B4-BE49-F238E27FC236}">
                  <a16:creationId xmlns:a16="http://schemas.microsoft.com/office/drawing/2014/main" id="{403FA7A9-CA8A-C246-9A8D-4B2D6CCB5BED}"/>
                </a:ext>
              </a:extLst>
            </p:cNvPr>
            <p:cNvSpPr/>
            <p:nvPr/>
          </p:nvSpPr>
          <p:spPr>
            <a:xfrm>
              <a:off x="59436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9" name="Oval 408">
              <a:extLst>
                <a:ext uri="{FF2B5EF4-FFF2-40B4-BE49-F238E27FC236}">
                  <a16:creationId xmlns:a16="http://schemas.microsoft.com/office/drawing/2014/main" id="{914EE22A-B051-274B-B345-0D2FA2B1F1FD}"/>
                </a:ext>
              </a:extLst>
            </p:cNvPr>
            <p:cNvSpPr/>
            <p:nvPr/>
          </p:nvSpPr>
          <p:spPr>
            <a:xfrm>
              <a:off x="64008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0" name="Oval 409">
              <a:extLst>
                <a:ext uri="{FF2B5EF4-FFF2-40B4-BE49-F238E27FC236}">
                  <a16:creationId xmlns:a16="http://schemas.microsoft.com/office/drawing/2014/main" id="{BDDD48E8-8884-574D-B570-D4559E5AC908}"/>
                </a:ext>
              </a:extLst>
            </p:cNvPr>
            <p:cNvSpPr/>
            <p:nvPr/>
          </p:nvSpPr>
          <p:spPr>
            <a:xfrm>
              <a:off x="68580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1" name="Oval 410">
              <a:extLst>
                <a:ext uri="{FF2B5EF4-FFF2-40B4-BE49-F238E27FC236}">
                  <a16:creationId xmlns:a16="http://schemas.microsoft.com/office/drawing/2014/main" id="{111294A3-02F0-FC49-AD3B-E507B6D2BE99}"/>
                </a:ext>
              </a:extLst>
            </p:cNvPr>
            <p:cNvSpPr/>
            <p:nvPr/>
          </p:nvSpPr>
          <p:spPr>
            <a:xfrm>
              <a:off x="73152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2" name="Oval 411">
              <a:extLst>
                <a:ext uri="{FF2B5EF4-FFF2-40B4-BE49-F238E27FC236}">
                  <a16:creationId xmlns:a16="http://schemas.microsoft.com/office/drawing/2014/main" id="{48731768-F3AB-8E49-A023-62B38772DB46}"/>
                </a:ext>
              </a:extLst>
            </p:cNvPr>
            <p:cNvSpPr/>
            <p:nvPr/>
          </p:nvSpPr>
          <p:spPr>
            <a:xfrm>
              <a:off x="54864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3" name="Oval 412">
              <a:extLst>
                <a:ext uri="{FF2B5EF4-FFF2-40B4-BE49-F238E27FC236}">
                  <a16:creationId xmlns:a16="http://schemas.microsoft.com/office/drawing/2014/main" id="{2BF851CC-F68B-9B4C-A58B-81DC812CDE0F}"/>
                </a:ext>
              </a:extLst>
            </p:cNvPr>
            <p:cNvSpPr/>
            <p:nvPr/>
          </p:nvSpPr>
          <p:spPr>
            <a:xfrm>
              <a:off x="59436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4" name="Oval 413">
              <a:extLst>
                <a:ext uri="{FF2B5EF4-FFF2-40B4-BE49-F238E27FC236}">
                  <a16:creationId xmlns:a16="http://schemas.microsoft.com/office/drawing/2014/main" id="{9D63C112-10DF-624C-8D85-74C0EA9ED444}"/>
                </a:ext>
              </a:extLst>
            </p:cNvPr>
            <p:cNvSpPr/>
            <p:nvPr/>
          </p:nvSpPr>
          <p:spPr>
            <a:xfrm>
              <a:off x="64008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5" name="Oval 414">
              <a:extLst>
                <a:ext uri="{FF2B5EF4-FFF2-40B4-BE49-F238E27FC236}">
                  <a16:creationId xmlns:a16="http://schemas.microsoft.com/office/drawing/2014/main" id="{447245FE-FD9D-CA40-8259-1603D9CEB6D8}"/>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6" name="Oval 415">
              <a:extLst>
                <a:ext uri="{FF2B5EF4-FFF2-40B4-BE49-F238E27FC236}">
                  <a16:creationId xmlns:a16="http://schemas.microsoft.com/office/drawing/2014/main" id="{CC79A9FE-3B4F-8445-A57E-FCB77904C8B2}"/>
                </a:ext>
              </a:extLst>
            </p:cNvPr>
            <p:cNvSpPr/>
            <p:nvPr/>
          </p:nvSpPr>
          <p:spPr>
            <a:xfrm>
              <a:off x="73152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7" name="Oval 416">
              <a:extLst>
                <a:ext uri="{FF2B5EF4-FFF2-40B4-BE49-F238E27FC236}">
                  <a16:creationId xmlns:a16="http://schemas.microsoft.com/office/drawing/2014/main" id="{530B1789-DEDE-5A4F-B6E8-2F2A76B4CCA5}"/>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8" name="Oval 417">
              <a:extLst>
                <a:ext uri="{FF2B5EF4-FFF2-40B4-BE49-F238E27FC236}">
                  <a16:creationId xmlns:a16="http://schemas.microsoft.com/office/drawing/2014/main" id="{25A88D22-A089-B446-90A4-D23E278BD77B}"/>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9" name="Oval 418">
              <a:extLst>
                <a:ext uri="{FF2B5EF4-FFF2-40B4-BE49-F238E27FC236}">
                  <a16:creationId xmlns:a16="http://schemas.microsoft.com/office/drawing/2014/main" id="{BE8D1DAB-6891-EF42-A2A3-F98009328A0C}"/>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0" name="Oval 419">
              <a:extLst>
                <a:ext uri="{FF2B5EF4-FFF2-40B4-BE49-F238E27FC236}">
                  <a16:creationId xmlns:a16="http://schemas.microsoft.com/office/drawing/2014/main" id="{D588EFFB-B1F6-594B-8932-B3E72E749BB6}"/>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1" name="Oval 420">
              <a:extLst>
                <a:ext uri="{FF2B5EF4-FFF2-40B4-BE49-F238E27FC236}">
                  <a16:creationId xmlns:a16="http://schemas.microsoft.com/office/drawing/2014/main" id="{D7A2543D-F2FA-2846-88E0-36744AC44107}"/>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sp>
        <p:nvSpPr>
          <p:cNvPr id="678" name="Rounded Rectangle 677">
            <a:extLst>
              <a:ext uri="{FF2B5EF4-FFF2-40B4-BE49-F238E27FC236}">
                <a16:creationId xmlns:a16="http://schemas.microsoft.com/office/drawing/2014/main" id="{EB7A3A0B-98F1-EFD6-058E-22423D4C4232}"/>
              </a:ext>
            </a:extLst>
          </p:cNvPr>
          <p:cNvSpPr/>
          <p:nvPr/>
        </p:nvSpPr>
        <p:spPr>
          <a:xfrm>
            <a:off x="3414815" y="2272377"/>
            <a:ext cx="1483070" cy="1388622"/>
          </a:xfrm>
          <a:prstGeom prst="roundRect">
            <a:avLst>
              <a:gd name="adj" fmla="val 11846"/>
            </a:avLst>
          </a:prstGeom>
          <a:noFill/>
          <a:ln w="381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grpSp>
        <p:nvGrpSpPr>
          <p:cNvPr id="680" name="Group 679">
            <a:extLst>
              <a:ext uri="{FF2B5EF4-FFF2-40B4-BE49-F238E27FC236}">
                <a16:creationId xmlns:a16="http://schemas.microsoft.com/office/drawing/2014/main" id="{EECDA2AC-5403-4654-D1F9-12EF81E7C5CF}"/>
              </a:ext>
            </a:extLst>
          </p:cNvPr>
          <p:cNvGrpSpPr/>
          <p:nvPr/>
        </p:nvGrpSpPr>
        <p:grpSpPr>
          <a:xfrm>
            <a:off x="1734836" y="2404844"/>
            <a:ext cx="1414038" cy="1414038"/>
            <a:chOff x="4876800" y="1600199"/>
            <a:chExt cx="2819401" cy="2819401"/>
          </a:xfrm>
        </p:grpSpPr>
        <p:grpSp>
          <p:nvGrpSpPr>
            <p:cNvPr id="681" name="Group 680">
              <a:extLst>
                <a:ext uri="{FF2B5EF4-FFF2-40B4-BE49-F238E27FC236}">
                  <a16:creationId xmlns:a16="http://schemas.microsoft.com/office/drawing/2014/main" id="{34123431-1FF0-4289-4F55-F8F7AB7ED985}"/>
                </a:ext>
              </a:extLst>
            </p:cNvPr>
            <p:cNvGrpSpPr/>
            <p:nvPr/>
          </p:nvGrpSpPr>
          <p:grpSpPr>
            <a:xfrm>
              <a:off x="5486400" y="3962400"/>
              <a:ext cx="2209800" cy="457200"/>
              <a:chOff x="5486400" y="3962400"/>
              <a:chExt cx="2209800" cy="457200"/>
            </a:xfrm>
          </p:grpSpPr>
          <p:sp>
            <p:nvSpPr>
              <p:cNvPr id="706" name="DRAM">
                <a:extLst>
                  <a:ext uri="{FF2B5EF4-FFF2-40B4-BE49-F238E27FC236}">
                    <a16:creationId xmlns:a16="http://schemas.microsoft.com/office/drawing/2014/main" id="{CEFD516B-47BC-AA40-5C01-89C3F7B583D5}"/>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07" name="DRAM">
                <a:extLst>
                  <a:ext uri="{FF2B5EF4-FFF2-40B4-BE49-F238E27FC236}">
                    <a16:creationId xmlns:a16="http://schemas.microsoft.com/office/drawing/2014/main" id="{6921E9A3-1EFA-A717-4A02-DDAD4D72279C}"/>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08" name="DRAM">
                <a:extLst>
                  <a:ext uri="{FF2B5EF4-FFF2-40B4-BE49-F238E27FC236}">
                    <a16:creationId xmlns:a16="http://schemas.microsoft.com/office/drawing/2014/main" id="{97F51D8B-A6EF-DB06-0A50-91DB44B6758A}"/>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09" name="DRAM">
                <a:extLst>
                  <a:ext uri="{FF2B5EF4-FFF2-40B4-BE49-F238E27FC236}">
                    <a16:creationId xmlns:a16="http://schemas.microsoft.com/office/drawing/2014/main" id="{3123978C-D826-939E-D49C-1EA4BD1B00F2}"/>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10" name="DRAM">
                <a:extLst>
                  <a:ext uri="{FF2B5EF4-FFF2-40B4-BE49-F238E27FC236}">
                    <a16:creationId xmlns:a16="http://schemas.microsoft.com/office/drawing/2014/main" id="{FFC2EE4C-6C66-F265-FEE6-EA173A4010C8}"/>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82" name="Group 681">
              <a:extLst>
                <a:ext uri="{FF2B5EF4-FFF2-40B4-BE49-F238E27FC236}">
                  <a16:creationId xmlns:a16="http://schemas.microsoft.com/office/drawing/2014/main" id="{2BF2417E-7B26-E8D8-581A-DCE547EFE2DB}"/>
                </a:ext>
              </a:extLst>
            </p:cNvPr>
            <p:cNvGrpSpPr/>
            <p:nvPr/>
          </p:nvGrpSpPr>
          <p:grpSpPr>
            <a:xfrm>
              <a:off x="4876800" y="1600200"/>
              <a:ext cx="457200" cy="2209800"/>
              <a:chOff x="4876800" y="1600200"/>
              <a:chExt cx="457200" cy="2209800"/>
            </a:xfrm>
          </p:grpSpPr>
          <p:sp>
            <p:nvSpPr>
              <p:cNvPr id="337" name="DRAM">
                <a:extLst>
                  <a:ext uri="{FF2B5EF4-FFF2-40B4-BE49-F238E27FC236}">
                    <a16:creationId xmlns:a16="http://schemas.microsoft.com/office/drawing/2014/main" id="{6172647E-CB9E-27F8-2C5B-B5C25C2B441D}"/>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8" name="DRAM">
                <a:extLst>
                  <a:ext uri="{FF2B5EF4-FFF2-40B4-BE49-F238E27FC236}">
                    <a16:creationId xmlns:a16="http://schemas.microsoft.com/office/drawing/2014/main" id="{7128C8EB-8499-AAFD-F081-CE8F72F70B64}"/>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9" name="DRAM">
                <a:extLst>
                  <a:ext uri="{FF2B5EF4-FFF2-40B4-BE49-F238E27FC236}">
                    <a16:creationId xmlns:a16="http://schemas.microsoft.com/office/drawing/2014/main" id="{77677E57-90F4-BBA0-5483-C42CD731FDD1}"/>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04" name="DRAM">
                <a:extLst>
                  <a:ext uri="{FF2B5EF4-FFF2-40B4-BE49-F238E27FC236}">
                    <a16:creationId xmlns:a16="http://schemas.microsoft.com/office/drawing/2014/main" id="{BAB71EF5-B2E9-828A-494B-3CF307DEA389}"/>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05" name="DRAM">
                <a:extLst>
                  <a:ext uri="{FF2B5EF4-FFF2-40B4-BE49-F238E27FC236}">
                    <a16:creationId xmlns:a16="http://schemas.microsoft.com/office/drawing/2014/main" id="{8606A335-61F6-4867-0329-A840C90130D9}"/>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83" name="Group 682">
              <a:extLst>
                <a:ext uri="{FF2B5EF4-FFF2-40B4-BE49-F238E27FC236}">
                  <a16:creationId xmlns:a16="http://schemas.microsoft.com/office/drawing/2014/main" id="{654334DA-24D5-18DF-66CF-78640D41EE6F}"/>
                </a:ext>
              </a:extLst>
            </p:cNvPr>
            <p:cNvGrpSpPr/>
            <p:nvPr/>
          </p:nvGrpSpPr>
          <p:grpSpPr>
            <a:xfrm>
              <a:off x="5676900" y="1600199"/>
              <a:ext cx="1828800" cy="2362201"/>
              <a:chOff x="5676900" y="1170708"/>
              <a:chExt cx="1828800" cy="2791692"/>
            </a:xfrm>
          </p:grpSpPr>
          <p:cxnSp>
            <p:nvCxnSpPr>
              <p:cNvPr id="332" name="Straight Connector 331">
                <a:extLst>
                  <a:ext uri="{FF2B5EF4-FFF2-40B4-BE49-F238E27FC236}">
                    <a16:creationId xmlns:a16="http://schemas.microsoft.com/office/drawing/2014/main" id="{896C1244-F9B5-AC00-4CEB-479CC448BEC9}"/>
                  </a:ext>
                </a:extLst>
              </p:cNvPr>
              <p:cNvCxnSpPr>
                <a:cxnSpLocks/>
                <a:stCxn id="686" idx="0"/>
                <a:endCxn id="706"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35A535A2-8710-B484-2344-350606FEFBBD}"/>
                  </a:ext>
                </a:extLst>
              </p:cNvPr>
              <p:cNvCxnSpPr>
                <a:cxnSpLocks/>
                <a:stCxn id="688" idx="0"/>
                <a:endCxn id="708"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72D9A5DB-E77F-4E94-AA4F-FE45BD4D65EA}"/>
                  </a:ext>
                </a:extLst>
              </p:cNvPr>
              <p:cNvCxnSpPr>
                <a:cxnSpLocks/>
                <a:stCxn id="689" idx="0"/>
                <a:endCxn id="709"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D857CC8-E95B-9456-993B-D053147C2671}"/>
                  </a:ext>
                </a:extLst>
              </p:cNvPr>
              <p:cNvCxnSpPr>
                <a:cxnSpLocks/>
                <a:stCxn id="690" idx="0"/>
                <a:endCxn id="710"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3F6D8517-EC47-6D63-E038-653E8A5AC13B}"/>
                  </a:ext>
                </a:extLst>
              </p:cNvPr>
              <p:cNvCxnSpPr>
                <a:cxnSpLocks/>
                <a:stCxn id="687" idx="0"/>
                <a:endCxn id="707"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84" name="Group 683">
              <a:extLst>
                <a:ext uri="{FF2B5EF4-FFF2-40B4-BE49-F238E27FC236}">
                  <a16:creationId xmlns:a16="http://schemas.microsoft.com/office/drawing/2014/main" id="{AF96E67B-C7A3-CD15-4AF5-FD52FC5681FF}"/>
                </a:ext>
              </a:extLst>
            </p:cNvPr>
            <p:cNvGrpSpPr/>
            <p:nvPr/>
          </p:nvGrpSpPr>
          <p:grpSpPr>
            <a:xfrm>
              <a:off x="5334000" y="1790700"/>
              <a:ext cx="2362201" cy="1828800"/>
              <a:chOff x="5333998" y="1790700"/>
              <a:chExt cx="2791691" cy="1828800"/>
            </a:xfrm>
          </p:grpSpPr>
          <p:cxnSp>
            <p:nvCxnSpPr>
              <p:cNvPr id="327" name="Straight Connector 326">
                <a:extLst>
                  <a:ext uri="{FF2B5EF4-FFF2-40B4-BE49-F238E27FC236}">
                    <a16:creationId xmlns:a16="http://schemas.microsoft.com/office/drawing/2014/main" id="{165B5B9D-C4A0-8D33-91E5-185434D8A8B1}"/>
                  </a:ext>
                </a:extLst>
              </p:cNvPr>
              <p:cNvCxnSpPr>
                <a:cxnSpLocks/>
                <a:stCxn id="690" idx="6"/>
                <a:endCxn id="337"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CEBEEBFF-3B32-3D91-A0B9-602AA4102E31}"/>
                  </a:ext>
                </a:extLst>
              </p:cNvPr>
              <p:cNvCxnSpPr>
                <a:cxnSpLocks/>
                <a:stCxn id="695" idx="6"/>
                <a:endCxn id="338"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BFD2838C-7275-DE0E-FBCB-588FAF26868B}"/>
                  </a:ext>
                </a:extLst>
              </p:cNvPr>
              <p:cNvCxnSpPr>
                <a:cxnSpLocks/>
                <a:stCxn id="700" idx="6"/>
                <a:endCxn id="339"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7E635D79-E5B2-7349-9B6D-41BEBFFF0406}"/>
                  </a:ext>
                </a:extLst>
              </p:cNvPr>
              <p:cNvCxnSpPr>
                <a:cxnSpLocks/>
                <a:stCxn id="321" idx="6"/>
                <a:endCxn id="704"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3ABEF132-1492-A3F0-D06D-CC35A8CF0748}"/>
                  </a:ext>
                </a:extLst>
              </p:cNvPr>
              <p:cNvCxnSpPr>
                <a:cxnSpLocks/>
                <a:stCxn id="326" idx="6"/>
                <a:endCxn id="705"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85" name="Group 684">
              <a:extLst>
                <a:ext uri="{FF2B5EF4-FFF2-40B4-BE49-F238E27FC236}">
                  <a16:creationId xmlns:a16="http://schemas.microsoft.com/office/drawing/2014/main" id="{C56DC51F-B998-A67E-A4AE-A0B9D3944C98}"/>
                </a:ext>
              </a:extLst>
            </p:cNvPr>
            <p:cNvGrpSpPr/>
            <p:nvPr/>
          </p:nvGrpSpPr>
          <p:grpSpPr>
            <a:xfrm>
              <a:off x="5486400" y="1600200"/>
              <a:ext cx="2209800" cy="2209800"/>
              <a:chOff x="5486400" y="1600200"/>
              <a:chExt cx="2209800" cy="2209800"/>
            </a:xfrm>
          </p:grpSpPr>
          <p:sp>
            <p:nvSpPr>
              <p:cNvPr id="686" name="Oval 685">
                <a:extLst>
                  <a:ext uri="{FF2B5EF4-FFF2-40B4-BE49-F238E27FC236}">
                    <a16:creationId xmlns:a16="http://schemas.microsoft.com/office/drawing/2014/main" id="{C1884CCB-017D-B172-86AB-16DC0BF60622}"/>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7" name="Oval 686">
                <a:extLst>
                  <a:ext uri="{FF2B5EF4-FFF2-40B4-BE49-F238E27FC236}">
                    <a16:creationId xmlns:a16="http://schemas.microsoft.com/office/drawing/2014/main" id="{115DD4F2-5796-89D8-B6D5-F942251A9080}"/>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8" name="Oval 687">
                <a:extLst>
                  <a:ext uri="{FF2B5EF4-FFF2-40B4-BE49-F238E27FC236}">
                    <a16:creationId xmlns:a16="http://schemas.microsoft.com/office/drawing/2014/main" id="{1203891A-3289-0434-CDEE-5D275952318A}"/>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9" name="Oval 688">
                <a:extLst>
                  <a:ext uri="{FF2B5EF4-FFF2-40B4-BE49-F238E27FC236}">
                    <a16:creationId xmlns:a16="http://schemas.microsoft.com/office/drawing/2014/main" id="{F339FA66-BAED-828F-60B7-5C0BB13896F8}"/>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0" name="Oval 689">
                <a:extLst>
                  <a:ext uri="{FF2B5EF4-FFF2-40B4-BE49-F238E27FC236}">
                    <a16:creationId xmlns:a16="http://schemas.microsoft.com/office/drawing/2014/main" id="{EBBF5C66-1F14-FFC7-3B0F-8ABBEC836756}"/>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1" name="Oval 690">
                <a:extLst>
                  <a:ext uri="{FF2B5EF4-FFF2-40B4-BE49-F238E27FC236}">
                    <a16:creationId xmlns:a16="http://schemas.microsoft.com/office/drawing/2014/main" id="{0E872D1D-7F11-286F-3F5E-5A5FEFE62F86}"/>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2" name="Oval 691">
                <a:extLst>
                  <a:ext uri="{FF2B5EF4-FFF2-40B4-BE49-F238E27FC236}">
                    <a16:creationId xmlns:a16="http://schemas.microsoft.com/office/drawing/2014/main" id="{0D163B65-7474-2CEE-40FD-0C71DC8793F0}"/>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3" name="Oval 692">
                <a:extLst>
                  <a:ext uri="{FF2B5EF4-FFF2-40B4-BE49-F238E27FC236}">
                    <a16:creationId xmlns:a16="http://schemas.microsoft.com/office/drawing/2014/main" id="{935A980E-BC62-5F29-F22D-264582179E42}"/>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4" name="Oval 693">
                <a:extLst>
                  <a:ext uri="{FF2B5EF4-FFF2-40B4-BE49-F238E27FC236}">
                    <a16:creationId xmlns:a16="http://schemas.microsoft.com/office/drawing/2014/main" id="{63B40C84-4CA0-CD93-5A85-9DF26481122F}"/>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5" name="Oval 694">
                <a:extLst>
                  <a:ext uri="{FF2B5EF4-FFF2-40B4-BE49-F238E27FC236}">
                    <a16:creationId xmlns:a16="http://schemas.microsoft.com/office/drawing/2014/main" id="{A6CA6D4D-393A-9B99-C6B7-8CA725439F0A}"/>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6" name="Oval 695">
                <a:extLst>
                  <a:ext uri="{FF2B5EF4-FFF2-40B4-BE49-F238E27FC236}">
                    <a16:creationId xmlns:a16="http://schemas.microsoft.com/office/drawing/2014/main" id="{8812F20A-E448-D60B-A4D2-59B10C659CD4}"/>
                  </a:ext>
                </a:extLst>
              </p:cNvPr>
              <p:cNvSpPr/>
              <p:nvPr/>
            </p:nvSpPr>
            <p:spPr>
              <a:xfrm>
                <a:off x="54864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7" name="Oval 696">
                <a:extLst>
                  <a:ext uri="{FF2B5EF4-FFF2-40B4-BE49-F238E27FC236}">
                    <a16:creationId xmlns:a16="http://schemas.microsoft.com/office/drawing/2014/main" id="{6543453A-F1E1-9F26-E5FB-1CEBD22C9284}"/>
                  </a:ext>
                </a:extLst>
              </p:cNvPr>
              <p:cNvSpPr/>
              <p:nvPr/>
            </p:nvSpPr>
            <p:spPr>
              <a:xfrm>
                <a:off x="59436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8" name="Oval 697">
                <a:extLst>
                  <a:ext uri="{FF2B5EF4-FFF2-40B4-BE49-F238E27FC236}">
                    <a16:creationId xmlns:a16="http://schemas.microsoft.com/office/drawing/2014/main" id="{0DADD14B-6C97-9C1C-656F-7C8F7159A60B}"/>
                  </a:ext>
                </a:extLst>
              </p:cNvPr>
              <p:cNvSpPr/>
              <p:nvPr/>
            </p:nvSpPr>
            <p:spPr>
              <a:xfrm>
                <a:off x="64008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9" name="Oval 698">
                <a:extLst>
                  <a:ext uri="{FF2B5EF4-FFF2-40B4-BE49-F238E27FC236}">
                    <a16:creationId xmlns:a16="http://schemas.microsoft.com/office/drawing/2014/main" id="{4EACC11C-EB66-4DFC-347A-EF5AB8013F27}"/>
                  </a:ext>
                </a:extLst>
              </p:cNvPr>
              <p:cNvSpPr/>
              <p:nvPr/>
            </p:nvSpPr>
            <p:spPr>
              <a:xfrm>
                <a:off x="68580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00" name="Oval 699">
                <a:extLst>
                  <a:ext uri="{FF2B5EF4-FFF2-40B4-BE49-F238E27FC236}">
                    <a16:creationId xmlns:a16="http://schemas.microsoft.com/office/drawing/2014/main" id="{30E3826D-2D28-B28A-6573-CA738B69EA70}"/>
                  </a:ext>
                </a:extLst>
              </p:cNvPr>
              <p:cNvSpPr/>
              <p:nvPr/>
            </p:nvSpPr>
            <p:spPr>
              <a:xfrm>
                <a:off x="73152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01" name="Oval 700">
                <a:extLst>
                  <a:ext uri="{FF2B5EF4-FFF2-40B4-BE49-F238E27FC236}">
                    <a16:creationId xmlns:a16="http://schemas.microsoft.com/office/drawing/2014/main" id="{37DE5684-88F5-5F58-9218-78895F2EECFF}"/>
                  </a:ext>
                </a:extLst>
              </p:cNvPr>
              <p:cNvSpPr/>
              <p:nvPr/>
            </p:nvSpPr>
            <p:spPr>
              <a:xfrm>
                <a:off x="54864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02" name="Oval 701">
                <a:extLst>
                  <a:ext uri="{FF2B5EF4-FFF2-40B4-BE49-F238E27FC236}">
                    <a16:creationId xmlns:a16="http://schemas.microsoft.com/office/drawing/2014/main" id="{5433580C-C81A-BFD1-7842-8D2F156E2A9A}"/>
                  </a:ext>
                </a:extLst>
              </p:cNvPr>
              <p:cNvSpPr/>
              <p:nvPr/>
            </p:nvSpPr>
            <p:spPr>
              <a:xfrm>
                <a:off x="59436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03" name="Oval 702">
                <a:extLst>
                  <a:ext uri="{FF2B5EF4-FFF2-40B4-BE49-F238E27FC236}">
                    <a16:creationId xmlns:a16="http://schemas.microsoft.com/office/drawing/2014/main" id="{9BD2F928-66BF-4961-E07B-F3423D9796DD}"/>
                  </a:ext>
                </a:extLst>
              </p:cNvPr>
              <p:cNvSpPr/>
              <p:nvPr/>
            </p:nvSpPr>
            <p:spPr>
              <a:xfrm>
                <a:off x="64008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0" name="Oval 319">
                <a:extLst>
                  <a:ext uri="{FF2B5EF4-FFF2-40B4-BE49-F238E27FC236}">
                    <a16:creationId xmlns:a16="http://schemas.microsoft.com/office/drawing/2014/main" id="{3236A3AE-6B70-6E5D-EA01-C293DEDBA667}"/>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1" name="Oval 320">
                <a:extLst>
                  <a:ext uri="{FF2B5EF4-FFF2-40B4-BE49-F238E27FC236}">
                    <a16:creationId xmlns:a16="http://schemas.microsoft.com/office/drawing/2014/main" id="{DE026B5F-03B8-8BB8-EDFD-38BDAF0AFBB5}"/>
                  </a:ext>
                </a:extLst>
              </p:cNvPr>
              <p:cNvSpPr/>
              <p:nvPr/>
            </p:nvSpPr>
            <p:spPr>
              <a:xfrm>
                <a:off x="73152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2" name="Oval 321">
                <a:extLst>
                  <a:ext uri="{FF2B5EF4-FFF2-40B4-BE49-F238E27FC236}">
                    <a16:creationId xmlns:a16="http://schemas.microsoft.com/office/drawing/2014/main" id="{0466260D-7482-EB2D-0373-03AE766D7284}"/>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3" name="Oval 322">
                <a:extLst>
                  <a:ext uri="{FF2B5EF4-FFF2-40B4-BE49-F238E27FC236}">
                    <a16:creationId xmlns:a16="http://schemas.microsoft.com/office/drawing/2014/main" id="{12C3F88B-7080-10A3-36E8-337E6FF598C0}"/>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4" name="Oval 323">
                <a:extLst>
                  <a:ext uri="{FF2B5EF4-FFF2-40B4-BE49-F238E27FC236}">
                    <a16:creationId xmlns:a16="http://schemas.microsoft.com/office/drawing/2014/main" id="{E66BD36A-A01A-AEC6-08D2-86135510A580}"/>
                  </a:ext>
                </a:extLst>
              </p:cNvPr>
              <p:cNvSpPr/>
              <p:nvPr/>
            </p:nvSpPr>
            <p:spPr>
              <a:xfrm>
                <a:off x="6400800" y="34290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5" name="Oval 324">
                <a:extLst>
                  <a:ext uri="{FF2B5EF4-FFF2-40B4-BE49-F238E27FC236}">
                    <a16:creationId xmlns:a16="http://schemas.microsoft.com/office/drawing/2014/main" id="{C02D5BA5-4F15-221E-3510-CA882FB59856}"/>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6" name="Oval 325">
                <a:extLst>
                  <a:ext uri="{FF2B5EF4-FFF2-40B4-BE49-F238E27FC236}">
                    <a16:creationId xmlns:a16="http://schemas.microsoft.com/office/drawing/2014/main" id="{9074F603-1A30-B83D-FAA0-FFDF47AB88F8}"/>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711" name="Group 710">
            <a:extLst>
              <a:ext uri="{FF2B5EF4-FFF2-40B4-BE49-F238E27FC236}">
                <a16:creationId xmlns:a16="http://schemas.microsoft.com/office/drawing/2014/main" id="{04A46900-1B5E-F646-2677-19EEA2B2684C}"/>
              </a:ext>
            </a:extLst>
          </p:cNvPr>
          <p:cNvGrpSpPr/>
          <p:nvPr/>
        </p:nvGrpSpPr>
        <p:grpSpPr>
          <a:xfrm>
            <a:off x="4859036" y="2404844"/>
            <a:ext cx="1414038" cy="1414038"/>
            <a:chOff x="4876800" y="1600199"/>
            <a:chExt cx="2819401" cy="2819401"/>
          </a:xfrm>
        </p:grpSpPr>
        <p:grpSp>
          <p:nvGrpSpPr>
            <p:cNvPr id="712" name="Group 711">
              <a:extLst>
                <a:ext uri="{FF2B5EF4-FFF2-40B4-BE49-F238E27FC236}">
                  <a16:creationId xmlns:a16="http://schemas.microsoft.com/office/drawing/2014/main" id="{30D20B21-E08D-F792-7807-BECF1FD02A84}"/>
                </a:ext>
              </a:extLst>
            </p:cNvPr>
            <p:cNvGrpSpPr/>
            <p:nvPr/>
          </p:nvGrpSpPr>
          <p:grpSpPr>
            <a:xfrm>
              <a:off x="5486400" y="3962400"/>
              <a:ext cx="2209800" cy="457200"/>
              <a:chOff x="5486400" y="3962400"/>
              <a:chExt cx="2209800" cy="457200"/>
            </a:xfrm>
          </p:grpSpPr>
          <p:sp>
            <p:nvSpPr>
              <p:cNvPr id="757" name="DRAM">
                <a:extLst>
                  <a:ext uri="{FF2B5EF4-FFF2-40B4-BE49-F238E27FC236}">
                    <a16:creationId xmlns:a16="http://schemas.microsoft.com/office/drawing/2014/main" id="{A4A6A8DC-7EB6-A9E5-6978-BDF9A6F8D7F2}"/>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58" name="DRAM">
                <a:extLst>
                  <a:ext uri="{FF2B5EF4-FFF2-40B4-BE49-F238E27FC236}">
                    <a16:creationId xmlns:a16="http://schemas.microsoft.com/office/drawing/2014/main" id="{8382B99B-0A72-F887-6B90-8B181125883D}"/>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59" name="DRAM">
                <a:extLst>
                  <a:ext uri="{FF2B5EF4-FFF2-40B4-BE49-F238E27FC236}">
                    <a16:creationId xmlns:a16="http://schemas.microsoft.com/office/drawing/2014/main" id="{40B7449A-956D-E7D3-9823-5D8E1368D9A5}"/>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60" name="DRAM">
                <a:extLst>
                  <a:ext uri="{FF2B5EF4-FFF2-40B4-BE49-F238E27FC236}">
                    <a16:creationId xmlns:a16="http://schemas.microsoft.com/office/drawing/2014/main" id="{C061A786-7EB6-6B51-8741-F25D09B54FCA}"/>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61" name="DRAM">
                <a:extLst>
                  <a:ext uri="{FF2B5EF4-FFF2-40B4-BE49-F238E27FC236}">
                    <a16:creationId xmlns:a16="http://schemas.microsoft.com/office/drawing/2014/main" id="{CC7328A9-E457-D385-1183-230AE49BDC1F}"/>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713" name="Group 712">
              <a:extLst>
                <a:ext uri="{FF2B5EF4-FFF2-40B4-BE49-F238E27FC236}">
                  <a16:creationId xmlns:a16="http://schemas.microsoft.com/office/drawing/2014/main" id="{12F3E9E7-EEEA-726F-104F-6DDE6068A976}"/>
                </a:ext>
              </a:extLst>
            </p:cNvPr>
            <p:cNvGrpSpPr/>
            <p:nvPr/>
          </p:nvGrpSpPr>
          <p:grpSpPr>
            <a:xfrm>
              <a:off x="4876800" y="1600200"/>
              <a:ext cx="457200" cy="2209800"/>
              <a:chOff x="4876800" y="1600200"/>
              <a:chExt cx="457200" cy="2209800"/>
            </a:xfrm>
          </p:grpSpPr>
          <p:sp>
            <p:nvSpPr>
              <p:cNvPr id="752" name="DRAM">
                <a:extLst>
                  <a:ext uri="{FF2B5EF4-FFF2-40B4-BE49-F238E27FC236}">
                    <a16:creationId xmlns:a16="http://schemas.microsoft.com/office/drawing/2014/main" id="{9340BD81-1185-F808-F00D-2108A0F7C57A}"/>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53" name="DRAM">
                <a:extLst>
                  <a:ext uri="{FF2B5EF4-FFF2-40B4-BE49-F238E27FC236}">
                    <a16:creationId xmlns:a16="http://schemas.microsoft.com/office/drawing/2014/main" id="{1E827F9E-67C7-5F3D-EF22-E93A09D1614A}"/>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54" name="DRAM">
                <a:extLst>
                  <a:ext uri="{FF2B5EF4-FFF2-40B4-BE49-F238E27FC236}">
                    <a16:creationId xmlns:a16="http://schemas.microsoft.com/office/drawing/2014/main" id="{43708B41-06D6-95B0-303A-45A8450DA617}"/>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55" name="DRAM">
                <a:extLst>
                  <a:ext uri="{FF2B5EF4-FFF2-40B4-BE49-F238E27FC236}">
                    <a16:creationId xmlns:a16="http://schemas.microsoft.com/office/drawing/2014/main" id="{3E0524B1-1029-E684-9F95-A4E6C4EEBAE1}"/>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56" name="DRAM">
                <a:extLst>
                  <a:ext uri="{FF2B5EF4-FFF2-40B4-BE49-F238E27FC236}">
                    <a16:creationId xmlns:a16="http://schemas.microsoft.com/office/drawing/2014/main" id="{0C98A22A-77FC-FEC2-38B7-B55AE4CCB23C}"/>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714" name="Group 713">
              <a:extLst>
                <a:ext uri="{FF2B5EF4-FFF2-40B4-BE49-F238E27FC236}">
                  <a16:creationId xmlns:a16="http://schemas.microsoft.com/office/drawing/2014/main" id="{9379988C-27E9-DAA3-164A-4E8E6E307BF9}"/>
                </a:ext>
              </a:extLst>
            </p:cNvPr>
            <p:cNvGrpSpPr/>
            <p:nvPr/>
          </p:nvGrpSpPr>
          <p:grpSpPr>
            <a:xfrm>
              <a:off x="5676900" y="1600199"/>
              <a:ext cx="1828800" cy="2362201"/>
              <a:chOff x="5676900" y="1170708"/>
              <a:chExt cx="1828800" cy="2791692"/>
            </a:xfrm>
          </p:grpSpPr>
          <p:cxnSp>
            <p:nvCxnSpPr>
              <p:cNvPr id="747" name="Straight Connector 746">
                <a:extLst>
                  <a:ext uri="{FF2B5EF4-FFF2-40B4-BE49-F238E27FC236}">
                    <a16:creationId xmlns:a16="http://schemas.microsoft.com/office/drawing/2014/main" id="{40C99025-E5BC-871F-022D-CC7822B3A300}"/>
                  </a:ext>
                </a:extLst>
              </p:cNvPr>
              <p:cNvCxnSpPr>
                <a:cxnSpLocks/>
                <a:stCxn id="717" idx="0"/>
                <a:endCxn id="757"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748" name="Straight Connector 747">
                <a:extLst>
                  <a:ext uri="{FF2B5EF4-FFF2-40B4-BE49-F238E27FC236}">
                    <a16:creationId xmlns:a16="http://schemas.microsoft.com/office/drawing/2014/main" id="{AA4C0EAE-5DFB-D426-5A40-2DF5407849B0}"/>
                  </a:ext>
                </a:extLst>
              </p:cNvPr>
              <p:cNvCxnSpPr>
                <a:cxnSpLocks/>
                <a:stCxn id="719" idx="0"/>
                <a:endCxn id="759"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id="{C586FC77-7B15-B20D-D630-0EB762DF512A}"/>
                  </a:ext>
                </a:extLst>
              </p:cNvPr>
              <p:cNvCxnSpPr>
                <a:cxnSpLocks/>
                <a:stCxn id="720" idx="0"/>
                <a:endCxn id="760"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750" name="Straight Connector 749">
                <a:extLst>
                  <a:ext uri="{FF2B5EF4-FFF2-40B4-BE49-F238E27FC236}">
                    <a16:creationId xmlns:a16="http://schemas.microsoft.com/office/drawing/2014/main" id="{EDA3E9E4-A673-0D69-BF1E-F41E39BA6D40}"/>
                  </a:ext>
                </a:extLst>
              </p:cNvPr>
              <p:cNvCxnSpPr>
                <a:cxnSpLocks/>
                <a:stCxn id="721" idx="0"/>
                <a:endCxn id="761"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id="{B2011E0C-049C-2E0C-8B66-CDBEE8684E33}"/>
                  </a:ext>
                </a:extLst>
              </p:cNvPr>
              <p:cNvCxnSpPr>
                <a:cxnSpLocks/>
                <a:stCxn id="718" idx="0"/>
                <a:endCxn id="758"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715" name="Group 714">
              <a:extLst>
                <a:ext uri="{FF2B5EF4-FFF2-40B4-BE49-F238E27FC236}">
                  <a16:creationId xmlns:a16="http://schemas.microsoft.com/office/drawing/2014/main" id="{6A056F37-C807-4EB8-8AD9-CC5B9EFD5EE9}"/>
                </a:ext>
              </a:extLst>
            </p:cNvPr>
            <p:cNvGrpSpPr/>
            <p:nvPr/>
          </p:nvGrpSpPr>
          <p:grpSpPr>
            <a:xfrm>
              <a:off x="5334000" y="1790700"/>
              <a:ext cx="2362201" cy="1828800"/>
              <a:chOff x="5333998" y="1790700"/>
              <a:chExt cx="2791691" cy="1828800"/>
            </a:xfrm>
          </p:grpSpPr>
          <p:cxnSp>
            <p:nvCxnSpPr>
              <p:cNvPr id="742" name="Straight Connector 741">
                <a:extLst>
                  <a:ext uri="{FF2B5EF4-FFF2-40B4-BE49-F238E27FC236}">
                    <a16:creationId xmlns:a16="http://schemas.microsoft.com/office/drawing/2014/main" id="{1B07CC25-FA57-A1DC-A13D-19FF4A38FEC7}"/>
                  </a:ext>
                </a:extLst>
              </p:cNvPr>
              <p:cNvCxnSpPr>
                <a:cxnSpLocks/>
                <a:stCxn id="721" idx="6"/>
                <a:endCxn id="752"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a16="http://schemas.microsoft.com/office/drawing/2014/main" id="{FFB3246A-FE53-E8A1-72F5-7DC2BFAFC3C3}"/>
                  </a:ext>
                </a:extLst>
              </p:cNvPr>
              <p:cNvCxnSpPr>
                <a:cxnSpLocks/>
                <a:stCxn id="726" idx="6"/>
                <a:endCxn id="753"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id="{5FDE2421-B469-D046-C730-217CDC78AB01}"/>
                  </a:ext>
                </a:extLst>
              </p:cNvPr>
              <p:cNvCxnSpPr>
                <a:cxnSpLocks/>
                <a:stCxn id="731" idx="6"/>
                <a:endCxn id="754"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745" name="Straight Connector 744">
                <a:extLst>
                  <a:ext uri="{FF2B5EF4-FFF2-40B4-BE49-F238E27FC236}">
                    <a16:creationId xmlns:a16="http://schemas.microsoft.com/office/drawing/2014/main" id="{152E882F-C081-1652-141A-7F01F64F97CE}"/>
                  </a:ext>
                </a:extLst>
              </p:cNvPr>
              <p:cNvCxnSpPr>
                <a:cxnSpLocks/>
                <a:stCxn id="736" idx="6"/>
                <a:endCxn id="755"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746" name="Straight Connector 745">
                <a:extLst>
                  <a:ext uri="{FF2B5EF4-FFF2-40B4-BE49-F238E27FC236}">
                    <a16:creationId xmlns:a16="http://schemas.microsoft.com/office/drawing/2014/main" id="{80CAF223-4247-02DD-6D57-D5303C4A8735}"/>
                  </a:ext>
                </a:extLst>
              </p:cNvPr>
              <p:cNvCxnSpPr>
                <a:cxnSpLocks/>
                <a:stCxn id="741" idx="6"/>
                <a:endCxn id="756"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716" name="Group 715">
              <a:extLst>
                <a:ext uri="{FF2B5EF4-FFF2-40B4-BE49-F238E27FC236}">
                  <a16:creationId xmlns:a16="http://schemas.microsoft.com/office/drawing/2014/main" id="{6F447BD4-3181-390D-ECEB-F2F52B0EF7FC}"/>
                </a:ext>
              </a:extLst>
            </p:cNvPr>
            <p:cNvGrpSpPr/>
            <p:nvPr/>
          </p:nvGrpSpPr>
          <p:grpSpPr>
            <a:xfrm>
              <a:off x="5486400" y="1600200"/>
              <a:ext cx="2209800" cy="2209800"/>
              <a:chOff x="5486400" y="1600200"/>
              <a:chExt cx="2209800" cy="2209800"/>
            </a:xfrm>
          </p:grpSpPr>
          <p:sp>
            <p:nvSpPr>
              <p:cNvPr id="717" name="Oval 716">
                <a:extLst>
                  <a:ext uri="{FF2B5EF4-FFF2-40B4-BE49-F238E27FC236}">
                    <a16:creationId xmlns:a16="http://schemas.microsoft.com/office/drawing/2014/main" id="{68BA3020-7D81-FF67-4FD3-5116E9B28139}"/>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18" name="Oval 717">
                <a:extLst>
                  <a:ext uri="{FF2B5EF4-FFF2-40B4-BE49-F238E27FC236}">
                    <a16:creationId xmlns:a16="http://schemas.microsoft.com/office/drawing/2014/main" id="{7491EF68-5C49-C042-7FBD-C4EB310F7106}"/>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19" name="Oval 718">
                <a:extLst>
                  <a:ext uri="{FF2B5EF4-FFF2-40B4-BE49-F238E27FC236}">
                    <a16:creationId xmlns:a16="http://schemas.microsoft.com/office/drawing/2014/main" id="{FAF4D9DB-F9F5-8421-E2AB-75D9E25E38D6}"/>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20" name="Oval 719">
                <a:extLst>
                  <a:ext uri="{FF2B5EF4-FFF2-40B4-BE49-F238E27FC236}">
                    <a16:creationId xmlns:a16="http://schemas.microsoft.com/office/drawing/2014/main" id="{4E99085E-C41A-70B3-8AA6-714A99AD1902}"/>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21" name="Oval 720">
                <a:extLst>
                  <a:ext uri="{FF2B5EF4-FFF2-40B4-BE49-F238E27FC236}">
                    <a16:creationId xmlns:a16="http://schemas.microsoft.com/office/drawing/2014/main" id="{6F6A21FF-FFEA-8182-0CEE-A507FD1AE5E7}"/>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22" name="Oval 721">
                <a:extLst>
                  <a:ext uri="{FF2B5EF4-FFF2-40B4-BE49-F238E27FC236}">
                    <a16:creationId xmlns:a16="http://schemas.microsoft.com/office/drawing/2014/main" id="{E47AB944-7C83-FE77-356A-8AC7AD9B7AB2}"/>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23" name="Oval 722">
                <a:extLst>
                  <a:ext uri="{FF2B5EF4-FFF2-40B4-BE49-F238E27FC236}">
                    <a16:creationId xmlns:a16="http://schemas.microsoft.com/office/drawing/2014/main" id="{4262E098-51C2-51C6-AF5B-2EEB32FBD38A}"/>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24" name="Oval 723">
                <a:extLst>
                  <a:ext uri="{FF2B5EF4-FFF2-40B4-BE49-F238E27FC236}">
                    <a16:creationId xmlns:a16="http://schemas.microsoft.com/office/drawing/2014/main" id="{D35E6D8F-1259-F632-543A-8204AEABA0C2}"/>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25" name="Oval 724">
                <a:extLst>
                  <a:ext uri="{FF2B5EF4-FFF2-40B4-BE49-F238E27FC236}">
                    <a16:creationId xmlns:a16="http://schemas.microsoft.com/office/drawing/2014/main" id="{77C607A0-88E6-CDA8-9B79-4079966DEF9A}"/>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26" name="Oval 725">
                <a:extLst>
                  <a:ext uri="{FF2B5EF4-FFF2-40B4-BE49-F238E27FC236}">
                    <a16:creationId xmlns:a16="http://schemas.microsoft.com/office/drawing/2014/main" id="{AB2A1AB0-FE64-C112-D019-20BF219757C5}"/>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27" name="Oval 726">
                <a:extLst>
                  <a:ext uri="{FF2B5EF4-FFF2-40B4-BE49-F238E27FC236}">
                    <a16:creationId xmlns:a16="http://schemas.microsoft.com/office/drawing/2014/main" id="{92F664EF-3B46-B1F5-4904-EAA6D0AE4682}"/>
                  </a:ext>
                </a:extLst>
              </p:cNvPr>
              <p:cNvSpPr/>
              <p:nvPr/>
            </p:nvSpPr>
            <p:spPr>
              <a:xfrm>
                <a:off x="54864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28" name="Oval 727">
                <a:extLst>
                  <a:ext uri="{FF2B5EF4-FFF2-40B4-BE49-F238E27FC236}">
                    <a16:creationId xmlns:a16="http://schemas.microsoft.com/office/drawing/2014/main" id="{653AAA23-ABFC-13F9-21C3-9EE00A0FAB21}"/>
                  </a:ext>
                </a:extLst>
              </p:cNvPr>
              <p:cNvSpPr/>
              <p:nvPr/>
            </p:nvSpPr>
            <p:spPr>
              <a:xfrm>
                <a:off x="59436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29" name="Oval 728">
                <a:extLst>
                  <a:ext uri="{FF2B5EF4-FFF2-40B4-BE49-F238E27FC236}">
                    <a16:creationId xmlns:a16="http://schemas.microsoft.com/office/drawing/2014/main" id="{AB130427-6517-99D6-2417-C9417D2169C6}"/>
                  </a:ext>
                </a:extLst>
              </p:cNvPr>
              <p:cNvSpPr/>
              <p:nvPr/>
            </p:nvSpPr>
            <p:spPr>
              <a:xfrm>
                <a:off x="64008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30" name="Oval 729">
                <a:extLst>
                  <a:ext uri="{FF2B5EF4-FFF2-40B4-BE49-F238E27FC236}">
                    <a16:creationId xmlns:a16="http://schemas.microsoft.com/office/drawing/2014/main" id="{9C8CBEB8-AAC7-2B7F-D240-661144F8FC34}"/>
                  </a:ext>
                </a:extLst>
              </p:cNvPr>
              <p:cNvSpPr/>
              <p:nvPr/>
            </p:nvSpPr>
            <p:spPr>
              <a:xfrm>
                <a:off x="68580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31" name="Oval 730">
                <a:extLst>
                  <a:ext uri="{FF2B5EF4-FFF2-40B4-BE49-F238E27FC236}">
                    <a16:creationId xmlns:a16="http://schemas.microsoft.com/office/drawing/2014/main" id="{1B30DFC7-3E7D-E8A8-5E76-AD7EC4AF574B}"/>
                  </a:ext>
                </a:extLst>
              </p:cNvPr>
              <p:cNvSpPr/>
              <p:nvPr/>
            </p:nvSpPr>
            <p:spPr>
              <a:xfrm>
                <a:off x="73152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32" name="Oval 731">
                <a:extLst>
                  <a:ext uri="{FF2B5EF4-FFF2-40B4-BE49-F238E27FC236}">
                    <a16:creationId xmlns:a16="http://schemas.microsoft.com/office/drawing/2014/main" id="{DFF006FC-260A-DADC-50DA-779D45EA4BD9}"/>
                  </a:ext>
                </a:extLst>
              </p:cNvPr>
              <p:cNvSpPr/>
              <p:nvPr/>
            </p:nvSpPr>
            <p:spPr>
              <a:xfrm>
                <a:off x="54864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33" name="Oval 732">
                <a:extLst>
                  <a:ext uri="{FF2B5EF4-FFF2-40B4-BE49-F238E27FC236}">
                    <a16:creationId xmlns:a16="http://schemas.microsoft.com/office/drawing/2014/main" id="{812D29A7-91D6-561C-6F9A-A027CC779FF1}"/>
                  </a:ext>
                </a:extLst>
              </p:cNvPr>
              <p:cNvSpPr/>
              <p:nvPr/>
            </p:nvSpPr>
            <p:spPr>
              <a:xfrm>
                <a:off x="59436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34" name="Oval 733">
                <a:extLst>
                  <a:ext uri="{FF2B5EF4-FFF2-40B4-BE49-F238E27FC236}">
                    <a16:creationId xmlns:a16="http://schemas.microsoft.com/office/drawing/2014/main" id="{C94D46BB-2FDE-3257-A5F5-DF86097D1DA4}"/>
                  </a:ext>
                </a:extLst>
              </p:cNvPr>
              <p:cNvSpPr/>
              <p:nvPr/>
            </p:nvSpPr>
            <p:spPr>
              <a:xfrm>
                <a:off x="64008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35" name="Oval 734">
                <a:extLst>
                  <a:ext uri="{FF2B5EF4-FFF2-40B4-BE49-F238E27FC236}">
                    <a16:creationId xmlns:a16="http://schemas.microsoft.com/office/drawing/2014/main" id="{F6B4EFD2-023C-C69C-984E-B126AF2D784F}"/>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36" name="Oval 735">
                <a:extLst>
                  <a:ext uri="{FF2B5EF4-FFF2-40B4-BE49-F238E27FC236}">
                    <a16:creationId xmlns:a16="http://schemas.microsoft.com/office/drawing/2014/main" id="{9280C599-5BE1-1478-3601-9CBD8F069EAE}"/>
                  </a:ext>
                </a:extLst>
              </p:cNvPr>
              <p:cNvSpPr/>
              <p:nvPr/>
            </p:nvSpPr>
            <p:spPr>
              <a:xfrm>
                <a:off x="73152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37" name="Oval 736">
                <a:extLst>
                  <a:ext uri="{FF2B5EF4-FFF2-40B4-BE49-F238E27FC236}">
                    <a16:creationId xmlns:a16="http://schemas.microsoft.com/office/drawing/2014/main" id="{659B8976-0C59-67F9-E289-C1F2B5BD89AF}"/>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38" name="Oval 737">
                <a:extLst>
                  <a:ext uri="{FF2B5EF4-FFF2-40B4-BE49-F238E27FC236}">
                    <a16:creationId xmlns:a16="http://schemas.microsoft.com/office/drawing/2014/main" id="{ADD0D552-618E-5E5F-1F75-16D90DEE22AF}"/>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39" name="Oval 738">
                <a:extLst>
                  <a:ext uri="{FF2B5EF4-FFF2-40B4-BE49-F238E27FC236}">
                    <a16:creationId xmlns:a16="http://schemas.microsoft.com/office/drawing/2014/main" id="{7EC24F35-2E38-EE88-5EFF-AC17F05EC614}"/>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40" name="Oval 739">
                <a:extLst>
                  <a:ext uri="{FF2B5EF4-FFF2-40B4-BE49-F238E27FC236}">
                    <a16:creationId xmlns:a16="http://schemas.microsoft.com/office/drawing/2014/main" id="{AEAB527C-2418-DE30-4D9E-BECE53E267BD}"/>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41" name="Oval 740">
                <a:extLst>
                  <a:ext uri="{FF2B5EF4-FFF2-40B4-BE49-F238E27FC236}">
                    <a16:creationId xmlns:a16="http://schemas.microsoft.com/office/drawing/2014/main" id="{7C9A42F0-2A61-4BC5-410C-256D6B0DFFC5}"/>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762" name="Group 761">
            <a:extLst>
              <a:ext uri="{FF2B5EF4-FFF2-40B4-BE49-F238E27FC236}">
                <a16:creationId xmlns:a16="http://schemas.microsoft.com/office/drawing/2014/main" id="{DADAD563-45DA-B5F2-20F4-9EA3438E19F7}"/>
              </a:ext>
            </a:extLst>
          </p:cNvPr>
          <p:cNvGrpSpPr/>
          <p:nvPr/>
        </p:nvGrpSpPr>
        <p:grpSpPr>
          <a:xfrm>
            <a:off x="6416564" y="2404844"/>
            <a:ext cx="1414038" cy="1414038"/>
            <a:chOff x="4876800" y="1600199"/>
            <a:chExt cx="2819401" cy="2819401"/>
          </a:xfrm>
        </p:grpSpPr>
        <p:grpSp>
          <p:nvGrpSpPr>
            <p:cNvPr id="763" name="Group 762">
              <a:extLst>
                <a:ext uri="{FF2B5EF4-FFF2-40B4-BE49-F238E27FC236}">
                  <a16:creationId xmlns:a16="http://schemas.microsoft.com/office/drawing/2014/main" id="{92707562-47DA-7A51-DB68-A57C51F87C23}"/>
                </a:ext>
              </a:extLst>
            </p:cNvPr>
            <p:cNvGrpSpPr/>
            <p:nvPr/>
          </p:nvGrpSpPr>
          <p:grpSpPr>
            <a:xfrm>
              <a:off x="5486400" y="3962400"/>
              <a:ext cx="2209800" cy="457200"/>
              <a:chOff x="5486400" y="3962400"/>
              <a:chExt cx="2209800" cy="457200"/>
            </a:xfrm>
          </p:grpSpPr>
          <p:sp>
            <p:nvSpPr>
              <p:cNvPr id="808" name="DRAM">
                <a:extLst>
                  <a:ext uri="{FF2B5EF4-FFF2-40B4-BE49-F238E27FC236}">
                    <a16:creationId xmlns:a16="http://schemas.microsoft.com/office/drawing/2014/main" id="{B94EFCC5-3AF0-1D88-B361-86F9995109B9}"/>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09" name="DRAM">
                <a:extLst>
                  <a:ext uri="{FF2B5EF4-FFF2-40B4-BE49-F238E27FC236}">
                    <a16:creationId xmlns:a16="http://schemas.microsoft.com/office/drawing/2014/main" id="{CA5DA3C5-3A97-EB38-4220-D872278ACDF1}"/>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10" name="DRAM">
                <a:extLst>
                  <a:ext uri="{FF2B5EF4-FFF2-40B4-BE49-F238E27FC236}">
                    <a16:creationId xmlns:a16="http://schemas.microsoft.com/office/drawing/2014/main" id="{9C265EFC-8CAC-5509-DF3F-0A71C5C1FD46}"/>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11" name="DRAM">
                <a:extLst>
                  <a:ext uri="{FF2B5EF4-FFF2-40B4-BE49-F238E27FC236}">
                    <a16:creationId xmlns:a16="http://schemas.microsoft.com/office/drawing/2014/main" id="{5605A5F4-9ADF-D19F-409C-906B188EB72F}"/>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12" name="DRAM">
                <a:extLst>
                  <a:ext uri="{FF2B5EF4-FFF2-40B4-BE49-F238E27FC236}">
                    <a16:creationId xmlns:a16="http://schemas.microsoft.com/office/drawing/2014/main" id="{6E2B60BB-89F7-7B5C-B14F-F2516C2C3251}"/>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764" name="Group 763">
              <a:extLst>
                <a:ext uri="{FF2B5EF4-FFF2-40B4-BE49-F238E27FC236}">
                  <a16:creationId xmlns:a16="http://schemas.microsoft.com/office/drawing/2014/main" id="{4152F48C-7D24-ABE1-E4CD-46BFA893B68C}"/>
                </a:ext>
              </a:extLst>
            </p:cNvPr>
            <p:cNvGrpSpPr/>
            <p:nvPr/>
          </p:nvGrpSpPr>
          <p:grpSpPr>
            <a:xfrm>
              <a:off x="4876800" y="1600200"/>
              <a:ext cx="457200" cy="2209800"/>
              <a:chOff x="4876800" y="1600200"/>
              <a:chExt cx="457200" cy="2209800"/>
            </a:xfrm>
          </p:grpSpPr>
          <p:sp>
            <p:nvSpPr>
              <p:cNvPr id="803" name="DRAM">
                <a:extLst>
                  <a:ext uri="{FF2B5EF4-FFF2-40B4-BE49-F238E27FC236}">
                    <a16:creationId xmlns:a16="http://schemas.microsoft.com/office/drawing/2014/main" id="{7E57FF3A-FBBB-8C4B-2DC3-C94710B85ABF}"/>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04" name="DRAM">
                <a:extLst>
                  <a:ext uri="{FF2B5EF4-FFF2-40B4-BE49-F238E27FC236}">
                    <a16:creationId xmlns:a16="http://schemas.microsoft.com/office/drawing/2014/main" id="{AD9B8BF2-A9A5-9FF6-979D-5EF38FDF0430}"/>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05" name="DRAM">
                <a:extLst>
                  <a:ext uri="{FF2B5EF4-FFF2-40B4-BE49-F238E27FC236}">
                    <a16:creationId xmlns:a16="http://schemas.microsoft.com/office/drawing/2014/main" id="{A18A6192-A926-89D5-C0F0-19407C7A9802}"/>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06" name="DRAM">
                <a:extLst>
                  <a:ext uri="{FF2B5EF4-FFF2-40B4-BE49-F238E27FC236}">
                    <a16:creationId xmlns:a16="http://schemas.microsoft.com/office/drawing/2014/main" id="{21F02436-5B3B-E66C-4FC9-41D4C28A7072}"/>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07" name="DRAM">
                <a:extLst>
                  <a:ext uri="{FF2B5EF4-FFF2-40B4-BE49-F238E27FC236}">
                    <a16:creationId xmlns:a16="http://schemas.microsoft.com/office/drawing/2014/main" id="{C1FE134B-D7EF-BCCD-E1F6-AFA5BE4AE228}"/>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765" name="Group 764">
              <a:extLst>
                <a:ext uri="{FF2B5EF4-FFF2-40B4-BE49-F238E27FC236}">
                  <a16:creationId xmlns:a16="http://schemas.microsoft.com/office/drawing/2014/main" id="{F9E0A200-723A-D75C-96A3-87CA715BDFEE}"/>
                </a:ext>
              </a:extLst>
            </p:cNvPr>
            <p:cNvGrpSpPr/>
            <p:nvPr/>
          </p:nvGrpSpPr>
          <p:grpSpPr>
            <a:xfrm>
              <a:off x="5676900" y="1600199"/>
              <a:ext cx="1828800" cy="2362201"/>
              <a:chOff x="5676900" y="1170708"/>
              <a:chExt cx="1828800" cy="2791692"/>
            </a:xfrm>
          </p:grpSpPr>
          <p:cxnSp>
            <p:nvCxnSpPr>
              <p:cNvPr id="798" name="Straight Connector 797">
                <a:extLst>
                  <a:ext uri="{FF2B5EF4-FFF2-40B4-BE49-F238E27FC236}">
                    <a16:creationId xmlns:a16="http://schemas.microsoft.com/office/drawing/2014/main" id="{1B66A78C-1D62-6DE2-C379-C7AA858994E0}"/>
                  </a:ext>
                </a:extLst>
              </p:cNvPr>
              <p:cNvCxnSpPr>
                <a:cxnSpLocks/>
                <a:stCxn id="768" idx="0"/>
                <a:endCxn id="808"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799" name="Straight Connector 798">
                <a:extLst>
                  <a:ext uri="{FF2B5EF4-FFF2-40B4-BE49-F238E27FC236}">
                    <a16:creationId xmlns:a16="http://schemas.microsoft.com/office/drawing/2014/main" id="{5AF3D076-FF27-FBA8-F958-818C232DD96D}"/>
                  </a:ext>
                </a:extLst>
              </p:cNvPr>
              <p:cNvCxnSpPr>
                <a:cxnSpLocks/>
                <a:stCxn id="770" idx="0"/>
                <a:endCxn id="810"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800" name="Straight Connector 799">
                <a:extLst>
                  <a:ext uri="{FF2B5EF4-FFF2-40B4-BE49-F238E27FC236}">
                    <a16:creationId xmlns:a16="http://schemas.microsoft.com/office/drawing/2014/main" id="{D590AC0F-6B04-17DF-5C17-2BBE45B45440}"/>
                  </a:ext>
                </a:extLst>
              </p:cNvPr>
              <p:cNvCxnSpPr>
                <a:cxnSpLocks/>
                <a:stCxn id="771" idx="0"/>
                <a:endCxn id="811"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801" name="Straight Connector 800">
                <a:extLst>
                  <a:ext uri="{FF2B5EF4-FFF2-40B4-BE49-F238E27FC236}">
                    <a16:creationId xmlns:a16="http://schemas.microsoft.com/office/drawing/2014/main" id="{B6C2F32C-5960-F4F0-A81A-DB2560AA4122}"/>
                  </a:ext>
                </a:extLst>
              </p:cNvPr>
              <p:cNvCxnSpPr>
                <a:cxnSpLocks/>
                <a:stCxn id="772" idx="0"/>
                <a:endCxn id="812"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802" name="Straight Connector 801">
                <a:extLst>
                  <a:ext uri="{FF2B5EF4-FFF2-40B4-BE49-F238E27FC236}">
                    <a16:creationId xmlns:a16="http://schemas.microsoft.com/office/drawing/2014/main" id="{CB238EBA-96FC-6E5E-34D5-4C276CF91E09}"/>
                  </a:ext>
                </a:extLst>
              </p:cNvPr>
              <p:cNvCxnSpPr>
                <a:cxnSpLocks/>
                <a:stCxn id="769" idx="0"/>
                <a:endCxn id="809"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766" name="Group 765">
              <a:extLst>
                <a:ext uri="{FF2B5EF4-FFF2-40B4-BE49-F238E27FC236}">
                  <a16:creationId xmlns:a16="http://schemas.microsoft.com/office/drawing/2014/main" id="{43A923F5-698B-BB32-9C2F-B0B4F6578DB5}"/>
                </a:ext>
              </a:extLst>
            </p:cNvPr>
            <p:cNvGrpSpPr/>
            <p:nvPr/>
          </p:nvGrpSpPr>
          <p:grpSpPr>
            <a:xfrm>
              <a:off x="5334000" y="1790700"/>
              <a:ext cx="2362201" cy="1828800"/>
              <a:chOff x="5333998" y="1790700"/>
              <a:chExt cx="2791691" cy="1828800"/>
            </a:xfrm>
          </p:grpSpPr>
          <p:cxnSp>
            <p:nvCxnSpPr>
              <p:cNvPr id="793" name="Straight Connector 792">
                <a:extLst>
                  <a:ext uri="{FF2B5EF4-FFF2-40B4-BE49-F238E27FC236}">
                    <a16:creationId xmlns:a16="http://schemas.microsoft.com/office/drawing/2014/main" id="{284AB1BB-4661-8C82-0526-3E78A91991A9}"/>
                  </a:ext>
                </a:extLst>
              </p:cNvPr>
              <p:cNvCxnSpPr>
                <a:cxnSpLocks/>
                <a:stCxn id="772" idx="6"/>
                <a:endCxn id="803"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794" name="Straight Connector 793">
                <a:extLst>
                  <a:ext uri="{FF2B5EF4-FFF2-40B4-BE49-F238E27FC236}">
                    <a16:creationId xmlns:a16="http://schemas.microsoft.com/office/drawing/2014/main" id="{0D916876-5C24-62D7-4641-A3C448C25860}"/>
                  </a:ext>
                </a:extLst>
              </p:cNvPr>
              <p:cNvCxnSpPr>
                <a:cxnSpLocks/>
                <a:stCxn id="777" idx="6"/>
                <a:endCxn id="804"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795" name="Straight Connector 794">
                <a:extLst>
                  <a:ext uri="{FF2B5EF4-FFF2-40B4-BE49-F238E27FC236}">
                    <a16:creationId xmlns:a16="http://schemas.microsoft.com/office/drawing/2014/main" id="{D02A73F2-956F-31EB-8425-CC3DBCAEC5D4}"/>
                  </a:ext>
                </a:extLst>
              </p:cNvPr>
              <p:cNvCxnSpPr>
                <a:cxnSpLocks/>
                <a:stCxn id="782" idx="6"/>
                <a:endCxn id="805"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796" name="Straight Connector 795">
                <a:extLst>
                  <a:ext uri="{FF2B5EF4-FFF2-40B4-BE49-F238E27FC236}">
                    <a16:creationId xmlns:a16="http://schemas.microsoft.com/office/drawing/2014/main" id="{6809E42E-0FC1-F7B5-F655-746FCD455A34}"/>
                  </a:ext>
                </a:extLst>
              </p:cNvPr>
              <p:cNvCxnSpPr>
                <a:cxnSpLocks/>
                <a:stCxn id="787" idx="6"/>
                <a:endCxn id="806"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797" name="Straight Connector 796">
                <a:extLst>
                  <a:ext uri="{FF2B5EF4-FFF2-40B4-BE49-F238E27FC236}">
                    <a16:creationId xmlns:a16="http://schemas.microsoft.com/office/drawing/2014/main" id="{083B0FF4-0561-5125-719B-C4A98605D1D4}"/>
                  </a:ext>
                </a:extLst>
              </p:cNvPr>
              <p:cNvCxnSpPr>
                <a:cxnSpLocks/>
                <a:stCxn id="792" idx="6"/>
                <a:endCxn id="807"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767" name="Group 766">
              <a:extLst>
                <a:ext uri="{FF2B5EF4-FFF2-40B4-BE49-F238E27FC236}">
                  <a16:creationId xmlns:a16="http://schemas.microsoft.com/office/drawing/2014/main" id="{CE017132-333D-B23D-C545-713D4C3C940D}"/>
                </a:ext>
              </a:extLst>
            </p:cNvPr>
            <p:cNvGrpSpPr/>
            <p:nvPr/>
          </p:nvGrpSpPr>
          <p:grpSpPr>
            <a:xfrm>
              <a:off x="5486400" y="1600200"/>
              <a:ext cx="2209800" cy="2209800"/>
              <a:chOff x="5486400" y="1600200"/>
              <a:chExt cx="2209800" cy="2209800"/>
            </a:xfrm>
          </p:grpSpPr>
          <p:sp>
            <p:nvSpPr>
              <p:cNvPr id="768" name="Oval 767">
                <a:extLst>
                  <a:ext uri="{FF2B5EF4-FFF2-40B4-BE49-F238E27FC236}">
                    <a16:creationId xmlns:a16="http://schemas.microsoft.com/office/drawing/2014/main" id="{B6C41E18-A8FB-4D15-BC11-1DD7CDB03229}"/>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69" name="Oval 768">
                <a:extLst>
                  <a:ext uri="{FF2B5EF4-FFF2-40B4-BE49-F238E27FC236}">
                    <a16:creationId xmlns:a16="http://schemas.microsoft.com/office/drawing/2014/main" id="{DA991C24-C535-6AD3-4B90-FB43377046B8}"/>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70" name="Oval 769">
                <a:extLst>
                  <a:ext uri="{FF2B5EF4-FFF2-40B4-BE49-F238E27FC236}">
                    <a16:creationId xmlns:a16="http://schemas.microsoft.com/office/drawing/2014/main" id="{3BE078F9-59AA-A739-3DFD-1D14EA91835A}"/>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71" name="Oval 770">
                <a:extLst>
                  <a:ext uri="{FF2B5EF4-FFF2-40B4-BE49-F238E27FC236}">
                    <a16:creationId xmlns:a16="http://schemas.microsoft.com/office/drawing/2014/main" id="{C24D4EBB-AAD7-B1D0-8C6E-A1BBD567E34F}"/>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72" name="Oval 771">
                <a:extLst>
                  <a:ext uri="{FF2B5EF4-FFF2-40B4-BE49-F238E27FC236}">
                    <a16:creationId xmlns:a16="http://schemas.microsoft.com/office/drawing/2014/main" id="{8F893840-CEAE-43CA-72EE-78BD34B33615}"/>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73" name="Oval 772">
                <a:extLst>
                  <a:ext uri="{FF2B5EF4-FFF2-40B4-BE49-F238E27FC236}">
                    <a16:creationId xmlns:a16="http://schemas.microsoft.com/office/drawing/2014/main" id="{66427B1F-C70A-E163-8853-538E26E4498B}"/>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74" name="Oval 773">
                <a:extLst>
                  <a:ext uri="{FF2B5EF4-FFF2-40B4-BE49-F238E27FC236}">
                    <a16:creationId xmlns:a16="http://schemas.microsoft.com/office/drawing/2014/main" id="{37BF93F4-5AC6-E673-A71F-0CC55D135FD5}"/>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75" name="Oval 774">
                <a:extLst>
                  <a:ext uri="{FF2B5EF4-FFF2-40B4-BE49-F238E27FC236}">
                    <a16:creationId xmlns:a16="http://schemas.microsoft.com/office/drawing/2014/main" id="{7927381A-CC2D-13ED-BE0E-464325775568}"/>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76" name="Oval 775">
                <a:extLst>
                  <a:ext uri="{FF2B5EF4-FFF2-40B4-BE49-F238E27FC236}">
                    <a16:creationId xmlns:a16="http://schemas.microsoft.com/office/drawing/2014/main" id="{0456B799-0DA7-D2B8-BFAF-E2F5B8406750}"/>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77" name="Oval 776">
                <a:extLst>
                  <a:ext uri="{FF2B5EF4-FFF2-40B4-BE49-F238E27FC236}">
                    <a16:creationId xmlns:a16="http://schemas.microsoft.com/office/drawing/2014/main" id="{E979E9CA-87FD-DED5-5E50-EC73D78AB140}"/>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78" name="Oval 777">
                <a:extLst>
                  <a:ext uri="{FF2B5EF4-FFF2-40B4-BE49-F238E27FC236}">
                    <a16:creationId xmlns:a16="http://schemas.microsoft.com/office/drawing/2014/main" id="{3D2E96E0-9B15-B496-33ED-AEE6FAF8943B}"/>
                  </a:ext>
                </a:extLst>
              </p:cNvPr>
              <p:cNvSpPr/>
              <p:nvPr/>
            </p:nvSpPr>
            <p:spPr>
              <a:xfrm>
                <a:off x="54864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79" name="Oval 778">
                <a:extLst>
                  <a:ext uri="{FF2B5EF4-FFF2-40B4-BE49-F238E27FC236}">
                    <a16:creationId xmlns:a16="http://schemas.microsoft.com/office/drawing/2014/main" id="{A4D5E6DD-03AD-7C21-5D64-7D27C43D2DFE}"/>
                  </a:ext>
                </a:extLst>
              </p:cNvPr>
              <p:cNvSpPr/>
              <p:nvPr/>
            </p:nvSpPr>
            <p:spPr>
              <a:xfrm>
                <a:off x="59436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80" name="Oval 779">
                <a:extLst>
                  <a:ext uri="{FF2B5EF4-FFF2-40B4-BE49-F238E27FC236}">
                    <a16:creationId xmlns:a16="http://schemas.microsoft.com/office/drawing/2014/main" id="{C38189A6-CCFA-31F8-7B59-277A26364A1A}"/>
                  </a:ext>
                </a:extLst>
              </p:cNvPr>
              <p:cNvSpPr/>
              <p:nvPr/>
            </p:nvSpPr>
            <p:spPr>
              <a:xfrm>
                <a:off x="64008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81" name="Oval 780">
                <a:extLst>
                  <a:ext uri="{FF2B5EF4-FFF2-40B4-BE49-F238E27FC236}">
                    <a16:creationId xmlns:a16="http://schemas.microsoft.com/office/drawing/2014/main" id="{0DF6B333-A12E-6178-0889-9DD50A9CFFBE}"/>
                  </a:ext>
                </a:extLst>
              </p:cNvPr>
              <p:cNvSpPr/>
              <p:nvPr/>
            </p:nvSpPr>
            <p:spPr>
              <a:xfrm>
                <a:off x="68580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82" name="Oval 781">
                <a:extLst>
                  <a:ext uri="{FF2B5EF4-FFF2-40B4-BE49-F238E27FC236}">
                    <a16:creationId xmlns:a16="http://schemas.microsoft.com/office/drawing/2014/main" id="{6E2780A6-A9F6-27CB-86DB-D158BD350696}"/>
                  </a:ext>
                </a:extLst>
              </p:cNvPr>
              <p:cNvSpPr/>
              <p:nvPr/>
            </p:nvSpPr>
            <p:spPr>
              <a:xfrm>
                <a:off x="73152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83" name="Oval 782">
                <a:extLst>
                  <a:ext uri="{FF2B5EF4-FFF2-40B4-BE49-F238E27FC236}">
                    <a16:creationId xmlns:a16="http://schemas.microsoft.com/office/drawing/2014/main" id="{BE17FC97-4914-6404-FD62-20257C3E680D}"/>
                  </a:ext>
                </a:extLst>
              </p:cNvPr>
              <p:cNvSpPr/>
              <p:nvPr/>
            </p:nvSpPr>
            <p:spPr>
              <a:xfrm>
                <a:off x="54864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84" name="Oval 783">
                <a:extLst>
                  <a:ext uri="{FF2B5EF4-FFF2-40B4-BE49-F238E27FC236}">
                    <a16:creationId xmlns:a16="http://schemas.microsoft.com/office/drawing/2014/main" id="{81866B14-0438-0FC1-BFD9-7769C365CBCD}"/>
                  </a:ext>
                </a:extLst>
              </p:cNvPr>
              <p:cNvSpPr/>
              <p:nvPr/>
            </p:nvSpPr>
            <p:spPr>
              <a:xfrm>
                <a:off x="59436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85" name="Oval 784">
                <a:extLst>
                  <a:ext uri="{FF2B5EF4-FFF2-40B4-BE49-F238E27FC236}">
                    <a16:creationId xmlns:a16="http://schemas.microsoft.com/office/drawing/2014/main" id="{848899A2-32ED-1CF2-7D5E-993E7F5C0889}"/>
                  </a:ext>
                </a:extLst>
              </p:cNvPr>
              <p:cNvSpPr/>
              <p:nvPr/>
            </p:nvSpPr>
            <p:spPr>
              <a:xfrm>
                <a:off x="64008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86" name="Oval 785">
                <a:extLst>
                  <a:ext uri="{FF2B5EF4-FFF2-40B4-BE49-F238E27FC236}">
                    <a16:creationId xmlns:a16="http://schemas.microsoft.com/office/drawing/2014/main" id="{EB80EEC4-B3C0-0BDB-1118-F235E7143504}"/>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87" name="Oval 786">
                <a:extLst>
                  <a:ext uri="{FF2B5EF4-FFF2-40B4-BE49-F238E27FC236}">
                    <a16:creationId xmlns:a16="http://schemas.microsoft.com/office/drawing/2014/main" id="{E52B8171-9E9D-BCA0-BA21-07875D750669}"/>
                  </a:ext>
                </a:extLst>
              </p:cNvPr>
              <p:cNvSpPr/>
              <p:nvPr/>
            </p:nvSpPr>
            <p:spPr>
              <a:xfrm>
                <a:off x="73152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88" name="Oval 787">
                <a:extLst>
                  <a:ext uri="{FF2B5EF4-FFF2-40B4-BE49-F238E27FC236}">
                    <a16:creationId xmlns:a16="http://schemas.microsoft.com/office/drawing/2014/main" id="{9F50BEA5-FFAF-92C1-D5FD-2BE64AD725EA}"/>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89" name="Oval 788">
                <a:extLst>
                  <a:ext uri="{FF2B5EF4-FFF2-40B4-BE49-F238E27FC236}">
                    <a16:creationId xmlns:a16="http://schemas.microsoft.com/office/drawing/2014/main" id="{540E02EE-5449-94F0-D8CA-53F8E4D204DF}"/>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90" name="Oval 789">
                <a:extLst>
                  <a:ext uri="{FF2B5EF4-FFF2-40B4-BE49-F238E27FC236}">
                    <a16:creationId xmlns:a16="http://schemas.microsoft.com/office/drawing/2014/main" id="{973BEF7E-C3C6-BA29-39DF-BC4CD5E0C091}"/>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91" name="Oval 790">
                <a:extLst>
                  <a:ext uri="{FF2B5EF4-FFF2-40B4-BE49-F238E27FC236}">
                    <a16:creationId xmlns:a16="http://schemas.microsoft.com/office/drawing/2014/main" id="{5E5EA6BE-8987-FFE6-E938-7935888184DB}"/>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92" name="Oval 791">
                <a:extLst>
                  <a:ext uri="{FF2B5EF4-FFF2-40B4-BE49-F238E27FC236}">
                    <a16:creationId xmlns:a16="http://schemas.microsoft.com/office/drawing/2014/main" id="{A27F9A06-E3EA-1BED-56E8-9F0B123FD492}"/>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865" name="Group 864">
            <a:extLst>
              <a:ext uri="{FF2B5EF4-FFF2-40B4-BE49-F238E27FC236}">
                <a16:creationId xmlns:a16="http://schemas.microsoft.com/office/drawing/2014/main" id="{857E7362-CBA4-E251-1ED5-3B880451D2BC}"/>
              </a:ext>
            </a:extLst>
          </p:cNvPr>
          <p:cNvGrpSpPr/>
          <p:nvPr/>
        </p:nvGrpSpPr>
        <p:grpSpPr>
          <a:xfrm>
            <a:off x="1527723" y="1737147"/>
            <a:ext cx="6436405" cy="2211104"/>
            <a:chOff x="1527723" y="1737147"/>
            <a:chExt cx="6436405" cy="2211104"/>
          </a:xfrm>
        </p:grpSpPr>
        <p:sp>
          <p:nvSpPr>
            <p:cNvPr id="679" name="TextBox 678">
              <a:extLst>
                <a:ext uri="{FF2B5EF4-FFF2-40B4-BE49-F238E27FC236}">
                  <a16:creationId xmlns:a16="http://schemas.microsoft.com/office/drawing/2014/main" id="{0F201775-1B5B-0160-6F18-C691FB81D301}"/>
                </a:ext>
              </a:extLst>
            </p:cNvPr>
            <p:cNvSpPr txBox="1"/>
            <p:nvPr/>
          </p:nvSpPr>
          <p:spPr>
            <a:xfrm>
              <a:off x="1527723" y="1737147"/>
              <a:ext cx="6436404" cy="387103"/>
            </a:xfrm>
            <a:prstGeom prst="rect">
              <a:avLst/>
            </a:prstGeom>
            <a:noFill/>
          </p:spPr>
          <p:txBody>
            <a:bodyPr wrap="square" rtlCol="0" anchor="ctr">
              <a:no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4"/>
                  </a:solidFill>
                  <a:effectLst/>
                  <a:uLnTx/>
                  <a:uFillTx/>
                  <a:latin typeface="Avenir Next" panose="020B0503020202020204" pitchFamily="34" charset="0"/>
                </a:rPr>
                <a:t>DRAM subarray </a:t>
              </a:r>
            </a:p>
            <a:p>
              <a:pPr lvl="0" algn="ctr">
                <a:lnSpc>
                  <a:spcPct val="70000"/>
                </a:lnSpc>
                <a:defRPr/>
              </a:pPr>
              <a:r>
                <a:rPr lang="en-US" sz="2800" dirty="0">
                  <a:solidFill>
                    <a:schemeClr val="accent4"/>
                  </a:solidFill>
                  <a:latin typeface="Avenir Next" panose="020B0503020202020204" pitchFamily="34" charset="0"/>
                </a:rPr>
                <a:t>(e.g., 65,536 </a:t>
              </a:r>
              <a:r>
                <a:rPr kumimoji="0" lang="en-US" sz="2800" b="0" i="0" u="none" strike="noStrike" kern="1200" cap="none" spc="0" normalizeH="0" baseline="0" noProof="0" dirty="0">
                  <a:ln>
                    <a:noFill/>
                  </a:ln>
                  <a:solidFill>
                    <a:schemeClr val="accent4"/>
                  </a:solidFill>
                  <a:effectLst/>
                  <a:uLnTx/>
                  <a:uFillTx/>
                  <a:latin typeface="Avenir Next" panose="020B0503020202020204" pitchFamily="34" charset="0"/>
                </a:rPr>
                <a:t>rows) </a:t>
              </a:r>
            </a:p>
          </p:txBody>
        </p:sp>
        <p:sp>
          <p:nvSpPr>
            <p:cNvPr id="864" name="Rounded Rectangle 863">
              <a:extLst>
                <a:ext uri="{FF2B5EF4-FFF2-40B4-BE49-F238E27FC236}">
                  <a16:creationId xmlns:a16="http://schemas.microsoft.com/office/drawing/2014/main" id="{4D7B6399-57DA-8ACF-9A18-2707AFF39121}"/>
                </a:ext>
              </a:extLst>
            </p:cNvPr>
            <p:cNvSpPr/>
            <p:nvPr/>
          </p:nvSpPr>
          <p:spPr>
            <a:xfrm>
              <a:off x="1551151" y="2285597"/>
              <a:ext cx="6412977" cy="1662654"/>
            </a:xfrm>
            <a:prstGeom prst="roundRect">
              <a:avLst>
                <a:gd name="adj" fmla="val 11846"/>
              </a:avLst>
            </a:prstGeom>
            <a:noFill/>
            <a:ln w="381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grpSp>
      <p:sp>
        <p:nvSpPr>
          <p:cNvPr id="867" name="TextBox 866">
            <a:extLst>
              <a:ext uri="{FF2B5EF4-FFF2-40B4-BE49-F238E27FC236}">
                <a16:creationId xmlns:a16="http://schemas.microsoft.com/office/drawing/2014/main" id="{DC31E2F2-8552-203D-D39B-66D41BEDD160}"/>
              </a:ext>
            </a:extLst>
          </p:cNvPr>
          <p:cNvSpPr txBox="1"/>
          <p:nvPr/>
        </p:nvSpPr>
        <p:spPr>
          <a:xfrm>
            <a:off x="1036087" y="1769665"/>
            <a:ext cx="6436404" cy="387103"/>
          </a:xfrm>
          <a:prstGeom prst="rect">
            <a:avLst/>
          </a:prstGeom>
          <a:noFill/>
        </p:spPr>
        <p:txBody>
          <a:bodyPr wrap="square" rtlCol="0" anchor="ctr">
            <a:no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lang="en-US" sz="2800" dirty="0">
                <a:solidFill>
                  <a:schemeClr val="accent4"/>
                </a:solidFill>
                <a:latin typeface="Avenir Next" panose="020B0503020202020204" pitchFamily="34" charset="0"/>
              </a:rPr>
              <a:t>DRAM mat</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4"/>
                </a:solidFill>
                <a:effectLst/>
                <a:uLnTx/>
                <a:uFillTx/>
                <a:latin typeface="Avenir Next" panose="020B0503020202020204" pitchFamily="34" charset="0"/>
              </a:rPr>
              <a:t>(e.g., 512 </a:t>
            </a:r>
            <a:r>
              <a:rPr kumimoji="0" lang="en-US" sz="2800" b="0" i="0" u="none" strike="noStrike" kern="1200" cap="none" spc="0" normalizeH="0" baseline="0" noProof="0" dirty="0" err="1">
                <a:ln>
                  <a:noFill/>
                </a:ln>
                <a:solidFill>
                  <a:schemeClr val="accent4"/>
                </a:solidFill>
                <a:effectLst/>
                <a:uLnTx/>
                <a:uFillTx/>
                <a:latin typeface="Avenir Next" panose="020B0503020202020204" pitchFamily="34" charset="0"/>
              </a:rPr>
              <a:t>ro</a:t>
            </a:r>
            <a:r>
              <a:rPr lang="en-US" sz="2800" dirty="0" err="1">
                <a:solidFill>
                  <a:schemeClr val="accent4"/>
                </a:solidFill>
                <a:latin typeface="Avenir Next" panose="020B0503020202020204" pitchFamily="34" charset="0"/>
              </a:rPr>
              <a:t>ws</a:t>
            </a:r>
            <a:r>
              <a:rPr lang="en-US" sz="2800" dirty="0">
                <a:solidFill>
                  <a:schemeClr val="accent4"/>
                </a:solidFill>
                <a:latin typeface="Avenir Next" panose="020B0503020202020204" pitchFamily="34" charset="0"/>
              </a:rPr>
              <a:t> &amp; columns)</a:t>
            </a:r>
            <a:endParaRPr kumimoji="0" lang="en-US" sz="2800" b="0" i="0" u="none" strike="noStrike" kern="1200" cap="none" spc="0" normalizeH="0" baseline="0" noProof="0" dirty="0">
              <a:ln>
                <a:noFill/>
              </a:ln>
              <a:solidFill>
                <a:schemeClr val="accent4"/>
              </a:solidFill>
              <a:effectLst/>
              <a:uLnTx/>
              <a:uFillTx/>
              <a:latin typeface="Avenir Next" panose="020B0503020202020204" pitchFamily="34" charset="0"/>
            </a:endParaRPr>
          </a:p>
        </p:txBody>
      </p:sp>
    </p:spTree>
    <p:extLst>
      <p:ext uri="{BB962C8B-B14F-4D97-AF65-F5344CB8AC3E}">
        <p14:creationId xmlns:p14="http://schemas.microsoft.com/office/powerpoint/2010/main" val="8762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500"/>
                                        <p:tgtEl>
                                          <p:spTgt spid="3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67"/>
                                        </p:tgtEl>
                                        <p:attrNameLst>
                                          <p:attrName>style.visibility</p:attrName>
                                        </p:attrNameLst>
                                      </p:cBhvr>
                                      <p:to>
                                        <p:strVal val="visible"/>
                                      </p:to>
                                    </p:set>
                                    <p:animEffect transition="in" filter="fade">
                                      <p:cBhvr>
                                        <p:cTn id="10" dur="500"/>
                                        <p:tgtEl>
                                          <p:spTgt spid="8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8"/>
                                        </p:tgtEl>
                                        <p:attrNameLst>
                                          <p:attrName>style.visibility</p:attrName>
                                        </p:attrNameLst>
                                      </p:cBhvr>
                                      <p:to>
                                        <p:strVal val="visible"/>
                                      </p:to>
                                    </p:set>
                                    <p:animEffect transition="in" filter="fade">
                                      <p:cBhvr>
                                        <p:cTn id="13" dur="500"/>
                                        <p:tgtEl>
                                          <p:spTgt spid="67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678"/>
                                        </p:tgtEl>
                                      </p:cBhvr>
                                    </p:animEffect>
                                    <p:set>
                                      <p:cBhvr>
                                        <p:cTn id="18" dur="1" fill="hold">
                                          <p:stCondLst>
                                            <p:cond delay="499"/>
                                          </p:stCondLst>
                                        </p:cTn>
                                        <p:tgtEl>
                                          <p:spTgt spid="67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867"/>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28"/>
                                        </p:tgtEl>
                                      </p:cBhvr>
                                    </p:animEffect>
                                    <p:set>
                                      <p:cBhvr>
                                        <p:cTn id="33" dur="1" fill="hold">
                                          <p:stCondLst>
                                            <p:cond delay="499"/>
                                          </p:stCondLst>
                                        </p:cTn>
                                        <p:tgtEl>
                                          <p:spTgt spid="2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9"/>
                                        </p:tgtEl>
                                      </p:cBhvr>
                                    </p:animEffect>
                                    <p:set>
                                      <p:cBhvr>
                                        <p:cTn id="36" dur="1" fill="hold">
                                          <p:stCondLst>
                                            <p:cond delay="499"/>
                                          </p:stCondLst>
                                        </p:cTn>
                                        <p:tgtEl>
                                          <p:spTgt spid="29"/>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667"/>
                                        </p:tgtEl>
                                        <p:attrNameLst>
                                          <p:attrName>style.visibility</p:attrName>
                                        </p:attrNameLst>
                                      </p:cBhvr>
                                      <p:to>
                                        <p:strVal val="visible"/>
                                      </p:to>
                                    </p:set>
                                    <p:animEffect transition="in" filter="fade">
                                      <p:cBhvr>
                                        <p:cTn id="39" dur="500"/>
                                        <p:tgtEl>
                                          <p:spTgt spid="667"/>
                                        </p:tgtEl>
                                      </p:cBhvr>
                                    </p:animEffect>
                                  </p:childTnLst>
                                </p:cTn>
                              </p:par>
                              <p:par>
                                <p:cTn id="40" presetID="10" presetClass="entr" presetSubtype="0" fill="hold" nodeType="withEffect">
                                  <p:stCondLst>
                                    <p:cond delay="0"/>
                                  </p:stCondLst>
                                  <p:childTnLst>
                                    <p:set>
                                      <p:cBhvr>
                                        <p:cTn id="41" dur="1" fill="hold">
                                          <p:stCondLst>
                                            <p:cond delay="0"/>
                                          </p:stCondLst>
                                        </p:cTn>
                                        <p:tgtEl>
                                          <p:spTgt spid="641"/>
                                        </p:tgtEl>
                                        <p:attrNameLst>
                                          <p:attrName>style.visibility</p:attrName>
                                        </p:attrNameLst>
                                      </p:cBhvr>
                                      <p:to>
                                        <p:strVal val="visible"/>
                                      </p:to>
                                    </p:set>
                                    <p:animEffect transition="in" filter="fade">
                                      <p:cBhvr>
                                        <p:cTn id="42" dur="500"/>
                                        <p:tgtEl>
                                          <p:spTgt spid="64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392"/>
                                        </p:tgtEl>
                                        <p:attrNameLst>
                                          <p:attrName>style.visibility</p:attrName>
                                        </p:attrNameLst>
                                      </p:cBhvr>
                                      <p:to>
                                        <p:strVal val="visible"/>
                                      </p:to>
                                    </p:set>
                                    <p:animEffect transition="in" filter="fade">
                                      <p:cBhvr>
                                        <p:cTn id="48" dur="500"/>
                                        <p:tgtEl>
                                          <p:spTgt spid="39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0"/>
                                  </p:stCondLst>
                                  <p:childTnLst>
                                    <p:set>
                                      <p:cBhvr>
                                        <p:cTn id="55" dur="1" fill="hold">
                                          <p:stCondLst>
                                            <p:cond delay="0"/>
                                          </p:stCondLst>
                                        </p:cTn>
                                        <p:tgtEl>
                                          <p:spTgt spid="393"/>
                                        </p:tgtEl>
                                        <p:attrNameLst>
                                          <p:attrName>style.visibility</p:attrName>
                                        </p:attrNameLst>
                                      </p:cBhvr>
                                      <p:to>
                                        <p:strVal val="visible"/>
                                      </p:to>
                                    </p:set>
                                    <p:animEffect transition="in" filter="fade">
                                      <p:cBhvr>
                                        <p:cTn id="56" dur="500"/>
                                        <p:tgtEl>
                                          <p:spTgt spid="393"/>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5"/>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680"/>
                                        </p:tgtEl>
                                        <p:attrNameLst>
                                          <p:attrName>style.visibility</p:attrName>
                                        </p:attrNameLst>
                                      </p:cBhvr>
                                      <p:to>
                                        <p:strVal val="visible"/>
                                      </p:to>
                                    </p:set>
                                    <p:animEffect transition="in" filter="fade">
                                      <p:cBhvr>
                                        <p:cTn id="65" dur="500"/>
                                        <p:tgtEl>
                                          <p:spTgt spid="680"/>
                                        </p:tgtEl>
                                      </p:cBhvr>
                                    </p:animEffect>
                                  </p:childTnLst>
                                </p:cTn>
                              </p:par>
                              <p:par>
                                <p:cTn id="66" presetID="10" presetClass="entr" presetSubtype="0" fill="hold" nodeType="withEffect">
                                  <p:stCondLst>
                                    <p:cond delay="0"/>
                                  </p:stCondLst>
                                  <p:childTnLst>
                                    <p:set>
                                      <p:cBhvr>
                                        <p:cTn id="67" dur="1" fill="hold">
                                          <p:stCondLst>
                                            <p:cond delay="0"/>
                                          </p:stCondLst>
                                        </p:cTn>
                                        <p:tgtEl>
                                          <p:spTgt spid="711"/>
                                        </p:tgtEl>
                                        <p:attrNameLst>
                                          <p:attrName>style.visibility</p:attrName>
                                        </p:attrNameLst>
                                      </p:cBhvr>
                                      <p:to>
                                        <p:strVal val="visible"/>
                                      </p:to>
                                    </p:set>
                                    <p:animEffect transition="in" filter="fade">
                                      <p:cBhvr>
                                        <p:cTn id="68" dur="500"/>
                                        <p:tgtEl>
                                          <p:spTgt spid="711"/>
                                        </p:tgtEl>
                                      </p:cBhvr>
                                    </p:animEffect>
                                  </p:childTnLst>
                                </p:cTn>
                              </p:par>
                              <p:par>
                                <p:cTn id="69" presetID="10" presetClass="entr" presetSubtype="0" fill="hold" nodeType="withEffect">
                                  <p:stCondLst>
                                    <p:cond delay="0"/>
                                  </p:stCondLst>
                                  <p:childTnLst>
                                    <p:set>
                                      <p:cBhvr>
                                        <p:cTn id="70" dur="1" fill="hold">
                                          <p:stCondLst>
                                            <p:cond delay="0"/>
                                          </p:stCondLst>
                                        </p:cTn>
                                        <p:tgtEl>
                                          <p:spTgt spid="762"/>
                                        </p:tgtEl>
                                        <p:attrNameLst>
                                          <p:attrName>style.visibility</p:attrName>
                                        </p:attrNameLst>
                                      </p:cBhvr>
                                      <p:to>
                                        <p:strVal val="visible"/>
                                      </p:to>
                                    </p:set>
                                    <p:animEffect transition="in" filter="fade">
                                      <p:cBhvr>
                                        <p:cTn id="71" dur="500"/>
                                        <p:tgtEl>
                                          <p:spTgt spid="762"/>
                                        </p:tgtEl>
                                      </p:cBhvr>
                                    </p:animEffect>
                                  </p:childTnLst>
                                </p:cTn>
                              </p:par>
                              <p:par>
                                <p:cTn id="72" presetID="10" presetClass="entr" presetSubtype="0" fill="hold" nodeType="withEffect">
                                  <p:stCondLst>
                                    <p:cond delay="0"/>
                                  </p:stCondLst>
                                  <p:childTnLst>
                                    <p:set>
                                      <p:cBhvr>
                                        <p:cTn id="73" dur="1" fill="hold">
                                          <p:stCondLst>
                                            <p:cond delay="0"/>
                                          </p:stCondLst>
                                        </p:cTn>
                                        <p:tgtEl>
                                          <p:spTgt spid="865"/>
                                        </p:tgtEl>
                                        <p:attrNameLst>
                                          <p:attrName>style.visibility</p:attrName>
                                        </p:attrNameLst>
                                      </p:cBhvr>
                                      <p:to>
                                        <p:strVal val="visible"/>
                                      </p:to>
                                    </p:set>
                                    <p:animEffect transition="in" filter="fade">
                                      <p:cBhvr>
                                        <p:cTn id="74" dur="500"/>
                                        <p:tgtEl>
                                          <p:spTgt spid="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p:bldP spid="16" grpId="1"/>
      <p:bldP spid="678" grpId="0" animBg="1"/>
      <p:bldP spid="678" grpId="1" animBg="1"/>
      <p:bldP spid="867" grpId="0"/>
      <p:bldP spid="867"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 name="Group 339">
            <a:extLst>
              <a:ext uri="{FF2B5EF4-FFF2-40B4-BE49-F238E27FC236}">
                <a16:creationId xmlns:a16="http://schemas.microsoft.com/office/drawing/2014/main" id="{CC35E45C-1727-4240-ABB6-6BB6AD7FC789}"/>
              </a:ext>
            </a:extLst>
          </p:cNvPr>
          <p:cNvGrpSpPr/>
          <p:nvPr/>
        </p:nvGrpSpPr>
        <p:grpSpPr>
          <a:xfrm>
            <a:off x="1734836" y="2404844"/>
            <a:ext cx="1414038" cy="1414038"/>
            <a:chOff x="4876800" y="1600199"/>
            <a:chExt cx="2819401" cy="2819401"/>
          </a:xfrm>
        </p:grpSpPr>
        <p:grpSp>
          <p:nvGrpSpPr>
            <p:cNvPr id="341" name="Group 340">
              <a:extLst>
                <a:ext uri="{FF2B5EF4-FFF2-40B4-BE49-F238E27FC236}">
                  <a16:creationId xmlns:a16="http://schemas.microsoft.com/office/drawing/2014/main" id="{07D786E9-9BD2-604B-9AB2-DA6C25171B9D}"/>
                </a:ext>
              </a:extLst>
            </p:cNvPr>
            <p:cNvGrpSpPr/>
            <p:nvPr/>
          </p:nvGrpSpPr>
          <p:grpSpPr>
            <a:xfrm>
              <a:off x="5486400" y="3962400"/>
              <a:ext cx="2209800" cy="457200"/>
              <a:chOff x="5486400" y="3962400"/>
              <a:chExt cx="2209800" cy="457200"/>
            </a:xfrm>
          </p:grpSpPr>
          <p:sp>
            <p:nvSpPr>
              <p:cNvPr id="386" name="DRAM">
                <a:extLst>
                  <a:ext uri="{FF2B5EF4-FFF2-40B4-BE49-F238E27FC236}">
                    <a16:creationId xmlns:a16="http://schemas.microsoft.com/office/drawing/2014/main" id="{25AFF8CC-D2CE-4944-968E-16A914E96E0B}"/>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7" name="DRAM">
                <a:extLst>
                  <a:ext uri="{FF2B5EF4-FFF2-40B4-BE49-F238E27FC236}">
                    <a16:creationId xmlns:a16="http://schemas.microsoft.com/office/drawing/2014/main" id="{A59A5E2D-A64B-0D4D-8EA7-1030BECFC5C9}"/>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8" name="DRAM">
                <a:extLst>
                  <a:ext uri="{FF2B5EF4-FFF2-40B4-BE49-F238E27FC236}">
                    <a16:creationId xmlns:a16="http://schemas.microsoft.com/office/drawing/2014/main" id="{0AC56506-EA43-4C44-AEE1-7C14A8E91E6F}"/>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9" name="DRAM">
                <a:extLst>
                  <a:ext uri="{FF2B5EF4-FFF2-40B4-BE49-F238E27FC236}">
                    <a16:creationId xmlns:a16="http://schemas.microsoft.com/office/drawing/2014/main" id="{830F5712-D881-B848-A163-37C9BC9623BB}"/>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0" name="DRAM">
                <a:extLst>
                  <a:ext uri="{FF2B5EF4-FFF2-40B4-BE49-F238E27FC236}">
                    <a16:creationId xmlns:a16="http://schemas.microsoft.com/office/drawing/2014/main" id="{E35B8059-AE62-1C4D-A6FA-AE4C00592107}"/>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2" name="Group 341">
              <a:extLst>
                <a:ext uri="{FF2B5EF4-FFF2-40B4-BE49-F238E27FC236}">
                  <a16:creationId xmlns:a16="http://schemas.microsoft.com/office/drawing/2014/main" id="{FBFD512B-2633-3941-98E3-3FB6F769F062}"/>
                </a:ext>
              </a:extLst>
            </p:cNvPr>
            <p:cNvGrpSpPr/>
            <p:nvPr/>
          </p:nvGrpSpPr>
          <p:grpSpPr>
            <a:xfrm>
              <a:off x="4876800" y="1600200"/>
              <a:ext cx="457200" cy="2209800"/>
              <a:chOff x="4876800" y="1600200"/>
              <a:chExt cx="457200" cy="2209800"/>
            </a:xfrm>
          </p:grpSpPr>
          <p:sp>
            <p:nvSpPr>
              <p:cNvPr id="381" name="DRAM">
                <a:extLst>
                  <a:ext uri="{FF2B5EF4-FFF2-40B4-BE49-F238E27FC236}">
                    <a16:creationId xmlns:a16="http://schemas.microsoft.com/office/drawing/2014/main" id="{F0295A5A-104C-AC47-9B22-B86FF4637CC5}"/>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2" name="DRAM">
                <a:extLst>
                  <a:ext uri="{FF2B5EF4-FFF2-40B4-BE49-F238E27FC236}">
                    <a16:creationId xmlns:a16="http://schemas.microsoft.com/office/drawing/2014/main" id="{A95732E7-8722-DB42-BE30-4D7D083459E8}"/>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3" name="DRAM">
                <a:extLst>
                  <a:ext uri="{FF2B5EF4-FFF2-40B4-BE49-F238E27FC236}">
                    <a16:creationId xmlns:a16="http://schemas.microsoft.com/office/drawing/2014/main" id="{5C191B66-3FF9-B243-8625-8D3D8B5E0920}"/>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4" name="DRAM">
                <a:extLst>
                  <a:ext uri="{FF2B5EF4-FFF2-40B4-BE49-F238E27FC236}">
                    <a16:creationId xmlns:a16="http://schemas.microsoft.com/office/drawing/2014/main" id="{6A936B45-032D-1B4A-A275-60DFAFDAF3CD}"/>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5" name="DRAM">
                <a:extLst>
                  <a:ext uri="{FF2B5EF4-FFF2-40B4-BE49-F238E27FC236}">
                    <a16:creationId xmlns:a16="http://schemas.microsoft.com/office/drawing/2014/main" id="{92AC43AF-98B8-354F-84BD-0B1B67F3266A}"/>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3" name="Group 342">
              <a:extLst>
                <a:ext uri="{FF2B5EF4-FFF2-40B4-BE49-F238E27FC236}">
                  <a16:creationId xmlns:a16="http://schemas.microsoft.com/office/drawing/2014/main" id="{8A7DDA86-1037-5A4C-9F1C-0055EB7E57D7}"/>
                </a:ext>
              </a:extLst>
            </p:cNvPr>
            <p:cNvGrpSpPr/>
            <p:nvPr/>
          </p:nvGrpSpPr>
          <p:grpSpPr>
            <a:xfrm>
              <a:off x="5676900" y="1600199"/>
              <a:ext cx="1828800" cy="2362201"/>
              <a:chOff x="5676900" y="1170708"/>
              <a:chExt cx="1828800" cy="2791692"/>
            </a:xfrm>
          </p:grpSpPr>
          <p:cxnSp>
            <p:nvCxnSpPr>
              <p:cNvPr id="376" name="Straight Connector 375">
                <a:extLst>
                  <a:ext uri="{FF2B5EF4-FFF2-40B4-BE49-F238E27FC236}">
                    <a16:creationId xmlns:a16="http://schemas.microsoft.com/office/drawing/2014/main" id="{29FFA326-7640-9F45-8A15-1DCBB1088151}"/>
                  </a:ext>
                </a:extLst>
              </p:cNvPr>
              <p:cNvCxnSpPr>
                <a:cxnSpLocks/>
                <a:stCxn id="346" idx="0"/>
                <a:endCxn id="386"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324A8636-04C6-E741-B3D0-3FEBDF3B314B}"/>
                  </a:ext>
                </a:extLst>
              </p:cNvPr>
              <p:cNvCxnSpPr>
                <a:cxnSpLocks/>
                <a:stCxn id="348" idx="0"/>
                <a:endCxn id="388"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A36AED9A-C4A2-6041-88E8-2AB310150EBF}"/>
                  </a:ext>
                </a:extLst>
              </p:cNvPr>
              <p:cNvCxnSpPr>
                <a:cxnSpLocks/>
                <a:stCxn id="349" idx="0"/>
                <a:endCxn id="389"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AD0D7C1B-7F60-CB44-9583-5C5F08F22337}"/>
                  </a:ext>
                </a:extLst>
              </p:cNvPr>
              <p:cNvCxnSpPr>
                <a:cxnSpLocks/>
                <a:stCxn id="350" idx="0"/>
                <a:endCxn id="390"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E5D9C3DF-A3E2-804A-A10F-680406B6A719}"/>
                  </a:ext>
                </a:extLst>
              </p:cNvPr>
              <p:cNvCxnSpPr>
                <a:cxnSpLocks/>
                <a:stCxn id="347" idx="0"/>
                <a:endCxn id="387"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4" name="Group 343">
              <a:extLst>
                <a:ext uri="{FF2B5EF4-FFF2-40B4-BE49-F238E27FC236}">
                  <a16:creationId xmlns:a16="http://schemas.microsoft.com/office/drawing/2014/main" id="{48E21240-B567-8A4A-A2AD-6B219C062D5D}"/>
                </a:ext>
              </a:extLst>
            </p:cNvPr>
            <p:cNvGrpSpPr/>
            <p:nvPr/>
          </p:nvGrpSpPr>
          <p:grpSpPr>
            <a:xfrm>
              <a:off x="5334000" y="1790700"/>
              <a:ext cx="2362201" cy="1828800"/>
              <a:chOff x="5333998" y="1790700"/>
              <a:chExt cx="2791691" cy="1828800"/>
            </a:xfrm>
          </p:grpSpPr>
          <p:cxnSp>
            <p:nvCxnSpPr>
              <p:cNvPr id="371" name="Straight Connector 370">
                <a:extLst>
                  <a:ext uri="{FF2B5EF4-FFF2-40B4-BE49-F238E27FC236}">
                    <a16:creationId xmlns:a16="http://schemas.microsoft.com/office/drawing/2014/main" id="{C28A874C-9927-4B48-B779-3E40D990C9B4}"/>
                  </a:ext>
                </a:extLst>
              </p:cNvPr>
              <p:cNvCxnSpPr>
                <a:cxnSpLocks/>
                <a:stCxn id="350" idx="6"/>
                <a:endCxn id="381"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CB2AC50A-9D6B-764F-B364-48AE4970D378}"/>
                  </a:ext>
                </a:extLst>
              </p:cNvPr>
              <p:cNvCxnSpPr>
                <a:cxnSpLocks/>
                <a:stCxn id="355" idx="6"/>
                <a:endCxn id="382"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882D8C5E-F052-234C-8FF5-6A7DB46C8CD4}"/>
                  </a:ext>
                </a:extLst>
              </p:cNvPr>
              <p:cNvCxnSpPr>
                <a:cxnSpLocks/>
                <a:stCxn id="360" idx="6"/>
                <a:endCxn id="383"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1682FC39-5945-094F-A3FA-E8231AF82D4C}"/>
                  </a:ext>
                </a:extLst>
              </p:cNvPr>
              <p:cNvCxnSpPr>
                <a:cxnSpLocks/>
                <a:stCxn id="365" idx="6"/>
                <a:endCxn id="384"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AD25485F-B7C0-674E-A307-AD236EC77A9C}"/>
                  </a:ext>
                </a:extLst>
              </p:cNvPr>
              <p:cNvCxnSpPr>
                <a:cxnSpLocks/>
                <a:stCxn id="370" idx="6"/>
                <a:endCxn id="385"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5" name="Group 344">
              <a:extLst>
                <a:ext uri="{FF2B5EF4-FFF2-40B4-BE49-F238E27FC236}">
                  <a16:creationId xmlns:a16="http://schemas.microsoft.com/office/drawing/2014/main" id="{229D41FD-2CCA-4249-A6DE-D48343BF5009}"/>
                </a:ext>
              </a:extLst>
            </p:cNvPr>
            <p:cNvGrpSpPr/>
            <p:nvPr/>
          </p:nvGrpSpPr>
          <p:grpSpPr>
            <a:xfrm>
              <a:off x="5486400" y="1600200"/>
              <a:ext cx="2209800" cy="2209800"/>
              <a:chOff x="5486400" y="1600200"/>
              <a:chExt cx="2209800" cy="2209800"/>
            </a:xfrm>
          </p:grpSpPr>
          <p:sp>
            <p:nvSpPr>
              <p:cNvPr id="346" name="Oval 345">
                <a:extLst>
                  <a:ext uri="{FF2B5EF4-FFF2-40B4-BE49-F238E27FC236}">
                    <a16:creationId xmlns:a16="http://schemas.microsoft.com/office/drawing/2014/main" id="{DFA999E8-5131-9248-A99D-83D97CD28E87}"/>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7" name="Oval 346">
                <a:extLst>
                  <a:ext uri="{FF2B5EF4-FFF2-40B4-BE49-F238E27FC236}">
                    <a16:creationId xmlns:a16="http://schemas.microsoft.com/office/drawing/2014/main" id="{065DA791-AF26-F244-A31B-F9A127DC50E2}"/>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8" name="Oval 347">
                <a:extLst>
                  <a:ext uri="{FF2B5EF4-FFF2-40B4-BE49-F238E27FC236}">
                    <a16:creationId xmlns:a16="http://schemas.microsoft.com/office/drawing/2014/main" id="{67B7BC3F-263D-044F-9E20-F4A092F79728}"/>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9" name="Oval 348">
                <a:extLst>
                  <a:ext uri="{FF2B5EF4-FFF2-40B4-BE49-F238E27FC236}">
                    <a16:creationId xmlns:a16="http://schemas.microsoft.com/office/drawing/2014/main" id="{CD12FE48-46D9-1B4F-9B29-8C8A04EC544B}"/>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0" name="Oval 349">
                <a:extLst>
                  <a:ext uri="{FF2B5EF4-FFF2-40B4-BE49-F238E27FC236}">
                    <a16:creationId xmlns:a16="http://schemas.microsoft.com/office/drawing/2014/main" id="{23297995-A6C8-D942-BDAC-591A2FC62004}"/>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1" name="Oval 350">
                <a:extLst>
                  <a:ext uri="{FF2B5EF4-FFF2-40B4-BE49-F238E27FC236}">
                    <a16:creationId xmlns:a16="http://schemas.microsoft.com/office/drawing/2014/main" id="{FB120AB4-4E3C-EA40-A7D1-5A3A9B7410F3}"/>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2" name="Oval 351">
                <a:extLst>
                  <a:ext uri="{FF2B5EF4-FFF2-40B4-BE49-F238E27FC236}">
                    <a16:creationId xmlns:a16="http://schemas.microsoft.com/office/drawing/2014/main" id="{5E36ACE9-B990-2241-9BB2-3CCBF85BCB6C}"/>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3" name="Oval 352">
                <a:extLst>
                  <a:ext uri="{FF2B5EF4-FFF2-40B4-BE49-F238E27FC236}">
                    <a16:creationId xmlns:a16="http://schemas.microsoft.com/office/drawing/2014/main" id="{906D173F-0B41-CD43-890F-4DB06902718B}"/>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4" name="Oval 353">
                <a:extLst>
                  <a:ext uri="{FF2B5EF4-FFF2-40B4-BE49-F238E27FC236}">
                    <a16:creationId xmlns:a16="http://schemas.microsoft.com/office/drawing/2014/main" id="{A5F9740F-4DC2-D143-96E8-4E47516C8007}"/>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5" name="Oval 354">
                <a:extLst>
                  <a:ext uri="{FF2B5EF4-FFF2-40B4-BE49-F238E27FC236}">
                    <a16:creationId xmlns:a16="http://schemas.microsoft.com/office/drawing/2014/main" id="{0C330B6F-B25C-EE4B-8723-8E248F44CE9D}"/>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6" name="Oval 355">
                <a:extLst>
                  <a:ext uri="{FF2B5EF4-FFF2-40B4-BE49-F238E27FC236}">
                    <a16:creationId xmlns:a16="http://schemas.microsoft.com/office/drawing/2014/main" id="{164373B5-05E8-DC4A-9EC7-F480CBECB24F}"/>
                  </a:ext>
                </a:extLst>
              </p:cNvPr>
              <p:cNvSpPr/>
              <p:nvPr/>
            </p:nvSpPr>
            <p:spPr>
              <a:xfrm>
                <a:off x="54864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7" name="Oval 356">
                <a:extLst>
                  <a:ext uri="{FF2B5EF4-FFF2-40B4-BE49-F238E27FC236}">
                    <a16:creationId xmlns:a16="http://schemas.microsoft.com/office/drawing/2014/main" id="{682ACD19-D060-094B-AD85-49DBBF550BFA}"/>
                  </a:ext>
                </a:extLst>
              </p:cNvPr>
              <p:cNvSpPr/>
              <p:nvPr/>
            </p:nvSpPr>
            <p:spPr>
              <a:xfrm>
                <a:off x="59436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8" name="Oval 357">
                <a:extLst>
                  <a:ext uri="{FF2B5EF4-FFF2-40B4-BE49-F238E27FC236}">
                    <a16:creationId xmlns:a16="http://schemas.microsoft.com/office/drawing/2014/main" id="{FACC320E-5148-DC4D-97F0-CB0A40C53999}"/>
                  </a:ext>
                </a:extLst>
              </p:cNvPr>
              <p:cNvSpPr/>
              <p:nvPr/>
            </p:nvSpPr>
            <p:spPr>
              <a:xfrm>
                <a:off x="64008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9" name="Oval 358">
                <a:extLst>
                  <a:ext uri="{FF2B5EF4-FFF2-40B4-BE49-F238E27FC236}">
                    <a16:creationId xmlns:a16="http://schemas.microsoft.com/office/drawing/2014/main" id="{AFC00C1E-7968-864E-845D-B29D96B13045}"/>
                  </a:ext>
                </a:extLst>
              </p:cNvPr>
              <p:cNvSpPr/>
              <p:nvPr/>
            </p:nvSpPr>
            <p:spPr>
              <a:xfrm>
                <a:off x="68580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0" name="Oval 359">
                <a:extLst>
                  <a:ext uri="{FF2B5EF4-FFF2-40B4-BE49-F238E27FC236}">
                    <a16:creationId xmlns:a16="http://schemas.microsoft.com/office/drawing/2014/main" id="{B2A34CFC-CA03-BD41-B205-90944A53C23C}"/>
                  </a:ext>
                </a:extLst>
              </p:cNvPr>
              <p:cNvSpPr/>
              <p:nvPr/>
            </p:nvSpPr>
            <p:spPr>
              <a:xfrm>
                <a:off x="73152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1" name="Oval 360">
                <a:extLst>
                  <a:ext uri="{FF2B5EF4-FFF2-40B4-BE49-F238E27FC236}">
                    <a16:creationId xmlns:a16="http://schemas.microsoft.com/office/drawing/2014/main" id="{8FF0B806-9899-6B41-8779-96C7F77A15E8}"/>
                  </a:ext>
                </a:extLst>
              </p:cNvPr>
              <p:cNvSpPr/>
              <p:nvPr/>
            </p:nvSpPr>
            <p:spPr>
              <a:xfrm>
                <a:off x="54864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2" name="Oval 361">
                <a:extLst>
                  <a:ext uri="{FF2B5EF4-FFF2-40B4-BE49-F238E27FC236}">
                    <a16:creationId xmlns:a16="http://schemas.microsoft.com/office/drawing/2014/main" id="{5AE1ED62-1930-7042-8983-A26AEDA97921}"/>
                  </a:ext>
                </a:extLst>
              </p:cNvPr>
              <p:cNvSpPr/>
              <p:nvPr/>
            </p:nvSpPr>
            <p:spPr>
              <a:xfrm>
                <a:off x="59436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3" name="Oval 362">
                <a:extLst>
                  <a:ext uri="{FF2B5EF4-FFF2-40B4-BE49-F238E27FC236}">
                    <a16:creationId xmlns:a16="http://schemas.microsoft.com/office/drawing/2014/main" id="{02BFFBE3-F9E0-EA42-BED8-30937998D054}"/>
                  </a:ext>
                </a:extLst>
              </p:cNvPr>
              <p:cNvSpPr/>
              <p:nvPr/>
            </p:nvSpPr>
            <p:spPr>
              <a:xfrm>
                <a:off x="64008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4" name="Oval 363">
                <a:extLst>
                  <a:ext uri="{FF2B5EF4-FFF2-40B4-BE49-F238E27FC236}">
                    <a16:creationId xmlns:a16="http://schemas.microsoft.com/office/drawing/2014/main" id="{A6E7ED46-7F33-FD40-ADDD-D8DA1AB93894}"/>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5" name="Oval 364">
                <a:extLst>
                  <a:ext uri="{FF2B5EF4-FFF2-40B4-BE49-F238E27FC236}">
                    <a16:creationId xmlns:a16="http://schemas.microsoft.com/office/drawing/2014/main" id="{7B0D521E-528E-5B44-AF3A-B583B35EB5AD}"/>
                  </a:ext>
                </a:extLst>
              </p:cNvPr>
              <p:cNvSpPr/>
              <p:nvPr/>
            </p:nvSpPr>
            <p:spPr>
              <a:xfrm>
                <a:off x="73152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6" name="Oval 365">
                <a:extLst>
                  <a:ext uri="{FF2B5EF4-FFF2-40B4-BE49-F238E27FC236}">
                    <a16:creationId xmlns:a16="http://schemas.microsoft.com/office/drawing/2014/main" id="{DF2CB39B-98B7-7540-86CF-CFCCDFF05ED9}"/>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7" name="Oval 366">
                <a:extLst>
                  <a:ext uri="{FF2B5EF4-FFF2-40B4-BE49-F238E27FC236}">
                    <a16:creationId xmlns:a16="http://schemas.microsoft.com/office/drawing/2014/main" id="{3B60278B-CD23-EA4F-ACA9-3CBA14D8E405}"/>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8" name="Oval 367">
                <a:extLst>
                  <a:ext uri="{FF2B5EF4-FFF2-40B4-BE49-F238E27FC236}">
                    <a16:creationId xmlns:a16="http://schemas.microsoft.com/office/drawing/2014/main" id="{0EA7443B-358B-CA4E-AD9A-30C5ADF6AAAD}"/>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9" name="Oval 368">
                <a:extLst>
                  <a:ext uri="{FF2B5EF4-FFF2-40B4-BE49-F238E27FC236}">
                    <a16:creationId xmlns:a16="http://schemas.microsoft.com/office/drawing/2014/main" id="{98B80347-3184-0044-B50C-AF956B90BEFE}"/>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0" name="Oval 369">
                <a:extLst>
                  <a:ext uri="{FF2B5EF4-FFF2-40B4-BE49-F238E27FC236}">
                    <a16:creationId xmlns:a16="http://schemas.microsoft.com/office/drawing/2014/main" id="{24F96B99-A27F-8642-9D72-69558AE15435}"/>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391" name="Group 390">
            <a:extLst>
              <a:ext uri="{FF2B5EF4-FFF2-40B4-BE49-F238E27FC236}">
                <a16:creationId xmlns:a16="http://schemas.microsoft.com/office/drawing/2014/main" id="{B11AFC47-D992-1E46-A46D-0AA729C4BB6D}"/>
              </a:ext>
            </a:extLst>
          </p:cNvPr>
          <p:cNvGrpSpPr/>
          <p:nvPr/>
        </p:nvGrpSpPr>
        <p:grpSpPr>
          <a:xfrm>
            <a:off x="3292364" y="2404844"/>
            <a:ext cx="1414038" cy="1414038"/>
            <a:chOff x="4876800" y="1600199"/>
            <a:chExt cx="2819401" cy="2819401"/>
          </a:xfrm>
        </p:grpSpPr>
        <p:grpSp>
          <p:nvGrpSpPr>
            <p:cNvPr id="392" name="Group 391">
              <a:extLst>
                <a:ext uri="{FF2B5EF4-FFF2-40B4-BE49-F238E27FC236}">
                  <a16:creationId xmlns:a16="http://schemas.microsoft.com/office/drawing/2014/main" id="{39382EDE-AA35-184B-8C6B-C26BF87175EE}"/>
                </a:ext>
              </a:extLst>
            </p:cNvPr>
            <p:cNvGrpSpPr/>
            <p:nvPr/>
          </p:nvGrpSpPr>
          <p:grpSpPr>
            <a:xfrm>
              <a:off x="5486400" y="3962400"/>
              <a:ext cx="2209800" cy="457200"/>
              <a:chOff x="5486400" y="3962400"/>
              <a:chExt cx="2209800" cy="457200"/>
            </a:xfrm>
          </p:grpSpPr>
          <p:sp>
            <p:nvSpPr>
              <p:cNvPr id="437" name="DRAM">
                <a:extLst>
                  <a:ext uri="{FF2B5EF4-FFF2-40B4-BE49-F238E27FC236}">
                    <a16:creationId xmlns:a16="http://schemas.microsoft.com/office/drawing/2014/main" id="{A9CB3F9B-AAF7-7248-9BB0-B4B86E99CEEC}"/>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8" name="DRAM">
                <a:extLst>
                  <a:ext uri="{FF2B5EF4-FFF2-40B4-BE49-F238E27FC236}">
                    <a16:creationId xmlns:a16="http://schemas.microsoft.com/office/drawing/2014/main" id="{1D7D8DCC-B86C-C641-BA28-D0BD8AF05D2D}"/>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9" name="DRAM">
                <a:extLst>
                  <a:ext uri="{FF2B5EF4-FFF2-40B4-BE49-F238E27FC236}">
                    <a16:creationId xmlns:a16="http://schemas.microsoft.com/office/drawing/2014/main" id="{BAB1A4EB-C414-0448-8A0B-7E519FE8B954}"/>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0" name="DRAM">
                <a:extLst>
                  <a:ext uri="{FF2B5EF4-FFF2-40B4-BE49-F238E27FC236}">
                    <a16:creationId xmlns:a16="http://schemas.microsoft.com/office/drawing/2014/main" id="{398F608C-8B86-D84E-BD47-CE3649AB9E11}"/>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1" name="DRAM">
                <a:extLst>
                  <a:ext uri="{FF2B5EF4-FFF2-40B4-BE49-F238E27FC236}">
                    <a16:creationId xmlns:a16="http://schemas.microsoft.com/office/drawing/2014/main" id="{08B71CC4-8A4F-DD4C-BEE0-866EBE59AE7B}"/>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3" name="Group 392">
              <a:extLst>
                <a:ext uri="{FF2B5EF4-FFF2-40B4-BE49-F238E27FC236}">
                  <a16:creationId xmlns:a16="http://schemas.microsoft.com/office/drawing/2014/main" id="{07A10A8B-DE37-4D4B-B3B7-53AF498FCE7A}"/>
                </a:ext>
              </a:extLst>
            </p:cNvPr>
            <p:cNvGrpSpPr/>
            <p:nvPr/>
          </p:nvGrpSpPr>
          <p:grpSpPr>
            <a:xfrm>
              <a:off x="4876800" y="1600200"/>
              <a:ext cx="457200" cy="2209800"/>
              <a:chOff x="4876800" y="1600200"/>
              <a:chExt cx="457200" cy="2209800"/>
            </a:xfrm>
          </p:grpSpPr>
          <p:sp>
            <p:nvSpPr>
              <p:cNvPr id="432" name="DRAM">
                <a:extLst>
                  <a:ext uri="{FF2B5EF4-FFF2-40B4-BE49-F238E27FC236}">
                    <a16:creationId xmlns:a16="http://schemas.microsoft.com/office/drawing/2014/main" id="{74EDFB8B-4EAC-6540-A2DE-26FA676ABF83}"/>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3" name="DRAM">
                <a:extLst>
                  <a:ext uri="{FF2B5EF4-FFF2-40B4-BE49-F238E27FC236}">
                    <a16:creationId xmlns:a16="http://schemas.microsoft.com/office/drawing/2014/main" id="{1874FD00-A6E9-6F4E-BEAF-20253DAF4197}"/>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4" name="DRAM">
                <a:extLst>
                  <a:ext uri="{FF2B5EF4-FFF2-40B4-BE49-F238E27FC236}">
                    <a16:creationId xmlns:a16="http://schemas.microsoft.com/office/drawing/2014/main" id="{6C1E8F37-B137-C546-9510-9D33EEA5B944}"/>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5" name="DRAM">
                <a:extLst>
                  <a:ext uri="{FF2B5EF4-FFF2-40B4-BE49-F238E27FC236}">
                    <a16:creationId xmlns:a16="http://schemas.microsoft.com/office/drawing/2014/main" id="{E9A156C1-4F9B-2144-B478-CA14902A62BE}"/>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6" name="DRAM">
                <a:extLst>
                  <a:ext uri="{FF2B5EF4-FFF2-40B4-BE49-F238E27FC236}">
                    <a16:creationId xmlns:a16="http://schemas.microsoft.com/office/drawing/2014/main" id="{5D3FE231-9579-B543-97D9-CC936EC8F370}"/>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4" name="Group 393">
              <a:extLst>
                <a:ext uri="{FF2B5EF4-FFF2-40B4-BE49-F238E27FC236}">
                  <a16:creationId xmlns:a16="http://schemas.microsoft.com/office/drawing/2014/main" id="{22BF00FC-B81D-7B4D-9B63-8DE814646255}"/>
                </a:ext>
              </a:extLst>
            </p:cNvPr>
            <p:cNvGrpSpPr/>
            <p:nvPr/>
          </p:nvGrpSpPr>
          <p:grpSpPr>
            <a:xfrm>
              <a:off x="5676900" y="1600199"/>
              <a:ext cx="1828800" cy="2362201"/>
              <a:chOff x="5676900" y="1170708"/>
              <a:chExt cx="1828800" cy="2791692"/>
            </a:xfrm>
          </p:grpSpPr>
          <p:cxnSp>
            <p:nvCxnSpPr>
              <p:cNvPr id="427" name="Straight Connector 426">
                <a:extLst>
                  <a:ext uri="{FF2B5EF4-FFF2-40B4-BE49-F238E27FC236}">
                    <a16:creationId xmlns:a16="http://schemas.microsoft.com/office/drawing/2014/main" id="{66825576-4991-D141-A606-275CE07F0B90}"/>
                  </a:ext>
                </a:extLst>
              </p:cNvPr>
              <p:cNvCxnSpPr>
                <a:cxnSpLocks/>
                <a:stCxn id="397" idx="0"/>
                <a:endCxn id="437"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C05FEDD8-553B-E246-AC5C-15BB1D44C318}"/>
                  </a:ext>
                </a:extLst>
              </p:cNvPr>
              <p:cNvCxnSpPr>
                <a:cxnSpLocks/>
                <a:stCxn id="399" idx="0"/>
                <a:endCxn id="439"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8FB76780-C566-3E4E-8A55-1CF551183030}"/>
                  </a:ext>
                </a:extLst>
              </p:cNvPr>
              <p:cNvCxnSpPr>
                <a:cxnSpLocks/>
                <a:stCxn id="400" idx="0"/>
                <a:endCxn id="440"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AB3A500C-1762-C142-9DAF-D39B74DCAAB7}"/>
                  </a:ext>
                </a:extLst>
              </p:cNvPr>
              <p:cNvCxnSpPr>
                <a:cxnSpLocks/>
                <a:stCxn id="401" idx="0"/>
                <a:endCxn id="441"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A37406B4-A1DE-BA40-9ABC-FB28B753EA8D}"/>
                  </a:ext>
                </a:extLst>
              </p:cNvPr>
              <p:cNvCxnSpPr>
                <a:cxnSpLocks/>
                <a:stCxn id="398" idx="0"/>
                <a:endCxn id="438"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5" name="Group 394">
              <a:extLst>
                <a:ext uri="{FF2B5EF4-FFF2-40B4-BE49-F238E27FC236}">
                  <a16:creationId xmlns:a16="http://schemas.microsoft.com/office/drawing/2014/main" id="{E3601414-FC10-A340-A9F2-B35360F8AA5F}"/>
                </a:ext>
              </a:extLst>
            </p:cNvPr>
            <p:cNvGrpSpPr/>
            <p:nvPr/>
          </p:nvGrpSpPr>
          <p:grpSpPr>
            <a:xfrm>
              <a:off x="5334000" y="1790700"/>
              <a:ext cx="2362201" cy="1828800"/>
              <a:chOff x="5333998" y="1790700"/>
              <a:chExt cx="2791691" cy="1828800"/>
            </a:xfrm>
          </p:grpSpPr>
          <p:cxnSp>
            <p:nvCxnSpPr>
              <p:cNvPr id="422" name="Straight Connector 421">
                <a:extLst>
                  <a:ext uri="{FF2B5EF4-FFF2-40B4-BE49-F238E27FC236}">
                    <a16:creationId xmlns:a16="http://schemas.microsoft.com/office/drawing/2014/main" id="{F35E9050-B57E-A94A-9B8A-7599A47F425F}"/>
                  </a:ext>
                </a:extLst>
              </p:cNvPr>
              <p:cNvCxnSpPr>
                <a:cxnSpLocks/>
                <a:stCxn id="401" idx="6"/>
                <a:endCxn id="432"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2C7C2EC-B504-BB48-9DC6-65CE93CF1E5F}"/>
                  </a:ext>
                </a:extLst>
              </p:cNvPr>
              <p:cNvCxnSpPr>
                <a:cxnSpLocks/>
                <a:stCxn id="406" idx="6"/>
                <a:endCxn id="433"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583846CB-F02D-534C-9969-8B7615699FDC}"/>
                  </a:ext>
                </a:extLst>
              </p:cNvPr>
              <p:cNvCxnSpPr>
                <a:cxnSpLocks/>
                <a:endCxn id="434" idx="0"/>
              </p:cNvCxnSpPr>
              <p:nvPr/>
            </p:nvCxnSpPr>
            <p:spPr>
              <a:xfrm flipH="1">
                <a:off x="5333998" y="2705100"/>
                <a:ext cx="2791686"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6B33149D-96A6-2E4C-B353-11478420610B}"/>
                  </a:ext>
                </a:extLst>
              </p:cNvPr>
              <p:cNvCxnSpPr>
                <a:cxnSpLocks/>
                <a:stCxn id="416" idx="6"/>
                <a:endCxn id="435"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1F40B3AF-6386-7842-A059-5DF6B3A1BEEE}"/>
                  </a:ext>
                </a:extLst>
              </p:cNvPr>
              <p:cNvCxnSpPr>
                <a:cxnSpLocks/>
                <a:stCxn id="421" idx="6"/>
                <a:endCxn id="436"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6" name="Group 395">
              <a:extLst>
                <a:ext uri="{FF2B5EF4-FFF2-40B4-BE49-F238E27FC236}">
                  <a16:creationId xmlns:a16="http://schemas.microsoft.com/office/drawing/2014/main" id="{0CEB0A94-5D02-4C48-84CA-74AD2EA1A2BA}"/>
                </a:ext>
              </a:extLst>
            </p:cNvPr>
            <p:cNvGrpSpPr/>
            <p:nvPr/>
          </p:nvGrpSpPr>
          <p:grpSpPr>
            <a:xfrm>
              <a:off x="5486400" y="1600200"/>
              <a:ext cx="2209800" cy="2209800"/>
              <a:chOff x="5486400" y="1600200"/>
              <a:chExt cx="2209800" cy="2209800"/>
            </a:xfrm>
          </p:grpSpPr>
          <p:sp>
            <p:nvSpPr>
              <p:cNvPr id="397" name="Oval 396">
                <a:extLst>
                  <a:ext uri="{FF2B5EF4-FFF2-40B4-BE49-F238E27FC236}">
                    <a16:creationId xmlns:a16="http://schemas.microsoft.com/office/drawing/2014/main" id="{5CAC80A3-2785-964C-AF7D-F3DA04063AC1}"/>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8" name="Oval 397">
                <a:extLst>
                  <a:ext uri="{FF2B5EF4-FFF2-40B4-BE49-F238E27FC236}">
                    <a16:creationId xmlns:a16="http://schemas.microsoft.com/office/drawing/2014/main" id="{0DACBBC9-83C1-534B-82C4-1CC17CC0CC39}"/>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9" name="Oval 398">
                <a:extLst>
                  <a:ext uri="{FF2B5EF4-FFF2-40B4-BE49-F238E27FC236}">
                    <a16:creationId xmlns:a16="http://schemas.microsoft.com/office/drawing/2014/main" id="{B006351D-1681-5E4E-9833-C8B18EEBA193}"/>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0" name="Oval 399">
                <a:extLst>
                  <a:ext uri="{FF2B5EF4-FFF2-40B4-BE49-F238E27FC236}">
                    <a16:creationId xmlns:a16="http://schemas.microsoft.com/office/drawing/2014/main" id="{121DA3DE-42CF-AA41-B62D-C5884F8E9599}"/>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1" name="Oval 400">
                <a:extLst>
                  <a:ext uri="{FF2B5EF4-FFF2-40B4-BE49-F238E27FC236}">
                    <a16:creationId xmlns:a16="http://schemas.microsoft.com/office/drawing/2014/main" id="{17AFB6DE-6324-8748-8969-24311267FAB1}"/>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2" name="Oval 401">
                <a:extLst>
                  <a:ext uri="{FF2B5EF4-FFF2-40B4-BE49-F238E27FC236}">
                    <a16:creationId xmlns:a16="http://schemas.microsoft.com/office/drawing/2014/main" id="{3CD32634-F17B-334A-9B7D-89B774CE5C15}"/>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3" name="Oval 402">
                <a:extLst>
                  <a:ext uri="{FF2B5EF4-FFF2-40B4-BE49-F238E27FC236}">
                    <a16:creationId xmlns:a16="http://schemas.microsoft.com/office/drawing/2014/main" id="{4A4B272E-AC75-C248-A5B8-AAC608C9A2D5}"/>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4" name="Oval 403">
                <a:extLst>
                  <a:ext uri="{FF2B5EF4-FFF2-40B4-BE49-F238E27FC236}">
                    <a16:creationId xmlns:a16="http://schemas.microsoft.com/office/drawing/2014/main" id="{FE89EF87-4F03-7F44-A3F6-D4BD1A634048}"/>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5" name="Oval 404">
                <a:extLst>
                  <a:ext uri="{FF2B5EF4-FFF2-40B4-BE49-F238E27FC236}">
                    <a16:creationId xmlns:a16="http://schemas.microsoft.com/office/drawing/2014/main" id="{FE50D5CD-8EE7-6E49-9324-D95F1BF7716F}"/>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6" name="Oval 405">
                <a:extLst>
                  <a:ext uri="{FF2B5EF4-FFF2-40B4-BE49-F238E27FC236}">
                    <a16:creationId xmlns:a16="http://schemas.microsoft.com/office/drawing/2014/main" id="{F1670559-868E-AC43-8485-7A0CD3BBF6DD}"/>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7" name="Oval 406">
                <a:extLst>
                  <a:ext uri="{FF2B5EF4-FFF2-40B4-BE49-F238E27FC236}">
                    <a16:creationId xmlns:a16="http://schemas.microsoft.com/office/drawing/2014/main" id="{8A4D17F5-B8CC-454E-AAE6-2BB19366F797}"/>
                  </a:ext>
                </a:extLst>
              </p:cNvPr>
              <p:cNvSpPr/>
              <p:nvPr/>
            </p:nvSpPr>
            <p:spPr>
              <a:xfrm>
                <a:off x="54864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8" name="Oval 407">
                <a:extLst>
                  <a:ext uri="{FF2B5EF4-FFF2-40B4-BE49-F238E27FC236}">
                    <a16:creationId xmlns:a16="http://schemas.microsoft.com/office/drawing/2014/main" id="{403FA7A9-CA8A-C246-9A8D-4B2D6CCB5BED}"/>
                  </a:ext>
                </a:extLst>
              </p:cNvPr>
              <p:cNvSpPr/>
              <p:nvPr/>
            </p:nvSpPr>
            <p:spPr>
              <a:xfrm>
                <a:off x="59436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9" name="Oval 408">
                <a:extLst>
                  <a:ext uri="{FF2B5EF4-FFF2-40B4-BE49-F238E27FC236}">
                    <a16:creationId xmlns:a16="http://schemas.microsoft.com/office/drawing/2014/main" id="{914EE22A-B051-274B-B345-0D2FA2B1F1FD}"/>
                  </a:ext>
                </a:extLst>
              </p:cNvPr>
              <p:cNvSpPr/>
              <p:nvPr/>
            </p:nvSpPr>
            <p:spPr>
              <a:xfrm>
                <a:off x="64008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0" name="Oval 409">
                <a:extLst>
                  <a:ext uri="{FF2B5EF4-FFF2-40B4-BE49-F238E27FC236}">
                    <a16:creationId xmlns:a16="http://schemas.microsoft.com/office/drawing/2014/main" id="{BDDD48E8-8884-574D-B570-D4559E5AC908}"/>
                  </a:ext>
                </a:extLst>
              </p:cNvPr>
              <p:cNvSpPr/>
              <p:nvPr/>
            </p:nvSpPr>
            <p:spPr>
              <a:xfrm>
                <a:off x="68580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1" name="Oval 410">
                <a:extLst>
                  <a:ext uri="{FF2B5EF4-FFF2-40B4-BE49-F238E27FC236}">
                    <a16:creationId xmlns:a16="http://schemas.microsoft.com/office/drawing/2014/main" id="{111294A3-02F0-FC49-AD3B-E507B6D2BE99}"/>
                  </a:ext>
                </a:extLst>
              </p:cNvPr>
              <p:cNvSpPr/>
              <p:nvPr/>
            </p:nvSpPr>
            <p:spPr>
              <a:xfrm>
                <a:off x="73152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2" name="Oval 411">
                <a:extLst>
                  <a:ext uri="{FF2B5EF4-FFF2-40B4-BE49-F238E27FC236}">
                    <a16:creationId xmlns:a16="http://schemas.microsoft.com/office/drawing/2014/main" id="{48731768-F3AB-8E49-A023-62B38772DB46}"/>
                  </a:ext>
                </a:extLst>
              </p:cNvPr>
              <p:cNvSpPr/>
              <p:nvPr/>
            </p:nvSpPr>
            <p:spPr>
              <a:xfrm>
                <a:off x="54864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3" name="Oval 412">
                <a:extLst>
                  <a:ext uri="{FF2B5EF4-FFF2-40B4-BE49-F238E27FC236}">
                    <a16:creationId xmlns:a16="http://schemas.microsoft.com/office/drawing/2014/main" id="{2BF851CC-F68B-9B4C-A58B-81DC812CDE0F}"/>
                  </a:ext>
                </a:extLst>
              </p:cNvPr>
              <p:cNvSpPr/>
              <p:nvPr/>
            </p:nvSpPr>
            <p:spPr>
              <a:xfrm>
                <a:off x="59436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4" name="Oval 413">
                <a:extLst>
                  <a:ext uri="{FF2B5EF4-FFF2-40B4-BE49-F238E27FC236}">
                    <a16:creationId xmlns:a16="http://schemas.microsoft.com/office/drawing/2014/main" id="{9D63C112-10DF-624C-8D85-74C0EA9ED444}"/>
                  </a:ext>
                </a:extLst>
              </p:cNvPr>
              <p:cNvSpPr/>
              <p:nvPr/>
            </p:nvSpPr>
            <p:spPr>
              <a:xfrm>
                <a:off x="64008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5" name="Oval 414">
                <a:extLst>
                  <a:ext uri="{FF2B5EF4-FFF2-40B4-BE49-F238E27FC236}">
                    <a16:creationId xmlns:a16="http://schemas.microsoft.com/office/drawing/2014/main" id="{447245FE-FD9D-CA40-8259-1603D9CEB6D8}"/>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6" name="Oval 415">
                <a:extLst>
                  <a:ext uri="{FF2B5EF4-FFF2-40B4-BE49-F238E27FC236}">
                    <a16:creationId xmlns:a16="http://schemas.microsoft.com/office/drawing/2014/main" id="{CC79A9FE-3B4F-8445-A57E-FCB77904C8B2}"/>
                  </a:ext>
                </a:extLst>
              </p:cNvPr>
              <p:cNvSpPr/>
              <p:nvPr/>
            </p:nvSpPr>
            <p:spPr>
              <a:xfrm>
                <a:off x="73152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7" name="Oval 416">
                <a:extLst>
                  <a:ext uri="{FF2B5EF4-FFF2-40B4-BE49-F238E27FC236}">
                    <a16:creationId xmlns:a16="http://schemas.microsoft.com/office/drawing/2014/main" id="{530B1789-DEDE-5A4F-B6E8-2F2A76B4CCA5}"/>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8" name="Oval 417">
                <a:extLst>
                  <a:ext uri="{FF2B5EF4-FFF2-40B4-BE49-F238E27FC236}">
                    <a16:creationId xmlns:a16="http://schemas.microsoft.com/office/drawing/2014/main" id="{25A88D22-A089-B446-90A4-D23E278BD77B}"/>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9" name="Oval 418">
                <a:extLst>
                  <a:ext uri="{FF2B5EF4-FFF2-40B4-BE49-F238E27FC236}">
                    <a16:creationId xmlns:a16="http://schemas.microsoft.com/office/drawing/2014/main" id="{BE8D1DAB-6891-EF42-A2A3-F98009328A0C}"/>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0" name="Oval 419">
                <a:extLst>
                  <a:ext uri="{FF2B5EF4-FFF2-40B4-BE49-F238E27FC236}">
                    <a16:creationId xmlns:a16="http://schemas.microsoft.com/office/drawing/2014/main" id="{D588EFFB-B1F6-594B-8932-B3E72E749BB6}"/>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1" name="Oval 420">
                <a:extLst>
                  <a:ext uri="{FF2B5EF4-FFF2-40B4-BE49-F238E27FC236}">
                    <a16:creationId xmlns:a16="http://schemas.microsoft.com/office/drawing/2014/main" id="{D7A2543D-F2FA-2846-88E0-36744AC44107}"/>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442" name="Group 441">
            <a:extLst>
              <a:ext uri="{FF2B5EF4-FFF2-40B4-BE49-F238E27FC236}">
                <a16:creationId xmlns:a16="http://schemas.microsoft.com/office/drawing/2014/main" id="{69B8068D-BF55-2445-AA62-170FB58B36DB}"/>
              </a:ext>
            </a:extLst>
          </p:cNvPr>
          <p:cNvGrpSpPr/>
          <p:nvPr/>
        </p:nvGrpSpPr>
        <p:grpSpPr>
          <a:xfrm>
            <a:off x="4859036" y="2404844"/>
            <a:ext cx="1414038" cy="1414038"/>
            <a:chOff x="4876800" y="1600199"/>
            <a:chExt cx="2819401" cy="2819401"/>
          </a:xfrm>
        </p:grpSpPr>
        <p:grpSp>
          <p:nvGrpSpPr>
            <p:cNvPr id="443" name="Group 442">
              <a:extLst>
                <a:ext uri="{FF2B5EF4-FFF2-40B4-BE49-F238E27FC236}">
                  <a16:creationId xmlns:a16="http://schemas.microsoft.com/office/drawing/2014/main" id="{D198D2CE-51A2-A441-BAC1-C5E8EA0E0648}"/>
                </a:ext>
              </a:extLst>
            </p:cNvPr>
            <p:cNvGrpSpPr/>
            <p:nvPr/>
          </p:nvGrpSpPr>
          <p:grpSpPr>
            <a:xfrm>
              <a:off x="5486400" y="3962400"/>
              <a:ext cx="2209800" cy="457200"/>
              <a:chOff x="5486400" y="3962400"/>
              <a:chExt cx="2209800" cy="457200"/>
            </a:xfrm>
          </p:grpSpPr>
          <p:sp>
            <p:nvSpPr>
              <p:cNvPr id="488" name="DRAM">
                <a:extLst>
                  <a:ext uri="{FF2B5EF4-FFF2-40B4-BE49-F238E27FC236}">
                    <a16:creationId xmlns:a16="http://schemas.microsoft.com/office/drawing/2014/main" id="{0678D576-D408-374F-BB1E-37E5E148221D}"/>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9" name="DRAM">
                <a:extLst>
                  <a:ext uri="{FF2B5EF4-FFF2-40B4-BE49-F238E27FC236}">
                    <a16:creationId xmlns:a16="http://schemas.microsoft.com/office/drawing/2014/main" id="{EF3D6B44-03F3-FA47-A211-89B88C1D8801}"/>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0" name="DRAM">
                <a:extLst>
                  <a:ext uri="{FF2B5EF4-FFF2-40B4-BE49-F238E27FC236}">
                    <a16:creationId xmlns:a16="http://schemas.microsoft.com/office/drawing/2014/main" id="{D7530F8D-26C2-C347-96FC-A67F07A00680}"/>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1" name="DRAM">
                <a:extLst>
                  <a:ext uri="{FF2B5EF4-FFF2-40B4-BE49-F238E27FC236}">
                    <a16:creationId xmlns:a16="http://schemas.microsoft.com/office/drawing/2014/main" id="{81C987C6-F8C8-D942-B797-54712625359A}"/>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2" name="DRAM">
                <a:extLst>
                  <a:ext uri="{FF2B5EF4-FFF2-40B4-BE49-F238E27FC236}">
                    <a16:creationId xmlns:a16="http://schemas.microsoft.com/office/drawing/2014/main" id="{5799F454-A959-5741-AE35-1BD49ED8E542}"/>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4" name="Group 443">
              <a:extLst>
                <a:ext uri="{FF2B5EF4-FFF2-40B4-BE49-F238E27FC236}">
                  <a16:creationId xmlns:a16="http://schemas.microsoft.com/office/drawing/2014/main" id="{16780B42-A788-A042-AB39-8DD97B532AF6}"/>
                </a:ext>
              </a:extLst>
            </p:cNvPr>
            <p:cNvGrpSpPr/>
            <p:nvPr/>
          </p:nvGrpSpPr>
          <p:grpSpPr>
            <a:xfrm>
              <a:off x="4876800" y="1600200"/>
              <a:ext cx="457200" cy="2209800"/>
              <a:chOff x="4876800" y="1600200"/>
              <a:chExt cx="457200" cy="2209800"/>
            </a:xfrm>
          </p:grpSpPr>
          <p:sp>
            <p:nvSpPr>
              <p:cNvPr id="483" name="DRAM">
                <a:extLst>
                  <a:ext uri="{FF2B5EF4-FFF2-40B4-BE49-F238E27FC236}">
                    <a16:creationId xmlns:a16="http://schemas.microsoft.com/office/drawing/2014/main" id="{900429D3-F700-B545-81E6-C863C38D624B}"/>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4" name="DRAM">
                <a:extLst>
                  <a:ext uri="{FF2B5EF4-FFF2-40B4-BE49-F238E27FC236}">
                    <a16:creationId xmlns:a16="http://schemas.microsoft.com/office/drawing/2014/main" id="{3BE8BAE2-67F2-004F-8688-652275D2FB1A}"/>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5" name="DRAM">
                <a:extLst>
                  <a:ext uri="{FF2B5EF4-FFF2-40B4-BE49-F238E27FC236}">
                    <a16:creationId xmlns:a16="http://schemas.microsoft.com/office/drawing/2014/main" id="{B468E5A2-4C92-F341-AF9F-C025BA07AF6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6" name="DRAM">
                <a:extLst>
                  <a:ext uri="{FF2B5EF4-FFF2-40B4-BE49-F238E27FC236}">
                    <a16:creationId xmlns:a16="http://schemas.microsoft.com/office/drawing/2014/main" id="{869B0F21-4DD9-9242-8C2D-5555525158CC}"/>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7" name="DRAM">
                <a:extLst>
                  <a:ext uri="{FF2B5EF4-FFF2-40B4-BE49-F238E27FC236}">
                    <a16:creationId xmlns:a16="http://schemas.microsoft.com/office/drawing/2014/main" id="{D75EC8AE-5B52-E64A-A8CB-7EE2D5BDA8FF}"/>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5" name="Group 444">
              <a:extLst>
                <a:ext uri="{FF2B5EF4-FFF2-40B4-BE49-F238E27FC236}">
                  <a16:creationId xmlns:a16="http://schemas.microsoft.com/office/drawing/2014/main" id="{C48ADD2C-8A28-0E4D-9B87-797E8D373E6A}"/>
                </a:ext>
              </a:extLst>
            </p:cNvPr>
            <p:cNvGrpSpPr/>
            <p:nvPr/>
          </p:nvGrpSpPr>
          <p:grpSpPr>
            <a:xfrm>
              <a:off x="5676900" y="1600199"/>
              <a:ext cx="1828800" cy="2362201"/>
              <a:chOff x="5676900" y="1170708"/>
              <a:chExt cx="1828800" cy="2791692"/>
            </a:xfrm>
          </p:grpSpPr>
          <p:cxnSp>
            <p:nvCxnSpPr>
              <p:cNvPr id="478" name="Straight Connector 477">
                <a:extLst>
                  <a:ext uri="{FF2B5EF4-FFF2-40B4-BE49-F238E27FC236}">
                    <a16:creationId xmlns:a16="http://schemas.microsoft.com/office/drawing/2014/main" id="{D5273E0E-2E69-C543-B299-7151560E4744}"/>
                  </a:ext>
                </a:extLst>
              </p:cNvPr>
              <p:cNvCxnSpPr>
                <a:cxnSpLocks/>
                <a:stCxn id="448" idx="0"/>
                <a:endCxn id="488"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32CB46B5-29CC-E640-B989-83C91A0F1DC6}"/>
                  </a:ext>
                </a:extLst>
              </p:cNvPr>
              <p:cNvCxnSpPr>
                <a:cxnSpLocks/>
                <a:stCxn id="450" idx="0"/>
                <a:endCxn id="490"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BE99638C-67B6-5344-B38C-BA715AC38263}"/>
                  </a:ext>
                </a:extLst>
              </p:cNvPr>
              <p:cNvCxnSpPr>
                <a:cxnSpLocks/>
                <a:stCxn id="451" idx="0"/>
                <a:endCxn id="491"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7FB28B8-39C8-6F46-84D4-8A26AE6E0CF8}"/>
                  </a:ext>
                </a:extLst>
              </p:cNvPr>
              <p:cNvCxnSpPr>
                <a:cxnSpLocks/>
                <a:stCxn id="452" idx="0"/>
                <a:endCxn id="492"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5DB3D965-AC2B-D64E-BC8C-316F3DA0E93A}"/>
                  </a:ext>
                </a:extLst>
              </p:cNvPr>
              <p:cNvCxnSpPr>
                <a:cxnSpLocks/>
                <a:stCxn id="449" idx="0"/>
                <a:endCxn id="489"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6" name="Group 445">
              <a:extLst>
                <a:ext uri="{FF2B5EF4-FFF2-40B4-BE49-F238E27FC236}">
                  <a16:creationId xmlns:a16="http://schemas.microsoft.com/office/drawing/2014/main" id="{A29A615E-F89D-A841-BF3B-7B6BFA18A1DA}"/>
                </a:ext>
              </a:extLst>
            </p:cNvPr>
            <p:cNvGrpSpPr/>
            <p:nvPr/>
          </p:nvGrpSpPr>
          <p:grpSpPr>
            <a:xfrm>
              <a:off x="5334000" y="1790700"/>
              <a:ext cx="2362201" cy="1828800"/>
              <a:chOff x="5333998" y="1790700"/>
              <a:chExt cx="2791691" cy="1828800"/>
            </a:xfrm>
          </p:grpSpPr>
          <p:cxnSp>
            <p:nvCxnSpPr>
              <p:cNvPr id="473" name="Straight Connector 472">
                <a:extLst>
                  <a:ext uri="{FF2B5EF4-FFF2-40B4-BE49-F238E27FC236}">
                    <a16:creationId xmlns:a16="http://schemas.microsoft.com/office/drawing/2014/main" id="{830CB917-365E-F643-BA30-E874848DB8A2}"/>
                  </a:ext>
                </a:extLst>
              </p:cNvPr>
              <p:cNvCxnSpPr>
                <a:cxnSpLocks/>
                <a:stCxn id="452" idx="6"/>
                <a:endCxn id="483"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FBE9D054-33AF-B143-96FD-890B3149E8CB}"/>
                  </a:ext>
                </a:extLst>
              </p:cNvPr>
              <p:cNvCxnSpPr>
                <a:cxnSpLocks/>
                <a:stCxn id="457" idx="6"/>
                <a:endCxn id="484"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FB5426AA-0D88-4241-A8FF-C378BCD21C4E}"/>
                  </a:ext>
                </a:extLst>
              </p:cNvPr>
              <p:cNvCxnSpPr>
                <a:cxnSpLocks/>
                <a:stCxn id="462" idx="6"/>
                <a:endCxn id="485"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C2B13EE8-91D5-CC45-8C9E-D56FB7F7BA01}"/>
                  </a:ext>
                </a:extLst>
              </p:cNvPr>
              <p:cNvCxnSpPr>
                <a:cxnSpLocks/>
                <a:stCxn id="467" idx="6"/>
                <a:endCxn id="486"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9B7FBB1A-D3BB-724A-9778-29263723AFA2}"/>
                  </a:ext>
                </a:extLst>
              </p:cNvPr>
              <p:cNvCxnSpPr>
                <a:cxnSpLocks/>
                <a:stCxn id="472" idx="6"/>
                <a:endCxn id="487"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13348C4C-7884-CB44-B7DE-A56D7A15844F}"/>
                </a:ext>
              </a:extLst>
            </p:cNvPr>
            <p:cNvGrpSpPr/>
            <p:nvPr/>
          </p:nvGrpSpPr>
          <p:grpSpPr>
            <a:xfrm>
              <a:off x="5486400" y="1600200"/>
              <a:ext cx="2209800" cy="2209800"/>
              <a:chOff x="5486400" y="1600200"/>
              <a:chExt cx="2209800" cy="2209800"/>
            </a:xfrm>
          </p:grpSpPr>
          <p:sp>
            <p:nvSpPr>
              <p:cNvPr id="448" name="Oval 447">
                <a:extLst>
                  <a:ext uri="{FF2B5EF4-FFF2-40B4-BE49-F238E27FC236}">
                    <a16:creationId xmlns:a16="http://schemas.microsoft.com/office/drawing/2014/main" id="{24C71FF8-3179-F14D-86F6-A1C637F1A2F4}"/>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9" name="Oval 448">
                <a:extLst>
                  <a:ext uri="{FF2B5EF4-FFF2-40B4-BE49-F238E27FC236}">
                    <a16:creationId xmlns:a16="http://schemas.microsoft.com/office/drawing/2014/main" id="{5BED9737-40F0-804A-B12A-C19DF7CEA3C3}"/>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0" name="Oval 449">
                <a:extLst>
                  <a:ext uri="{FF2B5EF4-FFF2-40B4-BE49-F238E27FC236}">
                    <a16:creationId xmlns:a16="http://schemas.microsoft.com/office/drawing/2014/main" id="{814C4FE6-8FDE-F44E-AE75-F03234EFFD74}"/>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1" name="Oval 450">
                <a:extLst>
                  <a:ext uri="{FF2B5EF4-FFF2-40B4-BE49-F238E27FC236}">
                    <a16:creationId xmlns:a16="http://schemas.microsoft.com/office/drawing/2014/main" id="{387778BC-760E-4844-B58B-FBAB72CAEACF}"/>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2" name="Oval 451">
                <a:extLst>
                  <a:ext uri="{FF2B5EF4-FFF2-40B4-BE49-F238E27FC236}">
                    <a16:creationId xmlns:a16="http://schemas.microsoft.com/office/drawing/2014/main" id="{06954692-01E8-364F-9096-547A9F0F1DCB}"/>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3" name="Oval 452">
                <a:extLst>
                  <a:ext uri="{FF2B5EF4-FFF2-40B4-BE49-F238E27FC236}">
                    <a16:creationId xmlns:a16="http://schemas.microsoft.com/office/drawing/2014/main" id="{BE7E0E99-EFBE-904A-87E7-32B675135F8A}"/>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4" name="Oval 453">
                <a:extLst>
                  <a:ext uri="{FF2B5EF4-FFF2-40B4-BE49-F238E27FC236}">
                    <a16:creationId xmlns:a16="http://schemas.microsoft.com/office/drawing/2014/main" id="{2229678A-3CFC-2E48-A46F-EB5C710DF52A}"/>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5" name="Oval 454">
                <a:extLst>
                  <a:ext uri="{FF2B5EF4-FFF2-40B4-BE49-F238E27FC236}">
                    <a16:creationId xmlns:a16="http://schemas.microsoft.com/office/drawing/2014/main" id="{52BEC7C7-BDB5-0E45-B194-02F9D064F9BC}"/>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6" name="Oval 455">
                <a:extLst>
                  <a:ext uri="{FF2B5EF4-FFF2-40B4-BE49-F238E27FC236}">
                    <a16:creationId xmlns:a16="http://schemas.microsoft.com/office/drawing/2014/main" id="{9AFA80CE-EF96-D14E-94E6-38E92D53DEF9}"/>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7" name="Oval 456">
                <a:extLst>
                  <a:ext uri="{FF2B5EF4-FFF2-40B4-BE49-F238E27FC236}">
                    <a16:creationId xmlns:a16="http://schemas.microsoft.com/office/drawing/2014/main" id="{DEECA570-AE76-1B4A-99B4-0FC906931064}"/>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8" name="Oval 457">
                <a:extLst>
                  <a:ext uri="{FF2B5EF4-FFF2-40B4-BE49-F238E27FC236}">
                    <a16:creationId xmlns:a16="http://schemas.microsoft.com/office/drawing/2014/main" id="{628374C7-FC57-5B42-B1DE-FA1FB56CCDCA}"/>
                  </a:ext>
                </a:extLst>
              </p:cNvPr>
              <p:cNvSpPr/>
              <p:nvPr/>
            </p:nvSpPr>
            <p:spPr>
              <a:xfrm>
                <a:off x="54864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9" name="Oval 458">
                <a:extLst>
                  <a:ext uri="{FF2B5EF4-FFF2-40B4-BE49-F238E27FC236}">
                    <a16:creationId xmlns:a16="http://schemas.microsoft.com/office/drawing/2014/main" id="{80F7262C-9673-4B40-A4AE-4BA8B0B0CA34}"/>
                  </a:ext>
                </a:extLst>
              </p:cNvPr>
              <p:cNvSpPr/>
              <p:nvPr/>
            </p:nvSpPr>
            <p:spPr>
              <a:xfrm>
                <a:off x="59436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0" name="Oval 459">
                <a:extLst>
                  <a:ext uri="{FF2B5EF4-FFF2-40B4-BE49-F238E27FC236}">
                    <a16:creationId xmlns:a16="http://schemas.microsoft.com/office/drawing/2014/main" id="{7F3ADF92-BBB6-1148-819E-571498015E80}"/>
                  </a:ext>
                </a:extLst>
              </p:cNvPr>
              <p:cNvSpPr/>
              <p:nvPr/>
            </p:nvSpPr>
            <p:spPr>
              <a:xfrm>
                <a:off x="64008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1" name="Oval 460">
                <a:extLst>
                  <a:ext uri="{FF2B5EF4-FFF2-40B4-BE49-F238E27FC236}">
                    <a16:creationId xmlns:a16="http://schemas.microsoft.com/office/drawing/2014/main" id="{A0C1A5B2-2187-A44A-9655-0793CDEADDFB}"/>
                  </a:ext>
                </a:extLst>
              </p:cNvPr>
              <p:cNvSpPr/>
              <p:nvPr/>
            </p:nvSpPr>
            <p:spPr>
              <a:xfrm>
                <a:off x="68580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2" name="Oval 461">
                <a:extLst>
                  <a:ext uri="{FF2B5EF4-FFF2-40B4-BE49-F238E27FC236}">
                    <a16:creationId xmlns:a16="http://schemas.microsoft.com/office/drawing/2014/main" id="{479B3574-7BF1-B144-9945-92FBFA41E6D8}"/>
                  </a:ext>
                </a:extLst>
              </p:cNvPr>
              <p:cNvSpPr/>
              <p:nvPr/>
            </p:nvSpPr>
            <p:spPr>
              <a:xfrm>
                <a:off x="73152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3" name="Oval 462">
                <a:extLst>
                  <a:ext uri="{FF2B5EF4-FFF2-40B4-BE49-F238E27FC236}">
                    <a16:creationId xmlns:a16="http://schemas.microsoft.com/office/drawing/2014/main" id="{DED774DC-06AE-9D48-86FC-A00763484136}"/>
                  </a:ext>
                </a:extLst>
              </p:cNvPr>
              <p:cNvSpPr/>
              <p:nvPr/>
            </p:nvSpPr>
            <p:spPr>
              <a:xfrm>
                <a:off x="54864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4" name="Oval 463">
                <a:extLst>
                  <a:ext uri="{FF2B5EF4-FFF2-40B4-BE49-F238E27FC236}">
                    <a16:creationId xmlns:a16="http://schemas.microsoft.com/office/drawing/2014/main" id="{7B2A9E4B-44A2-164B-B1DB-443A919613CC}"/>
                  </a:ext>
                </a:extLst>
              </p:cNvPr>
              <p:cNvSpPr/>
              <p:nvPr/>
            </p:nvSpPr>
            <p:spPr>
              <a:xfrm>
                <a:off x="59436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5" name="Oval 464">
                <a:extLst>
                  <a:ext uri="{FF2B5EF4-FFF2-40B4-BE49-F238E27FC236}">
                    <a16:creationId xmlns:a16="http://schemas.microsoft.com/office/drawing/2014/main" id="{829FDD50-D31C-2540-9085-DB8414EF4E8E}"/>
                  </a:ext>
                </a:extLst>
              </p:cNvPr>
              <p:cNvSpPr/>
              <p:nvPr/>
            </p:nvSpPr>
            <p:spPr>
              <a:xfrm>
                <a:off x="64008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6" name="Oval 465">
                <a:extLst>
                  <a:ext uri="{FF2B5EF4-FFF2-40B4-BE49-F238E27FC236}">
                    <a16:creationId xmlns:a16="http://schemas.microsoft.com/office/drawing/2014/main" id="{5E7C2804-8644-B746-835C-D065FA8D5405}"/>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7" name="Oval 466">
                <a:extLst>
                  <a:ext uri="{FF2B5EF4-FFF2-40B4-BE49-F238E27FC236}">
                    <a16:creationId xmlns:a16="http://schemas.microsoft.com/office/drawing/2014/main" id="{87C05D59-E623-A04A-80B1-E6FFE75C92D6}"/>
                  </a:ext>
                </a:extLst>
              </p:cNvPr>
              <p:cNvSpPr/>
              <p:nvPr/>
            </p:nvSpPr>
            <p:spPr>
              <a:xfrm>
                <a:off x="73152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8" name="Oval 467">
                <a:extLst>
                  <a:ext uri="{FF2B5EF4-FFF2-40B4-BE49-F238E27FC236}">
                    <a16:creationId xmlns:a16="http://schemas.microsoft.com/office/drawing/2014/main" id="{3267DF9E-FA37-7D44-9F34-901B4C4F4D7B}"/>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9" name="Oval 468">
                <a:extLst>
                  <a:ext uri="{FF2B5EF4-FFF2-40B4-BE49-F238E27FC236}">
                    <a16:creationId xmlns:a16="http://schemas.microsoft.com/office/drawing/2014/main" id="{4B23D1B3-4F53-D54D-8431-CF0A97582A40}"/>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0" name="Oval 469">
                <a:extLst>
                  <a:ext uri="{FF2B5EF4-FFF2-40B4-BE49-F238E27FC236}">
                    <a16:creationId xmlns:a16="http://schemas.microsoft.com/office/drawing/2014/main" id="{2D6333D6-7104-384F-AF49-E796BD27E384}"/>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1" name="Oval 470">
                <a:extLst>
                  <a:ext uri="{FF2B5EF4-FFF2-40B4-BE49-F238E27FC236}">
                    <a16:creationId xmlns:a16="http://schemas.microsoft.com/office/drawing/2014/main" id="{F6EE3721-CE27-C448-A382-4681B02FBCF6}"/>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2" name="Oval 471">
                <a:extLst>
                  <a:ext uri="{FF2B5EF4-FFF2-40B4-BE49-F238E27FC236}">
                    <a16:creationId xmlns:a16="http://schemas.microsoft.com/office/drawing/2014/main" id="{DB8D1C2C-8531-384A-A4CD-73FF528A9A53}"/>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493" name="Group 492">
            <a:extLst>
              <a:ext uri="{FF2B5EF4-FFF2-40B4-BE49-F238E27FC236}">
                <a16:creationId xmlns:a16="http://schemas.microsoft.com/office/drawing/2014/main" id="{C18E73BE-3676-6C47-99A2-2502C0DABE65}"/>
              </a:ext>
            </a:extLst>
          </p:cNvPr>
          <p:cNvGrpSpPr/>
          <p:nvPr/>
        </p:nvGrpSpPr>
        <p:grpSpPr>
          <a:xfrm>
            <a:off x="6416564" y="2404844"/>
            <a:ext cx="1414038" cy="1414038"/>
            <a:chOff x="4876800" y="1600199"/>
            <a:chExt cx="2819401" cy="2819401"/>
          </a:xfrm>
        </p:grpSpPr>
        <p:grpSp>
          <p:nvGrpSpPr>
            <p:cNvPr id="494" name="Group 493">
              <a:extLst>
                <a:ext uri="{FF2B5EF4-FFF2-40B4-BE49-F238E27FC236}">
                  <a16:creationId xmlns:a16="http://schemas.microsoft.com/office/drawing/2014/main" id="{7A31BB98-6CE6-844D-B7DE-C384980CF0C5}"/>
                </a:ext>
              </a:extLst>
            </p:cNvPr>
            <p:cNvGrpSpPr/>
            <p:nvPr/>
          </p:nvGrpSpPr>
          <p:grpSpPr>
            <a:xfrm>
              <a:off x="5486400" y="3962400"/>
              <a:ext cx="2209800" cy="457200"/>
              <a:chOff x="5486400" y="3962400"/>
              <a:chExt cx="2209800" cy="457200"/>
            </a:xfrm>
          </p:grpSpPr>
          <p:sp>
            <p:nvSpPr>
              <p:cNvPr id="539" name="DRAM">
                <a:extLst>
                  <a:ext uri="{FF2B5EF4-FFF2-40B4-BE49-F238E27FC236}">
                    <a16:creationId xmlns:a16="http://schemas.microsoft.com/office/drawing/2014/main" id="{9A1BD144-AEC9-3045-83AB-BD0ABC7379C5}"/>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0" name="DRAM">
                <a:extLst>
                  <a:ext uri="{FF2B5EF4-FFF2-40B4-BE49-F238E27FC236}">
                    <a16:creationId xmlns:a16="http://schemas.microsoft.com/office/drawing/2014/main" id="{761EC13D-6A91-7444-AD80-A8BAB533BA95}"/>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1" name="DRAM">
                <a:extLst>
                  <a:ext uri="{FF2B5EF4-FFF2-40B4-BE49-F238E27FC236}">
                    <a16:creationId xmlns:a16="http://schemas.microsoft.com/office/drawing/2014/main" id="{0C4B4D74-9199-0D49-85BF-D3B0AE5A0A9C}"/>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2" name="DRAM">
                <a:extLst>
                  <a:ext uri="{FF2B5EF4-FFF2-40B4-BE49-F238E27FC236}">
                    <a16:creationId xmlns:a16="http://schemas.microsoft.com/office/drawing/2014/main" id="{CF958D15-7F01-4148-8183-4CDE60D57BB0}"/>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3" name="DRAM">
                <a:extLst>
                  <a:ext uri="{FF2B5EF4-FFF2-40B4-BE49-F238E27FC236}">
                    <a16:creationId xmlns:a16="http://schemas.microsoft.com/office/drawing/2014/main" id="{22072E6E-43C3-434E-85B9-1734A3DA3CC8}"/>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5" name="Group 494">
              <a:extLst>
                <a:ext uri="{FF2B5EF4-FFF2-40B4-BE49-F238E27FC236}">
                  <a16:creationId xmlns:a16="http://schemas.microsoft.com/office/drawing/2014/main" id="{C85E57FF-417D-1244-90BE-91B56947ED6A}"/>
                </a:ext>
              </a:extLst>
            </p:cNvPr>
            <p:cNvGrpSpPr/>
            <p:nvPr/>
          </p:nvGrpSpPr>
          <p:grpSpPr>
            <a:xfrm>
              <a:off x="4876800" y="1600200"/>
              <a:ext cx="457200" cy="2209800"/>
              <a:chOff x="4876800" y="1600200"/>
              <a:chExt cx="457200" cy="2209800"/>
            </a:xfrm>
          </p:grpSpPr>
          <p:sp>
            <p:nvSpPr>
              <p:cNvPr id="534" name="DRAM">
                <a:extLst>
                  <a:ext uri="{FF2B5EF4-FFF2-40B4-BE49-F238E27FC236}">
                    <a16:creationId xmlns:a16="http://schemas.microsoft.com/office/drawing/2014/main" id="{AA216CB4-B04A-F641-B4A2-54AE2C718F39}"/>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5" name="DRAM">
                <a:extLst>
                  <a:ext uri="{FF2B5EF4-FFF2-40B4-BE49-F238E27FC236}">
                    <a16:creationId xmlns:a16="http://schemas.microsoft.com/office/drawing/2014/main" id="{CF772D57-1478-674C-9626-DBB9A5139FE0}"/>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6" name="DRAM">
                <a:extLst>
                  <a:ext uri="{FF2B5EF4-FFF2-40B4-BE49-F238E27FC236}">
                    <a16:creationId xmlns:a16="http://schemas.microsoft.com/office/drawing/2014/main" id="{2DB3F5F4-4E6C-2C4B-87DB-6CDC6AE700C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7" name="DRAM">
                <a:extLst>
                  <a:ext uri="{FF2B5EF4-FFF2-40B4-BE49-F238E27FC236}">
                    <a16:creationId xmlns:a16="http://schemas.microsoft.com/office/drawing/2014/main" id="{C621CC86-C337-CB4E-8947-45BF29EB84DA}"/>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8" name="DRAM">
                <a:extLst>
                  <a:ext uri="{FF2B5EF4-FFF2-40B4-BE49-F238E27FC236}">
                    <a16:creationId xmlns:a16="http://schemas.microsoft.com/office/drawing/2014/main" id="{29C4F183-DFE7-E044-BFF0-3D5499757A44}"/>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6" name="Group 495">
              <a:extLst>
                <a:ext uri="{FF2B5EF4-FFF2-40B4-BE49-F238E27FC236}">
                  <a16:creationId xmlns:a16="http://schemas.microsoft.com/office/drawing/2014/main" id="{6F02C8AE-47E3-B04D-9F06-83FA57235803}"/>
                </a:ext>
              </a:extLst>
            </p:cNvPr>
            <p:cNvGrpSpPr/>
            <p:nvPr/>
          </p:nvGrpSpPr>
          <p:grpSpPr>
            <a:xfrm>
              <a:off x="5676900" y="1600199"/>
              <a:ext cx="1828800" cy="2362201"/>
              <a:chOff x="5676900" y="1170708"/>
              <a:chExt cx="1828800" cy="2791692"/>
            </a:xfrm>
          </p:grpSpPr>
          <p:cxnSp>
            <p:nvCxnSpPr>
              <p:cNvPr id="529" name="Straight Connector 528">
                <a:extLst>
                  <a:ext uri="{FF2B5EF4-FFF2-40B4-BE49-F238E27FC236}">
                    <a16:creationId xmlns:a16="http://schemas.microsoft.com/office/drawing/2014/main" id="{6882D6E4-207C-FF43-96BB-B4FA7C67D369}"/>
                  </a:ext>
                </a:extLst>
              </p:cNvPr>
              <p:cNvCxnSpPr>
                <a:cxnSpLocks/>
                <a:stCxn id="499" idx="0"/>
                <a:endCxn id="539"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CAC2B23-36F6-6741-ADEF-63BBFDE1ED87}"/>
                  </a:ext>
                </a:extLst>
              </p:cNvPr>
              <p:cNvCxnSpPr>
                <a:cxnSpLocks/>
                <a:stCxn id="501" idx="0"/>
                <a:endCxn id="541"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FCD623BC-66BA-F048-B770-A953F02FFB33}"/>
                  </a:ext>
                </a:extLst>
              </p:cNvPr>
              <p:cNvCxnSpPr>
                <a:cxnSpLocks/>
                <a:stCxn id="502" idx="0"/>
                <a:endCxn id="542"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96B040DB-DCA8-5A4D-AB95-17BC0EE776BF}"/>
                  </a:ext>
                </a:extLst>
              </p:cNvPr>
              <p:cNvCxnSpPr>
                <a:cxnSpLocks/>
                <a:stCxn id="503" idx="0"/>
                <a:endCxn id="543"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062CCD-ADCA-6540-B2EA-E01E5B870645}"/>
                  </a:ext>
                </a:extLst>
              </p:cNvPr>
              <p:cNvCxnSpPr>
                <a:cxnSpLocks/>
                <a:stCxn id="500" idx="0"/>
                <a:endCxn id="540"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4DD6419A-00B2-5C4E-A3DB-44B953F63562}"/>
                </a:ext>
              </a:extLst>
            </p:cNvPr>
            <p:cNvGrpSpPr/>
            <p:nvPr/>
          </p:nvGrpSpPr>
          <p:grpSpPr>
            <a:xfrm>
              <a:off x="5334000" y="1790700"/>
              <a:ext cx="2362201" cy="1828800"/>
              <a:chOff x="5333998" y="1790700"/>
              <a:chExt cx="2791691" cy="1828800"/>
            </a:xfrm>
          </p:grpSpPr>
          <p:cxnSp>
            <p:nvCxnSpPr>
              <p:cNvPr id="524" name="Straight Connector 523">
                <a:extLst>
                  <a:ext uri="{FF2B5EF4-FFF2-40B4-BE49-F238E27FC236}">
                    <a16:creationId xmlns:a16="http://schemas.microsoft.com/office/drawing/2014/main" id="{EE5C0398-A720-3144-9F53-7CD4C82BA66B}"/>
                  </a:ext>
                </a:extLst>
              </p:cNvPr>
              <p:cNvCxnSpPr>
                <a:cxnSpLocks/>
                <a:stCxn id="503" idx="6"/>
                <a:endCxn id="534"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05BF3662-E368-8449-92EE-28F646654D3C}"/>
                  </a:ext>
                </a:extLst>
              </p:cNvPr>
              <p:cNvCxnSpPr>
                <a:cxnSpLocks/>
                <a:stCxn id="508" idx="6"/>
                <a:endCxn id="535"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05E8873-0C5E-B148-9C8D-50E3D14F67A1}"/>
                  </a:ext>
                </a:extLst>
              </p:cNvPr>
              <p:cNvCxnSpPr>
                <a:cxnSpLocks/>
                <a:stCxn id="513" idx="6"/>
                <a:endCxn id="536"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74BFC937-2623-664B-A013-E49100192E53}"/>
                  </a:ext>
                </a:extLst>
              </p:cNvPr>
              <p:cNvCxnSpPr>
                <a:cxnSpLocks/>
                <a:stCxn id="518" idx="6"/>
                <a:endCxn id="537"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5F24BADA-BF50-4E4D-A5EF-FA03570CB6E3}"/>
                  </a:ext>
                </a:extLst>
              </p:cNvPr>
              <p:cNvCxnSpPr>
                <a:cxnSpLocks/>
                <a:stCxn id="523" idx="6"/>
                <a:endCxn id="538"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E2506A27-9906-1748-BAE5-CFC7FC41AC47}"/>
                </a:ext>
              </a:extLst>
            </p:cNvPr>
            <p:cNvGrpSpPr/>
            <p:nvPr/>
          </p:nvGrpSpPr>
          <p:grpSpPr>
            <a:xfrm>
              <a:off x="5486400" y="1600200"/>
              <a:ext cx="2209800" cy="2209800"/>
              <a:chOff x="5486400" y="1600200"/>
              <a:chExt cx="2209800" cy="2209800"/>
            </a:xfrm>
          </p:grpSpPr>
          <p:sp>
            <p:nvSpPr>
              <p:cNvPr id="499" name="Oval 498">
                <a:extLst>
                  <a:ext uri="{FF2B5EF4-FFF2-40B4-BE49-F238E27FC236}">
                    <a16:creationId xmlns:a16="http://schemas.microsoft.com/office/drawing/2014/main" id="{648A249F-2317-DC44-A18D-5B28FA7EB2D4}"/>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0" name="Oval 499">
                <a:extLst>
                  <a:ext uri="{FF2B5EF4-FFF2-40B4-BE49-F238E27FC236}">
                    <a16:creationId xmlns:a16="http://schemas.microsoft.com/office/drawing/2014/main" id="{7935AB27-9CDE-5F49-B3EC-591AB75293B4}"/>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1" name="Oval 500">
                <a:extLst>
                  <a:ext uri="{FF2B5EF4-FFF2-40B4-BE49-F238E27FC236}">
                    <a16:creationId xmlns:a16="http://schemas.microsoft.com/office/drawing/2014/main" id="{FBFEF2F0-CADA-3A46-A933-2B122B7EF1C1}"/>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2" name="Oval 501">
                <a:extLst>
                  <a:ext uri="{FF2B5EF4-FFF2-40B4-BE49-F238E27FC236}">
                    <a16:creationId xmlns:a16="http://schemas.microsoft.com/office/drawing/2014/main" id="{8AB217DF-9258-0246-B01A-DE28CE0A6A99}"/>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3" name="Oval 502">
                <a:extLst>
                  <a:ext uri="{FF2B5EF4-FFF2-40B4-BE49-F238E27FC236}">
                    <a16:creationId xmlns:a16="http://schemas.microsoft.com/office/drawing/2014/main" id="{D4F217FB-465B-8E4E-86AF-552D2F9FDE30}"/>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4" name="Oval 503">
                <a:extLst>
                  <a:ext uri="{FF2B5EF4-FFF2-40B4-BE49-F238E27FC236}">
                    <a16:creationId xmlns:a16="http://schemas.microsoft.com/office/drawing/2014/main" id="{46AD35E3-8739-D642-B226-DBEB04476BD4}"/>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5" name="Oval 504">
                <a:extLst>
                  <a:ext uri="{FF2B5EF4-FFF2-40B4-BE49-F238E27FC236}">
                    <a16:creationId xmlns:a16="http://schemas.microsoft.com/office/drawing/2014/main" id="{F2F2A3D1-972D-A744-85E0-2AC501A2037B}"/>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6" name="Oval 505">
                <a:extLst>
                  <a:ext uri="{FF2B5EF4-FFF2-40B4-BE49-F238E27FC236}">
                    <a16:creationId xmlns:a16="http://schemas.microsoft.com/office/drawing/2014/main" id="{C979A457-0774-1D4B-9738-259F381836A5}"/>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7" name="Oval 506">
                <a:extLst>
                  <a:ext uri="{FF2B5EF4-FFF2-40B4-BE49-F238E27FC236}">
                    <a16:creationId xmlns:a16="http://schemas.microsoft.com/office/drawing/2014/main" id="{1E50A537-6B52-A846-BA1A-87CDA3F205F2}"/>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8" name="Oval 507">
                <a:extLst>
                  <a:ext uri="{FF2B5EF4-FFF2-40B4-BE49-F238E27FC236}">
                    <a16:creationId xmlns:a16="http://schemas.microsoft.com/office/drawing/2014/main" id="{4F7D6E31-3FFA-EE49-95EB-154981707E78}"/>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9" name="Oval 508">
                <a:extLst>
                  <a:ext uri="{FF2B5EF4-FFF2-40B4-BE49-F238E27FC236}">
                    <a16:creationId xmlns:a16="http://schemas.microsoft.com/office/drawing/2014/main" id="{B80DE81C-67D6-AF4F-9DE5-21A918375722}"/>
                  </a:ext>
                </a:extLst>
              </p:cNvPr>
              <p:cNvSpPr/>
              <p:nvPr/>
            </p:nvSpPr>
            <p:spPr>
              <a:xfrm>
                <a:off x="54864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0" name="Oval 509">
                <a:extLst>
                  <a:ext uri="{FF2B5EF4-FFF2-40B4-BE49-F238E27FC236}">
                    <a16:creationId xmlns:a16="http://schemas.microsoft.com/office/drawing/2014/main" id="{0B2850E4-3002-D14C-B0E2-9250FD059622}"/>
                  </a:ext>
                </a:extLst>
              </p:cNvPr>
              <p:cNvSpPr/>
              <p:nvPr/>
            </p:nvSpPr>
            <p:spPr>
              <a:xfrm>
                <a:off x="59436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1" name="Oval 510">
                <a:extLst>
                  <a:ext uri="{FF2B5EF4-FFF2-40B4-BE49-F238E27FC236}">
                    <a16:creationId xmlns:a16="http://schemas.microsoft.com/office/drawing/2014/main" id="{B1EC7E16-5182-9F48-8713-0DCFC76A853E}"/>
                  </a:ext>
                </a:extLst>
              </p:cNvPr>
              <p:cNvSpPr/>
              <p:nvPr/>
            </p:nvSpPr>
            <p:spPr>
              <a:xfrm>
                <a:off x="64008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2" name="Oval 511">
                <a:extLst>
                  <a:ext uri="{FF2B5EF4-FFF2-40B4-BE49-F238E27FC236}">
                    <a16:creationId xmlns:a16="http://schemas.microsoft.com/office/drawing/2014/main" id="{77BCC63A-C8C3-C746-9F66-396BA0036F7B}"/>
                  </a:ext>
                </a:extLst>
              </p:cNvPr>
              <p:cNvSpPr/>
              <p:nvPr/>
            </p:nvSpPr>
            <p:spPr>
              <a:xfrm>
                <a:off x="68580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3" name="Oval 512">
                <a:extLst>
                  <a:ext uri="{FF2B5EF4-FFF2-40B4-BE49-F238E27FC236}">
                    <a16:creationId xmlns:a16="http://schemas.microsoft.com/office/drawing/2014/main" id="{9BC39E81-A53D-4047-B819-3A68D276E480}"/>
                  </a:ext>
                </a:extLst>
              </p:cNvPr>
              <p:cNvSpPr/>
              <p:nvPr/>
            </p:nvSpPr>
            <p:spPr>
              <a:xfrm>
                <a:off x="73152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4" name="Oval 513">
                <a:extLst>
                  <a:ext uri="{FF2B5EF4-FFF2-40B4-BE49-F238E27FC236}">
                    <a16:creationId xmlns:a16="http://schemas.microsoft.com/office/drawing/2014/main" id="{1B80541F-EC24-7440-875B-83EED2A12FC2}"/>
                  </a:ext>
                </a:extLst>
              </p:cNvPr>
              <p:cNvSpPr/>
              <p:nvPr/>
            </p:nvSpPr>
            <p:spPr>
              <a:xfrm>
                <a:off x="54864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5" name="Oval 514">
                <a:extLst>
                  <a:ext uri="{FF2B5EF4-FFF2-40B4-BE49-F238E27FC236}">
                    <a16:creationId xmlns:a16="http://schemas.microsoft.com/office/drawing/2014/main" id="{2316466A-9A28-CA48-9E49-539E3949E84A}"/>
                  </a:ext>
                </a:extLst>
              </p:cNvPr>
              <p:cNvSpPr/>
              <p:nvPr/>
            </p:nvSpPr>
            <p:spPr>
              <a:xfrm>
                <a:off x="59436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6" name="Oval 515">
                <a:extLst>
                  <a:ext uri="{FF2B5EF4-FFF2-40B4-BE49-F238E27FC236}">
                    <a16:creationId xmlns:a16="http://schemas.microsoft.com/office/drawing/2014/main" id="{0C51090D-42B7-7743-98D8-6A6E5A2834FA}"/>
                  </a:ext>
                </a:extLst>
              </p:cNvPr>
              <p:cNvSpPr/>
              <p:nvPr/>
            </p:nvSpPr>
            <p:spPr>
              <a:xfrm>
                <a:off x="64008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7" name="Oval 516">
                <a:extLst>
                  <a:ext uri="{FF2B5EF4-FFF2-40B4-BE49-F238E27FC236}">
                    <a16:creationId xmlns:a16="http://schemas.microsoft.com/office/drawing/2014/main" id="{03B972F8-1AB3-3B4A-9C4F-3A1CC8F77238}"/>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8" name="Oval 517">
                <a:extLst>
                  <a:ext uri="{FF2B5EF4-FFF2-40B4-BE49-F238E27FC236}">
                    <a16:creationId xmlns:a16="http://schemas.microsoft.com/office/drawing/2014/main" id="{4E23D68E-38B4-6246-924A-84A4A1422991}"/>
                  </a:ext>
                </a:extLst>
              </p:cNvPr>
              <p:cNvSpPr/>
              <p:nvPr/>
            </p:nvSpPr>
            <p:spPr>
              <a:xfrm>
                <a:off x="73152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9" name="Oval 518">
                <a:extLst>
                  <a:ext uri="{FF2B5EF4-FFF2-40B4-BE49-F238E27FC236}">
                    <a16:creationId xmlns:a16="http://schemas.microsoft.com/office/drawing/2014/main" id="{67003421-CB64-BF40-8AC1-940F7088F6CA}"/>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0" name="Oval 519">
                <a:extLst>
                  <a:ext uri="{FF2B5EF4-FFF2-40B4-BE49-F238E27FC236}">
                    <a16:creationId xmlns:a16="http://schemas.microsoft.com/office/drawing/2014/main" id="{83129518-5492-3A45-AF60-F432A33D4E68}"/>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1" name="Oval 520">
                <a:extLst>
                  <a:ext uri="{FF2B5EF4-FFF2-40B4-BE49-F238E27FC236}">
                    <a16:creationId xmlns:a16="http://schemas.microsoft.com/office/drawing/2014/main" id="{D8541C93-702C-664F-9F56-2D9C64CBE9F0}"/>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2" name="Oval 521">
                <a:extLst>
                  <a:ext uri="{FF2B5EF4-FFF2-40B4-BE49-F238E27FC236}">
                    <a16:creationId xmlns:a16="http://schemas.microsoft.com/office/drawing/2014/main" id="{CE301F35-DEE6-2A44-9F9C-9EBACA25E644}"/>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3" name="Oval 522">
                <a:extLst>
                  <a:ext uri="{FF2B5EF4-FFF2-40B4-BE49-F238E27FC236}">
                    <a16:creationId xmlns:a16="http://schemas.microsoft.com/office/drawing/2014/main" id="{34FFF707-AF67-2D43-B96E-59B04BFFD2C4}"/>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sp>
        <p:nvSpPr>
          <p:cNvPr id="544" name="Rectangle 543">
            <a:extLst>
              <a:ext uri="{FF2B5EF4-FFF2-40B4-BE49-F238E27FC236}">
                <a16:creationId xmlns:a16="http://schemas.microsoft.com/office/drawing/2014/main" id="{FEC35EAC-A50B-5A49-B3C2-0F7B72193D2B}"/>
              </a:ext>
            </a:extLst>
          </p:cNvPr>
          <p:cNvSpPr/>
          <p:nvPr/>
        </p:nvSpPr>
        <p:spPr>
          <a:xfrm>
            <a:off x="1582435" y="2066282"/>
            <a:ext cx="6477000" cy="1905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cxnSp>
        <p:nvCxnSpPr>
          <p:cNvPr id="547" name="Straight Connector 546">
            <a:extLst>
              <a:ext uri="{FF2B5EF4-FFF2-40B4-BE49-F238E27FC236}">
                <a16:creationId xmlns:a16="http://schemas.microsoft.com/office/drawing/2014/main" id="{53579C7D-B09B-3D4E-A43B-EF7C88397D1E}"/>
              </a:ext>
            </a:extLst>
          </p:cNvPr>
          <p:cNvCxnSpPr/>
          <p:nvPr/>
        </p:nvCxnSpPr>
        <p:spPr>
          <a:xfrm flipH="1">
            <a:off x="1506235" y="2218682"/>
            <a:ext cx="6403145" cy="0"/>
          </a:xfrm>
          <a:prstGeom prst="line">
            <a:avLst/>
          </a:prstGeom>
          <a:solidFill>
            <a:schemeClr val="tx1">
              <a:lumMod val="65000"/>
              <a:lumOff val="35000"/>
            </a:schemeClr>
          </a:solidFill>
          <a:ln w="38100" cap="rnd">
            <a:solidFill>
              <a:schemeClr val="tx1"/>
            </a:solidFill>
            <a:round/>
            <a:headEnd type="none"/>
            <a:tailEnd w="lg" len="sm"/>
          </a:ln>
        </p:spPr>
        <p:style>
          <a:lnRef idx="1">
            <a:schemeClr val="accent1"/>
          </a:lnRef>
          <a:fillRef idx="0">
            <a:schemeClr val="accent1"/>
          </a:fillRef>
          <a:effectRef idx="0">
            <a:schemeClr val="accent1"/>
          </a:effectRef>
          <a:fontRef idx="minor">
            <a:schemeClr val="tx1"/>
          </a:fontRef>
        </p:style>
      </p:cxnSp>
      <p:grpSp>
        <p:nvGrpSpPr>
          <p:cNvPr id="548" name="Group 547">
            <a:extLst>
              <a:ext uri="{FF2B5EF4-FFF2-40B4-BE49-F238E27FC236}">
                <a16:creationId xmlns:a16="http://schemas.microsoft.com/office/drawing/2014/main" id="{77405137-7C59-4D48-AC4D-D86D437B657B}"/>
              </a:ext>
            </a:extLst>
          </p:cNvPr>
          <p:cNvGrpSpPr/>
          <p:nvPr/>
        </p:nvGrpSpPr>
        <p:grpSpPr>
          <a:xfrm>
            <a:off x="1851480" y="2218682"/>
            <a:ext cx="4671060" cy="1219201"/>
            <a:chOff x="2174045" y="1143000"/>
            <a:chExt cx="4671060" cy="1219201"/>
          </a:xfrm>
        </p:grpSpPr>
        <p:cxnSp>
          <p:nvCxnSpPr>
            <p:cNvPr id="549" name="Straight Connector 548">
              <a:extLst>
                <a:ext uri="{FF2B5EF4-FFF2-40B4-BE49-F238E27FC236}">
                  <a16:creationId xmlns:a16="http://schemas.microsoft.com/office/drawing/2014/main" id="{ED134D6C-BD07-8F4B-A299-A98FFDF82189}"/>
                </a:ext>
              </a:extLst>
            </p:cNvPr>
            <p:cNvCxnSpPr/>
            <p:nvPr/>
          </p:nvCxnSpPr>
          <p:spPr>
            <a:xfrm flipV="1">
              <a:off x="217404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30F3C61B-4E68-F245-98C5-E45566DB5050}"/>
                </a:ext>
              </a:extLst>
            </p:cNvPr>
            <p:cNvCxnSpPr/>
            <p:nvPr/>
          </p:nvCxnSpPr>
          <p:spPr>
            <a:xfrm flipV="1">
              <a:off x="3730049"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881A953A-5FA6-C443-A98F-4C893ECD3FCD}"/>
                </a:ext>
              </a:extLst>
            </p:cNvPr>
            <p:cNvCxnSpPr/>
            <p:nvPr/>
          </p:nvCxnSpPr>
          <p:spPr>
            <a:xfrm flipV="1">
              <a:off x="530332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6F1732F6-1671-7546-B8ED-0D71E76BF3AF}"/>
                </a:ext>
              </a:extLst>
            </p:cNvPr>
            <p:cNvCxnSpPr/>
            <p:nvPr/>
          </p:nvCxnSpPr>
          <p:spPr>
            <a:xfrm flipV="1">
              <a:off x="684510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sp>
        <p:nvSpPr>
          <p:cNvPr id="558" name="DRAM">
            <a:extLst>
              <a:ext uri="{FF2B5EF4-FFF2-40B4-BE49-F238E27FC236}">
                <a16:creationId xmlns:a16="http://schemas.microsoft.com/office/drawing/2014/main" id="{351BD9D8-FB36-6C4D-8E04-6C3C0A7EAB3D}"/>
              </a:ext>
            </a:extLst>
          </p:cNvPr>
          <p:cNvSpPr/>
          <p:nvPr/>
        </p:nvSpPr>
        <p:spPr>
          <a:xfrm rot="16200000">
            <a:off x="249481" y="2789636"/>
            <a:ext cx="2057400" cy="458292"/>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a:noFill/>
                </a:ln>
                <a:solidFill>
                  <a:srgbClr val="000000"/>
                </a:solidFill>
                <a:effectLst/>
                <a:uLnTx/>
                <a:uFillTx/>
                <a:latin typeface="Avenir Next" panose="020B0503020202020204" pitchFamily="34" charset="0"/>
              </a:rPr>
              <a:t>row decoder</a:t>
            </a:r>
          </a:p>
        </p:txBody>
      </p:sp>
      <p:grpSp>
        <p:nvGrpSpPr>
          <p:cNvPr id="644" name="Group 643">
            <a:extLst>
              <a:ext uri="{FF2B5EF4-FFF2-40B4-BE49-F238E27FC236}">
                <a16:creationId xmlns:a16="http://schemas.microsoft.com/office/drawing/2014/main" id="{C28A1288-C9BB-ED46-8A40-64CBB3F74943}"/>
              </a:ext>
            </a:extLst>
          </p:cNvPr>
          <p:cNvGrpSpPr/>
          <p:nvPr/>
        </p:nvGrpSpPr>
        <p:grpSpPr>
          <a:xfrm>
            <a:off x="1734835" y="4579789"/>
            <a:ext cx="6248400" cy="1373786"/>
            <a:chOff x="1600200" y="3732707"/>
            <a:chExt cx="6248400" cy="1373786"/>
          </a:xfrm>
        </p:grpSpPr>
        <p:grpSp>
          <p:nvGrpSpPr>
            <p:cNvPr id="645" name="Group 644">
              <a:extLst>
                <a:ext uri="{FF2B5EF4-FFF2-40B4-BE49-F238E27FC236}">
                  <a16:creationId xmlns:a16="http://schemas.microsoft.com/office/drawing/2014/main" id="{15643D81-5A87-4543-A8F3-937BC4EA9F37}"/>
                </a:ext>
              </a:extLst>
            </p:cNvPr>
            <p:cNvGrpSpPr/>
            <p:nvPr/>
          </p:nvGrpSpPr>
          <p:grpSpPr>
            <a:xfrm>
              <a:off x="1600200" y="3732707"/>
              <a:ext cx="6248400" cy="1373786"/>
              <a:chOff x="1600200" y="3732707"/>
              <a:chExt cx="6248400" cy="1373786"/>
            </a:xfrm>
          </p:grpSpPr>
          <p:grpSp>
            <p:nvGrpSpPr>
              <p:cNvPr id="647" name="Group 646">
                <a:extLst>
                  <a:ext uri="{FF2B5EF4-FFF2-40B4-BE49-F238E27FC236}">
                    <a16:creationId xmlns:a16="http://schemas.microsoft.com/office/drawing/2014/main" id="{310700AC-FDEE-874B-89D6-C84F4A8ADF19}"/>
                  </a:ext>
                </a:extLst>
              </p:cNvPr>
              <p:cNvGrpSpPr/>
              <p:nvPr/>
            </p:nvGrpSpPr>
            <p:grpSpPr>
              <a:xfrm>
                <a:off x="1600200" y="3732707"/>
                <a:ext cx="6248400" cy="1373786"/>
                <a:chOff x="1828800" y="3732707"/>
                <a:chExt cx="6248400" cy="1373786"/>
              </a:xfrm>
            </p:grpSpPr>
            <p:cxnSp>
              <p:nvCxnSpPr>
                <p:cNvPr id="651" name="Straight Connector 650">
                  <a:extLst>
                    <a:ext uri="{FF2B5EF4-FFF2-40B4-BE49-F238E27FC236}">
                      <a16:creationId xmlns:a16="http://schemas.microsoft.com/office/drawing/2014/main" id="{3BB866A2-1588-3543-9BA2-BBBC57B5347B}"/>
                    </a:ext>
                  </a:extLst>
                </p:cNvPr>
                <p:cNvCxnSpPr/>
                <p:nvPr/>
              </p:nvCxnSpPr>
              <p:spPr>
                <a:xfrm>
                  <a:off x="4952999" y="4495800"/>
                  <a:ext cx="0" cy="61069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24A70DD0-A1B7-4B48-BF45-10E27A0700D0}"/>
                    </a:ext>
                  </a:extLst>
                </p:cNvPr>
                <p:cNvCxnSpPr>
                  <a:stCxn id="663" idx="2"/>
                  <a:endCxn id="653" idx="0"/>
                </p:cNvCxnSpPr>
                <p:nvPr/>
              </p:nvCxnSpPr>
              <p:spPr>
                <a:xfrm>
                  <a:off x="4953000" y="3732707"/>
                  <a:ext cx="0" cy="459386"/>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653" name="DRAM">
                  <a:extLst>
                    <a:ext uri="{FF2B5EF4-FFF2-40B4-BE49-F238E27FC236}">
                      <a16:creationId xmlns:a16="http://schemas.microsoft.com/office/drawing/2014/main" id="{A335669E-8447-4D41-9401-67196FBEB8C1}"/>
                    </a:ext>
                  </a:extLst>
                </p:cNvPr>
                <p:cNvSpPr/>
                <p:nvPr/>
              </p:nvSpPr>
              <p:spPr>
                <a:xfrm>
                  <a:off x="1828800" y="4192093"/>
                  <a:ext cx="6248400" cy="458293"/>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IO interface</a:t>
                  </a:r>
                </a:p>
              </p:txBody>
            </p:sp>
          </p:grpSp>
          <p:cxnSp>
            <p:nvCxnSpPr>
              <p:cNvPr id="648" name="Straight Connector 647">
                <a:extLst>
                  <a:ext uri="{FF2B5EF4-FFF2-40B4-BE49-F238E27FC236}">
                    <a16:creationId xmlns:a16="http://schemas.microsoft.com/office/drawing/2014/main" id="{D32FEC2E-B845-7A4D-9B4C-ADD33E25C0CC}"/>
                  </a:ext>
                </a:extLst>
              </p:cNvPr>
              <p:cNvCxnSpPr/>
              <p:nvPr/>
            </p:nvCxnSpPr>
            <p:spPr>
              <a:xfrm flipH="1">
                <a:off x="4648200" y="3885107"/>
                <a:ext cx="152400" cy="15349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B0C9C1FC-E60E-FE4C-9A37-963FDA24B4C7}"/>
                  </a:ext>
                </a:extLst>
              </p:cNvPr>
              <p:cNvCxnSpPr/>
              <p:nvPr/>
            </p:nvCxnSpPr>
            <p:spPr>
              <a:xfrm flipH="1">
                <a:off x="4648200" y="4800600"/>
                <a:ext cx="152400" cy="15349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650" name="TextBox 649">
                <a:extLst>
                  <a:ext uri="{FF2B5EF4-FFF2-40B4-BE49-F238E27FC236}">
                    <a16:creationId xmlns:a16="http://schemas.microsoft.com/office/drawing/2014/main" id="{D651882F-1DB5-6144-95F3-A79498ACEA13}"/>
                  </a:ext>
                </a:extLst>
              </p:cNvPr>
              <p:cNvSpPr txBox="1"/>
              <p:nvPr/>
            </p:nvSpPr>
            <p:spPr>
              <a:xfrm>
                <a:off x="4876800" y="3809062"/>
                <a:ext cx="1143001" cy="304800"/>
              </a:xfrm>
              <a:prstGeom prst="rect">
                <a:avLst/>
              </a:prstGeom>
              <a:noFill/>
            </p:spPr>
            <p:txBody>
              <a:bodyPr wrap="square" rtlCol="0" anchor="ctr">
                <a:noAutofit/>
              </a:bodyPr>
              <a:lstStyle/>
              <a:p>
                <a:pPr marL="0" marR="0" lvl="0" indent="0" algn="l" defTabSz="4572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64 bits</a:t>
                </a:r>
              </a:p>
            </p:txBody>
          </p:sp>
        </p:grpSp>
        <p:sp>
          <p:nvSpPr>
            <p:cNvPr id="646" name="TextBox 645">
              <a:extLst>
                <a:ext uri="{FF2B5EF4-FFF2-40B4-BE49-F238E27FC236}">
                  <a16:creationId xmlns:a16="http://schemas.microsoft.com/office/drawing/2014/main" id="{7EB40DA5-FE34-8F42-AF8D-DF8BD56071B0}"/>
                </a:ext>
              </a:extLst>
            </p:cNvPr>
            <p:cNvSpPr txBox="1"/>
            <p:nvPr/>
          </p:nvSpPr>
          <p:spPr>
            <a:xfrm>
              <a:off x="4876799" y="4724400"/>
              <a:ext cx="2589863" cy="304800"/>
            </a:xfrm>
            <a:prstGeom prst="rect">
              <a:avLst/>
            </a:prstGeom>
            <a:noFill/>
          </p:spPr>
          <p:txBody>
            <a:bodyPr wrap="square" rtlCol="0" anchor="ctr">
              <a:noAutofit/>
            </a:bodyPr>
            <a:lstStyle/>
            <a:p>
              <a:pPr marL="0" marR="0" lvl="0" indent="0" algn="l" defTabSz="4572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8 bits</a:t>
              </a:r>
            </a:p>
          </p:txBody>
        </p:sp>
      </p:grpSp>
      <p:grpSp>
        <p:nvGrpSpPr>
          <p:cNvPr id="654" name="Group 653">
            <a:extLst>
              <a:ext uri="{FF2B5EF4-FFF2-40B4-BE49-F238E27FC236}">
                <a16:creationId xmlns:a16="http://schemas.microsoft.com/office/drawing/2014/main" id="{38EA0C4F-F603-B848-A2ED-A782FADE01FC}"/>
              </a:ext>
            </a:extLst>
          </p:cNvPr>
          <p:cNvGrpSpPr/>
          <p:nvPr/>
        </p:nvGrpSpPr>
        <p:grpSpPr>
          <a:xfrm>
            <a:off x="1734835" y="3702045"/>
            <a:ext cx="6248400" cy="877744"/>
            <a:chOff x="1828800" y="2854963"/>
            <a:chExt cx="6248400" cy="877744"/>
          </a:xfrm>
        </p:grpSpPr>
        <p:cxnSp>
          <p:nvCxnSpPr>
            <p:cNvPr id="655" name="Straight Connector 654">
              <a:extLst>
                <a:ext uri="{FF2B5EF4-FFF2-40B4-BE49-F238E27FC236}">
                  <a16:creationId xmlns:a16="http://schemas.microsoft.com/office/drawing/2014/main" id="{3E3CFEE8-F30A-BF40-A6C4-E557C94BDD12}"/>
                </a:ext>
              </a:extLst>
            </p:cNvPr>
            <p:cNvCxnSpPr/>
            <p:nvPr/>
          </p:nvCxnSpPr>
          <p:spPr>
            <a:xfrm flipH="1">
              <a:off x="2134539"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30A002F7-5E4A-8343-B804-37A20F8E52D4}"/>
                </a:ext>
              </a:extLst>
            </p:cNvPr>
            <p:cNvCxnSpPr/>
            <p:nvPr/>
          </p:nvCxnSpPr>
          <p:spPr>
            <a:xfrm flipH="1">
              <a:off x="3692067"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22BD7456-961C-7646-890F-4A2E9B15442C}"/>
                </a:ext>
              </a:extLst>
            </p:cNvPr>
            <p:cNvCxnSpPr/>
            <p:nvPr/>
          </p:nvCxnSpPr>
          <p:spPr>
            <a:xfrm flipH="1">
              <a:off x="5258739" y="2862232"/>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8" name="Straight Connector 657">
              <a:extLst>
                <a:ext uri="{FF2B5EF4-FFF2-40B4-BE49-F238E27FC236}">
                  <a16:creationId xmlns:a16="http://schemas.microsoft.com/office/drawing/2014/main" id="{3D81D6B4-0A25-0A48-B039-B40208FDCBDC}"/>
                </a:ext>
              </a:extLst>
            </p:cNvPr>
            <p:cNvCxnSpPr/>
            <p:nvPr/>
          </p:nvCxnSpPr>
          <p:spPr>
            <a:xfrm flipH="1">
              <a:off x="6816267"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9" name="Straight Connector 658">
              <a:extLst>
                <a:ext uri="{FF2B5EF4-FFF2-40B4-BE49-F238E27FC236}">
                  <a16:creationId xmlns:a16="http://schemas.microsoft.com/office/drawing/2014/main" id="{078510E5-5EAA-E24C-B0D3-8474F07CEA88}"/>
                </a:ext>
              </a:extLst>
            </p:cNvPr>
            <p:cNvCxnSpPr/>
            <p:nvPr/>
          </p:nvCxnSpPr>
          <p:spPr>
            <a:xfrm flipV="1">
              <a:off x="2688688"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3D050315-C3BD-2946-8249-D61880EF34C4}"/>
                </a:ext>
              </a:extLst>
            </p:cNvPr>
            <p:cNvCxnSpPr/>
            <p:nvPr/>
          </p:nvCxnSpPr>
          <p:spPr>
            <a:xfrm flipV="1">
              <a:off x="4246216" y="2865278"/>
              <a:ext cx="0" cy="561691"/>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id="{1D7429C9-D98E-314D-A400-E54CB74F2583}"/>
                </a:ext>
              </a:extLst>
            </p:cNvPr>
            <p:cNvCxnSpPr/>
            <p:nvPr/>
          </p:nvCxnSpPr>
          <p:spPr>
            <a:xfrm flipV="1">
              <a:off x="5812888"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id="{E339399A-B8A7-5F43-BC07-7E7D3334EC06}"/>
                </a:ext>
              </a:extLst>
            </p:cNvPr>
            <p:cNvCxnSpPr/>
            <p:nvPr/>
          </p:nvCxnSpPr>
          <p:spPr>
            <a:xfrm flipV="1">
              <a:off x="7370416"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663" name="DRAM">
              <a:extLst>
                <a:ext uri="{FF2B5EF4-FFF2-40B4-BE49-F238E27FC236}">
                  <a16:creationId xmlns:a16="http://schemas.microsoft.com/office/drawing/2014/main" id="{00018AAE-ACF2-7748-98C9-753A3ACFC5F4}"/>
                </a:ext>
              </a:extLst>
            </p:cNvPr>
            <p:cNvSpPr/>
            <p:nvPr/>
          </p:nvSpPr>
          <p:spPr>
            <a:xfrm>
              <a:off x="1828800" y="3274414"/>
              <a:ext cx="6248400" cy="458293"/>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global sense amplifier</a:t>
              </a:r>
            </a:p>
          </p:txBody>
        </p:sp>
      </p:grpSp>
      <p:sp>
        <p:nvSpPr>
          <p:cNvPr id="674" name="TextBox 673">
            <a:extLst>
              <a:ext uri="{FF2B5EF4-FFF2-40B4-BE49-F238E27FC236}">
                <a16:creationId xmlns:a16="http://schemas.microsoft.com/office/drawing/2014/main" id="{FD98F5F3-B955-2541-81D7-C9DF9D1AAD1A}"/>
              </a:ext>
            </a:extLst>
          </p:cNvPr>
          <p:cNvSpPr txBox="1"/>
          <p:nvPr/>
        </p:nvSpPr>
        <p:spPr>
          <a:xfrm>
            <a:off x="5468635" y="1761482"/>
            <a:ext cx="2663952" cy="457200"/>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global </a:t>
            </a:r>
            <a:r>
              <a:rPr kumimoji="0" lang="en-US" sz="2400" b="0" i="0" u="none" strike="noStrike" kern="1200" cap="none" spc="0" normalizeH="0" baseline="0" noProof="0" dirty="0" err="1">
                <a:ln>
                  <a:noFill/>
                </a:ln>
                <a:solidFill>
                  <a:srgbClr val="000000"/>
                </a:solidFill>
                <a:effectLst/>
                <a:uLnTx/>
                <a:uFillTx/>
                <a:latin typeface="Avenir Next" panose="020B0503020202020204" pitchFamily="34" charset="0"/>
              </a:rPr>
              <a:t>wordline</a:t>
            </a:r>
            <a:endPar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ndParaRPr>
          </a:p>
        </p:txBody>
      </p:sp>
      <p:sp>
        <p:nvSpPr>
          <p:cNvPr id="5" name="Title 1">
            <a:extLst>
              <a:ext uri="{FF2B5EF4-FFF2-40B4-BE49-F238E27FC236}">
                <a16:creationId xmlns:a16="http://schemas.microsoft.com/office/drawing/2014/main" id="{670BE055-2BD2-36C1-A61A-707F615E1226}"/>
              </a:ext>
            </a:extLst>
          </p:cNvPr>
          <p:cNvSpPr>
            <a:spLocks noGrp="1"/>
          </p:cNvSpPr>
          <p:nvPr>
            <p:ph type="title"/>
          </p:nvPr>
        </p:nvSpPr>
        <p:spPr>
          <a:xfrm>
            <a:off x="169011" y="132334"/>
            <a:ext cx="8894602" cy="925840"/>
          </a:xfrm>
        </p:spPr>
        <p:txBody>
          <a:bodyPr>
            <a:noAutofit/>
          </a:bodyPr>
          <a:lstStyle/>
          <a:p>
            <a:r>
              <a:rPr lang="en-US" sz="3600" dirty="0"/>
              <a:t>Background: </a:t>
            </a:r>
            <a:br>
              <a:rPr lang="en-US" sz="3600" dirty="0"/>
            </a:br>
            <a:r>
              <a:rPr lang="en-US" sz="2800" dirty="0"/>
              <a:t>DRAM Hierarchical Organization</a:t>
            </a:r>
          </a:p>
        </p:txBody>
      </p:sp>
    </p:spTree>
    <p:extLst>
      <p:ext uri="{BB962C8B-B14F-4D97-AF65-F5344CB8AC3E}">
        <p14:creationId xmlns:p14="http://schemas.microsoft.com/office/powerpoint/2010/main" val="215175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4"/>
                                        </p:tgtEl>
                                        <p:attrNameLst>
                                          <p:attrName>style.visibility</p:attrName>
                                        </p:attrNameLst>
                                      </p:cBhvr>
                                      <p:to>
                                        <p:strVal val="visible"/>
                                      </p:to>
                                    </p:set>
                                    <p:animEffect transition="in" filter="fade">
                                      <p:cBhvr>
                                        <p:cTn id="7" dur="500"/>
                                        <p:tgtEl>
                                          <p:spTgt spid="5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8"/>
                                        </p:tgtEl>
                                        <p:attrNameLst>
                                          <p:attrName>style.visibility</p:attrName>
                                        </p:attrNameLst>
                                      </p:cBhvr>
                                      <p:to>
                                        <p:strVal val="visible"/>
                                      </p:to>
                                    </p:set>
                                    <p:animEffect transition="in" filter="fade">
                                      <p:cBhvr>
                                        <p:cTn id="10" dur="500"/>
                                        <p:tgtEl>
                                          <p:spTgt spid="5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4"/>
                                        </p:tgtEl>
                                        <p:attrNameLst>
                                          <p:attrName>style.visibility</p:attrName>
                                        </p:attrNameLst>
                                      </p:cBhvr>
                                      <p:to>
                                        <p:strVal val="visible"/>
                                      </p:to>
                                    </p:set>
                                    <p:animEffect transition="in" filter="fade">
                                      <p:cBhvr>
                                        <p:cTn id="13" dur="500"/>
                                        <p:tgtEl>
                                          <p:spTgt spid="67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547"/>
                                        </p:tgtEl>
                                        <p:attrNameLst>
                                          <p:attrName>style.visibility</p:attrName>
                                        </p:attrNameLst>
                                      </p:cBhvr>
                                      <p:to>
                                        <p:strVal val="visible"/>
                                      </p:to>
                                    </p:set>
                                    <p:animEffect transition="in" filter="wipe(left)">
                                      <p:cBhvr>
                                        <p:cTn id="17" dur="500"/>
                                        <p:tgtEl>
                                          <p:spTgt spid="547"/>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548"/>
                                        </p:tgtEl>
                                        <p:attrNameLst>
                                          <p:attrName>style.visibility</p:attrName>
                                        </p:attrNameLst>
                                      </p:cBhvr>
                                      <p:to>
                                        <p:strVal val="visible"/>
                                      </p:to>
                                    </p:set>
                                    <p:animEffect transition="in" filter="wipe(up)">
                                      <p:cBhvr>
                                        <p:cTn id="21" dur="500"/>
                                        <p:tgtEl>
                                          <p:spTgt spid="5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54"/>
                                        </p:tgtEl>
                                        <p:attrNameLst>
                                          <p:attrName>style.visibility</p:attrName>
                                        </p:attrNameLst>
                                      </p:cBhvr>
                                      <p:to>
                                        <p:strVal val="visible"/>
                                      </p:to>
                                    </p:set>
                                    <p:animEffect transition="in" filter="fade">
                                      <p:cBhvr>
                                        <p:cTn id="26" dur="500"/>
                                        <p:tgtEl>
                                          <p:spTgt spid="6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44"/>
                                        </p:tgtEl>
                                        <p:attrNameLst>
                                          <p:attrName>style.visibility</p:attrName>
                                        </p:attrNameLst>
                                      </p:cBhvr>
                                      <p:to>
                                        <p:strVal val="visible"/>
                                      </p:to>
                                    </p:set>
                                    <p:animEffect transition="in" filter="fade">
                                      <p:cBhvr>
                                        <p:cTn id="31" dur="500"/>
                                        <p:tgtEl>
                                          <p:spTgt spid="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0" animBg="1"/>
      <p:bldP spid="558" grpId="0" animBg="1"/>
      <p:bldP spid="67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 name="Group 339">
            <a:extLst>
              <a:ext uri="{FF2B5EF4-FFF2-40B4-BE49-F238E27FC236}">
                <a16:creationId xmlns:a16="http://schemas.microsoft.com/office/drawing/2014/main" id="{CC35E45C-1727-4240-ABB6-6BB6AD7FC789}"/>
              </a:ext>
            </a:extLst>
          </p:cNvPr>
          <p:cNvGrpSpPr/>
          <p:nvPr/>
        </p:nvGrpSpPr>
        <p:grpSpPr>
          <a:xfrm>
            <a:off x="1734836" y="2404844"/>
            <a:ext cx="1414038" cy="1414038"/>
            <a:chOff x="4876800" y="1600199"/>
            <a:chExt cx="2819401" cy="2819401"/>
          </a:xfrm>
        </p:grpSpPr>
        <p:grpSp>
          <p:nvGrpSpPr>
            <p:cNvPr id="341" name="Group 340">
              <a:extLst>
                <a:ext uri="{FF2B5EF4-FFF2-40B4-BE49-F238E27FC236}">
                  <a16:creationId xmlns:a16="http://schemas.microsoft.com/office/drawing/2014/main" id="{07D786E9-9BD2-604B-9AB2-DA6C25171B9D}"/>
                </a:ext>
              </a:extLst>
            </p:cNvPr>
            <p:cNvGrpSpPr/>
            <p:nvPr/>
          </p:nvGrpSpPr>
          <p:grpSpPr>
            <a:xfrm>
              <a:off x="5486400" y="3962400"/>
              <a:ext cx="2209800" cy="457200"/>
              <a:chOff x="5486400" y="3962400"/>
              <a:chExt cx="2209800" cy="457200"/>
            </a:xfrm>
          </p:grpSpPr>
          <p:sp>
            <p:nvSpPr>
              <p:cNvPr id="386" name="DRAM">
                <a:extLst>
                  <a:ext uri="{FF2B5EF4-FFF2-40B4-BE49-F238E27FC236}">
                    <a16:creationId xmlns:a16="http://schemas.microsoft.com/office/drawing/2014/main" id="{25AFF8CC-D2CE-4944-968E-16A914E96E0B}"/>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7" name="DRAM">
                <a:extLst>
                  <a:ext uri="{FF2B5EF4-FFF2-40B4-BE49-F238E27FC236}">
                    <a16:creationId xmlns:a16="http://schemas.microsoft.com/office/drawing/2014/main" id="{A59A5E2D-A64B-0D4D-8EA7-1030BECFC5C9}"/>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8" name="DRAM">
                <a:extLst>
                  <a:ext uri="{FF2B5EF4-FFF2-40B4-BE49-F238E27FC236}">
                    <a16:creationId xmlns:a16="http://schemas.microsoft.com/office/drawing/2014/main" id="{0AC56506-EA43-4C44-AEE1-7C14A8E91E6F}"/>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9" name="DRAM">
                <a:extLst>
                  <a:ext uri="{FF2B5EF4-FFF2-40B4-BE49-F238E27FC236}">
                    <a16:creationId xmlns:a16="http://schemas.microsoft.com/office/drawing/2014/main" id="{830F5712-D881-B848-A163-37C9BC9623BB}"/>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0" name="DRAM">
                <a:extLst>
                  <a:ext uri="{FF2B5EF4-FFF2-40B4-BE49-F238E27FC236}">
                    <a16:creationId xmlns:a16="http://schemas.microsoft.com/office/drawing/2014/main" id="{E35B8059-AE62-1C4D-A6FA-AE4C00592107}"/>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2" name="Group 341">
              <a:extLst>
                <a:ext uri="{FF2B5EF4-FFF2-40B4-BE49-F238E27FC236}">
                  <a16:creationId xmlns:a16="http://schemas.microsoft.com/office/drawing/2014/main" id="{FBFD512B-2633-3941-98E3-3FB6F769F062}"/>
                </a:ext>
              </a:extLst>
            </p:cNvPr>
            <p:cNvGrpSpPr/>
            <p:nvPr/>
          </p:nvGrpSpPr>
          <p:grpSpPr>
            <a:xfrm>
              <a:off x="4876800" y="1600200"/>
              <a:ext cx="457200" cy="2209800"/>
              <a:chOff x="4876800" y="1600200"/>
              <a:chExt cx="457200" cy="2209800"/>
            </a:xfrm>
          </p:grpSpPr>
          <p:sp>
            <p:nvSpPr>
              <p:cNvPr id="381" name="DRAM">
                <a:extLst>
                  <a:ext uri="{FF2B5EF4-FFF2-40B4-BE49-F238E27FC236}">
                    <a16:creationId xmlns:a16="http://schemas.microsoft.com/office/drawing/2014/main" id="{F0295A5A-104C-AC47-9B22-B86FF4637CC5}"/>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2" name="DRAM">
                <a:extLst>
                  <a:ext uri="{FF2B5EF4-FFF2-40B4-BE49-F238E27FC236}">
                    <a16:creationId xmlns:a16="http://schemas.microsoft.com/office/drawing/2014/main" id="{A95732E7-8722-DB42-BE30-4D7D083459E8}"/>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3" name="DRAM">
                <a:extLst>
                  <a:ext uri="{FF2B5EF4-FFF2-40B4-BE49-F238E27FC236}">
                    <a16:creationId xmlns:a16="http://schemas.microsoft.com/office/drawing/2014/main" id="{5C191B66-3FF9-B243-8625-8D3D8B5E0920}"/>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4" name="DRAM">
                <a:extLst>
                  <a:ext uri="{FF2B5EF4-FFF2-40B4-BE49-F238E27FC236}">
                    <a16:creationId xmlns:a16="http://schemas.microsoft.com/office/drawing/2014/main" id="{6A936B45-032D-1B4A-A275-60DFAFDAF3CD}"/>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5" name="DRAM">
                <a:extLst>
                  <a:ext uri="{FF2B5EF4-FFF2-40B4-BE49-F238E27FC236}">
                    <a16:creationId xmlns:a16="http://schemas.microsoft.com/office/drawing/2014/main" id="{92AC43AF-98B8-354F-84BD-0B1B67F3266A}"/>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3" name="Group 342">
              <a:extLst>
                <a:ext uri="{FF2B5EF4-FFF2-40B4-BE49-F238E27FC236}">
                  <a16:creationId xmlns:a16="http://schemas.microsoft.com/office/drawing/2014/main" id="{8A7DDA86-1037-5A4C-9F1C-0055EB7E57D7}"/>
                </a:ext>
              </a:extLst>
            </p:cNvPr>
            <p:cNvGrpSpPr/>
            <p:nvPr/>
          </p:nvGrpSpPr>
          <p:grpSpPr>
            <a:xfrm>
              <a:off x="5676900" y="1600199"/>
              <a:ext cx="1828800" cy="2362201"/>
              <a:chOff x="5676900" y="1170708"/>
              <a:chExt cx="1828800" cy="2791692"/>
            </a:xfrm>
          </p:grpSpPr>
          <p:cxnSp>
            <p:nvCxnSpPr>
              <p:cNvPr id="376" name="Straight Connector 375">
                <a:extLst>
                  <a:ext uri="{FF2B5EF4-FFF2-40B4-BE49-F238E27FC236}">
                    <a16:creationId xmlns:a16="http://schemas.microsoft.com/office/drawing/2014/main" id="{29FFA326-7640-9F45-8A15-1DCBB1088151}"/>
                  </a:ext>
                </a:extLst>
              </p:cNvPr>
              <p:cNvCxnSpPr>
                <a:cxnSpLocks/>
                <a:stCxn id="346" idx="0"/>
                <a:endCxn id="386"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324A8636-04C6-E741-B3D0-3FEBDF3B314B}"/>
                  </a:ext>
                </a:extLst>
              </p:cNvPr>
              <p:cNvCxnSpPr>
                <a:cxnSpLocks/>
                <a:stCxn id="348" idx="0"/>
                <a:endCxn id="388"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A36AED9A-C4A2-6041-88E8-2AB310150EBF}"/>
                  </a:ext>
                </a:extLst>
              </p:cNvPr>
              <p:cNvCxnSpPr>
                <a:cxnSpLocks/>
                <a:stCxn id="349" idx="0"/>
                <a:endCxn id="389"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AD0D7C1B-7F60-CB44-9583-5C5F08F22337}"/>
                  </a:ext>
                </a:extLst>
              </p:cNvPr>
              <p:cNvCxnSpPr>
                <a:cxnSpLocks/>
                <a:stCxn id="350" idx="0"/>
                <a:endCxn id="390"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E5D9C3DF-A3E2-804A-A10F-680406B6A719}"/>
                  </a:ext>
                </a:extLst>
              </p:cNvPr>
              <p:cNvCxnSpPr>
                <a:cxnSpLocks/>
                <a:stCxn id="347" idx="0"/>
                <a:endCxn id="387"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4" name="Group 343">
              <a:extLst>
                <a:ext uri="{FF2B5EF4-FFF2-40B4-BE49-F238E27FC236}">
                  <a16:creationId xmlns:a16="http://schemas.microsoft.com/office/drawing/2014/main" id="{48E21240-B567-8A4A-A2AD-6B219C062D5D}"/>
                </a:ext>
              </a:extLst>
            </p:cNvPr>
            <p:cNvGrpSpPr/>
            <p:nvPr/>
          </p:nvGrpSpPr>
          <p:grpSpPr>
            <a:xfrm>
              <a:off x="5334000" y="1790700"/>
              <a:ext cx="2362201" cy="1828800"/>
              <a:chOff x="5333998" y="1790700"/>
              <a:chExt cx="2791691" cy="1828800"/>
            </a:xfrm>
          </p:grpSpPr>
          <p:cxnSp>
            <p:nvCxnSpPr>
              <p:cNvPr id="371" name="Straight Connector 370">
                <a:extLst>
                  <a:ext uri="{FF2B5EF4-FFF2-40B4-BE49-F238E27FC236}">
                    <a16:creationId xmlns:a16="http://schemas.microsoft.com/office/drawing/2014/main" id="{C28A874C-9927-4B48-B779-3E40D990C9B4}"/>
                  </a:ext>
                </a:extLst>
              </p:cNvPr>
              <p:cNvCxnSpPr>
                <a:cxnSpLocks/>
                <a:stCxn id="350" idx="6"/>
                <a:endCxn id="381"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CB2AC50A-9D6B-764F-B364-48AE4970D378}"/>
                  </a:ext>
                </a:extLst>
              </p:cNvPr>
              <p:cNvCxnSpPr>
                <a:cxnSpLocks/>
                <a:stCxn id="355" idx="6"/>
                <a:endCxn id="382"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882D8C5E-F052-234C-8FF5-6A7DB46C8CD4}"/>
                  </a:ext>
                </a:extLst>
              </p:cNvPr>
              <p:cNvCxnSpPr>
                <a:cxnSpLocks/>
                <a:stCxn id="360" idx="6"/>
                <a:endCxn id="383"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1682FC39-5945-094F-A3FA-E8231AF82D4C}"/>
                  </a:ext>
                </a:extLst>
              </p:cNvPr>
              <p:cNvCxnSpPr>
                <a:cxnSpLocks/>
                <a:stCxn id="365" idx="6"/>
                <a:endCxn id="384"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AD25485F-B7C0-674E-A307-AD236EC77A9C}"/>
                  </a:ext>
                </a:extLst>
              </p:cNvPr>
              <p:cNvCxnSpPr>
                <a:cxnSpLocks/>
                <a:stCxn id="370" idx="6"/>
                <a:endCxn id="385"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5" name="Group 344">
              <a:extLst>
                <a:ext uri="{FF2B5EF4-FFF2-40B4-BE49-F238E27FC236}">
                  <a16:creationId xmlns:a16="http://schemas.microsoft.com/office/drawing/2014/main" id="{229D41FD-2CCA-4249-A6DE-D48343BF5009}"/>
                </a:ext>
              </a:extLst>
            </p:cNvPr>
            <p:cNvGrpSpPr/>
            <p:nvPr/>
          </p:nvGrpSpPr>
          <p:grpSpPr>
            <a:xfrm>
              <a:off x="5486400" y="1600200"/>
              <a:ext cx="2209800" cy="2209800"/>
              <a:chOff x="5486400" y="1600200"/>
              <a:chExt cx="2209800" cy="2209800"/>
            </a:xfrm>
          </p:grpSpPr>
          <p:sp>
            <p:nvSpPr>
              <p:cNvPr id="346" name="Oval 345">
                <a:extLst>
                  <a:ext uri="{FF2B5EF4-FFF2-40B4-BE49-F238E27FC236}">
                    <a16:creationId xmlns:a16="http://schemas.microsoft.com/office/drawing/2014/main" id="{DFA999E8-5131-9248-A99D-83D97CD28E87}"/>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7" name="Oval 346">
                <a:extLst>
                  <a:ext uri="{FF2B5EF4-FFF2-40B4-BE49-F238E27FC236}">
                    <a16:creationId xmlns:a16="http://schemas.microsoft.com/office/drawing/2014/main" id="{065DA791-AF26-F244-A31B-F9A127DC50E2}"/>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8" name="Oval 347">
                <a:extLst>
                  <a:ext uri="{FF2B5EF4-FFF2-40B4-BE49-F238E27FC236}">
                    <a16:creationId xmlns:a16="http://schemas.microsoft.com/office/drawing/2014/main" id="{67B7BC3F-263D-044F-9E20-F4A092F79728}"/>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9" name="Oval 348">
                <a:extLst>
                  <a:ext uri="{FF2B5EF4-FFF2-40B4-BE49-F238E27FC236}">
                    <a16:creationId xmlns:a16="http://schemas.microsoft.com/office/drawing/2014/main" id="{CD12FE48-46D9-1B4F-9B29-8C8A04EC544B}"/>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0" name="Oval 349">
                <a:extLst>
                  <a:ext uri="{FF2B5EF4-FFF2-40B4-BE49-F238E27FC236}">
                    <a16:creationId xmlns:a16="http://schemas.microsoft.com/office/drawing/2014/main" id="{23297995-A6C8-D942-BDAC-591A2FC62004}"/>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1" name="Oval 350">
                <a:extLst>
                  <a:ext uri="{FF2B5EF4-FFF2-40B4-BE49-F238E27FC236}">
                    <a16:creationId xmlns:a16="http://schemas.microsoft.com/office/drawing/2014/main" id="{FB120AB4-4E3C-EA40-A7D1-5A3A9B7410F3}"/>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2" name="Oval 351">
                <a:extLst>
                  <a:ext uri="{FF2B5EF4-FFF2-40B4-BE49-F238E27FC236}">
                    <a16:creationId xmlns:a16="http://schemas.microsoft.com/office/drawing/2014/main" id="{5E36ACE9-B990-2241-9BB2-3CCBF85BCB6C}"/>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3" name="Oval 352">
                <a:extLst>
                  <a:ext uri="{FF2B5EF4-FFF2-40B4-BE49-F238E27FC236}">
                    <a16:creationId xmlns:a16="http://schemas.microsoft.com/office/drawing/2014/main" id="{906D173F-0B41-CD43-890F-4DB06902718B}"/>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4" name="Oval 353">
                <a:extLst>
                  <a:ext uri="{FF2B5EF4-FFF2-40B4-BE49-F238E27FC236}">
                    <a16:creationId xmlns:a16="http://schemas.microsoft.com/office/drawing/2014/main" id="{A5F9740F-4DC2-D143-96E8-4E47516C8007}"/>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5" name="Oval 354">
                <a:extLst>
                  <a:ext uri="{FF2B5EF4-FFF2-40B4-BE49-F238E27FC236}">
                    <a16:creationId xmlns:a16="http://schemas.microsoft.com/office/drawing/2014/main" id="{0C330B6F-B25C-EE4B-8723-8E248F44CE9D}"/>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6" name="Oval 355">
                <a:extLst>
                  <a:ext uri="{FF2B5EF4-FFF2-40B4-BE49-F238E27FC236}">
                    <a16:creationId xmlns:a16="http://schemas.microsoft.com/office/drawing/2014/main" id="{164373B5-05E8-DC4A-9EC7-F480CBECB24F}"/>
                  </a:ext>
                </a:extLst>
              </p:cNvPr>
              <p:cNvSpPr/>
              <p:nvPr/>
            </p:nvSpPr>
            <p:spPr>
              <a:xfrm>
                <a:off x="54864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7" name="Oval 356">
                <a:extLst>
                  <a:ext uri="{FF2B5EF4-FFF2-40B4-BE49-F238E27FC236}">
                    <a16:creationId xmlns:a16="http://schemas.microsoft.com/office/drawing/2014/main" id="{682ACD19-D060-094B-AD85-49DBBF550BFA}"/>
                  </a:ext>
                </a:extLst>
              </p:cNvPr>
              <p:cNvSpPr/>
              <p:nvPr/>
            </p:nvSpPr>
            <p:spPr>
              <a:xfrm>
                <a:off x="59436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8" name="Oval 357">
                <a:extLst>
                  <a:ext uri="{FF2B5EF4-FFF2-40B4-BE49-F238E27FC236}">
                    <a16:creationId xmlns:a16="http://schemas.microsoft.com/office/drawing/2014/main" id="{FACC320E-5148-DC4D-97F0-CB0A40C53999}"/>
                  </a:ext>
                </a:extLst>
              </p:cNvPr>
              <p:cNvSpPr/>
              <p:nvPr/>
            </p:nvSpPr>
            <p:spPr>
              <a:xfrm>
                <a:off x="64008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9" name="Oval 358">
                <a:extLst>
                  <a:ext uri="{FF2B5EF4-FFF2-40B4-BE49-F238E27FC236}">
                    <a16:creationId xmlns:a16="http://schemas.microsoft.com/office/drawing/2014/main" id="{AFC00C1E-7968-864E-845D-B29D96B13045}"/>
                  </a:ext>
                </a:extLst>
              </p:cNvPr>
              <p:cNvSpPr/>
              <p:nvPr/>
            </p:nvSpPr>
            <p:spPr>
              <a:xfrm>
                <a:off x="68580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0" name="Oval 359">
                <a:extLst>
                  <a:ext uri="{FF2B5EF4-FFF2-40B4-BE49-F238E27FC236}">
                    <a16:creationId xmlns:a16="http://schemas.microsoft.com/office/drawing/2014/main" id="{B2A34CFC-CA03-BD41-B205-90944A53C23C}"/>
                  </a:ext>
                </a:extLst>
              </p:cNvPr>
              <p:cNvSpPr/>
              <p:nvPr/>
            </p:nvSpPr>
            <p:spPr>
              <a:xfrm>
                <a:off x="73152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1" name="Oval 360">
                <a:extLst>
                  <a:ext uri="{FF2B5EF4-FFF2-40B4-BE49-F238E27FC236}">
                    <a16:creationId xmlns:a16="http://schemas.microsoft.com/office/drawing/2014/main" id="{8FF0B806-9899-6B41-8779-96C7F77A15E8}"/>
                  </a:ext>
                </a:extLst>
              </p:cNvPr>
              <p:cNvSpPr/>
              <p:nvPr/>
            </p:nvSpPr>
            <p:spPr>
              <a:xfrm>
                <a:off x="54864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2" name="Oval 361">
                <a:extLst>
                  <a:ext uri="{FF2B5EF4-FFF2-40B4-BE49-F238E27FC236}">
                    <a16:creationId xmlns:a16="http://schemas.microsoft.com/office/drawing/2014/main" id="{5AE1ED62-1930-7042-8983-A26AEDA97921}"/>
                  </a:ext>
                </a:extLst>
              </p:cNvPr>
              <p:cNvSpPr/>
              <p:nvPr/>
            </p:nvSpPr>
            <p:spPr>
              <a:xfrm>
                <a:off x="59436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3" name="Oval 362">
                <a:extLst>
                  <a:ext uri="{FF2B5EF4-FFF2-40B4-BE49-F238E27FC236}">
                    <a16:creationId xmlns:a16="http://schemas.microsoft.com/office/drawing/2014/main" id="{02BFFBE3-F9E0-EA42-BED8-30937998D054}"/>
                  </a:ext>
                </a:extLst>
              </p:cNvPr>
              <p:cNvSpPr/>
              <p:nvPr/>
            </p:nvSpPr>
            <p:spPr>
              <a:xfrm>
                <a:off x="64008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4" name="Oval 363">
                <a:extLst>
                  <a:ext uri="{FF2B5EF4-FFF2-40B4-BE49-F238E27FC236}">
                    <a16:creationId xmlns:a16="http://schemas.microsoft.com/office/drawing/2014/main" id="{A6E7ED46-7F33-FD40-ADDD-D8DA1AB93894}"/>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5" name="Oval 364">
                <a:extLst>
                  <a:ext uri="{FF2B5EF4-FFF2-40B4-BE49-F238E27FC236}">
                    <a16:creationId xmlns:a16="http://schemas.microsoft.com/office/drawing/2014/main" id="{7B0D521E-528E-5B44-AF3A-B583B35EB5AD}"/>
                  </a:ext>
                </a:extLst>
              </p:cNvPr>
              <p:cNvSpPr/>
              <p:nvPr/>
            </p:nvSpPr>
            <p:spPr>
              <a:xfrm>
                <a:off x="73152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6" name="Oval 365">
                <a:extLst>
                  <a:ext uri="{FF2B5EF4-FFF2-40B4-BE49-F238E27FC236}">
                    <a16:creationId xmlns:a16="http://schemas.microsoft.com/office/drawing/2014/main" id="{DF2CB39B-98B7-7540-86CF-CFCCDFF05ED9}"/>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7" name="Oval 366">
                <a:extLst>
                  <a:ext uri="{FF2B5EF4-FFF2-40B4-BE49-F238E27FC236}">
                    <a16:creationId xmlns:a16="http://schemas.microsoft.com/office/drawing/2014/main" id="{3B60278B-CD23-EA4F-ACA9-3CBA14D8E405}"/>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8" name="Oval 367">
                <a:extLst>
                  <a:ext uri="{FF2B5EF4-FFF2-40B4-BE49-F238E27FC236}">
                    <a16:creationId xmlns:a16="http://schemas.microsoft.com/office/drawing/2014/main" id="{0EA7443B-358B-CA4E-AD9A-30C5ADF6AAAD}"/>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9" name="Oval 368">
                <a:extLst>
                  <a:ext uri="{FF2B5EF4-FFF2-40B4-BE49-F238E27FC236}">
                    <a16:creationId xmlns:a16="http://schemas.microsoft.com/office/drawing/2014/main" id="{98B80347-3184-0044-B50C-AF956B90BEFE}"/>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0" name="Oval 369">
                <a:extLst>
                  <a:ext uri="{FF2B5EF4-FFF2-40B4-BE49-F238E27FC236}">
                    <a16:creationId xmlns:a16="http://schemas.microsoft.com/office/drawing/2014/main" id="{24F96B99-A27F-8642-9D72-69558AE15435}"/>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391" name="Group 390">
            <a:extLst>
              <a:ext uri="{FF2B5EF4-FFF2-40B4-BE49-F238E27FC236}">
                <a16:creationId xmlns:a16="http://schemas.microsoft.com/office/drawing/2014/main" id="{B11AFC47-D992-1E46-A46D-0AA729C4BB6D}"/>
              </a:ext>
            </a:extLst>
          </p:cNvPr>
          <p:cNvGrpSpPr/>
          <p:nvPr/>
        </p:nvGrpSpPr>
        <p:grpSpPr>
          <a:xfrm>
            <a:off x="3292364" y="2404844"/>
            <a:ext cx="1414038" cy="1414038"/>
            <a:chOff x="4876800" y="1600199"/>
            <a:chExt cx="2819401" cy="2819401"/>
          </a:xfrm>
        </p:grpSpPr>
        <p:grpSp>
          <p:nvGrpSpPr>
            <p:cNvPr id="392" name="Group 391">
              <a:extLst>
                <a:ext uri="{FF2B5EF4-FFF2-40B4-BE49-F238E27FC236}">
                  <a16:creationId xmlns:a16="http://schemas.microsoft.com/office/drawing/2014/main" id="{39382EDE-AA35-184B-8C6B-C26BF87175EE}"/>
                </a:ext>
              </a:extLst>
            </p:cNvPr>
            <p:cNvGrpSpPr/>
            <p:nvPr/>
          </p:nvGrpSpPr>
          <p:grpSpPr>
            <a:xfrm>
              <a:off x="5486400" y="3962400"/>
              <a:ext cx="2209800" cy="457200"/>
              <a:chOff x="5486400" y="3962400"/>
              <a:chExt cx="2209800" cy="457200"/>
            </a:xfrm>
          </p:grpSpPr>
          <p:sp>
            <p:nvSpPr>
              <p:cNvPr id="437" name="DRAM">
                <a:extLst>
                  <a:ext uri="{FF2B5EF4-FFF2-40B4-BE49-F238E27FC236}">
                    <a16:creationId xmlns:a16="http://schemas.microsoft.com/office/drawing/2014/main" id="{A9CB3F9B-AAF7-7248-9BB0-B4B86E99CEEC}"/>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8" name="DRAM">
                <a:extLst>
                  <a:ext uri="{FF2B5EF4-FFF2-40B4-BE49-F238E27FC236}">
                    <a16:creationId xmlns:a16="http://schemas.microsoft.com/office/drawing/2014/main" id="{1D7D8DCC-B86C-C641-BA28-D0BD8AF05D2D}"/>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9" name="DRAM">
                <a:extLst>
                  <a:ext uri="{FF2B5EF4-FFF2-40B4-BE49-F238E27FC236}">
                    <a16:creationId xmlns:a16="http://schemas.microsoft.com/office/drawing/2014/main" id="{BAB1A4EB-C414-0448-8A0B-7E519FE8B954}"/>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0" name="DRAM">
                <a:extLst>
                  <a:ext uri="{FF2B5EF4-FFF2-40B4-BE49-F238E27FC236}">
                    <a16:creationId xmlns:a16="http://schemas.microsoft.com/office/drawing/2014/main" id="{398F608C-8B86-D84E-BD47-CE3649AB9E11}"/>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1" name="DRAM">
                <a:extLst>
                  <a:ext uri="{FF2B5EF4-FFF2-40B4-BE49-F238E27FC236}">
                    <a16:creationId xmlns:a16="http://schemas.microsoft.com/office/drawing/2014/main" id="{08B71CC4-8A4F-DD4C-BEE0-866EBE59AE7B}"/>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3" name="Group 392">
              <a:extLst>
                <a:ext uri="{FF2B5EF4-FFF2-40B4-BE49-F238E27FC236}">
                  <a16:creationId xmlns:a16="http://schemas.microsoft.com/office/drawing/2014/main" id="{07A10A8B-DE37-4D4B-B3B7-53AF498FCE7A}"/>
                </a:ext>
              </a:extLst>
            </p:cNvPr>
            <p:cNvGrpSpPr/>
            <p:nvPr/>
          </p:nvGrpSpPr>
          <p:grpSpPr>
            <a:xfrm>
              <a:off x="4876800" y="1600200"/>
              <a:ext cx="457200" cy="2209800"/>
              <a:chOff x="4876800" y="1600200"/>
              <a:chExt cx="457200" cy="2209800"/>
            </a:xfrm>
          </p:grpSpPr>
          <p:sp>
            <p:nvSpPr>
              <p:cNvPr id="432" name="DRAM">
                <a:extLst>
                  <a:ext uri="{FF2B5EF4-FFF2-40B4-BE49-F238E27FC236}">
                    <a16:creationId xmlns:a16="http://schemas.microsoft.com/office/drawing/2014/main" id="{74EDFB8B-4EAC-6540-A2DE-26FA676ABF83}"/>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3" name="DRAM">
                <a:extLst>
                  <a:ext uri="{FF2B5EF4-FFF2-40B4-BE49-F238E27FC236}">
                    <a16:creationId xmlns:a16="http://schemas.microsoft.com/office/drawing/2014/main" id="{1874FD00-A6E9-6F4E-BEAF-20253DAF4197}"/>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4" name="DRAM">
                <a:extLst>
                  <a:ext uri="{FF2B5EF4-FFF2-40B4-BE49-F238E27FC236}">
                    <a16:creationId xmlns:a16="http://schemas.microsoft.com/office/drawing/2014/main" id="{6C1E8F37-B137-C546-9510-9D33EEA5B944}"/>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5" name="DRAM">
                <a:extLst>
                  <a:ext uri="{FF2B5EF4-FFF2-40B4-BE49-F238E27FC236}">
                    <a16:creationId xmlns:a16="http://schemas.microsoft.com/office/drawing/2014/main" id="{E9A156C1-4F9B-2144-B478-CA14902A62BE}"/>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6" name="DRAM">
                <a:extLst>
                  <a:ext uri="{FF2B5EF4-FFF2-40B4-BE49-F238E27FC236}">
                    <a16:creationId xmlns:a16="http://schemas.microsoft.com/office/drawing/2014/main" id="{5D3FE231-9579-B543-97D9-CC936EC8F370}"/>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4" name="Group 393">
              <a:extLst>
                <a:ext uri="{FF2B5EF4-FFF2-40B4-BE49-F238E27FC236}">
                  <a16:creationId xmlns:a16="http://schemas.microsoft.com/office/drawing/2014/main" id="{22BF00FC-B81D-7B4D-9B63-8DE814646255}"/>
                </a:ext>
              </a:extLst>
            </p:cNvPr>
            <p:cNvGrpSpPr/>
            <p:nvPr/>
          </p:nvGrpSpPr>
          <p:grpSpPr>
            <a:xfrm>
              <a:off x="5676900" y="1600199"/>
              <a:ext cx="1828800" cy="2362201"/>
              <a:chOff x="5676900" y="1170708"/>
              <a:chExt cx="1828800" cy="2791692"/>
            </a:xfrm>
          </p:grpSpPr>
          <p:cxnSp>
            <p:nvCxnSpPr>
              <p:cNvPr id="427" name="Straight Connector 426">
                <a:extLst>
                  <a:ext uri="{FF2B5EF4-FFF2-40B4-BE49-F238E27FC236}">
                    <a16:creationId xmlns:a16="http://schemas.microsoft.com/office/drawing/2014/main" id="{66825576-4991-D141-A606-275CE07F0B90}"/>
                  </a:ext>
                </a:extLst>
              </p:cNvPr>
              <p:cNvCxnSpPr>
                <a:cxnSpLocks/>
                <a:stCxn id="397" idx="0"/>
                <a:endCxn id="437"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C05FEDD8-553B-E246-AC5C-15BB1D44C318}"/>
                  </a:ext>
                </a:extLst>
              </p:cNvPr>
              <p:cNvCxnSpPr>
                <a:cxnSpLocks/>
                <a:stCxn id="399" idx="0"/>
                <a:endCxn id="439"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8FB76780-C566-3E4E-8A55-1CF551183030}"/>
                  </a:ext>
                </a:extLst>
              </p:cNvPr>
              <p:cNvCxnSpPr>
                <a:cxnSpLocks/>
                <a:stCxn id="400" idx="0"/>
                <a:endCxn id="440"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AB3A500C-1762-C142-9DAF-D39B74DCAAB7}"/>
                  </a:ext>
                </a:extLst>
              </p:cNvPr>
              <p:cNvCxnSpPr>
                <a:cxnSpLocks/>
                <a:stCxn id="401" idx="0"/>
                <a:endCxn id="441"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A37406B4-A1DE-BA40-9ABC-FB28B753EA8D}"/>
                  </a:ext>
                </a:extLst>
              </p:cNvPr>
              <p:cNvCxnSpPr>
                <a:cxnSpLocks/>
                <a:stCxn id="398" idx="0"/>
                <a:endCxn id="438"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5" name="Group 394">
              <a:extLst>
                <a:ext uri="{FF2B5EF4-FFF2-40B4-BE49-F238E27FC236}">
                  <a16:creationId xmlns:a16="http://schemas.microsoft.com/office/drawing/2014/main" id="{E3601414-FC10-A340-A9F2-B35360F8AA5F}"/>
                </a:ext>
              </a:extLst>
            </p:cNvPr>
            <p:cNvGrpSpPr/>
            <p:nvPr/>
          </p:nvGrpSpPr>
          <p:grpSpPr>
            <a:xfrm>
              <a:off x="5334000" y="1790700"/>
              <a:ext cx="2362201" cy="1828800"/>
              <a:chOff x="5333998" y="1790700"/>
              <a:chExt cx="2791691" cy="1828800"/>
            </a:xfrm>
          </p:grpSpPr>
          <p:cxnSp>
            <p:nvCxnSpPr>
              <p:cNvPr id="422" name="Straight Connector 421">
                <a:extLst>
                  <a:ext uri="{FF2B5EF4-FFF2-40B4-BE49-F238E27FC236}">
                    <a16:creationId xmlns:a16="http://schemas.microsoft.com/office/drawing/2014/main" id="{F35E9050-B57E-A94A-9B8A-7599A47F425F}"/>
                  </a:ext>
                </a:extLst>
              </p:cNvPr>
              <p:cNvCxnSpPr>
                <a:cxnSpLocks/>
                <a:stCxn id="401" idx="6"/>
                <a:endCxn id="432"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2C7C2EC-B504-BB48-9DC6-65CE93CF1E5F}"/>
                  </a:ext>
                </a:extLst>
              </p:cNvPr>
              <p:cNvCxnSpPr>
                <a:cxnSpLocks/>
                <a:stCxn id="406" idx="6"/>
                <a:endCxn id="433"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583846CB-F02D-534C-9969-8B7615699FDC}"/>
                  </a:ext>
                </a:extLst>
              </p:cNvPr>
              <p:cNvCxnSpPr>
                <a:cxnSpLocks/>
                <a:endCxn id="434" idx="0"/>
              </p:cNvCxnSpPr>
              <p:nvPr/>
            </p:nvCxnSpPr>
            <p:spPr>
              <a:xfrm flipH="1">
                <a:off x="5333998" y="2705100"/>
                <a:ext cx="2791686"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6B33149D-96A6-2E4C-B353-11478420610B}"/>
                  </a:ext>
                </a:extLst>
              </p:cNvPr>
              <p:cNvCxnSpPr>
                <a:cxnSpLocks/>
                <a:stCxn id="416" idx="6"/>
                <a:endCxn id="435"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1F40B3AF-6386-7842-A059-5DF6B3A1BEEE}"/>
                  </a:ext>
                </a:extLst>
              </p:cNvPr>
              <p:cNvCxnSpPr>
                <a:cxnSpLocks/>
                <a:stCxn id="421" idx="6"/>
                <a:endCxn id="436"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6" name="Group 395">
              <a:extLst>
                <a:ext uri="{FF2B5EF4-FFF2-40B4-BE49-F238E27FC236}">
                  <a16:creationId xmlns:a16="http://schemas.microsoft.com/office/drawing/2014/main" id="{0CEB0A94-5D02-4C48-84CA-74AD2EA1A2BA}"/>
                </a:ext>
              </a:extLst>
            </p:cNvPr>
            <p:cNvGrpSpPr/>
            <p:nvPr/>
          </p:nvGrpSpPr>
          <p:grpSpPr>
            <a:xfrm>
              <a:off x="5486400" y="1600200"/>
              <a:ext cx="2209800" cy="2209800"/>
              <a:chOff x="5486400" y="1600200"/>
              <a:chExt cx="2209800" cy="2209800"/>
            </a:xfrm>
          </p:grpSpPr>
          <p:sp>
            <p:nvSpPr>
              <p:cNvPr id="397" name="Oval 396">
                <a:extLst>
                  <a:ext uri="{FF2B5EF4-FFF2-40B4-BE49-F238E27FC236}">
                    <a16:creationId xmlns:a16="http://schemas.microsoft.com/office/drawing/2014/main" id="{5CAC80A3-2785-964C-AF7D-F3DA04063AC1}"/>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8" name="Oval 397">
                <a:extLst>
                  <a:ext uri="{FF2B5EF4-FFF2-40B4-BE49-F238E27FC236}">
                    <a16:creationId xmlns:a16="http://schemas.microsoft.com/office/drawing/2014/main" id="{0DACBBC9-83C1-534B-82C4-1CC17CC0CC39}"/>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9" name="Oval 398">
                <a:extLst>
                  <a:ext uri="{FF2B5EF4-FFF2-40B4-BE49-F238E27FC236}">
                    <a16:creationId xmlns:a16="http://schemas.microsoft.com/office/drawing/2014/main" id="{B006351D-1681-5E4E-9833-C8B18EEBA193}"/>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0" name="Oval 399">
                <a:extLst>
                  <a:ext uri="{FF2B5EF4-FFF2-40B4-BE49-F238E27FC236}">
                    <a16:creationId xmlns:a16="http://schemas.microsoft.com/office/drawing/2014/main" id="{121DA3DE-42CF-AA41-B62D-C5884F8E9599}"/>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1" name="Oval 400">
                <a:extLst>
                  <a:ext uri="{FF2B5EF4-FFF2-40B4-BE49-F238E27FC236}">
                    <a16:creationId xmlns:a16="http://schemas.microsoft.com/office/drawing/2014/main" id="{17AFB6DE-6324-8748-8969-24311267FAB1}"/>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2" name="Oval 401">
                <a:extLst>
                  <a:ext uri="{FF2B5EF4-FFF2-40B4-BE49-F238E27FC236}">
                    <a16:creationId xmlns:a16="http://schemas.microsoft.com/office/drawing/2014/main" id="{3CD32634-F17B-334A-9B7D-89B774CE5C15}"/>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3" name="Oval 402">
                <a:extLst>
                  <a:ext uri="{FF2B5EF4-FFF2-40B4-BE49-F238E27FC236}">
                    <a16:creationId xmlns:a16="http://schemas.microsoft.com/office/drawing/2014/main" id="{4A4B272E-AC75-C248-A5B8-AAC608C9A2D5}"/>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4" name="Oval 403">
                <a:extLst>
                  <a:ext uri="{FF2B5EF4-FFF2-40B4-BE49-F238E27FC236}">
                    <a16:creationId xmlns:a16="http://schemas.microsoft.com/office/drawing/2014/main" id="{FE89EF87-4F03-7F44-A3F6-D4BD1A634048}"/>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5" name="Oval 404">
                <a:extLst>
                  <a:ext uri="{FF2B5EF4-FFF2-40B4-BE49-F238E27FC236}">
                    <a16:creationId xmlns:a16="http://schemas.microsoft.com/office/drawing/2014/main" id="{FE50D5CD-8EE7-6E49-9324-D95F1BF7716F}"/>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6" name="Oval 405">
                <a:extLst>
                  <a:ext uri="{FF2B5EF4-FFF2-40B4-BE49-F238E27FC236}">
                    <a16:creationId xmlns:a16="http://schemas.microsoft.com/office/drawing/2014/main" id="{F1670559-868E-AC43-8485-7A0CD3BBF6DD}"/>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7" name="Oval 406">
                <a:extLst>
                  <a:ext uri="{FF2B5EF4-FFF2-40B4-BE49-F238E27FC236}">
                    <a16:creationId xmlns:a16="http://schemas.microsoft.com/office/drawing/2014/main" id="{8A4D17F5-B8CC-454E-AAE6-2BB19366F797}"/>
                  </a:ext>
                </a:extLst>
              </p:cNvPr>
              <p:cNvSpPr/>
              <p:nvPr/>
            </p:nvSpPr>
            <p:spPr>
              <a:xfrm>
                <a:off x="54864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8" name="Oval 407">
                <a:extLst>
                  <a:ext uri="{FF2B5EF4-FFF2-40B4-BE49-F238E27FC236}">
                    <a16:creationId xmlns:a16="http://schemas.microsoft.com/office/drawing/2014/main" id="{403FA7A9-CA8A-C246-9A8D-4B2D6CCB5BED}"/>
                  </a:ext>
                </a:extLst>
              </p:cNvPr>
              <p:cNvSpPr/>
              <p:nvPr/>
            </p:nvSpPr>
            <p:spPr>
              <a:xfrm>
                <a:off x="59436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9" name="Oval 408">
                <a:extLst>
                  <a:ext uri="{FF2B5EF4-FFF2-40B4-BE49-F238E27FC236}">
                    <a16:creationId xmlns:a16="http://schemas.microsoft.com/office/drawing/2014/main" id="{914EE22A-B051-274B-B345-0D2FA2B1F1FD}"/>
                  </a:ext>
                </a:extLst>
              </p:cNvPr>
              <p:cNvSpPr/>
              <p:nvPr/>
            </p:nvSpPr>
            <p:spPr>
              <a:xfrm>
                <a:off x="64008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0" name="Oval 409">
                <a:extLst>
                  <a:ext uri="{FF2B5EF4-FFF2-40B4-BE49-F238E27FC236}">
                    <a16:creationId xmlns:a16="http://schemas.microsoft.com/office/drawing/2014/main" id="{BDDD48E8-8884-574D-B570-D4559E5AC908}"/>
                  </a:ext>
                </a:extLst>
              </p:cNvPr>
              <p:cNvSpPr/>
              <p:nvPr/>
            </p:nvSpPr>
            <p:spPr>
              <a:xfrm>
                <a:off x="68580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1" name="Oval 410">
                <a:extLst>
                  <a:ext uri="{FF2B5EF4-FFF2-40B4-BE49-F238E27FC236}">
                    <a16:creationId xmlns:a16="http://schemas.microsoft.com/office/drawing/2014/main" id="{111294A3-02F0-FC49-AD3B-E507B6D2BE99}"/>
                  </a:ext>
                </a:extLst>
              </p:cNvPr>
              <p:cNvSpPr/>
              <p:nvPr/>
            </p:nvSpPr>
            <p:spPr>
              <a:xfrm>
                <a:off x="73152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2" name="Oval 411">
                <a:extLst>
                  <a:ext uri="{FF2B5EF4-FFF2-40B4-BE49-F238E27FC236}">
                    <a16:creationId xmlns:a16="http://schemas.microsoft.com/office/drawing/2014/main" id="{48731768-F3AB-8E49-A023-62B38772DB46}"/>
                  </a:ext>
                </a:extLst>
              </p:cNvPr>
              <p:cNvSpPr/>
              <p:nvPr/>
            </p:nvSpPr>
            <p:spPr>
              <a:xfrm>
                <a:off x="54864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3" name="Oval 412">
                <a:extLst>
                  <a:ext uri="{FF2B5EF4-FFF2-40B4-BE49-F238E27FC236}">
                    <a16:creationId xmlns:a16="http://schemas.microsoft.com/office/drawing/2014/main" id="{2BF851CC-F68B-9B4C-A58B-81DC812CDE0F}"/>
                  </a:ext>
                </a:extLst>
              </p:cNvPr>
              <p:cNvSpPr/>
              <p:nvPr/>
            </p:nvSpPr>
            <p:spPr>
              <a:xfrm>
                <a:off x="59436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4" name="Oval 413">
                <a:extLst>
                  <a:ext uri="{FF2B5EF4-FFF2-40B4-BE49-F238E27FC236}">
                    <a16:creationId xmlns:a16="http://schemas.microsoft.com/office/drawing/2014/main" id="{9D63C112-10DF-624C-8D85-74C0EA9ED444}"/>
                  </a:ext>
                </a:extLst>
              </p:cNvPr>
              <p:cNvSpPr/>
              <p:nvPr/>
            </p:nvSpPr>
            <p:spPr>
              <a:xfrm>
                <a:off x="64008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5" name="Oval 414">
                <a:extLst>
                  <a:ext uri="{FF2B5EF4-FFF2-40B4-BE49-F238E27FC236}">
                    <a16:creationId xmlns:a16="http://schemas.microsoft.com/office/drawing/2014/main" id="{447245FE-FD9D-CA40-8259-1603D9CEB6D8}"/>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6" name="Oval 415">
                <a:extLst>
                  <a:ext uri="{FF2B5EF4-FFF2-40B4-BE49-F238E27FC236}">
                    <a16:creationId xmlns:a16="http://schemas.microsoft.com/office/drawing/2014/main" id="{CC79A9FE-3B4F-8445-A57E-FCB77904C8B2}"/>
                  </a:ext>
                </a:extLst>
              </p:cNvPr>
              <p:cNvSpPr/>
              <p:nvPr/>
            </p:nvSpPr>
            <p:spPr>
              <a:xfrm>
                <a:off x="73152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7" name="Oval 416">
                <a:extLst>
                  <a:ext uri="{FF2B5EF4-FFF2-40B4-BE49-F238E27FC236}">
                    <a16:creationId xmlns:a16="http://schemas.microsoft.com/office/drawing/2014/main" id="{530B1789-DEDE-5A4F-B6E8-2F2A76B4CCA5}"/>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8" name="Oval 417">
                <a:extLst>
                  <a:ext uri="{FF2B5EF4-FFF2-40B4-BE49-F238E27FC236}">
                    <a16:creationId xmlns:a16="http://schemas.microsoft.com/office/drawing/2014/main" id="{25A88D22-A089-B446-90A4-D23E278BD77B}"/>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9" name="Oval 418">
                <a:extLst>
                  <a:ext uri="{FF2B5EF4-FFF2-40B4-BE49-F238E27FC236}">
                    <a16:creationId xmlns:a16="http://schemas.microsoft.com/office/drawing/2014/main" id="{BE8D1DAB-6891-EF42-A2A3-F98009328A0C}"/>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0" name="Oval 419">
                <a:extLst>
                  <a:ext uri="{FF2B5EF4-FFF2-40B4-BE49-F238E27FC236}">
                    <a16:creationId xmlns:a16="http://schemas.microsoft.com/office/drawing/2014/main" id="{D588EFFB-B1F6-594B-8932-B3E72E749BB6}"/>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1" name="Oval 420">
                <a:extLst>
                  <a:ext uri="{FF2B5EF4-FFF2-40B4-BE49-F238E27FC236}">
                    <a16:creationId xmlns:a16="http://schemas.microsoft.com/office/drawing/2014/main" id="{D7A2543D-F2FA-2846-88E0-36744AC44107}"/>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442" name="Group 441">
            <a:extLst>
              <a:ext uri="{FF2B5EF4-FFF2-40B4-BE49-F238E27FC236}">
                <a16:creationId xmlns:a16="http://schemas.microsoft.com/office/drawing/2014/main" id="{69B8068D-BF55-2445-AA62-170FB58B36DB}"/>
              </a:ext>
            </a:extLst>
          </p:cNvPr>
          <p:cNvGrpSpPr/>
          <p:nvPr/>
        </p:nvGrpSpPr>
        <p:grpSpPr>
          <a:xfrm>
            <a:off x="4859036" y="2404844"/>
            <a:ext cx="1414038" cy="1414038"/>
            <a:chOff x="4876800" y="1600199"/>
            <a:chExt cx="2819401" cy="2819401"/>
          </a:xfrm>
        </p:grpSpPr>
        <p:grpSp>
          <p:nvGrpSpPr>
            <p:cNvPr id="443" name="Group 442">
              <a:extLst>
                <a:ext uri="{FF2B5EF4-FFF2-40B4-BE49-F238E27FC236}">
                  <a16:creationId xmlns:a16="http://schemas.microsoft.com/office/drawing/2014/main" id="{D198D2CE-51A2-A441-BAC1-C5E8EA0E0648}"/>
                </a:ext>
              </a:extLst>
            </p:cNvPr>
            <p:cNvGrpSpPr/>
            <p:nvPr/>
          </p:nvGrpSpPr>
          <p:grpSpPr>
            <a:xfrm>
              <a:off x="5486400" y="3962400"/>
              <a:ext cx="2209800" cy="457200"/>
              <a:chOff x="5486400" y="3962400"/>
              <a:chExt cx="2209800" cy="457200"/>
            </a:xfrm>
          </p:grpSpPr>
          <p:sp>
            <p:nvSpPr>
              <p:cNvPr id="488" name="DRAM">
                <a:extLst>
                  <a:ext uri="{FF2B5EF4-FFF2-40B4-BE49-F238E27FC236}">
                    <a16:creationId xmlns:a16="http://schemas.microsoft.com/office/drawing/2014/main" id="{0678D576-D408-374F-BB1E-37E5E148221D}"/>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9" name="DRAM">
                <a:extLst>
                  <a:ext uri="{FF2B5EF4-FFF2-40B4-BE49-F238E27FC236}">
                    <a16:creationId xmlns:a16="http://schemas.microsoft.com/office/drawing/2014/main" id="{EF3D6B44-03F3-FA47-A211-89B88C1D8801}"/>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0" name="DRAM">
                <a:extLst>
                  <a:ext uri="{FF2B5EF4-FFF2-40B4-BE49-F238E27FC236}">
                    <a16:creationId xmlns:a16="http://schemas.microsoft.com/office/drawing/2014/main" id="{D7530F8D-26C2-C347-96FC-A67F07A00680}"/>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1" name="DRAM">
                <a:extLst>
                  <a:ext uri="{FF2B5EF4-FFF2-40B4-BE49-F238E27FC236}">
                    <a16:creationId xmlns:a16="http://schemas.microsoft.com/office/drawing/2014/main" id="{81C987C6-F8C8-D942-B797-54712625359A}"/>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2" name="DRAM">
                <a:extLst>
                  <a:ext uri="{FF2B5EF4-FFF2-40B4-BE49-F238E27FC236}">
                    <a16:creationId xmlns:a16="http://schemas.microsoft.com/office/drawing/2014/main" id="{5799F454-A959-5741-AE35-1BD49ED8E542}"/>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4" name="Group 443">
              <a:extLst>
                <a:ext uri="{FF2B5EF4-FFF2-40B4-BE49-F238E27FC236}">
                  <a16:creationId xmlns:a16="http://schemas.microsoft.com/office/drawing/2014/main" id="{16780B42-A788-A042-AB39-8DD97B532AF6}"/>
                </a:ext>
              </a:extLst>
            </p:cNvPr>
            <p:cNvGrpSpPr/>
            <p:nvPr/>
          </p:nvGrpSpPr>
          <p:grpSpPr>
            <a:xfrm>
              <a:off x="4876800" y="1600200"/>
              <a:ext cx="457200" cy="2209800"/>
              <a:chOff x="4876800" y="1600200"/>
              <a:chExt cx="457200" cy="2209800"/>
            </a:xfrm>
          </p:grpSpPr>
          <p:sp>
            <p:nvSpPr>
              <p:cNvPr id="483" name="DRAM">
                <a:extLst>
                  <a:ext uri="{FF2B5EF4-FFF2-40B4-BE49-F238E27FC236}">
                    <a16:creationId xmlns:a16="http://schemas.microsoft.com/office/drawing/2014/main" id="{900429D3-F700-B545-81E6-C863C38D624B}"/>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4" name="DRAM">
                <a:extLst>
                  <a:ext uri="{FF2B5EF4-FFF2-40B4-BE49-F238E27FC236}">
                    <a16:creationId xmlns:a16="http://schemas.microsoft.com/office/drawing/2014/main" id="{3BE8BAE2-67F2-004F-8688-652275D2FB1A}"/>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5" name="DRAM">
                <a:extLst>
                  <a:ext uri="{FF2B5EF4-FFF2-40B4-BE49-F238E27FC236}">
                    <a16:creationId xmlns:a16="http://schemas.microsoft.com/office/drawing/2014/main" id="{B468E5A2-4C92-F341-AF9F-C025BA07AF6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6" name="DRAM">
                <a:extLst>
                  <a:ext uri="{FF2B5EF4-FFF2-40B4-BE49-F238E27FC236}">
                    <a16:creationId xmlns:a16="http://schemas.microsoft.com/office/drawing/2014/main" id="{869B0F21-4DD9-9242-8C2D-5555525158CC}"/>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7" name="DRAM">
                <a:extLst>
                  <a:ext uri="{FF2B5EF4-FFF2-40B4-BE49-F238E27FC236}">
                    <a16:creationId xmlns:a16="http://schemas.microsoft.com/office/drawing/2014/main" id="{D75EC8AE-5B52-E64A-A8CB-7EE2D5BDA8FF}"/>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5" name="Group 444">
              <a:extLst>
                <a:ext uri="{FF2B5EF4-FFF2-40B4-BE49-F238E27FC236}">
                  <a16:creationId xmlns:a16="http://schemas.microsoft.com/office/drawing/2014/main" id="{C48ADD2C-8A28-0E4D-9B87-797E8D373E6A}"/>
                </a:ext>
              </a:extLst>
            </p:cNvPr>
            <p:cNvGrpSpPr/>
            <p:nvPr/>
          </p:nvGrpSpPr>
          <p:grpSpPr>
            <a:xfrm>
              <a:off x="5676900" y="1600199"/>
              <a:ext cx="1828800" cy="2362201"/>
              <a:chOff x="5676900" y="1170708"/>
              <a:chExt cx="1828800" cy="2791692"/>
            </a:xfrm>
          </p:grpSpPr>
          <p:cxnSp>
            <p:nvCxnSpPr>
              <p:cNvPr id="478" name="Straight Connector 477">
                <a:extLst>
                  <a:ext uri="{FF2B5EF4-FFF2-40B4-BE49-F238E27FC236}">
                    <a16:creationId xmlns:a16="http://schemas.microsoft.com/office/drawing/2014/main" id="{D5273E0E-2E69-C543-B299-7151560E4744}"/>
                  </a:ext>
                </a:extLst>
              </p:cNvPr>
              <p:cNvCxnSpPr>
                <a:cxnSpLocks/>
                <a:stCxn id="448" idx="0"/>
                <a:endCxn id="488"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32CB46B5-29CC-E640-B989-83C91A0F1DC6}"/>
                  </a:ext>
                </a:extLst>
              </p:cNvPr>
              <p:cNvCxnSpPr>
                <a:cxnSpLocks/>
                <a:stCxn id="450" idx="0"/>
                <a:endCxn id="490"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BE99638C-67B6-5344-B38C-BA715AC38263}"/>
                  </a:ext>
                </a:extLst>
              </p:cNvPr>
              <p:cNvCxnSpPr>
                <a:cxnSpLocks/>
                <a:stCxn id="451" idx="0"/>
                <a:endCxn id="491"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7FB28B8-39C8-6F46-84D4-8A26AE6E0CF8}"/>
                  </a:ext>
                </a:extLst>
              </p:cNvPr>
              <p:cNvCxnSpPr>
                <a:cxnSpLocks/>
                <a:stCxn id="452" idx="0"/>
                <a:endCxn id="492"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5DB3D965-AC2B-D64E-BC8C-316F3DA0E93A}"/>
                  </a:ext>
                </a:extLst>
              </p:cNvPr>
              <p:cNvCxnSpPr>
                <a:cxnSpLocks/>
                <a:stCxn id="449" idx="0"/>
                <a:endCxn id="489"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6" name="Group 445">
              <a:extLst>
                <a:ext uri="{FF2B5EF4-FFF2-40B4-BE49-F238E27FC236}">
                  <a16:creationId xmlns:a16="http://schemas.microsoft.com/office/drawing/2014/main" id="{A29A615E-F89D-A841-BF3B-7B6BFA18A1DA}"/>
                </a:ext>
              </a:extLst>
            </p:cNvPr>
            <p:cNvGrpSpPr/>
            <p:nvPr/>
          </p:nvGrpSpPr>
          <p:grpSpPr>
            <a:xfrm>
              <a:off x="5334000" y="1790700"/>
              <a:ext cx="2362201" cy="1828800"/>
              <a:chOff x="5333998" y="1790700"/>
              <a:chExt cx="2791691" cy="1828800"/>
            </a:xfrm>
          </p:grpSpPr>
          <p:cxnSp>
            <p:nvCxnSpPr>
              <p:cNvPr id="473" name="Straight Connector 472">
                <a:extLst>
                  <a:ext uri="{FF2B5EF4-FFF2-40B4-BE49-F238E27FC236}">
                    <a16:creationId xmlns:a16="http://schemas.microsoft.com/office/drawing/2014/main" id="{830CB917-365E-F643-BA30-E874848DB8A2}"/>
                  </a:ext>
                </a:extLst>
              </p:cNvPr>
              <p:cNvCxnSpPr>
                <a:cxnSpLocks/>
                <a:stCxn id="452" idx="6"/>
                <a:endCxn id="483"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FBE9D054-33AF-B143-96FD-890B3149E8CB}"/>
                  </a:ext>
                </a:extLst>
              </p:cNvPr>
              <p:cNvCxnSpPr>
                <a:cxnSpLocks/>
                <a:stCxn id="457" idx="6"/>
                <a:endCxn id="484"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FB5426AA-0D88-4241-A8FF-C378BCD21C4E}"/>
                  </a:ext>
                </a:extLst>
              </p:cNvPr>
              <p:cNvCxnSpPr>
                <a:cxnSpLocks/>
                <a:stCxn id="462" idx="6"/>
                <a:endCxn id="485"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C2B13EE8-91D5-CC45-8C9E-D56FB7F7BA01}"/>
                  </a:ext>
                </a:extLst>
              </p:cNvPr>
              <p:cNvCxnSpPr>
                <a:cxnSpLocks/>
                <a:stCxn id="467" idx="6"/>
                <a:endCxn id="486"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9B7FBB1A-D3BB-724A-9778-29263723AFA2}"/>
                  </a:ext>
                </a:extLst>
              </p:cNvPr>
              <p:cNvCxnSpPr>
                <a:cxnSpLocks/>
                <a:stCxn id="472" idx="6"/>
                <a:endCxn id="487"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13348C4C-7884-CB44-B7DE-A56D7A15844F}"/>
                </a:ext>
              </a:extLst>
            </p:cNvPr>
            <p:cNvGrpSpPr/>
            <p:nvPr/>
          </p:nvGrpSpPr>
          <p:grpSpPr>
            <a:xfrm>
              <a:off x="5486400" y="1600200"/>
              <a:ext cx="2209800" cy="2209800"/>
              <a:chOff x="5486400" y="1600200"/>
              <a:chExt cx="2209800" cy="2209800"/>
            </a:xfrm>
          </p:grpSpPr>
          <p:sp>
            <p:nvSpPr>
              <p:cNvPr id="448" name="Oval 447">
                <a:extLst>
                  <a:ext uri="{FF2B5EF4-FFF2-40B4-BE49-F238E27FC236}">
                    <a16:creationId xmlns:a16="http://schemas.microsoft.com/office/drawing/2014/main" id="{24C71FF8-3179-F14D-86F6-A1C637F1A2F4}"/>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9" name="Oval 448">
                <a:extLst>
                  <a:ext uri="{FF2B5EF4-FFF2-40B4-BE49-F238E27FC236}">
                    <a16:creationId xmlns:a16="http://schemas.microsoft.com/office/drawing/2014/main" id="{5BED9737-40F0-804A-B12A-C19DF7CEA3C3}"/>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0" name="Oval 449">
                <a:extLst>
                  <a:ext uri="{FF2B5EF4-FFF2-40B4-BE49-F238E27FC236}">
                    <a16:creationId xmlns:a16="http://schemas.microsoft.com/office/drawing/2014/main" id="{814C4FE6-8FDE-F44E-AE75-F03234EFFD74}"/>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1" name="Oval 450">
                <a:extLst>
                  <a:ext uri="{FF2B5EF4-FFF2-40B4-BE49-F238E27FC236}">
                    <a16:creationId xmlns:a16="http://schemas.microsoft.com/office/drawing/2014/main" id="{387778BC-760E-4844-B58B-FBAB72CAEACF}"/>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2" name="Oval 451">
                <a:extLst>
                  <a:ext uri="{FF2B5EF4-FFF2-40B4-BE49-F238E27FC236}">
                    <a16:creationId xmlns:a16="http://schemas.microsoft.com/office/drawing/2014/main" id="{06954692-01E8-364F-9096-547A9F0F1DCB}"/>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3" name="Oval 452">
                <a:extLst>
                  <a:ext uri="{FF2B5EF4-FFF2-40B4-BE49-F238E27FC236}">
                    <a16:creationId xmlns:a16="http://schemas.microsoft.com/office/drawing/2014/main" id="{BE7E0E99-EFBE-904A-87E7-32B675135F8A}"/>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4" name="Oval 453">
                <a:extLst>
                  <a:ext uri="{FF2B5EF4-FFF2-40B4-BE49-F238E27FC236}">
                    <a16:creationId xmlns:a16="http://schemas.microsoft.com/office/drawing/2014/main" id="{2229678A-3CFC-2E48-A46F-EB5C710DF52A}"/>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5" name="Oval 454">
                <a:extLst>
                  <a:ext uri="{FF2B5EF4-FFF2-40B4-BE49-F238E27FC236}">
                    <a16:creationId xmlns:a16="http://schemas.microsoft.com/office/drawing/2014/main" id="{52BEC7C7-BDB5-0E45-B194-02F9D064F9BC}"/>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6" name="Oval 455">
                <a:extLst>
                  <a:ext uri="{FF2B5EF4-FFF2-40B4-BE49-F238E27FC236}">
                    <a16:creationId xmlns:a16="http://schemas.microsoft.com/office/drawing/2014/main" id="{9AFA80CE-EF96-D14E-94E6-38E92D53DEF9}"/>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7" name="Oval 456">
                <a:extLst>
                  <a:ext uri="{FF2B5EF4-FFF2-40B4-BE49-F238E27FC236}">
                    <a16:creationId xmlns:a16="http://schemas.microsoft.com/office/drawing/2014/main" id="{DEECA570-AE76-1B4A-99B4-0FC906931064}"/>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8" name="Oval 457">
                <a:extLst>
                  <a:ext uri="{FF2B5EF4-FFF2-40B4-BE49-F238E27FC236}">
                    <a16:creationId xmlns:a16="http://schemas.microsoft.com/office/drawing/2014/main" id="{628374C7-FC57-5B42-B1DE-FA1FB56CCDCA}"/>
                  </a:ext>
                </a:extLst>
              </p:cNvPr>
              <p:cNvSpPr/>
              <p:nvPr/>
            </p:nvSpPr>
            <p:spPr>
              <a:xfrm>
                <a:off x="54864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9" name="Oval 458">
                <a:extLst>
                  <a:ext uri="{FF2B5EF4-FFF2-40B4-BE49-F238E27FC236}">
                    <a16:creationId xmlns:a16="http://schemas.microsoft.com/office/drawing/2014/main" id="{80F7262C-9673-4B40-A4AE-4BA8B0B0CA34}"/>
                  </a:ext>
                </a:extLst>
              </p:cNvPr>
              <p:cNvSpPr/>
              <p:nvPr/>
            </p:nvSpPr>
            <p:spPr>
              <a:xfrm>
                <a:off x="59436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0" name="Oval 459">
                <a:extLst>
                  <a:ext uri="{FF2B5EF4-FFF2-40B4-BE49-F238E27FC236}">
                    <a16:creationId xmlns:a16="http://schemas.microsoft.com/office/drawing/2014/main" id="{7F3ADF92-BBB6-1148-819E-571498015E80}"/>
                  </a:ext>
                </a:extLst>
              </p:cNvPr>
              <p:cNvSpPr/>
              <p:nvPr/>
            </p:nvSpPr>
            <p:spPr>
              <a:xfrm>
                <a:off x="64008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1" name="Oval 460">
                <a:extLst>
                  <a:ext uri="{FF2B5EF4-FFF2-40B4-BE49-F238E27FC236}">
                    <a16:creationId xmlns:a16="http://schemas.microsoft.com/office/drawing/2014/main" id="{A0C1A5B2-2187-A44A-9655-0793CDEADDFB}"/>
                  </a:ext>
                </a:extLst>
              </p:cNvPr>
              <p:cNvSpPr/>
              <p:nvPr/>
            </p:nvSpPr>
            <p:spPr>
              <a:xfrm>
                <a:off x="68580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2" name="Oval 461">
                <a:extLst>
                  <a:ext uri="{FF2B5EF4-FFF2-40B4-BE49-F238E27FC236}">
                    <a16:creationId xmlns:a16="http://schemas.microsoft.com/office/drawing/2014/main" id="{479B3574-7BF1-B144-9945-92FBFA41E6D8}"/>
                  </a:ext>
                </a:extLst>
              </p:cNvPr>
              <p:cNvSpPr/>
              <p:nvPr/>
            </p:nvSpPr>
            <p:spPr>
              <a:xfrm>
                <a:off x="73152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3" name="Oval 462">
                <a:extLst>
                  <a:ext uri="{FF2B5EF4-FFF2-40B4-BE49-F238E27FC236}">
                    <a16:creationId xmlns:a16="http://schemas.microsoft.com/office/drawing/2014/main" id="{DED774DC-06AE-9D48-86FC-A00763484136}"/>
                  </a:ext>
                </a:extLst>
              </p:cNvPr>
              <p:cNvSpPr/>
              <p:nvPr/>
            </p:nvSpPr>
            <p:spPr>
              <a:xfrm>
                <a:off x="54864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4" name="Oval 463">
                <a:extLst>
                  <a:ext uri="{FF2B5EF4-FFF2-40B4-BE49-F238E27FC236}">
                    <a16:creationId xmlns:a16="http://schemas.microsoft.com/office/drawing/2014/main" id="{7B2A9E4B-44A2-164B-B1DB-443A919613CC}"/>
                  </a:ext>
                </a:extLst>
              </p:cNvPr>
              <p:cNvSpPr/>
              <p:nvPr/>
            </p:nvSpPr>
            <p:spPr>
              <a:xfrm>
                <a:off x="59436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5" name="Oval 464">
                <a:extLst>
                  <a:ext uri="{FF2B5EF4-FFF2-40B4-BE49-F238E27FC236}">
                    <a16:creationId xmlns:a16="http://schemas.microsoft.com/office/drawing/2014/main" id="{829FDD50-D31C-2540-9085-DB8414EF4E8E}"/>
                  </a:ext>
                </a:extLst>
              </p:cNvPr>
              <p:cNvSpPr/>
              <p:nvPr/>
            </p:nvSpPr>
            <p:spPr>
              <a:xfrm>
                <a:off x="64008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6" name="Oval 465">
                <a:extLst>
                  <a:ext uri="{FF2B5EF4-FFF2-40B4-BE49-F238E27FC236}">
                    <a16:creationId xmlns:a16="http://schemas.microsoft.com/office/drawing/2014/main" id="{5E7C2804-8644-B746-835C-D065FA8D5405}"/>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7" name="Oval 466">
                <a:extLst>
                  <a:ext uri="{FF2B5EF4-FFF2-40B4-BE49-F238E27FC236}">
                    <a16:creationId xmlns:a16="http://schemas.microsoft.com/office/drawing/2014/main" id="{87C05D59-E623-A04A-80B1-E6FFE75C92D6}"/>
                  </a:ext>
                </a:extLst>
              </p:cNvPr>
              <p:cNvSpPr/>
              <p:nvPr/>
            </p:nvSpPr>
            <p:spPr>
              <a:xfrm>
                <a:off x="73152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8" name="Oval 467">
                <a:extLst>
                  <a:ext uri="{FF2B5EF4-FFF2-40B4-BE49-F238E27FC236}">
                    <a16:creationId xmlns:a16="http://schemas.microsoft.com/office/drawing/2014/main" id="{3267DF9E-FA37-7D44-9F34-901B4C4F4D7B}"/>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9" name="Oval 468">
                <a:extLst>
                  <a:ext uri="{FF2B5EF4-FFF2-40B4-BE49-F238E27FC236}">
                    <a16:creationId xmlns:a16="http://schemas.microsoft.com/office/drawing/2014/main" id="{4B23D1B3-4F53-D54D-8431-CF0A97582A40}"/>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0" name="Oval 469">
                <a:extLst>
                  <a:ext uri="{FF2B5EF4-FFF2-40B4-BE49-F238E27FC236}">
                    <a16:creationId xmlns:a16="http://schemas.microsoft.com/office/drawing/2014/main" id="{2D6333D6-7104-384F-AF49-E796BD27E384}"/>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1" name="Oval 470">
                <a:extLst>
                  <a:ext uri="{FF2B5EF4-FFF2-40B4-BE49-F238E27FC236}">
                    <a16:creationId xmlns:a16="http://schemas.microsoft.com/office/drawing/2014/main" id="{F6EE3721-CE27-C448-A382-4681B02FBCF6}"/>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2" name="Oval 471">
                <a:extLst>
                  <a:ext uri="{FF2B5EF4-FFF2-40B4-BE49-F238E27FC236}">
                    <a16:creationId xmlns:a16="http://schemas.microsoft.com/office/drawing/2014/main" id="{DB8D1C2C-8531-384A-A4CD-73FF528A9A53}"/>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493" name="Group 492">
            <a:extLst>
              <a:ext uri="{FF2B5EF4-FFF2-40B4-BE49-F238E27FC236}">
                <a16:creationId xmlns:a16="http://schemas.microsoft.com/office/drawing/2014/main" id="{C18E73BE-3676-6C47-99A2-2502C0DABE65}"/>
              </a:ext>
            </a:extLst>
          </p:cNvPr>
          <p:cNvGrpSpPr/>
          <p:nvPr/>
        </p:nvGrpSpPr>
        <p:grpSpPr>
          <a:xfrm>
            <a:off x="6416564" y="2404844"/>
            <a:ext cx="1414038" cy="1414038"/>
            <a:chOff x="4876800" y="1600199"/>
            <a:chExt cx="2819401" cy="2819401"/>
          </a:xfrm>
        </p:grpSpPr>
        <p:grpSp>
          <p:nvGrpSpPr>
            <p:cNvPr id="494" name="Group 493">
              <a:extLst>
                <a:ext uri="{FF2B5EF4-FFF2-40B4-BE49-F238E27FC236}">
                  <a16:creationId xmlns:a16="http://schemas.microsoft.com/office/drawing/2014/main" id="{7A31BB98-6CE6-844D-B7DE-C384980CF0C5}"/>
                </a:ext>
              </a:extLst>
            </p:cNvPr>
            <p:cNvGrpSpPr/>
            <p:nvPr/>
          </p:nvGrpSpPr>
          <p:grpSpPr>
            <a:xfrm>
              <a:off x="5486400" y="3962400"/>
              <a:ext cx="2209800" cy="457200"/>
              <a:chOff x="5486400" y="3962400"/>
              <a:chExt cx="2209800" cy="457200"/>
            </a:xfrm>
          </p:grpSpPr>
          <p:sp>
            <p:nvSpPr>
              <p:cNvPr id="539" name="DRAM">
                <a:extLst>
                  <a:ext uri="{FF2B5EF4-FFF2-40B4-BE49-F238E27FC236}">
                    <a16:creationId xmlns:a16="http://schemas.microsoft.com/office/drawing/2014/main" id="{9A1BD144-AEC9-3045-83AB-BD0ABC7379C5}"/>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0" name="DRAM">
                <a:extLst>
                  <a:ext uri="{FF2B5EF4-FFF2-40B4-BE49-F238E27FC236}">
                    <a16:creationId xmlns:a16="http://schemas.microsoft.com/office/drawing/2014/main" id="{761EC13D-6A91-7444-AD80-A8BAB533BA95}"/>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1" name="DRAM">
                <a:extLst>
                  <a:ext uri="{FF2B5EF4-FFF2-40B4-BE49-F238E27FC236}">
                    <a16:creationId xmlns:a16="http://schemas.microsoft.com/office/drawing/2014/main" id="{0C4B4D74-9199-0D49-85BF-D3B0AE5A0A9C}"/>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2" name="DRAM">
                <a:extLst>
                  <a:ext uri="{FF2B5EF4-FFF2-40B4-BE49-F238E27FC236}">
                    <a16:creationId xmlns:a16="http://schemas.microsoft.com/office/drawing/2014/main" id="{CF958D15-7F01-4148-8183-4CDE60D57BB0}"/>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3" name="DRAM">
                <a:extLst>
                  <a:ext uri="{FF2B5EF4-FFF2-40B4-BE49-F238E27FC236}">
                    <a16:creationId xmlns:a16="http://schemas.microsoft.com/office/drawing/2014/main" id="{22072E6E-43C3-434E-85B9-1734A3DA3CC8}"/>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5" name="Group 494">
              <a:extLst>
                <a:ext uri="{FF2B5EF4-FFF2-40B4-BE49-F238E27FC236}">
                  <a16:creationId xmlns:a16="http://schemas.microsoft.com/office/drawing/2014/main" id="{C85E57FF-417D-1244-90BE-91B56947ED6A}"/>
                </a:ext>
              </a:extLst>
            </p:cNvPr>
            <p:cNvGrpSpPr/>
            <p:nvPr/>
          </p:nvGrpSpPr>
          <p:grpSpPr>
            <a:xfrm>
              <a:off x="4876800" y="1600200"/>
              <a:ext cx="457200" cy="2209800"/>
              <a:chOff x="4876800" y="1600200"/>
              <a:chExt cx="457200" cy="2209800"/>
            </a:xfrm>
          </p:grpSpPr>
          <p:sp>
            <p:nvSpPr>
              <p:cNvPr id="534" name="DRAM">
                <a:extLst>
                  <a:ext uri="{FF2B5EF4-FFF2-40B4-BE49-F238E27FC236}">
                    <a16:creationId xmlns:a16="http://schemas.microsoft.com/office/drawing/2014/main" id="{AA216CB4-B04A-F641-B4A2-54AE2C718F39}"/>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5" name="DRAM">
                <a:extLst>
                  <a:ext uri="{FF2B5EF4-FFF2-40B4-BE49-F238E27FC236}">
                    <a16:creationId xmlns:a16="http://schemas.microsoft.com/office/drawing/2014/main" id="{CF772D57-1478-674C-9626-DBB9A5139FE0}"/>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6" name="DRAM">
                <a:extLst>
                  <a:ext uri="{FF2B5EF4-FFF2-40B4-BE49-F238E27FC236}">
                    <a16:creationId xmlns:a16="http://schemas.microsoft.com/office/drawing/2014/main" id="{2DB3F5F4-4E6C-2C4B-87DB-6CDC6AE700C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7" name="DRAM">
                <a:extLst>
                  <a:ext uri="{FF2B5EF4-FFF2-40B4-BE49-F238E27FC236}">
                    <a16:creationId xmlns:a16="http://schemas.microsoft.com/office/drawing/2014/main" id="{C621CC86-C337-CB4E-8947-45BF29EB84DA}"/>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8" name="DRAM">
                <a:extLst>
                  <a:ext uri="{FF2B5EF4-FFF2-40B4-BE49-F238E27FC236}">
                    <a16:creationId xmlns:a16="http://schemas.microsoft.com/office/drawing/2014/main" id="{29C4F183-DFE7-E044-BFF0-3D5499757A44}"/>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6" name="Group 495">
              <a:extLst>
                <a:ext uri="{FF2B5EF4-FFF2-40B4-BE49-F238E27FC236}">
                  <a16:creationId xmlns:a16="http://schemas.microsoft.com/office/drawing/2014/main" id="{6F02C8AE-47E3-B04D-9F06-83FA57235803}"/>
                </a:ext>
              </a:extLst>
            </p:cNvPr>
            <p:cNvGrpSpPr/>
            <p:nvPr/>
          </p:nvGrpSpPr>
          <p:grpSpPr>
            <a:xfrm>
              <a:off x="5676900" y="1600199"/>
              <a:ext cx="1828800" cy="2362201"/>
              <a:chOff x="5676900" y="1170708"/>
              <a:chExt cx="1828800" cy="2791692"/>
            </a:xfrm>
          </p:grpSpPr>
          <p:cxnSp>
            <p:nvCxnSpPr>
              <p:cNvPr id="529" name="Straight Connector 528">
                <a:extLst>
                  <a:ext uri="{FF2B5EF4-FFF2-40B4-BE49-F238E27FC236}">
                    <a16:creationId xmlns:a16="http://schemas.microsoft.com/office/drawing/2014/main" id="{6882D6E4-207C-FF43-96BB-B4FA7C67D369}"/>
                  </a:ext>
                </a:extLst>
              </p:cNvPr>
              <p:cNvCxnSpPr>
                <a:cxnSpLocks/>
                <a:stCxn id="499" idx="0"/>
                <a:endCxn id="539"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CAC2B23-36F6-6741-ADEF-63BBFDE1ED87}"/>
                  </a:ext>
                </a:extLst>
              </p:cNvPr>
              <p:cNvCxnSpPr>
                <a:cxnSpLocks/>
                <a:stCxn id="501" idx="0"/>
                <a:endCxn id="541"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FCD623BC-66BA-F048-B770-A953F02FFB33}"/>
                  </a:ext>
                </a:extLst>
              </p:cNvPr>
              <p:cNvCxnSpPr>
                <a:cxnSpLocks/>
                <a:stCxn id="502" idx="0"/>
                <a:endCxn id="542"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96B040DB-DCA8-5A4D-AB95-17BC0EE776BF}"/>
                  </a:ext>
                </a:extLst>
              </p:cNvPr>
              <p:cNvCxnSpPr>
                <a:cxnSpLocks/>
                <a:stCxn id="503" idx="0"/>
                <a:endCxn id="543"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062CCD-ADCA-6540-B2EA-E01E5B870645}"/>
                  </a:ext>
                </a:extLst>
              </p:cNvPr>
              <p:cNvCxnSpPr>
                <a:cxnSpLocks/>
                <a:stCxn id="500" idx="0"/>
                <a:endCxn id="540"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4DD6419A-00B2-5C4E-A3DB-44B953F63562}"/>
                </a:ext>
              </a:extLst>
            </p:cNvPr>
            <p:cNvGrpSpPr/>
            <p:nvPr/>
          </p:nvGrpSpPr>
          <p:grpSpPr>
            <a:xfrm>
              <a:off x="5334000" y="1790700"/>
              <a:ext cx="2362201" cy="1828800"/>
              <a:chOff x="5333998" y="1790700"/>
              <a:chExt cx="2791691" cy="1828800"/>
            </a:xfrm>
          </p:grpSpPr>
          <p:cxnSp>
            <p:nvCxnSpPr>
              <p:cNvPr id="524" name="Straight Connector 523">
                <a:extLst>
                  <a:ext uri="{FF2B5EF4-FFF2-40B4-BE49-F238E27FC236}">
                    <a16:creationId xmlns:a16="http://schemas.microsoft.com/office/drawing/2014/main" id="{EE5C0398-A720-3144-9F53-7CD4C82BA66B}"/>
                  </a:ext>
                </a:extLst>
              </p:cNvPr>
              <p:cNvCxnSpPr>
                <a:cxnSpLocks/>
                <a:stCxn id="503" idx="6"/>
                <a:endCxn id="534"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05BF3662-E368-8449-92EE-28F646654D3C}"/>
                  </a:ext>
                </a:extLst>
              </p:cNvPr>
              <p:cNvCxnSpPr>
                <a:cxnSpLocks/>
                <a:stCxn id="508" idx="6"/>
                <a:endCxn id="535"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05E8873-0C5E-B148-9C8D-50E3D14F67A1}"/>
                  </a:ext>
                </a:extLst>
              </p:cNvPr>
              <p:cNvCxnSpPr>
                <a:cxnSpLocks/>
                <a:stCxn id="513" idx="6"/>
                <a:endCxn id="536"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74BFC937-2623-664B-A013-E49100192E53}"/>
                  </a:ext>
                </a:extLst>
              </p:cNvPr>
              <p:cNvCxnSpPr>
                <a:cxnSpLocks/>
                <a:stCxn id="518" idx="6"/>
                <a:endCxn id="537"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5F24BADA-BF50-4E4D-A5EF-FA03570CB6E3}"/>
                  </a:ext>
                </a:extLst>
              </p:cNvPr>
              <p:cNvCxnSpPr>
                <a:cxnSpLocks/>
                <a:stCxn id="523" idx="6"/>
                <a:endCxn id="538"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E2506A27-9906-1748-BAE5-CFC7FC41AC47}"/>
                </a:ext>
              </a:extLst>
            </p:cNvPr>
            <p:cNvGrpSpPr/>
            <p:nvPr/>
          </p:nvGrpSpPr>
          <p:grpSpPr>
            <a:xfrm>
              <a:off x="5486400" y="1600200"/>
              <a:ext cx="2209800" cy="2209800"/>
              <a:chOff x="5486400" y="1600200"/>
              <a:chExt cx="2209800" cy="2209800"/>
            </a:xfrm>
          </p:grpSpPr>
          <p:sp>
            <p:nvSpPr>
              <p:cNvPr id="499" name="Oval 498">
                <a:extLst>
                  <a:ext uri="{FF2B5EF4-FFF2-40B4-BE49-F238E27FC236}">
                    <a16:creationId xmlns:a16="http://schemas.microsoft.com/office/drawing/2014/main" id="{648A249F-2317-DC44-A18D-5B28FA7EB2D4}"/>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0" name="Oval 499">
                <a:extLst>
                  <a:ext uri="{FF2B5EF4-FFF2-40B4-BE49-F238E27FC236}">
                    <a16:creationId xmlns:a16="http://schemas.microsoft.com/office/drawing/2014/main" id="{7935AB27-9CDE-5F49-B3EC-591AB75293B4}"/>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1" name="Oval 500">
                <a:extLst>
                  <a:ext uri="{FF2B5EF4-FFF2-40B4-BE49-F238E27FC236}">
                    <a16:creationId xmlns:a16="http://schemas.microsoft.com/office/drawing/2014/main" id="{FBFEF2F0-CADA-3A46-A933-2B122B7EF1C1}"/>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2" name="Oval 501">
                <a:extLst>
                  <a:ext uri="{FF2B5EF4-FFF2-40B4-BE49-F238E27FC236}">
                    <a16:creationId xmlns:a16="http://schemas.microsoft.com/office/drawing/2014/main" id="{8AB217DF-9258-0246-B01A-DE28CE0A6A99}"/>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3" name="Oval 502">
                <a:extLst>
                  <a:ext uri="{FF2B5EF4-FFF2-40B4-BE49-F238E27FC236}">
                    <a16:creationId xmlns:a16="http://schemas.microsoft.com/office/drawing/2014/main" id="{D4F217FB-465B-8E4E-86AF-552D2F9FDE30}"/>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4" name="Oval 503">
                <a:extLst>
                  <a:ext uri="{FF2B5EF4-FFF2-40B4-BE49-F238E27FC236}">
                    <a16:creationId xmlns:a16="http://schemas.microsoft.com/office/drawing/2014/main" id="{46AD35E3-8739-D642-B226-DBEB04476BD4}"/>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5" name="Oval 504">
                <a:extLst>
                  <a:ext uri="{FF2B5EF4-FFF2-40B4-BE49-F238E27FC236}">
                    <a16:creationId xmlns:a16="http://schemas.microsoft.com/office/drawing/2014/main" id="{F2F2A3D1-972D-A744-85E0-2AC501A2037B}"/>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6" name="Oval 505">
                <a:extLst>
                  <a:ext uri="{FF2B5EF4-FFF2-40B4-BE49-F238E27FC236}">
                    <a16:creationId xmlns:a16="http://schemas.microsoft.com/office/drawing/2014/main" id="{C979A457-0774-1D4B-9738-259F381836A5}"/>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7" name="Oval 506">
                <a:extLst>
                  <a:ext uri="{FF2B5EF4-FFF2-40B4-BE49-F238E27FC236}">
                    <a16:creationId xmlns:a16="http://schemas.microsoft.com/office/drawing/2014/main" id="{1E50A537-6B52-A846-BA1A-87CDA3F205F2}"/>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8" name="Oval 507">
                <a:extLst>
                  <a:ext uri="{FF2B5EF4-FFF2-40B4-BE49-F238E27FC236}">
                    <a16:creationId xmlns:a16="http://schemas.microsoft.com/office/drawing/2014/main" id="{4F7D6E31-3FFA-EE49-95EB-154981707E78}"/>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9" name="Oval 508">
                <a:extLst>
                  <a:ext uri="{FF2B5EF4-FFF2-40B4-BE49-F238E27FC236}">
                    <a16:creationId xmlns:a16="http://schemas.microsoft.com/office/drawing/2014/main" id="{B80DE81C-67D6-AF4F-9DE5-21A918375722}"/>
                  </a:ext>
                </a:extLst>
              </p:cNvPr>
              <p:cNvSpPr/>
              <p:nvPr/>
            </p:nvSpPr>
            <p:spPr>
              <a:xfrm>
                <a:off x="54864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0" name="Oval 509">
                <a:extLst>
                  <a:ext uri="{FF2B5EF4-FFF2-40B4-BE49-F238E27FC236}">
                    <a16:creationId xmlns:a16="http://schemas.microsoft.com/office/drawing/2014/main" id="{0B2850E4-3002-D14C-B0E2-9250FD059622}"/>
                  </a:ext>
                </a:extLst>
              </p:cNvPr>
              <p:cNvSpPr/>
              <p:nvPr/>
            </p:nvSpPr>
            <p:spPr>
              <a:xfrm>
                <a:off x="59436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1" name="Oval 510">
                <a:extLst>
                  <a:ext uri="{FF2B5EF4-FFF2-40B4-BE49-F238E27FC236}">
                    <a16:creationId xmlns:a16="http://schemas.microsoft.com/office/drawing/2014/main" id="{B1EC7E16-5182-9F48-8713-0DCFC76A853E}"/>
                  </a:ext>
                </a:extLst>
              </p:cNvPr>
              <p:cNvSpPr/>
              <p:nvPr/>
            </p:nvSpPr>
            <p:spPr>
              <a:xfrm>
                <a:off x="64008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2" name="Oval 511">
                <a:extLst>
                  <a:ext uri="{FF2B5EF4-FFF2-40B4-BE49-F238E27FC236}">
                    <a16:creationId xmlns:a16="http://schemas.microsoft.com/office/drawing/2014/main" id="{77BCC63A-C8C3-C746-9F66-396BA0036F7B}"/>
                  </a:ext>
                </a:extLst>
              </p:cNvPr>
              <p:cNvSpPr/>
              <p:nvPr/>
            </p:nvSpPr>
            <p:spPr>
              <a:xfrm>
                <a:off x="68580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3" name="Oval 512">
                <a:extLst>
                  <a:ext uri="{FF2B5EF4-FFF2-40B4-BE49-F238E27FC236}">
                    <a16:creationId xmlns:a16="http://schemas.microsoft.com/office/drawing/2014/main" id="{9BC39E81-A53D-4047-B819-3A68D276E480}"/>
                  </a:ext>
                </a:extLst>
              </p:cNvPr>
              <p:cNvSpPr/>
              <p:nvPr/>
            </p:nvSpPr>
            <p:spPr>
              <a:xfrm>
                <a:off x="73152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4" name="Oval 513">
                <a:extLst>
                  <a:ext uri="{FF2B5EF4-FFF2-40B4-BE49-F238E27FC236}">
                    <a16:creationId xmlns:a16="http://schemas.microsoft.com/office/drawing/2014/main" id="{1B80541F-EC24-7440-875B-83EED2A12FC2}"/>
                  </a:ext>
                </a:extLst>
              </p:cNvPr>
              <p:cNvSpPr/>
              <p:nvPr/>
            </p:nvSpPr>
            <p:spPr>
              <a:xfrm>
                <a:off x="54864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5" name="Oval 514">
                <a:extLst>
                  <a:ext uri="{FF2B5EF4-FFF2-40B4-BE49-F238E27FC236}">
                    <a16:creationId xmlns:a16="http://schemas.microsoft.com/office/drawing/2014/main" id="{2316466A-9A28-CA48-9E49-539E3949E84A}"/>
                  </a:ext>
                </a:extLst>
              </p:cNvPr>
              <p:cNvSpPr/>
              <p:nvPr/>
            </p:nvSpPr>
            <p:spPr>
              <a:xfrm>
                <a:off x="59436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6" name="Oval 515">
                <a:extLst>
                  <a:ext uri="{FF2B5EF4-FFF2-40B4-BE49-F238E27FC236}">
                    <a16:creationId xmlns:a16="http://schemas.microsoft.com/office/drawing/2014/main" id="{0C51090D-42B7-7743-98D8-6A6E5A2834FA}"/>
                  </a:ext>
                </a:extLst>
              </p:cNvPr>
              <p:cNvSpPr/>
              <p:nvPr/>
            </p:nvSpPr>
            <p:spPr>
              <a:xfrm>
                <a:off x="64008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7" name="Oval 516">
                <a:extLst>
                  <a:ext uri="{FF2B5EF4-FFF2-40B4-BE49-F238E27FC236}">
                    <a16:creationId xmlns:a16="http://schemas.microsoft.com/office/drawing/2014/main" id="{03B972F8-1AB3-3B4A-9C4F-3A1CC8F77238}"/>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8" name="Oval 517">
                <a:extLst>
                  <a:ext uri="{FF2B5EF4-FFF2-40B4-BE49-F238E27FC236}">
                    <a16:creationId xmlns:a16="http://schemas.microsoft.com/office/drawing/2014/main" id="{4E23D68E-38B4-6246-924A-84A4A1422991}"/>
                  </a:ext>
                </a:extLst>
              </p:cNvPr>
              <p:cNvSpPr/>
              <p:nvPr/>
            </p:nvSpPr>
            <p:spPr>
              <a:xfrm>
                <a:off x="73152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9" name="Oval 518">
                <a:extLst>
                  <a:ext uri="{FF2B5EF4-FFF2-40B4-BE49-F238E27FC236}">
                    <a16:creationId xmlns:a16="http://schemas.microsoft.com/office/drawing/2014/main" id="{67003421-CB64-BF40-8AC1-940F7088F6CA}"/>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0" name="Oval 519">
                <a:extLst>
                  <a:ext uri="{FF2B5EF4-FFF2-40B4-BE49-F238E27FC236}">
                    <a16:creationId xmlns:a16="http://schemas.microsoft.com/office/drawing/2014/main" id="{83129518-5492-3A45-AF60-F432A33D4E68}"/>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1" name="Oval 520">
                <a:extLst>
                  <a:ext uri="{FF2B5EF4-FFF2-40B4-BE49-F238E27FC236}">
                    <a16:creationId xmlns:a16="http://schemas.microsoft.com/office/drawing/2014/main" id="{D8541C93-702C-664F-9F56-2D9C64CBE9F0}"/>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2" name="Oval 521">
                <a:extLst>
                  <a:ext uri="{FF2B5EF4-FFF2-40B4-BE49-F238E27FC236}">
                    <a16:creationId xmlns:a16="http://schemas.microsoft.com/office/drawing/2014/main" id="{CE301F35-DEE6-2A44-9F9C-9EBACA25E644}"/>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3" name="Oval 522">
                <a:extLst>
                  <a:ext uri="{FF2B5EF4-FFF2-40B4-BE49-F238E27FC236}">
                    <a16:creationId xmlns:a16="http://schemas.microsoft.com/office/drawing/2014/main" id="{34FFF707-AF67-2D43-B96E-59B04BFFD2C4}"/>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sp>
        <p:nvSpPr>
          <p:cNvPr id="544" name="Rectangle 543">
            <a:extLst>
              <a:ext uri="{FF2B5EF4-FFF2-40B4-BE49-F238E27FC236}">
                <a16:creationId xmlns:a16="http://schemas.microsoft.com/office/drawing/2014/main" id="{FEC35EAC-A50B-5A49-B3C2-0F7B72193D2B}"/>
              </a:ext>
            </a:extLst>
          </p:cNvPr>
          <p:cNvSpPr/>
          <p:nvPr/>
        </p:nvSpPr>
        <p:spPr>
          <a:xfrm>
            <a:off x="1582435" y="2066282"/>
            <a:ext cx="6477000" cy="1905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sp>
        <p:nvSpPr>
          <p:cNvPr id="546" name="Rectangle 545">
            <a:extLst>
              <a:ext uri="{FF2B5EF4-FFF2-40B4-BE49-F238E27FC236}">
                <a16:creationId xmlns:a16="http://schemas.microsoft.com/office/drawing/2014/main" id="{BDCB1452-B1FC-A04C-879D-B27B09D93766}"/>
              </a:ext>
            </a:extLst>
          </p:cNvPr>
          <p:cNvSpPr/>
          <p:nvPr/>
        </p:nvSpPr>
        <p:spPr>
          <a:xfrm>
            <a:off x="1582435" y="2066282"/>
            <a:ext cx="6477000" cy="1905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cxnSp>
        <p:nvCxnSpPr>
          <p:cNvPr id="547" name="Straight Connector 546">
            <a:extLst>
              <a:ext uri="{FF2B5EF4-FFF2-40B4-BE49-F238E27FC236}">
                <a16:creationId xmlns:a16="http://schemas.microsoft.com/office/drawing/2014/main" id="{53579C7D-B09B-3D4E-A43B-EF7C88397D1E}"/>
              </a:ext>
            </a:extLst>
          </p:cNvPr>
          <p:cNvCxnSpPr/>
          <p:nvPr/>
        </p:nvCxnSpPr>
        <p:spPr>
          <a:xfrm flipH="1">
            <a:off x="1506235" y="2218682"/>
            <a:ext cx="6403145" cy="0"/>
          </a:xfrm>
          <a:prstGeom prst="line">
            <a:avLst/>
          </a:prstGeom>
          <a:solidFill>
            <a:schemeClr val="tx1">
              <a:lumMod val="65000"/>
              <a:lumOff val="35000"/>
            </a:schemeClr>
          </a:solidFill>
          <a:ln w="38100" cap="rnd">
            <a:solidFill>
              <a:schemeClr val="tx1"/>
            </a:solidFill>
            <a:round/>
            <a:headEnd type="none"/>
            <a:tailEnd w="lg" len="sm"/>
          </a:ln>
        </p:spPr>
        <p:style>
          <a:lnRef idx="1">
            <a:schemeClr val="accent1"/>
          </a:lnRef>
          <a:fillRef idx="0">
            <a:schemeClr val="accent1"/>
          </a:fillRef>
          <a:effectRef idx="0">
            <a:schemeClr val="accent1"/>
          </a:effectRef>
          <a:fontRef idx="minor">
            <a:schemeClr val="tx1"/>
          </a:fontRef>
        </p:style>
      </p:cxnSp>
      <p:grpSp>
        <p:nvGrpSpPr>
          <p:cNvPr id="548" name="Group 547">
            <a:extLst>
              <a:ext uri="{FF2B5EF4-FFF2-40B4-BE49-F238E27FC236}">
                <a16:creationId xmlns:a16="http://schemas.microsoft.com/office/drawing/2014/main" id="{77405137-7C59-4D48-AC4D-D86D437B657B}"/>
              </a:ext>
            </a:extLst>
          </p:cNvPr>
          <p:cNvGrpSpPr/>
          <p:nvPr/>
        </p:nvGrpSpPr>
        <p:grpSpPr>
          <a:xfrm>
            <a:off x="1851480" y="2218682"/>
            <a:ext cx="4671060" cy="1219201"/>
            <a:chOff x="2174045" y="1143000"/>
            <a:chExt cx="4671060" cy="1219201"/>
          </a:xfrm>
        </p:grpSpPr>
        <p:cxnSp>
          <p:nvCxnSpPr>
            <p:cNvPr id="549" name="Straight Connector 548">
              <a:extLst>
                <a:ext uri="{FF2B5EF4-FFF2-40B4-BE49-F238E27FC236}">
                  <a16:creationId xmlns:a16="http://schemas.microsoft.com/office/drawing/2014/main" id="{ED134D6C-BD07-8F4B-A299-A98FFDF82189}"/>
                </a:ext>
              </a:extLst>
            </p:cNvPr>
            <p:cNvCxnSpPr/>
            <p:nvPr/>
          </p:nvCxnSpPr>
          <p:spPr>
            <a:xfrm flipV="1">
              <a:off x="217404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30F3C61B-4E68-F245-98C5-E45566DB5050}"/>
                </a:ext>
              </a:extLst>
            </p:cNvPr>
            <p:cNvCxnSpPr/>
            <p:nvPr/>
          </p:nvCxnSpPr>
          <p:spPr>
            <a:xfrm flipV="1">
              <a:off x="3730049"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881A953A-5FA6-C443-A98F-4C893ECD3FCD}"/>
                </a:ext>
              </a:extLst>
            </p:cNvPr>
            <p:cNvCxnSpPr/>
            <p:nvPr/>
          </p:nvCxnSpPr>
          <p:spPr>
            <a:xfrm flipV="1">
              <a:off x="530332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6F1732F6-1671-7546-B8ED-0D71E76BF3AF}"/>
                </a:ext>
              </a:extLst>
            </p:cNvPr>
            <p:cNvCxnSpPr/>
            <p:nvPr/>
          </p:nvCxnSpPr>
          <p:spPr>
            <a:xfrm flipV="1">
              <a:off x="684510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cxnSp>
        <p:nvCxnSpPr>
          <p:cNvPr id="553" name="Straight Connector 552">
            <a:extLst>
              <a:ext uri="{FF2B5EF4-FFF2-40B4-BE49-F238E27FC236}">
                <a16:creationId xmlns:a16="http://schemas.microsoft.com/office/drawing/2014/main" id="{F3D4EE15-37C6-0F49-B8BA-89C075B4EE66}"/>
              </a:ext>
            </a:extLst>
          </p:cNvPr>
          <p:cNvCxnSpPr/>
          <p:nvPr/>
        </p:nvCxnSpPr>
        <p:spPr>
          <a:xfrm flipH="1">
            <a:off x="1508580" y="2218682"/>
            <a:ext cx="6403145" cy="0"/>
          </a:xfrm>
          <a:prstGeom prst="line">
            <a:avLst/>
          </a:prstGeom>
          <a:solidFill>
            <a:schemeClr val="tx1">
              <a:lumMod val="65000"/>
              <a:lumOff val="35000"/>
            </a:schemeClr>
          </a:solidFill>
          <a:ln w="50800" cap="rnd">
            <a:solidFill>
              <a:srgbClr val="C00000"/>
            </a:solidFill>
            <a:round/>
            <a:headEnd type="none"/>
            <a:tailEnd w="lg" len="sm"/>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44A11F90-68CE-4C4B-9DAA-338801834463}"/>
              </a:ext>
            </a:extLst>
          </p:cNvPr>
          <p:cNvCxnSpPr/>
          <p:nvPr/>
        </p:nvCxnSpPr>
        <p:spPr>
          <a:xfrm flipV="1">
            <a:off x="1853825" y="2218682"/>
            <a:ext cx="0" cy="911587"/>
          </a:xfrm>
          <a:prstGeom prst="line">
            <a:avLst/>
          </a:prstGeom>
          <a:solidFill>
            <a:schemeClr val="tx1">
              <a:lumMod val="65000"/>
              <a:lumOff val="35000"/>
            </a:schemeClr>
          </a:solidFill>
          <a:ln w="50800" cap="rnd">
            <a:solidFill>
              <a:srgbClr val="C00000"/>
            </a:solidFill>
            <a:round/>
            <a:headEnd type="arrow" w="med" len="sm"/>
            <a:tailEnd type="none" w="lg" len="sm"/>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CD03CEDF-80C4-D045-A85A-1A21BF3C33EB}"/>
              </a:ext>
            </a:extLst>
          </p:cNvPr>
          <p:cNvCxnSpPr/>
          <p:nvPr/>
        </p:nvCxnSpPr>
        <p:spPr>
          <a:xfrm flipV="1">
            <a:off x="3407924" y="2218682"/>
            <a:ext cx="0" cy="911587"/>
          </a:xfrm>
          <a:prstGeom prst="line">
            <a:avLst/>
          </a:prstGeom>
          <a:solidFill>
            <a:schemeClr val="tx1">
              <a:lumMod val="65000"/>
              <a:lumOff val="35000"/>
            </a:schemeClr>
          </a:solidFill>
          <a:ln w="50800" cap="rnd">
            <a:solidFill>
              <a:srgbClr val="C00000"/>
            </a:solidFill>
            <a:round/>
            <a:headEnd type="arrow" w="med" len="sm"/>
            <a:tailEnd type="none" w="lg" len="sm"/>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02B665BD-8CA2-7840-9CAB-DF7E6B818E7E}"/>
              </a:ext>
            </a:extLst>
          </p:cNvPr>
          <p:cNvCxnSpPr/>
          <p:nvPr/>
        </p:nvCxnSpPr>
        <p:spPr>
          <a:xfrm flipV="1">
            <a:off x="4983105" y="2218682"/>
            <a:ext cx="0" cy="911587"/>
          </a:xfrm>
          <a:prstGeom prst="line">
            <a:avLst/>
          </a:prstGeom>
          <a:solidFill>
            <a:schemeClr val="tx1">
              <a:lumMod val="65000"/>
              <a:lumOff val="35000"/>
            </a:schemeClr>
          </a:solidFill>
          <a:ln w="50800" cap="rnd">
            <a:solidFill>
              <a:srgbClr val="C00000"/>
            </a:solidFill>
            <a:round/>
            <a:headEnd type="arrow" w="med" len="sm"/>
            <a:tailEnd type="none" w="lg" len="sm"/>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D46C05AA-680F-344C-A2F2-EBF1D6E9ED83}"/>
              </a:ext>
            </a:extLst>
          </p:cNvPr>
          <p:cNvCxnSpPr/>
          <p:nvPr/>
        </p:nvCxnSpPr>
        <p:spPr>
          <a:xfrm flipV="1">
            <a:off x="6524885" y="2218682"/>
            <a:ext cx="0" cy="911587"/>
          </a:xfrm>
          <a:prstGeom prst="line">
            <a:avLst/>
          </a:prstGeom>
          <a:solidFill>
            <a:schemeClr val="tx1">
              <a:lumMod val="65000"/>
              <a:lumOff val="35000"/>
            </a:schemeClr>
          </a:solidFill>
          <a:ln w="50800" cap="rnd">
            <a:solidFill>
              <a:srgbClr val="C00000"/>
            </a:solidFill>
            <a:round/>
            <a:headEnd type="arrow" w="med" len="sm"/>
            <a:tailEnd type="none" w="lg" len="sm"/>
          </a:ln>
        </p:spPr>
        <p:style>
          <a:lnRef idx="1">
            <a:schemeClr val="accent1"/>
          </a:lnRef>
          <a:fillRef idx="0">
            <a:schemeClr val="accent1"/>
          </a:fillRef>
          <a:effectRef idx="0">
            <a:schemeClr val="accent1"/>
          </a:effectRef>
          <a:fontRef idx="minor">
            <a:schemeClr val="tx1"/>
          </a:fontRef>
        </p:style>
      </p:cxnSp>
      <p:sp>
        <p:nvSpPr>
          <p:cNvPr id="558" name="DRAM">
            <a:extLst>
              <a:ext uri="{FF2B5EF4-FFF2-40B4-BE49-F238E27FC236}">
                <a16:creationId xmlns:a16="http://schemas.microsoft.com/office/drawing/2014/main" id="{351BD9D8-FB36-6C4D-8E04-6C3C0A7EAB3D}"/>
              </a:ext>
            </a:extLst>
          </p:cNvPr>
          <p:cNvSpPr/>
          <p:nvPr/>
        </p:nvSpPr>
        <p:spPr>
          <a:xfrm rot="16200000">
            <a:off x="249481" y="2789636"/>
            <a:ext cx="2057400" cy="458292"/>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a:noFill/>
                </a:ln>
                <a:solidFill>
                  <a:srgbClr val="000000"/>
                </a:solidFill>
                <a:effectLst/>
                <a:uLnTx/>
                <a:uFillTx/>
                <a:latin typeface="Avenir Next" panose="020B0503020202020204" pitchFamily="34" charset="0"/>
              </a:rPr>
              <a:t>row decoder</a:t>
            </a:r>
          </a:p>
        </p:txBody>
      </p:sp>
      <p:grpSp>
        <p:nvGrpSpPr>
          <p:cNvPr id="559" name="Group 558">
            <a:extLst>
              <a:ext uri="{FF2B5EF4-FFF2-40B4-BE49-F238E27FC236}">
                <a16:creationId xmlns:a16="http://schemas.microsoft.com/office/drawing/2014/main" id="{8AD926AF-C5EE-E548-870D-BC880E3672F9}"/>
              </a:ext>
            </a:extLst>
          </p:cNvPr>
          <p:cNvGrpSpPr/>
          <p:nvPr/>
        </p:nvGrpSpPr>
        <p:grpSpPr>
          <a:xfrm>
            <a:off x="2040573" y="2414997"/>
            <a:ext cx="5790027" cy="1402792"/>
            <a:chOff x="2134538" y="2243328"/>
            <a:chExt cx="5790027" cy="1490472"/>
          </a:xfrm>
          <a:solidFill>
            <a:srgbClr val="1A82C4"/>
          </a:solidFill>
        </p:grpSpPr>
        <p:grpSp>
          <p:nvGrpSpPr>
            <p:cNvPr id="560" name="Group 559">
              <a:extLst>
                <a:ext uri="{FF2B5EF4-FFF2-40B4-BE49-F238E27FC236}">
                  <a16:creationId xmlns:a16="http://schemas.microsoft.com/office/drawing/2014/main" id="{4D433CC3-8D40-1743-9F10-374ACD8AE620}"/>
                </a:ext>
              </a:extLst>
            </p:cNvPr>
            <p:cNvGrpSpPr/>
            <p:nvPr/>
          </p:nvGrpSpPr>
          <p:grpSpPr>
            <a:xfrm>
              <a:off x="2134538" y="2243328"/>
              <a:ext cx="1108299" cy="1490472"/>
              <a:chOff x="2134538" y="2243328"/>
              <a:chExt cx="1108299" cy="1490472"/>
            </a:xfrm>
            <a:grpFill/>
          </p:grpSpPr>
          <p:grpSp>
            <p:nvGrpSpPr>
              <p:cNvPr id="600" name="Group 599">
                <a:extLst>
                  <a:ext uri="{FF2B5EF4-FFF2-40B4-BE49-F238E27FC236}">
                    <a16:creationId xmlns:a16="http://schemas.microsoft.com/office/drawing/2014/main" id="{2190AC81-2DC7-F345-826D-9C60D43BF417}"/>
                  </a:ext>
                </a:extLst>
              </p:cNvPr>
              <p:cNvGrpSpPr/>
              <p:nvPr/>
            </p:nvGrpSpPr>
            <p:grpSpPr>
              <a:xfrm>
                <a:off x="2134538" y="3504497"/>
                <a:ext cx="1108299" cy="229303"/>
                <a:chOff x="5486400" y="3962400"/>
                <a:chExt cx="2209800" cy="457200"/>
              </a:xfrm>
              <a:grpFill/>
            </p:grpSpPr>
            <p:sp>
              <p:nvSpPr>
                <p:cNvPr id="607" name="DRAM">
                  <a:extLst>
                    <a:ext uri="{FF2B5EF4-FFF2-40B4-BE49-F238E27FC236}">
                      <a16:creationId xmlns:a16="http://schemas.microsoft.com/office/drawing/2014/main" id="{03DC10C3-824C-7743-B03E-5E2DD4642D53}"/>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08" name="DRAM">
                  <a:extLst>
                    <a:ext uri="{FF2B5EF4-FFF2-40B4-BE49-F238E27FC236}">
                      <a16:creationId xmlns:a16="http://schemas.microsoft.com/office/drawing/2014/main" id="{D52B6B53-E8AA-E543-B216-2AC8A929EB35}"/>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09" name="DRAM">
                  <a:extLst>
                    <a:ext uri="{FF2B5EF4-FFF2-40B4-BE49-F238E27FC236}">
                      <a16:creationId xmlns:a16="http://schemas.microsoft.com/office/drawing/2014/main" id="{A0041B57-0FD2-344B-A4BF-CFB30F23E1D7}"/>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0" name="DRAM">
                  <a:extLst>
                    <a:ext uri="{FF2B5EF4-FFF2-40B4-BE49-F238E27FC236}">
                      <a16:creationId xmlns:a16="http://schemas.microsoft.com/office/drawing/2014/main" id="{E186F603-ACB9-2643-B786-5A6AB54FFA5B}"/>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1" name="DRAM">
                  <a:extLst>
                    <a:ext uri="{FF2B5EF4-FFF2-40B4-BE49-F238E27FC236}">
                      <a16:creationId xmlns:a16="http://schemas.microsoft.com/office/drawing/2014/main" id="{84756F2F-A8F5-1346-95FC-563866259E0B}"/>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01" name="Group 600">
                <a:extLst>
                  <a:ext uri="{FF2B5EF4-FFF2-40B4-BE49-F238E27FC236}">
                    <a16:creationId xmlns:a16="http://schemas.microsoft.com/office/drawing/2014/main" id="{90827EFE-E4B9-5F4D-A71A-F0BE3AE7CB30}"/>
                  </a:ext>
                </a:extLst>
              </p:cNvPr>
              <p:cNvGrpSpPr/>
              <p:nvPr/>
            </p:nvGrpSpPr>
            <p:grpSpPr>
              <a:xfrm>
                <a:off x="2230081" y="2243328"/>
                <a:ext cx="917213" cy="1261169"/>
                <a:chOff x="5676900" y="990600"/>
                <a:chExt cx="1828800" cy="2971800"/>
              </a:xfrm>
              <a:grpFill/>
            </p:grpSpPr>
            <p:cxnSp>
              <p:nvCxnSpPr>
                <p:cNvPr id="602" name="Straight Connector 601">
                  <a:extLst>
                    <a:ext uri="{FF2B5EF4-FFF2-40B4-BE49-F238E27FC236}">
                      <a16:creationId xmlns:a16="http://schemas.microsoft.com/office/drawing/2014/main" id="{D4957F9E-D783-4243-BE33-FBE3CD7ECC85}"/>
                    </a:ext>
                  </a:extLst>
                </p:cNvPr>
                <p:cNvCxnSpPr>
                  <a:cxnSpLocks/>
                  <a:endCxn id="607"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3" name="Straight Connector 602">
                  <a:extLst>
                    <a:ext uri="{FF2B5EF4-FFF2-40B4-BE49-F238E27FC236}">
                      <a16:creationId xmlns:a16="http://schemas.microsoft.com/office/drawing/2014/main" id="{1D41A853-FC14-B042-A587-C5617D5BA94E}"/>
                    </a:ext>
                  </a:extLst>
                </p:cNvPr>
                <p:cNvCxnSpPr>
                  <a:cxnSpLocks/>
                  <a:endCxn id="609" idx="0"/>
                </p:cNvCxnSpPr>
                <p:nvPr/>
              </p:nvCxnSpPr>
              <p:spPr>
                <a:xfrm>
                  <a:off x="6591299"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4" name="Straight Connector 603">
                  <a:extLst>
                    <a:ext uri="{FF2B5EF4-FFF2-40B4-BE49-F238E27FC236}">
                      <a16:creationId xmlns:a16="http://schemas.microsoft.com/office/drawing/2014/main" id="{2A070D0B-25F7-3D43-A9AD-D1947EA8500B}"/>
                    </a:ext>
                  </a:extLst>
                </p:cNvPr>
                <p:cNvCxnSpPr>
                  <a:cxnSpLocks/>
                  <a:endCxn id="610"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5" name="Straight Connector 604">
                  <a:extLst>
                    <a:ext uri="{FF2B5EF4-FFF2-40B4-BE49-F238E27FC236}">
                      <a16:creationId xmlns:a16="http://schemas.microsoft.com/office/drawing/2014/main" id="{C94EA13C-85A4-4049-83D7-D503F7B6DBA1}"/>
                    </a:ext>
                  </a:extLst>
                </p:cNvPr>
                <p:cNvCxnSpPr>
                  <a:cxnSpLocks/>
                  <a:endCxn id="611"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D9333A34-3035-7148-BD0B-9BDD9099C947}"/>
                    </a:ext>
                  </a:extLst>
                </p:cNvPr>
                <p:cNvCxnSpPr>
                  <a:cxnSpLocks/>
                  <a:endCxn id="608"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1" name="Group 560">
              <a:extLst>
                <a:ext uri="{FF2B5EF4-FFF2-40B4-BE49-F238E27FC236}">
                  <a16:creationId xmlns:a16="http://schemas.microsoft.com/office/drawing/2014/main" id="{B16C4C60-84DF-7C4E-B819-512AD32C1DA7}"/>
                </a:ext>
              </a:extLst>
            </p:cNvPr>
            <p:cNvGrpSpPr/>
            <p:nvPr/>
          </p:nvGrpSpPr>
          <p:grpSpPr>
            <a:xfrm>
              <a:off x="3692066" y="2243328"/>
              <a:ext cx="1108299" cy="1490472"/>
              <a:chOff x="3692066" y="2243328"/>
              <a:chExt cx="1108299" cy="1490472"/>
            </a:xfrm>
            <a:grpFill/>
          </p:grpSpPr>
          <p:grpSp>
            <p:nvGrpSpPr>
              <p:cNvPr id="588" name="Group 587">
                <a:extLst>
                  <a:ext uri="{FF2B5EF4-FFF2-40B4-BE49-F238E27FC236}">
                    <a16:creationId xmlns:a16="http://schemas.microsoft.com/office/drawing/2014/main" id="{B7F14EC3-B240-6E43-8033-974979A49006}"/>
                  </a:ext>
                </a:extLst>
              </p:cNvPr>
              <p:cNvGrpSpPr/>
              <p:nvPr/>
            </p:nvGrpSpPr>
            <p:grpSpPr>
              <a:xfrm>
                <a:off x="3692066" y="3504497"/>
                <a:ext cx="1108299" cy="229303"/>
                <a:chOff x="5486400" y="3962400"/>
                <a:chExt cx="2209800" cy="457200"/>
              </a:xfrm>
              <a:grpFill/>
            </p:grpSpPr>
            <p:sp>
              <p:nvSpPr>
                <p:cNvPr id="595" name="DRAM">
                  <a:extLst>
                    <a:ext uri="{FF2B5EF4-FFF2-40B4-BE49-F238E27FC236}">
                      <a16:creationId xmlns:a16="http://schemas.microsoft.com/office/drawing/2014/main" id="{736C97AD-4D74-264F-88C4-4A509FD12296}"/>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6" name="DRAM">
                  <a:extLst>
                    <a:ext uri="{FF2B5EF4-FFF2-40B4-BE49-F238E27FC236}">
                      <a16:creationId xmlns:a16="http://schemas.microsoft.com/office/drawing/2014/main" id="{5D9A8467-3757-964E-8AB6-0A706AA0E3D2}"/>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7" name="DRAM">
                  <a:extLst>
                    <a:ext uri="{FF2B5EF4-FFF2-40B4-BE49-F238E27FC236}">
                      <a16:creationId xmlns:a16="http://schemas.microsoft.com/office/drawing/2014/main" id="{2BAA1E48-4CA1-094E-9A92-1CAA9F0F2495}"/>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8" name="DRAM">
                  <a:extLst>
                    <a:ext uri="{FF2B5EF4-FFF2-40B4-BE49-F238E27FC236}">
                      <a16:creationId xmlns:a16="http://schemas.microsoft.com/office/drawing/2014/main" id="{7C5AB383-F74E-5144-931A-E0EAE2527C8C}"/>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9" name="DRAM">
                  <a:extLst>
                    <a:ext uri="{FF2B5EF4-FFF2-40B4-BE49-F238E27FC236}">
                      <a16:creationId xmlns:a16="http://schemas.microsoft.com/office/drawing/2014/main" id="{A173C95A-30ED-7F43-8A96-C9636D55C8D1}"/>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89" name="Group 588">
                <a:extLst>
                  <a:ext uri="{FF2B5EF4-FFF2-40B4-BE49-F238E27FC236}">
                    <a16:creationId xmlns:a16="http://schemas.microsoft.com/office/drawing/2014/main" id="{C78387EC-7F44-F845-8F5F-9B434CFFE099}"/>
                  </a:ext>
                </a:extLst>
              </p:cNvPr>
              <p:cNvGrpSpPr/>
              <p:nvPr/>
            </p:nvGrpSpPr>
            <p:grpSpPr>
              <a:xfrm>
                <a:off x="3787609" y="2243328"/>
                <a:ext cx="917213" cy="1261169"/>
                <a:chOff x="5676900" y="990600"/>
                <a:chExt cx="1828800" cy="2971800"/>
              </a:xfrm>
              <a:grpFill/>
            </p:grpSpPr>
            <p:cxnSp>
              <p:nvCxnSpPr>
                <p:cNvPr id="590" name="Straight Connector 589">
                  <a:extLst>
                    <a:ext uri="{FF2B5EF4-FFF2-40B4-BE49-F238E27FC236}">
                      <a16:creationId xmlns:a16="http://schemas.microsoft.com/office/drawing/2014/main" id="{836E4D4D-1D4F-BA4C-96DD-06F0B57315B6}"/>
                    </a:ext>
                  </a:extLst>
                </p:cNvPr>
                <p:cNvCxnSpPr>
                  <a:endCxn id="595"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21FB0796-B83A-D345-A032-E038F96F9F38}"/>
                    </a:ext>
                  </a:extLst>
                </p:cNvPr>
                <p:cNvCxnSpPr>
                  <a:endCxn id="597" idx="0"/>
                </p:cNvCxnSpPr>
                <p:nvPr/>
              </p:nvCxnSpPr>
              <p:spPr>
                <a:xfrm>
                  <a:off x="65913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D7A96923-27D9-5246-8A1E-760BD5642EE9}"/>
                    </a:ext>
                  </a:extLst>
                </p:cNvPr>
                <p:cNvCxnSpPr>
                  <a:endCxn id="598"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49BAF0B-25E9-7A4E-A1BB-53D257369AE7}"/>
                    </a:ext>
                  </a:extLst>
                </p:cNvPr>
                <p:cNvCxnSpPr>
                  <a:endCxn id="599"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A6C676BC-2D3B-5646-9E06-04BE4D3BBAFD}"/>
                    </a:ext>
                  </a:extLst>
                </p:cNvPr>
                <p:cNvCxnSpPr>
                  <a:endCxn id="596"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2" name="Group 561">
              <a:extLst>
                <a:ext uri="{FF2B5EF4-FFF2-40B4-BE49-F238E27FC236}">
                  <a16:creationId xmlns:a16="http://schemas.microsoft.com/office/drawing/2014/main" id="{622DB309-A916-9C4B-BE23-2F9FE3A8E66B}"/>
                </a:ext>
              </a:extLst>
            </p:cNvPr>
            <p:cNvGrpSpPr/>
            <p:nvPr/>
          </p:nvGrpSpPr>
          <p:grpSpPr>
            <a:xfrm>
              <a:off x="5258738" y="2243328"/>
              <a:ext cx="1108299" cy="1490472"/>
              <a:chOff x="5258738" y="2243328"/>
              <a:chExt cx="1108299" cy="1490472"/>
            </a:xfrm>
            <a:grpFill/>
          </p:grpSpPr>
          <p:grpSp>
            <p:nvGrpSpPr>
              <p:cNvPr id="576" name="Group 575">
                <a:extLst>
                  <a:ext uri="{FF2B5EF4-FFF2-40B4-BE49-F238E27FC236}">
                    <a16:creationId xmlns:a16="http://schemas.microsoft.com/office/drawing/2014/main" id="{5369ED0C-3681-C04B-A190-96290EF4E747}"/>
                  </a:ext>
                </a:extLst>
              </p:cNvPr>
              <p:cNvGrpSpPr/>
              <p:nvPr/>
            </p:nvGrpSpPr>
            <p:grpSpPr>
              <a:xfrm>
                <a:off x="5258738" y="3504497"/>
                <a:ext cx="1108299" cy="229303"/>
                <a:chOff x="5486400" y="3962400"/>
                <a:chExt cx="2209800" cy="457200"/>
              </a:xfrm>
              <a:grpFill/>
            </p:grpSpPr>
            <p:sp>
              <p:nvSpPr>
                <p:cNvPr id="583" name="DRAM">
                  <a:extLst>
                    <a:ext uri="{FF2B5EF4-FFF2-40B4-BE49-F238E27FC236}">
                      <a16:creationId xmlns:a16="http://schemas.microsoft.com/office/drawing/2014/main" id="{C150AFA0-67B0-3A43-A41B-D9954452B55B}"/>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4" name="DRAM">
                  <a:extLst>
                    <a:ext uri="{FF2B5EF4-FFF2-40B4-BE49-F238E27FC236}">
                      <a16:creationId xmlns:a16="http://schemas.microsoft.com/office/drawing/2014/main" id="{979DA43E-F184-BF40-93F5-64EE8D79612A}"/>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5" name="DRAM">
                  <a:extLst>
                    <a:ext uri="{FF2B5EF4-FFF2-40B4-BE49-F238E27FC236}">
                      <a16:creationId xmlns:a16="http://schemas.microsoft.com/office/drawing/2014/main" id="{6433AC89-3A0A-8842-A52C-32B3A462A580}"/>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6" name="DRAM">
                  <a:extLst>
                    <a:ext uri="{FF2B5EF4-FFF2-40B4-BE49-F238E27FC236}">
                      <a16:creationId xmlns:a16="http://schemas.microsoft.com/office/drawing/2014/main" id="{6358E6F7-4972-1E4C-99F5-884C92EC83C0}"/>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7" name="DRAM">
                  <a:extLst>
                    <a:ext uri="{FF2B5EF4-FFF2-40B4-BE49-F238E27FC236}">
                      <a16:creationId xmlns:a16="http://schemas.microsoft.com/office/drawing/2014/main" id="{646010E8-2BC1-6B41-89A4-5049336FA4BB}"/>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77" name="Group 576">
                <a:extLst>
                  <a:ext uri="{FF2B5EF4-FFF2-40B4-BE49-F238E27FC236}">
                    <a16:creationId xmlns:a16="http://schemas.microsoft.com/office/drawing/2014/main" id="{A68D41BD-C653-EA43-8DC5-70974FFA903B}"/>
                  </a:ext>
                </a:extLst>
              </p:cNvPr>
              <p:cNvGrpSpPr/>
              <p:nvPr/>
            </p:nvGrpSpPr>
            <p:grpSpPr>
              <a:xfrm>
                <a:off x="5354281" y="2243328"/>
                <a:ext cx="917213" cy="1261169"/>
                <a:chOff x="5676900" y="990600"/>
                <a:chExt cx="1828800" cy="2971800"/>
              </a:xfrm>
              <a:grpFill/>
            </p:grpSpPr>
            <p:cxnSp>
              <p:nvCxnSpPr>
                <p:cNvPr id="578" name="Straight Connector 577">
                  <a:extLst>
                    <a:ext uri="{FF2B5EF4-FFF2-40B4-BE49-F238E27FC236}">
                      <a16:creationId xmlns:a16="http://schemas.microsoft.com/office/drawing/2014/main" id="{C0E50F5D-7E35-9D43-8CEF-FCA0DC003F11}"/>
                    </a:ext>
                  </a:extLst>
                </p:cNvPr>
                <p:cNvCxnSpPr>
                  <a:endCxn id="583"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8A33C029-8861-2C4F-97B3-C8C230AF0B17}"/>
                    </a:ext>
                  </a:extLst>
                </p:cNvPr>
                <p:cNvCxnSpPr>
                  <a:endCxn id="585" idx="0"/>
                </p:cNvCxnSpPr>
                <p:nvPr/>
              </p:nvCxnSpPr>
              <p:spPr>
                <a:xfrm>
                  <a:off x="65913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B1FC39A6-D7D9-DC44-A576-E8C098C32AEB}"/>
                    </a:ext>
                  </a:extLst>
                </p:cNvPr>
                <p:cNvCxnSpPr>
                  <a:endCxn id="586"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3FAA1142-CD64-0049-BC5F-21721B52570A}"/>
                    </a:ext>
                  </a:extLst>
                </p:cNvPr>
                <p:cNvCxnSpPr>
                  <a:endCxn id="587"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6D6C1DF6-F0B3-5341-A519-FBF8150F611E}"/>
                    </a:ext>
                  </a:extLst>
                </p:cNvPr>
                <p:cNvCxnSpPr>
                  <a:endCxn id="584"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3" name="Group 562">
              <a:extLst>
                <a:ext uri="{FF2B5EF4-FFF2-40B4-BE49-F238E27FC236}">
                  <a16:creationId xmlns:a16="http://schemas.microsoft.com/office/drawing/2014/main" id="{97EF114D-8EFF-5D4B-974B-C742250DB2F3}"/>
                </a:ext>
              </a:extLst>
            </p:cNvPr>
            <p:cNvGrpSpPr/>
            <p:nvPr/>
          </p:nvGrpSpPr>
          <p:grpSpPr>
            <a:xfrm>
              <a:off x="6816266" y="2243328"/>
              <a:ext cx="1108299" cy="1490472"/>
              <a:chOff x="6816266" y="2243328"/>
              <a:chExt cx="1108299" cy="1490472"/>
            </a:xfrm>
            <a:grpFill/>
          </p:grpSpPr>
          <p:grpSp>
            <p:nvGrpSpPr>
              <p:cNvPr id="564" name="Group 563">
                <a:extLst>
                  <a:ext uri="{FF2B5EF4-FFF2-40B4-BE49-F238E27FC236}">
                    <a16:creationId xmlns:a16="http://schemas.microsoft.com/office/drawing/2014/main" id="{9D243ED1-B9C7-0240-981E-57A40D64C7B6}"/>
                  </a:ext>
                </a:extLst>
              </p:cNvPr>
              <p:cNvGrpSpPr/>
              <p:nvPr/>
            </p:nvGrpSpPr>
            <p:grpSpPr>
              <a:xfrm>
                <a:off x="6816266" y="3504497"/>
                <a:ext cx="1108299" cy="229303"/>
                <a:chOff x="5486400" y="3962400"/>
                <a:chExt cx="2209800" cy="457200"/>
              </a:xfrm>
              <a:grpFill/>
            </p:grpSpPr>
            <p:sp>
              <p:nvSpPr>
                <p:cNvPr id="571" name="DRAM">
                  <a:extLst>
                    <a:ext uri="{FF2B5EF4-FFF2-40B4-BE49-F238E27FC236}">
                      <a16:creationId xmlns:a16="http://schemas.microsoft.com/office/drawing/2014/main" id="{31FD0814-ED0F-E14F-92C8-1D511023F714}"/>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2" name="DRAM">
                  <a:extLst>
                    <a:ext uri="{FF2B5EF4-FFF2-40B4-BE49-F238E27FC236}">
                      <a16:creationId xmlns:a16="http://schemas.microsoft.com/office/drawing/2014/main" id="{3ED75642-13B1-2B44-A733-4F2FB947496C}"/>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3" name="DRAM">
                  <a:extLst>
                    <a:ext uri="{FF2B5EF4-FFF2-40B4-BE49-F238E27FC236}">
                      <a16:creationId xmlns:a16="http://schemas.microsoft.com/office/drawing/2014/main" id="{95D92964-99A1-4840-8554-3D7CD0D12987}"/>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4" name="DRAM">
                  <a:extLst>
                    <a:ext uri="{FF2B5EF4-FFF2-40B4-BE49-F238E27FC236}">
                      <a16:creationId xmlns:a16="http://schemas.microsoft.com/office/drawing/2014/main" id="{3D2C3AEC-8C00-2645-96B8-92857ACB2923}"/>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5" name="DRAM">
                  <a:extLst>
                    <a:ext uri="{FF2B5EF4-FFF2-40B4-BE49-F238E27FC236}">
                      <a16:creationId xmlns:a16="http://schemas.microsoft.com/office/drawing/2014/main" id="{5076046E-EF62-7146-8765-71D46613994D}"/>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65" name="Group 564">
                <a:extLst>
                  <a:ext uri="{FF2B5EF4-FFF2-40B4-BE49-F238E27FC236}">
                    <a16:creationId xmlns:a16="http://schemas.microsoft.com/office/drawing/2014/main" id="{5AE642E6-7312-684E-ABD3-8988B537C797}"/>
                  </a:ext>
                </a:extLst>
              </p:cNvPr>
              <p:cNvGrpSpPr/>
              <p:nvPr/>
            </p:nvGrpSpPr>
            <p:grpSpPr>
              <a:xfrm>
                <a:off x="6911809" y="2243328"/>
                <a:ext cx="917213" cy="1261169"/>
                <a:chOff x="5676900" y="990600"/>
                <a:chExt cx="1828800" cy="2971800"/>
              </a:xfrm>
              <a:grpFill/>
            </p:grpSpPr>
            <p:cxnSp>
              <p:nvCxnSpPr>
                <p:cNvPr id="566" name="Straight Connector 565">
                  <a:extLst>
                    <a:ext uri="{FF2B5EF4-FFF2-40B4-BE49-F238E27FC236}">
                      <a16:creationId xmlns:a16="http://schemas.microsoft.com/office/drawing/2014/main" id="{B5A7D713-2B54-EB4D-A2D5-A2BAC8D45C87}"/>
                    </a:ext>
                  </a:extLst>
                </p:cNvPr>
                <p:cNvCxnSpPr>
                  <a:endCxn id="571"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4AC48C69-9F24-F344-948A-0A0725A1CDA0}"/>
                    </a:ext>
                  </a:extLst>
                </p:cNvPr>
                <p:cNvCxnSpPr>
                  <a:endCxn id="573" idx="0"/>
                </p:cNvCxnSpPr>
                <p:nvPr/>
              </p:nvCxnSpPr>
              <p:spPr>
                <a:xfrm>
                  <a:off x="65913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068ED407-FDA3-C848-979D-B5F59775666C}"/>
                    </a:ext>
                  </a:extLst>
                </p:cNvPr>
                <p:cNvCxnSpPr>
                  <a:endCxn id="574"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C9F925C9-2458-FC42-91F7-EB3893CE1502}"/>
                    </a:ext>
                  </a:extLst>
                </p:cNvPr>
                <p:cNvCxnSpPr>
                  <a:endCxn id="575"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B258C780-C674-D54D-BEA9-E3F2DC960D4B}"/>
                    </a:ext>
                  </a:extLst>
                </p:cNvPr>
                <p:cNvCxnSpPr>
                  <a:endCxn id="572"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grpSp>
        <p:nvGrpSpPr>
          <p:cNvPr id="612" name="Group 611">
            <a:extLst>
              <a:ext uri="{FF2B5EF4-FFF2-40B4-BE49-F238E27FC236}">
                <a16:creationId xmlns:a16="http://schemas.microsoft.com/office/drawing/2014/main" id="{33C9E2EF-3B9B-9847-B688-A74879FA1ACF}"/>
              </a:ext>
            </a:extLst>
          </p:cNvPr>
          <p:cNvGrpSpPr/>
          <p:nvPr/>
        </p:nvGrpSpPr>
        <p:grpSpPr>
          <a:xfrm>
            <a:off x="1734834" y="3092754"/>
            <a:ext cx="1414038" cy="191087"/>
            <a:chOff x="1828799" y="2017072"/>
            <a:chExt cx="1414038" cy="191087"/>
          </a:xfrm>
        </p:grpSpPr>
        <p:sp>
          <p:nvSpPr>
            <p:cNvPr id="613" name="DRAM">
              <a:extLst>
                <a:ext uri="{FF2B5EF4-FFF2-40B4-BE49-F238E27FC236}">
                  <a16:creationId xmlns:a16="http://schemas.microsoft.com/office/drawing/2014/main" id="{C0A5BBC4-26A1-5E43-8987-47CF1FB077DE}"/>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14" name="Straight Connector 613">
              <a:extLst>
                <a:ext uri="{FF2B5EF4-FFF2-40B4-BE49-F238E27FC236}">
                  <a16:creationId xmlns:a16="http://schemas.microsoft.com/office/drawing/2014/main" id="{3A4DD7FE-53E1-694C-9120-9DD1ADA3CC59}"/>
                </a:ext>
              </a:extLst>
            </p:cNvPr>
            <p:cNvCxnSpPr>
              <a:cxnSpLocks/>
              <a:stCxn id="619" idx="6"/>
              <a:endCxn id="613" idx="0"/>
            </p:cNvCxnSpPr>
            <p:nvPr/>
          </p:nvCxnSpPr>
          <p:spPr>
            <a:xfrm flipH="1">
              <a:off x="20581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15" name="Oval 614">
              <a:extLst>
                <a:ext uri="{FF2B5EF4-FFF2-40B4-BE49-F238E27FC236}">
                  <a16:creationId xmlns:a16="http://schemas.microsoft.com/office/drawing/2014/main" id="{7A839D5F-686F-3C49-8BB1-E635FAFFF08D}"/>
                </a:ext>
              </a:extLst>
            </p:cNvPr>
            <p:cNvSpPr/>
            <p:nvPr/>
          </p:nvSpPr>
          <p:spPr>
            <a:xfrm>
              <a:off x="2134538"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6" name="Oval 615">
              <a:extLst>
                <a:ext uri="{FF2B5EF4-FFF2-40B4-BE49-F238E27FC236}">
                  <a16:creationId xmlns:a16="http://schemas.microsoft.com/office/drawing/2014/main" id="{963D5EAF-C501-BC4E-9EE1-630EC133D0C7}"/>
                </a:ext>
              </a:extLst>
            </p:cNvPr>
            <p:cNvSpPr/>
            <p:nvPr/>
          </p:nvSpPr>
          <p:spPr>
            <a:xfrm>
              <a:off x="2363841"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7" name="Oval 616">
              <a:extLst>
                <a:ext uri="{FF2B5EF4-FFF2-40B4-BE49-F238E27FC236}">
                  <a16:creationId xmlns:a16="http://schemas.microsoft.com/office/drawing/2014/main" id="{4B3D0CAA-039F-E84F-923A-898358C1D582}"/>
                </a:ext>
              </a:extLst>
            </p:cNvPr>
            <p:cNvSpPr/>
            <p:nvPr/>
          </p:nvSpPr>
          <p:spPr>
            <a:xfrm>
              <a:off x="2593144"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8" name="Oval 617">
              <a:extLst>
                <a:ext uri="{FF2B5EF4-FFF2-40B4-BE49-F238E27FC236}">
                  <a16:creationId xmlns:a16="http://schemas.microsoft.com/office/drawing/2014/main" id="{A69B98E4-943B-524E-9527-477DADF89EEE}"/>
                </a:ext>
              </a:extLst>
            </p:cNvPr>
            <p:cNvSpPr/>
            <p:nvPr/>
          </p:nvSpPr>
          <p:spPr>
            <a:xfrm>
              <a:off x="2822448"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9" name="Oval 618">
              <a:extLst>
                <a:ext uri="{FF2B5EF4-FFF2-40B4-BE49-F238E27FC236}">
                  <a16:creationId xmlns:a16="http://schemas.microsoft.com/office/drawing/2014/main" id="{C5FDC489-A86B-4841-874B-EA5071CD80E3}"/>
                </a:ext>
              </a:extLst>
            </p:cNvPr>
            <p:cNvSpPr/>
            <p:nvPr/>
          </p:nvSpPr>
          <p:spPr>
            <a:xfrm>
              <a:off x="3051751"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0" name="Group 619">
            <a:extLst>
              <a:ext uri="{FF2B5EF4-FFF2-40B4-BE49-F238E27FC236}">
                <a16:creationId xmlns:a16="http://schemas.microsoft.com/office/drawing/2014/main" id="{A7ABECDD-A658-9C49-AD7E-15555381FCAF}"/>
              </a:ext>
            </a:extLst>
          </p:cNvPr>
          <p:cNvGrpSpPr/>
          <p:nvPr/>
        </p:nvGrpSpPr>
        <p:grpSpPr>
          <a:xfrm>
            <a:off x="3292362" y="3092754"/>
            <a:ext cx="1414038" cy="191087"/>
            <a:chOff x="3386327" y="2017072"/>
            <a:chExt cx="1414038" cy="191087"/>
          </a:xfrm>
        </p:grpSpPr>
        <p:sp>
          <p:nvSpPr>
            <p:cNvPr id="621" name="DRAM">
              <a:extLst>
                <a:ext uri="{FF2B5EF4-FFF2-40B4-BE49-F238E27FC236}">
                  <a16:creationId xmlns:a16="http://schemas.microsoft.com/office/drawing/2014/main" id="{88E651CD-D58C-B847-95F3-637D91B8EC70}"/>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22" name="Straight Connector 621">
              <a:extLst>
                <a:ext uri="{FF2B5EF4-FFF2-40B4-BE49-F238E27FC236}">
                  <a16:creationId xmlns:a16="http://schemas.microsoft.com/office/drawing/2014/main" id="{C4D8B778-B949-0448-8BCB-245D55EF5458}"/>
                </a:ext>
              </a:extLst>
            </p:cNvPr>
            <p:cNvCxnSpPr>
              <a:cxnSpLocks/>
              <a:endCxn id="621" idx="0"/>
            </p:cNvCxnSpPr>
            <p:nvPr/>
          </p:nvCxnSpPr>
          <p:spPr>
            <a:xfrm flipH="1" flipV="1">
              <a:off x="3615631" y="2112616"/>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23" name="Oval 622">
              <a:extLst>
                <a:ext uri="{FF2B5EF4-FFF2-40B4-BE49-F238E27FC236}">
                  <a16:creationId xmlns:a16="http://schemas.microsoft.com/office/drawing/2014/main" id="{1C2B9E30-5318-D34C-838B-C671F277CE16}"/>
                </a:ext>
              </a:extLst>
            </p:cNvPr>
            <p:cNvSpPr/>
            <p:nvPr/>
          </p:nvSpPr>
          <p:spPr>
            <a:xfrm>
              <a:off x="3692066"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4" name="Oval 623">
              <a:extLst>
                <a:ext uri="{FF2B5EF4-FFF2-40B4-BE49-F238E27FC236}">
                  <a16:creationId xmlns:a16="http://schemas.microsoft.com/office/drawing/2014/main" id="{AB3FA47A-24EC-2649-A78D-779B25A48466}"/>
                </a:ext>
              </a:extLst>
            </p:cNvPr>
            <p:cNvSpPr/>
            <p:nvPr/>
          </p:nvSpPr>
          <p:spPr>
            <a:xfrm>
              <a:off x="3921369"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5" name="Oval 624">
              <a:extLst>
                <a:ext uri="{FF2B5EF4-FFF2-40B4-BE49-F238E27FC236}">
                  <a16:creationId xmlns:a16="http://schemas.microsoft.com/office/drawing/2014/main" id="{01C69964-DD3A-7D4B-8265-0B618102B0EF}"/>
                </a:ext>
              </a:extLst>
            </p:cNvPr>
            <p:cNvSpPr/>
            <p:nvPr/>
          </p:nvSpPr>
          <p:spPr>
            <a:xfrm>
              <a:off x="4150672"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6" name="Oval 625">
              <a:extLst>
                <a:ext uri="{FF2B5EF4-FFF2-40B4-BE49-F238E27FC236}">
                  <a16:creationId xmlns:a16="http://schemas.microsoft.com/office/drawing/2014/main" id="{EF0E2BA4-93B9-844E-BCB4-D9328A6D5CB3}"/>
                </a:ext>
              </a:extLst>
            </p:cNvPr>
            <p:cNvSpPr/>
            <p:nvPr/>
          </p:nvSpPr>
          <p:spPr>
            <a:xfrm>
              <a:off x="4379976"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7" name="Oval 626">
              <a:extLst>
                <a:ext uri="{FF2B5EF4-FFF2-40B4-BE49-F238E27FC236}">
                  <a16:creationId xmlns:a16="http://schemas.microsoft.com/office/drawing/2014/main" id="{6ECBD6F6-8C63-D44F-AB69-F313FF237348}"/>
                </a:ext>
              </a:extLst>
            </p:cNvPr>
            <p:cNvSpPr/>
            <p:nvPr/>
          </p:nvSpPr>
          <p:spPr>
            <a:xfrm>
              <a:off x="4609279"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8" name="Group 627">
            <a:extLst>
              <a:ext uri="{FF2B5EF4-FFF2-40B4-BE49-F238E27FC236}">
                <a16:creationId xmlns:a16="http://schemas.microsoft.com/office/drawing/2014/main" id="{E3130742-F15B-BD4B-9429-E789B2B42EB7}"/>
              </a:ext>
            </a:extLst>
          </p:cNvPr>
          <p:cNvGrpSpPr/>
          <p:nvPr/>
        </p:nvGrpSpPr>
        <p:grpSpPr>
          <a:xfrm>
            <a:off x="4859034" y="3092754"/>
            <a:ext cx="1414038" cy="191087"/>
            <a:chOff x="4952999" y="2017072"/>
            <a:chExt cx="1414038" cy="191087"/>
          </a:xfrm>
        </p:grpSpPr>
        <p:sp>
          <p:nvSpPr>
            <p:cNvPr id="629" name="DRAM">
              <a:extLst>
                <a:ext uri="{FF2B5EF4-FFF2-40B4-BE49-F238E27FC236}">
                  <a16:creationId xmlns:a16="http://schemas.microsoft.com/office/drawing/2014/main" id="{2C04100A-DB27-9A43-AEC7-779CF0500563}"/>
                </a:ext>
              </a:extLst>
            </p:cNvPr>
            <p:cNvSpPr/>
            <p:nvPr/>
          </p:nvSpPr>
          <p:spPr>
            <a:xfrm rot="5400000">
              <a:off x="49721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30" name="Straight Connector 629">
              <a:extLst>
                <a:ext uri="{FF2B5EF4-FFF2-40B4-BE49-F238E27FC236}">
                  <a16:creationId xmlns:a16="http://schemas.microsoft.com/office/drawing/2014/main" id="{67DE88E5-AEFE-2A49-AE5A-62384E79C67B}"/>
                </a:ext>
              </a:extLst>
            </p:cNvPr>
            <p:cNvCxnSpPr>
              <a:cxnSpLocks/>
              <a:stCxn id="635" idx="6"/>
              <a:endCxn id="629" idx="0"/>
            </p:cNvCxnSpPr>
            <p:nvPr/>
          </p:nvCxnSpPr>
          <p:spPr>
            <a:xfrm flipH="1">
              <a:off x="51823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31" name="Oval 630">
              <a:extLst>
                <a:ext uri="{FF2B5EF4-FFF2-40B4-BE49-F238E27FC236}">
                  <a16:creationId xmlns:a16="http://schemas.microsoft.com/office/drawing/2014/main" id="{2F2AC4F6-6CEB-1248-8B14-F2FB4F835B60}"/>
                </a:ext>
              </a:extLst>
            </p:cNvPr>
            <p:cNvSpPr/>
            <p:nvPr/>
          </p:nvSpPr>
          <p:spPr>
            <a:xfrm>
              <a:off x="5258738"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2" name="Oval 631">
              <a:extLst>
                <a:ext uri="{FF2B5EF4-FFF2-40B4-BE49-F238E27FC236}">
                  <a16:creationId xmlns:a16="http://schemas.microsoft.com/office/drawing/2014/main" id="{EBD48407-5270-094F-9D7D-46251DFEBEBC}"/>
                </a:ext>
              </a:extLst>
            </p:cNvPr>
            <p:cNvSpPr/>
            <p:nvPr/>
          </p:nvSpPr>
          <p:spPr>
            <a:xfrm>
              <a:off x="5488041"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3" name="Oval 632">
              <a:extLst>
                <a:ext uri="{FF2B5EF4-FFF2-40B4-BE49-F238E27FC236}">
                  <a16:creationId xmlns:a16="http://schemas.microsoft.com/office/drawing/2014/main" id="{DAE38B3F-BA40-6349-921B-8EA5970CDEBB}"/>
                </a:ext>
              </a:extLst>
            </p:cNvPr>
            <p:cNvSpPr/>
            <p:nvPr/>
          </p:nvSpPr>
          <p:spPr>
            <a:xfrm>
              <a:off x="5717344"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4" name="Oval 633">
              <a:extLst>
                <a:ext uri="{FF2B5EF4-FFF2-40B4-BE49-F238E27FC236}">
                  <a16:creationId xmlns:a16="http://schemas.microsoft.com/office/drawing/2014/main" id="{1CF76F34-EFB6-9346-BECE-73B3AA835633}"/>
                </a:ext>
              </a:extLst>
            </p:cNvPr>
            <p:cNvSpPr/>
            <p:nvPr/>
          </p:nvSpPr>
          <p:spPr>
            <a:xfrm>
              <a:off x="5946648"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5" name="Oval 634">
              <a:extLst>
                <a:ext uri="{FF2B5EF4-FFF2-40B4-BE49-F238E27FC236}">
                  <a16:creationId xmlns:a16="http://schemas.microsoft.com/office/drawing/2014/main" id="{BE738ABC-CAE9-8F4D-84C6-57CAF880B1D1}"/>
                </a:ext>
              </a:extLst>
            </p:cNvPr>
            <p:cNvSpPr/>
            <p:nvPr/>
          </p:nvSpPr>
          <p:spPr>
            <a:xfrm>
              <a:off x="6175951"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36" name="Group 635">
            <a:extLst>
              <a:ext uri="{FF2B5EF4-FFF2-40B4-BE49-F238E27FC236}">
                <a16:creationId xmlns:a16="http://schemas.microsoft.com/office/drawing/2014/main" id="{EFD810CA-9898-3144-BD22-FFD8B067DFB4}"/>
              </a:ext>
            </a:extLst>
          </p:cNvPr>
          <p:cNvGrpSpPr/>
          <p:nvPr/>
        </p:nvGrpSpPr>
        <p:grpSpPr>
          <a:xfrm>
            <a:off x="6416562" y="3092754"/>
            <a:ext cx="1414038" cy="191087"/>
            <a:chOff x="6510527" y="2017072"/>
            <a:chExt cx="1414038" cy="191087"/>
          </a:xfrm>
        </p:grpSpPr>
        <p:sp>
          <p:nvSpPr>
            <p:cNvPr id="637" name="DRAM">
              <a:extLst>
                <a:ext uri="{FF2B5EF4-FFF2-40B4-BE49-F238E27FC236}">
                  <a16:creationId xmlns:a16="http://schemas.microsoft.com/office/drawing/2014/main" id="{A3C67856-C695-A34F-9565-CC4ED72F3BE4}"/>
                </a:ext>
              </a:extLst>
            </p:cNvPr>
            <p:cNvSpPr/>
            <p:nvPr/>
          </p:nvSpPr>
          <p:spPr>
            <a:xfrm rot="5400000">
              <a:off x="65296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38" name="Straight Connector 637">
              <a:extLst>
                <a:ext uri="{FF2B5EF4-FFF2-40B4-BE49-F238E27FC236}">
                  <a16:creationId xmlns:a16="http://schemas.microsoft.com/office/drawing/2014/main" id="{6F94C2A8-FC06-3D49-845C-1DA3AB568191}"/>
                </a:ext>
              </a:extLst>
            </p:cNvPr>
            <p:cNvCxnSpPr>
              <a:cxnSpLocks/>
              <a:stCxn id="643" idx="6"/>
              <a:endCxn id="637" idx="0"/>
            </p:cNvCxnSpPr>
            <p:nvPr/>
          </p:nvCxnSpPr>
          <p:spPr>
            <a:xfrm flipH="1">
              <a:off x="6739831"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39" name="Oval 638">
              <a:extLst>
                <a:ext uri="{FF2B5EF4-FFF2-40B4-BE49-F238E27FC236}">
                  <a16:creationId xmlns:a16="http://schemas.microsoft.com/office/drawing/2014/main" id="{1E47C003-D568-CB4B-A4F5-BE7F18FFD581}"/>
                </a:ext>
              </a:extLst>
            </p:cNvPr>
            <p:cNvSpPr/>
            <p:nvPr/>
          </p:nvSpPr>
          <p:spPr>
            <a:xfrm>
              <a:off x="6816266"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0" name="Oval 639">
              <a:extLst>
                <a:ext uri="{FF2B5EF4-FFF2-40B4-BE49-F238E27FC236}">
                  <a16:creationId xmlns:a16="http://schemas.microsoft.com/office/drawing/2014/main" id="{7381491B-6671-F84A-A418-A606B3C79E05}"/>
                </a:ext>
              </a:extLst>
            </p:cNvPr>
            <p:cNvSpPr/>
            <p:nvPr/>
          </p:nvSpPr>
          <p:spPr>
            <a:xfrm>
              <a:off x="7045569"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1" name="Oval 640">
              <a:extLst>
                <a:ext uri="{FF2B5EF4-FFF2-40B4-BE49-F238E27FC236}">
                  <a16:creationId xmlns:a16="http://schemas.microsoft.com/office/drawing/2014/main" id="{76A4DA72-AA5B-834E-87CA-4CB63EF23A75}"/>
                </a:ext>
              </a:extLst>
            </p:cNvPr>
            <p:cNvSpPr/>
            <p:nvPr/>
          </p:nvSpPr>
          <p:spPr>
            <a:xfrm>
              <a:off x="7274872"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2" name="Oval 641">
              <a:extLst>
                <a:ext uri="{FF2B5EF4-FFF2-40B4-BE49-F238E27FC236}">
                  <a16:creationId xmlns:a16="http://schemas.microsoft.com/office/drawing/2014/main" id="{7614CB59-4B9C-7F45-958A-875D69B1EA2F}"/>
                </a:ext>
              </a:extLst>
            </p:cNvPr>
            <p:cNvSpPr/>
            <p:nvPr/>
          </p:nvSpPr>
          <p:spPr>
            <a:xfrm>
              <a:off x="7504176"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3" name="Oval 642">
              <a:extLst>
                <a:ext uri="{FF2B5EF4-FFF2-40B4-BE49-F238E27FC236}">
                  <a16:creationId xmlns:a16="http://schemas.microsoft.com/office/drawing/2014/main" id="{76830518-4EF6-7643-A051-617D603CB8B7}"/>
                </a:ext>
              </a:extLst>
            </p:cNvPr>
            <p:cNvSpPr/>
            <p:nvPr/>
          </p:nvSpPr>
          <p:spPr>
            <a:xfrm>
              <a:off x="7733479" y="2017072"/>
              <a:ext cx="191086" cy="191086"/>
            </a:xfrm>
            <a:prstGeom prst="ellipse">
              <a:avLst/>
            </a:prstGeom>
            <a:solidFill>
              <a:srgbClr val="1A82C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44" name="Group 643">
            <a:extLst>
              <a:ext uri="{FF2B5EF4-FFF2-40B4-BE49-F238E27FC236}">
                <a16:creationId xmlns:a16="http://schemas.microsoft.com/office/drawing/2014/main" id="{C28A1288-C9BB-ED46-8A40-64CBB3F74943}"/>
              </a:ext>
            </a:extLst>
          </p:cNvPr>
          <p:cNvGrpSpPr/>
          <p:nvPr/>
        </p:nvGrpSpPr>
        <p:grpSpPr>
          <a:xfrm>
            <a:off x="1734835" y="4579789"/>
            <a:ext cx="6248400" cy="1373786"/>
            <a:chOff x="1600200" y="3732707"/>
            <a:chExt cx="6248400" cy="1373786"/>
          </a:xfrm>
        </p:grpSpPr>
        <p:grpSp>
          <p:nvGrpSpPr>
            <p:cNvPr id="645" name="Group 644">
              <a:extLst>
                <a:ext uri="{FF2B5EF4-FFF2-40B4-BE49-F238E27FC236}">
                  <a16:creationId xmlns:a16="http://schemas.microsoft.com/office/drawing/2014/main" id="{15643D81-5A87-4543-A8F3-937BC4EA9F37}"/>
                </a:ext>
              </a:extLst>
            </p:cNvPr>
            <p:cNvGrpSpPr/>
            <p:nvPr/>
          </p:nvGrpSpPr>
          <p:grpSpPr>
            <a:xfrm>
              <a:off x="1600200" y="3732707"/>
              <a:ext cx="6248400" cy="1373786"/>
              <a:chOff x="1600200" y="3732707"/>
              <a:chExt cx="6248400" cy="1373786"/>
            </a:xfrm>
          </p:grpSpPr>
          <p:grpSp>
            <p:nvGrpSpPr>
              <p:cNvPr id="647" name="Group 646">
                <a:extLst>
                  <a:ext uri="{FF2B5EF4-FFF2-40B4-BE49-F238E27FC236}">
                    <a16:creationId xmlns:a16="http://schemas.microsoft.com/office/drawing/2014/main" id="{310700AC-FDEE-874B-89D6-C84F4A8ADF19}"/>
                  </a:ext>
                </a:extLst>
              </p:cNvPr>
              <p:cNvGrpSpPr/>
              <p:nvPr/>
            </p:nvGrpSpPr>
            <p:grpSpPr>
              <a:xfrm>
                <a:off x="1600200" y="3732707"/>
                <a:ext cx="6248400" cy="1373786"/>
                <a:chOff x="1828800" y="3732707"/>
                <a:chExt cx="6248400" cy="1373786"/>
              </a:xfrm>
            </p:grpSpPr>
            <p:cxnSp>
              <p:nvCxnSpPr>
                <p:cNvPr id="651" name="Straight Connector 650">
                  <a:extLst>
                    <a:ext uri="{FF2B5EF4-FFF2-40B4-BE49-F238E27FC236}">
                      <a16:creationId xmlns:a16="http://schemas.microsoft.com/office/drawing/2014/main" id="{3BB866A2-1588-3543-9BA2-BBBC57B5347B}"/>
                    </a:ext>
                  </a:extLst>
                </p:cNvPr>
                <p:cNvCxnSpPr/>
                <p:nvPr/>
              </p:nvCxnSpPr>
              <p:spPr>
                <a:xfrm>
                  <a:off x="4952999" y="4495800"/>
                  <a:ext cx="0" cy="61069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24A70DD0-A1B7-4B48-BF45-10E27A0700D0}"/>
                    </a:ext>
                  </a:extLst>
                </p:cNvPr>
                <p:cNvCxnSpPr>
                  <a:stCxn id="663" idx="2"/>
                  <a:endCxn id="653" idx="0"/>
                </p:cNvCxnSpPr>
                <p:nvPr/>
              </p:nvCxnSpPr>
              <p:spPr>
                <a:xfrm>
                  <a:off x="4953000" y="3732707"/>
                  <a:ext cx="0" cy="459386"/>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653" name="DRAM">
                  <a:extLst>
                    <a:ext uri="{FF2B5EF4-FFF2-40B4-BE49-F238E27FC236}">
                      <a16:creationId xmlns:a16="http://schemas.microsoft.com/office/drawing/2014/main" id="{A335669E-8447-4D41-9401-67196FBEB8C1}"/>
                    </a:ext>
                  </a:extLst>
                </p:cNvPr>
                <p:cNvSpPr/>
                <p:nvPr/>
              </p:nvSpPr>
              <p:spPr>
                <a:xfrm>
                  <a:off x="1828800" y="4192093"/>
                  <a:ext cx="6248400" cy="458293"/>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IO interface</a:t>
                  </a:r>
                </a:p>
              </p:txBody>
            </p:sp>
          </p:grpSp>
          <p:cxnSp>
            <p:nvCxnSpPr>
              <p:cNvPr id="648" name="Straight Connector 647">
                <a:extLst>
                  <a:ext uri="{FF2B5EF4-FFF2-40B4-BE49-F238E27FC236}">
                    <a16:creationId xmlns:a16="http://schemas.microsoft.com/office/drawing/2014/main" id="{D32FEC2E-B845-7A4D-9B4C-ADD33E25C0CC}"/>
                  </a:ext>
                </a:extLst>
              </p:cNvPr>
              <p:cNvCxnSpPr/>
              <p:nvPr/>
            </p:nvCxnSpPr>
            <p:spPr>
              <a:xfrm flipH="1">
                <a:off x="4648200" y="3885107"/>
                <a:ext cx="152400" cy="15349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B0C9C1FC-E60E-FE4C-9A37-963FDA24B4C7}"/>
                  </a:ext>
                </a:extLst>
              </p:cNvPr>
              <p:cNvCxnSpPr/>
              <p:nvPr/>
            </p:nvCxnSpPr>
            <p:spPr>
              <a:xfrm flipH="1">
                <a:off x="4648200" y="4800600"/>
                <a:ext cx="152400" cy="15349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650" name="TextBox 649">
                <a:extLst>
                  <a:ext uri="{FF2B5EF4-FFF2-40B4-BE49-F238E27FC236}">
                    <a16:creationId xmlns:a16="http://schemas.microsoft.com/office/drawing/2014/main" id="{D651882F-1DB5-6144-95F3-A79498ACEA13}"/>
                  </a:ext>
                </a:extLst>
              </p:cNvPr>
              <p:cNvSpPr txBox="1"/>
              <p:nvPr/>
            </p:nvSpPr>
            <p:spPr>
              <a:xfrm>
                <a:off x="4876800" y="3809062"/>
                <a:ext cx="1143001" cy="304800"/>
              </a:xfrm>
              <a:prstGeom prst="rect">
                <a:avLst/>
              </a:prstGeom>
              <a:noFill/>
            </p:spPr>
            <p:txBody>
              <a:bodyPr wrap="square" rtlCol="0" anchor="ctr">
                <a:noAutofit/>
              </a:bodyPr>
              <a:lstStyle/>
              <a:p>
                <a:pPr marL="0" marR="0" lvl="0" indent="0" algn="l" defTabSz="4572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64 bits</a:t>
                </a:r>
              </a:p>
            </p:txBody>
          </p:sp>
        </p:grpSp>
        <p:sp>
          <p:nvSpPr>
            <p:cNvPr id="646" name="TextBox 645">
              <a:extLst>
                <a:ext uri="{FF2B5EF4-FFF2-40B4-BE49-F238E27FC236}">
                  <a16:creationId xmlns:a16="http://schemas.microsoft.com/office/drawing/2014/main" id="{7EB40DA5-FE34-8F42-AF8D-DF8BD56071B0}"/>
                </a:ext>
              </a:extLst>
            </p:cNvPr>
            <p:cNvSpPr txBox="1"/>
            <p:nvPr/>
          </p:nvSpPr>
          <p:spPr>
            <a:xfrm>
              <a:off x="4876799" y="4724400"/>
              <a:ext cx="2589863" cy="304800"/>
            </a:xfrm>
            <a:prstGeom prst="rect">
              <a:avLst/>
            </a:prstGeom>
            <a:noFill/>
          </p:spPr>
          <p:txBody>
            <a:bodyPr wrap="square" rtlCol="0" anchor="ctr">
              <a:noAutofit/>
            </a:bodyPr>
            <a:lstStyle/>
            <a:p>
              <a:pPr marL="0" marR="0" lvl="0" indent="0" algn="l" defTabSz="4572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8 bits</a:t>
              </a:r>
            </a:p>
          </p:txBody>
        </p:sp>
      </p:grpSp>
      <p:grpSp>
        <p:nvGrpSpPr>
          <p:cNvPr id="654" name="Group 653">
            <a:extLst>
              <a:ext uri="{FF2B5EF4-FFF2-40B4-BE49-F238E27FC236}">
                <a16:creationId xmlns:a16="http://schemas.microsoft.com/office/drawing/2014/main" id="{38EA0C4F-F603-B848-A2ED-A782FADE01FC}"/>
              </a:ext>
            </a:extLst>
          </p:cNvPr>
          <p:cNvGrpSpPr/>
          <p:nvPr/>
        </p:nvGrpSpPr>
        <p:grpSpPr>
          <a:xfrm>
            <a:off x="1734835" y="3702045"/>
            <a:ext cx="6248400" cy="877744"/>
            <a:chOff x="1828800" y="2854963"/>
            <a:chExt cx="6248400" cy="877744"/>
          </a:xfrm>
        </p:grpSpPr>
        <p:cxnSp>
          <p:nvCxnSpPr>
            <p:cNvPr id="655" name="Straight Connector 654">
              <a:extLst>
                <a:ext uri="{FF2B5EF4-FFF2-40B4-BE49-F238E27FC236}">
                  <a16:creationId xmlns:a16="http://schemas.microsoft.com/office/drawing/2014/main" id="{3E3CFEE8-F30A-BF40-A6C4-E557C94BDD12}"/>
                </a:ext>
              </a:extLst>
            </p:cNvPr>
            <p:cNvCxnSpPr/>
            <p:nvPr/>
          </p:nvCxnSpPr>
          <p:spPr>
            <a:xfrm flipH="1">
              <a:off x="2134539"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30A002F7-5E4A-8343-B804-37A20F8E52D4}"/>
                </a:ext>
              </a:extLst>
            </p:cNvPr>
            <p:cNvCxnSpPr/>
            <p:nvPr/>
          </p:nvCxnSpPr>
          <p:spPr>
            <a:xfrm flipH="1">
              <a:off x="3692067"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22BD7456-961C-7646-890F-4A2E9B15442C}"/>
                </a:ext>
              </a:extLst>
            </p:cNvPr>
            <p:cNvCxnSpPr/>
            <p:nvPr/>
          </p:nvCxnSpPr>
          <p:spPr>
            <a:xfrm flipH="1">
              <a:off x="5258739" y="2862232"/>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8" name="Straight Connector 657">
              <a:extLst>
                <a:ext uri="{FF2B5EF4-FFF2-40B4-BE49-F238E27FC236}">
                  <a16:creationId xmlns:a16="http://schemas.microsoft.com/office/drawing/2014/main" id="{3D81D6B4-0A25-0A48-B039-B40208FDCBDC}"/>
                </a:ext>
              </a:extLst>
            </p:cNvPr>
            <p:cNvCxnSpPr/>
            <p:nvPr/>
          </p:nvCxnSpPr>
          <p:spPr>
            <a:xfrm flipH="1">
              <a:off x="6816267"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9" name="Straight Connector 658">
              <a:extLst>
                <a:ext uri="{FF2B5EF4-FFF2-40B4-BE49-F238E27FC236}">
                  <a16:creationId xmlns:a16="http://schemas.microsoft.com/office/drawing/2014/main" id="{078510E5-5EAA-E24C-B0D3-8474F07CEA88}"/>
                </a:ext>
              </a:extLst>
            </p:cNvPr>
            <p:cNvCxnSpPr/>
            <p:nvPr/>
          </p:nvCxnSpPr>
          <p:spPr>
            <a:xfrm flipV="1">
              <a:off x="2688688"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3D050315-C3BD-2946-8249-D61880EF34C4}"/>
                </a:ext>
              </a:extLst>
            </p:cNvPr>
            <p:cNvCxnSpPr/>
            <p:nvPr/>
          </p:nvCxnSpPr>
          <p:spPr>
            <a:xfrm flipV="1">
              <a:off x="4246216" y="2865278"/>
              <a:ext cx="0" cy="561691"/>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id="{1D7429C9-D98E-314D-A400-E54CB74F2583}"/>
                </a:ext>
              </a:extLst>
            </p:cNvPr>
            <p:cNvCxnSpPr/>
            <p:nvPr/>
          </p:nvCxnSpPr>
          <p:spPr>
            <a:xfrm flipV="1">
              <a:off x="5812888"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id="{E339399A-B8A7-5F43-BC07-7E7D3334EC06}"/>
                </a:ext>
              </a:extLst>
            </p:cNvPr>
            <p:cNvCxnSpPr/>
            <p:nvPr/>
          </p:nvCxnSpPr>
          <p:spPr>
            <a:xfrm flipV="1">
              <a:off x="7370416"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663" name="DRAM">
              <a:extLst>
                <a:ext uri="{FF2B5EF4-FFF2-40B4-BE49-F238E27FC236}">
                  <a16:creationId xmlns:a16="http://schemas.microsoft.com/office/drawing/2014/main" id="{00018AAE-ACF2-7748-98C9-753A3ACFC5F4}"/>
                </a:ext>
              </a:extLst>
            </p:cNvPr>
            <p:cNvSpPr/>
            <p:nvPr/>
          </p:nvSpPr>
          <p:spPr>
            <a:xfrm>
              <a:off x="1828800" y="3274414"/>
              <a:ext cx="6248400" cy="458293"/>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global sense amplifier</a:t>
              </a:r>
            </a:p>
          </p:txBody>
        </p:sp>
      </p:grpSp>
      <p:sp>
        <p:nvSpPr>
          <p:cNvPr id="674" name="TextBox 673">
            <a:extLst>
              <a:ext uri="{FF2B5EF4-FFF2-40B4-BE49-F238E27FC236}">
                <a16:creationId xmlns:a16="http://schemas.microsoft.com/office/drawing/2014/main" id="{FD98F5F3-B955-2541-81D7-C9DF9D1AAD1A}"/>
              </a:ext>
            </a:extLst>
          </p:cNvPr>
          <p:cNvSpPr txBox="1"/>
          <p:nvPr/>
        </p:nvSpPr>
        <p:spPr>
          <a:xfrm>
            <a:off x="5468635" y="1761482"/>
            <a:ext cx="2663952" cy="457200"/>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global </a:t>
            </a:r>
            <a:r>
              <a:rPr kumimoji="0" lang="en-US" sz="2400" b="0" i="0" u="none" strike="noStrike" kern="1200" cap="none" spc="0" normalizeH="0" baseline="0" noProof="0" dirty="0" err="1">
                <a:ln>
                  <a:noFill/>
                </a:ln>
                <a:solidFill>
                  <a:srgbClr val="000000"/>
                </a:solidFill>
                <a:effectLst/>
                <a:uLnTx/>
                <a:uFillTx/>
                <a:latin typeface="Avenir Next" panose="020B0503020202020204" pitchFamily="34" charset="0"/>
              </a:rPr>
              <a:t>wordline</a:t>
            </a:r>
            <a:endPar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ndParaRPr>
          </a:p>
        </p:txBody>
      </p:sp>
      <p:sp>
        <p:nvSpPr>
          <p:cNvPr id="5" name="Title 1">
            <a:extLst>
              <a:ext uri="{FF2B5EF4-FFF2-40B4-BE49-F238E27FC236}">
                <a16:creationId xmlns:a16="http://schemas.microsoft.com/office/drawing/2014/main" id="{670BE055-2BD2-36C1-A61A-707F615E1226}"/>
              </a:ext>
            </a:extLst>
          </p:cNvPr>
          <p:cNvSpPr>
            <a:spLocks noGrp="1"/>
          </p:cNvSpPr>
          <p:nvPr>
            <p:ph type="title"/>
          </p:nvPr>
        </p:nvSpPr>
        <p:spPr>
          <a:xfrm>
            <a:off x="169011" y="132334"/>
            <a:ext cx="8894602" cy="925840"/>
          </a:xfrm>
        </p:spPr>
        <p:txBody>
          <a:bodyPr>
            <a:noAutofit/>
          </a:bodyPr>
          <a:lstStyle/>
          <a:p>
            <a:r>
              <a:rPr lang="en-US" sz="3600" dirty="0"/>
              <a:t>Background: </a:t>
            </a:r>
            <a:br>
              <a:rPr lang="en-US" sz="3600" dirty="0"/>
            </a:br>
            <a:r>
              <a:rPr lang="en-US" sz="2800" dirty="0"/>
              <a:t>DRAM Operation – Row Access (ACTIVATE) </a:t>
            </a:r>
          </a:p>
        </p:txBody>
      </p:sp>
    </p:spTree>
    <p:extLst>
      <p:ext uri="{BB962C8B-B14F-4D97-AF65-F5344CB8AC3E}">
        <p14:creationId xmlns:p14="http://schemas.microsoft.com/office/powerpoint/2010/main" val="166816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500"/>
                                        <p:tgtEl>
                                          <p:spTgt spid="546"/>
                                        </p:tgtEl>
                                      </p:cBhvr>
                                    </p:animEffect>
                                  </p:childTnLst>
                                </p:cTn>
                              </p:par>
                              <p:par>
                                <p:cTn id="8" presetID="22" presetClass="entr" presetSubtype="8" fill="hold" nodeType="withEffect">
                                  <p:stCondLst>
                                    <p:cond delay="0"/>
                                  </p:stCondLst>
                                  <p:childTnLst>
                                    <p:set>
                                      <p:cBhvr>
                                        <p:cTn id="9" dur="1" fill="hold">
                                          <p:stCondLst>
                                            <p:cond delay="0"/>
                                          </p:stCondLst>
                                        </p:cTn>
                                        <p:tgtEl>
                                          <p:spTgt spid="553"/>
                                        </p:tgtEl>
                                        <p:attrNameLst>
                                          <p:attrName>style.visibility</p:attrName>
                                        </p:attrNameLst>
                                      </p:cBhvr>
                                      <p:to>
                                        <p:strVal val="visible"/>
                                      </p:to>
                                    </p:set>
                                    <p:animEffect transition="in" filter="wipe(left)">
                                      <p:cBhvr>
                                        <p:cTn id="10" dur="500"/>
                                        <p:tgtEl>
                                          <p:spTgt spid="553"/>
                                        </p:tgtEl>
                                      </p:cBhvr>
                                    </p:animEffect>
                                  </p:childTnLst>
                                </p:cTn>
                              </p:par>
                              <p:par>
                                <p:cTn id="11" presetID="22" presetClass="entr" presetSubtype="1" fill="hold" nodeType="withEffect">
                                  <p:stCondLst>
                                    <p:cond delay="0"/>
                                  </p:stCondLst>
                                  <p:childTnLst>
                                    <p:set>
                                      <p:cBhvr>
                                        <p:cTn id="12" dur="1" fill="hold">
                                          <p:stCondLst>
                                            <p:cond delay="0"/>
                                          </p:stCondLst>
                                        </p:cTn>
                                        <p:tgtEl>
                                          <p:spTgt spid="554"/>
                                        </p:tgtEl>
                                        <p:attrNameLst>
                                          <p:attrName>style.visibility</p:attrName>
                                        </p:attrNameLst>
                                      </p:cBhvr>
                                      <p:to>
                                        <p:strVal val="visible"/>
                                      </p:to>
                                    </p:set>
                                    <p:animEffect transition="in" filter="wipe(up)">
                                      <p:cBhvr>
                                        <p:cTn id="13" dur="500"/>
                                        <p:tgtEl>
                                          <p:spTgt spid="554"/>
                                        </p:tgtEl>
                                      </p:cBhvr>
                                    </p:animEffect>
                                  </p:childTnLst>
                                </p:cTn>
                              </p:par>
                              <p:par>
                                <p:cTn id="14" presetID="22" presetClass="entr" presetSubtype="8" fill="hold" nodeType="withEffect">
                                  <p:stCondLst>
                                    <p:cond delay="0"/>
                                  </p:stCondLst>
                                  <p:childTnLst>
                                    <p:set>
                                      <p:cBhvr>
                                        <p:cTn id="15" dur="1" fill="hold">
                                          <p:stCondLst>
                                            <p:cond delay="0"/>
                                          </p:stCondLst>
                                        </p:cTn>
                                        <p:tgtEl>
                                          <p:spTgt spid="612"/>
                                        </p:tgtEl>
                                        <p:attrNameLst>
                                          <p:attrName>style.visibility</p:attrName>
                                        </p:attrNameLst>
                                      </p:cBhvr>
                                      <p:to>
                                        <p:strVal val="visible"/>
                                      </p:to>
                                    </p:set>
                                    <p:animEffect transition="in" filter="wipe(left)">
                                      <p:cBhvr>
                                        <p:cTn id="16" dur="500"/>
                                        <p:tgtEl>
                                          <p:spTgt spid="612"/>
                                        </p:tgtEl>
                                      </p:cBhvr>
                                    </p:animEffect>
                                  </p:childTnLst>
                                </p:cTn>
                              </p:par>
                              <p:par>
                                <p:cTn id="17" presetID="22" presetClass="entr" presetSubtype="1" fill="hold" nodeType="withEffect">
                                  <p:stCondLst>
                                    <p:cond delay="0"/>
                                  </p:stCondLst>
                                  <p:childTnLst>
                                    <p:set>
                                      <p:cBhvr>
                                        <p:cTn id="18" dur="1" fill="hold">
                                          <p:stCondLst>
                                            <p:cond delay="0"/>
                                          </p:stCondLst>
                                        </p:cTn>
                                        <p:tgtEl>
                                          <p:spTgt spid="555"/>
                                        </p:tgtEl>
                                        <p:attrNameLst>
                                          <p:attrName>style.visibility</p:attrName>
                                        </p:attrNameLst>
                                      </p:cBhvr>
                                      <p:to>
                                        <p:strVal val="visible"/>
                                      </p:to>
                                    </p:set>
                                    <p:animEffect transition="in" filter="wipe(up)">
                                      <p:cBhvr>
                                        <p:cTn id="19" dur="500"/>
                                        <p:tgtEl>
                                          <p:spTgt spid="555"/>
                                        </p:tgtEl>
                                      </p:cBhvr>
                                    </p:animEffect>
                                  </p:childTnLst>
                                </p:cTn>
                              </p:par>
                              <p:par>
                                <p:cTn id="20" presetID="22" presetClass="entr" presetSubtype="8" fill="hold" nodeType="withEffect">
                                  <p:stCondLst>
                                    <p:cond delay="0"/>
                                  </p:stCondLst>
                                  <p:childTnLst>
                                    <p:set>
                                      <p:cBhvr>
                                        <p:cTn id="21" dur="1" fill="hold">
                                          <p:stCondLst>
                                            <p:cond delay="0"/>
                                          </p:stCondLst>
                                        </p:cTn>
                                        <p:tgtEl>
                                          <p:spTgt spid="620"/>
                                        </p:tgtEl>
                                        <p:attrNameLst>
                                          <p:attrName>style.visibility</p:attrName>
                                        </p:attrNameLst>
                                      </p:cBhvr>
                                      <p:to>
                                        <p:strVal val="visible"/>
                                      </p:to>
                                    </p:set>
                                    <p:animEffect transition="in" filter="wipe(left)">
                                      <p:cBhvr>
                                        <p:cTn id="22" dur="500"/>
                                        <p:tgtEl>
                                          <p:spTgt spid="620"/>
                                        </p:tgtEl>
                                      </p:cBhvr>
                                    </p:animEffect>
                                  </p:childTnLst>
                                </p:cTn>
                              </p:par>
                              <p:par>
                                <p:cTn id="23" presetID="22" presetClass="entr" presetSubtype="1" fill="hold" nodeType="withEffect">
                                  <p:stCondLst>
                                    <p:cond delay="0"/>
                                  </p:stCondLst>
                                  <p:childTnLst>
                                    <p:set>
                                      <p:cBhvr>
                                        <p:cTn id="24" dur="1" fill="hold">
                                          <p:stCondLst>
                                            <p:cond delay="0"/>
                                          </p:stCondLst>
                                        </p:cTn>
                                        <p:tgtEl>
                                          <p:spTgt spid="556"/>
                                        </p:tgtEl>
                                        <p:attrNameLst>
                                          <p:attrName>style.visibility</p:attrName>
                                        </p:attrNameLst>
                                      </p:cBhvr>
                                      <p:to>
                                        <p:strVal val="visible"/>
                                      </p:to>
                                    </p:set>
                                    <p:animEffect transition="in" filter="wipe(up)">
                                      <p:cBhvr>
                                        <p:cTn id="25" dur="500"/>
                                        <p:tgtEl>
                                          <p:spTgt spid="556"/>
                                        </p:tgtEl>
                                      </p:cBhvr>
                                    </p:animEffect>
                                  </p:childTnLst>
                                </p:cTn>
                              </p:par>
                              <p:par>
                                <p:cTn id="26" presetID="22" presetClass="entr" presetSubtype="8" fill="hold" nodeType="withEffect">
                                  <p:stCondLst>
                                    <p:cond delay="0"/>
                                  </p:stCondLst>
                                  <p:childTnLst>
                                    <p:set>
                                      <p:cBhvr>
                                        <p:cTn id="27" dur="1" fill="hold">
                                          <p:stCondLst>
                                            <p:cond delay="0"/>
                                          </p:stCondLst>
                                        </p:cTn>
                                        <p:tgtEl>
                                          <p:spTgt spid="628"/>
                                        </p:tgtEl>
                                        <p:attrNameLst>
                                          <p:attrName>style.visibility</p:attrName>
                                        </p:attrNameLst>
                                      </p:cBhvr>
                                      <p:to>
                                        <p:strVal val="visible"/>
                                      </p:to>
                                    </p:set>
                                    <p:animEffect transition="in" filter="wipe(left)">
                                      <p:cBhvr>
                                        <p:cTn id="28" dur="500"/>
                                        <p:tgtEl>
                                          <p:spTgt spid="628"/>
                                        </p:tgtEl>
                                      </p:cBhvr>
                                    </p:animEffect>
                                  </p:childTnLst>
                                </p:cTn>
                              </p:par>
                              <p:par>
                                <p:cTn id="29" presetID="22" presetClass="entr" presetSubtype="1" fill="hold" nodeType="withEffect">
                                  <p:stCondLst>
                                    <p:cond delay="0"/>
                                  </p:stCondLst>
                                  <p:childTnLst>
                                    <p:set>
                                      <p:cBhvr>
                                        <p:cTn id="30" dur="1" fill="hold">
                                          <p:stCondLst>
                                            <p:cond delay="0"/>
                                          </p:stCondLst>
                                        </p:cTn>
                                        <p:tgtEl>
                                          <p:spTgt spid="557"/>
                                        </p:tgtEl>
                                        <p:attrNameLst>
                                          <p:attrName>style.visibility</p:attrName>
                                        </p:attrNameLst>
                                      </p:cBhvr>
                                      <p:to>
                                        <p:strVal val="visible"/>
                                      </p:to>
                                    </p:set>
                                    <p:animEffect transition="in" filter="wipe(up)">
                                      <p:cBhvr>
                                        <p:cTn id="31" dur="500"/>
                                        <p:tgtEl>
                                          <p:spTgt spid="557"/>
                                        </p:tgtEl>
                                      </p:cBhvr>
                                    </p:animEffect>
                                  </p:childTnLst>
                                </p:cTn>
                              </p:par>
                              <p:par>
                                <p:cTn id="32" presetID="22" presetClass="entr" presetSubtype="8" fill="hold" nodeType="withEffect">
                                  <p:stCondLst>
                                    <p:cond delay="0"/>
                                  </p:stCondLst>
                                  <p:childTnLst>
                                    <p:set>
                                      <p:cBhvr>
                                        <p:cTn id="33" dur="1" fill="hold">
                                          <p:stCondLst>
                                            <p:cond delay="0"/>
                                          </p:stCondLst>
                                        </p:cTn>
                                        <p:tgtEl>
                                          <p:spTgt spid="636"/>
                                        </p:tgtEl>
                                        <p:attrNameLst>
                                          <p:attrName>style.visibility</p:attrName>
                                        </p:attrNameLst>
                                      </p:cBhvr>
                                      <p:to>
                                        <p:strVal val="visible"/>
                                      </p:to>
                                    </p:set>
                                    <p:animEffect transition="in" filter="wipe(left)">
                                      <p:cBhvr>
                                        <p:cTn id="34" dur="500"/>
                                        <p:tgtEl>
                                          <p:spTgt spid="63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559"/>
                                        </p:tgtEl>
                                        <p:attrNameLst>
                                          <p:attrName>style.visibility</p:attrName>
                                        </p:attrNameLst>
                                      </p:cBhvr>
                                      <p:to>
                                        <p:strVal val="visible"/>
                                      </p:to>
                                    </p:set>
                                    <p:animEffect transition="in" filter="wipe(up)">
                                      <p:cBhvr>
                                        <p:cTn id="39" dur="500"/>
                                        <p:tgtEl>
                                          <p:spTgt spid="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 name="Group 339">
            <a:extLst>
              <a:ext uri="{FF2B5EF4-FFF2-40B4-BE49-F238E27FC236}">
                <a16:creationId xmlns:a16="http://schemas.microsoft.com/office/drawing/2014/main" id="{CC35E45C-1727-4240-ABB6-6BB6AD7FC789}"/>
              </a:ext>
            </a:extLst>
          </p:cNvPr>
          <p:cNvGrpSpPr/>
          <p:nvPr/>
        </p:nvGrpSpPr>
        <p:grpSpPr>
          <a:xfrm>
            <a:off x="1734836" y="2404844"/>
            <a:ext cx="1414038" cy="1414038"/>
            <a:chOff x="4876800" y="1600199"/>
            <a:chExt cx="2819401" cy="2819401"/>
          </a:xfrm>
        </p:grpSpPr>
        <p:grpSp>
          <p:nvGrpSpPr>
            <p:cNvPr id="341" name="Group 340">
              <a:extLst>
                <a:ext uri="{FF2B5EF4-FFF2-40B4-BE49-F238E27FC236}">
                  <a16:creationId xmlns:a16="http://schemas.microsoft.com/office/drawing/2014/main" id="{07D786E9-9BD2-604B-9AB2-DA6C25171B9D}"/>
                </a:ext>
              </a:extLst>
            </p:cNvPr>
            <p:cNvGrpSpPr/>
            <p:nvPr/>
          </p:nvGrpSpPr>
          <p:grpSpPr>
            <a:xfrm>
              <a:off x="5486400" y="3962400"/>
              <a:ext cx="2209800" cy="457200"/>
              <a:chOff x="5486400" y="3962400"/>
              <a:chExt cx="2209800" cy="457200"/>
            </a:xfrm>
          </p:grpSpPr>
          <p:sp>
            <p:nvSpPr>
              <p:cNvPr id="386" name="DRAM">
                <a:extLst>
                  <a:ext uri="{FF2B5EF4-FFF2-40B4-BE49-F238E27FC236}">
                    <a16:creationId xmlns:a16="http://schemas.microsoft.com/office/drawing/2014/main" id="{25AFF8CC-D2CE-4944-968E-16A914E96E0B}"/>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7" name="DRAM">
                <a:extLst>
                  <a:ext uri="{FF2B5EF4-FFF2-40B4-BE49-F238E27FC236}">
                    <a16:creationId xmlns:a16="http://schemas.microsoft.com/office/drawing/2014/main" id="{A59A5E2D-A64B-0D4D-8EA7-1030BECFC5C9}"/>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8" name="DRAM">
                <a:extLst>
                  <a:ext uri="{FF2B5EF4-FFF2-40B4-BE49-F238E27FC236}">
                    <a16:creationId xmlns:a16="http://schemas.microsoft.com/office/drawing/2014/main" id="{0AC56506-EA43-4C44-AEE1-7C14A8E91E6F}"/>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9" name="DRAM">
                <a:extLst>
                  <a:ext uri="{FF2B5EF4-FFF2-40B4-BE49-F238E27FC236}">
                    <a16:creationId xmlns:a16="http://schemas.microsoft.com/office/drawing/2014/main" id="{830F5712-D881-B848-A163-37C9BC9623BB}"/>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0" name="DRAM">
                <a:extLst>
                  <a:ext uri="{FF2B5EF4-FFF2-40B4-BE49-F238E27FC236}">
                    <a16:creationId xmlns:a16="http://schemas.microsoft.com/office/drawing/2014/main" id="{E35B8059-AE62-1C4D-A6FA-AE4C00592107}"/>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2" name="Group 341">
              <a:extLst>
                <a:ext uri="{FF2B5EF4-FFF2-40B4-BE49-F238E27FC236}">
                  <a16:creationId xmlns:a16="http://schemas.microsoft.com/office/drawing/2014/main" id="{FBFD512B-2633-3941-98E3-3FB6F769F062}"/>
                </a:ext>
              </a:extLst>
            </p:cNvPr>
            <p:cNvGrpSpPr/>
            <p:nvPr/>
          </p:nvGrpSpPr>
          <p:grpSpPr>
            <a:xfrm>
              <a:off x="4876800" y="1600200"/>
              <a:ext cx="457200" cy="2209800"/>
              <a:chOff x="4876800" y="1600200"/>
              <a:chExt cx="457200" cy="2209800"/>
            </a:xfrm>
          </p:grpSpPr>
          <p:sp>
            <p:nvSpPr>
              <p:cNvPr id="381" name="DRAM">
                <a:extLst>
                  <a:ext uri="{FF2B5EF4-FFF2-40B4-BE49-F238E27FC236}">
                    <a16:creationId xmlns:a16="http://schemas.microsoft.com/office/drawing/2014/main" id="{F0295A5A-104C-AC47-9B22-B86FF4637CC5}"/>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2" name="DRAM">
                <a:extLst>
                  <a:ext uri="{FF2B5EF4-FFF2-40B4-BE49-F238E27FC236}">
                    <a16:creationId xmlns:a16="http://schemas.microsoft.com/office/drawing/2014/main" id="{A95732E7-8722-DB42-BE30-4D7D083459E8}"/>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3" name="DRAM">
                <a:extLst>
                  <a:ext uri="{FF2B5EF4-FFF2-40B4-BE49-F238E27FC236}">
                    <a16:creationId xmlns:a16="http://schemas.microsoft.com/office/drawing/2014/main" id="{5C191B66-3FF9-B243-8625-8D3D8B5E0920}"/>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4" name="DRAM">
                <a:extLst>
                  <a:ext uri="{FF2B5EF4-FFF2-40B4-BE49-F238E27FC236}">
                    <a16:creationId xmlns:a16="http://schemas.microsoft.com/office/drawing/2014/main" id="{6A936B45-032D-1B4A-A275-60DFAFDAF3CD}"/>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5" name="DRAM">
                <a:extLst>
                  <a:ext uri="{FF2B5EF4-FFF2-40B4-BE49-F238E27FC236}">
                    <a16:creationId xmlns:a16="http://schemas.microsoft.com/office/drawing/2014/main" id="{92AC43AF-98B8-354F-84BD-0B1B67F3266A}"/>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3" name="Group 342">
              <a:extLst>
                <a:ext uri="{FF2B5EF4-FFF2-40B4-BE49-F238E27FC236}">
                  <a16:creationId xmlns:a16="http://schemas.microsoft.com/office/drawing/2014/main" id="{8A7DDA86-1037-5A4C-9F1C-0055EB7E57D7}"/>
                </a:ext>
              </a:extLst>
            </p:cNvPr>
            <p:cNvGrpSpPr/>
            <p:nvPr/>
          </p:nvGrpSpPr>
          <p:grpSpPr>
            <a:xfrm>
              <a:off x="5676900" y="1600199"/>
              <a:ext cx="1828800" cy="2362201"/>
              <a:chOff x="5676900" y="1170708"/>
              <a:chExt cx="1828800" cy="2791692"/>
            </a:xfrm>
          </p:grpSpPr>
          <p:cxnSp>
            <p:nvCxnSpPr>
              <p:cNvPr id="376" name="Straight Connector 375">
                <a:extLst>
                  <a:ext uri="{FF2B5EF4-FFF2-40B4-BE49-F238E27FC236}">
                    <a16:creationId xmlns:a16="http://schemas.microsoft.com/office/drawing/2014/main" id="{29FFA326-7640-9F45-8A15-1DCBB1088151}"/>
                  </a:ext>
                </a:extLst>
              </p:cNvPr>
              <p:cNvCxnSpPr>
                <a:cxnSpLocks/>
                <a:stCxn id="346" idx="0"/>
                <a:endCxn id="386"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324A8636-04C6-E741-B3D0-3FEBDF3B314B}"/>
                  </a:ext>
                </a:extLst>
              </p:cNvPr>
              <p:cNvCxnSpPr>
                <a:cxnSpLocks/>
                <a:stCxn id="348" idx="0"/>
                <a:endCxn id="388"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A36AED9A-C4A2-6041-88E8-2AB310150EBF}"/>
                  </a:ext>
                </a:extLst>
              </p:cNvPr>
              <p:cNvCxnSpPr>
                <a:cxnSpLocks/>
                <a:stCxn id="349" idx="0"/>
                <a:endCxn id="389"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AD0D7C1B-7F60-CB44-9583-5C5F08F22337}"/>
                  </a:ext>
                </a:extLst>
              </p:cNvPr>
              <p:cNvCxnSpPr>
                <a:cxnSpLocks/>
                <a:stCxn id="350" idx="0"/>
                <a:endCxn id="390"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E5D9C3DF-A3E2-804A-A10F-680406B6A719}"/>
                  </a:ext>
                </a:extLst>
              </p:cNvPr>
              <p:cNvCxnSpPr>
                <a:cxnSpLocks/>
                <a:stCxn id="347" idx="0"/>
                <a:endCxn id="387"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4" name="Group 343">
              <a:extLst>
                <a:ext uri="{FF2B5EF4-FFF2-40B4-BE49-F238E27FC236}">
                  <a16:creationId xmlns:a16="http://schemas.microsoft.com/office/drawing/2014/main" id="{48E21240-B567-8A4A-A2AD-6B219C062D5D}"/>
                </a:ext>
              </a:extLst>
            </p:cNvPr>
            <p:cNvGrpSpPr/>
            <p:nvPr/>
          </p:nvGrpSpPr>
          <p:grpSpPr>
            <a:xfrm>
              <a:off x="5334000" y="1790700"/>
              <a:ext cx="2362201" cy="1828800"/>
              <a:chOff x="5333998" y="1790700"/>
              <a:chExt cx="2791691" cy="1828800"/>
            </a:xfrm>
          </p:grpSpPr>
          <p:cxnSp>
            <p:nvCxnSpPr>
              <p:cNvPr id="371" name="Straight Connector 370">
                <a:extLst>
                  <a:ext uri="{FF2B5EF4-FFF2-40B4-BE49-F238E27FC236}">
                    <a16:creationId xmlns:a16="http://schemas.microsoft.com/office/drawing/2014/main" id="{C28A874C-9927-4B48-B779-3E40D990C9B4}"/>
                  </a:ext>
                </a:extLst>
              </p:cNvPr>
              <p:cNvCxnSpPr>
                <a:cxnSpLocks/>
                <a:stCxn id="350" idx="6"/>
                <a:endCxn id="381"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CB2AC50A-9D6B-764F-B364-48AE4970D378}"/>
                  </a:ext>
                </a:extLst>
              </p:cNvPr>
              <p:cNvCxnSpPr>
                <a:cxnSpLocks/>
                <a:stCxn id="355" idx="6"/>
                <a:endCxn id="382"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882D8C5E-F052-234C-8FF5-6A7DB46C8CD4}"/>
                  </a:ext>
                </a:extLst>
              </p:cNvPr>
              <p:cNvCxnSpPr>
                <a:cxnSpLocks/>
                <a:stCxn id="360" idx="6"/>
                <a:endCxn id="383"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1682FC39-5945-094F-A3FA-E8231AF82D4C}"/>
                  </a:ext>
                </a:extLst>
              </p:cNvPr>
              <p:cNvCxnSpPr>
                <a:cxnSpLocks/>
                <a:stCxn id="365" idx="6"/>
                <a:endCxn id="384"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AD25485F-B7C0-674E-A307-AD236EC77A9C}"/>
                  </a:ext>
                </a:extLst>
              </p:cNvPr>
              <p:cNvCxnSpPr>
                <a:cxnSpLocks/>
                <a:stCxn id="370" idx="6"/>
                <a:endCxn id="385"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5" name="Group 344">
              <a:extLst>
                <a:ext uri="{FF2B5EF4-FFF2-40B4-BE49-F238E27FC236}">
                  <a16:creationId xmlns:a16="http://schemas.microsoft.com/office/drawing/2014/main" id="{229D41FD-2CCA-4249-A6DE-D48343BF5009}"/>
                </a:ext>
              </a:extLst>
            </p:cNvPr>
            <p:cNvGrpSpPr/>
            <p:nvPr/>
          </p:nvGrpSpPr>
          <p:grpSpPr>
            <a:xfrm>
              <a:off x="5486400" y="1600200"/>
              <a:ext cx="2209800" cy="2209800"/>
              <a:chOff x="5486400" y="1600200"/>
              <a:chExt cx="2209800" cy="2209800"/>
            </a:xfrm>
          </p:grpSpPr>
          <p:sp>
            <p:nvSpPr>
              <p:cNvPr id="346" name="Oval 345">
                <a:extLst>
                  <a:ext uri="{FF2B5EF4-FFF2-40B4-BE49-F238E27FC236}">
                    <a16:creationId xmlns:a16="http://schemas.microsoft.com/office/drawing/2014/main" id="{DFA999E8-5131-9248-A99D-83D97CD28E87}"/>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7" name="Oval 346">
                <a:extLst>
                  <a:ext uri="{FF2B5EF4-FFF2-40B4-BE49-F238E27FC236}">
                    <a16:creationId xmlns:a16="http://schemas.microsoft.com/office/drawing/2014/main" id="{065DA791-AF26-F244-A31B-F9A127DC50E2}"/>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8" name="Oval 347">
                <a:extLst>
                  <a:ext uri="{FF2B5EF4-FFF2-40B4-BE49-F238E27FC236}">
                    <a16:creationId xmlns:a16="http://schemas.microsoft.com/office/drawing/2014/main" id="{67B7BC3F-263D-044F-9E20-F4A092F79728}"/>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9" name="Oval 348">
                <a:extLst>
                  <a:ext uri="{FF2B5EF4-FFF2-40B4-BE49-F238E27FC236}">
                    <a16:creationId xmlns:a16="http://schemas.microsoft.com/office/drawing/2014/main" id="{CD12FE48-46D9-1B4F-9B29-8C8A04EC544B}"/>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0" name="Oval 349">
                <a:extLst>
                  <a:ext uri="{FF2B5EF4-FFF2-40B4-BE49-F238E27FC236}">
                    <a16:creationId xmlns:a16="http://schemas.microsoft.com/office/drawing/2014/main" id="{23297995-A6C8-D942-BDAC-591A2FC62004}"/>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1" name="Oval 350">
                <a:extLst>
                  <a:ext uri="{FF2B5EF4-FFF2-40B4-BE49-F238E27FC236}">
                    <a16:creationId xmlns:a16="http://schemas.microsoft.com/office/drawing/2014/main" id="{FB120AB4-4E3C-EA40-A7D1-5A3A9B7410F3}"/>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2" name="Oval 351">
                <a:extLst>
                  <a:ext uri="{FF2B5EF4-FFF2-40B4-BE49-F238E27FC236}">
                    <a16:creationId xmlns:a16="http://schemas.microsoft.com/office/drawing/2014/main" id="{5E36ACE9-B990-2241-9BB2-3CCBF85BCB6C}"/>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3" name="Oval 352">
                <a:extLst>
                  <a:ext uri="{FF2B5EF4-FFF2-40B4-BE49-F238E27FC236}">
                    <a16:creationId xmlns:a16="http://schemas.microsoft.com/office/drawing/2014/main" id="{906D173F-0B41-CD43-890F-4DB06902718B}"/>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4" name="Oval 353">
                <a:extLst>
                  <a:ext uri="{FF2B5EF4-FFF2-40B4-BE49-F238E27FC236}">
                    <a16:creationId xmlns:a16="http://schemas.microsoft.com/office/drawing/2014/main" id="{A5F9740F-4DC2-D143-96E8-4E47516C8007}"/>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5" name="Oval 354">
                <a:extLst>
                  <a:ext uri="{FF2B5EF4-FFF2-40B4-BE49-F238E27FC236}">
                    <a16:creationId xmlns:a16="http://schemas.microsoft.com/office/drawing/2014/main" id="{0C330B6F-B25C-EE4B-8723-8E248F44CE9D}"/>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6" name="Oval 355">
                <a:extLst>
                  <a:ext uri="{FF2B5EF4-FFF2-40B4-BE49-F238E27FC236}">
                    <a16:creationId xmlns:a16="http://schemas.microsoft.com/office/drawing/2014/main" id="{164373B5-05E8-DC4A-9EC7-F480CBECB24F}"/>
                  </a:ext>
                </a:extLst>
              </p:cNvPr>
              <p:cNvSpPr/>
              <p:nvPr/>
            </p:nvSpPr>
            <p:spPr>
              <a:xfrm>
                <a:off x="54864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7" name="Oval 356">
                <a:extLst>
                  <a:ext uri="{FF2B5EF4-FFF2-40B4-BE49-F238E27FC236}">
                    <a16:creationId xmlns:a16="http://schemas.microsoft.com/office/drawing/2014/main" id="{682ACD19-D060-094B-AD85-49DBBF550BFA}"/>
                  </a:ext>
                </a:extLst>
              </p:cNvPr>
              <p:cNvSpPr/>
              <p:nvPr/>
            </p:nvSpPr>
            <p:spPr>
              <a:xfrm>
                <a:off x="59436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8" name="Oval 357">
                <a:extLst>
                  <a:ext uri="{FF2B5EF4-FFF2-40B4-BE49-F238E27FC236}">
                    <a16:creationId xmlns:a16="http://schemas.microsoft.com/office/drawing/2014/main" id="{FACC320E-5148-DC4D-97F0-CB0A40C53999}"/>
                  </a:ext>
                </a:extLst>
              </p:cNvPr>
              <p:cNvSpPr/>
              <p:nvPr/>
            </p:nvSpPr>
            <p:spPr>
              <a:xfrm>
                <a:off x="64008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9" name="Oval 358">
                <a:extLst>
                  <a:ext uri="{FF2B5EF4-FFF2-40B4-BE49-F238E27FC236}">
                    <a16:creationId xmlns:a16="http://schemas.microsoft.com/office/drawing/2014/main" id="{AFC00C1E-7968-864E-845D-B29D96B13045}"/>
                  </a:ext>
                </a:extLst>
              </p:cNvPr>
              <p:cNvSpPr/>
              <p:nvPr/>
            </p:nvSpPr>
            <p:spPr>
              <a:xfrm>
                <a:off x="68580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0" name="Oval 359">
                <a:extLst>
                  <a:ext uri="{FF2B5EF4-FFF2-40B4-BE49-F238E27FC236}">
                    <a16:creationId xmlns:a16="http://schemas.microsoft.com/office/drawing/2014/main" id="{B2A34CFC-CA03-BD41-B205-90944A53C23C}"/>
                  </a:ext>
                </a:extLst>
              </p:cNvPr>
              <p:cNvSpPr/>
              <p:nvPr/>
            </p:nvSpPr>
            <p:spPr>
              <a:xfrm>
                <a:off x="73152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1" name="Oval 360">
                <a:extLst>
                  <a:ext uri="{FF2B5EF4-FFF2-40B4-BE49-F238E27FC236}">
                    <a16:creationId xmlns:a16="http://schemas.microsoft.com/office/drawing/2014/main" id="{8FF0B806-9899-6B41-8779-96C7F77A15E8}"/>
                  </a:ext>
                </a:extLst>
              </p:cNvPr>
              <p:cNvSpPr/>
              <p:nvPr/>
            </p:nvSpPr>
            <p:spPr>
              <a:xfrm>
                <a:off x="54864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2" name="Oval 361">
                <a:extLst>
                  <a:ext uri="{FF2B5EF4-FFF2-40B4-BE49-F238E27FC236}">
                    <a16:creationId xmlns:a16="http://schemas.microsoft.com/office/drawing/2014/main" id="{5AE1ED62-1930-7042-8983-A26AEDA97921}"/>
                  </a:ext>
                </a:extLst>
              </p:cNvPr>
              <p:cNvSpPr/>
              <p:nvPr/>
            </p:nvSpPr>
            <p:spPr>
              <a:xfrm>
                <a:off x="59436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3" name="Oval 362">
                <a:extLst>
                  <a:ext uri="{FF2B5EF4-FFF2-40B4-BE49-F238E27FC236}">
                    <a16:creationId xmlns:a16="http://schemas.microsoft.com/office/drawing/2014/main" id="{02BFFBE3-F9E0-EA42-BED8-30937998D054}"/>
                  </a:ext>
                </a:extLst>
              </p:cNvPr>
              <p:cNvSpPr/>
              <p:nvPr/>
            </p:nvSpPr>
            <p:spPr>
              <a:xfrm>
                <a:off x="64008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4" name="Oval 363">
                <a:extLst>
                  <a:ext uri="{FF2B5EF4-FFF2-40B4-BE49-F238E27FC236}">
                    <a16:creationId xmlns:a16="http://schemas.microsoft.com/office/drawing/2014/main" id="{A6E7ED46-7F33-FD40-ADDD-D8DA1AB93894}"/>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5" name="Oval 364">
                <a:extLst>
                  <a:ext uri="{FF2B5EF4-FFF2-40B4-BE49-F238E27FC236}">
                    <a16:creationId xmlns:a16="http://schemas.microsoft.com/office/drawing/2014/main" id="{7B0D521E-528E-5B44-AF3A-B583B35EB5AD}"/>
                  </a:ext>
                </a:extLst>
              </p:cNvPr>
              <p:cNvSpPr/>
              <p:nvPr/>
            </p:nvSpPr>
            <p:spPr>
              <a:xfrm>
                <a:off x="73152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6" name="Oval 365">
                <a:extLst>
                  <a:ext uri="{FF2B5EF4-FFF2-40B4-BE49-F238E27FC236}">
                    <a16:creationId xmlns:a16="http://schemas.microsoft.com/office/drawing/2014/main" id="{DF2CB39B-98B7-7540-86CF-CFCCDFF05ED9}"/>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7" name="Oval 366">
                <a:extLst>
                  <a:ext uri="{FF2B5EF4-FFF2-40B4-BE49-F238E27FC236}">
                    <a16:creationId xmlns:a16="http://schemas.microsoft.com/office/drawing/2014/main" id="{3B60278B-CD23-EA4F-ACA9-3CBA14D8E405}"/>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8" name="Oval 367">
                <a:extLst>
                  <a:ext uri="{FF2B5EF4-FFF2-40B4-BE49-F238E27FC236}">
                    <a16:creationId xmlns:a16="http://schemas.microsoft.com/office/drawing/2014/main" id="{0EA7443B-358B-CA4E-AD9A-30C5ADF6AAAD}"/>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9" name="Oval 368">
                <a:extLst>
                  <a:ext uri="{FF2B5EF4-FFF2-40B4-BE49-F238E27FC236}">
                    <a16:creationId xmlns:a16="http://schemas.microsoft.com/office/drawing/2014/main" id="{98B80347-3184-0044-B50C-AF956B90BEFE}"/>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0" name="Oval 369">
                <a:extLst>
                  <a:ext uri="{FF2B5EF4-FFF2-40B4-BE49-F238E27FC236}">
                    <a16:creationId xmlns:a16="http://schemas.microsoft.com/office/drawing/2014/main" id="{24F96B99-A27F-8642-9D72-69558AE15435}"/>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391" name="Group 390">
            <a:extLst>
              <a:ext uri="{FF2B5EF4-FFF2-40B4-BE49-F238E27FC236}">
                <a16:creationId xmlns:a16="http://schemas.microsoft.com/office/drawing/2014/main" id="{B11AFC47-D992-1E46-A46D-0AA729C4BB6D}"/>
              </a:ext>
            </a:extLst>
          </p:cNvPr>
          <p:cNvGrpSpPr/>
          <p:nvPr/>
        </p:nvGrpSpPr>
        <p:grpSpPr>
          <a:xfrm>
            <a:off x="3292364" y="2404844"/>
            <a:ext cx="1414038" cy="1414038"/>
            <a:chOff x="4876800" y="1600199"/>
            <a:chExt cx="2819401" cy="2819401"/>
          </a:xfrm>
        </p:grpSpPr>
        <p:grpSp>
          <p:nvGrpSpPr>
            <p:cNvPr id="392" name="Group 391">
              <a:extLst>
                <a:ext uri="{FF2B5EF4-FFF2-40B4-BE49-F238E27FC236}">
                  <a16:creationId xmlns:a16="http://schemas.microsoft.com/office/drawing/2014/main" id="{39382EDE-AA35-184B-8C6B-C26BF87175EE}"/>
                </a:ext>
              </a:extLst>
            </p:cNvPr>
            <p:cNvGrpSpPr/>
            <p:nvPr/>
          </p:nvGrpSpPr>
          <p:grpSpPr>
            <a:xfrm>
              <a:off x="5486400" y="3962400"/>
              <a:ext cx="2209800" cy="457200"/>
              <a:chOff x="5486400" y="3962400"/>
              <a:chExt cx="2209800" cy="457200"/>
            </a:xfrm>
          </p:grpSpPr>
          <p:sp>
            <p:nvSpPr>
              <p:cNvPr id="437" name="DRAM">
                <a:extLst>
                  <a:ext uri="{FF2B5EF4-FFF2-40B4-BE49-F238E27FC236}">
                    <a16:creationId xmlns:a16="http://schemas.microsoft.com/office/drawing/2014/main" id="{A9CB3F9B-AAF7-7248-9BB0-B4B86E99CEEC}"/>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8" name="DRAM">
                <a:extLst>
                  <a:ext uri="{FF2B5EF4-FFF2-40B4-BE49-F238E27FC236}">
                    <a16:creationId xmlns:a16="http://schemas.microsoft.com/office/drawing/2014/main" id="{1D7D8DCC-B86C-C641-BA28-D0BD8AF05D2D}"/>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9" name="DRAM">
                <a:extLst>
                  <a:ext uri="{FF2B5EF4-FFF2-40B4-BE49-F238E27FC236}">
                    <a16:creationId xmlns:a16="http://schemas.microsoft.com/office/drawing/2014/main" id="{BAB1A4EB-C414-0448-8A0B-7E519FE8B954}"/>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0" name="DRAM">
                <a:extLst>
                  <a:ext uri="{FF2B5EF4-FFF2-40B4-BE49-F238E27FC236}">
                    <a16:creationId xmlns:a16="http://schemas.microsoft.com/office/drawing/2014/main" id="{398F608C-8B86-D84E-BD47-CE3649AB9E11}"/>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1" name="DRAM">
                <a:extLst>
                  <a:ext uri="{FF2B5EF4-FFF2-40B4-BE49-F238E27FC236}">
                    <a16:creationId xmlns:a16="http://schemas.microsoft.com/office/drawing/2014/main" id="{08B71CC4-8A4F-DD4C-BEE0-866EBE59AE7B}"/>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3" name="Group 392">
              <a:extLst>
                <a:ext uri="{FF2B5EF4-FFF2-40B4-BE49-F238E27FC236}">
                  <a16:creationId xmlns:a16="http://schemas.microsoft.com/office/drawing/2014/main" id="{07A10A8B-DE37-4D4B-B3B7-53AF498FCE7A}"/>
                </a:ext>
              </a:extLst>
            </p:cNvPr>
            <p:cNvGrpSpPr/>
            <p:nvPr/>
          </p:nvGrpSpPr>
          <p:grpSpPr>
            <a:xfrm>
              <a:off x="4876800" y="1600200"/>
              <a:ext cx="457200" cy="2209800"/>
              <a:chOff x="4876800" y="1600200"/>
              <a:chExt cx="457200" cy="2209800"/>
            </a:xfrm>
          </p:grpSpPr>
          <p:sp>
            <p:nvSpPr>
              <p:cNvPr id="432" name="DRAM">
                <a:extLst>
                  <a:ext uri="{FF2B5EF4-FFF2-40B4-BE49-F238E27FC236}">
                    <a16:creationId xmlns:a16="http://schemas.microsoft.com/office/drawing/2014/main" id="{74EDFB8B-4EAC-6540-A2DE-26FA676ABF83}"/>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3" name="DRAM">
                <a:extLst>
                  <a:ext uri="{FF2B5EF4-FFF2-40B4-BE49-F238E27FC236}">
                    <a16:creationId xmlns:a16="http://schemas.microsoft.com/office/drawing/2014/main" id="{1874FD00-A6E9-6F4E-BEAF-20253DAF4197}"/>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4" name="DRAM">
                <a:extLst>
                  <a:ext uri="{FF2B5EF4-FFF2-40B4-BE49-F238E27FC236}">
                    <a16:creationId xmlns:a16="http://schemas.microsoft.com/office/drawing/2014/main" id="{6C1E8F37-B137-C546-9510-9D33EEA5B944}"/>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5" name="DRAM">
                <a:extLst>
                  <a:ext uri="{FF2B5EF4-FFF2-40B4-BE49-F238E27FC236}">
                    <a16:creationId xmlns:a16="http://schemas.microsoft.com/office/drawing/2014/main" id="{E9A156C1-4F9B-2144-B478-CA14902A62BE}"/>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6" name="DRAM">
                <a:extLst>
                  <a:ext uri="{FF2B5EF4-FFF2-40B4-BE49-F238E27FC236}">
                    <a16:creationId xmlns:a16="http://schemas.microsoft.com/office/drawing/2014/main" id="{5D3FE231-9579-B543-97D9-CC936EC8F370}"/>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4" name="Group 393">
              <a:extLst>
                <a:ext uri="{FF2B5EF4-FFF2-40B4-BE49-F238E27FC236}">
                  <a16:creationId xmlns:a16="http://schemas.microsoft.com/office/drawing/2014/main" id="{22BF00FC-B81D-7B4D-9B63-8DE814646255}"/>
                </a:ext>
              </a:extLst>
            </p:cNvPr>
            <p:cNvGrpSpPr/>
            <p:nvPr/>
          </p:nvGrpSpPr>
          <p:grpSpPr>
            <a:xfrm>
              <a:off x="5676900" y="1600199"/>
              <a:ext cx="1828800" cy="2362201"/>
              <a:chOff x="5676900" y="1170708"/>
              <a:chExt cx="1828800" cy="2791692"/>
            </a:xfrm>
          </p:grpSpPr>
          <p:cxnSp>
            <p:nvCxnSpPr>
              <p:cNvPr id="427" name="Straight Connector 426">
                <a:extLst>
                  <a:ext uri="{FF2B5EF4-FFF2-40B4-BE49-F238E27FC236}">
                    <a16:creationId xmlns:a16="http://schemas.microsoft.com/office/drawing/2014/main" id="{66825576-4991-D141-A606-275CE07F0B90}"/>
                  </a:ext>
                </a:extLst>
              </p:cNvPr>
              <p:cNvCxnSpPr>
                <a:cxnSpLocks/>
                <a:stCxn id="397" idx="0"/>
                <a:endCxn id="437"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C05FEDD8-553B-E246-AC5C-15BB1D44C318}"/>
                  </a:ext>
                </a:extLst>
              </p:cNvPr>
              <p:cNvCxnSpPr>
                <a:cxnSpLocks/>
                <a:stCxn id="399" idx="0"/>
                <a:endCxn id="439"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8FB76780-C566-3E4E-8A55-1CF551183030}"/>
                  </a:ext>
                </a:extLst>
              </p:cNvPr>
              <p:cNvCxnSpPr>
                <a:cxnSpLocks/>
                <a:stCxn id="400" idx="0"/>
                <a:endCxn id="440"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AB3A500C-1762-C142-9DAF-D39B74DCAAB7}"/>
                  </a:ext>
                </a:extLst>
              </p:cNvPr>
              <p:cNvCxnSpPr>
                <a:cxnSpLocks/>
                <a:stCxn id="401" idx="0"/>
                <a:endCxn id="441"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A37406B4-A1DE-BA40-9ABC-FB28B753EA8D}"/>
                  </a:ext>
                </a:extLst>
              </p:cNvPr>
              <p:cNvCxnSpPr>
                <a:cxnSpLocks/>
                <a:stCxn id="398" idx="0"/>
                <a:endCxn id="438"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5" name="Group 394">
              <a:extLst>
                <a:ext uri="{FF2B5EF4-FFF2-40B4-BE49-F238E27FC236}">
                  <a16:creationId xmlns:a16="http://schemas.microsoft.com/office/drawing/2014/main" id="{E3601414-FC10-A340-A9F2-B35360F8AA5F}"/>
                </a:ext>
              </a:extLst>
            </p:cNvPr>
            <p:cNvGrpSpPr/>
            <p:nvPr/>
          </p:nvGrpSpPr>
          <p:grpSpPr>
            <a:xfrm>
              <a:off x="5334000" y="1790700"/>
              <a:ext cx="2362201" cy="1828800"/>
              <a:chOff x="5333998" y="1790700"/>
              <a:chExt cx="2791691" cy="1828800"/>
            </a:xfrm>
          </p:grpSpPr>
          <p:cxnSp>
            <p:nvCxnSpPr>
              <p:cNvPr id="422" name="Straight Connector 421">
                <a:extLst>
                  <a:ext uri="{FF2B5EF4-FFF2-40B4-BE49-F238E27FC236}">
                    <a16:creationId xmlns:a16="http://schemas.microsoft.com/office/drawing/2014/main" id="{F35E9050-B57E-A94A-9B8A-7599A47F425F}"/>
                  </a:ext>
                </a:extLst>
              </p:cNvPr>
              <p:cNvCxnSpPr>
                <a:cxnSpLocks/>
                <a:stCxn id="401" idx="6"/>
                <a:endCxn id="432"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2C7C2EC-B504-BB48-9DC6-65CE93CF1E5F}"/>
                  </a:ext>
                </a:extLst>
              </p:cNvPr>
              <p:cNvCxnSpPr>
                <a:cxnSpLocks/>
                <a:stCxn id="406" idx="6"/>
                <a:endCxn id="433"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583846CB-F02D-534C-9969-8B7615699FDC}"/>
                  </a:ext>
                </a:extLst>
              </p:cNvPr>
              <p:cNvCxnSpPr>
                <a:cxnSpLocks/>
                <a:endCxn id="434" idx="0"/>
              </p:cNvCxnSpPr>
              <p:nvPr/>
            </p:nvCxnSpPr>
            <p:spPr>
              <a:xfrm flipH="1">
                <a:off x="5333998" y="2705100"/>
                <a:ext cx="2791686"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6B33149D-96A6-2E4C-B353-11478420610B}"/>
                  </a:ext>
                </a:extLst>
              </p:cNvPr>
              <p:cNvCxnSpPr>
                <a:cxnSpLocks/>
                <a:stCxn id="416" idx="6"/>
                <a:endCxn id="435"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1F40B3AF-6386-7842-A059-5DF6B3A1BEEE}"/>
                  </a:ext>
                </a:extLst>
              </p:cNvPr>
              <p:cNvCxnSpPr>
                <a:cxnSpLocks/>
                <a:stCxn id="421" idx="6"/>
                <a:endCxn id="436"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6" name="Group 395">
              <a:extLst>
                <a:ext uri="{FF2B5EF4-FFF2-40B4-BE49-F238E27FC236}">
                  <a16:creationId xmlns:a16="http://schemas.microsoft.com/office/drawing/2014/main" id="{0CEB0A94-5D02-4C48-84CA-74AD2EA1A2BA}"/>
                </a:ext>
              </a:extLst>
            </p:cNvPr>
            <p:cNvGrpSpPr/>
            <p:nvPr/>
          </p:nvGrpSpPr>
          <p:grpSpPr>
            <a:xfrm>
              <a:off x="5486400" y="1600200"/>
              <a:ext cx="2209800" cy="2209800"/>
              <a:chOff x="5486400" y="1600200"/>
              <a:chExt cx="2209800" cy="2209800"/>
            </a:xfrm>
          </p:grpSpPr>
          <p:sp>
            <p:nvSpPr>
              <p:cNvPr id="397" name="Oval 396">
                <a:extLst>
                  <a:ext uri="{FF2B5EF4-FFF2-40B4-BE49-F238E27FC236}">
                    <a16:creationId xmlns:a16="http://schemas.microsoft.com/office/drawing/2014/main" id="{5CAC80A3-2785-964C-AF7D-F3DA04063AC1}"/>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8" name="Oval 397">
                <a:extLst>
                  <a:ext uri="{FF2B5EF4-FFF2-40B4-BE49-F238E27FC236}">
                    <a16:creationId xmlns:a16="http://schemas.microsoft.com/office/drawing/2014/main" id="{0DACBBC9-83C1-534B-82C4-1CC17CC0CC39}"/>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9" name="Oval 398">
                <a:extLst>
                  <a:ext uri="{FF2B5EF4-FFF2-40B4-BE49-F238E27FC236}">
                    <a16:creationId xmlns:a16="http://schemas.microsoft.com/office/drawing/2014/main" id="{B006351D-1681-5E4E-9833-C8B18EEBA193}"/>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0" name="Oval 399">
                <a:extLst>
                  <a:ext uri="{FF2B5EF4-FFF2-40B4-BE49-F238E27FC236}">
                    <a16:creationId xmlns:a16="http://schemas.microsoft.com/office/drawing/2014/main" id="{121DA3DE-42CF-AA41-B62D-C5884F8E9599}"/>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1" name="Oval 400">
                <a:extLst>
                  <a:ext uri="{FF2B5EF4-FFF2-40B4-BE49-F238E27FC236}">
                    <a16:creationId xmlns:a16="http://schemas.microsoft.com/office/drawing/2014/main" id="{17AFB6DE-6324-8748-8969-24311267FAB1}"/>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2" name="Oval 401">
                <a:extLst>
                  <a:ext uri="{FF2B5EF4-FFF2-40B4-BE49-F238E27FC236}">
                    <a16:creationId xmlns:a16="http://schemas.microsoft.com/office/drawing/2014/main" id="{3CD32634-F17B-334A-9B7D-89B774CE5C15}"/>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3" name="Oval 402">
                <a:extLst>
                  <a:ext uri="{FF2B5EF4-FFF2-40B4-BE49-F238E27FC236}">
                    <a16:creationId xmlns:a16="http://schemas.microsoft.com/office/drawing/2014/main" id="{4A4B272E-AC75-C248-A5B8-AAC608C9A2D5}"/>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4" name="Oval 403">
                <a:extLst>
                  <a:ext uri="{FF2B5EF4-FFF2-40B4-BE49-F238E27FC236}">
                    <a16:creationId xmlns:a16="http://schemas.microsoft.com/office/drawing/2014/main" id="{FE89EF87-4F03-7F44-A3F6-D4BD1A634048}"/>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5" name="Oval 404">
                <a:extLst>
                  <a:ext uri="{FF2B5EF4-FFF2-40B4-BE49-F238E27FC236}">
                    <a16:creationId xmlns:a16="http://schemas.microsoft.com/office/drawing/2014/main" id="{FE50D5CD-8EE7-6E49-9324-D95F1BF7716F}"/>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6" name="Oval 405">
                <a:extLst>
                  <a:ext uri="{FF2B5EF4-FFF2-40B4-BE49-F238E27FC236}">
                    <a16:creationId xmlns:a16="http://schemas.microsoft.com/office/drawing/2014/main" id="{F1670559-868E-AC43-8485-7A0CD3BBF6DD}"/>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7" name="Oval 406">
                <a:extLst>
                  <a:ext uri="{FF2B5EF4-FFF2-40B4-BE49-F238E27FC236}">
                    <a16:creationId xmlns:a16="http://schemas.microsoft.com/office/drawing/2014/main" id="{8A4D17F5-B8CC-454E-AAE6-2BB19366F797}"/>
                  </a:ext>
                </a:extLst>
              </p:cNvPr>
              <p:cNvSpPr/>
              <p:nvPr/>
            </p:nvSpPr>
            <p:spPr>
              <a:xfrm>
                <a:off x="54864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8" name="Oval 407">
                <a:extLst>
                  <a:ext uri="{FF2B5EF4-FFF2-40B4-BE49-F238E27FC236}">
                    <a16:creationId xmlns:a16="http://schemas.microsoft.com/office/drawing/2014/main" id="{403FA7A9-CA8A-C246-9A8D-4B2D6CCB5BED}"/>
                  </a:ext>
                </a:extLst>
              </p:cNvPr>
              <p:cNvSpPr/>
              <p:nvPr/>
            </p:nvSpPr>
            <p:spPr>
              <a:xfrm>
                <a:off x="59436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9" name="Oval 408">
                <a:extLst>
                  <a:ext uri="{FF2B5EF4-FFF2-40B4-BE49-F238E27FC236}">
                    <a16:creationId xmlns:a16="http://schemas.microsoft.com/office/drawing/2014/main" id="{914EE22A-B051-274B-B345-0D2FA2B1F1FD}"/>
                  </a:ext>
                </a:extLst>
              </p:cNvPr>
              <p:cNvSpPr/>
              <p:nvPr/>
            </p:nvSpPr>
            <p:spPr>
              <a:xfrm>
                <a:off x="64008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0" name="Oval 409">
                <a:extLst>
                  <a:ext uri="{FF2B5EF4-FFF2-40B4-BE49-F238E27FC236}">
                    <a16:creationId xmlns:a16="http://schemas.microsoft.com/office/drawing/2014/main" id="{BDDD48E8-8884-574D-B570-D4559E5AC908}"/>
                  </a:ext>
                </a:extLst>
              </p:cNvPr>
              <p:cNvSpPr/>
              <p:nvPr/>
            </p:nvSpPr>
            <p:spPr>
              <a:xfrm>
                <a:off x="68580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1" name="Oval 410">
                <a:extLst>
                  <a:ext uri="{FF2B5EF4-FFF2-40B4-BE49-F238E27FC236}">
                    <a16:creationId xmlns:a16="http://schemas.microsoft.com/office/drawing/2014/main" id="{111294A3-02F0-FC49-AD3B-E507B6D2BE99}"/>
                  </a:ext>
                </a:extLst>
              </p:cNvPr>
              <p:cNvSpPr/>
              <p:nvPr/>
            </p:nvSpPr>
            <p:spPr>
              <a:xfrm>
                <a:off x="73152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2" name="Oval 411">
                <a:extLst>
                  <a:ext uri="{FF2B5EF4-FFF2-40B4-BE49-F238E27FC236}">
                    <a16:creationId xmlns:a16="http://schemas.microsoft.com/office/drawing/2014/main" id="{48731768-F3AB-8E49-A023-62B38772DB46}"/>
                  </a:ext>
                </a:extLst>
              </p:cNvPr>
              <p:cNvSpPr/>
              <p:nvPr/>
            </p:nvSpPr>
            <p:spPr>
              <a:xfrm>
                <a:off x="54864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3" name="Oval 412">
                <a:extLst>
                  <a:ext uri="{FF2B5EF4-FFF2-40B4-BE49-F238E27FC236}">
                    <a16:creationId xmlns:a16="http://schemas.microsoft.com/office/drawing/2014/main" id="{2BF851CC-F68B-9B4C-A58B-81DC812CDE0F}"/>
                  </a:ext>
                </a:extLst>
              </p:cNvPr>
              <p:cNvSpPr/>
              <p:nvPr/>
            </p:nvSpPr>
            <p:spPr>
              <a:xfrm>
                <a:off x="59436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4" name="Oval 413">
                <a:extLst>
                  <a:ext uri="{FF2B5EF4-FFF2-40B4-BE49-F238E27FC236}">
                    <a16:creationId xmlns:a16="http://schemas.microsoft.com/office/drawing/2014/main" id="{9D63C112-10DF-624C-8D85-74C0EA9ED444}"/>
                  </a:ext>
                </a:extLst>
              </p:cNvPr>
              <p:cNvSpPr/>
              <p:nvPr/>
            </p:nvSpPr>
            <p:spPr>
              <a:xfrm>
                <a:off x="64008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5" name="Oval 414">
                <a:extLst>
                  <a:ext uri="{FF2B5EF4-FFF2-40B4-BE49-F238E27FC236}">
                    <a16:creationId xmlns:a16="http://schemas.microsoft.com/office/drawing/2014/main" id="{447245FE-FD9D-CA40-8259-1603D9CEB6D8}"/>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6" name="Oval 415">
                <a:extLst>
                  <a:ext uri="{FF2B5EF4-FFF2-40B4-BE49-F238E27FC236}">
                    <a16:creationId xmlns:a16="http://schemas.microsoft.com/office/drawing/2014/main" id="{CC79A9FE-3B4F-8445-A57E-FCB77904C8B2}"/>
                  </a:ext>
                </a:extLst>
              </p:cNvPr>
              <p:cNvSpPr/>
              <p:nvPr/>
            </p:nvSpPr>
            <p:spPr>
              <a:xfrm>
                <a:off x="73152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7" name="Oval 416">
                <a:extLst>
                  <a:ext uri="{FF2B5EF4-FFF2-40B4-BE49-F238E27FC236}">
                    <a16:creationId xmlns:a16="http://schemas.microsoft.com/office/drawing/2014/main" id="{530B1789-DEDE-5A4F-B6E8-2F2A76B4CCA5}"/>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8" name="Oval 417">
                <a:extLst>
                  <a:ext uri="{FF2B5EF4-FFF2-40B4-BE49-F238E27FC236}">
                    <a16:creationId xmlns:a16="http://schemas.microsoft.com/office/drawing/2014/main" id="{25A88D22-A089-B446-90A4-D23E278BD77B}"/>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9" name="Oval 418">
                <a:extLst>
                  <a:ext uri="{FF2B5EF4-FFF2-40B4-BE49-F238E27FC236}">
                    <a16:creationId xmlns:a16="http://schemas.microsoft.com/office/drawing/2014/main" id="{BE8D1DAB-6891-EF42-A2A3-F98009328A0C}"/>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0" name="Oval 419">
                <a:extLst>
                  <a:ext uri="{FF2B5EF4-FFF2-40B4-BE49-F238E27FC236}">
                    <a16:creationId xmlns:a16="http://schemas.microsoft.com/office/drawing/2014/main" id="{D588EFFB-B1F6-594B-8932-B3E72E749BB6}"/>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1" name="Oval 420">
                <a:extLst>
                  <a:ext uri="{FF2B5EF4-FFF2-40B4-BE49-F238E27FC236}">
                    <a16:creationId xmlns:a16="http://schemas.microsoft.com/office/drawing/2014/main" id="{D7A2543D-F2FA-2846-88E0-36744AC44107}"/>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442" name="Group 441">
            <a:extLst>
              <a:ext uri="{FF2B5EF4-FFF2-40B4-BE49-F238E27FC236}">
                <a16:creationId xmlns:a16="http://schemas.microsoft.com/office/drawing/2014/main" id="{69B8068D-BF55-2445-AA62-170FB58B36DB}"/>
              </a:ext>
            </a:extLst>
          </p:cNvPr>
          <p:cNvGrpSpPr/>
          <p:nvPr/>
        </p:nvGrpSpPr>
        <p:grpSpPr>
          <a:xfrm>
            <a:off x="4859036" y="2404844"/>
            <a:ext cx="1414038" cy="1414038"/>
            <a:chOff x="4876800" y="1600199"/>
            <a:chExt cx="2819401" cy="2819401"/>
          </a:xfrm>
        </p:grpSpPr>
        <p:grpSp>
          <p:nvGrpSpPr>
            <p:cNvPr id="443" name="Group 442">
              <a:extLst>
                <a:ext uri="{FF2B5EF4-FFF2-40B4-BE49-F238E27FC236}">
                  <a16:creationId xmlns:a16="http://schemas.microsoft.com/office/drawing/2014/main" id="{D198D2CE-51A2-A441-BAC1-C5E8EA0E0648}"/>
                </a:ext>
              </a:extLst>
            </p:cNvPr>
            <p:cNvGrpSpPr/>
            <p:nvPr/>
          </p:nvGrpSpPr>
          <p:grpSpPr>
            <a:xfrm>
              <a:off x="5486400" y="3962400"/>
              <a:ext cx="2209800" cy="457200"/>
              <a:chOff x="5486400" y="3962400"/>
              <a:chExt cx="2209800" cy="457200"/>
            </a:xfrm>
          </p:grpSpPr>
          <p:sp>
            <p:nvSpPr>
              <p:cNvPr id="488" name="DRAM">
                <a:extLst>
                  <a:ext uri="{FF2B5EF4-FFF2-40B4-BE49-F238E27FC236}">
                    <a16:creationId xmlns:a16="http://schemas.microsoft.com/office/drawing/2014/main" id="{0678D576-D408-374F-BB1E-37E5E148221D}"/>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9" name="DRAM">
                <a:extLst>
                  <a:ext uri="{FF2B5EF4-FFF2-40B4-BE49-F238E27FC236}">
                    <a16:creationId xmlns:a16="http://schemas.microsoft.com/office/drawing/2014/main" id="{EF3D6B44-03F3-FA47-A211-89B88C1D8801}"/>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0" name="DRAM">
                <a:extLst>
                  <a:ext uri="{FF2B5EF4-FFF2-40B4-BE49-F238E27FC236}">
                    <a16:creationId xmlns:a16="http://schemas.microsoft.com/office/drawing/2014/main" id="{D7530F8D-26C2-C347-96FC-A67F07A00680}"/>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1" name="DRAM">
                <a:extLst>
                  <a:ext uri="{FF2B5EF4-FFF2-40B4-BE49-F238E27FC236}">
                    <a16:creationId xmlns:a16="http://schemas.microsoft.com/office/drawing/2014/main" id="{81C987C6-F8C8-D942-B797-54712625359A}"/>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2" name="DRAM">
                <a:extLst>
                  <a:ext uri="{FF2B5EF4-FFF2-40B4-BE49-F238E27FC236}">
                    <a16:creationId xmlns:a16="http://schemas.microsoft.com/office/drawing/2014/main" id="{5799F454-A959-5741-AE35-1BD49ED8E542}"/>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4" name="Group 443">
              <a:extLst>
                <a:ext uri="{FF2B5EF4-FFF2-40B4-BE49-F238E27FC236}">
                  <a16:creationId xmlns:a16="http://schemas.microsoft.com/office/drawing/2014/main" id="{16780B42-A788-A042-AB39-8DD97B532AF6}"/>
                </a:ext>
              </a:extLst>
            </p:cNvPr>
            <p:cNvGrpSpPr/>
            <p:nvPr/>
          </p:nvGrpSpPr>
          <p:grpSpPr>
            <a:xfrm>
              <a:off x="4876800" y="1600200"/>
              <a:ext cx="457200" cy="2209800"/>
              <a:chOff x="4876800" y="1600200"/>
              <a:chExt cx="457200" cy="2209800"/>
            </a:xfrm>
          </p:grpSpPr>
          <p:sp>
            <p:nvSpPr>
              <p:cNvPr id="483" name="DRAM">
                <a:extLst>
                  <a:ext uri="{FF2B5EF4-FFF2-40B4-BE49-F238E27FC236}">
                    <a16:creationId xmlns:a16="http://schemas.microsoft.com/office/drawing/2014/main" id="{900429D3-F700-B545-81E6-C863C38D624B}"/>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4" name="DRAM">
                <a:extLst>
                  <a:ext uri="{FF2B5EF4-FFF2-40B4-BE49-F238E27FC236}">
                    <a16:creationId xmlns:a16="http://schemas.microsoft.com/office/drawing/2014/main" id="{3BE8BAE2-67F2-004F-8688-652275D2FB1A}"/>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5" name="DRAM">
                <a:extLst>
                  <a:ext uri="{FF2B5EF4-FFF2-40B4-BE49-F238E27FC236}">
                    <a16:creationId xmlns:a16="http://schemas.microsoft.com/office/drawing/2014/main" id="{B468E5A2-4C92-F341-AF9F-C025BA07AF6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6" name="DRAM">
                <a:extLst>
                  <a:ext uri="{FF2B5EF4-FFF2-40B4-BE49-F238E27FC236}">
                    <a16:creationId xmlns:a16="http://schemas.microsoft.com/office/drawing/2014/main" id="{869B0F21-4DD9-9242-8C2D-5555525158CC}"/>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7" name="DRAM">
                <a:extLst>
                  <a:ext uri="{FF2B5EF4-FFF2-40B4-BE49-F238E27FC236}">
                    <a16:creationId xmlns:a16="http://schemas.microsoft.com/office/drawing/2014/main" id="{D75EC8AE-5B52-E64A-A8CB-7EE2D5BDA8FF}"/>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5" name="Group 444">
              <a:extLst>
                <a:ext uri="{FF2B5EF4-FFF2-40B4-BE49-F238E27FC236}">
                  <a16:creationId xmlns:a16="http://schemas.microsoft.com/office/drawing/2014/main" id="{C48ADD2C-8A28-0E4D-9B87-797E8D373E6A}"/>
                </a:ext>
              </a:extLst>
            </p:cNvPr>
            <p:cNvGrpSpPr/>
            <p:nvPr/>
          </p:nvGrpSpPr>
          <p:grpSpPr>
            <a:xfrm>
              <a:off x="5676900" y="1600199"/>
              <a:ext cx="1828800" cy="2362201"/>
              <a:chOff x="5676900" y="1170708"/>
              <a:chExt cx="1828800" cy="2791692"/>
            </a:xfrm>
          </p:grpSpPr>
          <p:cxnSp>
            <p:nvCxnSpPr>
              <p:cNvPr id="478" name="Straight Connector 477">
                <a:extLst>
                  <a:ext uri="{FF2B5EF4-FFF2-40B4-BE49-F238E27FC236}">
                    <a16:creationId xmlns:a16="http://schemas.microsoft.com/office/drawing/2014/main" id="{D5273E0E-2E69-C543-B299-7151560E4744}"/>
                  </a:ext>
                </a:extLst>
              </p:cNvPr>
              <p:cNvCxnSpPr>
                <a:cxnSpLocks/>
                <a:stCxn id="448" idx="0"/>
                <a:endCxn id="488"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32CB46B5-29CC-E640-B989-83C91A0F1DC6}"/>
                  </a:ext>
                </a:extLst>
              </p:cNvPr>
              <p:cNvCxnSpPr>
                <a:cxnSpLocks/>
                <a:stCxn id="450" idx="0"/>
                <a:endCxn id="490"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BE99638C-67B6-5344-B38C-BA715AC38263}"/>
                  </a:ext>
                </a:extLst>
              </p:cNvPr>
              <p:cNvCxnSpPr>
                <a:cxnSpLocks/>
                <a:stCxn id="451" idx="0"/>
                <a:endCxn id="491"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7FB28B8-39C8-6F46-84D4-8A26AE6E0CF8}"/>
                  </a:ext>
                </a:extLst>
              </p:cNvPr>
              <p:cNvCxnSpPr>
                <a:cxnSpLocks/>
                <a:stCxn id="452" idx="0"/>
                <a:endCxn id="492"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5DB3D965-AC2B-D64E-BC8C-316F3DA0E93A}"/>
                  </a:ext>
                </a:extLst>
              </p:cNvPr>
              <p:cNvCxnSpPr>
                <a:cxnSpLocks/>
                <a:stCxn id="449" idx="0"/>
                <a:endCxn id="489"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6" name="Group 445">
              <a:extLst>
                <a:ext uri="{FF2B5EF4-FFF2-40B4-BE49-F238E27FC236}">
                  <a16:creationId xmlns:a16="http://schemas.microsoft.com/office/drawing/2014/main" id="{A29A615E-F89D-A841-BF3B-7B6BFA18A1DA}"/>
                </a:ext>
              </a:extLst>
            </p:cNvPr>
            <p:cNvGrpSpPr/>
            <p:nvPr/>
          </p:nvGrpSpPr>
          <p:grpSpPr>
            <a:xfrm>
              <a:off x="5334000" y="1790700"/>
              <a:ext cx="2362201" cy="1828800"/>
              <a:chOff x="5333998" y="1790700"/>
              <a:chExt cx="2791691" cy="1828800"/>
            </a:xfrm>
          </p:grpSpPr>
          <p:cxnSp>
            <p:nvCxnSpPr>
              <p:cNvPr id="473" name="Straight Connector 472">
                <a:extLst>
                  <a:ext uri="{FF2B5EF4-FFF2-40B4-BE49-F238E27FC236}">
                    <a16:creationId xmlns:a16="http://schemas.microsoft.com/office/drawing/2014/main" id="{830CB917-365E-F643-BA30-E874848DB8A2}"/>
                  </a:ext>
                </a:extLst>
              </p:cNvPr>
              <p:cNvCxnSpPr>
                <a:cxnSpLocks/>
                <a:stCxn id="452" idx="6"/>
                <a:endCxn id="483"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FBE9D054-33AF-B143-96FD-890B3149E8CB}"/>
                  </a:ext>
                </a:extLst>
              </p:cNvPr>
              <p:cNvCxnSpPr>
                <a:cxnSpLocks/>
                <a:stCxn id="457" idx="6"/>
                <a:endCxn id="484"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FB5426AA-0D88-4241-A8FF-C378BCD21C4E}"/>
                  </a:ext>
                </a:extLst>
              </p:cNvPr>
              <p:cNvCxnSpPr>
                <a:cxnSpLocks/>
                <a:stCxn id="462" idx="6"/>
                <a:endCxn id="485"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C2B13EE8-91D5-CC45-8C9E-D56FB7F7BA01}"/>
                  </a:ext>
                </a:extLst>
              </p:cNvPr>
              <p:cNvCxnSpPr>
                <a:cxnSpLocks/>
                <a:stCxn id="467" idx="6"/>
                <a:endCxn id="486"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9B7FBB1A-D3BB-724A-9778-29263723AFA2}"/>
                  </a:ext>
                </a:extLst>
              </p:cNvPr>
              <p:cNvCxnSpPr>
                <a:cxnSpLocks/>
                <a:stCxn id="472" idx="6"/>
                <a:endCxn id="487"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13348C4C-7884-CB44-B7DE-A56D7A15844F}"/>
                </a:ext>
              </a:extLst>
            </p:cNvPr>
            <p:cNvGrpSpPr/>
            <p:nvPr/>
          </p:nvGrpSpPr>
          <p:grpSpPr>
            <a:xfrm>
              <a:off x="5486400" y="1600200"/>
              <a:ext cx="2209800" cy="2209800"/>
              <a:chOff x="5486400" y="1600200"/>
              <a:chExt cx="2209800" cy="2209800"/>
            </a:xfrm>
          </p:grpSpPr>
          <p:sp>
            <p:nvSpPr>
              <p:cNvPr id="448" name="Oval 447">
                <a:extLst>
                  <a:ext uri="{FF2B5EF4-FFF2-40B4-BE49-F238E27FC236}">
                    <a16:creationId xmlns:a16="http://schemas.microsoft.com/office/drawing/2014/main" id="{24C71FF8-3179-F14D-86F6-A1C637F1A2F4}"/>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9" name="Oval 448">
                <a:extLst>
                  <a:ext uri="{FF2B5EF4-FFF2-40B4-BE49-F238E27FC236}">
                    <a16:creationId xmlns:a16="http://schemas.microsoft.com/office/drawing/2014/main" id="{5BED9737-40F0-804A-B12A-C19DF7CEA3C3}"/>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0" name="Oval 449">
                <a:extLst>
                  <a:ext uri="{FF2B5EF4-FFF2-40B4-BE49-F238E27FC236}">
                    <a16:creationId xmlns:a16="http://schemas.microsoft.com/office/drawing/2014/main" id="{814C4FE6-8FDE-F44E-AE75-F03234EFFD74}"/>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1" name="Oval 450">
                <a:extLst>
                  <a:ext uri="{FF2B5EF4-FFF2-40B4-BE49-F238E27FC236}">
                    <a16:creationId xmlns:a16="http://schemas.microsoft.com/office/drawing/2014/main" id="{387778BC-760E-4844-B58B-FBAB72CAEACF}"/>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2" name="Oval 451">
                <a:extLst>
                  <a:ext uri="{FF2B5EF4-FFF2-40B4-BE49-F238E27FC236}">
                    <a16:creationId xmlns:a16="http://schemas.microsoft.com/office/drawing/2014/main" id="{06954692-01E8-364F-9096-547A9F0F1DCB}"/>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3" name="Oval 452">
                <a:extLst>
                  <a:ext uri="{FF2B5EF4-FFF2-40B4-BE49-F238E27FC236}">
                    <a16:creationId xmlns:a16="http://schemas.microsoft.com/office/drawing/2014/main" id="{BE7E0E99-EFBE-904A-87E7-32B675135F8A}"/>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4" name="Oval 453">
                <a:extLst>
                  <a:ext uri="{FF2B5EF4-FFF2-40B4-BE49-F238E27FC236}">
                    <a16:creationId xmlns:a16="http://schemas.microsoft.com/office/drawing/2014/main" id="{2229678A-3CFC-2E48-A46F-EB5C710DF52A}"/>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5" name="Oval 454">
                <a:extLst>
                  <a:ext uri="{FF2B5EF4-FFF2-40B4-BE49-F238E27FC236}">
                    <a16:creationId xmlns:a16="http://schemas.microsoft.com/office/drawing/2014/main" id="{52BEC7C7-BDB5-0E45-B194-02F9D064F9BC}"/>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6" name="Oval 455">
                <a:extLst>
                  <a:ext uri="{FF2B5EF4-FFF2-40B4-BE49-F238E27FC236}">
                    <a16:creationId xmlns:a16="http://schemas.microsoft.com/office/drawing/2014/main" id="{9AFA80CE-EF96-D14E-94E6-38E92D53DEF9}"/>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7" name="Oval 456">
                <a:extLst>
                  <a:ext uri="{FF2B5EF4-FFF2-40B4-BE49-F238E27FC236}">
                    <a16:creationId xmlns:a16="http://schemas.microsoft.com/office/drawing/2014/main" id="{DEECA570-AE76-1B4A-99B4-0FC906931064}"/>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8" name="Oval 457">
                <a:extLst>
                  <a:ext uri="{FF2B5EF4-FFF2-40B4-BE49-F238E27FC236}">
                    <a16:creationId xmlns:a16="http://schemas.microsoft.com/office/drawing/2014/main" id="{628374C7-FC57-5B42-B1DE-FA1FB56CCDCA}"/>
                  </a:ext>
                </a:extLst>
              </p:cNvPr>
              <p:cNvSpPr/>
              <p:nvPr/>
            </p:nvSpPr>
            <p:spPr>
              <a:xfrm>
                <a:off x="54864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9" name="Oval 458">
                <a:extLst>
                  <a:ext uri="{FF2B5EF4-FFF2-40B4-BE49-F238E27FC236}">
                    <a16:creationId xmlns:a16="http://schemas.microsoft.com/office/drawing/2014/main" id="{80F7262C-9673-4B40-A4AE-4BA8B0B0CA34}"/>
                  </a:ext>
                </a:extLst>
              </p:cNvPr>
              <p:cNvSpPr/>
              <p:nvPr/>
            </p:nvSpPr>
            <p:spPr>
              <a:xfrm>
                <a:off x="59436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0" name="Oval 459">
                <a:extLst>
                  <a:ext uri="{FF2B5EF4-FFF2-40B4-BE49-F238E27FC236}">
                    <a16:creationId xmlns:a16="http://schemas.microsoft.com/office/drawing/2014/main" id="{7F3ADF92-BBB6-1148-819E-571498015E80}"/>
                  </a:ext>
                </a:extLst>
              </p:cNvPr>
              <p:cNvSpPr/>
              <p:nvPr/>
            </p:nvSpPr>
            <p:spPr>
              <a:xfrm>
                <a:off x="64008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1" name="Oval 460">
                <a:extLst>
                  <a:ext uri="{FF2B5EF4-FFF2-40B4-BE49-F238E27FC236}">
                    <a16:creationId xmlns:a16="http://schemas.microsoft.com/office/drawing/2014/main" id="{A0C1A5B2-2187-A44A-9655-0793CDEADDFB}"/>
                  </a:ext>
                </a:extLst>
              </p:cNvPr>
              <p:cNvSpPr/>
              <p:nvPr/>
            </p:nvSpPr>
            <p:spPr>
              <a:xfrm>
                <a:off x="68580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2" name="Oval 461">
                <a:extLst>
                  <a:ext uri="{FF2B5EF4-FFF2-40B4-BE49-F238E27FC236}">
                    <a16:creationId xmlns:a16="http://schemas.microsoft.com/office/drawing/2014/main" id="{479B3574-7BF1-B144-9945-92FBFA41E6D8}"/>
                  </a:ext>
                </a:extLst>
              </p:cNvPr>
              <p:cNvSpPr/>
              <p:nvPr/>
            </p:nvSpPr>
            <p:spPr>
              <a:xfrm>
                <a:off x="73152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3" name="Oval 462">
                <a:extLst>
                  <a:ext uri="{FF2B5EF4-FFF2-40B4-BE49-F238E27FC236}">
                    <a16:creationId xmlns:a16="http://schemas.microsoft.com/office/drawing/2014/main" id="{DED774DC-06AE-9D48-86FC-A00763484136}"/>
                  </a:ext>
                </a:extLst>
              </p:cNvPr>
              <p:cNvSpPr/>
              <p:nvPr/>
            </p:nvSpPr>
            <p:spPr>
              <a:xfrm>
                <a:off x="54864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4" name="Oval 463">
                <a:extLst>
                  <a:ext uri="{FF2B5EF4-FFF2-40B4-BE49-F238E27FC236}">
                    <a16:creationId xmlns:a16="http://schemas.microsoft.com/office/drawing/2014/main" id="{7B2A9E4B-44A2-164B-B1DB-443A919613CC}"/>
                  </a:ext>
                </a:extLst>
              </p:cNvPr>
              <p:cNvSpPr/>
              <p:nvPr/>
            </p:nvSpPr>
            <p:spPr>
              <a:xfrm>
                <a:off x="59436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5" name="Oval 464">
                <a:extLst>
                  <a:ext uri="{FF2B5EF4-FFF2-40B4-BE49-F238E27FC236}">
                    <a16:creationId xmlns:a16="http://schemas.microsoft.com/office/drawing/2014/main" id="{829FDD50-D31C-2540-9085-DB8414EF4E8E}"/>
                  </a:ext>
                </a:extLst>
              </p:cNvPr>
              <p:cNvSpPr/>
              <p:nvPr/>
            </p:nvSpPr>
            <p:spPr>
              <a:xfrm>
                <a:off x="64008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6" name="Oval 465">
                <a:extLst>
                  <a:ext uri="{FF2B5EF4-FFF2-40B4-BE49-F238E27FC236}">
                    <a16:creationId xmlns:a16="http://schemas.microsoft.com/office/drawing/2014/main" id="{5E7C2804-8644-B746-835C-D065FA8D5405}"/>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7" name="Oval 466">
                <a:extLst>
                  <a:ext uri="{FF2B5EF4-FFF2-40B4-BE49-F238E27FC236}">
                    <a16:creationId xmlns:a16="http://schemas.microsoft.com/office/drawing/2014/main" id="{87C05D59-E623-A04A-80B1-E6FFE75C92D6}"/>
                  </a:ext>
                </a:extLst>
              </p:cNvPr>
              <p:cNvSpPr/>
              <p:nvPr/>
            </p:nvSpPr>
            <p:spPr>
              <a:xfrm>
                <a:off x="73152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8" name="Oval 467">
                <a:extLst>
                  <a:ext uri="{FF2B5EF4-FFF2-40B4-BE49-F238E27FC236}">
                    <a16:creationId xmlns:a16="http://schemas.microsoft.com/office/drawing/2014/main" id="{3267DF9E-FA37-7D44-9F34-901B4C4F4D7B}"/>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9" name="Oval 468">
                <a:extLst>
                  <a:ext uri="{FF2B5EF4-FFF2-40B4-BE49-F238E27FC236}">
                    <a16:creationId xmlns:a16="http://schemas.microsoft.com/office/drawing/2014/main" id="{4B23D1B3-4F53-D54D-8431-CF0A97582A40}"/>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0" name="Oval 469">
                <a:extLst>
                  <a:ext uri="{FF2B5EF4-FFF2-40B4-BE49-F238E27FC236}">
                    <a16:creationId xmlns:a16="http://schemas.microsoft.com/office/drawing/2014/main" id="{2D6333D6-7104-384F-AF49-E796BD27E384}"/>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1" name="Oval 470">
                <a:extLst>
                  <a:ext uri="{FF2B5EF4-FFF2-40B4-BE49-F238E27FC236}">
                    <a16:creationId xmlns:a16="http://schemas.microsoft.com/office/drawing/2014/main" id="{F6EE3721-CE27-C448-A382-4681B02FBCF6}"/>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2" name="Oval 471">
                <a:extLst>
                  <a:ext uri="{FF2B5EF4-FFF2-40B4-BE49-F238E27FC236}">
                    <a16:creationId xmlns:a16="http://schemas.microsoft.com/office/drawing/2014/main" id="{DB8D1C2C-8531-384A-A4CD-73FF528A9A53}"/>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493" name="Group 492">
            <a:extLst>
              <a:ext uri="{FF2B5EF4-FFF2-40B4-BE49-F238E27FC236}">
                <a16:creationId xmlns:a16="http://schemas.microsoft.com/office/drawing/2014/main" id="{C18E73BE-3676-6C47-99A2-2502C0DABE65}"/>
              </a:ext>
            </a:extLst>
          </p:cNvPr>
          <p:cNvGrpSpPr/>
          <p:nvPr/>
        </p:nvGrpSpPr>
        <p:grpSpPr>
          <a:xfrm>
            <a:off x="6416564" y="2404844"/>
            <a:ext cx="1414038" cy="1414038"/>
            <a:chOff x="4876800" y="1600199"/>
            <a:chExt cx="2819401" cy="2819401"/>
          </a:xfrm>
        </p:grpSpPr>
        <p:grpSp>
          <p:nvGrpSpPr>
            <p:cNvPr id="494" name="Group 493">
              <a:extLst>
                <a:ext uri="{FF2B5EF4-FFF2-40B4-BE49-F238E27FC236}">
                  <a16:creationId xmlns:a16="http://schemas.microsoft.com/office/drawing/2014/main" id="{7A31BB98-6CE6-844D-B7DE-C384980CF0C5}"/>
                </a:ext>
              </a:extLst>
            </p:cNvPr>
            <p:cNvGrpSpPr/>
            <p:nvPr/>
          </p:nvGrpSpPr>
          <p:grpSpPr>
            <a:xfrm>
              <a:off x="5486400" y="3962400"/>
              <a:ext cx="2209800" cy="457200"/>
              <a:chOff x="5486400" y="3962400"/>
              <a:chExt cx="2209800" cy="457200"/>
            </a:xfrm>
          </p:grpSpPr>
          <p:sp>
            <p:nvSpPr>
              <p:cNvPr id="539" name="DRAM">
                <a:extLst>
                  <a:ext uri="{FF2B5EF4-FFF2-40B4-BE49-F238E27FC236}">
                    <a16:creationId xmlns:a16="http://schemas.microsoft.com/office/drawing/2014/main" id="{9A1BD144-AEC9-3045-83AB-BD0ABC7379C5}"/>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0" name="DRAM">
                <a:extLst>
                  <a:ext uri="{FF2B5EF4-FFF2-40B4-BE49-F238E27FC236}">
                    <a16:creationId xmlns:a16="http://schemas.microsoft.com/office/drawing/2014/main" id="{761EC13D-6A91-7444-AD80-A8BAB533BA95}"/>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1" name="DRAM">
                <a:extLst>
                  <a:ext uri="{FF2B5EF4-FFF2-40B4-BE49-F238E27FC236}">
                    <a16:creationId xmlns:a16="http://schemas.microsoft.com/office/drawing/2014/main" id="{0C4B4D74-9199-0D49-85BF-D3B0AE5A0A9C}"/>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2" name="DRAM">
                <a:extLst>
                  <a:ext uri="{FF2B5EF4-FFF2-40B4-BE49-F238E27FC236}">
                    <a16:creationId xmlns:a16="http://schemas.microsoft.com/office/drawing/2014/main" id="{CF958D15-7F01-4148-8183-4CDE60D57BB0}"/>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3" name="DRAM">
                <a:extLst>
                  <a:ext uri="{FF2B5EF4-FFF2-40B4-BE49-F238E27FC236}">
                    <a16:creationId xmlns:a16="http://schemas.microsoft.com/office/drawing/2014/main" id="{22072E6E-43C3-434E-85B9-1734A3DA3CC8}"/>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5" name="Group 494">
              <a:extLst>
                <a:ext uri="{FF2B5EF4-FFF2-40B4-BE49-F238E27FC236}">
                  <a16:creationId xmlns:a16="http://schemas.microsoft.com/office/drawing/2014/main" id="{C85E57FF-417D-1244-90BE-91B56947ED6A}"/>
                </a:ext>
              </a:extLst>
            </p:cNvPr>
            <p:cNvGrpSpPr/>
            <p:nvPr/>
          </p:nvGrpSpPr>
          <p:grpSpPr>
            <a:xfrm>
              <a:off x="4876800" y="1600200"/>
              <a:ext cx="457200" cy="2209800"/>
              <a:chOff x="4876800" y="1600200"/>
              <a:chExt cx="457200" cy="2209800"/>
            </a:xfrm>
          </p:grpSpPr>
          <p:sp>
            <p:nvSpPr>
              <p:cNvPr id="534" name="DRAM">
                <a:extLst>
                  <a:ext uri="{FF2B5EF4-FFF2-40B4-BE49-F238E27FC236}">
                    <a16:creationId xmlns:a16="http://schemas.microsoft.com/office/drawing/2014/main" id="{AA216CB4-B04A-F641-B4A2-54AE2C718F39}"/>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5" name="DRAM">
                <a:extLst>
                  <a:ext uri="{FF2B5EF4-FFF2-40B4-BE49-F238E27FC236}">
                    <a16:creationId xmlns:a16="http://schemas.microsoft.com/office/drawing/2014/main" id="{CF772D57-1478-674C-9626-DBB9A5139FE0}"/>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6" name="DRAM">
                <a:extLst>
                  <a:ext uri="{FF2B5EF4-FFF2-40B4-BE49-F238E27FC236}">
                    <a16:creationId xmlns:a16="http://schemas.microsoft.com/office/drawing/2014/main" id="{2DB3F5F4-4E6C-2C4B-87DB-6CDC6AE700C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7" name="DRAM">
                <a:extLst>
                  <a:ext uri="{FF2B5EF4-FFF2-40B4-BE49-F238E27FC236}">
                    <a16:creationId xmlns:a16="http://schemas.microsoft.com/office/drawing/2014/main" id="{C621CC86-C337-CB4E-8947-45BF29EB84DA}"/>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8" name="DRAM">
                <a:extLst>
                  <a:ext uri="{FF2B5EF4-FFF2-40B4-BE49-F238E27FC236}">
                    <a16:creationId xmlns:a16="http://schemas.microsoft.com/office/drawing/2014/main" id="{29C4F183-DFE7-E044-BFF0-3D5499757A44}"/>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6" name="Group 495">
              <a:extLst>
                <a:ext uri="{FF2B5EF4-FFF2-40B4-BE49-F238E27FC236}">
                  <a16:creationId xmlns:a16="http://schemas.microsoft.com/office/drawing/2014/main" id="{6F02C8AE-47E3-B04D-9F06-83FA57235803}"/>
                </a:ext>
              </a:extLst>
            </p:cNvPr>
            <p:cNvGrpSpPr/>
            <p:nvPr/>
          </p:nvGrpSpPr>
          <p:grpSpPr>
            <a:xfrm>
              <a:off x="5676900" y="1600199"/>
              <a:ext cx="1828800" cy="2362201"/>
              <a:chOff x="5676900" y="1170708"/>
              <a:chExt cx="1828800" cy="2791692"/>
            </a:xfrm>
          </p:grpSpPr>
          <p:cxnSp>
            <p:nvCxnSpPr>
              <p:cNvPr id="529" name="Straight Connector 528">
                <a:extLst>
                  <a:ext uri="{FF2B5EF4-FFF2-40B4-BE49-F238E27FC236}">
                    <a16:creationId xmlns:a16="http://schemas.microsoft.com/office/drawing/2014/main" id="{6882D6E4-207C-FF43-96BB-B4FA7C67D369}"/>
                  </a:ext>
                </a:extLst>
              </p:cNvPr>
              <p:cNvCxnSpPr>
                <a:cxnSpLocks/>
                <a:stCxn id="499" idx="0"/>
                <a:endCxn id="539"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CAC2B23-36F6-6741-ADEF-63BBFDE1ED87}"/>
                  </a:ext>
                </a:extLst>
              </p:cNvPr>
              <p:cNvCxnSpPr>
                <a:cxnSpLocks/>
                <a:stCxn id="501" idx="0"/>
                <a:endCxn id="541"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FCD623BC-66BA-F048-B770-A953F02FFB33}"/>
                  </a:ext>
                </a:extLst>
              </p:cNvPr>
              <p:cNvCxnSpPr>
                <a:cxnSpLocks/>
                <a:stCxn id="502" idx="0"/>
                <a:endCxn id="542"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96B040DB-DCA8-5A4D-AB95-17BC0EE776BF}"/>
                  </a:ext>
                </a:extLst>
              </p:cNvPr>
              <p:cNvCxnSpPr>
                <a:cxnSpLocks/>
                <a:stCxn id="503" idx="0"/>
                <a:endCxn id="543"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062CCD-ADCA-6540-B2EA-E01E5B870645}"/>
                  </a:ext>
                </a:extLst>
              </p:cNvPr>
              <p:cNvCxnSpPr>
                <a:cxnSpLocks/>
                <a:stCxn id="500" idx="0"/>
                <a:endCxn id="540"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4DD6419A-00B2-5C4E-A3DB-44B953F63562}"/>
                </a:ext>
              </a:extLst>
            </p:cNvPr>
            <p:cNvGrpSpPr/>
            <p:nvPr/>
          </p:nvGrpSpPr>
          <p:grpSpPr>
            <a:xfrm>
              <a:off x="5334000" y="1790700"/>
              <a:ext cx="2362201" cy="1828800"/>
              <a:chOff x="5333998" y="1790700"/>
              <a:chExt cx="2791691" cy="1828800"/>
            </a:xfrm>
          </p:grpSpPr>
          <p:cxnSp>
            <p:nvCxnSpPr>
              <p:cNvPr id="524" name="Straight Connector 523">
                <a:extLst>
                  <a:ext uri="{FF2B5EF4-FFF2-40B4-BE49-F238E27FC236}">
                    <a16:creationId xmlns:a16="http://schemas.microsoft.com/office/drawing/2014/main" id="{EE5C0398-A720-3144-9F53-7CD4C82BA66B}"/>
                  </a:ext>
                </a:extLst>
              </p:cNvPr>
              <p:cNvCxnSpPr>
                <a:cxnSpLocks/>
                <a:stCxn id="503" idx="6"/>
                <a:endCxn id="534"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05BF3662-E368-8449-92EE-28F646654D3C}"/>
                  </a:ext>
                </a:extLst>
              </p:cNvPr>
              <p:cNvCxnSpPr>
                <a:cxnSpLocks/>
                <a:stCxn id="508" idx="6"/>
                <a:endCxn id="535"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05E8873-0C5E-B148-9C8D-50E3D14F67A1}"/>
                  </a:ext>
                </a:extLst>
              </p:cNvPr>
              <p:cNvCxnSpPr>
                <a:cxnSpLocks/>
                <a:stCxn id="513" idx="6"/>
                <a:endCxn id="536"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74BFC937-2623-664B-A013-E49100192E53}"/>
                  </a:ext>
                </a:extLst>
              </p:cNvPr>
              <p:cNvCxnSpPr>
                <a:cxnSpLocks/>
                <a:stCxn id="518" idx="6"/>
                <a:endCxn id="537"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5F24BADA-BF50-4E4D-A5EF-FA03570CB6E3}"/>
                  </a:ext>
                </a:extLst>
              </p:cNvPr>
              <p:cNvCxnSpPr>
                <a:cxnSpLocks/>
                <a:stCxn id="523" idx="6"/>
                <a:endCxn id="538"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E2506A27-9906-1748-BAE5-CFC7FC41AC47}"/>
                </a:ext>
              </a:extLst>
            </p:cNvPr>
            <p:cNvGrpSpPr/>
            <p:nvPr/>
          </p:nvGrpSpPr>
          <p:grpSpPr>
            <a:xfrm>
              <a:off x="5486400" y="1600200"/>
              <a:ext cx="2209800" cy="2209800"/>
              <a:chOff x="5486400" y="1600200"/>
              <a:chExt cx="2209800" cy="2209800"/>
            </a:xfrm>
          </p:grpSpPr>
          <p:sp>
            <p:nvSpPr>
              <p:cNvPr id="499" name="Oval 498">
                <a:extLst>
                  <a:ext uri="{FF2B5EF4-FFF2-40B4-BE49-F238E27FC236}">
                    <a16:creationId xmlns:a16="http://schemas.microsoft.com/office/drawing/2014/main" id="{648A249F-2317-DC44-A18D-5B28FA7EB2D4}"/>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0" name="Oval 499">
                <a:extLst>
                  <a:ext uri="{FF2B5EF4-FFF2-40B4-BE49-F238E27FC236}">
                    <a16:creationId xmlns:a16="http://schemas.microsoft.com/office/drawing/2014/main" id="{7935AB27-9CDE-5F49-B3EC-591AB75293B4}"/>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1" name="Oval 500">
                <a:extLst>
                  <a:ext uri="{FF2B5EF4-FFF2-40B4-BE49-F238E27FC236}">
                    <a16:creationId xmlns:a16="http://schemas.microsoft.com/office/drawing/2014/main" id="{FBFEF2F0-CADA-3A46-A933-2B122B7EF1C1}"/>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2" name="Oval 501">
                <a:extLst>
                  <a:ext uri="{FF2B5EF4-FFF2-40B4-BE49-F238E27FC236}">
                    <a16:creationId xmlns:a16="http://schemas.microsoft.com/office/drawing/2014/main" id="{8AB217DF-9258-0246-B01A-DE28CE0A6A99}"/>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3" name="Oval 502">
                <a:extLst>
                  <a:ext uri="{FF2B5EF4-FFF2-40B4-BE49-F238E27FC236}">
                    <a16:creationId xmlns:a16="http://schemas.microsoft.com/office/drawing/2014/main" id="{D4F217FB-465B-8E4E-86AF-552D2F9FDE30}"/>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4" name="Oval 503">
                <a:extLst>
                  <a:ext uri="{FF2B5EF4-FFF2-40B4-BE49-F238E27FC236}">
                    <a16:creationId xmlns:a16="http://schemas.microsoft.com/office/drawing/2014/main" id="{46AD35E3-8739-D642-B226-DBEB04476BD4}"/>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5" name="Oval 504">
                <a:extLst>
                  <a:ext uri="{FF2B5EF4-FFF2-40B4-BE49-F238E27FC236}">
                    <a16:creationId xmlns:a16="http://schemas.microsoft.com/office/drawing/2014/main" id="{F2F2A3D1-972D-A744-85E0-2AC501A2037B}"/>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6" name="Oval 505">
                <a:extLst>
                  <a:ext uri="{FF2B5EF4-FFF2-40B4-BE49-F238E27FC236}">
                    <a16:creationId xmlns:a16="http://schemas.microsoft.com/office/drawing/2014/main" id="{C979A457-0774-1D4B-9738-259F381836A5}"/>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7" name="Oval 506">
                <a:extLst>
                  <a:ext uri="{FF2B5EF4-FFF2-40B4-BE49-F238E27FC236}">
                    <a16:creationId xmlns:a16="http://schemas.microsoft.com/office/drawing/2014/main" id="{1E50A537-6B52-A846-BA1A-87CDA3F205F2}"/>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8" name="Oval 507">
                <a:extLst>
                  <a:ext uri="{FF2B5EF4-FFF2-40B4-BE49-F238E27FC236}">
                    <a16:creationId xmlns:a16="http://schemas.microsoft.com/office/drawing/2014/main" id="{4F7D6E31-3FFA-EE49-95EB-154981707E78}"/>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9" name="Oval 508">
                <a:extLst>
                  <a:ext uri="{FF2B5EF4-FFF2-40B4-BE49-F238E27FC236}">
                    <a16:creationId xmlns:a16="http://schemas.microsoft.com/office/drawing/2014/main" id="{B80DE81C-67D6-AF4F-9DE5-21A918375722}"/>
                  </a:ext>
                </a:extLst>
              </p:cNvPr>
              <p:cNvSpPr/>
              <p:nvPr/>
            </p:nvSpPr>
            <p:spPr>
              <a:xfrm>
                <a:off x="54864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0" name="Oval 509">
                <a:extLst>
                  <a:ext uri="{FF2B5EF4-FFF2-40B4-BE49-F238E27FC236}">
                    <a16:creationId xmlns:a16="http://schemas.microsoft.com/office/drawing/2014/main" id="{0B2850E4-3002-D14C-B0E2-9250FD059622}"/>
                  </a:ext>
                </a:extLst>
              </p:cNvPr>
              <p:cNvSpPr/>
              <p:nvPr/>
            </p:nvSpPr>
            <p:spPr>
              <a:xfrm>
                <a:off x="59436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1" name="Oval 510">
                <a:extLst>
                  <a:ext uri="{FF2B5EF4-FFF2-40B4-BE49-F238E27FC236}">
                    <a16:creationId xmlns:a16="http://schemas.microsoft.com/office/drawing/2014/main" id="{B1EC7E16-5182-9F48-8713-0DCFC76A853E}"/>
                  </a:ext>
                </a:extLst>
              </p:cNvPr>
              <p:cNvSpPr/>
              <p:nvPr/>
            </p:nvSpPr>
            <p:spPr>
              <a:xfrm>
                <a:off x="64008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2" name="Oval 511">
                <a:extLst>
                  <a:ext uri="{FF2B5EF4-FFF2-40B4-BE49-F238E27FC236}">
                    <a16:creationId xmlns:a16="http://schemas.microsoft.com/office/drawing/2014/main" id="{77BCC63A-C8C3-C746-9F66-396BA0036F7B}"/>
                  </a:ext>
                </a:extLst>
              </p:cNvPr>
              <p:cNvSpPr/>
              <p:nvPr/>
            </p:nvSpPr>
            <p:spPr>
              <a:xfrm>
                <a:off x="68580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3" name="Oval 512">
                <a:extLst>
                  <a:ext uri="{FF2B5EF4-FFF2-40B4-BE49-F238E27FC236}">
                    <a16:creationId xmlns:a16="http://schemas.microsoft.com/office/drawing/2014/main" id="{9BC39E81-A53D-4047-B819-3A68D276E480}"/>
                  </a:ext>
                </a:extLst>
              </p:cNvPr>
              <p:cNvSpPr/>
              <p:nvPr/>
            </p:nvSpPr>
            <p:spPr>
              <a:xfrm>
                <a:off x="7315200" y="25146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4" name="Oval 513">
                <a:extLst>
                  <a:ext uri="{FF2B5EF4-FFF2-40B4-BE49-F238E27FC236}">
                    <a16:creationId xmlns:a16="http://schemas.microsoft.com/office/drawing/2014/main" id="{1B80541F-EC24-7440-875B-83EED2A12FC2}"/>
                  </a:ext>
                </a:extLst>
              </p:cNvPr>
              <p:cNvSpPr/>
              <p:nvPr/>
            </p:nvSpPr>
            <p:spPr>
              <a:xfrm>
                <a:off x="54864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5" name="Oval 514">
                <a:extLst>
                  <a:ext uri="{FF2B5EF4-FFF2-40B4-BE49-F238E27FC236}">
                    <a16:creationId xmlns:a16="http://schemas.microsoft.com/office/drawing/2014/main" id="{2316466A-9A28-CA48-9E49-539E3949E84A}"/>
                  </a:ext>
                </a:extLst>
              </p:cNvPr>
              <p:cNvSpPr/>
              <p:nvPr/>
            </p:nvSpPr>
            <p:spPr>
              <a:xfrm>
                <a:off x="59436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6" name="Oval 515">
                <a:extLst>
                  <a:ext uri="{FF2B5EF4-FFF2-40B4-BE49-F238E27FC236}">
                    <a16:creationId xmlns:a16="http://schemas.microsoft.com/office/drawing/2014/main" id="{0C51090D-42B7-7743-98D8-6A6E5A2834FA}"/>
                  </a:ext>
                </a:extLst>
              </p:cNvPr>
              <p:cNvSpPr/>
              <p:nvPr/>
            </p:nvSpPr>
            <p:spPr>
              <a:xfrm>
                <a:off x="64008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7" name="Oval 516">
                <a:extLst>
                  <a:ext uri="{FF2B5EF4-FFF2-40B4-BE49-F238E27FC236}">
                    <a16:creationId xmlns:a16="http://schemas.microsoft.com/office/drawing/2014/main" id="{03B972F8-1AB3-3B4A-9C4F-3A1CC8F77238}"/>
                  </a:ext>
                </a:extLst>
              </p:cNvPr>
              <p:cNvSpPr/>
              <p:nvPr/>
            </p:nvSpPr>
            <p:spPr>
              <a:xfrm>
                <a:off x="68580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8" name="Oval 517">
                <a:extLst>
                  <a:ext uri="{FF2B5EF4-FFF2-40B4-BE49-F238E27FC236}">
                    <a16:creationId xmlns:a16="http://schemas.microsoft.com/office/drawing/2014/main" id="{4E23D68E-38B4-6246-924A-84A4A1422991}"/>
                  </a:ext>
                </a:extLst>
              </p:cNvPr>
              <p:cNvSpPr/>
              <p:nvPr/>
            </p:nvSpPr>
            <p:spPr>
              <a:xfrm>
                <a:off x="7315200" y="29718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9" name="Oval 518">
                <a:extLst>
                  <a:ext uri="{FF2B5EF4-FFF2-40B4-BE49-F238E27FC236}">
                    <a16:creationId xmlns:a16="http://schemas.microsoft.com/office/drawing/2014/main" id="{67003421-CB64-BF40-8AC1-940F7088F6CA}"/>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0" name="Oval 519">
                <a:extLst>
                  <a:ext uri="{FF2B5EF4-FFF2-40B4-BE49-F238E27FC236}">
                    <a16:creationId xmlns:a16="http://schemas.microsoft.com/office/drawing/2014/main" id="{83129518-5492-3A45-AF60-F432A33D4E68}"/>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1" name="Oval 520">
                <a:extLst>
                  <a:ext uri="{FF2B5EF4-FFF2-40B4-BE49-F238E27FC236}">
                    <a16:creationId xmlns:a16="http://schemas.microsoft.com/office/drawing/2014/main" id="{D8541C93-702C-664F-9F56-2D9C64CBE9F0}"/>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2" name="Oval 521">
                <a:extLst>
                  <a:ext uri="{FF2B5EF4-FFF2-40B4-BE49-F238E27FC236}">
                    <a16:creationId xmlns:a16="http://schemas.microsoft.com/office/drawing/2014/main" id="{CE301F35-DEE6-2A44-9F9C-9EBACA25E644}"/>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3" name="Oval 522">
                <a:extLst>
                  <a:ext uri="{FF2B5EF4-FFF2-40B4-BE49-F238E27FC236}">
                    <a16:creationId xmlns:a16="http://schemas.microsoft.com/office/drawing/2014/main" id="{34FFF707-AF67-2D43-B96E-59B04BFFD2C4}"/>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sp>
        <p:nvSpPr>
          <p:cNvPr id="544" name="Rectangle 543">
            <a:extLst>
              <a:ext uri="{FF2B5EF4-FFF2-40B4-BE49-F238E27FC236}">
                <a16:creationId xmlns:a16="http://schemas.microsoft.com/office/drawing/2014/main" id="{FEC35EAC-A50B-5A49-B3C2-0F7B72193D2B}"/>
              </a:ext>
            </a:extLst>
          </p:cNvPr>
          <p:cNvSpPr/>
          <p:nvPr/>
        </p:nvSpPr>
        <p:spPr>
          <a:xfrm>
            <a:off x="1582435" y="2066282"/>
            <a:ext cx="6477000" cy="1905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sp>
        <p:nvSpPr>
          <p:cNvPr id="546" name="Rectangle 545">
            <a:extLst>
              <a:ext uri="{FF2B5EF4-FFF2-40B4-BE49-F238E27FC236}">
                <a16:creationId xmlns:a16="http://schemas.microsoft.com/office/drawing/2014/main" id="{BDCB1452-B1FC-A04C-879D-B27B09D93766}"/>
              </a:ext>
            </a:extLst>
          </p:cNvPr>
          <p:cNvSpPr/>
          <p:nvPr/>
        </p:nvSpPr>
        <p:spPr>
          <a:xfrm>
            <a:off x="1582435" y="2066282"/>
            <a:ext cx="6477000" cy="1905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cxnSp>
        <p:nvCxnSpPr>
          <p:cNvPr id="547" name="Straight Connector 546">
            <a:extLst>
              <a:ext uri="{FF2B5EF4-FFF2-40B4-BE49-F238E27FC236}">
                <a16:creationId xmlns:a16="http://schemas.microsoft.com/office/drawing/2014/main" id="{53579C7D-B09B-3D4E-A43B-EF7C88397D1E}"/>
              </a:ext>
            </a:extLst>
          </p:cNvPr>
          <p:cNvCxnSpPr/>
          <p:nvPr/>
        </p:nvCxnSpPr>
        <p:spPr>
          <a:xfrm flipH="1">
            <a:off x="1506235" y="2218682"/>
            <a:ext cx="6403145" cy="0"/>
          </a:xfrm>
          <a:prstGeom prst="line">
            <a:avLst/>
          </a:prstGeom>
          <a:solidFill>
            <a:schemeClr val="tx1">
              <a:lumMod val="65000"/>
              <a:lumOff val="35000"/>
            </a:schemeClr>
          </a:solidFill>
          <a:ln w="38100" cap="rnd">
            <a:solidFill>
              <a:schemeClr val="tx1"/>
            </a:solidFill>
            <a:round/>
            <a:headEnd type="none"/>
            <a:tailEnd w="lg" len="sm"/>
          </a:ln>
        </p:spPr>
        <p:style>
          <a:lnRef idx="1">
            <a:schemeClr val="accent1"/>
          </a:lnRef>
          <a:fillRef idx="0">
            <a:schemeClr val="accent1"/>
          </a:fillRef>
          <a:effectRef idx="0">
            <a:schemeClr val="accent1"/>
          </a:effectRef>
          <a:fontRef idx="minor">
            <a:schemeClr val="tx1"/>
          </a:fontRef>
        </p:style>
      </p:cxnSp>
      <p:grpSp>
        <p:nvGrpSpPr>
          <p:cNvPr id="548" name="Group 547">
            <a:extLst>
              <a:ext uri="{FF2B5EF4-FFF2-40B4-BE49-F238E27FC236}">
                <a16:creationId xmlns:a16="http://schemas.microsoft.com/office/drawing/2014/main" id="{77405137-7C59-4D48-AC4D-D86D437B657B}"/>
              </a:ext>
            </a:extLst>
          </p:cNvPr>
          <p:cNvGrpSpPr/>
          <p:nvPr/>
        </p:nvGrpSpPr>
        <p:grpSpPr>
          <a:xfrm>
            <a:off x="1851480" y="2218682"/>
            <a:ext cx="4671060" cy="1219201"/>
            <a:chOff x="2174045" y="1143000"/>
            <a:chExt cx="4671060" cy="1219201"/>
          </a:xfrm>
        </p:grpSpPr>
        <p:cxnSp>
          <p:nvCxnSpPr>
            <p:cNvPr id="549" name="Straight Connector 548">
              <a:extLst>
                <a:ext uri="{FF2B5EF4-FFF2-40B4-BE49-F238E27FC236}">
                  <a16:creationId xmlns:a16="http://schemas.microsoft.com/office/drawing/2014/main" id="{ED134D6C-BD07-8F4B-A299-A98FFDF82189}"/>
                </a:ext>
              </a:extLst>
            </p:cNvPr>
            <p:cNvCxnSpPr/>
            <p:nvPr/>
          </p:nvCxnSpPr>
          <p:spPr>
            <a:xfrm flipV="1">
              <a:off x="217404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30F3C61B-4E68-F245-98C5-E45566DB5050}"/>
                </a:ext>
              </a:extLst>
            </p:cNvPr>
            <p:cNvCxnSpPr/>
            <p:nvPr/>
          </p:nvCxnSpPr>
          <p:spPr>
            <a:xfrm flipV="1">
              <a:off x="3730049"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881A953A-5FA6-C443-A98F-4C893ECD3FCD}"/>
                </a:ext>
              </a:extLst>
            </p:cNvPr>
            <p:cNvCxnSpPr/>
            <p:nvPr/>
          </p:nvCxnSpPr>
          <p:spPr>
            <a:xfrm flipV="1">
              <a:off x="530332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6F1732F6-1671-7546-B8ED-0D71E76BF3AF}"/>
                </a:ext>
              </a:extLst>
            </p:cNvPr>
            <p:cNvCxnSpPr/>
            <p:nvPr/>
          </p:nvCxnSpPr>
          <p:spPr>
            <a:xfrm flipV="1">
              <a:off x="684510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cxnSp>
        <p:nvCxnSpPr>
          <p:cNvPr id="553" name="Straight Connector 552">
            <a:extLst>
              <a:ext uri="{FF2B5EF4-FFF2-40B4-BE49-F238E27FC236}">
                <a16:creationId xmlns:a16="http://schemas.microsoft.com/office/drawing/2014/main" id="{F3D4EE15-37C6-0F49-B8BA-89C075B4EE66}"/>
              </a:ext>
            </a:extLst>
          </p:cNvPr>
          <p:cNvCxnSpPr/>
          <p:nvPr/>
        </p:nvCxnSpPr>
        <p:spPr>
          <a:xfrm flipH="1">
            <a:off x="1508580" y="2218682"/>
            <a:ext cx="6403145" cy="0"/>
          </a:xfrm>
          <a:prstGeom prst="line">
            <a:avLst/>
          </a:prstGeom>
          <a:solidFill>
            <a:schemeClr val="tx1">
              <a:lumMod val="65000"/>
              <a:lumOff val="35000"/>
            </a:schemeClr>
          </a:solidFill>
          <a:ln w="50800" cap="rnd">
            <a:solidFill>
              <a:srgbClr val="C00000"/>
            </a:solidFill>
            <a:round/>
            <a:headEnd type="none"/>
            <a:tailEnd w="lg" len="sm"/>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44A11F90-68CE-4C4B-9DAA-338801834463}"/>
              </a:ext>
            </a:extLst>
          </p:cNvPr>
          <p:cNvCxnSpPr/>
          <p:nvPr/>
        </p:nvCxnSpPr>
        <p:spPr>
          <a:xfrm flipV="1">
            <a:off x="1853825" y="2218682"/>
            <a:ext cx="0" cy="911587"/>
          </a:xfrm>
          <a:prstGeom prst="line">
            <a:avLst/>
          </a:prstGeom>
          <a:solidFill>
            <a:schemeClr val="tx1">
              <a:lumMod val="65000"/>
              <a:lumOff val="35000"/>
            </a:schemeClr>
          </a:solidFill>
          <a:ln w="50800" cap="rnd">
            <a:solidFill>
              <a:srgbClr val="C00000"/>
            </a:solidFill>
            <a:round/>
            <a:headEnd type="arrow" w="med" len="sm"/>
            <a:tailEnd type="none" w="lg" len="sm"/>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CD03CEDF-80C4-D045-A85A-1A21BF3C33EB}"/>
              </a:ext>
            </a:extLst>
          </p:cNvPr>
          <p:cNvCxnSpPr/>
          <p:nvPr/>
        </p:nvCxnSpPr>
        <p:spPr>
          <a:xfrm flipV="1">
            <a:off x="3407924" y="2218682"/>
            <a:ext cx="0" cy="911587"/>
          </a:xfrm>
          <a:prstGeom prst="line">
            <a:avLst/>
          </a:prstGeom>
          <a:solidFill>
            <a:schemeClr val="tx1">
              <a:lumMod val="65000"/>
              <a:lumOff val="35000"/>
            </a:schemeClr>
          </a:solidFill>
          <a:ln w="50800" cap="rnd">
            <a:solidFill>
              <a:srgbClr val="C00000"/>
            </a:solidFill>
            <a:round/>
            <a:headEnd type="arrow" w="med" len="sm"/>
            <a:tailEnd type="none" w="lg" len="sm"/>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02B665BD-8CA2-7840-9CAB-DF7E6B818E7E}"/>
              </a:ext>
            </a:extLst>
          </p:cNvPr>
          <p:cNvCxnSpPr/>
          <p:nvPr/>
        </p:nvCxnSpPr>
        <p:spPr>
          <a:xfrm flipV="1">
            <a:off x="4983105" y="2218682"/>
            <a:ext cx="0" cy="911587"/>
          </a:xfrm>
          <a:prstGeom prst="line">
            <a:avLst/>
          </a:prstGeom>
          <a:solidFill>
            <a:schemeClr val="tx1">
              <a:lumMod val="65000"/>
              <a:lumOff val="35000"/>
            </a:schemeClr>
          </a:solidFill>
          <a:ln w="50800" cap="rnd">
            <a:solidFill>
              <a:srgbClr val="C00000"/>
            </a:solidFill>
            <a:round/>
            <a:headEnd type="arrow" w="med" len="sm"/>
            <a:tailEnd type="none" w="lg" len="sm"/>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D46C05AA-680F-344C-A2F2-EBF1D6E9ED83}"/>
              </a:ext>
            </a:extLst>
          </p:cNvPr>
          <p:cNvCxnSpPr/>
          <p:nvPr/>
        </p:nvCxnSpPr>
        <p:spPr>
          <a:xfrm flipV="1">
            <a:off x="6524885" y="2218682"/>
            <a:ext cx="0" cy="911587"/>
          </a:xfrm>
          <a:prstGeom prst="line">
            <a:avLst/>
          </a:prstGeom>
          <a:solidFill>
            <a:schemeClr val="tx1">
              <a:lumMod val="65000"/>
              <a:lumOff val="35000"/>
            </a:schemeClr>
          </a:solidFill>
          <a:ln w="50800" cap="rnd">
            <a:solidFill>
              <a:srgbClr val="C00000"/>
            </a:solidFill>
            <a:round/>
            <a:headEnd type="arrow" w="med" len="sm"/>
            <a:tailEnd type="none" w="lg" len="sm"/>
          </a:ln>
        </p:spPr>
        <p:style>
          <a:lnRef idx="1">
            <a:schemeClr val="accent1"/>
          </a:lnRef>
          <a:fillRef idx="0">
            <a:schemeClr val="accent1"/>
          </a:fillRef>
          <a:effectRef idx="0">
            <a:schemeClr val="accent1"/>
          </a:effectRef>
          <a:fontRef idx="minor">
            <a:schemeClr val="tx1"/>
          </a:fontRef>
        </p:style>
      </p:cxnSp>
      <p:sp>
        <p:nvSpPr>
          <p:cNvPr id="558" name="DRAM">
            <a:extLst>
              <a:ext uri="{FF2B5EF4-FFF2-40B4-BE49-F238E27FC236}">
                <a16:creationId xmlns:a16="http://schemas.microsoft.com/office/drawing/2014/main" id="{351BD9D8-FB36-6C4D-8E04-6C3C0A7EAB3D}"/>
              </a:ext>
            </a:extLst>
          </p:cNvPr>
          <p:cNvSpPr/>
          <p:nvPr/>
        </p:nvSpPr>
        <p:spPr>
          <a:xfrm rot="16200000">
            <a:off x="249481" y="2789636"/>
            <a:ext cx="2057400" cy="458292"/>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a:noFill/>
                </a:ln>
                <a:solidFill>
                  <a:srgbClr val="000000"/>
                </a:solidFill>
                <a:effectLst/>
                <a:uLnTx/>
                <a:uFillTx/>
                <a:latin typeface="Avenir Next" panose="020B0503020202020204" pitchFamily="34" charset="0"/>
              </a:rPr>
              <a:t>row decoder</a:t>
            </a:r>
          </a:p>
        </p:txBody>
      </p:sp>
      <p:grpSp>
        <p:nvGrpSpPr>
          <p:cNvPr id="559" name="Group 558">
            <a:extLst>
              <a:ext uri="{FF2B5EF4-FFF2-40B4-BE49-F238E27FC236}">
                <a16:creationId xmlns:a16="http://schemas.microsoft.com/office/drawing/2014/main" id="{8AD926AF-C5EE-E548-870D-BC880E3672F9}"/>
              </a:ext>
            </a:extLst>
          </p:cNvPr>
          <p:cNvGrpSpPr/>
          <p:nvPr/>
        </p:nvGrpSpPr>
        <p:grpSpPr>
          <a:xfrm>
            <a:off x="2040573" y="2414997"/>
            <a:ext cx="5790027" cy="1402792"/>
            <a:chOff x="2134538" y="2243328"/>
            <a:chExt cx="5790027" cy="1490472"/>
          </a:xfrm>
        </p:grpSpPr>
        <p:grpSp>
          <p:nvGrpSpPr>
            <p:cNvPr id="560" name="Group 559">
              <a:extLst>
                <a:ext uri="{FF2B5EF4-FFF2-40B4-BE49-F238E27FC236}">
                  <a16:creationId xmlns:a16="http://schemas.microsoft.com/office/drawing/2014/main" id="{4D433CC3-8D40-1743-9F10-374ACD8AE620}"/>
                </a:ext>
              </a:extLst>
            </p:cNvPr>
            <p:cNvGrpSpPr/>
            <p:nvPr/>
          </p:nvGrpSpPr>
          <p:grpSpPr>
            <a:xfrm>
              <a:off x="2134538" y="2243328"/>
              <a:ext cx="1108299" cy="1490472"/>
              <a:chOff x="2134538" y="2243328"/>
              <a:chExt cx="1108299" cy="1490472"/>
            </a:xfrm>
          </p:grpSpPr>
          <p:grpSp>
            <p:nvGrpSpPr>
              <p:cNvPr id="600" name="Group 599">
                <a:extLst>
                  <a:ext uri="{FF2B5EF4-FFF2-40B4-BE49-F238E27FC236}">
                    <a16:creationId xmlns:a16="http://schemas.microsoft.com/office/drawing/2014/main" id="{2190AC81-2DC7-F345-826D-9C60D43BF417}"/>
                  </a:ext>
                </a:extLst>
              </p:cNvPr>
              <p:cNvGrpSpPr/>
              <p:nvPr/>
            </p:nvGrpSpPr>
            <p:grpSpPr>
              <a:xfrm>
                <a:off x="2134538" y="3504497"/>
                <a:ext cx="1108299" cy="229303"/>
                <a:chOff x="5486400" y="3962400"/>
                <a:chExt cx="2209800" cy="457200"/>
              </a:xfrm>
            </p:grpSpPr>
            <p:sp>
              <p:nvSpPr>
                <p:cNvPr id="607" name="DRAM">
                  <a:extLst>
                    <a:ext uri="{FF2B5EF4-FFF2-40B4-BE49-F238E27FC236}">
                      <a16:creationId xmlns:a16="http://schemas.microsoft.com/office/drawing/2014/main" id="{03DC10C3-824C-7743-B03E-5E2DD4642D53}"/>
                    </a:ext>
                  </a:extLst>
                </p:cNvPr>
                <p:cNvSpPr/>
                <p:nvPr/>
              </p:nvSpPr>
              <p:spPr>
                <a:xfrm>
                  <a:off x="54864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08" name="DRAM">
                  <a:extLst>
                    <a:ext uri="{FF2B5EF4-FFF2-40B4-BE49-F238E27FC236}">
                      <a16:creationId xmlns:a16="http://schemas.microsoft.com/office/drawing/2014/main" id="{D52B6B53-E8AA-E543-B216-2AC8A929EB35}"/>
                    </a:ext>
                  </a:extLst>
                </p:cNvPr>
                <p:cNvSpPr/>
                <p:nvPr/>
              </p:nvSpPr>
              <p:spPr>
                <a:xfrm>
                  <a:off x="59436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09" name="DRAM">
                  <a:extLst>
                    <a:ext uri="{FF2B5EF4-FFF2-40B4-BE49-F238E27FC236}">
                      <a16:creationId xmlns:a16="http://schemas.microsoft.com/office/drawing/2014/main" id="{A0041B57-0FD2-344B-A4BF-CFB30F23E1D7}"/>
                    </a:ext>
                  </a:extLst>
                </p:cNvPr>
                <p:cNvSpPr/>
                <p:nvPr/>
              </p:nvSpPr>
              <p:spPr>
                <a:xfrm>
                  <a:off x="64008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0" name="DRAM">
                  <a:extLst>
                    <a:ext uri="{FF2B5EF4-FFF2-40B4-BE49-F238E27FC236}">
                      <a16:creationId xmlns:a16="http://schemas.microsoft.com/office/drawing/2014/main" id="{E186F603-ACB9-2643-B786-5A6AB54FFA5B}"/>
                    </a:ext>
                  </a:extLst>
                </p:cNvPr>
                <p:cNvSpPr/>
                <p:nvPr/>
              </p:nvSpPr>
              <p:spPr>
                <a:xfrm>
                  <a:off x="68580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1" name="DRAM">
                  <a:extLst>
                    <a:ext uri="{FF2B5EF4-FFF2-40B4-BE49-F238E27FC236}">
                      <a16:creationId xmlns:a16="http://schemas.microsoft.com/office/drawing/2014/main" id="{84756F2F-A8F5-1346-95FC-563866259E0B}"/>
                    </a:ext>
                  </a:extLst>
                </p:cNvPr>
                <p:cNvSpPr/>
                <p:nvPr/>
              </p:nvSpPr>
              <p:spPr>
                <a:xfrm>
                  <a:off x="73152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01" name="Group 600">
                <a:extLst>
                  <a:ext uri="{FF2B5EF4-FFF2-40B4-BE49-F238E27FC236}">
                    <a16:creationId xmlns:a16="http://schemas.microsoft.com/office/drawing/2014/main" id="{90827EFE-E4B9-5F4D-A71A-F0BE3AE7CB30}"/>
                  </a:ext>
                </a:extLst>
              </p:cNvPr>
              <p:cNvGrpSpPr/>
              <p:nvPr/>
            </p:nvGrpSpPr>
            <p:grpSpPr>
              <a:xfrm>
                <a:off x="2230081" y="2243328"/>
                <a:ext cx="917213" cy="1261169"/>
                <a:chOff x="5676900" y="990600"/>
                <a:chExt cx="1828800" cy="2971800"/>
              </a:xfrm>
            </p:grpSpPr>
            <p:cxnSp>
              <p:nvCxnSpPr>
                <p:cNvPr id="602" name="Straight Connector 601">
                  <a:extLst>
                    <a:ext uri="{FF2B5EF4-FFF2-40B4-BE49-F238E27FC236}">
                      <a16:creationId xmlns:a16="http://schemas.microsoft.com/office/drawing/2014/main" id="{D4957F9E-D783-4243-BE33-FBE3CD7ECC85}"/>
                    </a:ext>
                  </a:extLst>
                </p:cNvPr>
                <p:cNvCxnSpPr>
                  <a:cxnSpLocks/>
                  <a:endCxn id="607" idx="0"/>
                </p:cNvCxnSpPr>
                <p:nvPr/>
              </p:nvCxnSpPr>
              <p:spPr>
                <a:xfrm>
                  <a:off x="56769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3" name="Straight Connector 602">
                  <a:extLst>
                    <a:ext uri="{FF2B5EF4-FFF2-40B4-BE49-F238E27FC236}">
                      <a16:creationId xmlns:a16="http://schemas.microsoft.com/office/drawing/2014/main" id="{1D41A853-FC14-B042-A587-C5617D5BA94E}"/>
                    </a:ext>
                  </a:extLst>
                </p:cNvPr>
                <p:cNvCxnSpPr>
                  <a:cxnSpLocks/>
                  <a:endCxn id="609" idx="0"/>
                </p:cNvCxnSpPr>
                <p:nvPr/>
              </p:nvCxnSpPr>
              <p:spPr>
                <a:xfrm>
                  <a:off x="6591299"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4" name="Straight Connector 603">
                  <a:extLst>
                    <a:ext uri="{FF2B5EF4-FFF2-40B4-BE49-F238E27FC236}">
                      <a16:creationId xmlns:a16="http://schemas.microsoft.com/office/drawing/2014/main" id="{2A070D0B-25F7-3D43-A9AD-D1947EA8500B}"/>
                    </a:ext>
                  </a:extLst>
                </p:cNvPr>
                <p:cNvCxnSpPr>
                  <a:cxnSpLocks/>
                  <a:endCxn id="610" idx="0"/>
                </p:cNvCxnSpPr>
                <p:nvPr/>
              </p:nvCxnSpPr>
              <p:spPr>
                <a:xfrm>
                  <a:off x="70485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5" name="Straight Connector 604">
                  <a:extLst>
                    <a:ext uri="{FF2B5EF4-FFF2-40B4-BE49-F238E27FC236}">
                      <a16:creationId xmlns:a16="http://schemas.microsoft.com/office/drawing/2014/main" id="{C94EA13C-85A4-4049-83D7-D503F7B6DBA1}"/>
                    </a:ext>
                  </a:extLst>
                </p:cNvPr>
                <p:cNvCxnSpPr>
                  <a:cxnSpLocks/>
                  <a:endCxn id="611" idx="0"/>
                </p:cNvCxnSpPr>
                <p:nvPr/>
              </p:nvCxnSpPr>
              <p:spPr>
                <a:xfrm>
                  <a:off x="75057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D9333A34-3035-7148-BD0B-9BDD9099C947}"/>
                    </a:ext>
                  </a:extLst>
                </p:cNvPr>
                <p:cNvCxnSpPr>
                  <a:cxnSpLocks/>
                  <a:endCxn id="608" idx="0"/>
                </p:cNvCxnSpPr>
                <p:nvPr/>
              </p:nvCxnSpPr>
              <p:spPr>
                <a:xfrm>
                  <a:off x="61341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1" name="Group 560">
              <a:extLst>
                <a:ext uri="{FF2B5EF4-FFF2-40B4-BE49-F238E27FC236}">
                  <a16:creationId xmlns:a16="http://schemas.microsoft.com/office/drawing/2014/main" id="{B16C4C60-84DF-7C4E-B819-512AD32C1DA7}"/>
                </a:ext>
              </a:extLst>
            </p:cNvPr>
            <p:cNvGrpSpPr/>
            <p:nvPr/>
          </p:nvGrpSpPr>
          <p:grpSpPr>
            <a:xfrm>
              <a:off x="3692066" y="2243328"/>
              <a:ext cx="1108299" cy="1490472"/>
              <a:chOff x="3692066" y="2243328"/>
              <a:chExt cx="1108299" cy="1490472"/>
            </a:xfrm>
          </p:grpSpPr>
          <p:grpSp>
            <p:nvGrpSpPr>
              <p:cNvPr id="588" name="Group 587">
                <a:extLst>
                  <a:ext uri="{FF2B5EF4-FFF2-40B4-BE49-F238E27FC236}">
                    <a16:creationId xmlns:a16="http://schemas.microsoft.com/office/drawing/2014/main" id="{B7F14EC3-B240-6E43-8033-974979A49006}"/>
                  </a:ext>
                </a:extLst>
              </p:cNvPr>
              <p:cNvGrpSpPr/>
              <p:nvPr/>
            </p:nvGrpSpPr>
            <p:grpSpPr>
              <a:xfrm>
                <a:off x="3692066" y="3504497"/>
                <a:ext cx="1108299" cy="229303"/>
                <a:chOff x="5486400" y="3962400"/>
                <a:chExt cx="2209800" cy="457200"/>
              </a:xfrm>
            </p:grpSpPr>
            <p:sp>
              <p:nvSpPr>
                <p:cNvPr id="595" name="DRAM">
                  <a:extLst>
                    <a:ext uri="{FF2B5EF4-FFF2-40B4-BE49-F238E27FC236}">
                      <a16:creationId xmlns:a16="http://schemas.microsoft.com/office/drawing/2014/main" id="{736C97AD-4D74-264F-88C4-4A509FD12296}"/>
                    </a:ext>
                  </a:extLst>
                </p:cNvPr>
                <p:cNvSpPr/>
                <p:nvPr/>
              </p:nvSpPr>
              <p:spPr>
                <a:xfrm>
                  <a:off x="54864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6" name="DRAM">
                  <a:extLst>
                    <a:ext uri="{FF2B5EF4-FFF2-40B4-BE49-F238E27FC236}">
                      <a16:creationId xmlns:a16="http://schemas.microsoft.com/office/drawing/2014/main" id="{5D9A8467-3757-964E-8AB6-0A706AA0E3D2}"/>
                    </a:ext>
                  </a:extLst>
                </p:cNvPr>
                <p:cNvSpPr/>
                <p:nvPr/>
              </p:nvSpPr>
              <p:spPr>
                <a:xfrm>
                  <a:off x="59436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7" name="DRAM">
                  <a:extLst>
                    <a:ext uri="{FF2B5EF4-FFF2-40B4-BE49-F238E27FC236}">
                      <a16:creationId xmlns:a16="http://schemas.microsoft.com/office/drawing/2014/main" id="{2BAA1E48-4CA1-094E-9A92-1CAA9F0F2495}"/>
                    </a:ext>
                  </a:extLst>
                </p:cNvPr>
                <p:cNvSpPr/>
                <p:nvPr/>
              </p:nvSpPr>
              <p:spPr>
                <a:xfrm>
                  <a:off x="64008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8" name="DRAM">
                  <a:extLst>
                    <a:ext uri="{FF2B5EF4-FFF2-40B4-BE49-F238E27FC236}">
                      <a16:creationId xmlns:a16="http://schemas.microsoft.com/office/drawing/2014/main" id="{7C5AB383-F74E-5144-931A-E0EAE2527C8C}"/>
                    </a:ext>
                  </a:extLst>
                </p:cNvPr>
                <p:cNvSpPr/>
                <p:nvPr/>
              </p:nvSpPr>
              <p:spPr>
                <a:xfrm>
                  <a:off x="68580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9" name="DRAM">
                  <a:extLst>
                    <a:ext uri="{FF2B5EF4-FFF2-40B4-BE49-F238E27FC236}">
                      <a16:creationId xmlns:a16="http://schemas.microsoft.com/office/drawing/2014/main" id="{A173C95A-30ED-7F43-8A96-C9636D55C8D1}"/>
                    </a:ext>
                  </a:extLst>
                </p:cNvPr>
                <p:cNvSpPr/>
                <p:nvPr/>
              </p:nvSpPr>
              <p:spPr>
                <a:xfrm>
                  <a:off x="73152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89" name="Group 588">
                <a:extLst>
                  <a:ext uri="{FF2B5EF4-FFF2-40B4-BE49-F238E27FC236}">
                    <a16:creationId xmlns:a16="http://schemas.microsoft.com/office/drawing/2014/main" id="{C78387EC-7F44-F845-8F5F-9B434CFFE099}"/>
                  </a:ext>
                </a:extLst>
              </p:cNvPr>
              <p:cNvGrpSpPr/>
              <p:nvPr/>
            </p:nvGrpSpPr>
            <p:grpSpPr>
              <a:xfrm>
                <a:off x="3787609" y="2243328"/>
                <a:ext cx="917213" cy="1261169"/>
                <a:chOff x="5676900" y="990600"/>
                <a:chExt cx="1828800" cy="2971800"/>
              </a:xfrm>
            </p:grpSpPr>
            <p:cxnSp>
              <p:nvCxnSpPr>
                <p:cNvPr id="590" name="Straight Connector 589">
                  <a:extLst>
                    <a:ext uri="{FF2B5EF4-FFF2-40B4-BE49-F238E27FC236}">
                      <a16:creationId xmlns:a16="http://schemas.microsoft.com/office/drawing/2014/main" id="{836E4D4D-1D4F-BA4C-96DD-06F0B57315B6}"/>
                    </a:ext>
                  </a:extLst>
                </p:cNvPr>
                <p:cNvCxnSpPr>
                  <a:endCxn id="595" idx="0"/>
                </p:cNvCxnSpPr>
                <p:nvPr/>
              </p:nvCxnSpPr>
              <p:spPr>
                <a:xfrm>
                  <a:off x="56769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21FB0796-B83A-D345-A032-E038F96F9F38}"/>
                    </a:ext>
                  </a:extLst>
                </p:cNvPr>
                <p:cNvCxnSpPr>
                  <a:endCxn id="597" idx="0"/>
                </p:cNvCxnSpPr>
                <p:nvPr/>
              </p:nvCxnSpPr>
              <p:spPr>
                <a:xfrm>
                  <a:off x="65913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D7A96923-27D9-5246-8A1E-760BD5642EE9}"/>
                    </a:ext>
                  </a:extLst>
                </p:cNvPr>
                <p:cNvCxnSpPr>
                  <a:endCxn id="598" idx="0"/>
                </p:cNvCxnSpPr>
                <p:nvPr/>
              </p:nvCxnSpPr>
              <p:spPr>
                <a:xfrm>
                  <a:off x="70485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49BAF0B-25E9-7A4E-A1BB-53D257369AE7}"/>
                    </a:ext>
                  </a:extLst>
                </p:cNvPr>
                <p:cNvCxnSpPr>
                  <a:endCxn id="599" idx="0"/>
                </p:cNvCxnSpPr>
                <p:nvPr/>
              </p:nvCxnSpPr>
              <p:spPr>
                <a:xfrm>
                  <a:off x="75057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A6C676BC-2D3B-5646-9E06-04BE4D3BBAFD}"/>
                    </a:ext>
                  </a:extLst>
                </p:cNvPr>
                <p:cNvCxnSpPr>
                  <a:endCxn id="596" idx="0"/>
                </p:cNvCxnSpPr>
                <p:nvPr/>
              </p:nvCxnSpPr>
              <p:spPr>
                <a:xfrm>
                  <a:off x="61341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2" name="Group 561">
              <a:extLst>
                <a:ext uri="{FF2B5EF4-FFF2-40B4-BE49-F238E27FC236}">
                  <a16:creationId xmlns:a16="http://schemas.microsoft.com/office/drawing/2014/main" id="{622DB309-A916-9C4B-BE23-2F9FE3A8E66B}"/>
                </a:ext>
              </a:extLst>
            </p:cNvPr>
            <p:cNvGrpSpPr/>
            <p:nvPr/>
          </p:nvGrpSpPr>
          <p:grpSpPr>
            <a:xfrm>
              <a:off x="5258738" y="2243328"/>
              <a:ext cx="1108299" cy="1490472"/>
              <a:chOff x="5258738" y="2243328"/>
              <a:chExt cx="1108299" cy="1490472"/>
            </a:xfrm>
          </p:grpSpPr>
          <p:grpSp>
            <p:nvGrpSpPr>
              <p:cNvPr id="576" name="Group 575">
                <a:extLst>
                  <a:ext uri="{FF2B5EF4-FFF2-40B4-BE49-F238E27FC236}">
                    <a16:creationId xmlns:a16="http://schemas.microsoft.com/office/drawing/2014/main" id="{5369ED0C-3681-C04B-A190-96290EF4E747}"/>
                  </a:ext>
                </a:extLst>
              </p:cNvPr>
              <p:cNvGrpSpPr/>
              <p:nvPr/>
            </p:nvGrpSpPr>
            <p:grpSpPr>
              <a:xfrm>
                <a:off x="5258738" y="3504497"/>
                <a:ext cx="1108299" cy="229303"/>
                <a:chOff x="5486400" y="3962400"/>
                <a:chExt cx="2209800" cy="457200"/>
              </a:xfrm>
            </p:grpSpPr>
            <p:sp>
              <p:nvSpPr>
                <p:cNvPr id="583" name="DRAM">
                  <a:extLst>
                    <a:ext uri="{FF2B5EF4-FFF2-40B4-BE49-F238E27FC236}">
                      <a16:creationId xmlns:a16="http://schemas.microsoft.com/office/drawing/2014/main" id="{C150AFA0-67B0-3A43-A41B-D9954452B55B}"/>
                    </a:ext>
                  </a:extLst>
                </p:cNvPr>
                <p:cNvSpPr/>
                <p:nvPr/>
              </p:nvSpPr>
              <p:spPr>
                <a:xfrm>
                  <a:off x="54864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4" name="DRAM">
                  <a:extLst>
                    <a:ext uri="{FF2B5EF4-FFF2-40B4-BE49-F238E27FC236}">
                      <a16:creationId xmlns:a16="http://schemas.microsoft.com/office/drawing/2014/main" id="{979DA43E-F184-BF40-93F5-64EE8D79612A}"/>
                    </a:ext>
                  </a:extLst>
                </p:cNvPr>
                <p:cNvSpPr/>
                <p:nvPr/>
              </p:nvSpPr>
              <p:spPr>
                <a:xfrm>
                  <a:off x="59436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5" name="DRAM">
                  <a:extLst>
                    <a:ext uri="{FF2B5EF4-FFF2-40B4-BE49-F238E27FC236}">
                      <a16:creationId xmlns:a16="http://schemas.microsoft.com/office/drawing/2014/main" id="{6433AC89-3A0A-8842-A52C-32B3A462A580}"/>
                    </a:ext>
                  </a:extLst>
                </p:cNvPr>
                <p:cNvSpPr/>
                <p:nvPr/>
              </p:nvSpPr>
              <p:spPr>
                <a:xfrm>
                  <a:off x="64008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6" name="DRAM">
                  <a:extLst>
                    <a:ext uri="{FF2B5EF4-FFF2-40B4-BE49-F238E27FC236}">
                      <a16:creationId xmlns:a16="http://schemas.microsoft.com/office/drawing/2014/main" id="{6358E6F7-4972-1E4C-99F5-884C92EC83C0}"/>
                    </a:ext>
                  </a:extLst>
                </p:cNvPr>
                <p:cNvSpPr/>
                <p:nvPr/>
              </p:nvSpPr>
              <p:spPr>
                <a:xfrm>
                  <a:off x="68580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7" name="DRAM">
                  <a:extLst>
                    <a:ext uri="{FF2B5EF4-FFF2-40B4-BE49-F238E27FC236}">
                      <a16:creationId xmlns:a16="http://schemas.microsoft.com/office/drawing/2014/main" id="{646010E8-2BC1-6B41-89A4-5049336FA4BB}"/>
                    </a:ext>
                  </a:extLst>
                </p:cNvPr>
                <p:cNvSpPr/>
                <p:nvPr/>
              </p:nvSpPr>
              <p:spPr>
                <a:xfrm>
                  <a:off x="73152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77" name="Group 576">
                <a:extLst>
                  <a:ext uri="{FF2B5EF4-FFF2-40B4-BE49-F238E27FC236}">
                    <a16:creationId xmlns:a16="http://schemas.microsoft.com/office/drawing/2014/main" id="{A68D41BD-C653-EA43-8DC5-70974FFA903B}"/>
                  </a:ext>
                </a:extLst>
              </p:cNvPr>
              <p:cNvGrpSpPr/>
              <p:nvPr/>
            </p:nvGrpSpPr>
            <p:grpSpPr>
              <a:xfrm>
                <a:off x="5354281" y="2243328"/>
                <a:ext cx="917213" cy="1261169"/>
                <a:chOff x="5676900" y="990600"/>
                <a:chExt cx="1828800" cy="2971800"/>
              </a:xfrm>
            </p:grpSpPr>
            <p:cxnSp>
              <p:nvCxnSpPr>
                <p:cNvPr id="578" name="Straight Connector 577">
                  <a:extLst>
                    <a:ext uri="{FF2B5EF4-FFF2-40B4-BE49-F238E27FC236}">
                      <a16:creationId xmlns:a16="http://schemas.microsoft.com/office/drawing/2014/main" id="{C0E50F5D-7E35-9D43-8CEF-FCA0DC003F11}"/>
                    </a:ext>
                  </a:extLst>
                </p:cNvPr>
                <p:cNvCxnSpPr>
                  <a:endCxn id="583" idx="0"/>
                </p:cNvCxnSpPr>
                <p:nvPr/>
              </p:nvCxnSpPr>
              <p:spPr>
                <a:xfrm>
                  <a:off x="56769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8A33C029-8861-2C4F-97B3-C8C230AF0B17}"/>
                    </a:ext>
                  </a:extLst>
                </p:cNvPr>
                <p:cNvCxnSpPr>
                  <a:endCxn id="585" idx="0"/>
                </p:cNvCxnSpPr>
                <p:nvPr/>
              </p:nvCxnSpPr>
              <p:spPr>
                <a:xfrm>
                  <a:off x="65913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B1FC39A6-D7D9-DC44-A576-E8C098C32AEB}"/>
                    </a:ext>
                  </a:extLst>
                </p:cNvPr>
                <p:cNvCxnSpPr>
                  <a:endCxn id="586" idx="0"/>
                </p:cNvCxnSpPr>
                <p:nvPr/>
              </p:nvCxnSpPr>
              <p:spPr>
                <a:xfrm>
                  <a:off x="70485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3FAA1142-CD64-0049-BC5F-21721B52570A}"/>
                    </a:ext>
                  </a:extLst>
                </p:cNvPr>
                <p:cNvCxnSpPr>
                  <a:endCxn id="587" idx="0"/>
                </p:cNvCxnSpPr>
                <p:nvPr/>
              </p:nvCxnSpPr>
              <p:spPr>
                <a:xfrm>
                  <a:off x="75057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6D6C1DF6-F0B3-5341-A519-FBF8150F611E}"/>
                    </a:ext>
                  </a:extLst>
                </p:cNvPr>
                <p:cNvCxnSpPr>
                  <a:endCxn id="584" idx="0"/>
                </p:cNvCxnSpPr>
                <p:nvPr/>
              </p:nvCxnSpPr>
              <p:spPr>
                <a:xfrm>
                  <a:off x="61341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3" name="Group 562">
              <a:extLst>
                <a:ext uri="{FF2B5EF4-FFF2-40B4-BE49-F238E27FC236}">
                  <a16:creationId xmlns:a16="http://schemas.microsoft.com/office/drawing/2014/main" id="{97EF114D-8EFF-5D4B-974B-C742250DB2F3}"/>
                </a:ext>
              </a:extLst>
            </p:cNvPr>
            <p:cNvGrpSpPr/>
            <p:nvPr/>
          </p:nvGrpSpPr>
          <p:grpSpPr>
            <a:xfrm>
              <a:off x="6816266" y="2243328"/>
              <a:ext cx="1108299" cy="1490472"/>
              <a:chOff x="6816266" y="2243328"/>
              <a:chExt cx="1108299" cy="1490472"/>
            </a:xfrm>
          </p:grpSpPr>
          <p:grpSp>
            <p:nvGrpSpPr>
              <p:cNvPr id="564" name="Group 563">
                <a:extLst>
                  <a:ext uri="{FF2B5EF4-FFF2-40B4-BE49-F238E27FC236}">
                    <a16:creationId xmlns:a16="http://schemas.microsoft.com/office/drawing/2014/main" id="{9D243ED1-B9C7-0240-981E-57A40D64C7B6}"/>
                  </a:ext>
                </a:extLst>
              </p:cNvPr>
              <p:cNvGrpSpPr/>
              <p:nvPr/>
            </p:nvGrpSpPr>
            <p:grpSpPr>
              <a:xfrm>
                <a:off x="6816266" y="3504497"/>
                <a:ext cx="1108299" cy="229303"/>
                <a:chOff x="5486400" y="3962400"/>
                <a:chExt cx="2209800" cy="457200"/>
              </a:xfrm>
            </p:grpSpPr>
            <p:sp>
              <p:nvSpPr>
                <p:cNvPr id="571" name="DRAM">
                  <a:extLst>
                    <a:ext uri="{FF2B5EF4-FFF2-40B4-BE49-F238E27FC236}">
                      <a16:creationId xmlns:a16="http://schemas.microsoft.com/office/drawing/2014/main" id="{31FD0814-ED0F-E14F-92C8-1D511023F714}"/>
                    </a:ext>
                  </a:extLst>
                </p:cNvPr>
                <p:cNvSpPr/>
                <p:nvPr/>
              </p:nvSpPr>
              <p:spPr>
                <a:xfrm>
                  <a:off x="54864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2" name="DRAM">
                  <a:extLst>
                    <a:ext uri="{FF2B5EF4-FFF2-40B4-BE49-F238E27FC236}">
                      <a16:creationId xmlns:a16="http://schemas.microsoft.com/office/drawing/2014/main" id="{3ED75642-13B1-2B44-A733-4F2FB947496C}"/>
                    </a:ext>
                  </a:extLst>
                </p:cNvPr>
                <p:cNvSpPr/>
                <p:nvPr/>
              </p:nvSpPr>
              <p:spPr>
                <a:xfrm>
                  <a:off x="59436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3" name="DRAM">
                  <a:extLst>
                    <a:ext uri="{FF2B5EF4-FFF2-40B4-BE49-F238E27FC236}">
                      <a16:creationId xmlns:a16="http://schemas.microsoft.com/office/drawing/2014/main" id="{95D92964-99A1-4840-8554-3D7CD0D12987}"/>
                    </a:ext>
                  </a:extLst>
                </p:cNvPr>
                <p:cNvSpPr/>
                <p:nvPr/>
              </p:nvSpPr>
              <p:spPr>
                <a:xfrm>
                  <a:off x="64008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4" name="DRAM">
                  <a:extLst>
                    <a:ext uri="{FF2B5EF4-FFF2-40B4-BE49-F238E27FC236}">
                      <a16:creationId xmlns:a16="http://schemas.microsoft.com/office/drawing/2014/main" id="{3D2C3AEC-8C00-2645-96B8-92857ACB2923}"/>
                    </a:ext>
                  </a:extLst>
                </p:cNvPr>
                <p:cNvSpPr/>
                <p:nvPr/>
              </p:nvSpPr>
              <p:spPr>
                <a:xfrm>
                  <a:off x="68580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5" name="DRAM">
                  <a:extLst>
                    <a:ext uri="{FF2B5EF4-FFF2-40B4-BE49-F238E27FC236}">
                      <a16:creationId xmlns:a16="http://schemas.microsoft.com/office/drawing/2014/main" id="{5076046E-EF62-7146-8765-71D46613994D}"/>
                    </a:ext>
                  </a:extLst>
                </p:cNvPr>
                <p:cNvSpPr/>
                <p:nvPr/>
              </p:nvSpPr>
              <p:spPr>
                <a:xfrm>
                  <a:off x="73152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65" name="Group 564">
                <a:extLst>
                  <a:ext uri="{FF2B5EF4-FFF2-40B4-BE49-F238E27FC236}">
                    <a16:creationId xmlns:a16="http://schemas.microsoft.com/office/drawing/2014/main" id="{5AE642E6-7312-684E-ABD3-8988B537C797}"/>
                  </a:ext>
                </a:extLst>
              </p:cNvPr>
              <p:cNvGrpSpPr/>
              <p:nvPr/>
            </p:nvGrpSpPr>
            <p:grpSpPr>
              <a:xfrm>
                <a:off x="6911809" y="2243328"/>
                <a:ext cx="917213" cy="1261169"/>
                <a:chOff x="5676900" y="990600"/>
                <a:chExt cx="1828800" cy="2971800"/>
              </a:xfrm>
            </p:grpSpPr>
            <p:cxnSp>
              <p:nvCxnSpPr>
                <p:cNvPr id="566" name="Straight Connector 565">
                  <a:extLst>
                    <a:ext uri="{FF2B5EF4-FFF2-40B4-BE49-F238E27FC236}">
                      <a16:creationId xmlns:a16="http://schemas.microsoft.com/office/drawing/2014/main" id="{B5A7D713-2B54-EB4D-A2D5-A2BAC8D45C87}"/>
                    </a:ext>
                  </a:extLst>
                </p:cNvPr>
                <p:cNvCxnSpPr>
                  <a:endCxn id="571" idx="0"/>
                </p:cNvCxnSpPr>
                <p:nvPr/>
              </p:nvCxnSpPr>
              <p:spPr>
                <a:xfrm>
                  <a:off x="56769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4AC48C69-9F24-F344-948A-0A0725A1CDA0}"/>
                    </a:ext>
                  </a:extLst>
                </p:cNvPr>
                <p:cNvCxnSpPr>
                  <a:endCxn id="573" idx="0"/>
                </p:cNvCxnSpPr>
                <p:nvPr/>
              </p:nvCxnSpPr>
              <p:spPr>
                <a:xfrm>
                  <a:off x="65913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068ED407-FDA3-C848-979D-B5F59775666C}"/>
                    </a:ext>
                  </a:extLst>
                </p:cNvPr>
                <p:cNvCxnSpPr>
                  <a:endCxn id="574" idx="0"/>
                </p:cNvCxnSpPr>
                <p:nvPr/>
              </p:nvCxnSpPr>
              <p:spPr>
                <a:xfrm>
                  <a:off x="70485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C9F925C9-2458-FC42-91F7-EB3893CE1502}"/>
                    </a:ext>
                  </a:extLst>
                </p:cNvPr>
                <p:cNvCxnSpPr>
                  <a:endCxn id="575" idx="0"/>
                </p:cNvCxnSpPr>
                <p:nvPr/>
              </p:nvCxnSpPr>
              <p:spPr>
                <a:xfrm>
                  <a:off x="75057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B258C780-C674-D54D-BEA9-E3F2DC960D4B}"/>
                    </a:ext>
                  </a:extLst>
                </p:cNvPr>
                <p:cNvCxnSpPr>
                  <a:endCxn id="572" idx="0"/>
                </p:cNvCxnSpPr>
                <p:nvPr/>
              </p:nvCxnSpPr>
              <p:spPr>
                <a:xfrm>
                  <a:off x="61341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grpSp>
        <p:nvGrpSpPr>
          <p:cNvPr id="612" name="Group 611">
            <a:extLst>
              <a:ext uri="{FF2B5EF4-FFF2-40B4-BE49-F238E27FC236}">
                <a16:creationId xmlns:a16="http://schemas.microsoft.com/office/drawing/2014/main" id="{33C9E2EF-3B9B-9847-B688-A74879FA1ACF}"/>
              </a:ext>
            </a:extLst>
          </p:cNvPr>
          <p:cNvGrpSpPr/>
          <p:nvPr/>
        </p:nvGrpSpPr>
        <p:grpSpPr>
          <a:xfrm>
            <a:off x="1734834" y="3092754"/>
            <a:ext cx="1414038" cy="191087"/>
            <a:chOff x="1828799" y="2017072"/>
            <a:chExt cx="1414038" cy="191087"/>
          </a:xfrm>
          <a:solidFill>
            <a:srgbClr val="1A82C4"/>
          </a:solidFill>
        </p:grpSpPr>
        <p:sp>
          <p:nvSpPr>
            <p:cNvPr id="613" name="DRAM">
              <a:extLst>
                <a:ext uri="{FF2B5EF4-FFF2-40B4-BE49-F238E27FC236}">
                  <a16:creationId xmlns:a16="http://schemas.microsoft.com/office/drawing/2014/main" id="{C0A5BBC4-26A1-5E43-8987-47CF1FB077DE}"/>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14" name="Straight Connector 613">
              <a:extLst>
                <a:ext uri="{FF2B5EF4-FFF2-40B4-BE49-F238E27FC236}">
                  <a16:creationId xmlns:a16="http://schemas.microsoft.com/office/drawing/2014/main" id="{3A4DD7FE-53E1-694C-9120-9DD1ADA3CC59}"/>
                </a:ext>
              </a:extLst>
            </p:cNvPr>
            <p:cNvCxnSpPr>
              <a:cxnSpLocks/>
              <a:stCxn id="619" idx="6"/>
              <a:endCxn id="613" idx="0"/>
            </p:cNvCxnSpPr>
            <p:nvPr/>
          </p:nvCxnSpPr>
          <p:spPr>
            <a:xfrm flipH="1">
              <a:off x="20581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15" name="Oval 614">
              <a:extLst>
                <a:ext uri="{FF2B5EF4-FFF2-40B4-BE49-F238E27FC236}">
                  <a16:creationId xmlns:a16="http://schemas.microsoft.com/office/drawing/2014/main" id="{7A839D5F-686F-3C49-8BB1-E635FAFFF08D}"/>
                </a:ext>
              </a:extLst>
            </p:cNvPr>
            <p:cNvSpPr/>
            <p:nvPr/>
          </p:nvSpPr>
          <p:spPr>
            <a:xfrm>
              <a:off x="21345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6" name="Oval 615">
              <a:extLst>
                <a:ext uri="{FF2B5EF4-FFF2-40B4-BE49-F238E27FC236}">
                  <a16:creationId xmlns:a16="http://schemas.microsoft.com/office/drawing/2014/main" id="{963D5EAF-C501-BC4E-9EE1-630EC133D0C7}"/>
                </a:ext>
              </a:extLst>
            </p:cNvPr>
            <p:cNvSpPr/>
            <p:nvPr/>
          </p:nvSpPr>
          <p:spPr>
            <a:xfrm>
              <a:off x="23638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7" name="Oval 616">
              <a:extLst>
                <a:ext uri="{FF2B5EF4-FFF2-40B4-BE49-F238E27FC236}">
                  <a16:creationId xmlns:a16="http://schemas.microsoft.com/office/drawing/2014/main" id="{4B3D0CAA-039F-E84F-923A-898358C1D582}"/>
                </a:ext>
              </a:extLst>
            </p:cNvPr>
            <p:cNvSpPr/>
            <p:nvPr/>
          </p:nvSpPr>
          <p:spPr>
            <a:xfrm>
              <a:off x="25931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8" name="Oval 617">
              <a:extLst>
                <a:ext uri="{FF2B5EF4-FFF2-40B4-BE49-F238E27FC236}">
                  <a16:creationId xmlns:a16="http://schemas.microsoft.com/office/drawing/2014/main" id="{A69B98E4-943B-524E-9527-477DADF89EEE}"/>
                </a:ext>
              </a:extLst>
            </p:cNvPr>
            <p:cNvSpPr/>
            <p:nvPr/>
          </p:nvSpPr>
          <p:spPr>
            <a:xfrm>
              <a:off x="28224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9" name="Oval 618">
              <a:extLst>
                <a:ext uri="{FF2B5EF4-FFF2-40B4-BE49-F238E27FC236}">
                  <a16:creationId xmlns:a16="http://schemas.microsoft.com/office/drawing/2014/main" id="{C5FDC489-A86B-4841-874B-EA5071CD80E3}"/>
                </a:ext>
              </a:extLst>
            </p:cNvPr>
            <p:cNvSpPr/>
            <p:nvPr/>
          </p:nvSpPr>
          <p:spPr>
            <a:xfrm>
              <a:off x="30517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0" name="Group 619">
            <a:extLst>
              <a:ext uri="{FF2B5EF4-FFF2-40B4-BE49-F238E27FC236}">
                <a16:creationId xmlns:a16="http://schemas.microsoft.com/office/drawing/2014/main" id="{A7ABECDD-A658-9C49-AD7E-15555381FCAF}"/>
              </a:ext>
            </a:extLst>
          </p:cNvPr>
          <p:cNvGrpSpPr/>
          <p:nvPr/>
        </p:nvGrpSpPr>
        <p:grpSpPr>
          <a:xfrm>
            <a:off x="3292362" y="3092754"/>
            <a:ext cx="1414038" cy="191087"/>
            <a:chOff x="3386327" y="2017072"/>
            <a:chExt cx="1414038" cy="191087"/>
          </a:xfrm>
          <a:solidFill>
            <a:srgbClr val="1A82C4"/>
          </a:solidFill>
        </p:grpSpPr>
        <p:sp>
          <p:nvSpPr>
            <p:cNvPr id="621" name="DRAM">
              <a:extLst>
                <a:ext uri="{FF2B5EF4-FFF2-40B4-BE49-F238E27FC236}">
                  <a16:creationId xmlns:a16="http://schemas.microsoft.com/office/drawing/2014/main" id="{88E651CD-D58C-B847-95F3-637D91B8EC70}"/>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22" name="Straight Connector 621">
              <a:extLst>
                <a:ext uri="{FF2B5EF4-FFF2-40B4-BE49-F238E27FC236}">
                  <a16:creationId xmlns:a16="http://schemas.microsoft.com/office/drawing/2014/main" id="{C4D8B778-B949-0448-8BCB-245D55EF5458}"/>
                </a:ext>
              </a:extLst>
            </p:cNvPr>
            <p:cNvCxnSpPr>
              <a:cxnSpLocks/>
              <a:endCxn id="621" idx="0"/>
            </p:cNvCxnSpPr>
            <p:nvPr/>
          </p:nvCxnSpPr>
          <p:spPr>
            <a:xfrm flipH="1" flipV="1">
              <a:off x="3615631" y="2112616"/>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23" name="Oval 622">
              <a:extLst>
                <a:ext uri="{FF2B5EF4-FFF2-40B4-BE49-F238E27FC236}">
                  <a16:creationId xmlns:a16="http://schemas.microsoft.com/office/drawing/2014/main" id="{1C2B9E30-5318-D34C-838B-C671F277CE16}"/>
                </a:ext>
              </a:extLst>
            </p:cNvPr>
            <p:cNvSpPr/>
            <p:nvPr/>
          </p:nvSpPr>
          <p:spPr>
            <a:xfrm>
              <a:off x="36920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4" name="Oval 623">
              <a:extLst>
                <a:ext uri="{FF2B5EF4-FFF2-40B4-BE49-F238E27FC236}">
                  <a16:creationId xmlns:a16="http://schemas.microsoft.com/office/drawing/2014/main" id="{AB3FA47A-24EC-2649-A78D-779B25A48466}"/>
                </a:ext>
              </a:extLst>
            </p:cNvPr>
            <p:cNvSpPr/>
            <p:nvPr/>
          </p:nvSpPr>
          <p:spPr>
            <a:xfrm>
              <a:off x="39213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5" name="Oval 624">
              <a:extLst>
                <a:ext uri="{FF2B5EF4-FFF2-40B4-BE49-F238E27FC236}">
                  <a16:creationId xmlns:a16="http://schemas.microsoft.com/office/drawing/2014/main" id="{01C69964-DD3A-7D4B-8265-0B618102B0EF}"/>
                </a:ext>
              </a:extLst>
            </p:cNvPr>
            <p:cNvSpPr/>
            <p:nvPr/>
          </p:nvSpPr>
          <p:spPr>
            <a:xfrm>
              <a:off x="41506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6" name="Oval 625">
              <a:extLst>
                <a:ext uri="{FF2B5EF4-FFF2-40B4-BE49-F238E27FC236}">
                  <a16:creationId xmlns:a16="http://schemas.microsoft.com/office/drawing/2014/main" id="{EF0E2BA4-93B9-844E-BCB4-D9328A6D5CB3}"/>
                </a:ext>
              </a:extLst>
            </p:cNvPr>
            <p:cNvSpPr/>
            <p:nvPr/>
          </p:nvSpPr>
          <p:spPr>
            <a:xfrm>
              <a:off x="43799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7" name="Oval 626">
              <a:extLst>
                <a:ext uri="{FF2B5EF4-FFF2-40B4-BE49-F238E27FC236}">
                  <a16:creationId xmlns:a16="http://schemas.microsoft.com/office/drawing/2014/main" id="{6ECBD6F6-8C63-D44F-AB69-F313FF237348}"/>
                </a:ext>
              </a:extLst>
            </p:cNvPr>
            <p:cNvSpPr/>
            <p:nvPr/>
          </p:nvSpPr>
          <p:spPr>
            <a:xfrm>
              <a:off x="46092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8" name="Group 627">
            <a:extLst>
              <a:ext uri="{FF2B5EF4-FFF2-40B4-BE49-F238E27FC236}">
                <a16:creationId xmlns:a16="http://schemas.microsoft.com/office/drawing/2014/main" id="{E3130742-F15B-BD4B-9429-E789B2B42EB7}"/>
              </a:ext>
            </a:extLst>
          </p:cNvPr>
          <p:cNvGrpSpPr/>
          <p:nvPr/>
        </p:nvGrpSpPr>
        <p:grpSpPr>
          <a:xfrm>
            <a:off x="4859034" y="3092754"/>
            <a:ext cx="1414038" cy="191087"/>
            <a:chOff x="4952999" y="2017072"/>
            <a:chExt cx="1414038" cy="191087"/>
          </a:xfrm>
          <a:solidFill>
            <a:srgbClr val="1A82C4"/>
          </a:solidFill>
        </p:grpSpPr>
        <p:sp>
          <p:nvSpPr>
            <p:cNvPr id="629" name="DRAM">
              <a:extLst>
                <a:ext uri="{FF2B5EF4-FFF2-40B4-BE49-F238E27FC236}">
                  <a16:creationId xmlns:a16="http://schemas.microsoft.com/office/drawing/2014/main" id="{2C04100A-DB27-9A43-AEC7-779CF0500563}"/>
                </a:ext>
              </a:extLst>
            </p:cNvPr>
            <p:cNvSpPr/>
            <p:nvPr/>
          </p:nvSpPr>
          <p:spPr>
            <a:xfrm rot="5400000">
              <a:off x="49721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30" name="Straight Connector 629">
              <a:extLst>
                <a:ext uri="{FF2B5EF4-FFF2-40B4-BE49-F238E27FC236}">
                  <a16:creationId xmlns:a16="http://schemas.microsoft.com/office/drawing/2014/main" id="{67DE88E5-AEFE-2A49-AE5A-62384E79C67B}"/>
                </a:ext>
              </a:extLst>
            </p:cNvPr>
            <p:cNvCxnSpPr>
              <a:cxnSpLocks/>
              <a:stCxn id="635" idx="6"/>
              <a:endCxn id="629" idx="0"/>
            </p:cNvCxnSpPr>
            <p:nvPr/>
          </p:nvCxnSpPr>
          <p:spPr>
            <a:xfrm flipH="1">
              <a:off x="51823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31" name="Oval 630">
              <a:extLst>
                <a:ext uri="{FF2B5EF4-FFF2-40B4-BE49-F238E27FC236}">
                  <a16:creationId xmlns:a16="http://schemas.microsoft.com/office/drawing/2014/main" id="{2F2AC4F6-6CEB-1248-8B14-F2FB4F835B60}"/>
                </a:ext>
              </a:extLst>
            </p:cNvPr>
            <p:cNvSpPr/>
            <p:nvPr/>
          </p:nvSpPr>
          <p:spPr>
            <a:xfrm>
              <a:off x="52587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2" name="Oval 631">
              <a:extLst>
                <a:ext uri="{FF2B5EF4-FFF2-40B4-BE49-F238E27FC236}">
                  <a16:creationId xmlns:a16="http://schemas.microsoft.com/office/drawing/2014/main" id="{EBD48407-5270-094F-9D7D-46251DFEBEBC}"/>
                </a:ext>
              </a:extLst>
            </p:cNvPr>
            <p:cNvSpPr/>
            <p:nvPr/>
          </p:nvSpPr>
          <p:spPr>
            <a:xfrm>
              <a:off x="54880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3" name="Oval 632">
              <a:extLst>
                <a:ext uri="{FF2B5EF4-FFF2-40B4-BE49-F238E27FC236}">
                  <a16:creationId xmlns:a16="http://schemas.microsoft.com/office/drawing/2014/main" id="{DAE38B3F-BA40-6349-921B-8EA5970CDEBB}"/>
                </a:ext>
              </a:extLst>
            </p:cNvPr>
            <p:cNvSpPr/>
            <p:nvPr/>
          </p:nvSpPr>
          <p:spPr>
            <a:xfrm>
              <a:off x="57173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4" name="Oval 633">
              <a:extLst>
                <a:ext uri="{FF2B5EF4-FFF2-40B4-BE49-F238E27FC236}">
                  <a16:creationId xmlns:a16="http://schemas.microsoft.com/office/drawing/2014/main" id="{1CF76F34-EFB6-9346-BECE-73B3AA835633}"/>
                </a:ext>
              </a:extLst>
            </p:cNvPr>
            <p:cNvSpPr/>
            <p:nvPr/>
          </p:nvSpPr>
          <p:spPr>
            <a:xfrm>
              <a:off x="59466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5" name="Oval 634">
              <a:extLst>
                <a:ext uri="{FF2B5EF4-FFF2-40B4-BE49-F238E27FC236}">
                  <a16:creationId xmlns:a16="http://schemas.microsoft.com/office/drawing/2014/main" id="{BE738ABC-CAE9-8F4D-84C6-57CAF880B1D1}"/>
                </a:ext>
              </a:extLst>
            </p:cNvPr>
            <p:cNvSpPr/>
            <p:nvPr/>
          </p:nvSpPr>
          <p:spPr>
            <a:xfrm>
              <a:off x="61759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36" name="Group 635">
            <a:extLst>
              <a:ext uri="{FF2B5EF4-FFF2-40B4-BE49-F238E27FC236}">
                <a16:creationId xmlns:a16="http://schemas.microsoft.com/office/drawing/2014/main" id="{EFD810CA-9898-3144-BD22-FFD8B067DFB4}"/>
              </a:ext>
            </a:extLst>
          </p:cNvPr>
          <p:cNvGrpSpPr/>
          <p:nvPr/>
        </p:nvGrpSpPr>
        <p:grpSpPr>
          <a:xfrm>
            <a:off x="6416562" y="3092754"/>
            <a:ext cx="1414038" cy="191087"/>
            <a:chOff x="6510527" y="2017072"/>
            <a:chExt cx="1414038" cy="191087"/>
          </a:xfrm>
          <a:solidFill>
            <a:srgbClr val="1A82C4"/>
          </a:solidFill>
        </p:grpSpPr>
        <p:sp>
          <p:nvSpPr>
            <p:cNvPr id="637" name="DRAM">
              <a:extLst>
                <a:ext uri="{FF2B5EF4-FFF2-40B4-BE49-F238E27FC236}">
                  <a16:creationId xmlns:a16="http://schemas.microsoft.com/office/drawing/2014/main" id="{A3C67856-C695-A34F-9565-CC4ED72F3BE4}"/>
                </a:ext>
              </a:extLst>
            </p:cNvPr>
            <p:cNvSpPr/>
            <p:nvPr/>
          </p:nvSpPr>
          <p:spPr>
            <a:xfrm rot="5400000">
              <a:off x="65296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38" name="Straight Connector 637">
              <a:extLst>
                <a:ext uri="{FF2B5EF4-FFF2-40B4-BE49-F238E27FC236}">
                  <a16:creationId xmlns:a16="http://schemas.microsoft.com/office/drawing/2014/main" id="{6F94C2A8-FC06-3D49-845C-1DA3AB568191}"/>
                </a:ext>
              </a:extLst>
            </p:cNvPr>
            <p:cNvCxnSpPr>
              <a:cxnSpLocks/>
              <a:stCxn id="643" idx="6"/>
              <a:endCxn id="637" idx="0"/>
            </p:cNvCxnSpPr>
            <p:nvPr/>
          </p:nvCxnSpPr>
          <p:spPr>
            <a:xfrm flipH="1">
              <a:off x="6739831"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39" name="Oval 638">
              <a:extLst>
                <a:ext uri="{FF2B5EF4-FFF2-40B4-BE49-F238E27FC236}">
                  <a16:creationId xmlns:a16="http://schemas.microsoft.com/office/drawing/2014/main" id="{1E47C003-D568-CB4B-A4F5-BE7F18FFD581}"/>
                </a:ext>
              </a:extLst>
            </p:cNvPr>
            <p:cNvSpPr/>
            <p:nvPr/>
          </p:nvSpPr>
          <p:spPr>
            <a:xfrm>
              <a:off x="68162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0" name="Oval 639">
              <a:extLst>
                <a:ext uri="{FF2B5EF4-FFF2-40B4-BE49-F238E27FC236}">
                  <a16:creationId xmlns:a16="http://schemas.microsoft.com/office/drawing/2014/main" id="{7381491B-6671-F84A-A418-A606B3C79E05}"/>
                </a:ext>
              </a:extLst>
            </p:cNvPr>
            <p:cNvSpPr/>
            <p:nvPr/>
          </p:nvSpPr>
          <p:spPr>
            <a:xfrm>
              <a:off x="70455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1" name="Oval 640">
              <a:extLst>
                <a:ext uri="{FF2B5EF4-FFF2-40B4-BE49-F238E27FC236}">
                  <a16:creationId xmlns:a16="http://schemas.microsoft.com/office/drawing/2014/main" id="{76A4DA72-AA5B-834E-87CA-4CB63EF23A75}"/>
                </a:ext>
              </a:extLst>
            </p:cNvPr>
            <p:cNvSpPr/>
            <p:nvPr/>
          </p:nvSpPr>
          <p:spPr>
            <a:xfrm>
              <a:off x="72748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2" name="Oval 641">
              <a:extLst>
                <a:ext uri="{FF2B5EF4-FFF2-40B4-BE49-F238E27FC236}">
                  <a16:creationId xmlns:a16="http://schemas.microsoft.com/office/drawing/2014/main" id="{7614CB59-4B9C-7F45-958A-875D69B1EA2F}"/>
                </a:ext>
              </a:extLst>
            </p:cNvPr>
            <p:cNvSpPr/>
            <p:nvPr/>
          </p:nvSpPr>
          <p:spPr>
            <a:xfrm>
              <a:off x="75041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3" name="Oval 642">
              <a:extLst>
                <a:ext uri="{FF2B5EF4-FFF2-40B4-BE49-F238E27FC236}">
                  <a16:creationId xmlns:a16="http://schemas.microsoft.com/office/drawing/2014/main" id="{76830518-4EF6-7643-A051-617D603CB8B7}"/>
                </a:ext>
              </a:extLst>
            </p:cNvPr>
            <p:cNvSpPr/>
            <p:nvPr/>
          </p:nvSpPr>
          <p:spPr>
            <a:xfrm>
              <a:off x="77334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44" name="Group 643">
            <a:extLst>
              <a:ext uri="{FF2B5EF4-FFF2-40B4-BE49-F238E27FC236}">
                <a16:creationId xmlns:a16="http://schemas.microsoft.com/office/drawing/2014/main" id="{C28A1288-C9BB-ED46-8A40-64CBB3F74943}"/>
              </a:ext>
            </a:extLst>
          </p:cNvPr>
          <p:cNvGrpSpPr/>
          <p:nvPr/>
        </p:nvGrpSpPr>
        <p:grpSpPr>
          <a:xfrm>
            <a:off x="1734835" y="4579789"/>
            <a:ext cx="6248400" cy="1373786"/>
            <a:chOff x="1600200" y="3732707"/>
            <a:chExt cx="6248400" cy="1373786"/>
          </a:xfrm>
        </p:grpSpPr>
        <p:grpSp>
          <p:nvGrpSpPr>
            <p:cNvPr id="645" name="Group 644">
              <a:extLst>
                <a:ext uri="{FF2B5EF4-FFF2-40B4-BE49-F238E27FC236}">
                  <a16:creationId xmlns:a16="http://schemas.microsoft.com/office/drawing/2014/main" id="{15643D81-5A87-4543-A8F3-937BC4EA9F37}"/>
                </a:ext>
              </a:extLst>
            </p:cNvPr>
            <p:cNvGrpSpPr/>
            <p:nvPr/>
          </p:nvGrpSpPr>
          <p:grpSpPr>
            <a:xfrm>
              <a:off x="1600200" y="3732707"/>
              <a:ext cx="6248400" cy="1373786"/>
              <a:chOff x="1600200" y="3732707"/>
              <a:chExt cx="6248400" cy="1373786"/>
            </a:xfrm>
          </p:grpSpPr>
          <p:grpSp>
            <p:nvGrpSpPr>
              <p:cNvPr id="647" name="Group 646">
                <a:extLst>
                  <a:ext uri="{FF2B5EF4-FFF2-40B4-BE49-F238E27FC236}">
                    <a16:creationId xmlns:a16="http://schemas.microsoft.com/office/drawing/2014/main" id="{310700AC-FDEE-874B-89D6-C84F4A8ADF19}"/>
                  </a:ext>
                </a:extLst>
              </p:cNvPr>
              <p:cNvGrpSpPr/>
              <p:nvPr/>
            </p:nvGrpSpPr>
            <p:grpSpPr>
              <a:xfrm>
                <a:off x="1600200" y="3732707"/>
                <a:ext cx="6248400" cy="1373786"/>
                <a:chOff x="1828800" y="3732707"/>
                <a:chExt cx="6248400" cy="1373786"/>
              </a:xfrm>
            </p:grpSpPr>
            <p:cxnSp>
              <p:nvCxnSpPr>
                <p:cNvPr id="651" name="Straight Connector 650">
                  <a:extLst>
                    <a:ext uri="{FF2B5EF4-FFF2-40B4-BE49-F238E27FC236}">
                      <a16:creationId xmlns:a16="http://schemas.microsoft.com/office/drawing/2014/main" id="{3BB866A2-1588-3543-9BA2-BBBC57B5347B}"/>
                    </a:ext>
                  </a:extLst>
                </p:cNvPr>
                <p:cNvCxnSpPr/>
                <p:nvPr/>
              </p:nvCxnSpPr>
              <p:spPr>
                <a:xfrm>
                  <a:off x="4952999" y="4495800"/>
                  <a:ext cx="0" cy="61069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24A70DD0-A1B7-4B48-BF45-10E27A0700D0}"/>
                    </a:ext>
                  </a:extLst>
                </p:cNvPr>
                <p:cNvCxnSpPr>
                  <a:stCxn id="663" idx="2"/>
                  <a:endCxn id="653" idx="0"/>
                </p:cNvCxnSpPr>
                <p:nvPr/>
              </p:nvCxnSpPr>
              <p:spPr>
                <a:xfrm>
                  <a:off x="4953000" y="3732707"/>
                  <a:ext cx="0" cy="459386"/>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653" name="DRAM">
                  <a:extLst>
                    <a:ext uri="{FF2B5EF4-FFF2-40B4-BE49-F238E27FC236}">
                      <a16:creationId xmlns:a16="http://schemas.microsoft.com/office/drawing/2014/main" id="{A335669E-8447-4D41-9401-67196FBEB8C1}"/>
                    </a:ext>
                  </a:extLst>
                </p:cNvPr>
                <p:cNvSpPr/>
                <p:nvPr/>
              </p:nvSpPr>
              <p:spPr>
                <a:xfrm>
                  <a:off x="1828800" y="4192093"/>
                  <a:ext cx="6248400" cy="458293"/>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IO interface</a:t>
                  </a:r>
                </a:p>
              </p:txBody>
            </p:sp>
          </p:grpSp>
          <p:cxnSp>
            <p:nvCxnSpPr>
              <p:cNvPr id="648" name="Straight Connector 647">
                <a:extLst>
                  <a:ext uri="{FF2B5EF4-FFF2-40B4-BE49-F238E27FC236}">
                    <a16:creationId xmlns:a16="http://schemas.microsoft.com/office/drawing/2014/main" id="{D32FEC2E-B845-7A4D-9B4C-ADD33E25C0CC}"/>
                  </a:ext>
                </a:extLst>
              </p:cNvPr>
              <p:cNvCxnSpPr/>
              <p:nvPr/>
            </p:nvCxnSpPr>
            <p:spPr>
              <a:xfrm flipH="1">
                <a:off x="4648200" y="3885107"/>
                <a:ext cx="152400" cy="15349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B0C9C1FC-E60E-FE4C-9A37-963FDA24B4C7}"/>
                  </a:ext>
                </a:extLst>
              </p:cNvPr>
              <p:cNvCxnSpPr/>
              <p:nvPr/>
            </p:nvCxnSpPr>
            <p:spPr>
              <a:xfrm flipH="1">
                <a:off x="4648200" y="4800600"/>
                <a:ext cx="152400" cy="15349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650" name="TextBox 649">
                <a:extLst>
                  <a:ext uri="{FF2B5EF4-FFF2-40B4-BE49-F238E27FC236}">
                    <a16:creationId xmlns:a16="http://schemas.microsoft.com/office/drawing/2014/main" id="{D651882F-1DB5-6144-95F3-A79498ACEA13}"/>
                  </a:ext>
                </a:extLst>
              </p:cNvPr>
              <p:cNvSpPr txBox="1"/>
              <p:nvPr/>
            </p:nvSpPr>
            <p:spPr>
              <a:xfrm>
                <a:off x="4876800" y="3809062"/>
                <a:ext cx="1143001" cy="304800"/>
              </a:xfrm>
              <a:prstGeom prst="rect">
                <a:avLst/>
              </a:prstGeom>
              <a:noFill/>
            </p:spPr>
            <p:txBody>
              <a:bodyPr wrap="square" rtlCol="0" anchor="ctr">
                <a:noAutofit/>
              </a:bodyPr>
              <a:lstStyle/>
              <a:p>
                <a:pPr marL="0" marR="0" lvl="0" indent="0" algn="l" defTabSz="4572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64 bits</a:t>
                </a:r>
              </a:p>
            </p:txBody>
          </p:sp>
        </p:grpSp>
        <p:sp>
          <p:nvSpPr>
            <p:cNvPr id="646" name="TextBox 645">
              <a:extLst>
                <a:ext uri="{FF2B5EF4-FFF2-40B4-BE49-F238E27FC236}">
                  <a16:creationId xmlns:a16="http://schemas.microsoft.com/office/drawing/2014/main" id="{7EB40DA5-FE34-8F42-AF8D-DF8BD56071B0}"/>
                </a:ext>
              </a:extLst>
            </p:cNvPr>
            <p:cNvSpPr txBox="1"/>
            <p:nvPr/>
          </p:nvSpPr>
          <p:spPr>
            <a:xfrm>
              <a:off x="4876799" y="4724400"/>
              <a:ext cx="2589863" cy="304800"/>
            </a:xfrm>
            <a:prstGeom prst="rect">
              <a:avLst/>
            </a:prstGeom>
            <a:noFill/>
          </p:spPr>
          <p:txBody>
            <a:bodyPr wrap="square" rtlCol="0" anchor="ctr">
              <a:noAutofit/>
            </a:bodyPr>
            <a:lstStyle/>
            <a:p>
              <a:pPr marL="0" marR="0" lvl="0" indent="0" algn="l" defTabSz="4572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8 bits</a:t>
              </a:r>
            </a:p>
          </p:txBody>
        </p:sp>
      </p:grpSp>
      <p:grpSp>
        <p:nvGrpSpPr>
          <p:cNvPr id="654" name="Group 653">
            <a:extLst>
              <a:ext uri="{FF2B5EF4-FFF2-40B4-BE49-F238E27FC236}">
                <a16:creationId xmlns:a16="http://schemas.microsoft.com/office/drawing/2014/main" id="{38EA0C4F-F603-B848-A2ED-A782FADE01FC}"/>
              </a:ext>
            </a:extLst>
          </p:cNvPr>
          <p:cNvGrpSpPr/>
          <p:nvPr/>
        </p:nvGrpSpPr>
        <p:grpSpPr>
          <a:xfrm>
            <a:off x="1734835" y="3702045"/>
            <a:ext cx="6248400" cy="877744"/>
            <a:chOff x="1828800" y="2854963"/>
            <a:chExt cx="6248400" cy="877744"/>
          </a:xfrm>
        </p:grpSpPr>
        <p:cxnSp>
          <p:nvCxnSpPr>
            <p:cNvPr id="655" name="Straight Connector 654">
              <a:extLst>
                <a:ext uri="{FF2B5EF4-FFF2-40B4-BE49-F238E27FC236}">
                  <a16:creationId xmlns:a16="http://schemas.microsoft.com/office/drawing/2014/main" id="{3E3CFEE8-F30A-BF40-A6C4-E557C94BDD12}"/>
                </a:ext>
              </a:extLst>
            </p:cNvPr>
            <p:cNvCxnSpPr/>
            <p:nvPr/>
          </p:nvCxnSpPr>
          <p:spPr>
            <a:xfrm flipH="1">
              <a:off x="2134539"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30A002F7-5E4A-8343-B804-37A20F8E52D4}"/>
                </a:ext>
              </a:extLst>
            </p:cNvPr>
            <p:cNvCxnSpPr/>
            <p:nvPr/>
          </p:nvCxnSpPr>
          <p:spPr>
            <a:xfrm flipH="1">
              <a:off x="3692067"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22BD7456-961C-7646-890F-4A2E9B15442C}"/>
                </a:ext>
              </a:extLst>
            </p:cNvPr>
            <p:cNvCxnSpPr/>
            <p:nvPr/>
          </p:nvCxnSpPr>
          <p:spPr>
            <a:xfrm flipH="1">
              <a:off x="5258739" y="2862232"/>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8" name="Straight Connector 657">
              <a:extLst>
                <a:ext uri="{FF2B5EF4-FFF2-40B4-BE49-F238E27FC236}">
                  <a16:creationId xmlns:a16="http://schemas.microsoft.com/office/drawing/2014/main" id="{3D81D6B4-0A25-0A48-B039-B40208FDCBDC}"/>
                </a:ext>
              </a:extLst>
            </p:cNvPr>
            <p:cNvCxnSpPr/>
            <p:nvPr/>
          </p:nvCxnSpPr>
          <p:spPr>
            <a:xfrm flipH="1">
              <a:off x="6816267"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9" name="Straight Connector 658">
              <a:extLst>
                <a:ext uri="{FF2B5EF4-FFF2-40B4-BE49-F238E27FC236}">
                  <a16:creationId xmlns:a16="http://schemas.microsoft.com/office/drawing/2014/main" id="{078510E5-5EAA-E24C-B0D3-8474F07CEA88}"/>
                </a:ext>
              </a:extLst>
            </p:cNvPr>
            <p:cNvCxnSpPr/>
            <p:nvPr/>
          </p:nvCxnSpPr>
          <p:spPr>
            <a:xfrm flipV="1">
              <a:off x="2688688"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3D050315-C3BD-2946-8249-D61880EF34C4}"/>
                </a:ext>
              </a:extLst>
            </p:cNvPr>
            <p:cNvCxnSpPr/>
            <p:nvPr/>
          </p:nvCxnSpPr>
          <p:spPr>
            <a:xfrm flipV="1">
              <a:off x="4246216" y="2865278"/>
              <a:ext cx="0" cy="561691"/>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id="{1D7429C9-D98E-314D-A400-E54CB74F2583}"/>
                </a:ext>
              </a:extLst>
            </p:cNvPr>
            <p:cNvCxnSpPr/>
            <p:nvPr/>
          </p:nvCxnSpPr>
          <p:spPr>
            <a:xfrm flipV="1">
              <a:off x="5812888"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id="{E339399A-B8A7-5F43-BC07-7E7D3334EC06}"/>
                </a:ext>
              </a:extLst>
            </p:cNvPr>
            <p:cNvCxnSpPr/>
            <p:nvPr/>
          </p:nvCxnSpPr>
          <p:spPr>
            <a:xfrm flipV="1">
              <a:off x="7370416"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663" name="DRAM">
              <a:extLst>
                <a:ext uri="{FF2B5EF4-FFF2-40B4-BE49-F238E27FC236}">
                  <a16:creationId xmlns:a16="http://schemas.microsoft.com/office/drawing/2014/main" id="{00018AAE-ACF2-7748-98C9-753A3ACFC5F4}"/>
                </a:ext>
              </a:extLst>
            </p:cNvPr>
            <p:cNvSpPr/>
            <p:nvPr/>
          </p:nvSpPr>
          <p:spPr>
            <a:xfrm>
              <a:off x="1828800" y="3274414"/>
              <a:ext cx="6248400" cy="458293"/>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global sense amplifier</a:t>
              </a:r>
            </a:p>
          </p:txBody>
        </p:sp>
      </p:grpSp>
      <p:sp>
        <p:nvSpPr>
          <p:cNvPr id="664" name="Rounded Rectangle 663">
            <a:extLst>
              <a:ext uri="{FF2B5EF4-FFF2-40B4-BE49-F238E27FC236}">
                <a16:creationId xmlns:a16="http://schemas.microsoft.com/office/drawing/2014/main" id="{DEA2986B-5C53-EE45-9CF2-F05A068CE590}"/>
              </a:ext>
            </a:extLst>
          </p:cNvPr>
          <p:cNvSpPr/>
          <p:nvPr/>
        </p:nvSpPr>
        <p:spPr>
          <a:xfrm flipH="1">
            <a:off x="2499178" y="3584658"/>
            <a:ext cx="190619" cy="234224"/>
          </a:xfrm>
          <a:prstGeom prst="roundRect">
            <a:avLst>
              <a:gd name="adj" fmla="val 23959"/>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sp>
        <p:nvSpPr>
          <p:cNvPr id="665" name="Rounded Rectangle 664">
            <a:extLst>
              <a:ext uri="{FF2B5EF4-FFF2-40B4-BE49-F238E27FC236}">
                <a16:creationId xmlns:a16="http://schemas.microsoft.com/office/drawing/2014/main" id="{2525CBAB-D86D-6D45-982F-54C7FFB980E1}"/>
              </a:ext>
            </a:extLst>
          </p:cNvPr>
          <p:cNvSpPr/>
          <p:nvPr/>
        </p:nvSpPr>
        <p:spPr>
          <a:xfrm flipH="1">
            <a:off x="4057722" y="3584658"/>
            <a:ext cx="190619" cy="234224"/>
          </a:xfrm>
          <a:prstGeom prst="roundRect">
            <a:avLst>
              <a:gd name="adj" fmla="val 23959"/>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sp>
        <p:nvSpPr>
          <p:cNvPr id="666" name="Rounded Rectangle 665">
            <a:extLst>
              <a:ext uri="{FF2B5EF4-FFF2-40B4-BE49-F238E27FC236}">
                <a16:creationId xmlns:a16="http://schemas.microsoft.com/office/drawing/2014/main" id="{DB9FBF5A-EC31-B84B-98FC-D16CDE1FDEFA}"/>
              </a:ext>
            </a:extLst>
          </p:cNvPr>
          <p:cNvSpPr/>
          <p:nvPr/>
        </p:nvSpPr>
        <p:spPr>
          <a:xfrm flipH="1">
            <a:off x="5625517" y="3586144"/>
            <a:ext cx="190619" cy="234224"/>
          </a:xfrm>
          <a:prstGeom prst="roundRect">
            <a:avLst>
              <a:gd name="adj" fmla="val 23959"/>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sp>
        <p:nvSpPr>
          <p:cNvPr id="667" name="Rounded Rectangle 666">
            <a:extLst>
              <a:ext uri="{FF2B5EF4-FFF2-40B4-BE49-F238E27FC236}">
                <a16:creationId xmlns:a16="http://schemas.microsoft.com/office/drawing/2014/main" id="{FC1CF14D-E016-4D4D-8794-91125EEC94F6}"/>
              </a:ext>
            </a:extLst>
          </p:cNvPr>
          <p:cNvSpPr/>
          <p:nvPr/>
        </p:nvSpPr>
        <p:spPr>
          <a:xfrm flipH="1">
            <a:off x="7183016" y="3586472"/>
            <a:ext cx="190619" cy="234224"/>
          </a:xfrm>
          <a:prstGeom prst="roundRect">
            <a:avLst>
              <a:gd name="adj" fmla="val 23959"/>
            </a:avLst>
          </a:prstGeom>
          <a:solidFill>
            <a:schemeClr val="accent4"/>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sp>
        <p:nvSpPr>
          <p:cNvPr id="669" name="Down Arrow 668">
            <a:extLst>
              <a:ext uri="{FF2B5EF4-FFF2-40B4-BE49-F238E27FC236}">
                <a16:creationId xmlns:a16="http://schemas.microsoft.com/office/drawing/2014/main" id="{CD6150A2-D7A7-4445-B979-5B3614280F2F}"/>
              </a:ext>
            </a:extLst>
          </p:cNvPr>
          <p:cNvSpPr/>
          <p:nvPr/>
        </p:nvSpPr>
        <p:spPr>
          <a:xfrm rot="16200000">
            <a:off x="4726918" y="5639060"/>
            <a:ext cx="609597" cy="1109239"/>
          </a:xfrm>
          <a:prstGeom prst="downArrow">
            <a:avLst>
              <a:gd name="adj1" fmla="val 50000"/>
              <a:gd name="adj2" fmla="val 5851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4572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Avenir Next" panose="020B0503020202020204" pitchFamily="34" charset="0"/>
              </a:rPr>
              <a:t>column</a:t>
            </a:r>
          </a:p>
        </p:txBody>
      </p:sp>
      <p:sp>
        <p:nvSpPr>
          <p:cNvPr id="5" name="Title 1">
            <a:extLst>
              <a:ext uri="{FF2B5EF4-FFF2-40B4-BE49-F238E27FC236}">
                <a16:creationId xmlns:a16="http://schemas.microsoft.com/office/drawing/2014/main" id="{670BE055-2BD2-36C1-A61A-707F615E1226}"/>
              </a:ext>
            </a:extLst>
          </p:cNvPr>
          <p:cNvSpPr>
            <a:spLocks noGrp="1"/>
          </p:cNvSpPr>
          <p:nvPr>
            <p:ph type="title"/>
          </p:nvPr>
        </p:nvSpPr>
        <p:spPr>
          <a:xfrm>
            <a:off x="169011" y="132334"/>
            <a:ext cx="8894602" cy="925840"/>
          </a:xfrm>
        </p:spPr>
        <p:txBody>
          <a:bodyPr>
            <a:noAutofit/>
          </a:bodyPr>
          <a:lstStyle/>
          <a:p>
            <a:r>
              <a:rPr lang="en-US" sz="3600" dirty="0"/>
              <a:t>Background: </a:t>
            </a:r>
            <a:br>
              <a:rPr lang="en-US" sz="3600" dirty="0"/>
            </a:br>
            <a:r>
              <a:rPr lang="en-US" sz="2800" dirty="0"/>
              <a:t>DRAM Operation – Column Access (READ) </a:t>
            </a:r>
          </a:p>
        </p:txBody>
      </p:sp>
      <p:sp>
        <p:nvSpPr>
          <p:cNvPr id="2" name="TextBox 1">
            <a:extLst>
              <a:ext uri="{FF2B5EF4-FFF2-40B4-BE49-F238E27FC236}">
                <a16:creationId xmlns:a16="http://schemas.microsoft.com/office/drawing/2014/main" id="{2D2E2976-6004-7A7A-ED00-180184EE52B0}"/>
              </a:ext>
            </a:extLst>
          </p:cNvPr>
          <p:cNvSpPr txBox="1"/>
          <p:nvPr/>
        </p:nvSpPr>
        <p:spPr>
          <a:xfrm>
            <a:off x="5088338" y="5950296"/>
            <a:ext cx="4317023" cy="457200"/>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venir Next" panose="020B0503020202020204" pitchFamily="34" charset="0"/>
              </a:rPr>
              <a:t>t</a:t>
            </a: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o memory channel </a:t>
            </a:r>
          </a:p>
        </p:txBody>
      </p:sp>
      <p:sp>
        <p:nvSpPr>
          <p:cNvPr id="6" name="TextBox 5">
            <a:extLst>
              <a:ext uri="{FF2B5EF4-FFF2-40B4-BE49-F238E27FC236}">
                <a16:creationId xmlns:a16="http://schemas.microsoft.com/office/drawing/2014/main" id="{4C3ADC01-F4E3-EFD6-D914-BF545AFA0203}"/>
              </a:ext>
            </a:extLst>
          </p:cNvPr>
          <p:cNvSpPr txBox="1"/>
          <p:nvPr/>
        </p:nvSpPr>
        <p:spPr>
          <a:xfrm>
            <a:off x="5468635" y="1761482"/>
            <a:ext cx="2663952" cy="457200"/>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global </a:t>
            </a:r>
            <a:r>
              <a:rPr kumimoji="0" lang="en-US" sz="2400" b="0" i="0" u="none" strike="noStrike" kern="1200" cap="none" spc="0" normalizeH="0" baseline="0" noProof="0" dirty="0" err="1">
                <a:ln>
                  <a:noFill/>
                </a:ln>
                <a:solidFill>
                  <a:srgbClr val="000000"/>
                </a:solidFill>
                <a:effectLst/>
                <a:uLnTx/>
                <a:uFillTx/>
                <a:latin typeface="Avenir Next" panose="020B0503020202020204" pitchFamily="34" charset="0"/>
              </a:rPr>
              <a:t>wordline</a:t>
            </a:r>
            <a:endPar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endParaRPr>
          </a:p>
        </p:txBody>
      </p:sp>
    </p:spTree>
    <p:extLst>
      <p:ext uri="{BB962C8B-B14F-4D97-AF65-F5344CB8AC3E}">
        <p14:creationId xmlns:p14="http://schemas.microsoft.com/office/powerpoint/2010/main" val="399360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64"/>
                                        </p:tgtEl>
                                        <p:attrNameLst>
                                          <p:attrName>style.visibility</p:attrName>
                                        </p:attrNameLst>
                                      </p:cBhvr>
                                      <p:to>
                                        <p:strVal val="visible"/>
                                      </p:to>
                                    </p:set>
                                    <p:animEffect transition="in" filter="fade">
                                      <p:cBhvr>
                                        <p:cTn id="7" dur="500"/>
                                        <p:tgtEl>
                                          <p:spTgt spid="664"/>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665"/>
                                        </p:tgtEl>
                                        <p:attrNameLst>
                                          <p:attrName>style.visibility</p:attrName>
                                        </p:attrNameLst>
                                      </p:cBhvr>
                                      <p:to>
                                        <p:strVal val="visible"/>
                                      </p:to>
                                    </p:set>
                                    <p:animEffect transition="in" filter="fade">
                                      <p:cBhvr>
                                        <p:cTn id="10" dur="500"/>
                                        <p:tgtEl>
                                          <p:spTgt spid="665"/>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666"/>
                                        </p:tgtEl>
                                        <p:attrNameLst>
                                          <p:attrName>style.visibility</p:attrName>
                                        </p:attrNameLst>
                                      </p:cBhvr>
                                      <p:to>
                                        <p:strVal val="visible"/>
                                      </p:to>
                                    </p:set>
                                    <p:animEffect transition="in" filter="fade">
                                      <p:cBhvr>
                                        <p:cTn id="13" dur="500"/>
                                        <p:tgtEl>
                                          <p:spTgt spid="666"/>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667"/>
                                        </p:tgtEl>
                                        <p:attrNameLst>
                                          <p:attrName>style.visibility</p:attrName>
                                        </p:attrNameLst>
                                      </p:cBhvr>
                                      <p:to>
                                        <p:strVal val="visible"/>
                                      </p:to>
                                    </p:set>
                                    <p:animEffect transition="in" filter="fade">
                                      <p:cBhvr>
                                        <p:cTn id="16" dur="500"/>
                                        <p:tgtEl>
                                          <p:spTgt spid="667"/>
                                        </p:tgtEl>
                                      </p:cBhvr>
                                    </p:animEffect>
                                  </p:childTnLst>
                                </p:cTn>
                              </p:par>
                            </p:childTnLst>
                          </p:cTn>
                        </p:par>
                        <p:par>
                          <p:cTn id="17" fill="hold">
                            <p:stCondLst>
                              <p:cond delay="500"/>
                            </p:stCondLst>
                            <p:childTnLst>
                              <p:par>
                                <p:cTn id="18" presetID="42" presetClass="path" presetSubtype="0" accel="50000" decel="50000" fill="hold" grpId="0" nodeType="afterEffect">
                                  <p:stCondLst>
                                    <p:cond delay="0"/>
                                  </p:stCondLst>
                                  <p:childTnLst>
                                    <p:animMotion origin="layout" path="M -5.55556E-7 -4.81481E-6 L -0.00104 0.09445 " pathEditMode="relative" rAng="0" ptsTypes="AA">
                                      <p:cBhvr>
                                        <p:cTn id="19" dur="1000" fill="hold"/>
                                        <p:tgtEl>
                                          <p:spTgt spid="664"/>
                                        </p:tgtEl>
                                        <p:attrNameLst>
                                          <p:attrName>ppt_x</p:attrName>
                                          <p:attrName>ppt_y</p:attrName>
                                        </p:attrNameLst>
                                      </p:cBhvr>
                                      <p:rCtr x="-52" y="4722"/>
                                    </p:animMotion>
                                  </p:childTnLst>
                                </p:cTn>
                              </p:par>
                              <p:par>
                                <p:cTn id="20" presetID="42" presetClass="path" presetSubtype="0" accel="50000" decel="50000" fill="hold" grpId="0" nodeType="withEffect">
                                  <p:stCondLst>
                                    <p:cond delay="0"/>
                                  </p:stCondLst>
                                  <p:childTnLst>
                                    <p:animMotion origin="layout" path="M 3.33333E-6 -4.81481E-6 L 0.00069 0.09445 " pathEditMode="relative" rAng="0" ptsTypes="AA">
                                      <p:cBhvr>
                                        <p:cTn id="21" dur="1000" fill="hold"/>
                                        <p:tgtEl>
                                          <p:spTgt spid="665"/>
                                        </p:tgtEl>
                                        <p:attrNameLst>
                                          <p:attrName>ppt_x</p:attrName>
                                          <p:attrName>ppt_y</p:attrName>
                                        </p:attrNameLst>
                                      </p:cBhvr>
                                      <p:rCtr x="35" y="4722"/>
                                    </p:animMotion>
                                  </p:childTnLst>
                                </p:cTn>
                              </p:par>
                              <p:par>
                                <p:cTn id="22" presetID="42" presetClass="path" presetSubtype="0" accel="50000" decel="50000" fill="hold" grpId="0" nodeType="withEffect">
                                  <p:stCondLst>
                                    <p:cond delay="0"/>
                                  </p:stCondLst>
                                  <p:childTnLst>
                                    <p:animMotion origin="layout" path="M -4.44444E-6 3.7037E-6 L -0.00138 0.09421 " pathEditMode="relative" rAng="0" ptsTypes="AA">
                                      <p:cBhvr>
                                        <p:cTn id="23" dur="1000" fill="hold"/>
                                        <p:tgtEl>
                                          <p:spTgt spid="666"/>
                                        </p:tgtEl>
                                        <p:attrNameLst>
                                          <p:attrName>ppt_x</p:attrName>
                                          <p:attrName>ppt_y</p:attrName>
                                        </p:attrNameLst>
                                      </p:cBhvr>
                                      <p:rCtr x="-69" y="4699"/>
                                    </p:animMotion>
                                  </p:childTnLst>
                                </p:cTn>
                              </p:par>
                              <p:par>
                                <p:cTn id="24" presetID="42" presetClass="path" presetSubtype="0" accel="50000" decel="50000" fill="hold" grpId="0" nodeType="withEffect">
                                  <p:stCondLst>
                                    <p:cond delay="0"/>
                                  </p:stCondLst>
                                  <p:childTnLst>
                                    <p:animMotion origin="layout" path="M 3.05556E-6 3.7037E-6 L -0.00018 0.09421 " pathEditMode="relative" rAng="0" ptsTypes="AA">
                                      <p:cBhvr>
                                        <p:cTn id="25" dur="1000" fill="hold"/>
                                        <p:tgtEl>
                                          <p:spTgt spid="667"/>
                                        </p:tgtEl>
                                        <p:attrNameLst>
                                          <p:attrName>ppt_x</p:attrName>
                                          <p:attrName>ppt_y</p:attrName>
                                        </p:attrNameLst>
                                      </p:cBhvr>
                                      <p:rCtr x="-17" y="4699"/>
                                    </p:animMotion>
                                  </p:childTnLst>
                                </p:cTn>
                              </p:par>
                              <p:par>
                                <p:cTn id="26" presetID="22" presetClass="entr" presetSubtype="8" fill="hold" grpId="0" nodeType="withEffect">
                                  <p:stCondLst>
                                    <p:cond delay="0"/>
                                  </p:stCondLst>
                                  <p:childTnLst>
                                    <p:set>
                                      <p:cBhvr>
                                        <p:cTn id="27" dur="1" fill="hold">
                                          <p:stCondLst>
                                            <p:cond delay="0"/>
                                          </p:stCondLst>
                                        </p:cTn>
                                        <p:tgtEl>
                                          <p:spTgt spid="669"/>
                                        </p:tgtEl>
                                        <p:attrNameLst>
                                          <p:attrName>style.visibility</p:attrName>
                                        </p:attrNameLst>
                                      </p:cBhvr>
                                      <p:to>
                                        <p:strVal val="visible"/>
                                      </p:to>
                                    </p:set>
                                    <p:animEffect transition="in" filter="wipe(left)">
                                      <p:cBhvr>
                                        <p:cTn id="28" dur="500"/>
                                        <p:tgtEl>
                                          <p:spTgt spid="6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animBg="1"/>
      <p:bldP spid="664" grpId="1" animBg="1"/>
      <p:bldP spid="665" grpId="0" animBg="1"/>
      <p:bldP spid="665" grpId="1" animBg="1"/>
      <p:bldP spid="666" grpId="0" animBg="1"/>
      <p:bldP spid="666" grpId="1" animBg="1"/>
      <p:bldP spid="667" grpId="0" animBg="1"/>
      <p:bldP spid="667" grpId="1" animBg="1"/>
      <p:bldP spid="669" grpId="0" animBg="1"/>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 name="Group 339">
            <a:extLst>
              <a:ext uri="{FF2B5EF4-FFF2-40B4-BE49-F238E27FC236}">
                <a16:creationId xmlns:a16="http://schemas.microsoft.com/office/drawing/2014/main" id="{CC35E45C-1727-4240-ABB6-6BB6AD7FC789}"/>
              </a:ext>
            </a:extLst>
          </p:cNvPr>
          <p:cNvGrpSpPr/>
          <p:nvPr/>
        </p:nvGrpSpPr>
        <p:grpSpPr>
          <a:xfrm>
            <a:off x="1734836" y="2404844"/>
            <a:ext cx="1414038" cy="1414038"/>
            <a:chOff x="4876800" y="1600199"/>
            <a:chExt cx="2819401" cy="2819401"/>
          </a:xfrm>
        </p:grpSpPr>
        <p:grpSp>
          <p:nvGrpSpPr>
            <p:cNvPr id="341" name="Group 340">
              <a:extLst>
                <a:ext uri="{FF2B5EF4-FFF2-40B4-BE49-F238E27FC236}">
                  <a16:creationId xmlns:a16="http://schemas.microsoft.com/office/drawing/2014/main" id="{07D786E9-9BD2-604B-9AB2-DA6C25171B9D}"/>
                </a:ext>
              </a:extLst>
            </p:cNvPr>
            <p:cNvGrpSpPr/>
            <p:nvPr/>
          </p:nvGrpSpPr>
          <p:grpSpPr>
            <a:xfrm>
              <a:off x="5486400" y="3962400"/>
              <a:ext cx="2209800" cy="457200"/>
              <a:chOff x="5486400" y="3962400"/>
              <a:chExt cx="2209800" cy="457200"/>
            </a:xfrm>
          </p:grpSpPr>
          <p:sp>
            <p:nvSpPr>
              <p:cNvPr id="386" name="DRAM">
                <a:extLst>
                  <a:ext uri="{FF2B5EF4-FFF2-40B4-BE49-F238E27FC236}">
                    <a16:creationId xmlns:a16="http://schemas.microsoft.com/office/drawing/2014/main" id="{25AFF8CC-D2CE-4944-968E-16A914E96E0B}"/>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7" name="DRAM">
                <a:extLst>
                  <a:ext uri="{FF2B5EF4-FFF2-40B4-BE49-F238E27FC236}">
                    <a16:creationId xmlns:a16="http://schemas.microsoft.com/office/drawing/2014/main" id="{A59A5E2D-A64B-0D4D-8EA7-1030BECFC5C9}"/>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8" name="DRAM">
                <a:extLst>
                  <a:ext uri="{FF2B5EF4-FFF2-40B4-BE49-F238E27FC236}">
                    <a16:creationId xmlns:a16="http://schemas.microsoft.com/office/drawing/2014/main" id="{0AC56506-EA43-4C44-AEE1-7C14A8E91E6F}"/>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9" name="DRAM">
                <a:extLst>
                  <a:ext uri="{FF2B5EF4-FFF2-40B4-BE49-F238E27FC236}">
                    <a16:creationId xmlns:a16="http://schemas.microsoft.com/office/drawing/2014/main" id="{830F5712-D881-B848-A163-37C9BC9623BB}"/>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0" name="DRAM">
                <a:extLst>
                  <a:ext uri="{FF2B5EF4-FFF2-40B4-BE49-F238E27FC236}">
                    <a16:creationId xmlns:a16="http://schemas.microsoft.com/office/drawing/2014/main" id="{E35B8059-AE62-1C4D-A6FA-AE4C00592107}"/>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2" name="Group 341">
              <a:extLst>
                <a:ext uri="{FF2B5EF4-FFF2-40B4-BE49-F238E27FC236}">
                  <a16:creationId xmlns:a16="http://schemas.microsoft.com/office/drawing/2014/main" id="{FBFD512B-2633-3941-98E3-3FB6F769F062}"/>
                </a:ext>
              </a:extLst>
            </p:cNvPr>
            <p:cNvGrpSpPr/>
            <p:nvPr/>
          </p:nvGrpSpPr>
          <p:grpSpPr>
            <a:xfrm>
              <a:off x="4876800" y="1600200"/>
              <a:ext cx="457200" cy="2209800"/>
              <a:chOff x="4876800" y="1600200"/>
              <a:chExt cx="457200" cy="2209800"/>
            </a:xfrm>
          </p:grpSpPr>
          <p:sp>
            <p:nvSpPr>
              <p:cNvPr id="381" name="DRAM">
                <a:extLst>
                  <a:ext uri="{FF2B5EF4-FFF2-40B4-BE49-F238E27FC236}">
                    <a16:creationId xmlns:a16="http://schemas.microsoft.com/office/drawing/2014/main" id="{F0295A5A-104C-AC47-9B22-B86FF4637CC5}"/>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2" name="DRAM">
                <a:extLst>
                  <a:ext uri="{FF2B5EF4-FFF2-40B4-BE49-F238E27FC236}">
                    <a16:creationId xmlns:a16="http://schemas.microsoft.com/office/drawing/2014/main" id="{A95732E7-8722-DB42-BE30-4D7D083459E8}"/>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3" name="DRAM">
                <a:extLst>
                  <a:ext uri="{FF2B5EF4-FFF2-40B4-BE49-F238E27FC236}">
                    <a16:creationId xmlns:a16="http://schemas.microsoft.com/office/drawing/2014/main" id="{5C191B66-3FF9-B243-8625-8D3D8B5E0920}"/>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4" name="DRAM">
                <a:extLst>
                  <a:ext uri="{FF2B5EF4-FFF2-40B4-BE49-F238E27FC236}">
                    <a16:creationId xmlns:a16="http://schemas.microsoft.com/office/drawing/2014/main" id="{6A936B45-032D-1B4A-A275-60DFAFDAF3CD}"/>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5" name="DRAM">
                <a:extLst>
                  <a:ext uri="{FF2B5EF4-FFF2-40B4-BE49-F238E27FC236}">
                    <a16:creationId xmlns:a16="http://schemas.microsoft.com/office/drawing/2014/main" id="{92AC43AF-98B8-354F-84BD-0B1B67F3266A}"/>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3" name="Group 342">
              <a:extLst>
                <a:ext uri="{FF2B5EF4-FFF2-40B4-BE49-F238E27FC236}">
                  <a16:creationId xmlns:a16="http://schemas.microsoft.com/office/drawing/2014/main" id="{8A7DDA86-1037-5A4C-9F1C-0055EB7E57D7}"/>
                </a:ext>
              </a:extLst>
            </p:cNvPr>
            <p:cNvGrpSpPr/>
            <p:nvPr/>
          </p:nvGrpSpPr>
          <p:grpSpPr>
            <a:xfrm>
              <a:off x="5676900" y="1600199"/>
              <a:ext cx="1828800" cy="2362201"/>
              <a:chOff x="5676900" y="1170708"/>
              <a:chExt cx="1828800" cy="2791692"/>
            </a:xfrm>
          </p:grpSpPr>
          <p:cxnSp>
            <p:nvCxnSpPr>
              <p:cNvPr id="376" name="Straight Connector 375">
                <a:extLst>
                  <a:ext uri="{FF2B5EF4-FFF2-40B4-BE49-F238E27FC236}">
                    <a16:creationId xmlns:a16="http://schemas.microsoft.com/office/drawing/2014/main" id="{29FFA326-7640-9F45-8A15-1DCBB1088151}"/>
                  </a:ext>
                </a:extLst>
              </p:cNvPr>
              <p:cNvCxnSpPr>
                <a:cxnSpLocks/>
                <a:stCxn id="346" idx="0"/>
                <a:endCxn id="386"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324A8636-04C6-E741-B3D0-3FEBDF3B314B}"/>
                  </a:ext>
                </a:extLst>
              </p:cNvPr>
              <p:cNvCxnSpPr>
                <a:cxnSpLocks/>
                <a:stCxn id="348" idx="0"/>
                <a:endCxn id="388"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A36AED9A-C4A2-6041-88E8-2AB310150EBF}"/>
                  </a:ext>
                </a:extLst>
              </p:cNvPr>
              <p:cNvCxnSpPr>
                <a:cxnSpLocks/>
                <a:stCxn id="349" idx="0"/>
                <a:endCxn id="389"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AD0D7C1B-7F60-CB44-9583-5C5F08F22337}"/>
                  </a:ext>
                </a:extLst>
              </p:cNvPr>
              <p:cNvCxnSpPr>
                <a:cxnSpLocks/>
                <a:stCxn id="350" idx="0"/>
                <a:endCxn id="390"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E5D9C3DF-A3E2-804A-A10F-680406B6A719}"/>
                  </a:ext>
                </a:extLst>
              </p:cNvPr>
              <p:cNvCxnSpPr>
                <a:cxnSpLocks/>
                <a:stCxn id="347" idx="0"/>
                <a:endCxn id="387"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4" name="Group 343">
              <a:extLst>
                <a:ext uri="{FF2B5EF4-FFF2-40B4-BE49-F238E27FC236}">
                  <a16:creationId xmlns:a16="http://schemas.microsoft.com/office/drawing/2014/main" id="{48E21240-B567-8A4A-A2AD-6B219C062D5D}"/>
                </a:ext>
              </a:extLst>
            </p:cNvPr>
            <p:cNvGrpSpPr/>
            <p:nvPr/>
          </p:nvGrpSpPr>
          <p:grpSpPr>
            <a:xfrm>
              <a:off x="5334000" y="1790700"/>
              <a:ext cx="2362201" cy="1828800"/>
              <a:chOff x="5333998" y="1790700"/>
              <a:chExt cx="2791691" cy="1828800"/>
            </a:xfrm>
          </p:grpSpPr>
          <p:cxnSp>
            <p:nvCxnSpPr>
              <p:cNvPr id="371" name="Straight Connector 370">
                <a:extLst>
                  <a:ext uri="{FF2B5EF4-FFF2-40B4-BE49-F238E27FC236}">
                    <a16:creationId xmlns:a16="http://schemas.microsoft.com/office/drawing/2014/main" id="{C28A874C-9927-4B48-B779-3E40D990C9B4}"/>
                  </a:ext>
                </a:extLst>
              </p:cNvPr>
              <p:cNvCxnSpPr>
                <a:cxnSpLocks/>
                <a:stCxn id="350" idx="6"/>
                <a:endCxn id="381"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CB2AC50A-9D6B-764F-B364-48AE4970D378}"/>
                  </a:ext>
                </a:extLst>
              </p:cNvPr>
              <p:cNvCxnSpPr>
                <a:cxnSpLocks/>
                <a:stCxn id="355" idx="6"/>
                <a:endCxn id="382"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882D8C5E-F052-234C-8FF5-6A7DB46C8CD4}"/>
                  </a:ext>
                </a:extLst>
              </p:cNvPr>
              <p:cNvCxnSpPr>
                <a:cxnSpLocks/>
                <a:stCxn id="360" idx="6"/>
                <a:endCxn id="383"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1682FC39-5945-094F-A3FA-E8231AF82D4C}"/>
                  </a:ext>
                </a:extLst>
              </p:cNvPr>
              <p:cNvCxnSpPr>
                <a:cxnSpLocks/>
                <a:stCxn id="365" idx="6"/>
                <a:endCxn id="384"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AD25485F-B7C0-674E-A307-AD236EC77A9C}"/>
                  </a:ext>
                </a:extLst>
              </p:cNvPr>
              <p:cNvCxnSpPr>
                <a:cxnSpLocks/>
                <a:stCxn id="370" idx="6"/>
                <a:endCxn id="385"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5" name="Group 344">
              <a:extLst>
                <a:ext uri="{FF2B5EF4-FFF2-40B4-BE49-F238E27FC236}">
                  <a16:creationId xmlns:a16="http://schemas.microsoft.com/office/drawing/2014/main" id="{229D41FD-2CCA-4249-A6DE-D48343BF5009}"/>
                </a:ext>
              </a:extLst>
            </p:cNvPr>
            <p:cNvGrpSpPr/>
            <p:nvPr/>
          </p:nvGrpSpPr>
          <p:grpSpPr>
            <a:xfrm>
              <a:off x="5486400" y="1600200"/>
              <a:ext cx="2209800" cy="2209800"/>
              <a:chOff x="5486400" y="1600200"/>
              <a:chExt cx="2209800" cy="2209800"/>
            </a:xfrm>
          </p:grpSpPr>
          <p:sp>
            <p:nvSpPr>
              <p:cNvPr id="346" name="Oval 345">
                <a:extLst>
                  <a:ext uri="{FF2B5EF4-FFF2-40B4-BE49-F238E27FC236}">
                    <a16:creationId xmlns:a16="http://schemas.microsoft.com/office/drawing/2014/main" id="{DFA999E8-5131-9248-A99D-83D97CD28E87}"/>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7" name="Oval 346">
                <a:extLst>
                  <a:ext uri="{FF2B5EF4-FFF2-40B4-BE49-F238E27FC236}">
                    <a16:creationId xmlns:a16="http://schemas.microsoft.com/office/drawing/2014/main" id="{065DA791-AF26-F244-A31B-F9A127DC50E2}"/>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8" name="Oval 347">
                <a:extLst>
                  <a:ext uri="{FF2B5EF4-FFF2-40B4-BE49-F238E27FC236}">
                    <a16:creationId xmlns:a16="http://schemas.microsoft.com/office/drawing/2014/main" id="{67B7BC3F-263D-044F-9E20-F4A092F79728}"/>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9" name="Oval 348">
                <a:extLst>
                  <a:ext uri="{FF2B5EF4-FFF2-40B4-BE49-F238E27FC236}">
                    <a16:creationId xmlns:a16="http://schemas.microsoft.com/office/drawing/2014/main" id="{CD12FE48-46D9-1B4F-9B29-8C8A04EC544B}"/>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0" name="Oval 349">
                <a:extLst>
                  <a:ext uri="{FF2B5EF4-FFF2-40B4-BE49-F238E27FC236}">
                    <a16:creationId xmlns:a16="http://schemas.microsoft.com/office/drawing/2014/main" id="{23297995-A6C8-D942-BDAC-591A2FC62004}"/>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1" name="Oval 350">
                <a:extLst>
                  <a:ext uri="{FF2B5EF4-FFF2-40B4-BE49-F238E27FC236}">
                    <a16:creationId xmlns:a16="http://schemas.microsoft.com/office/drawing/2014/main" id="{FB120AB4-4E3C-EA40-A7D1-5A3A9B7410F3}"/>
                  </a:ext>
                </a:extLst>
              </p:cNvPr>
              <p:cNvSpPr/>
              <p:nvPr/>
            </p:nvSpPr>
            <p:spPr>
              <a:xfrm>
                <a:off x="54864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2" name="Oval 351">
                <a:extLst>
                  <a:ext uri="{FF2B5EF4-FFF2-40B4-BE49-F238E27FC236}">
                    <a16:creationId xmlns:a16="http://schemas.microsoft.com/office/drawing/2014/main" id="{5E36ACE9-B990-2241-9BB2-3CCBF85BCB6C}"/>
                  </a:ext>
                </a:extLst>
              </p:cNvPr>
              <p:cNvSpPr/>
              <p:nvPr/>
            </p:nvSpPr>
            <p:spPr>
              <a:xfrm>
                <a:off x="59436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3" name="Oval 352">
                <a:extLst>
                  <a:ext uri="{FF2B5EF4-FFF2-40B4-BE49-F238E27FC236}">
                    <a16:creationId xmlns:a16="http://schemas.microsoft.com/office/drawing/2014/main" id="{906D173F-0B41-CD43-890F-4DB06902718B}"/>
                  </a:ext>
                </a:extLst>
              </p:cNvPr>
              <p:cNvSpPr/>
              <p:nvPr/>
            </p:nvSpPr>
            <p:spPr>
              <a:xfrm>
                <a:off x="64008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4" name="Oval 353">
                <a:extLst>
                  <a:ext uri="{FF2B5EF4-FFF2-40B4-BE49-F238E27FC236}">
                    <a16:creationId xmlns:a16="http://schemas.microsoft.com/office/drawing/2014/main" id="{A5F9740F-4DC2-D143-96E8-4E47516C8007}"/>
                  </a:ext>
                </a:extLst>
              </p:cNvPr>
              <p:cNvSpPr/>
              <p:nvPr/>
            </p:nvSpPr>
            <p:spPr>
              <a:xfrm>
                <a:off x="68580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5" name="Oval 354">
                <a:extLst>
                  <a:ext uri="{FF2B5EF4-FFF2-40B4-BE49-F238E27FC236}">
                    <a16:creationId xmlns:a16="http://schemas.microsoft.com/office/drawing/2014/main" id="{0C330B6F-B25C-EE4B-8723-8E248F44CE9D}"/>
                  </a:ext>
                </a:extLst>
              </p:cNvPr>
              <p:cNvSpPr/>
              <p:nvPr/>
            </p:nvSpPr>
            <p:spPr>
              <a:xfrm>
                <a:off x="73152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6" name="Oval 355">
                <a:extLst>
                  <a:ext uri="{FF2B5EF4-FFF2-40B4-BE49-F238E27FC236}">
                    <a16:creationId xmlns:a16="http://schemas.microsoft.com/office/drawing/2014/main" id="{164373B5-05E8-DC4A-9EC7-F480CBECB24F}"/>
                  </a:ext>
                </a:extLst>
              </p:cNvPr>
              <p:cNvSpPr/>
              <p:nvPr/>
            </p:nvSpPr>
            <p:spPr>
              <a:xfrm>
                <a:off x="54864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7" name="Oval 356">
                <a:extLst>
                  <a:ext uri="{FF2B5EF4-FFF2-40B4-BE49-F238E27FC236}">
                    <a16:creationId xmlns:a16="http://schemas.microsoft.com/office/drawing/2014/main" id="{682ACD19-D060-094B-AD85-49DBBF550BFA}"/>
                  </a:ext>
                </a:extLst>
              </p:cNvPr>
              <p:cNvSpPr/>
              <p:nvPr/>
            </p:nvSpPr>
            <p:spPr>
              <a:xfrm>
                <a:off x="59436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8" name="Oval 357">
                <a:extLst>
                  <a:ext uri="{FF2B5EF4-FFF2-40B4-BE49-F238E27FC236}">
                    <a16:creationId xmlns:a16="http://schemas.microsoft.com/office/drawing/2014/main" id="{FACC320E-5148-DC4D-97F0-CB0A40C53999}"/>
                  </a:ext>
                </a:extLst>
              </p:cNvPr>
              <p:cNvSpPr/>
              <p:nvPr/>
            </p:nvSpPr>
            <p:spPr>
              <a:xfrm>
                <a:off x="64008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9" name="Oval 358">
                <a:extLst>
                  <a:ext uri="{FF2B5EF4-FFF2-40B4-BE49-F238E27FC236}">
                    <a16:creationId xmlns:a16="http://schemas.microsoft.com/office/drawing/2014/main" id="{AFC00C1E-7968-864E-845D-B29D96B13045}"/>
                  </a:ext>
                </a:extLst>
              </p:cNvPr>
              <p:cNvSpPr/>
              <p:nvPr/>
            </p:nvSpPr>
            <p:spPr>
              <a:xfrm>
                <a:off x="68580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0" name="Oval 359">
                <a:extLst>
                  <a:ext uri="{FF2B5EF4-FFF2-40B4-BE49-F238E27FC236}">
                    <a16:creationId xmlns:a16="http://schemas.microsoft.com/office/drawing/2014/main" id="{B2A34CFC-CA03-BD41-B205-90944A53C23C}"/>
                  </a:ext>
                </a:extLst>
              </p:cNvPr>
              <p:cNvSpPr/>
              <p:nvPr/>
            </p:nvSpPr>
            <p:spPr>
              <a:xfrm>
                <a:off x="73152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1" name="Oval 360">
                <a:extLst>
                  <a:ext uri="{FF2B5EF4-FFF2-40B4-BE49-F238E27FC236}">
                    <a16:creationId xmlns:a16="http://schemas.microsoft.com/office/drawing/2014/main" id="{8FF0B806-9899-6B41-8779-96C7F77A15E8}"/>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2" name="Oval 361">
                <a:extLst>
                  <a:ext uri="{FF2B5EF4-FFF2-40B4-BE49-F238E27FC236}">
                    <a16:creationId xmlns:a16="http://schemas.microsoft.com/office/drawing/2014/main" id="{5AE1ED62-1930-7042-8983-A26AEDA97921}"/>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3" name="Oval 362">
                <a:extLst>
                  <a:ext uri="{FF2B5EF4-FFF2-40B4-BE49-F238E27FC236}">
                    <a16:creationId xmlns:a16="http://schemas.microsoft.com/office/drawing/2014/main" id="{02BFFBE3-F9E0-EA42-BED8-30937998D054}"/>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4" name="Oval 363">
                <a:extLst>
                  <a:ext uri="{FF2B5EF4-FFF2-40B4-BE49-F238E27FC236}">
                    <a16:creationId xmlns:a16="http://schemas.microsoft.com/office/drawing/2014/main" id="{A6E7ED46-7F33-FD40-ADDD-D8DA1AB93894}"/>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5" name="Oval 364">
                <a:extLst>
                  <a:ext uri="{FF2B5EF4-FFF2-40B4-BE49-F238E27FC236}">
                    <a16:creationId xmlns:a16="http://schemas.microsoft.com/office/drawing/2014/main" id="{7B0D521E-528E-5B44-AF3A-B583B35EB5AD}"/>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6" name="Oval 365">
                <a:extLst>
                  <a:ext uri="{FF2B5EF4-FFF2-40B4-BE49-F238E27FC236}">
                    <a16:creationId xmlns:a16="http://schemas.microsoft.com/office/drawing/2014/main" id="{DF2CB39B-98B7-7540-86CF-CFCCDFF05ED9}"/>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7" name="Oval 366">
                <a:extLst>
                  <a:ext uri="{FF2B5EF4-FFF2-40B4-BE49-F238E27FC236}">
                    <a16:creationId xmlns:a16="http://schemas.microsoft.com/office/drawing/2014/main" id="{3B60278B-CD23-EA4F-ACA9-3CBA14D8E405}"/>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8" name="Oval 367">
                <a:extLst>
                  <a:ext uri="{FF2B5EF4-FFF2-40B4-BE49-F238E27FC236}">
                    <a16:creationId xmlns:a16="http://schemas.microsoft.com/office/drawing/2014/main" id="{0EA7443B-358B-CA4E-AD9A-30C5ADF6AAAD}"/>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9" name="Oval 368">
                <a:extLst>
                  <a:ext uri="{FF2B5EF4-FFF2-40B4-BE49-F238E27FC236}">
                    <a16:creationId xmlns:a16="http://schemas.microsoft.com/office/drawing/2014/main" id="{98B80347-3184-0044-B50C-AF956B90BEFE}"/>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0" name="Oval 369">
                <a:extLst>
                  <a:ext uri="{FF2B5EF4-FFF2-40B4-BE49-F238E27FC236}">
                    <a16:creationId xmlns:a16="http://schemas.microsoft.com/office/drawing/2014/main" id="{24F96B99-A27F-8642-9D72-69558AE15435}"/>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391" name="Group 390">
            <a:extLst>
              <a:ext uri="{FF2B5EF4-FFF2-40B4-BE49-F238E27FC236}">
                <a16:creationId xmlns:a16="http://schemas.microsoft.com/office/drawing/2014/main" id="{B11AFC47-D992-1E46-A46D-0AA729C4BB6D}"/>
              </a:ext>
            </a:extLst>
          </p:cNvPr>
          <p:cNvGrpSpPr/>
          <p:nvPr/>
        </p:nvGrpSpPr>
        <p:grpSpPr>
          <a:xfrm>
            <a:off x="3292364" y="2404844"/>
            <a:ext cx="1414038" cy="1414038"/>
            <a:chOff x="4876800" y="1600199"/>
            <a:chExt cx="2819401" cy="2819401"/>
          </a:xfrm>
        </p:grpSpPr>
        <p:grpSp>
          <p:nvGrpSpPr>
            <p:cNvPr id="392" name="Group 391">
              <a:extLst>
                <a:ext uri="{FF2B5EF4-FFF2-40B4-BE49-F238E27FC236}">
                  <a16:creationId xmlns:a16="http://schemas.microsoft.com/office/drawing/2014/main" id="{39382EDE-AA35-184B-8C6B-C26BF87175EE}"/>
                </a:ext>
              </a:extLst>
            </p:cNvPr>
            <p:cNvGrpSpPr/>
            <p:nvPr/>
          </p:nvGrpSpPr>
          <p:grpSpPr>
            <a:xfrm>
              <a:off x="5486400" y="3962400"/>
              <a:ext cx="2209800" cy="457200"/>
              <a:chOff x="5486400" y="3962400"/>
              <a:chExt cx="2209800" cy="457200"/>
            </a:xfrm>
          </p:grpSpPr>
          <p:sp>
            <p:nvSpPr>
              <p:cNvPr id="437" name="DRAM">
                <a:extLst>
                  <a:ext uri="{FF2B5EF4-FFF2-40B4-BE49-F238E27FC236}">
                    <a16:creationId xmlns:a16="http://schemas.microsoft.com/office/drawing/2014/main" id="{A9CB3F9B-AAF7-7248-9BB0-B4B86E99CEEC}"/>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8" name="DRAM">
                <a:extLst>
                  <a:ext uri="{FF2B5EF4-FFF2-40B4-BE49-F238E27FC236}">
                    <a16:creationId xmlns:a16="http://schemas.microsoft.com/office/drawing/2014/main" id="{1D7D8DCC-B86C-C641-BA28-D0BD8AF05D2D}"/>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9" name="DRAM">
                <a:extLst>
                  <a:ext uri="{FF2B5EF4-FFF2-40B4-BE49-F238E27FC236}">
                    <a16:creationId xmlns:a16="http://schemas.microsoft.com/office/drawing/2014/main" id="{BAB1A4EB-C414-0448-8A0B-7E519FE8B954}"/>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0" name="DRAM">
                <a:extLst>
                  <a:ext uri="{FF2B5EF4-FFF2-40B4-BE49-F238E27FC236}">
                    <a16:creationId xmlns:a16="http://schemas.microsoft.com/office/drawing/2014/main" id="{398F608C-8B86-D84E-BD47-CE3649AB9E11}"/>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1" name="DRAM">
                <a:extLst>
                  <a:ext uri="{FF2B5EF4-FFF2-40B4-BE49-F238E27FC236}">
                    <a16:creationId xmlns:a16="http://schemas.microsoft.com/office/drawing/2014/main" id="{08B71CC4-8A4F-DD4C-BEE0-866EBE59AE7B}"/>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3" name="Group 392">
              <a:extLst>
                <a:ext uri="{FF2B5EF4-FFF2-40B4-BE49-F238E27FC236}">
                  <a16:creationId xmlns:a16="http://schemas.microsoft.com/office/drawing/2014/main" id="{07A10A8B-DE37-4D4B-B3B7-53AF498FCE7A}"/>
                </a:ext>
              </a:extLst>
            </p:cNvPr>
            <p:cNvGrpSpPr/>
            <p:nvPr/>
          </p:nvGrpSpPr>
          <p:grpSpPr>
            <a:xfrm>
              <a:off x="4876800" y="1600200"/>
              <a:ext cx="457200" cy="2209800"/>
              <a:chOff x="4876800" y="1600200"/>
              <a:chExt cx="457200" cy="2209800"/>
            </a:xfrm>
          </p:grpSpPr>
          <p:sp>
            <p:nvSpPr>
              <p:cNvPr id="432" name="DRAM">
                <a:extLst>
                  <a:ext uri="{FF2B5EF4-FFF2-40B4-BE49-F238E27FC236}">
                    <a16:creationId xmlns:a16="http://schemas.microsoft.com/office/drawing/2014/main" id="{74EDFB8B-4EAC-6540-A2DE-26FA676ABF83}"/>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3" name="DRAM">
                <a:extLst>
                  <a:ext uri="{FF2B5EF4-FFF2-40B4-BE49-F238E27FC236}">
                    <a16:creationId xmlns:a16="http://schemas.microsoft.com/office/drawing/2014/main" id="{1874FD00-A6E9-6F4E-BEAF-20253DAF4197}"/>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4" name="DRAM">
                <a:extLst>
                  <a:ext uri="{FF2B5EF4-FFF2-40B4-BE49-F238E27FC236}">
                    <a16:creationId xmlns:a16="http://schemas.microsoft.com/office/drawing/2014/main" id="{6C1E8F37-B137-C546-9510-9D33EEA5B944}"/>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5" name="DRAM">
                <a:extLst>
                  <a:ext uri="{FF2B5EF4-FFF2-40B4-BE49-F238E27FC236}">
                    <a16:creationId xmlns:a16="http://schemas.microsoft.com/office/drawing/2014/main" id="{E9A156C1-4F9B-2144-B478-CA14902A62BE}"/>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6" name="DRAM">
                <a:extLst>
                  <a:ext uri="{FF2B5EF4-FFF2-40B4-BE49-F238E27FC236}">
                    <a16:creationId xmlns:a16="http://schemas.microsoft.com/office/drawing/2014/main" id="{5D3FE231-9579-B543-97D9-CC936EC8F370}"/>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4" name="Group 393">
              <a:extLst>
                <a:ext uri="{FF2B5EF4-FFF2-40B4-BE49-F238E27FC236}">
                  <a16:creationId xmlns:a16="http://schemas.microsoft.com/office/drawing/2014/main" id="{22BF00FC-B81D-7B4D-9B63-8DE814646255}"/>
                </a:ext>
              </a:extLst>
            </p:cNvPr>
            <p:cNvGrpSpPr/>
            <p:nvPr/>
          </p:nvGrpSpPr>
          <p:grpSpPr>
            <a:xfrm>
              <a:off x="5676900" y="1600199"/>
              <a:ext cx="1828800" cy="2362201"/>
              <a:chOff x="5676900" y="1170708"/>
              <a:chExt cx="1828800" cy="2791692"/>
            </a:xfrm>
          </p:grpSpPr>
          <p:cxnSp>
            <p:nvCxnSpPr>
              <p:cNvPr id="427" name="Straight Connector 426">
                <a:extLst>
                  <a:ext uri="{FF2B5EF4-FFF2-40B4-BE49-F238E27FC236}">
                    <a16:creationId xmlns:a16="http://schemas.microsoft.com/office/drawing/2014/main" id="{66825576-4991-D141-A606-275CE07F0B90}"/>
                  </a:ext>
                </a:extLst>
              </p:cNvPr>
              <p:cNvCxnSpPr>
                <a:cxnSpLocks/>
                <a:stCxn id="397" idx="0"/>
                <a:endCxn id="437"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C05FEDD8-553B-E246-AC5C-15BB1D44C318}"/>
                  </a:ext>
                </a:extLst>
              </p:cNvPr>
              <p:cNvCxnSpPr>
                <a:cxnSpLocks/>
                <a:stCxn id="399" idx="0"/>
                <a:endCxn id="439"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8FB76780-C566-3E4E-8A55-1CF551183030}"/>
                  </a:ext>
                </a:extLst>
              </p:cNvPr>
              <p:cNvCxnSpPr>
                <a:cxnSpLocks/>
                <a:stCxn id="400" idx="0"/>
                <a:endCxn id="440"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AB3A500C-1762-C142-9DAF-D39B74DCAAB7}"/>
                  </a:ext>
                </a:extLst>
              </p:cNvPr>
              <p:cNvCxnSpPr>
                <a:cxnSpLocks/>
                <a:stCxn id="401" idx="0"/>
                <a:endCxn id="441"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A37406B4-A1DE-BA40-9ABC-FB28B753EA8D}"/>
                  </a:ext>
                </a:extLst>
              </p:cNvPr>
              <p:cNvCxnSpPr>
                <a:cxnSpLocks/>
                <a:stCxn id="398" idx="0"/>
                <a:endCxn id="438"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5" name="Group 394">
              <a:extLst>
                <a:ext uri="{FF2B5EF4-FFF2-40B4-BE49-F238E27FC236}">
                  <a16:creationId xmlns:a16="http://schemas.microsoft.com/office/drawing/2014/main" id="{E3601414-FC10-A340-A9F2-B35360F8AA5F}"/>
                </a:ext>
              </a:extLst>
            </p:cNvPr>
            <p:cNvGrpSpPr/>
            <p:nvPr/>
          </p:nvGrpSpPr>
          <p:grpSpPr>
            <a:xfrm>
              <a:off x="5334000" y="1790700"/>
              <a:ext cx="2362201" cy="1828800"/>
              <a:chOff x="5333998" y="1790700"/>
              <a:chExt cx="2791691" cy="1828800"/>
            </a:xfrm>
          </p:grpSpPr>
          <p:cxnSp>
            <p:nvCxnSpPr>
              <p:cNvPr id="422" name="Straight Connector 421">
                <a:extLst>
                  <a:ext uri="{FF2B5EF4-FFF2-40B4-BE49-F238E27FC236}">
                    <a16:creationId xmlns:a16="http://schemas.microsoft.com/office/drawing/2014/main" id="{F35E9050-B57E-A94A-9B8A-7599A47F425F}"/>
                  </a:ext>
                </a:extLst>
              </p:cNvPr>
              <p:cNvCxnSpPr>
                <a:cxnSpLocks/>
                <a:stCxn id="401" idx="6"/>
                <a:endCxn id="432"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2C7C2EC-B504-BB48-9DC6-65CE93CF1E5F}"/>
                  </a:ext>
                </a:extLst>
              </p:cNvPr>
              <p:cNvCxnSpPr>
                <a:cxnSpLocks/>
                <a:stCxn id="406" idx="6"/>
                <a:endCxn id="433"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583846CB-F02D-534C-9969-8B7615699FDC}"/>
                  </a:ext>
                </a:extLst>
              </p:cNvPr>
              <p:cNvCxnSpPr>
                <a:cxnSpLocks/>
                <a:endCxn id="434" idx="0"/>
              </p:cNvCxnSpPr>
              <p:nvPr/>
            </p:nvCxnSpPr>
            <p:spPr>
              <a:xfrm flipH="1">
                <a:off x="5333998" y="2705100"/>
                <a:ext cx="2791686"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6B33149D-96A6-2E4C-B353-11478420610B}"/>
                  </a:ext>
                </a:extLst>
              </p:cNvPr>
              <p:cNvCxnSpPr>
                <a:cxnSpLocks/>
                <a:stCxn id="416" idx="6"/>
                <a:endCxn id="435"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1F40B3AF-6386-7842-A059-5DF6B3A1BEEE}"/>
                  </a:ext>
                </a:extLst>
              </p:cNvPr>
              <p:cNvCxnSpPr>
                <a:cxnSpLocks/>
                <a:stCxn id="421" idx="6"/>
                <a:endCxn id="436"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6" name="Group 395">
              <a:extLst>
                <a:ext uri="{FF2B5EF4-FFF2-40B4-BE49-F238E27FC236}">
                  <a16:creationId xmlns:a16="http://schemas.microsoft.com/office/drawing/2014/main" id="{0CEB0A94-5D02-4C48-84CA-74AD2EA1A2BA}"/>
                </a:ext>
              </a:extLst>
            </p:cNvPr>
            <p:cNvGrpSpPr/>
            <p:nvPr/>
          </p:nvGrpSpPr>
          <p:grpSpPr>
            <a:xfrm>
              <a:off x="5486400" y="1600200"/>
              <a:ext cx="2209800" cy="2209800"/>
              <a:chOff x="5486400" y="1600200"/>
              <a:chExt cx="2209800" cy="2209800"/>
            </a:xfrm>
          </p:grpSpPr>
          <p:sp>
            <p:nvSpPr>
              <p:cNvPr id="397" name="Oval 396">
                <a:extLst>
                  <a:ext uri="{FF2B5EF4-FFF2-40B4-BE49-F238E27FC236}">
                    <a16:creationId xmlns:a16="http://schemas.microsoft.com/office/drawing/2014/main" id="{5CAC80A3-2785-964C-AF7D-F3DA04063AC1}"/>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8" name="Oval 397">
                <a:extLst>
                  <a:ext uri="{FF2B5EF4-FFF2-40B4-BE49-F238E27FC236}">
                    <a16:creationId xmlns:a16="http://schemas.microsoft.com/office/drawing/2014/main" id="{0DACBBC9-83C1-534B-82C4-1CC17CC0CC39}"/>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9" name="Oval 398">
                <a:extLst>
                  <a:ext uri="{FF2B5EF4-FFF2-40B4-BE49-F238E27FC236}">
                    <a16:creationId xmlns:a16="http://schemas.microsoft.com/office/drawing/2014/main" id="{B006351D-1681-5E4E-9833-C8B18EEBA193}"/>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0" name="Oval 399">
                <a:extLst>
                  <a:ext uri="{FF2B5EF4-FFF2-40B4-BE49-F238E27FC236}">
                    <a16:creationId xmlns:a16="http://schemas.microsoft.com/office/drawing/2014/main" id="{121DA3DE-42CF-AA41-B62D-C5884F8E9599}"/>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1" name="Oval 400">
                <a:extLst>
                  <a:ext uri="{FF2B5EF4-FFF2-40B4-BE49-F238E27FC236}">
                    <a16:creationId xmlns:a16="http://schemas.microsoft.com/office/drawing/2014/main" id="{17AFB6DE-6324-8748-8969-24311267FAB1}"/>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2" name="Oval 401">
                <a:extLst>
                  <a:ext uri="{FF2B5EF4-FFF2-40B4-BE49-F238E27FC236}">
                    <a16:creationId xmlns:a16="http://schemas.microsoft.com/office/drawing/2014/main" id="{3CD32634-F17B-334A-9B7D-89B774CE5C15}"/>
                  </a:ext>
                </a:extLst>
              </p:cNvPr>
              <p:cNvSpPr/>
              <p:nvPr/>
            </p:nvSpPr>
            <p:spPr>
              <a:xfrm>
                <a:off x="54864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3" name="Oval 402">
                <a:extLst>
                  <a:ext uri="{FF2B5EF4-FFF2-40B4-BE49-F238E27FC236}">
                    <a16:creationId xmlns:a16="http://schemas.microsoft.com/office/drawing/2014/main" id="{4A4B272E-AC75-C248-A5B8-AAC608C9A2D5}"/>
                  </a:ext>
                </a:extLst>
              </p:cNvPr>
              <p:cNvSpPr/>
              <p:nvPr/>
            </p:nvSpPr>
            <p:spPr>
              <a:xfrm>
                <a:off x="59436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4" name="Oval 403">
                <a:extLst>
                  <a:ext uri="{FF2B5EF4-FFF2-40B4-BE49-F238E27FC236}">
                    <a16:creationId xmlns:a16="http://schemas.microsoft.com/office/drawing/2014/main" id="{FE89EF87-4F03-7F44-A3F6-D4BD1A634048}"/>
                  </a:ext>
                </a:extLst>
              </p:cNvPr>
              <p:cNvSpPr/>
              <p:nvPr/>
            </p:nvSpPr>
            <p:spPr>
              <a:xfrm>
                <a:off x="64008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5" name="Oval 404">
                <a:extLst>
                  <a:ext uri="{FF2B5EF4-FFF2-40B4-BE49-F238E27FC236}">
                    <a16:creationId xmlns:a16="http://schemas.microsoft.com/office/drawing/2014/main" id="{FE50D5CD-8EE7-6E49-9324-D95F1BF7716F}"/>
                  </a:ext>
                </a:extLst>
              </p:cNvPr>
              <p:cNvSpPr/>
              <p:nvPr/>
            </p:nvSpPr>
            <p:spPr>
              <a:xfrm>
                <a:off x="68580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6" name="Oval 405">
                <a:extLst>
                  <a:ext uri="{FF2B5EF4-FFF2-40B4-BE49-F238E27FC236}">
                    <a16:creationId xmlns:a16="http://schemas.microsoft.com/office/drawing/2014/main" id="{F1670559-868E-AC43-8485-7A0CD3BBF6DD}"/>
                  </a:ext>
                </a:extLst>
              </p:cNvPr>
              <p:cNvSpPr/>
              <p:nvPr/>
            </p:nvSpPr>
            <p:spPr>
              <a:xfrm>
                <a:off x="73152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7" name="Oval 406">
                <a:extLst>
                  <a:ext uri="{FF2B5EF4-FFF2-40B4-BE49-F238E27FC236}">
                    <a16:creationId xmlns:a16="http://schemas.microsoft.com/office/drawing/2014/main" id="{8A4D17F5-B8CC-454E-AAE6-2BB19366F797}"/>
                  </a:ext>
                </a:extLst>
              </p:cNvPr>
              <p:cNvSpPr/>
              <p:nvPr/>
            </p:nvSpPr>
            <p:spPr>
              <a:xfrm>
                <a:off x="54864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8" name="Oval 407">
                <a:extLst>
                  <a:ext uri="{FF2B5EF4-FFF2-40B4-BE49-F238E27FC236}">
                    <a16:creationId xmlns:a16="http://schemas.microsoft.com/office/drawing/2014/main" id="{403FA7A9-CA8A-C246-9A8D-4B2D6CCB5BED}"/>
                  </a:ext>
                </a:extLst>
              </p:cNvPr>
              <p:cNvSpPr/>
              <p:nvPr/>
            </p:nvSpPr>
            <p:spPr>
              <a:xfrm>
                <a:off x="59436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9" name="Oval 408">
                <a:extLst>
                  <a:ext uri="{FF2B5EF4-FFF2-40B4-BE49-F238E27FC236}">
                    <a16:creationId xmlns:a16="http://schemas.microsoft.com/office/drawing/2014/main" id="{914EE22A-B051-274B-B345-0D2FA2B1F1FD}"/>
                  </a:ext>
                </a:extLst>
              </p:cNvPr>
              <p:cNvSpPr/>
              <p:nvPr/>
            </p:nvSpPr>
            <p:spPr>
              <a:xfrm>
                <a:off x="64008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0" name="Oval 409">
                <a:extLst>
                  <a:ext uri="{FF2B5EF4-FFF2-40B4-BE49-F238E27FC236}">
                    <a16:creationId xmlns:a16="http://schemas.microsoft.com/office/drawing/2014/main" id="{BDDD48E8-8884-574D-B570-D4559E5AC908}"/>
                  </a:ext>
                </a:extLst>
              </p:cNvPr>
              <p:cNvSpPr/>
              <p:nvPr/>
            </p:nvSpPr>
            <p:spPr>
              <a:xfrm>
                <a:off x="68580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1" name="Oval 410">
                <a:extLst>
                  <a:ext uri="{FF2B5EF4-FFF2-40B4-BE49-F238E27FC236}">
                    <a16:creationId xmlns:a16="http://schemas.microsoft.com/office/drawing/2014/main" id="{111294A3-02F0-FC49-AD3B-E507B6D2BE99}"/>
                  </a:ext>
                </a:extLst>
              </p:cNvPr>
              <p:cNvSpPr/>
              <p:nvPr/>
            </p:nvSpPr>
            <p:spPr>
              <a:xfrm>
                <a:off x="73152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2" name="Oval 411">
                <a:extLst>
                  <a:ext uri="{FF2B5EF4-FFF2-40B4-BE49-F238E27FC236}">
                    <a16:creationId xmlns:a16="http://schemas.microsoft.com/office/drawing/2014/main" id="{48731768-F3AB-8E49-A023-62B38772DB46}"/>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3" name="Oval 412">
                <a:extLst>
                  <a:ext uri="{FF2B5EF4-FFF2-40B4-BE49-F238E27FC236}">
                    <a16:creationId xmlns:a16="http://schemas.microsoft.com/office/drawing/2014/main" id="{2BF851CC-F68B-9B4C-A58B-81DC812CDE0F}"/>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4" name="Oval 413">
                <a:extLst>
                  <a:ext uri="{FF2B5EF4-FFF2-40B4-BE49-F238E27FC236}">
                    <a16:creationId xmlns:a16="http://schemas.microsoft.com/office/drawing/2014/main" id="{9D63C112-10DF-624C-8D85-74C0EA9ED444}"/>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5" name="Oval 414">
                <a:extLst>
                  <a:ext uri="{FF2B5EF4-FFF2-40B4-BE49-F238E27FC236}">
                    <a16:creationId xmlns:a16="http://schemas.microsoft.com/office/drawing/2014/main" id="{447245FE-FD9D-CA40-8259-1603D9CEB6D8}"/>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6" name="Oval 415">
                <a:extLst>
                  <a:ext uri="{FF2B5EF4-FFF2-40B4-BE49-F238E27FC236}">
                    <a16:creationId xmlns:a16="http://schemas.microsoft.com/office/drawing/2014/main" id="{CC79A9FE-3B4F-8445-A57E-FCB77904C8B2}"/>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7" name="Oval 416">
                <a:extLst>
                  <a:ext uri="{FF2B5EF4-FFF2-40B4-BE49-F238E27FC236}">
                    <a16:creationId xmlns:a16="http://schemas.microsoft.com/office/drawing/2014/main" id="{530B1789-DEDE-5A4F-B6E8-2F2A76B4CCA5}"/>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8" name="Oval 417">
                <a:extLst>
                  <a:ext uri="{FF2B5EF4-FFF2-40B4-BE49-F238E27FC236}">
                    <a16:creationId xmlns:a16="http://schemas.microsoft.com/office/drawing/2014/main" id="{25A88D22-A089-B446-90A4-D23E278BD77B}"/>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9" name="Oval 418">
                <a:extLst>
                  <a:ext uri="{FF2B5EF4-FFF2-40B4-BE49-F238E27FC236}">
                    <a16:creationId xmlns:a16="http://schemas.microsoft.com/office/drawing/2014/main" id="{BE8D1DAB-6891-EF42-A2A3-F98009328A0C}"/>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0" name="Oval 419">
                <a:extLst>
                  <a:ext uri="{FF2B5EF4-FFF2-40B4-BE49-F238E27FC236}">
                    <a16:creationId xmlns:a16="http://schemas.microsoft.com/office/drawing/2014/main" id="{D588EFFB-B1F6-594B-8932-B3E72E749BB6}"/>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1" name="Oval 420">
                <a:extLst>
                  <a:ext uri="{FF2B5EF4-FFF2-40B4-BE49-F238E27FC236}">
                    <a16:creationId xmlns:a16="http://schemas.microsoft.com/office/drawing/2014/main" id="{D7A2543D-F2FA-2846-88E0-36744AC44107}"/>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442" name="Group 441">
            <a:extLst>
              <a:ext uri="{FF2B5EF4-FFF2-40B4-BE49-F238E27FC236}">
                <a16:creationId xmlns:a16="http://schemas.microsoft.com/office/drawing/2014/main" id="{69B8068D-BF55-2445-AA62-170FB58B36DB}"/>
              </a:ext>
            </a:extLst>
          </p:cNvPr>
          <p:cNvGrpSpPr/>
          <p:nvPr/>
        </p:nvGrpSpPr>
        <p:grpSpPr>
          <a:xfrm>
            <a:off x="4859036" y="2404844"/>
            <a:ext cx="1414038" cy="1414038"/>
            <a:chOff x="4876800" y="1600199"/>
            <a:chExt cx="2819401" cy="2819401"/>
          </a:xfrm>
        </p:grpSpPr>
        <p:grpSp>
          <p:nvGrpSpPr>
            <p:cNvPr id="443" name="Group 442">
              <a:extLst>
                <a:ext uri="{FF2B5EF4-FFF2-40B4-BE49-F238E27FC236}">
                  <a16:creationId xmlns:a16="http://schemas.microsoft.com/office/drawing/2014/main" id="{D198D2CE-51A2-A441-BAC1-C5E8EA0E0648}"/>
                </a:ext>
              </a:extLst>
            </p:cNvPr>
            <p:cNvGrpSpPr/>
            <p:nvPr/>
          </p:nvGrpSpPr>
          <p:grpSpPr>
            <a:xfrm>
              <a:off x="5486400" y="3962400"/>
              <a:ext cx="2209800" cy="457200"/>
              <a:chOff x="5486400" y="3962400"/>
              <a:chExt cx="2209800" cy="457200"/>
            </a:xfrm>
          </p:grpSpPr>
          <p:sp>
            <p:nvSpPr>
              <p:cNvPr id="488" name="DRAM">
                <a:extLst>
                  <a:ext uri="{FF2B5EF4-FFF2-40B4-BE49-F238E27FC236}">
                    <a16:creationId xmlns:a16="http://schemas.microsoft.com/office/drawing/2014/main" id="{0678D576-D408-374F-BB1E-37E5E148221D}"/>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9" name="DRAM">
                <a:extLst>
                  <a:ext uri="{FF2B5EF4-FFF2-40B4-BE49-F238E27FC236}">
                    <a16:creationId xmlns:a16="http://schemas.microsoft.com/office/drawing/2014/main" id="{EF3D6B44-03F3-FA47-A211-89B88C1D8801}"/>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0" name="DRAM">
                <a:extLst>
                  <a:ext uri="{FF2B5EF4-FFF2-40B4-BE49-F238E27FC236}">
                    <a16:creationId xmlns:a16="http://schemas.microsoft.com/office/drawing/2014/main" id="{D7530F8D-26C2-C347-96FC-A67F07A00680}"/>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1" name="DRAM">
                <a:extLst>
                  <a:ext uri="{FF2B5EF4-FFF2-40B4-BE49-F238E27FC236}">
                    <a16:creationId xmlns:a16="http://schemas.microsoft.com/office/drawing/2014/main" id="{81C987C6-F8C8-D942-B797-54712625359A}"/>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2" name="DRAM">
                <a:extLst>
                  <a:ext uri="{FF2B5EF4-FFF2-40B4-BE49-F238E27FC236}">
                    <a16:creationId xmlns:a16="http://schemas.microsoft.com/office/drawing/2014/main" id="{5799F454-A959-5741-AE35-1BD49ED8E542}"/>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4" name="Group 443">
              <a:extLst>
                <a:ext uri="{FF2B5EF4-FFF2-40B4-BE49-F238E27FC236}">
                  <a16:creationId xmlns:a16="http://schemas.microsoft.com/office/drawing/2014/main" id="{16780B42-A788-A042-AB39-8DD97B532AF6}"/>
                </a:ext>
              </a:extLst>
            </p:cNvPr>
            <p:cNvGrpSpPr/>
            <p:nvPr/>
          </p:nvGrpSpPr>
          <p:grpSpPr>
            <a:xfrm>
              <a:off x="4876800" y="1600200"/>
              <a:ext cx="457200" cy="2209800"/>
              <a:chOff x="4876800" y="1600200"/>
              <a:chExt cx="457200" cy="2209800"/>
            </a:xfrm>
          </p:grpSpPr>
          <p:sp>
            <p:nvSpPr>
              <p:cNvPr id="483" name="DRAM">
                <a:extLst>
                  <a:ext uri="{FF2B5EF4-FFF2-40B4-BE49-F238E27FC236}">
                    <a16:creationId xmlns:a16="http://schemas.microsoft.com/office/drawing/2014/main" id="{900429D3-F700-B545-81E6-C863C38D624B}"/>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4" name="DRAM">
                <a:extLst>
                  <a:ext uri="{FF2B5EF4-FFF2-40B4-BE49-F238E27FC236}">
                    <a16:creationId xmlns:a16="http://schemas.microsoft.com/office/drawing/2014/main" id="{3BE8BAE2-67F2-004F-8688-652275D2FB1A}"/>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5" name="DRAM">
                <a:extLst>
                  <a:ext uri="{FF2B5EF4-FFF2-40B4-BE49-F238E27FC236}">
                    <a16:creationId xmlns:a16="http://schemas.microsoft.com/office/drawing/2014/main" id="{B468E5A2-4C92-F341-AF9F-C025BA07AF6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6" name="DRAM">
                <a:extLst>
                  <a:ext uri="{FF2B5EF4-FFF2-40B4-BE49-F238E27FC236}">
                    <a16:creationId xmlns:a16="http://schemas.microsoft.com/office/drawing/2014/main" id="{869B0F21-4DD9-9242-8C2D-5555525158CC}"/>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7" name="DRAM">
                <a:extLst>
                  <a:ext uri="{FF2B5EF4-FFF2-40B4-BE49-F238E27FC236}">
                    <a16:creationId xmlns:a16="http://schemas.microsoft.com/office/drawing/2014/main" id="{D75EC8AE-5B52-E64A-A8CB-7EE2D5BDA8FF}"/>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5" name="Group 444">
              <a:extLst>
                <a:ext uri="{FF2B5EF4-FFF2-40B4-BE49-F238E27FC236}">
                  <a16:creationId xmlns:a16="http://schemas.microsoft.com/office/drawing/2014/main" id="{C48ADD2C-8A28-0E4D-9B87-797E8D373E6A}"/>
                </a:ext>
              </a:extLst>
            </p:cNvPr>
            <p:cNvGrpSpPr/>
            <p:nvPr/>
          </p:nvGrpSpPr>
          <p:grpSpPr>
            <a:xfrm>
              <a:off x="5676900" y="1600199"/>
              <a:ext cx="1828800" cy="2362201"/>
              <a:chOff x="5676900" y="1170708"/>
              <a:chExt cx="1828800" cy="2791692"/>
            </a:xfrm>
          </p:grpSpPr>
          <p:cxnSp>
            <p:nvCxnSpPr>
              <p:cNvPr id="478" name="Straight Connector 477">
                <a:extLst>
                  <a:ext uri="{FF2B5EF4-FFF2-40B4-BE49-F238E27FC236}">
                    <a16:creationId xmlns:a16="http://schemas.microsoft.com/office/drawing/2014/main" id="{D5273E0E-2E69-C543-B299-7151560E4744}"/>
                  </a:ext>
                </a:extLst>
              </p:cNvPr>
              <p:cNvCxnSpPr>
                <a:cxnSpLocks/>
                <a:stCxn id="448" idx="0"/>
                <a:endCxn id="488"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32CB46B5-29CC-E640-B989-83C91A0F1DC6}"/>
                  </a:ext>
                </a:extLst>
              </p:cNvPr>
              <p:cNvCxnSpPr>
                <a:cxnSpLocks/>
                <a:stCxn id="450" idx="0"/>
                <a:endCxn id="490"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BE99638C-67B6-5344-B38C-BA715AC38263}"/>
                  </a:ext>
                </a:extLst>
              </p:cNvPr>
              <p:cNvCxnSpPr>
                <a:cxnSpLocks/>
                <a:stCxn id="451" idx="0"/>
                <a:endCxn id="491"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7FB28B8-39C8-6F46-84D4-8A26AE6E0CF8}"/>
                  </a:ext>
                </a:extLst>
              </p:cNvPr>
              <p:cNvCxnSpPr>
                <a:cxnSpLocks/>
                <a:stCxn id="452" idx="0"/>
                <a:endCxn id="492"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5DB3D965-AC2B-D64E-BC8C-316F3DA0E93A}"/>
                  </a:ext>
                </a:extLst>
              </p:cNvPr>
              <p:cNvCxnSpPr>
                <a:cxnSpLocks/>
                <a:stCxn id="449" idx="0"/>
                <a:endCxn id="489"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6" name="Group 445">
              <a:extLst>
                <a:ext uri="{FF2B5EF4-FFF2-40B4-BE49-F238E27FC236}">
                  <a16:creationId xmlns:a16="http://schemas.microsoft.com/office/drawing/2014/main" id="{A29A615E-F89D-A841-BF3B-7B6BFA18A1DA}"/>
                </a:ext>
              </a:extLst>
            </p:cNvPr>
            <p:cNvGrpSpPr/>
            <p:nvPr/>
          </p:nvGrpSpPr>
          <p:grpSpPr>
            <a:xfrm>
              <a:off x="5334000" y="1790700"/>
              <a:ext cx="2362201" cy="1828800"/>
              <a:chOff x="5333998" y="1790700"/>
              <a:chExt cx="2791691" cy="1828800"/>
            </a:xfrm>
          </p:grpSpPr>
          <p:cxnSp>
            <p:nvCxnSpPr>
              <p:cNvPr id="473" name="Straight Connector 472">
                <a:extLst>
                  <a:ext uri="{FF2B5EF4-FFF2-40B4-BE49-F238E27FC236}">
                    <a16:creationId xmlns:a16="http://schemas.microsoft.com/office/drawing/2014/main" id="{830CB917-365E-F643-BA30-E874848DB8A2}"/>
                  </a:ext>
                </a:extLst>
              </p:cNvPr>
              <p:cNvCxnSpPr>
                <a:cxnSpLocks/>
                <a:stCxn id="452" idx="6"/>
                <a:endCxn id="483"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FBE9D054-33AF-B143-96FD-890B3149E8CB}"/>
                  </a:ext>
                </a:extLst>
              </p:cNvPr>
              <p:cNvCxnSpPr>
                <a:cxnSpLocks/>
                <a:stCxn id="457" idx="6"/>
                <a:endCxn id="484"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FB5426AA-0D88-4241-A8FF-C378BCD21C4E}"/>
                  </a:ext>
                </a:extLst>
              </p:cNvPr>
              <p:cNvCxnSpPr>
                <a:cxnSpLocks/>
                <a:stCxn id="462" idx="6"/>
                <a:endCxn id="485"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C2B13EE8-91D5-CC45-8C9E-D56FB7F7BA01}"/>
                  </a:ext>
                </a:extLst>
              </p:cNvPr>
              <p:cNvCxnSpPr>
                <a:cxnSpLocks/>
                <a:stCxn id="467" idx="6"/>
                <a:endCxn id="486"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9B7FBB1A-D3BB-724A-9778-29263723AFA2}"/>
                  </a:ext>
                </a:extLst>
              </p:cNvPr>
              <p:cNvCxnSpPr>
                <a:cxnSpLocks/>
                <a:stCxn id="472" idx="6"/>
                <a:endCxn id="487"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13348C4C-7884-CB44-B7DE-A56D7A15844F}"/>
                </a:ext>
              </a:extLst>
            </p:cNvPr>
            <p:cNvGrpSpPr/>
            <p:nvPr/>
          </p:nvGrpSpPr>
          <p:grpSpPr>
            <a:xfrm>
              <a:off x="5486400" y="1600200"/>
              <a:ext cx="2209800" cy="2209800"/>
              <a:chOff x="5486400" y="1600200"/>
              <a:chExt cx="2209800" cy="2209800"/>
            </a:xfrm>
          </p:grpSpPr>
          <p:sp>
            <p:nvSpPr>
              <p:cNvPr id="448" name="Oval 447">
                <a:extLst>
                  <a:ext uri="{FF2B5EF4-FFF2-40B4-BE49-F238E27FC236}">
                    <a16:creationId xmlns:a16="http://schemas.microsoft.com/office/drawing/2014/main" id="{24C71FF8-3179-F14D-86F6-A1C637F1A2F4}"/>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9" name="Oval 448">
                <a:extLst>
                  <a:ext uri="{FF2B5EF4-FFF2-40B4-BE49-F238E27FC236}">
                    <a16:creationId xmlns:a16="http://schemas.microsoft.com/office/drawing/2014/main" id="{5BED9737-40F0-804A-B12A-C19DF7CEA3C3}"/>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0" name="Oval 449">
                <a:extLst>
                  <a:ext uri="{FF2B5EF4-FFF2-40B4-BE49-F238E27FC236}">
                    <a16:creationId xmlns:a16="http://schemas.microsoft.com/office/drawing/2014/main" id="{814C4FE6-8FDE-F44E-AE75-F03234EFFD74}"/>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1" name="Oval 450">
                <a:extLst>
                  <a:ext uri="{FF2B5EF4-FFF2-40B4-BE49-F238E27FC236}">
                    <a16:creationId xmlns:a16="http://schemas.microsoft.com/office/drawing/2014/main" id="{387778BC-760E-4844-B58B-FBAB72CAEACF}"/>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2" name="Oval 451">
                <a:extLst>
                  <a:ext uri="{FF2B5EF4-FFF2-40B4-BE49-F238E27FC236}">
                    <a16:creationId xmlns:a16="http://schemas.microsoft.com/office/drawing/2014/main" id="{06954692-01E8-364F-9096-547A9F0F1DCB}"/>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3" name="Oval 452">
                <a:extLst>
                  <a:ext uri="{FF2B5EF4-FFF2-40B4-BE49-F238E27FC236}">
                    <a16:creationId xmlns:a16="http://schemas.microsoft.com/office/drawing/2014/main" id="{BE7E0E99-EFBE-904A-87E7-32B675135F8A}"/>
                  </a:ext>
                </a:extLst>
              </p:cNvPr>
              <p:cNvSpPr/>
              <p:nvPr/>
            </p:nvSpPr>
            <p:spPr>
              <a:xfrm>
                <a:off x="54864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4" name="Oval 453">
                <a:extLst>
                  <a:ext uri="{FF2B5EF4-FFF2-40B4-BE49-F238E27FC236}">
                    <a16:creationId xmlns:a16="http://schemas.microsoft.com/office/drawing/2014/main" id="{2229678A-3CFC-2E48-A46F-EB5C710DF52A}"/>
                  </a:ext>
                </a:extLst>
              </p:cNvPr>
              <p:cNvSpPr/>
              <p:nvPr/>
            </p:nvSpPr>
            <p:spPr>
              <a:xfrm>
                <a:off x="59436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5" name="Oval 454">
                <a:extLst>
                  <a:ext uri="{FF2B5EF4-FFF2-40B4-BE49-F238E27FC236}">
                    <a16:creationId xmlns:a16="http://schemas.microsoft.com/office/drawing/2014/main" id="{52BEC7C7-BDB5-0E45-B194-02F9D064F9BC}"/>
                  </a:ext>
                </a:extLst>
              </p:cNvPr>
              <p:cNvSpPr/>
              <p:nvPr/>
            </p:nvSpPr>
            <p:spPr>
              <a:xfrm>
                <a:off x="64008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6" name="Oval 455">
                <a:extLst>
                  <a:ext uri="{FF2B5EF4-FFF2-40B4-BE49-F238E27FC236}">
                    <a16:creationId xmlns:a16="http://schemas.microsoft.com/office/drawing/2014/main" id="{9AFA80CE-EF96-D14E-94E6-38E92D53DEF9}"/>
                  </a:ext>
                </a:extLst>
              </p:cNvPr>
              <p:cNvSpPr/>
              <p:nvPr/>
            </p:nvSpPr>
            <p:spPr>
              <a:xfrm>
                <a:off x="68580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7" name="Oval 456">
                <a:extLst>
                  <a:ext uri="{FF2B5EF4-FFF2-40B4-BE49-F238E27FC236}">
                    <a16:creationId xmlns:a16="http://schemas.microsoft.com/office/drawing/2014/main" id="{DEECA570-AE76-1B4A-99B4-0FC906931064}"/>
                  </a:ext>
                </a:extLst>
              </p:cNvPr>
              <p:cNvSpPr/>
              <p:nvPr/>
            </p:nvSpPr>
            <p:spPr>
              <a:xfrm>
                <a:off x="73152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8" name="Oval 457">
                <a:extLst>
                  <a:ext uri="{FF2B5EF4-FFF2-40B4-BE49-F238E27FC236}">
                    <a16:creationId xmlns:a16="http://schemas.microsoft.com/office/drawing/2014/main" id="{628374C7-FC57-5B42-B1DE-FA1FB56CCDCA}"/>
                  </a:ext>
                </a:extLst>
              </p:cNvPr>
              <p:cNvSpPr/>
              <p:nvPr/>
            </p:nvSpPr>
            <p:spPr>
              <a:xfrm>
                <a:off x="54864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9" name="Oval 458">
                <a:extLst>
                  <a:ext uri="{FF2B5EF4-FFF2-40B4-BE49-F238E27FC236}">
                    <a16:creationId xmlns:a16="http://schemas.microsoft.com/office/drawing/2014/main" id="{80F7262C-9673-4B40-A4AE-4BA8B0B0CA34}"/>
                  </a:ext>
                </a:extLst>
              </p:cNvPr>
              <p:cNvSpPr/>
              <p:nvPr/>
            </p:nvSpPr>
            <p:spPr>
              <a:xfrm>
                <a:off x="59436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0" name="Oval 459">
                <a:extLst>
                  <a:ext uri="{FF2B5EF4-FFF2-40B4-BE49-F238E27FC236}">
                    <a16:creationId xmlns:a16="http://schemas.microsoft.com/office/drawing/2014/main" id="{7F3ADF92-BBB6-1148-819E-571498015E80}"/>
                  </a:ext>
                </a:extLst>
              </p:cNvPr>
              <p:cNvSpPr/>
              <p:nvPr/>
            </p:nvSpPr>
            <p:spPr>
              <a:xfrm>
                <a:off x="64008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1" name="Oval 460">
                <a:extLst>
                  <a:ext uri="{FF2B5EF4-FFF2-40B4-BE49-F238E27FC236}">
                    <a16:creationId xmlns:a16="http://schemas.microsoft.com/office/drawing/2014/main" id="{A0C1A5B2-2187-A44A-9655-0793CDEADDFB}"/>
                  </a:ext>
                </a:extLst>
              </p:cNvPr>
              <p:cNvSpPr/>
              <p:nvPr/>
            </p:nvSpPr>
            <p:spPr>
              <a:xfrm>
                <a:off x="68580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2" name="Oval 461">
                <a:extLst>
                  <a:ext uri="{FF2B5EF4-FFF2-40B4-BE49-F238E27FC236}">
                    <a16:creationId xmlns:a16="http://schemas.microsoft.com/office/drawing/2014/main" id="{479B3574-7BF1-B144-9945-92FBFA41E6D8}"/>
                  </a:ext>
                </a:extLst>
              </p:cNvPr>
              <p:cNvSpPr/>
              <p:nvPr/>
            </p:nvSpPr>
            <p:spPr>
              <a:xfrm>
                <a:off x="73152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3" name="Oval 462">
                <a:extLst>
                  <a:ext uri="{FF2B5EF4-FFF2-40B4-BE49-F238E27FC236}">
                    <a16:creationId xmlns:a16="http://schemas.microsoft.com/office/drawing/2014/main" id="{DED774DC-06AE-9D48-86FC-A00763484136}"/>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4" name="Oval 463">
                <a:extLst>
                  <a:ext uri="{FF2B5EF4-FFF2-40B4-BE49-F238E27FC236}">
                    <a16:creationId xmlns:a16="http://schemas.microsoft.com/office/drawing/2014/main" id="{7B2A9E4B-44A2-164B-B1DB-443A919613CC}"/>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5" name="Oval 464">
                <a:extLst>
                  <a:ext uri="{FF2B5EF4-FFF2-40B4-BE49-F238E27FC236}">
                    <a16:creationId xmlns:a16="http://schemas.microsoft.com/office/drawing/2014/main" id="{829FDD50-D31C-2540-9085-DB8414EF4E8E}"/>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6" name="Oval 465">
                <a:extLst>
                  <a:ext uri="{FF2B5EF4-FFF2-40B4-BE49-F238E27FC236}">
                    <a16:creationId xmlns:a16="http://schemas.microsoft.com/office/drawing/2014/main" id="{5E7C2804-8644-B746-835C-D065FA8D5405}"/>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7" name="Oval 466">
                <a:extLst>
                  <a:ext uri="{FF2B5EF4-FFF2-40B4-BE49-F238E27FC236}">
                    <a16:creationId xmlns:a16="http://schemas.microsoft.com/office/drawing/2014/main" id="{87C05D59-E623-A04A-80B1-E6FFE75C92D6}"/>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8" name="Oval 467">
                <a:extLst>
                  <a:ext uri="{FF2B5EF4-FFF2-40B4-BE49-F238E27FC236}">
                    <a16:creationId xmlns:a16="http://schemas.microsoft.com/office/drawing/2014/main" id="{3267DF9E-FA37-7D44-9F34-901B4C4F4D7B}"/>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9" name="Oval 468">
                <a:extLst>
                  <a:ext uri="{FF2B5EF4-FFF2-40B4-BE49-F238E27FC236}">
                    <a16:creationId xmlns:a16="http://schemas.microsoft.com/office/drawing/2014/main" id="{4B23D1B3-4F53-D54D-8431-CF0A97582A40}"/>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0" name="Oval 469">
                <a:extLst>
                  <a:ext uri="{FF2B5EF4-FFF2-40B4-BE49-F238E27FC236}">
                    <a16:creationId xmlns:a16="http://schemas.microsoft.com/office/drawing/2014/main" id="{2D6333D6-7104-384F-AF49-E796BD27E384}"/>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1" name="Oval 470">
                <a:extLst>
                  <a:ext uri="{FF2B5EF4-FFF2-40B4-BE49-F238E27FC236}">
                    <a16:creationId xmlns:a16="http://schemas.microsoft.com/office/drawing/2014/main" id="{F6EE3721-CE27-C448-A382-4681B02FBCF6}"/>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2" name="Oval 471">
                <a:extLst>
                  <a:ext uri="{FF2B5EF4-FFF2-40B4-BE49-F238E27FC236}">
                    <a16:creationId xmlns:a16="http://schemas.microsoft.com/office/drawing/2014/main" id="{DB8D1C2C-8531-384A-A4CD-73FF528A9A53}"/>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493" name="Group 492">
            <a:extLst>
              <a:ext uri="{FF2B5EF4-FFF2-40B4-BE49-F238E27FC236}">
                <a16:creationId xmlns:a16="http://schemas.microsoft.com/office/drawing/2014/main" id="{C18E73BE-3676-6C47-99A2-2502C0DABE65}"/>
              </a:ext>
            </a:extLst>
          </p:cNvPr>
          <p:cNvGrpSpPr/>
          <p:nvPr/>
        </p:nvGrpSpPr>
        <p:grpSpPr>
          <a:xfrm>
            <a:off x="6416564" y="2404844"/>
            <a:ext cx="1414038" cy="1414038"/>
            <a:chOff x="4876800" y="1600199"/>
            <a:chExt cx="2819401" cy="2819401"/>
          </a:xfrm>
        </p:grpSpPr>
        <p:grpSp>
          <p:nvGrpSpPr>
            <p:cNvPr id="494" name="Group 493">
              <a:extLst>
                <a:ext uri="{FF2B5EF4-FFF2-40B4-BE49-F238E27FC236}">
                  <a16:creationId xmlns:a16="http://schemas.microsoft.com/office/drawing/2014/main" id="{7A31BB98-6CE6-844D-B7DE-C384980CF0C5}"/>
                </a:ext>
              </a:extLst>
            </p:cNvPr>
            <p:cNvGrpSpPr/>
            <p:nvPr/>
          </p:nvGrpSpPr>
          <p:grpSpPr>
            <a:xfrm>
              <a:off x="5486400" y="3962400"/>
              <a:ext cx="2209800" cy="457200"/>
              <a:chOff x="5486400" y="3962400"/>
              <a:chExt cx="2209800" cy="457200"/>
            </a:xfrm>
          </p:grpSpPr>
          <p:sp>
            <p:nvSpPr>
              <p:cNvPr id="539" name="DRAM">
                <a:extLst>
                  <a:ext uri="{FF2B5EF4-FFF2-40B4-BE49-F238E27FC236}">
                    <a16:creationId xmlns:a16="http://schemas.microsoft.com/office/drawing/2014/main" id="{9A1BD144-AEC9-3045-83AB-BD0ABC7379C5}"/>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0" name="DRAM">
                <a:extLst>
                  <a:ext uri="{FF2B5EF4-FFF2-40B4-BE49-F238E27FC236}">
                    <a16:creationId xmlns:a16="http://schemas.microsoft.com/office/drawing/2014/main" id="{761EC13D-6A91-7444-AD80-A8BAB533BA95}"/>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1" name="DRAM">
                <a:extLst>
                  <a:ext uri="{FF2B5EF4-FFF2-40B4-BE49-F238E27FC236}">
                    <a16:creationId xmlns:a16="http://schemas.microsoft.com/office/drawing/2014/main" id="{0C4B4D74-9199-0D49-85BF-D3B0AE5A0A9C}"/>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2" name="DRAM">
                <a:extLst>
                  <a:ext uri="{FF2B5EF4-FFF2-40B4-BE49-F238E27FC236}">
                    <a16:creationId xmlns:a16="http://schemas.microsoft.com/office/drawing/2014/main" id="{CF958D15-7F01-4148-8183-4CDE60D57BB0}"/>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3" name="DRAM">
                <a:extLst>
                  <a:ext uri="{FF2B5EF4-FFF2-40B4-BE49-F238E27FC236}">
                    <a16:creationId xmlns:a16="http://schemas.microsoft.com/office/drawing/2014/main" id="{22072E6E-43C3-434E-85B9-1734A3DA3CC8}"/>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5" name="Group 494">
              <a:extLst>
                <a:ext uri="{FF2B5EF4-FFF2-40B4-BE49-F238E27FC236}">
                  <a16:creationId xmlns:a16="http://schemas.microsoft.com/office/drawing/2014/main" id="{C85E57FF-417D-1244-90BE-91B56947ED6A}"/>
                </a:ext>
              </a:extLst>
            </p:cNvPr>
            <p:cNvGrpSpPr/>
            <p:nvPr/>
          </p:nvGrpSpPr>
          <p:grpSpPr>
            <a:xfrm>
              <a:off x="4876800" y="1600200"/>
              <a:ext cx="457200" cy="2209800"/>
              <a:chOff x="4876800" y="1600200"/>
              <a:chExt cx="457200" cy="2209800"/>
            </a:xfrm>
          </p:grpSpPr>
          <p:sp>
            <p:nvSpPr>
              <p:cNvPr id="534" name="DRAM">
                <a:extLst>
                  <a:ext uri="{FF2B5EF4-FFF2-40B4-BE49-F238E27FC236}">
                    <a16:creationId xmlns:a16="http://schemas.microsoft.com/office/drawing/2014/main" id="{AA216CB4-B04A-F641-B4A2-54AE2C718F39}"/>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5" name="DRAM">
                <a:extLst>
                  <a:ext uri="{FF2B5EF4-FFF2-40B4-BE49-F238E27FC236}">
                    <a16:creationId xmlns:a16="http://schemas.microsoft.com/office/drawing/2014/main" id="{CF772D57-1478-674C-9626-DBB9A5139FE0}"/>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6" name="DRAM">
                <a:extLst>
                  <a:ext uri="{FF2B5EF4-FFF2-40B4-BE49-F238E27FC236}">
                    <a16:creationId xmlns:a16="http://schemas.microsoft.com/office/drawing/2014/main" id="{2DB3F5F4-4E6C-2C4B-87DB-6CDC6AE700C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7" name="DRAM">
                <a:extLst>
                  <a:ext uri="{FF2B5EF4-FFF2-40B4-BE49-F238E27FC236}">
                    <a16:creationId xmlns:a16="http://schemas.microsoft.com/office/drawing/2014/main" id="{C621CC86-C337-CB4E-8947-45BF29EB84DA}"/>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8" name="DRAM">
                <a:extLst>
                  <a:ext uri="{FF2B5EF4-FFF2-40B4-BE49-F238E27FC236}">
                    <a16:creationId xmlns:a16="http://schemas.microsoft.com/office/drawing/2014/main" id="{29C4F183-DFE7-E044-BFF0-3D5499757A44}"/>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6" name="Group 495">
              <a:extLst>
                <a:ext uri="{FF2B5EF4-FFF2-40B4-BE49-F238E27FC236}">
                  <a16:creationId xmlns:a16="http://schemas.microsoft.com/office/drawing/2014/main" id="{6F02C8AE-47E3-B04D-9F06-83FA57235803}"/>
                </a:ext>
              </a:extLst>
            </p:cNvPr>
            <p:cNvGrpSpPr/>
            <p:nvPr/>
          </p:nvGrpSpPr>
          <p:grpSpPr>
            <a:xfrm>
              <a:off x="5676900" y="1600199"/>
              <a:ext cx="1828800" cy="2362201"/>
              <a:chOff x="5676900" y="1170708"/>
              <a:chExt cx="1828800" cy="2791692"/>
            </a:xfrm>
          </p:grpSpPr>
          <p:cxnSp>
            <p:nvCxnSpPr>
              <p:cNvPr id="529" name="Straight Connector 528">
                <a:extLst>
                  <a:ext uri="{FF2B5EF4-FFF2-40B4-BE49-F238E27FC236}">
                    <a16:creationId xmlns:a16="http://schemas.microsoft.com/office/drawing/2014/main" id="{6882D6E4-207C-FF43-96BB-B4FA7C67D369}"/>
                  </a:ext>
                </a:extLst>
              </p:cNvPr>
              <p:cNvCxnSpPr>
                <a:cxnSpLocks/>
                <a:stCxn id="499" idx="0"/>
                <a:endCxn id="539"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CAC2B23-36F6-6741-ADEF-63BBFDE1ED87}"/>
                  </a:ext>
                </a:extLst>
              </p:cNvPr>
              <p:cNvCxnSpPr>
                <a:cxnSpLocks/>
                <a:stCxn id="501" idx="0"/>
                <a:endCxn id="541"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FCD623BC-66BA-F048-B770-A953F02FFB33}"/>
                  </a:ext>
                </a:extLst>
              </p:cNvPr>
              <p:cNvCxnSpPr>
                <a:cxnSpLocks/>
                <a:stCxn id="502" idx="0"/>
                <a:endCxn id="542"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96B040DB-DCA8-5A4D-AB95-17BC0EE776BF}"/>
                  </a:ext>
                </a:extLst>
              </p:cNvPr>
              <p:cNvCxnSpPr>
                <a:cxnSpLocks/>
                <a:stCxn id="503" idx="0"/>
                <a:endCxn id="543"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062CCD-ADCA-6540-B2EA-E01E5B870645}"/>
                  </a:ext>
                </a:extLst>
              </p:cNvPr>
              <p:cNvCxnSpPr>
                <a:cxnSpLocks/>
                <a:stCxn id="500" idx="0"/>
                <a:endCxn id="540"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4DD6419A-00B2-5C4E-A3DB-44B953F63562}"/>
                </a:ext>
              </a:extLst>
            </p:cNvPr>
            <p:cNvGrpSpPr/>
            <p:nvPr/>
          </p:nvGrpSpPr>
          <p:grpSpPr>
            <a:xfrm>
              <a:off x="5334000" y="1790700"/>
              <a:ext cx="2362201" cy="1828800"/>
              <a:chOff x="5333998" y="1790700"/>
              <a:chExt cx="2791691" cy="1828800"/>
            </a:xfrm>
          </p:grpSpPr>
          <p:cxnSp>
            <p:nvCxnSpPr>
              <p:cNvPr id="524" name="Straight Connector 523">
                <a:extLst>
                  <a:ext uri="{FF2B5EF4-FFF2-40B4-BE49-F238E27FC236}">
                    <a16:creationId xmlns:a16="http://schemas.microsoft.com/office/drawing/2014/main" id="{EE5C0398-A720-3144-9F53-7CD4C82BA66B}"/>
                  </a:ext>
                </a:extLst>
              </p:cNvPr>
              <p:cNvCxnSpPr>
                <a:cxnSpLocks/>
                <a:stCxn id="503" idx="6"/>
                <a:endCxn id="534"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05BF3662-E368-8449-92EE-28F646654D3C}"/>
                  </a:ext>
                </a:extLst>
              </p:cNvPr>
              <p:cNvCxnSpPr>
                <a:cxnSpLocks/>
                <a:stCxn id="508" idx="6"/>
                <a:endCxn id="535"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05E8873-0C5E-B148-9C8D-50E3D14F67A1}"/>
                  </a:ext>
                </a:extLst>
              </p:cNvPr>
              <p:cNvCxnSpPr>
                <a:cxnSpLocks/>
                <a:stCxn id="513" idx="6"/>
                <a:endCxn id="536"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74BFC937-2623-664B-A013-E49100192E53}"/>
                  </a:ext>
                </a:extLst>
              </p:cNvPr>
              <p:cNvCxnSpPr>
                <a:cxnSpLocks/>
                <a:stCxn id="518" idx="6"/>
                <a:endCxn id="537"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5F24BADA-BF50-4E4D-A5EF-FA03570CB6E3}"/>
                  </a:ext>
                </a:extLst>
              </p:cNvPr>
              <p:cNvCxnSpPr>
                <a:cxnSpLocks/>
                <a:stCxn id="523" idx="6"/>
                <a:endCxn id="538"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E2506A27-9906-1748-BAE5-CFC7FC41AC47}"/>
                </a:ext>
              </a:extLst>
            </p:cNvPr>
            <p:cNvGrpSpPr/>
            <p:nvPr/>
          </p:nvGrpSpPr>
          <p:grpSpPr>
            <a:xfrm>
              <a:off x="5486400" y="1600200"/>
              <a:ext cx="2209800" cy="2209800"/>
              <a:chOff x="5486400" y="1600200"/>
              <a:chExt cx="2209800" cy="2209800"/>
            </a:xfrm>
          </p:grpSpPr>
          <p:sp>
            <p:nvSpPr>
              <p:cNvPr id="499" name="Oval 498">
                <a:extLst>
                  <a:ext uri="{FF2B5EF4-FFF2-40B4-BE49-F238E27FC236}">
                    <a16:creationId xmlns:a16="http://schemas.microsoft.com/office/drawing/2014/main" id="{648A249F-2317-DC44-A18D-5B28FA7EB2D4}"/>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0" name="Oval 499">
                <a:extLst>
                  <a:ext uri="{FF2B5EF4-FFF2-40B4-BE49-F238E27FC236}">
                    <a16:creationId xmlns:a16="http://schemas.microsoft.com/office/drawing/2014/main" id="{7935AB27-9CDE-5F49-B3EC-591AB75293B4}"/>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1" name="Oval 500">
                <a:extLst>
                  <a:ext uri="{FF2B5EF4-FFF2-40B4-BE49-F238E27FC236}">
                    <a16:creationId xmlns:a16="http://schemas.microsoft.com/office/drawing/2014/main" id="{FBFEF2F0-CADA-3A46-A933-2B122B7EF1C1}"/>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2" name="Oval 501">
                <a:extLst>
                  <a:ext uri="{FF2B5EF4-FFF2-40B4-BE49-F238E27FC236}">
                    <a16:creationId xmlns:a16="http://schemas.microsoft.com/office/drawing/2014/main" id="{8AB217DF-9258-0246-B01A-DE28CE0A6A99}"/>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3" name="Oval 502">
                <a:extLst>
                  <a:ext uri="{FF2B5EF4-FFF2-40B4-BE49-F238E27FC236}">
                    <a16:creationId xmlns:a16="http://schemas.microsoft.com/office/drawing/2014/main" id="{D4F217FB-465B-8E4E-86AF-552D2F9FDE30}"/>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4" name="Oval 503">
                <a:extLst>
                  <a:ext uri="{FF2B5EF4-FFF2-40B4-BE49-F238E27FC236}">
                    <a16:creationId xmlns:a16="http://schemas.microsoft.com/office/drawing/2014/main" id="{46AD35E3-8739-D642-B226-DBEB04476BD4}"/>
                  </a:ext>
                </a:extLst>
              </p:cNvPr>
              <p:cNvSpPr/>
              <p:nvPr/>
            </p:nvSpPr>
            <p:spPr>
              <a:xfrm>
                <a:off x="54864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5" name="Oval 504">
                <a:extLst>
                  <a:ext uri="{FF2B5EF4-FFF2-40B4-BE49-F238E27FC236}">
                    <a16:creationId xmlns:a16="http://schemas.microsoft.com/office/drawing/2014/main" id="{F2F2A3D1-972D-A744-85E0-2AC501A2037B}"/>
                  </a:ext>
                </a:extLst>
              </p:cNvPr>
              <p:cNvSpPr/>
              <p:nvPr/>
            </p:nvSpPr>
            <p:spPr>
              <a:xfrm>
                <a:off x="59436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6" name="Oval 505">
                <a:extLst>
                  <a:ext uri="{FF2B5EF4-FFF2-40B4-BE49-F238E27FC236}">
                    <a16:creationId xmlns:a16="http://schemas.microsoft.com/office/drawing/2014/main" id="{C979A457-0774-1D4B-9738-259F381836A5}"/>
                  </a:ext>
                </a:extLst>
              </p:cNvPr>
              <p:cNvSpPr/>
              <p:nvPr/>
            </p:nvSpPr>
            <p:spPr>
              <a:xfrm>
                <a:off x="64008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7" name="Oval 506">
                <a:extLst>
                  <a:ext uri="{FF2B5EF4-FFF2-40B4-BE49-F238E27FC236}">
                    <a16:creationId xmlns:a16="http://schemas.microsoft.com/office/drawing/2014/main" id="{1E50A537-6B52-A846-BA1A-87CDA3F205F2}"/>
                  </a:ext>
                </a:extLst>
              </p:cNvPr>
              <p:cNvSpPr/>
              <p:nvPr/>
            </p:nvSpPr>
            <p:spPr>
              <a:xfrm>
                <a:off x="68580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8" name="Oval 507">
                <a:extLst>
                  <a:ext uri="{FF2B5EF4-FFF2-40B4-BE49-F238E27FC236}">
                    <a16:creationId xmlns:a16="http://schemas.microsoft.com/office/drawing/2014/main" id="{4F7D6E31-3FFA-EE49-95EB-154981707E78}"/>
                  </a:ext>
                </a:extLst>
              </p:cNvPr>
              <p:cNvSpPr/>
              <p:nvPr/>
            </p:nvSpPr>
            <p:spPr>
              <a:xfrm>
                <a:off x="73152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9" name="Oval 508">
                <a:extLst>
                  <a:ext uri="{FF2B5EF4-FFF2-40B4-BE49-F238E27FC236}">
                    <a16:creationId xmlns:a16="http://schemas.microsoft.com/office/drawing/2014/main" id="{B80DE81C-67D6-AF4F-9DE5-21A918375722}"/>
                  </a:ext>
                </a:extLst>
              </p:cNvPr>
              <p:cNvSpPr/>
              <p:nvPr/>
            </p:nvSpPr>
            <p:spPr>
              <a:xfrm>
                <a:off x="54864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0" name="Oval 509">
                <a:extLst>
                  <a:ext uri="{FF2B5EF4-FFF2-40B4-BE49-F238E27FC236}">
                    <a16:creationId xmlns:a16="http://schemas.microsoft.com/office/drawing/2014/main" id="{0B2850E4-3002-D14C-B0E2-9250FD059622}"/>
                  </a:ext>
                </a:extLst>
              </p:cNvPr>
              <p:cNvSpPr/>
              <p:nvPr/>
            </p:nvSpPr>
            <p:spPr>
              <a:xfrm>
                <a:off x="59436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1" name="Oval 510">
                <a:extLst>
                  <a:ext uri="{FF2B5EF4-FFF2-40B4-BE49-F238E27FC236}">
                    <a16:creationId xmlns:a16="http://schemas.microsoft.com/office/drawing/2014/main" id="{B1EC7E16-5182-9F48-8713-0DCFC76A853E}"/>
                  </a:ext>
                </a:extLst>
              </p:cNvPr>
              <p:cNvSpPr/>
              <p:nvPr/>
            </p:nvSpPr>
            <p:spPr>
              <a:xfrm>
                <a:off x="64008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2" name="Oval 511">
                <a:extLst>
                  <a:ext uri="{FF2B5EF4-FFF2-40B4-BE49-F238E27FC236}">
                    <a16:creationId xmlns:a16="http://schemas.microsoft.com/office/drawing/2014/main" id="{77BCC63A-C8C3-C746-9F66-396BA0036F7B}"/>
                  </a:ext>
                </a:extLst>
              </p:cNvPr>
              <p:cNvSpPr/>
              <p:nvPr/>
            </p:nvSpPr>
            <p:spPr>
              <a:xfrm>
                <a:off x="68580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3" name="Oval 512">
                <a:extLst>
                  <a:ext uri="{FF2B5EF4-FFF2-40B4-BE49-F238E27FC236}">
                    <a16:creationId xmlns:a16="http://schemas.microsoft.com/office/drawing/2014/main" id="{9BC39E81-A53D-4047-B819-3A68D276E480}"/>
                  </a:ext>
                </a:extLst>
              </p:cNvPr>
              <p:cNvSpPr/>
              <p:nvPr/>
            </p:nvSpPr>
            <p:spPr>
              <a:xfrm>
                <a:off x="73152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4" name="Oval 513">
                <a:extLst>
                  <a:ext uri="{FF2B5EF4-FFF2-40B4-BE49-F238E27FC236}">
                    <a16:creationId xmlns:a16="http://schemas.microsoft.com/office/drawing/2014/main" id="{1B80541F-EC24-7440-875B-83EED2A12FC2}"/>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5" name="Oval 514">
                <a:extLst>
                  <a:ext uri="{FF2B5EF4-FFF2-40B4-BE49-F238E27FC236}">
                    <a16:creationId xmlns:a16="http://schemas.microsoft.com/office/drawing/2014/main" id="{2316466A-9A28-CA48-9E49-539E3949E84A}"/>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6" name="Oval 515">
                <a:extLst>
                  <a:ext uri="{FF2B5EF4-FFF2-40B4-BE49-F238E27FC236}">
                    <a16:creationId xmlns:a16="http://schemas.microsoft.com/office/drawing/2014/main" id="{0C51090D-42B7-7743-98D8-6A6E5A2834FA}"/>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7" name="Oval 516">
                <a:extLst>
                  <a:ext uri="{FF2B5EF4-FFF2-40B4-BE49-F238E27FC236}">
                    <a16:creationId xmlns:a16="http://schemas.microsoft.com/office/drawing/2014/main" id="{03B972F8-1AB3-3B4A-9C4F-3A1CC8F77238}"/>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8" name="Oval 517">
                <a:extLst>
                  <a:ext uri="{FF2B5EF4-FFF2-40B4-BE49-F238E27FC236}">
                    <a16:creationId xmlns:a16="http://schemas.microsoft.com/office/drawing/2014/main" id="{4E23D68E-38B4-6246-924A-84A4A1422991}"/>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9" name="Oval 518">
                <a:extLst>
                  <a:ext uri="{FF2B5EF4-FFF2-40B4-BE49-F238E27FC236}">
                    <a16:creationId xmlns:a16="http://schemas.microsoft.com/office/drawing/2014/main" id="{67003421-CB64-BF40-8AC1-940F7088F6CA}"/>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0" name="Oval 519">
                <a:extLst>
                  <a:ext uri="{FF2B5EF4-FFF2-40B4-BE49-F238E27FC236}">
                    <a16:creationId xmlns:a16="http://schemas.microsoft.com/office/drawing/2014/main" id="{83129518-5492-3A45-AF60-F432A33D4E68}"/>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1" name="Oval 520">
                <a:extLst>
                  <a:ext uri="{FF2B5EF4-FFF2-40B4-BE49-F238E27FC236}">
                    <a16:creationId xmlns:a16="http://schemas.microsoft.com/office/drawing/2014/main" id="{D8541C93-702C-664F-9F56-2D9C64CBE9F0}"/>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2" name="Oval 521">
                <a:extLst>
                  <a:ext uri="{FF2B5EF4-FFF2-40B4-BE49-F238E27FC236}">
                    <a16:creationId xmlns:a16="http://schemas.microsoft.com/office/drawing/2014/main" id="{CE301F35-DEE6-2A44-9F9C-9EBACA25E644}"/>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3" name="Oval 522">
                <a:extLst>
                  <a:ext uri="{FF2B5EF4-FFF2-40B4-BE49-F238E27FC236}">
                    <a16:creationId xmlns:a16="http://schemas.microsoft.com/office/drawing/2014/main" id="{34FFF707-AF67-2D43-B96E-59B04BFFD2C4}"/>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sp>
        <p:nvSpPr>
          <p:cNvPr id="546" name="Rectangle 545">
            <a:extLst>
              <a:ext uri="{FF2B5EF4-FFF2-40B4-BE49-F238E27FC236}">
                <a16:creationId xmlns:a16="http://schemas.microsoft.com/office/drawing/2014/main" id="{BDCB1452-B1FC-A04C-879D-B27B09D93766}"/>
              </a:ext>
            </a:extLst>
          </p:cNvPr>
          <p:cNvSpPr/>
          <p:nvPr/>
        </p:nvSpPr>
        <p:spPr>
          <a:xfrm>
            <a:off x="1582435" y="2066282"/>
            <a:ext cx="6477000" cy="1905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cxnSp>
        <p:nvCxnSpPr>
          <p:cNvPr id="547" name="Straight Connector 546">
            <a:extLst>
              <a:ext uri="{FF2B5EF4-FFF2-40B4-BE49-F238E27FC236}">
                <a16:creationId xmlns:a16="http://schemas.microsoft.com/office/drawing/2014/main" id="{53579C7D-B09B-3D4E-A43B-EF7C88397D1E}"/>
              </a:ext>
            </a:extLst>
          </p:cNvPr>
          <p:cNvCxnSpPr/>
          <p:nvPr/>
        </p:nvCxnSpPr>
        <p:spPr>
          <a:xfrm flipH="1">
            <a:off x="1506235" y="2218682"/>
            <a:ext cx="6403145" cy="0"/>
          </a:xfrm>
          <a:prstGeom prst="line">
            <a:avLst/>
          </a:prstGeom>
          <a:solidFill>
            <a:schemeClr val="tx1">
              <a:lumMod val="65000"/>
              <a:lumOff val="35000"/>
            </a:schemeClr>
          </a:solidFill>
          <a:ln w="38100" cap="rnd">
            <a:solidFill>
              <a:schemeClr val="tx1"/>
            </a:solidFill>
            <a:round/>
            <a:headEnd type="none"/>
            <a:tailEnd w="lg" len="sm"/>
          </a:ln>
        </p:spPr>
        <p:style>
          <a:lnRef idx="1">
            <a:schemeClr val="accent1"/>
          </a:lnRef>
          <a:fillRef idx="0">
            <a:schemeClr val="accent1"/>
          </a:fillRef>
          <a:effectRef idx="0">
            <a:schemeClr val="accent1"/>
          </a:effectRef>
          <a:fontRef idx="minor">
            <a:schemeClr val="tx1"/>
          </a:fontRef>
        </p:style>
      </p:cxnSp>
      <p:grpSp>
        <p:nvGrpSpPr>
          <p:cNvPr id="548" name="Group 547">
            <a:extLst>
              <a:ext uri="{FF2B5EF4-FFF2-40B4-BE49-F238E27FC236}">
                <a16:creationId xmlns:a16="http://schemas.microsoft.com/office/drawing/2014/main" id="{77405137-7C59-4D48-AC4D-D86D437B657B}"/>
              </a:ext>
            </a:extLst>
          </p:cNvPr>
          <p:cNvGrpSpPr/>
          <p:nvPr/>
        </p:nvGrpSpPr>
        <p:grpSpPr>
          <a:xfrm>
            <a:off x="1851480" y="2218682"/>
            <a:ext cx="4671060" cy="1219201"/>
            <a:chOff x="2174045" y="1143000"/>
            <a:chExt cx="4671060" cy="1219201"/>
          </a:xfrm>
        </p:grpSpPr>
        <p:cxnSp>
          <p:nvCxnSpPr>
            <p:cNvPr id="549" name="Straight Connector 548">
              <a:extLst>
                <a:ext uri="{FF2B5EF4-FFF2-40B4-BE49-F238E27FC236}">
                  <a16:creationId xmlns:a16="http://schemas.microsoft.com/office/drawing/2014/main" id="{ED134D6C-BD07-8F4B-A299-A98FFDF82189}"/>
                </a:ext>
              </a:extLst>
            </p:cNvPr>
            <p:cNvCxnSpPr/>
            <p:nvPr/>
          </p:nvCxnSpPr>
          <p:spPr>
            <a:xfrm flipV="1">
              <a:off x="217404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30F3C61B-4E68-F245-98C5-E45566DB5050}"/>
                </a:ext>
              </a:extLst>
            </p:cNvPr>
            <p:cNvCxnSpPr/>
            <p:nvPr/>
          </p:nvCxnSpPr>
          <p:spPr>
            <a:xfrm flipV="1">
              <a:off x="3730049"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881A953A-5FA6-C443-A98F-4C893ECD3FCD}"/>
                </a:ext>
              </a:extLst>
            </p:cNvPr>
            <p:cNvCxnSpPr/>
            <p:nvPr/>
          </p:nvCxnSpPr>
          <p:spPr>
            <a:xfrm flipV="1">
              <a:off x="530332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6F1732F6-1671-7546-B8ED-0D71E76BF3AF}"/>
                </a:ext>
              </a:extLst>
            </p:cNvPr>
            <p:cNvCxnSpPr/>
            <p:nvPr/>
          </p:nvCxnSpPr>
          <p:spPr>
            <a:xfrm flipV="1">
              <a:off x="684510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cxnSp>
        <p:nvCxnSpPr>
          <p:cNvPr id="553" name="Straight Connector 552">
            <a:extLst>
              <a:ext uri="{FF2B5EF4-FFF2-40B4-BE49-F238E27FC236}">
                <a16:creationId xmlns:a16="http://schemas.microsoft.com/office/drawing/2014/main" id="{F3D4EE15-37C6-0F49-B8BA-89C075B4EE66}"/>
              </a:ext>
            </a:extLst>
          </p:cNvPr>
          <p:cNvCxnSpPr/>
          <p:nvPr/>
        </p:nvCxnSpPr>
        <p:spPr>
          <a:xfrm flipH="1">
            <a:off x="1508580" y="2218682"/>
            <a:ext cx="6403145" cy="0"/>
          </a:xfrm>
          <a:prstGeom prst="line">
            <a:avLst/>
          </a:prstGeom>
          <a:solidFill>
            <a:schemeClr val="tx1">
              <a:lumMod val="65000"/>
              <a:lumOff val="35000"/>
            </a:schemeClr>
          </a:solidFill>
          <a:ln w="50800" cap="rnd">
            <a:solidFill>
              <a:srgbClr val="C00000"/>
            </a:solidFill>
            <a:round/>
            <a:headEnd type="none"/>
            <a:tailEnd w="lg" len="sm"/>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44A11F90-68CE-4C4B-9DAA-338801834463}"/>
              </a:ext>
            </a:extLst>
          </p:cNvPr>
          <p:cNvCxnSpPr/>
          <p:nvPr/>
        </p:nvCxnSpPr>
        <p:spPr>
          <a:xfrm flipV="1">
            <a:off x="1853825" y="2218682"/>
            <a:ext cx="0" cy="911587"/>
          </a:xfrm>
          <a:prstGeom prst="line">
            <a:avLst/>
          </a:prstGeom>
          <a:solidFill>
            <a:schemeClr val="tx1">
              <a:lumMod val="65000"/>
              <a:lumOff val="35000"/>
            </a:schemeClr>
          </a:solidFill>
          <a:ln w="50800" cap="rnd">
            <a:solidFill>
              <a:srgbClr val="C00000"/>
            </a:solidFill>
            <a:round/>
            <a:headEnd type="arrow" w="med" len="sm"/>
            <a:tailEnd type="none" w="lg" len="sm"/>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CD03CEDF-80C4-D045-A85A-1A21BF3C33EB}"/>
              </a:ext>
            </a:extLst>
          </p:cNvPr>
          <p:cNvCxnSpPr/>
          <p:nvPr/>
        </p:nvCxnSpPr>
        <p:spPr>
          <a:xfrm flipV="1">
            <a:off x="3407924" y="2218682"/>
            <a:ext cx="0" cy="911587"/>
          </a:xfrm>
          <a:prstGeom prst="line">
            <a:avLst/>
          </a:prstGeom>
          <a:solidFill>
            <a:schemeClr val="tx1">
              <a:lumMod val="65000"/>
              <a:lumOff val="35000"/>
            </a:schemeClr>
          </a:solidFill>
          <a:ln w="50800" cap="rnd">
            <a:solidFill>
              <a:srgbClr val="C00000"/>
            </a:solidFill>
            <a:round/>
            <a:headEnd type="arrow" w="med" len="sm"/>
            <a:tailEnd type="none" w="lg" len="sm"/>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02B665BD-8CA2-7840-9CAB-DF7E6B818E7E}"/>
              </a:ext>
            </a:extLst>
          </p:cNvPr>
          <p:cNvCxnSpPr/>
          <p:nvPr/>
        </p:nvCxnSpPr>
        <p:spPr>
          <a:xfrm flipV="1">
            <a:off x="4983105" y="2218682"/>
            <a:ext cx="0" cy="911587"/>
          </a:xfrm>
          <a:prstGeom prst="line">
            <a:avLst/>
          </a:prstGeom>
          <a:solidFill>
            <a:schemeClr val="tx1">
              <a:lumMod val="65000"/>
              <a:lumOff val="35000"/>
            </a:schemeClr>
          </a:solidFill>
          <a:ln w="50800" cap="rnd">
            <a:solidFill>
              <a:srgbClr val="C00000"/>
            </a:solidFill>
            <a:round/>
            <a:headEnd type="arrow" w="med" len="sm"/>
            <a:tailEnd type="none" w="lg" len="sm"/>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D46C05AA-680F-344C-A2F2-EBF1D6E9ED83}"/>
              </a:ext>
            </a:extLst>
          </p:cNvPr>
          <p:cNvCxnSpPr/>
          <p:nvPr/>
        </p:nvCxnSpPr>
        <p:spPr>
          <a:xfrm flipV="1">
            <a:off x="6524885" y="2218682"/>
            <a:ext cx="0" cy="911587"/>
          </a:xfrm>
          <a:prstGeom prst="line">
            <a:avLst/>
          </a:prstGeom>
          <a:solidFill>
            <a:schemeClr val="tx1">
              <a:lumMod val="65000"/>
              <a:lumOff val="35000"/>
            </a:schemeClr>
          </a:solidFill>
          <a:ln w="50800" cap="rnd">
            <a:solidFill>
              <a:srgbClr val="C00000"/>
            </a:solidFill>
            <a:round/>
            <a:headEnd type="arrow" w="med" len="sm"/>
            <a:tailEnd type="none" w="lg" len="sm"/>
          </a:ln>
        </p:spPr>
        <p:style>
          <a:lnRef idx="1">
            <a:schemeClr val="accent1"/>
          </a:lnRef>
          <a:fillRef idx="0">
            <a:schemeClr val="accent1"/>
          </a:fillRef>
          <a:effectRef idx="0">
            <a:schemeClr val="accent1"/>
          </a:effectRef>
          <a:fontRef idx="minor">
            <a:schemeClr val="tx1"/>
          </a:fontRef>
        </p:style>
      </p:cxnSp>
      <p:sp>
        <p:nvSpPr>
          <p:cNvPr id="558" name="DRAM">
            <a:extLst>
              <a:ext uri="{FF2B5EF4-FFF2-40B4-BE49-F238E27FC236}">
                <a16:creationId xmlns:a16="http://schemas.microsoft.com/office/drawing/2014/main" id="{351BD9D8-FB36-6C4D-8E04-6C3C0A7EAB3D}"/>
              </a:ext>
            </a:extLst>
          </p:cNvPr>
          <p:cNvSpPr/>
          <p:nvPr/>
        </p:nvSpPr>
        <p:spPr>
          <a:xfrm rot="16200000">
            <a:off x="249481" y="2789636"/>
            <a:ext cx="2057400" cy="458292"/>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a:noFill/>
                </a:ln>
                <a:solidFill>
                  <a:srgbClr val="000000"/>
                </a:solidFill>
                <a:effectLst/>
                <a:uLnTx/>
                <a:uFillTx/>
                <a:latin typeface="Avenir Next" panose="020B0503020202020204" pitchFamily="34" charset="0"/>
              </a:rPr>
              <a:t>row decoder</a:t>
            </a:r>
          </a:p>
        </p:txBody>
      </p:sp>
      <p:grpSp>
        <p:nvGrpSpPr>
          <p:cNvPr id="559" name="Group 558">
            <a:extLst>
              <a:ext uri="{FF2B5EF4-FFF2-40B4-BE49-F238E27FC236}">
                <a16:creationId xmlns:a16="http://schemas.microsoft.com/office/drawing/2014/main" id="{8AD926AF-C5EE-E548-870D-BC880E3672F9}"/>
              </a:ext>
            </a:extLst>
          </p:cNvPr>
          <p:cNvGrpSpPr/>
          <p:nvPr/>
        </p:nvGrpSpPr>
        <p:grpSpPr>
          <a:xfrm>
            <a:off x="2040573" y="2414997"/>
            <a:ext cx="5790027" cy="1402792"/>
            <a:chOff x="2134538" y="2243328"/>
            <a:chExt cx="5790027" cy="1490472"/>
          </a:xfrm>
        </p:grpSpPr>
        <p:grpSp>
          <p:nvGrpSpPr>
            <p:cNvPr id="560" name="Group 559">
              <a:extLst>
                <a:ext uri="{FF2B5EF4-FFF2-40B4-BE49-F238E27FC236}">
                  <a16:creationId xmlns:a16="http://schemas.microsoft.com/office/drawing/2014/main" id="{4D433CC3-8D40-1743-9F10-374ACD8AE620}"/>
                </a:ext>
              </a:extLst>
            </p:cNvPr>
            <p:cNvGrpSpPr/>
            <p:nvPr/>
          </p:nvGrpSpPr>
          <p:grpSpPr>
            <a:xfrm>
              <a:off x="2134538" y="2243328"/>
              <a:ext cx="1108299" cy="1490472"/>
              <a:chOff x="2134538" y="2243328"/>
              <a:chExt cx="1108299" cy="1490472"/>
            </a:xfrm>
          </p:grpSpPr>
          <p:grpSp>
            <p:nvGrpSpPr>
              <p:cNvPr id="600" name="Group 599">
                <a:extLst>
                  <a:ext uri="{FF2B5EF4-FFF2-40B4-BE49-F238E27FC236}">
                    <a16:creationId xmlns:a16="http://schemas.microsoft.com/office/drawing/2014/main" id="{2190AC81-2DC7-F345-826D-9C60D43BF417}"/>
                  </a:ext>
                </a:extLst>
              </p:cNvPr>
              <p:cNvGrpSpPr/>
              <p:nvPr/>
            </p:nvGrpSpPr>
            <p:grpSpPr>
              <a:xfrm>
                <a:off x="2134538" y="3504497"/>
                <a:ext cx="1108299" cy="229303"/>
                <a:chOff x="5486400" y="3962400"/>
                <a:chExt cx="2209800" cy="457200"/>
              </a:xfrm>
            </p:grpSpPr>
            <p:sp>
              <p:nvSpPr>
                <p:cNvPr id="607" name="DRAM">
                  <a:extLst>
                    <a:ext uri="{FF2B5EF4-FFF2-40B4-BE49-F238E27FC236}">
                      <a16:creationId xmlns:a16="http://schemas.microsoft.com/office/drawing/2014/main" id="{03DC10C3-824C-7743-B03E-5E2DD4642D53}"/>
                    </a:ext>
                  </a:extLst>
                </p:cNvPr>
                <p:cNvSpPr/>
                <p:nvPr/>
              </p:nvSpPr>
              <p:spPr>
                <a:xfrm>
                  <a:off x="54864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08" name="DRAM">
                  <a:extLst>
                    <a:ext uri="{FF2B5EF4-FFF2-40B4-BE49-F238E27FC236}">
                      <a16:creationId xmlns:a16="http://schemas.microsoft.com/office/drawing/2014/main" id="{D52B6B53-E8AA-E543-B216-2AC8A929EB35}"/>
                    </a:ext>
                  </a:extLst>
                </p:cNvPr>
                <p:cNvSpPr/>
                <p:nvPr/>
              </p:nvSpPr>
              <p:spPr>
                <a:xfrm>
                  <a:off x="59436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09" name="DRAM">
                  <a:extLst>
                    <a:ext uri="{FF2B5EF4-FFF2-40B4-BE49-F238E27FC236}">
                      <a16:creationId xmlns:a16="http://schemas.microsoft.com/office/drawing/2014/main" id="{A0041B57-0FD2-344B-A4BF-CFB30F23E1D7}"/>
                    </a:ext>
                  </a:extLst>
                </p:cNvPr>
                <p:cNvSpPr/>
                <p:nvPr/>
              </p:nvSpPr>
              <p:spPr>
                <a:xfrm>
                  <a:off x="64008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0" name="DRAM">
                  <a:extLst>
                    <a:ext uri="{FF2B5EF4-FFF2-40B4-BE49-F238E27FC236}">
                      <a16:creationId xmlns:a16="http://schemas.microsoft.com/office/drawing/2014/main" id="{E186F603-ACB9-2643-B786-5A6AB54FFA5B}"/>
                    </a:ext>
                  </a:extLst>
                </p:cNvPr>
                <p:cNvSpPr/>
                <p:nvPr/>
              </p:nvSpPr>
              <p:spPr>
                <a:xfrm>
                  <a:off x="68580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1" name="DRAM">
                  <a:extLst>
                    <a:ext uri="{FF2B5EF4-FFF2-40B4-BE49-F238E27FC236}">
                      <a16:creationId xmlns:a16="http://schemas.microsoft.com/office/drawing/2014/main" id="{84756F2F-A8F5-1346-95FC-563866259E0B}"/>
                    </a:ext>
                  </a:extLst>
                </p:cNvPr>
                <p:cNvSpPr/>
                <p:nvPr/>
              </p:nvSpPr>
              <p:spPr>
                <a:xfrm>
                  <a:off x="73152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01" name="Group 600">
                <a:extLst>
                  <a:ext uri="{FF2B5EF4-FFF2-40B4-BE49-F238E27FC236}">
                    <a16:creationId xmlns:a16="http://schemas.microsoft.com/office/drawing/2014/main" id="{90827EFE-E4B9-5F4D-A71A-F0BE3AE7CB30}"/>
                  </a:ext>
                </a:extLst>
              </p:cNvPr>
              <p:cNvGrpSpPr/>
              <p:nvPr/>
            </p:nvGrpSpPr>
            <p:grpSpPr>
              <a:xfrm>
                <a:off x="2230081" y="2243328"/>
                <a:ext cx="917213" cy="1261169"/>
                <a:chOff x="5676900" y="990600"/>
                <a:chExt cx="1828800" cy="2971800"/>
              </a:xfrm>
            </p:grpSpPr>
            <p:cxnSp>
              <p:nvCxnSpPr>
                <p:cNvPr id="602" name="Straight Connector 601">
                  <a:extLst>
                    <a:ext uri="{FF2B5EF4-FFF2-40B4-BE49-F238E27FC236}">
                      <a16:creationId xmlns:a16="http://schemas.microsoft.com/office/drawing/2014/main" id="{D4957F9E-D783-4243-BE33-FBE3CD7ECC85}"/>
                    </a:ext>
                  </a:extLst>
                </p:cNvPr>
                <p:cNvCxnSpPr>
                  <a:cxnSpLocks/>
                  <a:endCxn id="607" idx="0"/>
                </p:cNvCxnSpPr>
                <p:nvPr/>
              </p:nvCxnSpPr>
              <p:spPr>
                <a:xfrm>
                  <a:off x="56769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3" name="Straight Connector 602">
                  <a:extLst>
                    <a:ext uri="{FF2B5EF4-FFF2-40B4-BE49-F238E27FC236}">
                      <a16:creationId xmlns:a16="http://schemas.microsoft.com/office/drawing/2014/main" id="{1D41A853-FC14-B042-A587-C5617D5BA94E}"/>
                    </a:ext>
                  </a:extLst>
                </p:cNvPr>
                <p:cNvCxnSpPr>
                  <a:cxnSpLocks/>
                  <a:endCxn id="609" idx="0"/>
                </p:cNvCxnSpPr>
                <p:nvPr/>
              </p:nvCxnSpPr>
              <p:spPr>
                <a:xfrm>
                  <a:off x="6591299"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4" name="Straight Connector 603">
                  <a:extLst>
                    <a:ext uri="{FF2B5EF4-FFF2-40B4-BE49-F238E27FC236}">
                      <a16:creationId xmlns:a16="http://schemas.microsoft.com/office/drawing/2014/main" id="{2A070D0B-25F7-3D43-A9AD-D1947EA8500B}"/>
                    </a:ext>
                  </a:extLst>
                </p:cNvPr>
                <p:cNvCxnSpPr>
                  <a:cxnSpLocks/>
                  <a:endCxn id="610" idx="0"/>
                </p:cNvCxnSpPr>
                <p:nvPr/>
              </p:nvCxnSpPr>
              <p:spPr>
                <a:xfrm>
                  <a:off x="70485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5" name="Straight Connector 604">
                  <a:extLst>
                    <a:ext uri="{FF2B5EF4-FFF2-40B4-BE49-F238E27FC236}">
                      <a16:creationId xmlns:a16="http://schemas.microsoft.com/office/drawing/2014/main" id="{C94EA13C-85A4-4049-83D7-D503F7B6DBA1}"/>
                    </a:ext>
                  </a:extLst>
                </p:cNvPr>
                <p:cNvCxnSpPr>
                  <a:cxnSpLocks/>
                  <a:endCxn id="611" idx="0"/>
                </p:cNvCxnSpPr>
                <p:nvPr/>
              </p:nvCxnSpPr>
              <p:spPr>
                <a:xfrm>
                  <a:off x="75057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D9333A34-3035-7148-BD0B-9BDD9099C947}"/>
                    </a:ext>
                  </a:extLst>
                </p:cNvPr>
                <p:cNvCxnSpPr>
                  <a:cxnSpLocks/>
                  <a:endCxn id="608" idx="0"/>
                </p:cNvCxnSpPr>
                <p:nvPr/>
              </p:nvCxnSpPr>
              <p:spPr>
                <a:xfrm>
                  <a:off x="61341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1" name="Group 560">
              <a:extLst>
                <a:ext uri="{FF2B5EF4-FFF2-40B4-BE49-F238E27FC236}">
                  <a16:creationId xmlns:a16="http://schemas.microsoft.com/office/drawing/2014/main" id="{B16C4C60-84DF-7C4E-B819-512AD32C1DA7}"/>
                </a:ext>
              </a:extLst>
            </p:cNvPr>
            <p:cNvGrpSpPr/>
            <p:nvPr/>
          </p:nvGrpSpPr>
          <p:grpSpPr>
            <a:xfrm>
              <a:off x="3692066" y="2243328"/>
              <a:ext cx="1108299" cy="1490472"/>
              <a:chOff x="3692066" y="2243328"/>
              <a:chExt cx="1108299" cy="1490472"/>
            </a:xfrm>
          </p:grpSpPr>
          <p:grpSp>
            <p:nvGrpSpPr>
              <p:cNvPr id="588" name="Group 587">
                <a:extLst>
                  <a:ext uri="{FF2B5EF4-FFF2-40B4-BE49-F238E27FC236}">
                    <a16:creationId xmlns:a16="http://schemas.microsoft.com/office/drawing/2014/main" id="{B7F14EC3-B240-6E43-8033-974979A49006}"/>
                  </a:ext>
                </a:extLst>
              </p:cNvPr>
              <p:cNvGrpSpPr/>
              <p:nvPr/>
            </p:nvGrpSpPr>
            <p:grpSpPr>
              <a:xfrm>
                <a:off x="3692066" y="3504497"/>
                <a:ext cx="1108299" cy="229303"/>
                <a:chOff x="5486400" y="3962400"/>
                <a:chExt cx="2209800" cy="457200"/>
              </a:xfrm>
            </p:grpSpPr>
            <p:sp>
              <p:nvSpPr>
                <p:cNvPr id="595" name="DRAM">
                  <a:extLst>
                    <a:ext uri="{FF2B5EF4-FFF2-40B4-BE49-F238E27FC236}">
                      <a16:creationId xmlns:a16="http://schemas.microsoft.com/office/drawing/2014/main" id="{736C97AD-4D74-264F-88C4-4A509FD12296}"/>
                    </a:ext>
                  </a:extLst>
                </p:cNvPr>
                <p:cNvSpPr/>
                <p:nvPr/>
              </p:nvSpPr>
              <p:spPr>
                <a:xfrm>
                  <a:off x="54864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6" name="DRAM">
                  <a:extLst>
                    <a:ext uri="{FF2B5EF4-FFF2-40B4-BE49-F238E27FC236}">
                      <a16:creationId xmlns:a16="http://schemas.microsoft.com/office/drawing/2014/main" id="{5D9A8467-3757-964E-8AB6-0A706AA0E3D2}"/>
                    </a:ext>
                  </a:extLst>
                </p:cNvPr>
                <p:cNvSpPr/>
                <p:nvPr/>
              </p:nvSpPr>
              <p:spPr>
                <a:xfrm>
                  <a:off x="59436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7" name="DRAM">
                  <a:extLst>
                    <a:ext uri="{FF2B5EF4-FFF2-40B4-BE49-F238E27FC236}">
                      <a16:creationId xmlns:a16="http://schemas.microsoft.com/office/drawing/2014/main" id="{2BAA1E48-4CA1-094E-9A92-1CAA9F0F2495}"/>
                    </a:ext>
                  </a:extLst>
                </p:cNvPr>
                <p:cNvSpPr/>
                <p:nvPr/>
              </p:nvSpPr>
              <p:spPr>
                <a:xfrm>
                  <a:off x="64008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8" name="DRAM">
                  <a:extLst>
                    <a:ext uri="{FF2B5EF4-FFF2-40B4-BE49-F238E27FC236}">
                      <a16:creationId xmlns:a16="http://schemas.microsoft.com/office/drawing/2014/main" id="{7C5AB383-F74E-5144-931A-E0EAE2527C8C}"/>
                    </a:ext>
                  </a:extLst>
                </p:cNvPr>
                <p:cNvSpPr/>
                <p:nvPr/>
              </p:nvSpPr>
              <p:spPr>
                <a:xfrm>
                  <a:off x="68580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9" name="DRAM">
                  <a:extLst>
                    <a:ext uri="{FF2B5EF4-FFF2-40B4-BE49-F238E27FC236}">
                      <a16:creationId xmlns:a16="http://schemas.microsoft.com/office/drawing/2014/main" id="{A173C95A-30ED-7F43-8A96-C9636D55C8D1}"/>
                    </a:ext>
                  </a:extLst>
                </p:cNvPr>
                <p:cNvSpPr/>
                <p:nvPr/>
              </p:nvSpPr>
              <p:spPr>
                <a:xfrm>
                  <a:off x="73152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89" name="Group 588">
                <a:extLst>
                  <a:ext uri="{FF2B5EF4-FFF2-40B4-BE49-F238E27FC236}">
                    <a16:creationId xmlns:a16="http://schemas.microsoft.com/office/drawing/2014/main" id="{C78387EC-7F44-F845-8F5F-9B434CFFE099}"/>
                  </a:ext>
                </a:extLst>
              </p:cNvPr>
              <p:cNvGrpSpPr/>
              <p:nvPr/>
            </p:nvGrpSpPr>
            <p:grpSpPr>
              <a:xfrm>
                <a:off x="3787609" y="2243328"/>
                <a:ext cx="917213" cy="1261169"/>
                <a:chOff x="5676900" y="990600"/>
                <a:chExt cx="1828800" cy="2971800"/>
              </a:xfrm>
            </p:grpSpPr>
            <p:cxnSp>
              <p:nvCxnSpPr>
                <p:cNvPr id="590" name="Straight Connector 589">
                  <a:extLst>
                    <a:ext uri="{FF2B5EF4-FFF2-40B4-BE49-F238E27FC236}">
                      <a16:creationId xmlns:a16="http://schemas.microsoft.com/office/drawing/2014/main" id="{836E4D4D-1D4F-BA4C-96DD-06F0B57315B6}"/>
                    </a:ext>
                  </a:extLst>
                </p:cNvPr>
                <p:cNvCxnSpPr>
                  <a:cxnSpLocks/>
                  <a:endCxn id="595" idx="0"/>
                </p:cNvCxnSpPr>
                <p:nvPr/>
              </p:nvCxnSpPr>
              <p:spPr>
                <a:xfrm>
                  <a:off x="56769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21FB0796-B83A-D345-A032-E038F96F9F38}"/>
                    </a:ext>
                  </a:extLst>
                </p:cNvPr>
                <p:cNvCxnSpPr>
                  <a:cxnSpLocks/>
                  <a:endCxn id="597" idx="0"/>
                </p:cNvCxnSpPr>
                <p:nvPr/>
              </p:nvCxnSpPr>
              <p:spPr>
                <a:xfrm>
                  <a:off x="65913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D7A96923-27D9-5246-8A1E-760BD5642EE9}"/>
                    </a:ext>
                  </a:extLst>
                </p:cNvPr>
                <p:cNvCxnSpPr>
                  <a:cxnSpLocks/>
                  <a:endCxn id="598" idx="0"/>
                </p:cNvCxnSpPr>
                <p:nvPr/>
              </p:nvCxnSpPr>
              <p:spPr>
                <a:xfrm>
                  <a:off x="70485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49BAF0B-25E9-7A4E-A1BB-53D257369AE7}"/>
                    </a:ext>
                  </a:extLst>
                </p:cNvPr>
                <p:cNvCxnSpPr>
                  <a:cxnSpLocks/>
                  <a:endCxn id="599" idx="0"/>
                </p:cNvCxnSpPr>
                <p:nvPr/>
              </p:nvCxnSpPr>
              <p:spPr>
                <a:xfrm>
                  <a:off x="75057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A6C676BC-2D3B-5646-9E06-04BE4D3BBAFD}"/>
                    </a:ext>
                  </a:extLst>
                </p:cNvPr>
                <p:cNvCxnSpPr>
                  <a:cxnSpLocks/>
                  <a:endCxn id="596" idx="0"/>
                </p:cNvCxnSpPr>
                <p:nvPr/>
              </p:nvCxnSpPr>
              <p:spPr>
                <a:xfrm>
                  <a:off x="61341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2" name="Group 561">
              <a:extLst>
                <a:ext uri="{FF2B5EF4-FFF2-40B4-BE49-F238E27FC236}">
                  <a16:creationId xmlns:a16="http://schemas.microsoft.com/office/drawing/2014/main" id="{622DB309-A916-9C4B-BE23-2F9FE3A8E66B}"/>
                </a:ext>
              </a:extLst>
            </p:cNvPr>
            <p:cNvGrpSpPr/>
            <p:nvPr/>
          </p:nvGrpSpPr>
          <p:grpSpPr>
            <a:xfrm>
              <a:off x="5258738" y="2243328"/>
              <a:ext cx="1108299" cy="1490472"/>
              <a:chOff x="5258738" y="2243328"/>
              <a:chExt cx="1108299" cy="1490472"/>
            </a:xfrm>
          </p:grpSpPr>
          <p:grpSp>
            <p:nvGrpSpPr>
              <p:cNvPr id="576" name="Group 575">
                <a:extLst>
                  <a:ext uri="{FF2B5EF4-FFF2-40B4-BE49-F238E27FC236}">
                    <a16:creationId xmlns:a16="http://schemas.microsoft.com/office/drawing/2014/main" id="{5369ED0C-3681-C04B-A190-96290EF4E747}"/>
                  </a:ext>
                </a:extLst>
              </p:cNvPr>
              <p:cNvGrpSpPr/>
              <p:nvPr/>
            </p:nvGrpSpPr>
            <p:grpSpPr>
              <a:xfrm>
                <a:off x="5258738" y="3504497"/>
                <a:ext cx="1108299" cy="229303"/>
                <a:chOff x="5486400" y="3962400"/>
                <a:chExt cx="2209800" cy="457200"/>
              </a:xfrm>
            </p:grpSpPr>
            <p:sp>
              <p:nvSpPr>
                <p:cNvPr id="583" name="DRAM">
                  <a:extLst>
                    <a:ext uri="{FF2B5EF4-FFF2-40B4-BE49-F238E27FC236}">
                      <a16:creationId xmlns:a16="http://schemas.microsoft.com/office/drawing/2014/main" id="{C150AFA0-67B0-3A43-A41B-D9954452B55B}"/>
                    </a:ext>
                  </a:extLst>
                </p:cNvPr>
                <p:cNvSpPr/>
                <p:nvPr/>
              </p:nvSpPr>
              <p:spPr>
                <a:xfrm>
                  <a:off x="54864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4" name="DRAM">
                  <a:extLst>
                    <a:ext uri="{FF2B5EF4-FFF2-40B4-BE49-F238E27FC236}">
                      <a16:creationId xmlns:a16="http://schemas.microsoft.com/office/drawing/2014/main" id="{979DA43E-F184-BF40-93F5-64EE8D79612A}"/>
                    </a:ext>
                  </a:extLst>
                </p:cNvPr>
                <p:cNvSpPr/>
                <p:nvPr/>
              </p:nvSpPr>
              <p:spPr>
                <a:xfrm>
                  <a:off x="59436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5" name="DRAM">
                  <a:extLst>
                    <a:ext uri="{FF2B5EF4-FFF2-40B4-BE49-F238E27FC236}">
                      <a16:creationId xmlns:a16="http://schemas.microsoft.com/office/drawing/2014/main" id="{6433AC89-3A0A-8842-A52C-32B3A462A580}"/>
                    </a:ext>
                  </a:extLst>
                </p:cNvPr>
                <p:cNvSpPr/>
                <p:nvPr/>
              </p:nvSpPr>
              <p:spPr>
                <a:xfrm>
                  <a:off x="64008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6" name="DRAM">
                  <a:extLst>
                    <a:ext uri="{FF2B5EF4-FFF2-40B4-BE49-F238E27FC236}">
                      <a16:creationId xmlns:a16="http://schemas.microsoft.com/office/drawing/2014/main" id="{6358E6F7-4972-1E4C-99F5-884C92EC83C0}"/>
                    </a:ext>
                  </a:extLst>
                </p:cNvPr>
                <p:cNvSpPr/>
                <p:nvPr/>
              </p:nvSpPr>
              <p:spPr>
                <a:xfrm>
                  <a:off x="68580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7" name="DRAM">
                  <a:extLst>
                    <a:ext uri="{FF2B5EF4-FFF2-40B4-BE49-F238E27FC236}">
                      <a16:creationId xmlns:a16="http://schemas.microsoft.com/office/drawing/2014/main" id="{646010E8-2BC1-6B41-89A4-5049336FA4BB}"/>
                    </a:ext>
                  </a:extLst>
                </p:cNvPr>
                <p:cNvSpPr/>
                <p:nvPr/>
              </p:nvSpPr>
              <p:spPr>
                <a:xfrm>
                  <a:off x="73152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77" name="Group 576">
                <a:extLst>
                  <a:ext uri="{FF2B5EF4-FFF2-40B4-BE49-F238E27FC236}">
                    <a16:creationId xmlns:a16="http://schemas.microsoft.com/office/drawing/2014/main" id="{A68D41BD-C653-EA43-8DC5-70974FFA903B}"/>
                  </a:ext>
                </a:extLst>
              </p:cNvPr>
              <p:cNvGrpSpPr/>
              <p:nvPr/>
            </p:nvGrpSpPr>
            <p:grpSpPr>
              <a:xfrm>
                <a:off x="5354281" y="2243328"/>
                <a:ext cx="917213" cy="1261169"/>
                <a:chOff x="5676900" y="990600"/>
                <a:chExt cx="1828800" cy="2971800"/>
              </a:xfrm>
            </p:grpSpPr>
            <p:cxnSp>
              <p:nvCxnSpPr>
                <p:cNvPr id="578" name="Straight Connector 577">
                  <a:extLst>
                    <a:ext uri="{FF2B5EF4-FFF2-40B4-BE49-F238E27FC236}">
                      <a16:creationId xmlns:a16="http://schemas.microsoft.com/office/drawing/2014/main" id="{C0E50F5D-7E35-9D43-8CEF-FCA0DC003F11}"/>
                    </a:ext>
                  </a:extLst>
                </p:cNvPr>
                <p:cNvCxnSpPr>
                  <a:cxnSpLocks/>
                  <a:endCxn id="583" idx="0"/>
                </p:cNvCxnSpPr>
                <p:nvPr/>
              </p:nvCxnSpPr>
              <p:spPr>
                <a:xfrm>
                  <a:off x="56769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8A33C029-8861-2C4F-97B3-C8C230AF0B17}"/>
                    </a:ext>
                  </a:extLst>
                </p:cNvPr>
                <p:cNvCxnSpPr>
                  <a:cxnSpLocks/>
                  <a:endCxn id="585" idx="0"/>
                </p:cNvCxnSpPr>
                <p:nvPr/>
              </p:nvCxnSpPr>
              <p:spPr>
                <a:xfrm>
                  <a:off x="65913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B1FC39A6-D7D9-DC44-A576-E8C098C32AEB}"/>
                    </a:ext>
                  </a:extLst>
                </p:cNvPr>
                <p:cNvCxnSpPr>
                  <a:cxnSpLocks/>
                  <a:endCxn id="586" idx="0"/>
                </p:cNvCxnSpPr>
                <p:nvPr/>
              </p:nvCxnSpPr>
              <p:spPr>
                <a:xfrm>
                  <a:off x="70485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3FAA1142-CD64-0049-BC5F-21721B52570A}"/>
                    </a:ext>
                  </a:extLst>
                </p:cNvPr>
                <p:cNvCxnSpPr>
                  <a:cxnSpLocks/>
                  <a:endCxn id="587" idx="0"/>
                </p:cNvCxnSpPr>
                <p:nvPr/>
              </p:nvCxnSpPr>
              <p:spPr>
                <a:xfrm>
                  <a:off x="75057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6D6C1DF6-F0B3-5341-A519-FBF8150F611E}"/>
                    </a:ext>
                  </a:extLst>
                </p:cNvPr>
                <p:cNvCxnSpPr>
                  <a:cxnSpLocks/>
                  <a:endCxn id="584" idx="0"/>
                </p:cNvCxnSpPr>
                <p:nvPr/>
              </p:nvCxnSpPr>
              <p:spPr>
                <a:xfrm>
                  <a:off x="61341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3" name="Group 562">
              <a:extLst>
                <a:ext uri="{FF2B5EF4-FFF2-40B4-BE49-F238E27FC236}">
                  <a16:creationId xmlns:a16="http://schemas.microsoft.com/office/drawing/2014/main" id="{97EF114D-8EFF-5D4B-974B-C742250DB2F3}"/>
                </a:ext>
              </a:extLst>
            </p:cNvPr>
            <p:cNvGrpSpPr/>
            <p:nvPr/>
          </p:nvGrpSpPr>
          <p:grpSpPr>
            <a:xfrm>
              <a:off x="6816266" y="2243328"/>
              <a:ext cx="1108299" cy="1490472"/>
              <a:chOff x="6816266" y="2243328"/>
              <a:chExt cx="1108299" cy="1490472"/>
            </a:xfrm>
          </p:grpSpPr>
          <p:grpSp>
            <p:nvGrpSpPr>
              <p:cNvPr id="564" name="Group 563">
                <a:extLst>
                  <a:ext uri="{FF2B5EF4-FFF2-40B4-BE49-F238E27FC236}">
                    <a16:creationId xmlns:a16="http://schemas.microsoft.com/office/drawing/2014/main" id="{9D243ED1-B9C7-0240-981E-57A40D64C7B6}"/>
                  </a:ext>
                </a:extLst>
              </p:cNvPr>
              <p:cNvGrpSpPr/>
              <p:nvPr/>
            </p:nvGrpSpPr>
            <p:grpSpPr>
              <a:xfrm>
                <a:off x="6816266" y="3504497"/>
                <a:ext cx="1108299" cy="229303"/>
                <a:chOff x="5486400" y="3962400"/>
                <a:chExt cx="2209800" cy="457200"/>
              </a:xfrm>
            </p:grpSpPr>
            <p:sp>
              <p:nvSpPr>
                <p:cNvPr id="571" name="DRAM">
                  <a:extLst>
                    <a:ext uri="{FF2B5EF4-FFF2-40B4-BE49-F238E27FC236}">
                      <a16:creationId xmlns:a16="http://schemas.microsoft.com/office/drawing/2014/main" id="{31FD0814-ED0F-E14F-92C8-1D511023F714}"/>
                    </a:ext>
                  </a:extLst>
                </p:cNvPr>
                <p:cNvSpPr/>
                <p:nvPr/>
              </p:nvSpPr>
              <p:spPr>
                <a:xfrm>
                  <a:off x="54864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2" name="DRAM">
                  <a:extLst>
                    <a:ext uri="{FF2B5EF4-FFF2-40B4-BE49-F238E27FC236}">
                      <a16:creationId xmlns:a16="http://schemas.microsoft.com/office/drawing/2014/main" id="{3ED75642-13B1-2B44-A733-4F2FB947496C}"/>
                    </a:ext>
                  </a:extLst>
                </p:cNvPr>
                <p:cNvSpPr/>
                <p:nvPr/>
              </p:nvSpPr>
              <p:spPr>
                <a:xfrm>
                  <a:off x="59436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3" name="DRAM">
                  <a:extLst>
                    <a:ext uri="{FF2B5EF4-FFF2-40B4-BE49-F238E27FC236}">
                      <a16:creationId xmlns:a16="http://schemas.microsoft.com/office/drawing/2014/main" id="{95D92964-99A1-4840-8554-3D7CD0D12987}"/>
                    </a:ext>
                  </a:extLst>
                </p:cNvPr>
                <p:cNvSpPr/>
                <p:nvPr/>
              </p:nvSpPr>
              <p:spPr>
                <a:xfrm>
                  <a:off x="64008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4" name="DRAM">
                  <a:extLst>
                    <a:ext uri="{FF2B5EF4-FFF2-40B4-BE49-F238E27FC236}">
                      <a16:creationId xmlns:a16="http://schemas.microsoft.com/office/drawing/2014/main" id="{3D2C3AEC-8C00-2645-96B8-92857ACB2923}"/>
                    </a:ext>
                  </a:extLst>
                </p:cNvPr>
                <p:cNvSpPr/>
                <p:nvPr/>
              </p:nvSpPr>
              <p:spPr>
                <a:xfrm>
                  <a:off x="68580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5" name="DRAM">
                  <a:extLst>
                    <a:ext uri="{FF2B5EF4-FFF2-40B4-BE49-F238E27FC236}">
                      <a16:creationId xmlns:a16="http://schemas.microsoft.com/office/drawing/2014/main" id="{5076046E-EF62-7146-8765-71D46613994D}"/>
                    </a:ext>
                  </a:extLst>
                </p:cNvPr>
                <p:cNvSpPr/>
                <p:nvPr/>
              </p:nvSpPr>
              <p:spPr>
                <a:xfrm>
                  <a:off x="73152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65" name="Group 564">
                <a:extLst>
                  <a:ext uri="{FF2B5EF4-FFF2-40B4-BE49-F238E27FC236}">
                    <a16:creationId xmlns:a16="http://schemas.microsoft.com/office/drawing/2014/main" id="{5AE642E6-7312-684E-ABD3-8988B537C797}"/>
                  </a:ext>
                </a:extLst>
              </p:cNvPr>
              <p:cNvGrpSpPr/>
              <p:nvPr/>
            </p:nvGrpSpPr>
            <p:grpSpPr>
              <a:xfrm>
                <a:off x="6911809" y="2243328"/>
                <a:ext cx="917213" cy="1261169"/>
                <a:chOff x="5676900" y="990600"/>
                <a:chExt cx="1828800" cy="2971800"/>
              </a:xfrm>
            </p:grpSpPr>
            <p:cxnSp>
              <p:nvCxnSpPr>
                <p:cNvPr id="566" name="Straight Connector 565">
                  <a:extLst>
                    <a:ext uri="{FF2B5EF4-FFF2-40B4-BE49-F238E27FC236}">
                      <a16:creationId xmlns:a16="http://schemas.microsoft.com/office/drawing/2014/main" id="{B5A7D713-2B54-EB4D-A2D5-A2BAC8D45C87}"/>
                    </a:ext>
                  </a:extLst>
                </p:cNvPr>
                <p:cNvCxnSpPr>
                  <a:cxnSpLocks/>
                  <a:endCxn id="571" idx="0"/>
                </p:cNvCxnSpPr>
                <p:nvPr/>
              </p:nvCxnSpPr>
              <p:spPr>
                <a:xfrm>
                  <a:off x="56769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4AC48C69-9F24-F344-948A-0A0725A1CDA0}"/>
                    </a:ext>
                  </a:extLst>
                </p:cNvPr>
                <p:cNvCxnSpPr>
                  <a:cxnSpLocks/>
                  <a:endCxn id="573" idx="0"/>
                </p:cNvCxnSpPr>
                <p:nvPr/>
              </p:nvCxnSpPr>
              <p:spPr>
                <a:xfrm>
                  <a:off x="65913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068ED407-FDA3-C848-979D-B5F59775666C}"/>
                    </a:ext>
                  </a:extLst>
                </p:cNvPr>
                <p:cNvCxnSpPr>
                  <a:cxnSpLocks/>
                  <a:endCxn id="574" idx="0"/>
                </p:cNvCxnSpPr>
                <p:nvPr/>
              </p:nvCxnSpPr>
              <p:spPr>
                <a:xfrm>
                  <a:off x="70485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C9F925C9-2458-FC42-91F7-EB3893CE1502}"/>
                    </a:ext>
                  </a:extLst>
                </p:cNvPr>
                <p:cNvCxnSpPr>
                  <a:cxnSpLocks/>
                  <a:endCxn id="575" idx="0"/>
                </p:cNvCxnSpPr>
                <p:nvPr/>
              </p:nvCxnSpPr>
              <p:spPr>
                <a:xfrm>
                  <a:off x="75057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B258C780-C674-D54D-BEA9-E3F2DC960D4B}"/>
                    </a:ext>
                  </a:extLst>
                </p:cNvPr>
                <p:cNvCxnSpPr>
                  <a:cxnSpLocks/>
                  <a:endCxn id="572" idx="0"/>
                </p:cNvCxnSpPr>
                <p:nvPr/>
              </p:nvCxnSpPr>
              <p:spPr>
                <a:xfrm>
                  <a:off x="61341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grpSp>
        <p:nvGrpSpPr>
          <p:cNvPr id="612" name="Group 611">
            <a:extLst>
              <a:ext uri="{FF2B5EF4-FFF2-40B4-BE49-F238E27FC236}">
                <a16:creationId xmlns:a16="http://schemas.microsoft.com/office/drawing/2014/main" id="{33C9E2EF-3B9B-9847-B688-A74879FA1ACF}"/>
              </a:ext>
            </a:extLst>
          </p:cNvPr>
          <p:cNvGrpSpPr/>
          <p:nvPr/>
        </p:nvGrpSpPr>
        <p:grpSpPr>
          <a:xfrm>
            <a:off x="1734834" y="3092754"/>
            <a:ext cx="1414038" cy="191087"/>
            <a:chOff x="1828799" y="2017072"/>
            <a:chExt cx="1414038" cy="191087"/>
          </a:xfrm>
          <a:solidFill>
            <a:srgbClr val="1A82C4"/>
          </a:solidFill>
        </p:grpSpPr>
        <p:sp>
          <p:nvSpPr>
            <p:cNvPr id="613" name="DRAM">
              <a:extLst>
                <a:ext uri="{FF2B5EF4-FFF2-40B4-BE49-F238E27FC236}">
                  <a16:creationId xmlns:a16="http://schemas.microsoft.com/office/drawing/2014/main" id="{C0A5BBC4-26A1-5E43-8987-47CF1FB077DE}"/>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14" name="Straight Connector 613">
              <a:extLst>
                <a:ext uri="{FF2B5EF4-FFF2-40B4-BE49-F238E27FC236}">
                  <a16:creationId xmlns:a16="http://schemas.microsoft.com/office/drawing/2014/main" id="{3A4DD7FE-53E1-694C-9120-9DD1ADA3CC59}"/>
                </a:ext>
              </a:extLst>
            </p:cNvPr>
            <p:cNvCxnSpPr>
              <a:cxnSpLocks/>
              <a:stCxn id="619" idx="6"/>
              <a:endCxn id="613" idx="0"/>
            </p:cNvCxnSpPr>
            <p:nvPr/>
          </p:nvCxnSpPr>
          <p:spPr>
            <a:xfrm flipH="1">
              <a:off x="20581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15" name="Oval 614">
              <a:extLst>
                <a:ext uri="{FF2B5EF4-FFF2-40B4-BE49-F238E27FC236}">
                  <a16:creationId xmlns:a16="http://schemas.microsoft.com/office/drawing/2014/main" id="{7A839D5F-686F-3C49-8BB1-E635FAFFF08D}"/>
                </a:ext>
              </a:extLst>
            </p:cNvPr>
            <p:cNvSpPr/>
            <p:nvPr/>
          </p:nvSpPr>
          <p:spPr>
            <a:xfrm>
              <a:off x="21345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6" name="Oval 615">
              <a:extLst>
                <a:ext uri="{FF2B5EF4-FFF2-40B4-BE49-F238E27FC236}">
                  <a16:creationId xmlns:a16="http://schemas.microsoft.com/office/drawing/2014/main" id="{963D5EAF-C501-BC4E-9EE1-630EC133D0C7}"/>
                </a:ext>
              </a:extLst>
            </p:cNvPr>
            <p:cNvSpPr/>
            <p:nvPr/>
          </p:nvSpPr>
          <p:spPr>
            <a:xfrm>
              <a:off x="23638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7" name="Oval 616">
              <a:extLst>
                <a:ext uri="{FF2B5EF4-FFF2-40B4-BE49-F238E27FC236}">
                  <a16:creationId xmlns:a16="http://schemas.microsoft.com/office/drawing/2014/main" id="{4B3D0CAA-039F-E84F-923A-898358C1D582}"/>
                </a:ext>
              </a:extLst>
            </p:cNvPr>
            <p:cNvSpPr/>
            <p:nvPr/>
          </p:nvSpPr>
          <p:spPr>
            <a:xfrm>
              <a:off x="25931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8" name="Oval 617">
              <a:extLst>
                <a:ext uri="{FF2B5EF4-FFF2-40B4-BE49-F238E27FC236}">
                  <a16:creationId xmlns:a16="http://schemas.microsoft.com/office/drawing/2014/main" id="{A69B98E4-943B-524E-9527-477DADF89EEE}"/>
                </a:ext>
              </a:extLst>
            </p:cNvPr>
            <p:cNvSpPr/>
            <p:nvPr/>
          </p:nvSpPr>
          <p:spPr>
            <a:xfrm>
              <a:off x="28224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9" name="Oval 618">
              <a:extLst>
                <a:ext uri="{FF2B5EF4-FFF2-40B4-BE49-F238E27FC236}">
                  <a16:creationId xmlns:a16="http://schemas.microsoft.com/office/drawing/2014/main" id="{C5FDC489-A86B-4841-874B-EA5071CD80E3}"/>
                </a:ext>
              </a:extLst>
            </p:cNvPr>
            <p:cNvSpPr/>
            <p:nvPr/>
          </p:nvSpPr>
          <p:spPr>
            <a:xfrm>
              <a:off x="30517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0" name="Group 619">
            <a:extLst>
              <a:ext uri="{FF2B5EF4-FFF2-40B4-BE49-F238E27FC236}">
                <a16:creationId xmlns:a16="http://schemas.microsoft.com/office/drawing/2014/main" id="{A7ABECDD-A658-9C49-AD7E-15555381FCAF}"/>
              </a:ext>
            </a:extLst>
          </p:cNvPr>
          <p:cNvGrpSpPr/>
          <p:nvPr/>
        </p:nvGrpSpPr>
        <p:grpSpPr>
          <a:xfrm>
            <a:off x="3292362" y="3092754"/>
            <a:ext cx="1414038" cy="191087"/>
            <a:chOff x="3386327" y="2017072"/>
            <a:chExt cx="1414038" cy="191087"/>
          </a:xfrm>
          <a:solidFill>
            <a:srgbClr val="1A82C4"/>
          </a:solidFill>
        </p:grpSpPr>
        <p:sp>
          <p:nvSpPr>
            <p:cNvPr id="621" name="DRAM">
              <a:extLst>
                <a:ext uri="{FF2B5EF4-FFF2-40B4-BE49-F238E27FC236}">
                  <a16:creationId xmlns:a16="http://schemas.microsoft.com/office/drawing/2014/main" id="{88E651CD-D58C-B847-95F3-637D91B8EC70}"/>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22" name="Straight Connector 621">
              <a:extLst>
                <a:ext uri="{FF2B5EF4-FFF2-40B4-BE49-F238E27FC236}">
                  <a16:creationId xmlns:a16="http://schemas.microsoft.com/office/drawing/2014/main" id="{C4D8B778-B949-0448-8BCB-245D55EF5458}"/>
                </a:ext>
              </a:extLst>
            </p:cNvPr>
            <p:cNvCxnSpPr>
              <a:cxnSpLocks/>
              <a:endCxn id="621" idx="0"/>
            </p:cNvCxnSpPr>
            <p:nvPr/>
          </p:nvCxnSpPr>
          <p:spPr>
            <a:xfrm flipH="1" flipV="1">
              <a:off x="3615631" y="2112616"/>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23" name="Oval 622">
              <a:extLst>
                <a:ext uri="{FF2B5EF4-FFF2-40B4-BE49-F238E27FC236}">
                  <a16:creationId xmlns:a16="http://schemas.microsoft.com/office/drawing/2014/main" id="{1C2B9E30-5318-D34C-838B-C671F277CE16}"/>
                </a:ext>
              </a:extLst>
            </p:cNvPr>
            <p:cNvSpPr/>
            <p:nvPr/>
          </p:nvSpPr>
          <p:spPr>
            <a:xfrm>
              <a:off x="36920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4" name="Oval 623">
              <a:extLst>
                <a:ext uri="{FF2B5EF4-FFF2-40B4-BE49-F238E27FC236}">
                  <a16:creationId xmlns:a16="http://schemas.microsoft.com/office/drawing/2014/main" id="{AB3FA47A-24EC-2649-A78D-779B25A48466}"/>
                </a:ext>
              </a:extLst>
            </p:cNvPr>
            <p:cNvSpPr/>
            <p:nvPr/>
          </p:nvSpPr>
          <p:spPr>
            <a:xfrm>
              <a:off x="39213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5" name="Oval 624">
              <a:extLst>
                <a:ext uri="{FF2B5EF4-FFF2-40B4-BE49-F238E27FC236}">
                  <a16:creationId xmlns:a16="http://schemas.microsoft.com/office/drawing/2014/main" id="{01C69964-DD3A-7D4B-8265-0B618102B0EF}"/>
                </a:ext>
              </a:extLst>
            </p:cNvPr>
            <p:cNvSpPr/>
            <p:nvPr/>
          </p:nvSpPr>
          <p:spPr>
            <a:xfrm>
              <a:off x="41506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6" name="Oval 625">
              <a:extLst>
                <a:ext uri="{FF2B5EF4-FFF2-40B4-BE49-F238E27FC236}">
                  <a16:creationId xmlns:a16="http://schemas.microsoft.com/office/drawing/2014/main" id="{EF0E2BA4-93B9-844E-BCB4-D9328A6D5CB3}"/>
                </a:ext>
              </a:extLst>
            </p:cNvPr>
            <p:cNvSpPr/>
            <p:nvPr/>
          </p:nvSpPr>
          <p:spPr>
            <a:xfrm>
              <a:off x="43799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7" name="Oval 626">
              <a:extLst>
                <a:ext uri="{FF2B5EF4-FFF2-40B4-BE49-F238E27FC236}">
                  <a16:creationId xmlns:a16="http://schemas.microsoft.com/office/drawing/2014/main" id="{6ECBD6F6-8C63-D44F-AB69-F313FF237348}"/>
                </a:ext>
              </a:extLst>
            </p:cNvPr>
            <p:cNvSpPr/>
            <p:nvPr/>
          </p:nvSpPr>
          <p:spPr>
            <a:xfrm>
              <a:off x="46092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8" name="Group 627">
            <a:extLst>
              <a:ext uri="{FF2B5EF4-FFF2-40B4-BE49-F238E27FC236}">
                <a16:creationId xmlns:a16="http://schemas.microsoft.com/office/drawing/2014/main" id="{E3130742-F15B-BD4B-9429-E789B2B42EB7}"/>
              </a:ext>
            </a:extLst>
          </p:cNvPr>
          <p:cNvGrpSpPr/>
          <p:nvPr/>
        </p:nvGrpSpPr>
        <p:grpSpPr>
          <a:xfrm>
            <a:off x="4859034" y="3092754"/>
            <a:ext cx="1414038" cy="191087"/>
            <a:chOff x="4952999" y="2017072"/>
            <a:chExt cx="1414038" cy="191087"/>
          </a:xfrm>
          <a:solidFill>
            <a:srgbClr val="1A82C4"/>
          </a:solidFill>
        </p:grpSpPr>
        <p:sp>
          <p:nvSpPr>
            <p:cNvPr id="629" name="DRAM">
              <a:extLst>
                <a:ext uri="{FF2B5EF4-FFF2-40B4-BE49-F238E27FC236}">
                  <a16:creationId xmlns:a16="http://schemas.microsoft.com/office/drawing/2014/main" id="{2C04100A-DB27-9A43-AEC7-779CF0500563}"/>
                </a:ext>
              </a:extLst>
            </p:cNvPr>
            <p:cNvSpPr/>
            <p:nvPr/>
          </p:nvSpPr>
          <p:spPr>
            <a:xfrm rot="5400000">
              <a:off x="49721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30" name="Straight Connector 629">
              <a:extLst>
                <a:ext uri="{FF2B5EF4-FFF2-40B4-BE49-F238E27FC236}">
                  <a16:creationId xmlns:a16="http://schemas.microsoft.com/office/drawing/2014/main" id="{67DE88E5-AEFE-2A49-AE5A-62384E79C67B}"/>
                </a:ext>
              </a:extLst>
            </p:cNvPr>
            <p:cNvCxnSpPr>
              <a:cxnSpLocks/>
              <a:stCxn id="635" idx="6"/>
              <a:endCxn id="629" idx="0"/>
            </p:cNvCxnSpPr>
            <p:nvPr/>
          </p:nvCxnSpPr>
          <p:spPr>
            <a:xfrm flipH="1">
              <a:off x="51823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31" name="Oval 630">
              <a:extLst>
                <a:ext uri="{FF2B5EF4-FFF2-40B4-BE49-F238E27FC236}">
                  <a16:creationId xmlns:a16="http://schemas.microsoft.com/office/drawing/2014/main" id="{2F2AC4F6-6CEB-1248-8B14-F2FB4F835B60}"/>
                </a:ext>
              </a:extLst>
            </p:cNvPr>
            <p:cNvSpPr/>
            <p:nvPr/>
          </p:nvSpPr>
          <p:spPr>
            <a:xfrm>
              <a:off x="52587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2" name="Oval 631">
              <a:extLst>
                <a:ext uri="{FF2B5EF4-FFF2-40B4-BE49-F238E27FC236}">
                  <a16:creationId xmlns:a16="http://schemas.microsoft.com/office/drawing/2014/main" id="{EBD48407-5270-094F-9D7D-46251DFEBEBC}"/>
                </a:ext>
              </a:extLst>
            </p:cNvPr>
            <p:cNvSpPr/>
            <p:nvPr/>
          </p:nvSpPr>
          <p:spPr>
            <a:xfrm>
              <a:off x="54880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3" name="Oval 632">
              <a:extLst>
                <a:ext uri="{FF2B5EF4-FFF2-40B4-BE49-F238E27FC236}">
                  <a16:creationId xmlns:a16="http://schemas.microsoft.com/office/drawing/2014/main" id="{DAE38B3F-BA40-6349-921B-8EA5970CDEBB}"/>
                </a:ext>
              </a:extLst>
            </p:cNvPr>
            <p:cNvSpPr/>
            <p:nvPr/>
          </p:nvSpPr>
          <p:spPr>
            <a:xfrm>
              <a:off x="57173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4" name="Oval 633">
              <a:extLst>
                <a:ext uri="{FF2B5EF4-FFF2-40B4-BE49-F238E27FC236}">
                  <a16:creationId xmlns:a16="http://schemas.microsoft.com/office/drawing/2014/main" id="{1CF76F34-EFB6-9346-BECE-73B3AA835633}"/>
                </a:ext>
              </a:extLst>
            </p:cNvPr>
            <p:cNvSpPr/>
            <p:nvPr/>
          </p:nvSpPr>
          <p:spPr>
            <a:xfrm>
              <a:off x="59466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5" name="Oval 634">
              <a:extLst>
                <a:ext uri="{FF2B5EF4-FFF2-40B4-BE49-F238E27FC236}">
                  <a16:creationId xmlns:a16="http://schemas.microsoft.com/office/drawing/2014/main" id="{BE738ABC-CAE9-8F4D-84C6-57CAF880B1D1}"/>
                </a:ext>
              </a:extLst>
            </p:cNvPr>
            <p:cNvSpPr/>
            <p:nvPr/>
          </p:nvSpPr>
          <p:spPr>
            <a:xfrm>
              <a:off x="61759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36" name="Group 635">
            <a:extLst>
              <a:ext uri="{FF2B5EF4-FFF2-40B4-BE49-F238E27FC236}">
                <a16:creationId xmlns:a16="http://schemas.microsoft.com/office/drawing/2014/main" id="{EFD810CA-9898-3144-BD22-FFD8B067DFB4}"/>
              </a:ext>
            </a:extLst>
          </p:cNvPr>
          <p:cNvGrpSpPr/>
          <p:nvPr/>
        </p:nvGrpSpPr>
        <p:grpSpPr>
          <a:xfrm>
            <a:off x="6416562" y="3092754"/>
            <a:ext cx="1414038" cy="191087"/>
            <a:chOff x="6510527" y="2017072"/>
            <a:chExt cx="1414038" cy="191087"/>
          </a:xfrm>
          <a:solidFill>
            <a:srgbClr val="1A82C4"/>
          </a:solidFill>
        </p:grpSpPr>
        <p:sp>
          <p:nvSpPr>
            <p:cNvPr id="637" name="DRAM">
              <a:extLst>
                <a:ext uri="{FF2B5EF4-FFF2-40B4-BE49-F238E27FC236}">
                  <a16:creationId xmlns:a16="http://schemas.microsoft.com/office/drawing/2014/main" id="{A3C67856-C695-A34F-9565-CC4ED72F3BE4}"/>
                </a:ext>
              </a:extLst>
            </p:cNvPr>
            <p:cNvSpPr/>
            <p:nvPr/>
          </p:nvSpPr>
          <p:spPr>
            <a:xfrm rot="5400000">
              <a:off x="65296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38" name="Straight Connector 637">
              <a:extLst>
                <a:ext uri="{FF2B5EF4-FFF2-40B4-BE49-F238E27FC236}">
                  <a16:creationId xmlns:a16="http://schemas.microsoft.com/office/drawing/2014/main" id="{6F94C2A8-FC06-3D49-845C-1DA3AB568191}"/>
                </a:ext>
              </a:extLst>
            </p:cNvPr>
            <p:cNvCxnSpPr>
              <a:cxnSpLocks/>
              <a:stCxn id="643" idx="6"/>
              <a:endCxn id="637" idx="0"/>
            </p:cNvCxnSpPr>
            <p:nvPr/>
          </p:nvCxnSpPr>
          <p:spPr>
            <a:xfrm flipH="1">
              <a:off x="6739831"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39" name="Oval 638">
              <a:extLst>
                <a:ext uri="{FF2B5EF4-FFF2-40B4-BE49-F238E27FC236}">
                  <a16:creationId xmlns:a16="http://schemas.microsoft.com/office/drawing/2014/main" id="{1E47C003-D568-CB4B-A4F5-BE7F18FFD581}"/>
                </a:ext>
              </a:extLst>
            </p:cNvPr>
            <p:cNvSpPr/>
            <p:nvPr/>
          </p:nvSpPr>
          <p:spPr>
            <a:xfrm>
              <a:off x="68162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0" name="Oval 639">
              <a:extLst>
                <a:ext uri="{FF2B5EF4-FFF2-40B4-BE49-F238E27FC236}">
                  <a16:creationId xmlns:a16="http://schemas.microsoft.com/office/drawing/2014/main" id="{7381491B-6671-F84A-A418-A606B3C79E05}"/>
                </a:ext>
              </a:extLst>
            </p:cNvPr>
            <p:cNvSpPr/>
            <p:nvPr/>
          </p:nvSpPr>
          <p:spPr>
            <a:xfrm>
              <a:off x="70455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1" name="Oval 640">
              <a:extLst>
                <a:ext uri="{FF2B5EF4-FFF2-40B4-BE49-F238E27FC236}">
                  <a16:creationId xmlns:a16="http://schemas.microsoft.com/office/drawing/2014/main" id="{76A4DA72-AA5B-834E-87CA-4CB63EF23A75}"/>
                </a:ext>
              </a:extLst>
            </p:cNvPr>
            <p:cNvSpPr/>
            <p:nvPr/>
          </p:nvSpPr>
          <p:spPr>
            <a:xfrm>
              <a:off x="72748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2" name="Oval 641">
              <a:extLst>
                <a:ext uri="{FF2B5EF4-FFF2-40B4-BE49-F238E27FC236}">
                  <a16:creationId xmlns:a16="http://schemas.microsoft.com/office/drawing/2014/main" id="{7614CB59-4B9C-7F45-958A-875D69B1EA2F}"/>
                </a:ext>
              </a:extLst>
            </p:cNvPr>
            <p:cNvSpPr/>
            <p:nvPr/>
          </p:nvSpPr>
          <p:spPr>
            <a:xfrm>
              <a:off x="75041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3" name="Oval 642">
              <a:extLst>
                <a:ext uri="{FF2B5EF4-FFF2-40B4-BE49-F238E27FC236}">
                  <a16:creationId xmlns:a16="http://schemas.microsoft.com/office/drawing/2014/main" id="{76830518-4EF6-7643-A051-617D603CB8B7}"/>
                </a:ext>
              </a:extLst>
            </p:cNvPr>
            <p:cNvSpPr/>
            <p:nvPr/>
          </p:nvSpPr>
          <p:spPr>
            <a:xfrm>
              <a:off x="77334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44" name="Group 643">
            <a:extLst>
              <a:ext uri="{FF2B5EF4-FFF2-40B4-BE49-F238E27FC236}">
                <a16:creationId xmlns:a16="http://schemas.microsoft.com/office/drawing/2014/main" id="{C28A1288-C9BB-ED46-8A40-64CBB3F74943}"/>
              </a:ext>
            </a:extLst>
          </p:cNvPr>
          <p:cNvGrpSpPr/>
          <p:nvPr/>
        </p:nvGrpSpPr>
        <p:grpSpPr>
          <a:xfrm>
            <a:off x="1734835" y="4579789"/>
            <a:ext cx="6248400" cy="1373786"/>
            <a:chOff x="1600200" y="3732707"/>
            <a:chExt cx="6248400" cy="1373786"/>
          </a:xfrm>
        </p:grpSpPr>
        <p:grpSp>
          <p:nvGrpSpPr>
            <p:cNvPr id="645" name="Group 644">
              <a:extLst>
                <a:ext uri="{FF2B5EF4-FFF2-40B4-BE49-F238E27FC236}">
                  <a16:creationId xmlns:a16="http://schemas.microsoft.com/office/drawing/2014/main" id="{15643D81-5A87-4543-A8F3-937BC4EA9F37}"/>
                </a:ext>
              </a:extLst>
            </p:cNvPr>
            <p:cNvGrpSpPr/>
            <p:nvPr/>
          </p:nvGrpSpPr>
          <p:grpSpPr>
            <a:xfrm>
              <a:off x="1600200" y="3732707"/>
              <a:ext cx="6248400" cy="1373786"/>
              <a:chOff x="1600200" y="3732707"/>
              <a:chExt cx="6248400" cy="1373786"/>
            </a:xfrm>
          </p:grpSpPr>
          <p:grpSp>
            <p:nvGrpSpPr>
              <p:cNvPr id="647" name="Group 646">
                <a:extLst>
                  <a:ext uri="{FF2B5EF4-FFF2-40B4-BE49-F238E27FC236}">
                    <a16:creationId xmlns:a16="http://schemas.microsoft.com/office/drawing/2014/main" id="{310700AC-FDEE-874B-89D6-C84F4A8ADF19}"/>
                  </a:ext>
                </a:extLst>
              </p:cNvPr>
              <p:cNvGrpSpPr/>
              <p:nvPr/>
            </p:nvGrpSpPr>
            <p:grpSpPr>
              <a:xfrm>
                <a:off x="1600200" y="3732707"/>
                <a:ext cx="6248400" cy="1373786"/>
                <a:chOff x="1828800" y="3732707"/>
                <a:chExt cx="6248400" cy="1373786"/>
              </a:xfrm>
            </p:grpSpPr>
            <p:cxnSp>
              <p:nvCxnSpPr>
                <p:cNvPr id="651" name="Straight Connector 650">
                  <a:extLst>
                    <a:ext uri="{FF2B5EF4-FFF2-40B4-BE49-F238E27FC236}">
                      <a16:creationId xmlns:a16="http://schemas.microsoft.com/office/drawing/2014/main" id="{3BB866A2-1588-3543-9BA2-BBBC57B5347B}"/>
                    </a:ext>
                  </a:extLst>
                </p:cNvPr>
                <p:cNvCxnSpPr/>
                <p:nvPr/>
              </p:nvCxnSpPr>
              <p:spPr>
                <a:xfrm>
                  <a:off x="4952999" y="4495800"/>
                  <a:ext cx="0" cy="61069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24A70DD0-A1B7-4B48-BF45-10E27A0700D0}"/>
                    </a:ext>
                  </a:extLst>
                </p:cNvPr>
                <p:cNvCxnSpPr>
                  <a:stCxn id="663" idx="2"/>
                  <a:endCxn id="653" idx="0"/>
                </p:cNvCxnSpPr>
                <p:nvPr/>
              </p:nvCxnSpPr>
              <p:spPr>
                <a:xfrm>
                  <a:off x="4953000" y="3732707"/>
                  <a:ext cx="0" cy="459386"/>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653" name="DRAM">
                  <a:extLst>
                    <a:ext uri="{FF2B5EF4-FFF2-40B4-BE49-F238E27FC236}">
                      <a16:creationId xmlns:a16="http://schemas.microsoft.com/office/drawing/2014/main" id="{A335669E-8447-4D41-9401-67196FBEB8C1}"/>
                    </a:ext>
                  </a:extLst>
                </p:cNvPr>
                <p:cNvSpPr/>
                <p:nvPr/>
              </p:nvSpPr>
              <p:spPr>
                <a:xfrm>
                  <a:off x="1828800" y="4192093"/>
                  <a:ext cx="6248400" cy="458293"/>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IO interface</a:t>
                  </a:r>
                </a:p>
              </p:txBody>
            </p:sp>
          </p:grpSp>
          <p:cxnSp>
            <p:nvCxnSpPr>
              <p:cNvPr id="648" name="Straight Connector 647">
                <a:extLst>
                  <a:ext uri="{FF2B5EF4-FFF2-40B4-BE49-F238E27FC236}">
                    <a16:creationId xmlns:a16="http://schemas.microsoft.com/office/drawing/2014/main" id="{D32FEC2E-B845-7A4D-9B4C-ADD33E25C0CC}"/>
                  </a:ext>
                </a:extLst>
              </p:cNvPr>
              <p:cNvCxnSpPr/>
              <p:nvPr/>
            </p:nvCxnSpPr>
            <p:spPr>
              <a:xfrm flipH="1">
                <a:off x="4648200" y="3885107"/>
                <a:ext cx="152400" cy="15349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B0C9C1FC-E60E-FE4C-9A37-963FDA24B4C7}"/>
                  </a:ext>
                </a:extLst>
              </p:cNvPr>
              <p:cNvCxnSpPr/>
              <p:nvPr/>
            </p:nvCxnSpPr>
            <p:spPr>
              <a:xfrm flipH="1">
                <a:off x="4648200" y="4800600"/>
                <a:ext cx="152400" cy="15349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650" name="TextBox 649">
                <a:extLst>
                  <a:ext uri="{FF2B5EF4-FFF2-40B4-BE49-F238E27FC236}">
                    <a16:creationId xmlns:a16="http://schemas.microsoft.com/office/drawing/2014/main" id="{D651882F-1DB5-6144-95F3-A79498ACEA13}"/>
                  </a:ext>
                </a:extLst>
              </p:cNvPr>
              <p:cNvSpPr txBox="1"/>
              <p:nvPr/>
            </p:nvSpPr>
            <p:spPr>
              <a:xfrm>
                <a:off x="4876800" y="3809062"/>
                <a:ext cx="1143001" cy="304800"/>
              </a:xfrm>
              <a:prstGeom prst="rect">
                <a:avLst/>
              </a:prstGeom>
              <a:noFill/>
            </p:spPr>
            <p:txBody>
              <a:bodyPr wrap="square" rtlCol="0" anchor="ctr">
                <a:noAutofit/>
              </a:bodyPr>
              <a:lstStyle/>
              <a:p>
                <a:pPr marL="0" marR="0" lvl="0" indent="0" algn="l" defTabSz="4572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64 bits</a:t>
                </a:r>
              </a:p>
            </p:txBody>
          </p:sp>
        </p:grpSp>
        <p:sp>
          <p:nvSpPr>
            <p:cNvPr id="646" name="TextBox 645">
              <a:extLst>
                <a:ext uri="{FF2B5EF4-FFF2-40B4-BE49-F238E27FC236}">
                  <a16:creationId xmlns:a16="http://schemas.microsoft.com/office/drawing/2014/main" id="{7EB40DA5-FE34-8F42-AF8D-DF8BD56071B0}"/>
                </a:ext>
              </a:extLst>
            </p:cNvPr>
            <p:cNvSpPr txBox="1"/>
            <p:nvPr/>
          </p:nvSpPr>
          <p:spPr>
            <a:xfrm>
              <a:off x="4876799" y="4724400"/>
              <a:ext cx="2589863" cy="304800"/>
            </a:xfrm>
            <a:prstGeom prst="rect">
              <a:avLst/>
            </a:prstGeom>
            <a:noFill/>
          </p:spPr>
          <p:txBody>
            <a:bodyPr wrap="square" rtlCol="0" anchor="ctr">
              <a:noAutofit/>
            </a:bodyPr>
            <a:lstStyle/>
            <a:p>
              <a:pPr marL="0" marR="0" lvl="0" indent="0" algn="l" defTabSz="4572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8 bits</a:t>
              </a:r>
            </a:p>
          </p:txBody>
        </p:sp>
      </p:grpSp>
      <p:grpSp>
        <p:nvGrpSpPr>
          <p:cNvPr id="689" name="Group 688">
            <a:extLst>
              <a:ext uri="{FF2B5EF4-FFF2-40B4-BE49-F238E27FC236}">
                <a16:creationId xmlns:a16="http://schemas.microsoft.com/office/drawing/2014/main" id="{A0061869-E958-1D94-99E6-029610E3EA2C}"/>
              </a:ext>
            </a:extLst>
          </p:cNvPr>
          <p:cNvGrpSpPr/>
          <p:nvPr/>
        </p:nvGrpSpPr>
        <p:grpSpPr>
          <a:xfrm>
            <a:off x="2038562" y="3600668"/>
            <a:ext cx="5790027" cy="215814"/>
            <a:chOff x="2192973" y="3754375"/>
            <a:chExt cx="5790027" cy="215814"/>
          </a:xfrm>
          <a:solidFill>
            <a:srgbClr val="1A82C4"/>
          </a:solidFill>
        </p:grpSpPr>
        <p:sp>
          <p:nvSpPr>
            <p:cNvPr id="59" name="DRAM">
              <a:extLst>
                <a:ext uri="{FF2B5EF4-FFF2-40B4-BE49-F238E27FC236}">
                  <a16:creationId xmlns:a16="http://schemas.microsoft.com/office/drawing/2014/main" id="{4251D829-3EEE-0C5D-B341-A915C470C3C7}"/>
                </a:ext>
              </a:extLst>
            </p:cNvPr>
            <p:cNvSpPr/>
            <p:nvPr/>
          </p:nvSpPr>
          <p:spPr>
            <a:xfrm>
              <a:off x="2192973"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0" name="DRAM">
              <a:extLst>
                <a:ext uri="{FF2B5EF4-FFF2-40B4-BE49-F238E27FC236}">
                  <a16:creationId xmlns:a16="http://schemas.microsoft.com/office/drawing/2014/main" id="{5A96A7BD-921A-57C8-4B9A-828324A29EE6}"/>
                </a:ext>
              </a:extLst>
            </p:cNvPr>
            <p:cNvSpPr/>
            <p:nvPr/>
          </p:nvSpPr>
          <p:spPr>
            <a:xfrm>
              <a:off x="2422276"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 name="DRAM">
              <a:extLst>
                <a:ext uri="{FF2B5EF4-FFF2-40B4-BE49-F238E27FC236}">
                  <a16:creationId xmlns:a16="http://schemas.microsoft.com/office/drawing/2014/main" id="{27318C82-5651-7C5B-5669-AA11E35A6DB8}"/>
                </a:ext>
              </a:extLst>
            </p:cNvPr>
            <p:cNvSpPr/>
            <p:nvPr/>
          </p:nvSpPr>
          <p:spPr>
            <a:xfrm>
              <a:off x="2651579"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 name="DRAM">
              <a:extLst>
                <a:ext uri="{FF2B5EF4-FFF2-40B4-BE49-F238E27FC236}">
                  <a16:creationId xmlns:a16="http://schemas.microsoft.com/office/drawing/2014/main" id="{CBC1F3DE-E14F-5DEA-7A9D-06E2989A3619}"/>
                </a:ext>
              </a:extLst>
            </p:cNvPr>
            <p:cNvSpPr/>
            <p:nvPr/>
          </p:nvSpPr>
          <p:spPr>
            <a:xfrm>
              <a:off x="2880883"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 name="DRAM">
              <a:extLst>
                <a:ext uri="{FF2B5EF4-FFF2-40B4-BE49-F238E27FC236}">
                  <a16:creationId xmlns:a16="http://schemas.microsoft.com/office/drawing/2014/main" id="{3A77C1C4-B0C6-52A1-EE75-F012314A9744}"/>
                </a:ext>
              </a:extLst>
            </p:cNvPr>
            <p:cNvSpPr/>
            <p:nvPr/>
          </p:nvSpPr>
          <p:spPr>
            <a:xfrm>
              <a:off x="3110186"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5" name="DRAM">
              <a:extLst>
                <a:ext uri="{FF2B5EF4-FFF2-40B4-BE49-F238E27FC236}">
                  <a16:creationId xmlns:a16="http://schemas.microsoft.com/office/drawing/2014/main" id="{7A3EE5AF-1A46-3B4A-C55A-A7C08808111A}"/>
                </a:ext>
              </a:extLst>
            </p:cNvPr>
            <p:cNvSpPr/>
            <p:nvPr/>
          </p:nvSpPr>
          <p:spPr>
            <a:xfrm>
              <a:off x="3750501"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2" name="DRAM">
              <a:extLst>
                <a:ext uri="{FF2B5EF4-FFF2-40B4-BE49-F238E27FC236}">
                  <a16:creationId xmlns:a16="http://schemas.microsoft.com/office/drawing/2014/main" id="{527857B1-6B09-50EE-B67E-B15F220E66A5}"/>
                </a:ext>
              </a:extLst>
            </p:cNvPr>
            <p:cNvSpPr/>
            <p:nvPr/>
          </p:nvSpPr>
          <p:spPr>
            <a:xfrm>
              <a:off x="3979804"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3" name="DRAM">
              <a:extLst>
                <a:ext uri="{FF2B5EF4-FFF2-40B4-BE49-F238E27FC236}">
                  <a16:creationId xmlns:a16="http://schemas.microsoft.com/office/drawing/2014/main" id="{9A3E1F3B-FDDF-3970-6A98-99F171B4D757}"/>
                </a:ext>
              </a:extLst>
            </p:cNvPr>
            <p:cNvSpPr/>
            <p:nvPr/>
          </p:nvSpPr>
          <p:spPr>
            <a:xfrm>
              <a:off x="4209107"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7" name="DRAM">
              <a:extLst>
                <a:ext uri="{FF2B5EF4-FFF2-40B4-BE49-F238E27FC236}">
                  <a16:creationId xmlns:a16="http://schemas.microsoft.com/office/drawing/2014/main" id="{F6684409-512B-69BA-F2DD-05C5E29AFE8F}"/>
                </a:ext>
              </a:extLst>
            </p:cNvPr>
            <p:cNvSpPr/>
            <p:nvPr/>
          </p:nvSpPr>
          <p:spPr>
            <a:xfrm>
              <a:off x="4438411"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8" name="DRAM">
              <a:extLst>
                <a:ext uri="{FF2B5EF4-FFF2-40B4-BE49-F238E27FC236}">
                  <a16:creationId xmlns:a16="http://schemas.microsoft.com/office/drawing/2014/main" id="{85F2D4AF-54C7-6980-96B4-C4B7F9B34D22}"/>
                </a:ext>
              </a:extLst>
            </p:cNvPr>
            <p:cNvSpPr/>
            <p:nvPr/>
          </p:nvSpPr>
          <p:spPr>
            <a:xfrm>
              <a:off x="4667714"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9" name="DRAM">
              <a:extLst>
                <a:ext uri="{FF2B5EF4-FFF2-40B4-BE49-F238E27FC236}">
                  <a16:creationId xmlns:a16="http://schemas.microsoft.com/office/drawing/2014/main" id="{5B8D4748-A1B6-F743-E6F0-88A9B7DAB700}"/>
                </a:ext>
              </a:extLst>
            </p:cNvPr>
            <p:cNvSpPr/>
            <p:nvPr/>
          </p:nvSpPr>
          <p:spPr>
            <a:xfrm>
              <a:off x="5317173"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0" name="DRAM">
              <a:extLst>
                <a:ext uri="{FF2B5EF4-FFF2-40B4-BE49-F238E27FC236}">
                  <a16:creationId xmlns:a16="http://schemas.microsoft.com/office/drawing/2014/main" id="{54FAF9ED-6C38-1353-D985-39A74B896F00}"/>
                </a:ext>
              </a:extLst>
            </p:cNvPr>
            <p:cNvSpPr/>
            <p:nvPr/>
          </p:nvSpPr>
          <p:spPr>
            <a:xfrm>
              <a:off x="5546476"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1" name="DRAM">
              <a:extLst>
                <a:ext uri="{FF2B5EF4-FFF2-40B4-BE49-F238E27FC236}">
                  <a16:creationId xmlns:a16="http://schemas.microsoft.com/office/drawing/2014/main" id="{0FA5B190-A3FA-AA1D-CC74-E6B17528DB7C}"/>
                </a:ext>
              </a:extLst>
            </p:cNvPr>
            <p:cNvSpPr/>
            <p:nvPr/>
          </p:nvSpPr>
          <p:spPr>
            <a:xfrm>
              <a:off x="5775779"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2" name="DRAM">
              <a:extLst>
                <a:ext uri="{FF2B5EF4-FFF2-40B4-BE49-F238E27FC236}">
                  <a16:creationId xmlns:a16="http://schemas.microsoft.com/office/drawing/2014/main" id="{6F174D2D-4BEF-AF32-9A8D-E9EFBEB2A81E}"/>
                </a:ext>
              </a:extLst>
            </p:cNvPr>
            <p:cNvSpPr/>
            <p:nvPr/>
          </p:nvSpPr>
          <p:spPr>
            <a:xfrm>
              <a:off x="6005083"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3" name="DRAM">
              <a:extLst>
                <a:ext uri="{FF2B5EF4-FFF2-40B4-BE49-F238E27FC236}">
                  <a16:creationId xmlns:a16="http://schemas.microsoft.com/office/drawing/2014/main" id="{3C5410BA-F274-A19E-0DAF-2F1A340848D9}"/>
                </a:ext>
              </a:extLst>
            </p:cNvPr>
            <p:cNvSpPr/>
            <p:nvPr/>
          </p:nvSpPr>
          <p:spPr>
            <a:xfrm>
              <a:off x="6234386"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4" name="DRAM">
              <a:extLst>
                <a:ext uri="{FF2B5EF4-FFF2-40B4-BE49-F238E27FC236}">
                  <a16:creationId xmlns:a16="http://schemas.microsoft.com/office/drawing/2014/main" id="{412D2252-D6B4-3C9C-A580-A89193E6EF67}"/>
                </a:ext>
              </a:extLst>
            </p:cNvPr>
            <p:cNvSpPr/>
            <p:nvPr/>
          </p:nvSpPr>
          <p:spPr>
            <a:xfrm>
              <a:off x="6874701"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5" name="DRAM">
              <a:extLst>
                <a:ext uri="{FF2B5EF4-FFF2-40B4-BE49-F238E27FC236}">
                  <a16:creationId xmlns:a16="http://schemas.microsoft.com/office/drawing/2014/main" id="{F1EBFD94-E695-19FD-01E9-CE2B04C14396}"/>
                </a:ext>
              </a:extLst>
            </p:cNvPr>
            <p:cNvSpPr/>
            <p:nvPr/>
          </p:nvSpPr>
          <p:spPr>
            <a:xfrm>
              <a:off x="7104004"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6" name="DRAM">
              <a:extLst>
                <a:ext uri="{FF2B5EF4-FFF2-40B4-BE49-F238E27FC236}">
                  <a16:creationId xmlns:a16="http://schemas.microsoft.com/office/drawing/2014/main" id="{141A6FCE-37E9-637E-60BF-9D1C33050530}"/>
                </a:ext>
              </a:extLst>
            </p:cNvPr>
            <p:cNvSpPr/>
            <p:nvPr/>
          </p:nvSpPr>
          <p:spPr>
            <a:xfrm>
              <a:off x="7333307"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7" name="DRAM">
              <a:extLst>
                <a:ext uri="{FF2B5EF4-FFF2-40B4-BE49-F238E27FC236}">
                  <a16:creationId xmlns:a16="http://schemas.microsoft.com/office/drawing/2014/main" id="{28CD63E7-9B19-4E73-9BC8-799E219CE9CA}"/>
                </a:ext>
              </a:extLst>
            </p:cNvPr>
            <p:cNvSpPr/>
            <p:nvPr/>
          </p:nvSpPr>
          <p:spPr>
            <a:xfrm>
              <a:off x="7562611"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8" name="DRAM">
              <a:extLst>
                <a:ext uri="{FF2B5EF4-FFF2-40B4-BE49-F238E27FC236}">
                  <a16:creationId xmlns:a16="http://schemas.microsoft.com/office/drawing/2014/main" id="{00AB2330-2858-48AD-EDD3-1402EAE711FF}"/>
                </a:ext>
              </a:extLst>
            </p:cNvPr>
            <p:cNvSpPr/>
            <p:nvPr/>
          </p:nvSpPr>
          <p:spPr>
            <a:xfrm>
              <a:off x="7791914"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54" name="Group 653">
            <a:extLst>
              <a:ext uri="{FF2B5EF4-FFF2-40B4-BE49-F238E27FC236}">
                <a16:creationId xmlns:a16="http://schemas.microsoft.com/office/drawing/2014/main" id="{38EA0C4F-F603-B848-A2ED-A782FADE01FC}"/>
              </a:ext>
            </a:extLst>
          </p:cNvPr>
          <p:cNvGrpSpPr/>
          <p:nvPr/>
        </p:nvGrpSpPr>
        <p:grpSpPr>
          <a:xfrm>
            <a:off x="1734835" y="3702045"/>
            <a:ext cx="6248400" cy="877744"/>
            <a:chOff x="1828800" y="2854963"/>
            <a:chExt cx="6248400" cy="877744"/>
          </a:xfrm>
        </p:grpSpPr>
        <p:cxnSp>
          <p:nvCxnSpPr>
            <p:cNvPr id="655" name="Straight Connector 654">
              <a:extLst>
                <a:ext uri="{FF2B5EF4-FFF2-40B4-BE49-F238E27FC236}">
                  <a16:creationId xmlns:a16="http://schemas.microsoft.com/office/drawing/2014/main" id="{3E3CFEE8-F30A-BF40-A6C4-E557C94BDD12}"/>
                </a:ext>
              </a:extLst>
            </p:cNvPr>
            <p:cNvCxnSpPr/>
            <p:nvPr/>
          </p:nvCxnSpPr>
          <p:spPr>
            <a:xfrm flipH="1">
              <a:off x="2134539"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30A002F7-5E4A-8343-B804-37A20F8E52D4}"/>
                </a:ext>
              </a:extLst>
            </p:cNvPr>
            <p:cNvCxnSpPr/>
            <p:nvPr/>
          </p:nvCxnSpPr>
          <p:spPr>
            <a:xfrm flipH="1">
              <a:off x="3692067"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22BD7456-961C-7646-890F-4A2E9B15442C}"/>
                </a:ext>
              </a:extLst>
            </p:cNvPr>
            <p:cNvCxnSpPr/>
            <p:nvPr/>
          </p:nvCxnSpPr>
          <p:spPr>
            <a:xfrm flipH="1">
              <a:off x="5258739" y="2862232"/>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8" name="Straight Connector 657">
              <a:extLst>
                <a:ext uri="{FF2B5EF4-FFF2-40B4-BE49-F238E27FC236}">
                  <a16:creationId xmlns:a16="http://schemas.microsoft.com/office/drawing/2014/main" id="{3D81D6B4-0A25-0A48-B039-B40208FDCBDC}"/>
                </a:ext>
              </a:extLst>
            </p:cNvPr>
            <p:cNvCxnSpPr/>
            <p:nvPr/>
          </p:nvCxnSpPr>
          <p:spPr>
            <a:xfrm flipH="1">
              <a:off x="6816267"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9" name="Straight Connector 658">
              <a:extLst>
                <a:ext uri="{FF2B5EF4-FFF2-40B4-BE49-F238E27FC236}">
                  <a16:creationId xmlns:a16="http://schemas.microsoft.com/office/drawing/2014/main" id="{078510E5-5EAA-E24C-B0D3-8474F07CEA88}"/>
                </a:ext>
              </a:extLst>
            </p:cNvPr>
            <p:cNvCxnSpPr/>
            <p:nvPr/>
          </p:nvCxnSpPr>
          <p:spPr>
            <a:xfrm flipV="1">
              <a:off x="2688688"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3D050315-C3BD-2946-8249-D61880EF34C4}"/>
                </a:ext>
              </a:extLst>
            </p:cNvPr>
            <p:cNvCxnSpPr/>
            <p:nvPr/>
          </p:nvCxnSpPr>
          <p:spPr>
            <a:xfrm flipV="1">
              <a:off x="4246216" y="2865278"/>
              <a:ext cx="0" cy="561691"/>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id="{1D7429C9-D98E-314D-A400-E54CB74F2583}"/>
                </a:ext>
              </a:extLst>
            </p:cNvPr>
            <p:cNvCxnSpPr/>
            <p:nvPr/>
          </p:nvCxnSpPr>
          <p:spPr>
            <a:xfrm flipV="1">
              <a:off x="5812888"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id="{E339399A-B8A7-5F43-BC07-7E7D3334EC06}"/>
                </a:ext>
              </a:extLst>
            </p:cNvPr>
            <p:cNvCxnSpPr/>
            <p:nvPr/>
          </p:nvCxnSpPr>
          <p:spPr>
            <a:xfrm flipV="1">
              <a:off x="7370416"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663" name="DRAM">
              <a:extLst>
                <a:ext uri="{FF2B5EF4-FFF2-40B4-BE49-F238E27FC236}">
                  <a16:creationId xmlns:a16="http://schemas.microsoft.com/office/drawing/2014/main" id="{00018AAE-ACF2-7748-98C9-753A3ACFC5F4}"/>
                </a:ext>
              </a:extLst>
            </p:cNvPr>
            <p:cNvSpPr/>
            <p:nvPr/>
          </p:nvSpPr>
          <p:spPr>
            <a:xfrm>
              <a:off x="1828800" y="3274414"/>
              <a:ext cx="6248400" cy="458293"/>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global sense amplifier</a:t>
              </a:r>
            </a:p>
          </p:txBody>
        </p:sp>
      </p:grpSp>
      <p:sp>
        <p:nvSpPr>
          <p:cNvPr id="5" name="Title 1">
            <a:extLst>
              <a:ext uri="{FF2B5EF4-FFF2-40B4-BE49-F238E27FC236}">
                <a16:creationId xmlns:a16="http://schemas.microsoft.com/office/drawing/2014/main" id="{670BE055-2BD2-36C1-A61A-707F615E1226}"/>
              </a:ext>
            </a:extLst>
          </p:cNvPr>
          <p:cNvSpPr>
            <a:spLocks noGrp="1"/>
          </p:cNvSpPr>
          <p:nvPr>
            <p:ph type="title"/>
          </p:nvPr>
        </p:nvSpPr>
        <p:spPr>
          <a:xfrm>
            <a:off x="169011" y="132334"/>
            <a:ext cx="8894602" cy="925840"/>
          </a:xfrm>
        </p:spPr>
        <p:txBody>
          <a:bodyPr>
            <a:noAutofit/>
          </a:bodyPr>
          <a:lstStyle/>
          <a:p>
            <a:r>
              <a:rPr lang="en-US" sz="3600" dirty="0"/>
              <a:t>Background: </a:t>
            </a:r>
            <a:br>
              <a:rPr lang="en-US" sz="3600" dirty="0"/>
            </a:br>
            <a:r>
              <a:rPr lang="en-US" sz="2800" dirty="0"/>
              <a:t>In-DRAM Row Copy </a:t>
            </a:r>
          </a:p>
        </p:txBody>
      </p:sp>
      <p:sp>
        <p:nvSpPr>
          <p:cNvPr id="7" name="TextBox 6">
            <a:extLst>
              <a:ext uri="{FF2B5EF4-FFF2-40B4-BE49-F238E27FC236}">
                <a16:creationId xmlns:a16="http://schemas.microsoft.com/office/drawing/2014/main" id="{A0070B9A-6790-B3E9-5F89-AAD0FD1E4FB2}"/>
              </a:ext>
            </a:extLst>
          </p:cNvPr>
          <p:cNvSpPr txBox="1"/>
          <p:nvPr/>
        </p:nvSpPr>
        <p:spPr>
          <a:xfrm>
            <a:off x="0" y="6062520"/>
            <a:ext cx="9144000" cy="430887"/>
          </a:xfrm>
          <a:prstGeom prst="rect">
            <a:avLst/>
          </a:prstGeom>
          <a:noFill/>
        </p:spPr>
        <p:txBody>
          <a:bodyPr wrap="square">
            <a:spAutoFit/>
          </a:bodyPr>
          <a:lstStyle/>
          <a:p>
            <a:pPr algn="ctr" fontAlgn="t"/>
            <a:r>
              <a:rPr lang="en-US" sz="1100" dirty="0">
                <a:effectLst/>
                <a:latin typeface="Avenir Next" panose="020B0503020202020204" pitchFamily="34" charset="0"/>
              </a:rPr>
              <a:t>Seshadri, Vivek, et al. "</a:t>
            </a:r>
            <a:r>
              <a:rPr lang="en-US" sz="1100" b="1" dirty="0" err="1">
                <a:solidFill>
                  <a:schemeClr val="accent4"/>
                </a:solidFill>
                <a:effectLst/>
                <a:latin typeface="Avenir Next" panose="020B0503020202020204" pitchFamily="34" charset="0"/>
              </a:rPr>
              <a:t>RowClone</a:t>
            </a:r>
            <a:r>
              <a:rPr lang="en-US" sz="1100" b="1" dirty="0">
                <a:solidFill>
                  <a:schemeClr val="accent4"/>
                </a:solidFill>
                <a:effectLst/>
                <a:latin typeface="Avenir Next" panose="020B0503020202020204" pitchFamily="34" charset="0"/>
              </a:rPr>
              <a:t>: Fast and Energy-Efficient </a:t>
            </a:r>
            <a:br>
              <a:rPr lang="en-US" sz="1100" b="1" dirty="0">
                <a:solidFill>
                  <a:schemeClr val="accent4"/>
                </a:solidFill>
                <a:effectLst/>
                <a:latin typeface="Avenir Next" panose="020B0503020202020204" pitchFamily="34" charset="0"/>
              </a:rPr>
            </a:br>
            <a:r>
              <a:rPr lang="en-US" sz="1100" b="1" dirty="0">
                <a:solidFill>
                  <a:schemeClr val="accent4"/>
                </a:solidFill>
                <a:latin typeface="Avenir Next" panose="020B0503020202020204" pitchFamily="34" charset="0"/>
              </a:rPr>
              <a:t>I</a:t>
            </a:r>
            <a:r>
              <a:rPr lang="en-US" sz="1100" b="1" dirty="0">
                <a:solidFill>
                  <a:schemeClr val="accent4"/>
                </a:solidFill>
                <a:effectLst/>
                <a:latin typeface="Avenir Next" panose="020B0503020202020204" pitchFamily="34" charset="0"/>
              </a:rPr>
              <a:t>n-DRAM Bulk Data Copy and Initialization</a:t>
            </a:r>
            <a:r>
              <a:rPr lang="en-US" sz="1100" dirty="0">
                <a:effectLst/>
                <a:latin typeface="Avenir Next" panose="020B0503020202020204" pitchFamily="34" charset="0"/>
              </a:rPr>
              <a:t>," in MICRO, 2013</a:t>
            </a:r>
            <a:endParaRPr lang="en-US" sz="1100" dirty="0">
              <a:latin typeface="Avenir Next" panose="020B0503020202020204" pitchFamily="34" charset="0"/>
            </a:endParaRPr>
          </a:p>
        </p:txBody>
      </p:sp>
      <p:sp>
        <p:nvSpPr>
          <p:cNvPr id="9" name="Rectangle 8">
            <a:extLst>
              <a:ext uri="{FF2B5EF4-FFF2-40B4-BE49-F238E27FC236}">
                <a16:creationId xmlns:a16="http://schemas.microsoft.com/office/drawing/2014/main" id="{B3F1732D-0BF9-D0CF-250D-2C372801221F}"/>
              </a:ext>
            </a:extLst>
          </p:cNvPr>
          <p:cNvSpPr/>
          <p:nvPr/>
        </p:nvSpPr>
        <p:spPr>
          <a:xfrm>
            <a:off x="0" y="1188985"/>
            <a:ext cx="9144000" cy="774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Avenir Next" panose="020B0503020202020204" pitchFamily="34" charset="0"/>
              </a:rPr>
              <a:t>In-DRAM row copy is performed by </a:t>
            </a:r>
            <a:br>
              <a:rPr lang="en-US" sz="2200" b="1" dirty="0">
                <a:solidFill>
                  <a:schemeClr val="tx1"/>
                </a:solidFill>
                <a:latin typeface="Avenir Next" panose="020B0503020202020204" pitchFamily="34" charset="0"/>
              </a:rPr>
            </a:br>
            <a:r>
              <a:rPr lang="en-US" sz="2200" b="1" dirty="0">
                <a:solidFill>
                  <a:srgbClr val="1A82C4"/>
                </a:solidFill>
                <a:latin typeface="Avenir Next" panose="020B0503020202020204" pitchFamily="34" charset="0"/>
              </a:rPr>
              <a:t>issuing back-to-back ACTIVATES </a:t>
            </a:r>
            <a:r>
              <a:rPr lang="en-US" sz="2200" b="1" dirty="0">
                <a:solidFill>
                  <a:schemeClr val="tx1"/>
                </a:solidFill>
                <a:latin typeface="Avenir Next" panose="020B0503020202020204" pitchFamily="34" charset="0"/>
              </a:rPr>
              <a:t>to the DRAM</a:t>
            </a:r>
          </a:p>
        </p:txBody>
      </p:sp>
      <p:sp>
        <p:nvSpPr>
          <p:cNvPr id="13" name="TextBox 12">
            <a:extLst>
              <a:ext uri="{FF2B5EF4-FFF2-40B4-BE49-F238E27FC236}">
                <a16:creationId xmlns:a16="http://schemas.microsoft.com/office/drawing/2014/main" id="{756BAAE3-1798-C9CF-E35B-CB75DD0CFF63}"/>
              </a:ext>
            </a:extLst>
          </p:cNvPr>
          <p:cNvSpPr txBox="1"/>
          <p:nvPr/>
        </p:nvSpPr>
        <p:spPr>
          <a:xfrm>
            <a:off x="7886431" y="2994006"/>
            <a:ext cx="1081825" cy="369332"/>
          </a:xfrm>
          <a:prstGeom prst="rect">
            <a:avLst/>
          </a:prstGeom>
          <a:noFill/>
        </p:spPr>
        <p:txBody>
          <a:bodyPr wrap="square">
            <a:spAutoFit/>
          </a:bodyPr>
          <a:lstStyle/>
          <a:p>
            <a:r>
              <a:rPr lang="en-US" sz="1800" b="1" i="1" dirty="0">
                <a:latin typeface="Avenir Next" panose="020B0503020202020204" pitchFamily="34" charset="0"/>
              </a:rPr>
              <a:t>← </a:t>
            </a:r>
            <a:r>
              <a:rPr lang="en-US" sz="1800" b="1" i="1" dirty="0" err="1">
                <a:latin typeface="Avenir Next" panose="020B0503020202020204" pitchFamily="34" charset="0"/>
              </a:rPr>
              <a:t>src</a:t>
            </a:r>
            <a:endParaRPr lang="en-US" i="1" dirty="0"/>
          </a:p>
        </p:txBody>
      </p:sp>
      <p:sp>
        <p:nvSpPr>
          <p:cNvPr id="14" name="TextBox 13">
            <a:extLst>
              <a:ext uri="{FF2B5EF4-FFF2-40B4-BE49-F238E27FC236}">
                <a16:creationId xmlns:a16="http://schemas.microsoft.com/office/drawing/2014/main" id="{857BFE81-8383-766D-7268-B24F780F7FFD}"/>
              </a:ext>
            </a:extLst>
          </p:cNvPr>
          <p:cNvSpPr txBox="1"/>
          <p:nvPr/>
        </p:nvSpPr>
        <p:spPr>
          <a:xfrm>
            <a:off x="7886431" y="3261680"/>
            <a:ext cx="1081825" cy="369332"/>
          </a:xfrm>
          <a:prstGeom prst="rect">
            <a:avLst/>
          </a:prstGeom>
          <a:noFill/>
        </p:spPr>
        <p:txBody>
          <a:bodyPr wrap="square">
            <a:spAutoFit/>
          </a:bodyPr>
          <a:lstStyle/>
          <a:p>
            <a:r>
              <a:rPr lang="en-US" b="1" i="1" dirty="0">
                <a:latin typeface="Avenir Next" panose="020B0503020202020204" pitchFamily="34" charset="0"/>
              </a:rPr>
              <a:t>← </a:t>
            </a:r>
            <a:r>
              <a:rPr lang="en-US" b="1" i="1" dirty="0" err="1">
                <a:latin typeface="Avenir Next" panose="020B0503020202020204" pitchFamily="34" charset="0"/>
              </a:rPr>
              <a:t>dst</a:t>
            </a:r>
            <a:endParaRPr lang="en-US" i="1" dirty="0"/>
          </a:p>
        </p:txBody>
      </p:sp>
      <p:grpSp>
        <p:nvGrpSpPr>
          <p:cNvPr id="17" name="Group 16">
            <a:extLst>
              <a:ext uri="{FF2B5EF4-FFF2-40B4-BE49-F238E27FC236}">
                <a16:creationId xmlns:a16="http://schemas.microsoft.com/office/drawing/2014/main" id="{F24FF27B-53BE-3B98-2532-FAC466552C57}"/>
              </a:ext>
            </a:extLst>
          </p:cNvPr>
          <p:cNvGrpSpPr/>
          <p:nvPr/>
        </p:nvGrpSpPr>
        <p:grpSpPr>
          <a:xfrm>
            <a:off x="7887087" y="2997894"/>
            <a:ext cx="1081825" cy="637006"/>
            <a:chOff x="7890474" y="2997894"/>
            <a:chExt cx="1081825" cy="637006"/>
          </a:xfrm>
          <a:solidFill>
            <a:schemeClr val="bg1"/>
          </a:solidFill>
        </p:grpSpPr>
        <p:sp>
          <p:nvSpPr>
            <p:cNvPr id="15" name="TextBox 14">
              <a:extLst>
                <a:ext uri="{FF2B5EF4-FFF2-40B4-BE49-F238E27FC236}">
                  <a16:creationId xmlns:a16="http://schemas.microsoft.com/office/drawing/2014/main" id="{E19468B2-763F-8CBB-4F4C-F524FAA5315F}"/>
                </a:ext>
              </a:extLst>
            </p:cNvPr>
            <p:cNvSpPr txBox="1"/>
            <p:nvPr/>
          </p:nvSpPr>
          <p:spPr>
            <a:xfrm>
              <a:off x="7890474" y="2997894"/>
              <a:ext cx="1081825" cy="369332"/>
            </a:xfrm>
            <a:prstGeom prst="rect">
              <a:avLst/>
            </a:prstGeom>
            <a:grpFill/>
          </p:spPr>
          <p:txBody>
            <a:bodyPr wrap="square">
              <a:spAutoFit/>
            </a:bodyPr>
            <a:lstStyle/>
            <a:p>
              <a:r>
                <a:rPr lang="en-US" sz="1800" b="1" i="1" dirty="0">
                  <a:solidFill>
                    <a:srgbClr val="C00000"/>
                  </a:solidFill>
                  <a:latin typeface="Avenir Next" panose="020B0503020202020204" pitchFamily="34" charset="0"/>
                </a:rPr>
                <a:t>← </a:t>
              </a:r>
              <a:r>
                <a:rPr lang="en-US" sz="1800" b="1" i="1" dirty="0" err="1">
                  <a:solidFill>
                    <a:srgbClr val="C00000"/>
                  </a:solidFill>
                  <a:latin typeface="Avenir Next" panose="020B0503020202020204" pitchFamily="34" charset="0"/>
                </a:rPr>
                <a:t>src</a:t>
              </a:r>
              <a:endParaRPr lang="en-US" i="1" dirty="0">
                <a:solidFill>
                  <a:srgbClr val="C00000"/>
                </a:solidFill>
              </a:endParaRPr>
            </a:p>
          </p:txBody>
        </p:sp>
        <p:sp>
          <p:nvSpPr>
            <p:cNvPr id="16" name="TextBox 15">
              <a:extLst>
                <a:ext uri="{FF2B5EF4-FFF2-40B4-BE49-F238E27FC236}">
                  <a16:creationId xmlns:a16="http://schemas.microsoft.com/office/drawing/2014/main" id="{DA3BD9A5-F1F8-A2C7-7396-FE7029C3528B}"/>
                </a:ext>
              </a:extLst>
            </p:cNvPr>
            <p:cNvSpPr txBox="1"/>
            <p:nvPr/>
          </p:nvSpPr>
          <p:spPr>
            <a:xfrm>
              <a:off x="7890474" y="3265568"/>
              <a:ext cx="1081825" cy="369332"/>
            </a:xfrm>
            <a:prstGeom prst="rect">
              <a:avLst/>
            </a:prstGeom>
            <a:grpFill/>
          </p:spPr>
          <p:txBody>
            <a:bodyPr wrap="square">
              <a:spAutoFit/>
            </a:bodyPr>
            <a:lstStyle/>
            <a:p>
              <a:r>
                <a:rPr lang="en-US" b="1" i="1" dirty="0">
                  <a:solidFill>
                    <a:schemeClr val="tx1">
                      <a:lumMod val="50000"/>
                      <a:lumOff val="50000"/>
                    </a:schemeClr>
                  </a:solidFill>
                  <a:latin typeface="Avenir Next" panose="020B0503020202020204" pitchFamily="34" charset="0"/>
                </a:rPr>
                <a:t>← </a:t>
              </a:r>
              <a:r>
                <a:rPr lang="en-US" b="1" i="1" dirty="0" err="1">
                  <a:solidFill>
                    <a:schemeClr val="tx1">
                      <a:lumMod val="50000"/>
                      <a:lumOff val="50000"/>
                    </a:schemeClr>
                  </a:solidFill>
                  <a:latin typeface="Avenir Next" panose="020B0503020202020204" pitchFamily="34" charset="0"/>
                </a:rPr>
                <a:t>dst</a:t>
              </a:r>
              <a:endParaRPr lang="en-US" i="1" dirty="0">
                <a:solidFill>
                  <a:schemeClr val="tx1">
                    <a:lumMod val="50000"/>
                    <a:lumOff val="50000"/>
                  </a:schemeClr>
                </a:solidFill>
              </a:endParaRPr>
            </a:p>
          </p:txBody>
        </p:sp>
      </p:grpSp>
    </p:spTree>
    <p:extLst>
      <p:ext uri="{BB962C8B-B14F-4D97-AF65-F5344CB8AC3E}">
        <p14:creationId xmlns:p14="http://schemas.microsoft.com/office/powerpoint/2010/main" val="324130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500"/>
                                        <p:tgtEl>
                                          <p:spTgt spid="546"/>
                                        </p:tgtEl>
                                      </p:cBhvr>
                                    </p:animEffect>
                                  </p:childTnLst>
                                </p:cTn>
                              </p:par>
                              <p:par>
                                <p:cTn id="8" presetID="22" presetClass="entr" presetSubtype="8" fill="hold" nodeType="withEffect">
                                  <p:stCondLst>
                                    <p:cond delay="0"/>
                                  </p:stCondLst>
                                  <p:childTnLst>
                                    <p:set>
                                      <p:cBhvr>
                                        <p:cTn id="9" dur="1" fill="hold">
                                          <p:stCondLst>
                                            <p:cond delay="0"/>
                                          </p:stCondLst>
                                        </p:cTn>
                                        <p:tgtEl>
                                          <p:spTgt spid="553"/>
                                        </p:tgtEl>
                                        <p:attrNameLst>
                                          <p:attrName>style.visibility</p:attrName>
                                        </p:attrNameLst>
                                      </p:cBhvr>
                                      <p:to>
                                        <p:strVal val="visible"/>
                                      </p:to>
                                    </p:set>
                                    <p:animEffect transition="in" filter="wipe(left)">
                                      <p:cBhvr>
                                        <p:cTn id="10" dur="500"/>
                                        <p:tgtEl>
                                          <p:spTgt spid="553"/>
                                        </p:tgtEl>
                                      </p:cBhvr>
                                    </p:animEffect>
                                  </p:childTnLst>
                                </p:cTn>
                              </p:par>
                              <p:par>
                                <p:cTn id="11" presetID="22" presetClass="entr" presetSubtype="1" fill="hold" nodeType="withEffect">
                                  <p:stCondLst>
                                    <p:cond delay="0"/>
                                  </p:stCondLst>
                                  <p:childTnLst>
                                    <p:set>
                                      <p:cBhvr>
                                        <p:cTn id="12" dur="1" fill="hold">
                                          <p:stCondLst>
                                            <p:cond delay="0"/>
                                          </p:stCondLst>
                                        </p:cTn>
                                        <p:tgtEl>
                                          <p:spTgt spid="554"/>
                                        </p:tgtEl>
                                        <p:attrNameLst>
                                          <p:attrName>style.visibility</p:attrName>
                                        </p:attrNameLst>
                                      </p:cBhvr>
                                      <p:to>
                                        <p:strVal val="visible"/>
                                      </p:to>
                                    </p:set>
                                    <p:animEffect transition="in" filter="wipe(up)">
                                      <p:cBhvr>
                                        <p:cTn id="13" dur="500"/>
                                        <p:tgtEl>
                                          <p:spTgt spid="554"/>
                                        </p:tgtEl>
                                      </p:cBhvr>
                                    </p:animEffect>
                                  </p:childTnLst>
                                </p:cTn>
                              </p:par>
                              <p:par>
                                <p:cTn id="14" presetID="22" presetClass="entr" presetSubtype="8" fill="hold" nodeType="withEffect">
                                  <p:stCondLst>
                                    <p:cond delay="0"/>
                                  </p:stCondLst>
                                  <p:childTnLst>
                                    <p:set>
                                      <p:cBhvr>
                                        <p:cTn id="15" dur="1" fill="hold">
                                          <p:stCondLst>
                                            <p:cond delay="0"/>
                                          </p:stCondLst>
                                        </p:cTn>
                                        <p:tgtEl>
                                          <p:spTgt spid="612"/>
                                        </p:tgtEl>
                                        <p:attrNameLst>
                                          <p:attrName>style.visibility</p:attrName>
                                        </p:attrNameLst>
                                      </p:cBhvr>
                                      <p:to>
                                        <p:strVal val="visible"/>
                                      </p:to>
                                    </p:set>
                                    <p:animEffect transition="in" filter="wipe(left)">
                                      <p:cBhvr>
                                        <p:cTn id="16" dur="500"/>
                                        <p:tgtEl>
                                          <p:spTgt spid="612"/>
                                        </p:tgtEl>
                                      </p:cBhvr>
                                    </p:animEffect>
                                  </p:childTnLst>
                                </p:cTn>
                              </p:par>
                              <p:par>
                                <p:cTn id="17" presetID="22" presetClass="entr" presetSubtype="1" fill="hold" nodeType="withEffect">
                                  <p:stCondLst>
                                    <p:cond delay="0"/>
                                  </p:stCondLst>
                                  <p:childTnLst>
                                    <p:set>
                                      <p:cBhvr>
                                        <p:cTn id="18" dur="1" fill="hold">
                                          <p:stCondLst>
                                            <p:cond delay="0"/>
                                          </p:stCondLst>
                                        </p:cTn>
                                        <p:tgtEl>
                                          <p:spTgt spid="555"/>
                                        </p:tgtEl>
                                        <p:attrNameLst>
                                          <p:attrName>style.visibility</p:attrName>
                                        </p:attrNameLst>
                                      </p:cBhvr>
                                      <p:to>
                                        <p:strVal val="visible"/>
                                      </p:to>
                                    </p:set>
                                    <p:animEffect transition="in" filter="wipe(up)">
                                      <p:cBhvr>
                                        <p:cTn id="19" dur="500"/>
                                        <p:tgtEl>
                                          <p:spTgt spid="555"/>
                                        </p:tgtEl>
                                      </p:cBhvr>
                                    </p:animEffect>
                                  </p:childTnLst>
                                </p:cTn>
                              </p:par>
                              <p:par>
                                <p:cTn id="20" presetID="22" presetClass="entr" presetSubtype="8" fill="hold" nodeType="withEffect">
                                  <p:stCondLst>
                                    <p:cond delay="0"/>
                                  </p:stCondLst>
                                  <p:childTnLst>
                                    <p:set>
                                      <p:cBhvr>
                                        <p:cTn id="21" dur="1" fill="hold">
                                          <p:stCondLst>
                                            <p:cond delay="0"/>
                                          </p:stCondLst>
                                        </p:cTn>
                                        <p:tgtEl>
                                          <p:spTgt spid="620"/>
                                        </p:tgtEl>
                                        <p:attrNameLst>
                                          <p:attrName>style.visibility</p:attrName>
                                        </p:attrNameLst>
                                      </p:cBhvr>
                                      <p:to>
                                        <p:strVal val="visible"/>
                                      </p:to>
                                    </p:set>
                                    <p:animEffect transition="in" filter="wipe(left)">
                                      <p:cBhvr>
                                        <p:cTn id="22" dur="500"/>
                                        <p:tgtEl>
                                          <p:spTgt spid="620"/>
                                        </p:tgtEl>
                                      </p:cBhvr>
                                    </p:animEffect>
                                  </p:childTnLst>
                                </p:cTn>
                              </p:par>
                              <p:par>
                                <p:cTn id="23" presetID="22" presetClass="entr" presetSubtype="1" fill="hold" nodeType="withEffect">
                                  <p:stCondLst>
                                    <p:cond delay="0"/>
                                  </p:stCondLst>
                                  <p:childTnLst>
                                    <p:set>
                                      <p:cBhvr>
                                        <p:cTn id="24" dur="1" fill="hold">
                                          <p:stCondLst>
                                            <p:cond delay="0"/>
                                          </p:stCondLst>
                                        </p:cTn>
                                        <p:tgtEl>
                                          <p:spTgt spid="556"/>
                                        </p:tgtEl>
                                        <p:attrNameLst>
                                          <p:attrName>style.visibility</p:attrName>
                                        </p:attrNameLst>
                                      </p:cBhvr>
                                      <p:to>
                                        <p:strVal val="visible"/>
                                      </p:to>
                                    </p:set>
                                    <p:animEffect transition="in" filter="wipe(up)">
                                      <p:cBhvr>
                                        <p:cTn id="25" dur="500"/>
                                        <p:tgtEl>
                                          <p:spTgt spid="556"/>
                                        </p:tgtEl>
                                      </p:cBhvr>
                                    </p:animEffect>
                                  </p:childTnLst>
                                </p:cTn>
                              </p:par>
                              <p:par>
                                <p:cTn id="26" presetID="22" presetClass="entr" presetSubtype="8" fill="hold" nodeType="withEffect">
                                  <p:stCondLst>
                                    <p:cond delay="0"/>
                                  </p:stCondLst>
                                  <p:childTnLst>
                                    <p:set>
                                      <p:cBhvr>
                                        <p:cTn id="27" dur="1" fill="hold">
                                          <p:stCondLst>
                                            <p:cond delay="0"/>
                                          </p:stCondLst>
                                        </p:cTn>
                                        <p:tgtEl>
                                          <p:spTgt spid="628"/>
                                        </p:tgtEl>
                                        <p:attrNameLst>
                                          <p:attrName>style.visibility</p:attrName>
                                        </p:attrNameLst>
                                      </p:cBhvr>
                                      <p:to>
                                        <p:strVal val="visible"/>
                                      </p:to>
                                    </p:set>
                                    <p:animEffect transition="in" filter="wipe(left)">
                                      <p:cBhvr>
                                        <p:cTn id="28" dur="500"/>
                                        <p:tgtEl>
                                          <p:spTgt spid="628"/>
                                        </p:tgtEl>
                                      </p:cBhvr>
                                    </p:animEffect>
                                  </p:childTnLst>
                                </p:cTn>
                              </p:par>
                              <p:par>
                                <p:cTn id="29" presetID="22" presetClass="entr" presetSubtype="1" fill="hold" nodeType="withEffect">
                                  <p:stCondLst>
                                    <p:cond delay="0"/>
                                  </p:stCondLst>
                                  <p:childTnLst>
                                    <p:set>
                                      <p:cBhvr>
                                        <p:cTn id="30" dur="1" fill="hold">
                                          <p:stCondLst>
                                            <p:cond delay="0"/>
                                          </p:stCondLst>
                                        </p:cTn>
                                        <p:tgtEl>
                                          <p:spTgt spid="557"/>
                                        </p:tgtEl>
                                        <p:attrNameLst>
                                          <p:attrName>style.visibility</p:attrName>
                                        </p:attrNameLst>
                                      </p:cBhvr>
                                      <p:to>
                                        <p:strVal val="visible"/>
                                      </p:to>
                                    </p:set>
                                    <p:animEffect transition="in" filter="wipe(up)">
                                      <p:cBhvr>
                                        <p:cTn id="31" dur="500"/>
                                        <p:tgtEl>
                                          <p:spTgt spid="557"/>
                                        </p:tgtEl>
                                      </p:cBhvr>
                                    </p:animEffect>
                                  </p:childTnLst>
                                </p:cTn>
                              </p:par>
                              <p:par>
                                <p:cTn id="32" presetID="22" presetClass="entr" presetSubtype="8" fill="hold" nodeType="withEffect">
                                  <p:stCondLst>
                                    <p:cond delay="0"/>
                                  </p:stCondLst>
                                  <p:childTnLst>
                                    <p:set>
                                      <p:cBhvr>
                                        <p:cTn id="33" dur="1" fill="hold">
                                          <p:stCondLst>
                                            <p:cond delay="0"/>
                                          </p:stCondLst>
                                        </p:cTn>
                                        <p:tgtEl>
                                          <p:spTgt spid="636"/>
                                        </p:tgtEl>
                                        <p:attrNameLst>
                                          <p:attrName>style.visibility</p:attrName>
                                        </p:attrNameLst>
                                      </p:cBhvr>
                                      <p:to>
                                        <p:strVal val="visible"/>
                                      </p:to>
                                    </p:set>
                                    <p:animEffect transition="in" filter="wipe(left)">
                                      <p:cBhvr>
                                        <p:cTn id="34" dur="500"/>
                                        <p:tgtEl>
                                          <p:spTgt spid="636"/>
                                        </p:tgtEl>
                                      </p:cBhvr>
                                    </p:animEffect>
                                  </p:childTnLst>
                                </p:cTn>
                              </p:par>
                              <p:par>
                                <p:cTn id="35" presetID="22" presetClass="entr" presetSubtype="1" fill="hold" nodeType="withEffect">
                                  <p:stCondLst>
                                    <p:cond delay="0"/>
                                  </p:stCondLst>
                                  <p:childTnLst>
                                    <p:set>
                                      <p:cBhvr>
                                        <p:cTn id="36" dur="1" fill="hold">
                                          <p:stCondLst>
                                            <p:cond delay="0"/>
                                          </p:stCondLst>
                                        </p:cTn>
                                        <p:tgtEl>
                                          <p:spTgt spid="559"/>
                                        </p:tgtEl>
                                        <p:attrNameLst>
                                          <p:attrName>style.visibility</p:attrName>
                                        </p:attrNameLst>
                                      </p:cBhvr>
                                      <p:to>
                                        <p:strVal val="visible"/>
                                      </p:to>
                                    </p:set>
                                    <p:animEffect transition="in" filter="wipe(up)">
                                      <p:cBhvr>
                                        <p:cTn id="37" dur="500"/>
                                        <p:tgtEl>
                                          <p:spTgt spid="559"/>
                                        </p:tgtEl>
                                      </p:cBhvr>
                                    </p:animEffect>
                                  </p:childTnLst>
                                </p:cTn>
                              </p:par>
                              <p:par>
                                <p:cTn id="38" presetID="1" presetClass="entr" presetSubtype="0" fill="hold" nodeType="withEffect">
                                  <p:stCondLst>
                                    <p:cond delay="0"/>
                                  </p:stCondLst>
                                  <p:childTnLst>
                                    <p:set>
                                      <p:cBhvr>
                                        <p:cTn id="39" dur="1" fill="hold">
                                          <p:stCondLst>
                                            <p:cond delay="0"/>
                                          </p:stCondLst>
                                        </p:cTn>
                                        <p:tgtEl>
                                          <p:spTgt spid="689"/>
                                        </p:tgtEl>
                                        <p:attrNameLst>
                                          <p:attrName>style.visibility</p:attrName>
                                        </p:attrNameLst>
                                      </p:cBhvr>
                                      <p:to>
                                        <p:strVal val="visible"/>
                                      </p:to>
                                    </p:se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 name="Group 339">
            <a:extLst>
              <a:ext uri="{FF2B5EF4-FFF2-40B4-BE49-F238E27FC236}">
                <a16:creationId xmlns:a16="http://schemas.microsoft.com/office/drawing/2014/main" id="{CC35E45C-1727-4240-ABB6-6BB6AD7FC789}"/>
              </a:ext>
            </a:extLst>
          </p:cNvPr>
          <p:cNvGrpSpPr/>
          <p:nvPr/>
        </p:nvGrpSpPr>
        <p:grpSpPr>
          <a:xfrm>
            <a:off x="1734836" y="2404844"/>
            <a:ext cx="1414038" cy="1414038"/>
            <a:chOff x="4876800" y="1600199"/>
            <a:chExt cx="2819401" cy="2819401"/>
          </a:xfrm>
        </p:grpSpPr>
        <p:grpSp>
          <p:nvGrpSpPr>
            <p:cNvPr id="341" name="Group 340">
              <a:extLst>
                <a:ext uri="{FF2B5EF4-FFF2-40B4-BE49-F238E27FC236}">
                  <a16:creationId xmlns:a16="http://schemas.microsoft.com/office/drawing/2014/main" id="{07D786E9-9BD2-604B-9AB2-DA6C25171B9D}"/>
                </a:ext>
              </a:extLst>
            </p:cNvPr>
            <p:cNvGrpSpPr/>
            <p:nvPr/>
          </p:nvGrpSpPr>
          <p:grpSpPr>
            <a:xfrm>
              <a:off x="5486400" y="3962400"/>
              <a:ext cx="2209800" cy="457200"/>
              <a:chOff x="5486400" y="3962400"/>
              <a:chExt cx="2209800" cy="457200"/>
            </a:xfrm>
          </p:grpSpPr>
          <p:sp>
            <p:nvSpPr>
              <p:cNvPr id="386" name="DRAM">
                <a:extLst>
                  <a:ext uri="{FF2B5EF4-FFF2-40B4-BE49-F238E27FC236}">
                    <a16:creationId xmlns:a16="http://schemas.microsoft.com/office/drawing/2014/main" id="{25AFF8CC-D2CE-4944-968E-16A914E96E0B}"/>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7" name="DRAM">
                <a:extLst>
                  <a:ext uri="{FF2B5EF4-FFF2-40B4-BE49-F238E27FC236}">
                    <a16:creationId xmlns:a16="http://schemas.microsoft.com/office/drawing/2014/main" id="{A59A5E2D-A64B-0D4D-8EA7-1030BECFC5C9}"/>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8" name="DRAM">
                <a:extLst>
                  <a:ext uri="{FF2B5EF4-FFF2-40B4-BE49-F238E27FC236}">
                    <a16:creationId xmlns:a16="http://schemas.microsoft.com/office/drawing/2014/main" id="{0AC56506-EA43-4C44-AEE1-7C14A8E91E6F}"/>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9" name="DRAM">
                <a:extLst>
                  <a:ext uri="{FF2B5EF4-FFF2-40B4-BE49-F238E27FC236}">
                    <a16:creationId xmlns:a16="http://schemas.microsoft.com/office/drawing/2014/main" id="{830F5712-D881-B848-A163-37C9BC9623BB}"/>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0" name="DRAM">
                <a:extLst>
                  <a:ext uri="{FF2B5EF4-FFF2-40B4-BE49-F238E27FC236}">
                    <a16:creationId xmlns:a16="http://schemas.microsoft.com/office/drawing/2014/main" id="{E35B8059-AE62-1C4D-A6FA-AE4C00592107}"/>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2" name="Group 341">
              <a:extLst>
                <a:ext uri="{FF2B5EF4-FFF2-40B4-BE49-F238E27FC236}">
                  <a16:creationId xmlns:a16="http://schemas.microsoft.com/office/drawing/2014/main" id="{FBFD512B-2633-3941-98E3-3FB6F769F062}"/>
                </a:ext>
              </a:extLst>
            </p:cNvPr>
            <p:cNvGrpSpPr/>
            <p:nvPr/>
          </p:nvGrpSpPr>
          <p:grpSpPr>
            <a:xfrm>
              <a:off x="4876800" y="1600200"/>
              <a:ext cx="457200" cy="2209800"/>
              <a:chOff x="4876800" y="1600200"/>
              <a:chExt cx="457200" cy="2209800"/>
            </a:xfrm>
          </p:grpSpPr>
          <p:sp>
            <p:nvSpPr>
              <p:cNvPr id="381" name="DRAM">
                <a:extLst>
                  <a:ext uri="{FF2B5EF4-FFF2-40B4-BE49-F238E27FC236}">
                    <a16:creationId xmlns:a16="http://schemas.microsoft.com/office/drawing/2014/main" id="{F0295A5A-104C-AC47-9B22-B86FF4637CC5}"/>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2" name="DRAM">
                <a:extLst>
                  <a:ext uri="{FF2B5EF4-FFF2-40B4-BE49-F238E27FC236}">
                    <a16:creationId xmlns:a16="http://schemas.microsoft.com/office/drawing/2014/main" id="{A95732E7-8722-DB42-BE30-4D7D083459E8}"/>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3" name="DRAM">
                <a:extLst>
                  <a:ext uri="{FF2B5EF4-FFF2-40B4-BE49-F238E27FC236}">
                    <a16:creationId xmlns:a16="http://schemas.microsoft.com/office/drawing/2014/main" id="{5C191B66-3FF9-B243-8625-8D3D8B5E0920}"/>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4" name="DRAM">
                <a:extLst>
                  <a:ext uri="{FF2B5EF4-FFF2-40B4-BE49-F238E27FC236}">
                    <a16:creationId xmlns:a16="http://schemas.microsoft.com/office/drawing/2014/main" id="{6A936B45-032D-1B4A-A275-60DFAFDAF3CD}"/>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5" name="DRAM">
                <a:extLst>
                  <a:ext uri="{FF2B5EF4-FFF2-40B4-BE49-F238E27FC236}">
                    <a16:creationId xmlns:a16="http://schemas.microsoft.com/office/drawing/2014/main" id="{92AC43AF-98B8-354F-84BD-0B1B67F3266A}"/>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3" name="Group 342">
              <a:extLst>
                <a:ext uri="{FF2B5EF4-FFF2-40B4-BE49-F238E27FC236}">
                  <a16:creationId xmlns:a16="http://schemas.microsoft.com/office/drawing/2014/main" id="{8A7DDA86-1037-5A4C-9F1C-0055EB7E57D7}"/>
                </a:ext>
              </a:extLst>
            </p:cNvPr>
            <p:cNvGrpSpPr/>
            <p:nvPr/>
          </p:nvGrpSpPr>
          <p:grpSpPr>
            <a:xfrm>
              <a:off x="5676900" y="1600199"/>
              <a:ext cx="1828800" cy="2362201"/>
              <a:chOff x="5676900" y="1170708"/>
              <a:chExt cx="1828800" cy="2791692"/>
            </a:xfrm>
          </p:grpSpPr>
          <p:cxnSp>
            <p:nvCxnSpPr>
              <p:cNvPr id="376" name="Straight Connector 375">
                <a:extLst>
                  <a:ext uri="{FF2B5EF4-FFF2-40B4-BE49-F238E27FC236}">
                    <a16:creationId xmlns:a16="http://schemas.microsoft.com/office/drawing/2014/main" id="{29FFA326-7640-9F45-8A15-1DCBB1088151}"/>
                  </a:ext>
                </a:extLst>
              </p:cNvPr>
              <p:cNvCxnSpPr>
                <a:cxnSpLocks/>
                <a:stCxn id="346" idx="0"/>
                <a:endCxn id="386"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324A8636-04C6-E741-B3D0-3FEBDF3B314B}"/>
                  </a:ext>
                </a:extLst>
              </p:cNvPr>
              <p:cNvCxnSpPr>
                <a:cxnSpLocks/>
                <a:stCxn id="348" idx="0"/>
                <a:endCxn id="388"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A36AED9A-C4A2-6041-88E8-2AB310150EBF}"/>
                  </a:ext>
                </a:extLst>
              </p:cNvPr>
              <p:cNvCxnSpPr>
                <a:cxnSpLocks/>
                <a:stCxn id="349" idx="0"/>
                <a:endCxn id="389"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AD0D7C1B-7F60-CB44-9583-5C5F08F22337}"/>
                  </a:ext>
                </a:extLst>
              </p:cNvPr>
              <p:cNvCxnSpPr>
                <a:cxnSpLocks/>
                <a:stCxn id="350" idx="0"/>
                <a:endCxn id="390"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E5D9C3DF-A3E2-804A-A10F-680406B6A719}"/>
                  </a:ext>
                </a:extLst>
              </p:cNvPr>
              <p:cNvCxnSpPr>
                <a:cxnSpLocks/>
                <a:stCxn id="347" idx="0"/>
                <a:endCxn id="387"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4" name="Group 343">
              <a:extLst>
                <a:ext uri="{FF2B5EF4-FFF2-40B4-BE49-F238E27FC236}">
                  <a16:creationId xmlns:a16="http://schemas.microsoft.com/office/drawing/2014/main" id="{48E21240-B567-8A4A-A2AD-6B219C062D5D}"/>
                </a:ext>
              </a:extLst>
            </p:cNvPr>
            <p:cNvGrpSpPr/>
            <p:nvPr/>
          </p:nvGrpSpPr>
          <p:grpSpPr>
            <a:xfrm>
              <a:off x="5334000" y="1790700"/>
              <a:ext cx="2362201" cy="1828800"/>
              <a:chOff x="5333998" y="1790700"/>
              <a:chExt cx="2791691" cy="1828800"/>
            </a:xfrm>
          </p:grpSpPr>
          <p:cxnSp>
            <p:nvCxnSpPr>
              <p:cNvPr id="371" name="Straight Connector 370">
                <a:extLst>
                  <a:ext uri="{FF2B5EF4-FFF2-40B4-BE49-F238E27FC236}">
                    <a16:creationId xmlns:a16="http://schemas.microsoft.com/office/drawing/2014/main" id="{C28A874C-9927-4B48-B779-3E40D990C9B4}"/>
                  </a:ext>
                </a:extLst>
              </p:cNvPr>
              <p:cNvCxnSpPr>
                <a:cxnSpLocks/>
                <a:stCxn id="350" idx="6"/>
                <a:endCxn id="381"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CB2AC50A-9D6B-764F-B364-48AE4970D378}"/>
                  </a:ext>
                </a:extLst>
              </p:cNvPr>
              <p:cNvCxnSpPr>
                <a:cxnSpLocks/>
                <a:stCxn id="355" idx="6"/>
                <a:endCxn id="382"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882D8C5E-F052-234C-8FF5-6A7DB46C8CD4}"/>
                  </a:ext>
                </a:extLst>
              </p:cNvPr>
              <p:cNvCxnSpPr>
                <a:cxnSpLocks/>
                <a:stCxn id="360" idx="6"/>
                <a:endCxn id="383"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1682FC39-5945-094F-A3FA-E8231AF82D4C}"/>
                  </a:ext>
                </a:extLst>
              </p:cNvPr>
              <p:cNvCxnSpPr>
                <a:cxnSpLocks/>
                <a:stCxn id="365" idx="6"/>
                <a:endCxn id="384"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AD25485F-B7C0-674E-A307-AD236EC77A9C}"/>
                  </a:ext>
                </a:extLst>
              </p:cNvPr>
              <p:cNvCxnSpPr>
                <a:cxnSpLocks/>
                <a:stCxn id="370" idx="6"/>
                <a:endCxn id="385"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5" name="Group 344">
              <a:extLst>
                <a:ext uri="{FF2B5EF4-FFF2-40B4-BE49-F238E27FC236}">
                  <a16:creationId xmlns:a16="http://schemas.microsoft.com/office/drawing/2014/main" id="{229D41FD-2CCA-4249-A6DE-D48343BF5009}"/>
                </a:ext>
              </a:extLst>
            </p:cNvPr>
            <p:cNvGrpSpPr/>
            <p:nvPr/>
          </p:nvGrpSpPr>
          <p:grpSpPr>
            <a:xfrm>
              <a:off x="5486400" y="1600200"/>
              <a:ext cx="2209800" cy="2209800"/>
              <a:chOff x="5486400" y="1600200"/>
              <a:chExt cx="2209800" cy="2209800"/>
            </a:xfrm>
          </p:grpSpPr>
          <p:sp>
            <p:nvSpPr>
              <p:cNvPr id="346" name="Oval 345">
                <a:extLst>
                  <a:ext uri="{FF2B5EF4-FFF2-40B4-BE49-F238E27FC236}">
                    <a16:creationId xmlns:a16="http://schemas.microsoft.com/office/drawing/2014/main" id="{DFA999E8-5131-9248-A99D-83D97CD28E87}"/>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7" name="Oval 346">
                <a:extLst>
                  <a:ext uri="{FF2B5EF4-FFF2-40B4-BE49-F238E27FC236}">
                    <a16:creationId xmlns:a16="http://schemas.microsoft.com/office/drawing/2014/main" id="{065DA791-AF26-F244-A31B-F9A127DC50E2}"/>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8" name="Oval 347">
                <a:extLst>
                  <a:ext uri="{FF2B5EF4-FFF2-40B4-BE49-F238E27FC236}">
                    <a16:creationId xmlns:a16="http://schemas.microsoft.com/office/drawing/2014/main" id="{67B7BC3F-263D-044F-9E20-F4A092F79728}"/>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9" name="Oval 348">
                <a:extLst>
                  <a:ext uri="{FF2B5EF4-FFF2-40B4-BE49-F238E27FC236}">
                    <a16:creationId xmlns:a16="http://schemas.microsoft.com/office/drawing/2014/main" id="{CD12FE48-46D9-1B4F-9B29-8C8A04EC544B}"/>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0" name="Oval 349">
                <a:extLst>
                  <a:ext uri="{FF2B5EF4-FFF2-40B4-BE49-F238E27FC236}">
                    <a16:creationId xmlns:a16="http://schemas.microsoft.com/office/drawing/2014/main" id="{23297995-A6C8-D942-BDAC-591A2FC62004}"/>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1" name="Oval 350">
                <a:extLst>
                  <a:ext uri="{FF2B5EF4-FFF2-40B4-BE49-F238E27FC236}">
                    <a16:creationId xmlns:a16="http://schemas.microsoft.com/office/drawing/2014/main" id="{FB120AB4-4E3C-EA40-A7D1-5A3A9B7410F3}"/>
                  </a:ext>
                </a:extLst>
              </p:cNvPr>
              <p:cNvSpPr/>
              <p:nvPr/>
            </p:nvSpPr>
            <p:spPr>
              <a:xfrm>
                <a:off x="54864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2" name="Oval 351">
                <a:extLst>
                  <a:ext uri="{FF2B5EF4-FFF2-40B4-BE49-F238E27FC236}">
                    <a16:creationId xmlns:a16="http://schemas.microsoft.com/office/drawing/2014/main" id="{5E36ACE9-B990-2241-9BB2-3CCBF85BCB6C}"/>
                  </a:ext>
                </a:extLst>
              </p:cNvPr>
              <p:cNvSpPr/>
              <p:nvPr/>
            </p:nvSpPr>
            <p:spPr>
              <a:xfrm>
                <a:off x="59436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3" name="Oval 352">
                <a:extLst>
                  <a:ext uri="{FF2B5EF4-FFF2-40B4-BE49-F238E27FC236}">
                    <a16:creationId xmlns:a16="http://schemas.microsoft.com/office/drawing/2014/main" id="{906D173F-0B41-CD43-890F-4DB06902718B}"/>
                  </a:ext>
                </a:extLst>
              </p:cNvPr>
              <p:cNvSpPr/>
              <p:nvPr/>
            </p:nvSpPr>
            <p:spPr>
              <a:xfrm>
                <a:off x="64008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4" name="Oval 353">
                <a:extLst>
                  <a:ext uri="{FF2B5EF4-FFF2-40B4-BE49-F238E27FC236}">
                    <a16:creationId xmlns:a16="http://schemas.microsoft.com/office/drawing/2014/main" id="{A5F9740F-4DC2-D143-96E8-4E47516C8007}"/>
                  </a:ext>
                </a:extLst>
              </p:cNvPr>
              <p:cNvSpPr/>
              <p:nvPr/>
            </p:nvSpPr>
            <p:spPr>
              <a:xfrm>
                <a:off x="68580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5" name="Oval 354">
                <a:extLst>
                  <a:ext uri="{FF2B5EF4-FFF2-40B4-BE49-F238E27FC236}">
                    <a16:creationId xmlns:a16="http://schemas.microsoft.com/office/drawing/2014/main" id="{0C330B6F-B25C-EE4B-8723-8E248F44CE9D}"/>
                  </a:ext>
                </a:extLst>
              </p:cNvPr>
              <p:cNvSpPr/>
              <p:nvPr/>
            </p:nvSpPr>
            <p:spPr>
              <a:xfrm>
                <a:off x="73152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6" name="Oval 355">
                <a:extLst>
                  <a:ext uri="{FF2B5EF4-FFF2-40B4-BE49-F238E27FC236}">
                    <a16:creationId xmlns:a16="http://schemas.microsoft.com/office/drawing/2014/main" id="{164373B5-05E8-DC4A-9EC7-F480CBECB24F}"/>
                  </a:ext>
                </a:extLst>
              </p:cNvPr>
              <p:cNvSpPr/>
              <p:nvPr/>
            </p:nvSpPr>
            <p:spPr>
              <a:xfrm>
                <a:off x="54864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7" name="Oval 356">
                <a:extLst>
                  <a:ext uri="{FF2B5EF4-FFF2-40B4-BE49-F238E27FC236}">
                    <a16:creationId xmlns:a16="http://schemas.microsoft.com/office/drawing/2014/main" id="{682ACD19-D060-094B-AD85-49DBBF550BFA}"/>
                  </a:ext>
                </a:extLst>
              </p:cNvPr>
              <p:cNvSpPr/>
              <p:nvPr/>
            </p:nvSpPr>
            <p:spPr>
              <a:xfrm>
                <a:off x="59436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8" name="Oval 357">
                <a:extLst>
                  <a:ext uri="{FF2B5EF4-FFF2-40B4-BE49-F238E27FC236}">
                    <a16:creationId xmlns:a16="http://schemas.microsoft.com/office/drawing/2014/main" id="{FACC320E-5148-DC4D-97F0-CB0A40C53999}"/>
                  </a:ext>
                </a:extLst>
              </p:cNvPr>
              <p:cNvSpPr/>
              <p:nvPr/>
            </p:nvSpPr>
            <p:spPr>
              <a:xfrm>
                <a:off x="64008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9" name="Oval 358">
                <a:extLst>
                  <a:ext uri="{FF2B5EF4-FFF2-40B4-BE49-F238E27FC236}">
                    <a16:creationId xmlns:a16="http://schemas.microsoft.com/office/drawing/2014/main" id="{AFC00C1E-7968-864E-845D-B29D96B13045}"/>
                  </a:ext>
                </a:extLst>
              </p:cNvPr>
              <p:cNvSpPr/>
              <p:nvPr/>
            </p:nvSpPr>
            <p:spPr>
              <a:xfrm>
                <a:off x="68580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0" name="Oval 359">
                <a:extLst>
                  <a:ext uri="{FF2B5EF4-FFF2-40B4-BE49-F238E27FC236}">
                    <a16:creationId xmlns:a16="http://schemas.microsoft.com/office/drawing/2014/main" id="{B2A34CFC-CA03-BD41-B205-90944A53C23C}"/>
                  </a:ext>
                </a:extLst>
              </p:cNvPr>
              <p:cNvSpPr/>
              <p:nvPr/>
            </p:nvSpPr>
            <p:spPr>
              <a:xfrm>
                <a:off x="73152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1" name="Oval 360">
                <a:extLst>
                  <a:ext uri="{FF2B5EF4-FFF2-40B4-BE49-F238E27FC236}">
                    <a16:creationId xmlns:a16="http://schemas.microsoft.com/office/drawing/2014/main" id="{8FF0B806-9899-6B41-8779-96C7F77A15E8}"/>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2" name="Oval 361">
                <a:extLst>
                  <a:ext uri="{FF2B5EF4-FFF2-40B4-BE49-F238E27FC236}">
                    <a16:creationId xmlns:a16="http://schemas.microsoft.com/office/drawing/2014/main" id="{5AE1ED62-1930-7042-8983-A26AEDA97921}"/>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3" name="Oval 362">
                <a:extLst>
                  <a:ext uri="{FF2B5EF4-FFF2-40B4-BE49-F238E27FC236}">
                    <a16:creationId xmlns:a16="http://schemas.microsoft.com/office/drawing/2014/main" id="{02BFFBE3-F9E0-EA42-BED8-30937998D054}"/>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4" name="Oval 363">
                <a:extLst>
                  <a:ext uri="{FF2B5EF4-FFF2-40B4-BE49-F238E27FC236}">
                    <a16:creationId xmlns:a16="http://schemas.microsoft.com/office/drawing/2014/main" id="{A6E7ED46-7F33-FD40-ADDD-D8DA1AB93894}"/>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5" name="Oval 364">
                <a:extLst>
                  <a:ext uri="{FF2B5EF4-FFF2-40B4-BE49-F238E27FC236}">
                    <a16:creationId xmlns:a16="http://schemas.microsoft.com/office/drawing/2014/main" id="{7B0D521E-528E-5B44-AF3A-B583B35EB5AD}"/>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6" name="Oval 365">
                <a:extLst>
                  <a:ext uri="{FF2B5EF4-FFF2-40B4-BE49-F238E27FC236}">
                    <a16:creationId xmlns:a16="http://schemas.microsoft.com/office/drawing/2014/main" id="{DF2CB39B-98B7-7540-86CF-CFCCDFF05ED9}"/>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7" name="Oval 366">
                <a:extLst>
                  <a:ext uri="{FF2B5EF4-FFF2-40B4-BE49-F238E27FC236}">
                    <a16:creationId xmlns:a16="http://schemas.microsoft.com/office/drawing/2014/main" id="{3B60278B-CD23-EA4F-ACA9-3CBA14D8E405}"/>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8" name="Oval 367">
                <a:extLst>
                  <a:ext uri="{FF2B5EF4-FFF2-40B4-BE49-F238E27FC236}">
                    <a16:creationId xmlns:a16="http://schemas.microsoft.com/office/drawing/2014/main" id="{0EA7443B-358B-CA4E-AD9A-30C5ADF6AAAD}"/>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9" name="Oval 368">
                <a:extLst>
                  <a:ext uri="{FF2B5EF4-FFF2-40B4-BE49-F238E27FC236}">
                    <a16:creationId xmlns:a16="http://schemas.microsoft.com/office/drawing/2014/main" id="{98B80347-3184-0044-B50C-AF956B90BEFE}"/>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0" name="Oval 369">
                <a:extLst>
                  <a:ext uri="{FF2B5EF4-FFF2-40B4-BE49-F238E27FC236}">
                    <a16:creationId xmlns:a16="http://schemas.microsoft.com/office/drawing/2014/main" id="{24F96B99-A27F-8642-9D72-69558AE15435}"/>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391" name="Group 390">
            <a:extLst>
              <a:ext uri="{FF2B5EF4-FFF2-40B4-BE49-F238E27FC236}">
                <a16:creationId xmlns:a16="http://schemas.microsoft.com/office/drawing/2014/main" id="{B11AFC47-D992-1E46-A46D-0AA729C4BB6D}"/>
              </a:ext>
            </a:extLst>
          </p:cNvPr>
          <p:cNvGrpSpPr/>
          <p:nvPr/>
        </p:nvGrpSpPr>
        <p:grpSpPr>
          <a:xfrm>
            <a:off x="3292364" y="2404844"/>
            <a:ext cx="1414038" cy="1414038"/>
            <a:chOff x="4876800" y="1600199"/>
            <a:chExt cx="2819401" cy="2819401"/>
          </a:xfrm>
        </p:grpSpPr>
        <p:grpSp>
          <p:nvGrpSpPr>
            <p:cNvPr id="392" name="Group 391">
              <a:extLst>
                <a:ext uri="{FF2B5EF4-FFF2-40B4-BE49-F238E27FC236}">
                  <a16:creationId xmlns:a16="http://schemas.microsoft.com/office/drawing/2014/main" id="{39382EDE-AA35-184B-8C6B-C26BF87175EE}"/>
                </a:ext>
              </a:extLst>
            </p:cNvPr>
            <p:cNvGrpSpPr/>
            <p:nvPr/>
          </p:nvGrpSpPr>
          <p:grpSpPr>
            <a:xfrm>
              <a:off x="5486400" y="3962400"/>
              <a:ext cx="2209800" cy="457200"/>
              <a:chOff x="5486400" y="3962400"/>
              <a:chExt cx="2209800" cy="457200"/>
            </a:xfrm>
          </p:grpSpPr>
          <p:sp>
            <p:nvSpPr>
              <p:cNvPr id="437" name="DRAM">
                <a:extLst>
                  <a:ext uri="{FF2B5EF4-FFF2-40B4-BE49-F238E27FC236}">
                    <a16:creationId xmlns:a16="http://schemas.microsoft.com/office/drawing/2014/main" id="{A9CB3F9B-AAF7-7248-9BB0-B4B86E99CEEC}"/>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8" name="DRAM">
                <a:extLst>
                  <a:ext uri="{FF2B5EF4-FFF2-40B4-BE49-F238E27FC236}">
                    <a16:creationId xmlns:a16="http://schemas.microsoft.com/office/drawing/2014/main" id="{1D7D8DCC-B86C-C641-BA28-D0BD8AF05D2D}"/>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9" name="DRAM">
                <a:extLst>
                  <a:ext uri="{FF2B5EF4-FFF2-40B4-BE49-F238E27FC236}">
                    <a16:creationId xmlns:a16="http://schemas.microsoft.com/office/drawing/2014/main" id="{BAB1A4EB-C414-0448-8A0B-7E519FE8B954}"/>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0" name="DRAM">
                <a:extLst>
                  <a:ext uri="{FF2B5EF4-FFF2-40B4-BE49-F238E27FC236}">
                    <a16:creationId xmlns:a16="http://schemas.microsoft.com/office/drawing/2014/main" id="{398F608C-8B86-D84E-BD47-CE3649AB9E11}"/>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1" name="DRAM">
                <a:extLst>
                  <a:ext uri="{FF2B5EF4-FFF2-40B4-BE49-F238E27FC236}">
                    <a16:creationId xmlns:a16="http://schemas.microsoft.com/office/drawing/2014/main" id="{08B71CC4-8A4F-DD4C-BEE0-866EBE59AE7B}"/>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3" name="Group 392">
              <a:extLst>
                <a:ext uri="{FF2B5EF4-FFF2-40B4-BE49-F238E27FC236}">
                  <a16:creationId xmlns:a16="http://schemas.microsoft.com/office/drawing/2014/main" id="{07A10A8B-DE37-4D4B-B3B7-53AF498FCE7A}"/>
                </a:ext>
              </a:extLst>
            </p:cNvPr>
            <p:cNvGrpSpPr/>
            <p:nvPr/>
          </p:nvGrpSpPr>
          <p:grpSpPr>
            <a:xfrm>
              <a:off x="4876800" y="1600200"/>
              <a:ext cx="457200" cy="2209800"/>
              <a:chOff x="4876800" y="1600200"/>
              <a:chExt cx="457200" cy="2209800"/>
            </a:xfrm>
          </p:grpSpPr>
          <p:sp>
            <p:nvSpPr>
              <p:cNvPr id="432" name="DRAM">
                <a:extLst>
                  <a:ext uri="{FF2B5EF4-FFF2-40B4-BE49-F238E27FC236}">
                    <a16:creationId xmlns:a16="http://schemas.microsoft.com/office/drawing/2014/main" id="{74EDFB8B-4EAC-6540-A2DE-26FA676ABF83}"/>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3" name="DRAM">
                <a:extLst>
                  <a:ext uri="{FF2B5EF4-FFF2-40B4-BE49-F238E27FC236}">
                    <a16:creationId xmlns:a16="http://schemas.microsoft.com/office/drawing/2014/main" id="{1874FD00-A6E9-6F4E-BEAF-20253DAF4197}"/>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4" name="DRAM">
                <a:extLst>
                  <a:ext uri="{FF2B5EF4-FFF2-40B4-BE49-F238E27FC236}">
                    <a16:creationId xmlns:a16="http://schemas.microsoft.com/office/drawing/2014/main" id="{6C1E8F37-B137-C546-9510-9D33EEA5B944}"/>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5" name="DRAM">
                <a:extLst>
                  <a:ext uri="{FF2B5EF4-FFF2-40B4-BE49-F238E27FC236}">
                    <a16:creationId xmlns:a16="http://schemas.microsoft.com/office/drawing/2014/main" id="{E9A156C1-4F9B-2144-B478-CA14902A62BE}"/>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6" name="DRAM">
                <a:extLst>
                  <a:ext uri="{FF2B5EF4-FFF2-40B4-BE49-F238E27FC236}">
                    <a16:creationId xmlns:a16="http://schemas.microsoft.com/office/drawing/2014/main" id="{5D3FE231-9579-B543-97D9-CC936EC8F370}"/>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4" name="Group 393">
              <a:extLst>
                <a:ext uri="{FF2B5EF4-FFF2-40B4-BE49-F238E27FC236}">
                  <a16:creationId xmlns:a16="http://schemas.microsoft.com/office/drawing/2014/main" id="{22BF00FC-B81D-7B4D-9B63-8DE814646255}"/>
                </a:ext>
              </a:extLst>
            </p:cNvPr>
            <p:cNvGrpSpPr/>
            <p:nvPr/>
          </p:nvGrpSpPr>
          <p:grpSpPr>
            <a:xfrm>
              <a:off x="5676900" y="1600199"/>
              <a:ext cx="1828800" cy="2362201"/>
              <a:chOff x="5676900" y="1170708"/>
              <a:chExt cx="1828800" cy="2791692"/>
            </a:xfrm>
          </p:grpSpPr>
          <p:cxnSp>
            <p:nvCxnSpPr>
              <p:cNvPr id="427" name="Straight Connector 426">
                <a:extLst>
                  <a:ext uri="{FF2B5EF4-FFF2-40B4-BE49-F238E27FC236}">
                    <a16:creationId xmlns:a16="http://schemas.microsoft.com/office/drawing/2014/main" id="{66825576-4991-D141-A606-275CE07F0B90}"/>
                  </a:ext>
                </a:extLst>
              </p:cNvPr>
              <p:cNvCxnSpPr>
                <a:cxnSpLocks/>
                <a:stCxn id="397" idx="0"/>
                <a:endCxn id="437"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C05FEDD8-553B-E246-AC5C-15BB1D44C318}"/>
                  </a:ext>
                </a:extLst>
              </p:cNvPr>
              <p:cNvCxnSpPr>
                <a:cxnSpLocks/>
                <a:stCxn id="399" idx="0"/>
                <a:endCxn id="439"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8FB76780-C566-3E4E-8A55-1CF551183030}"/>
                  </a:ext>
                </a:extLst>
              </p:cNvPr>
              <p:cNvCxnSpPr>
                <a:cxnSpLocks/>
                <a:stCxn id="400" idx="0"/>
                <a:endCxn id="440"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AB3A500C-1762-C142-9DAF-D39B74DCAAB7}"/>
                  </a:ext>
                </a:extLst>
              </p:cNvPr>
              <p:cNvCxnSpPr>
                <a:cxnSpLocks/>
                <a:stCxn id="401" idx="0"/>
                <a:endCxn id="441"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A37406B4-A1DE-BA40-9ABC-FB28B753EA8D}"/>
                  </a:ext>
                </a:extLst>
              </p:cNvPr>
              <p:cNvCxnSpPr>
                <a:cxnSpLocks/>
                <a:stCxn id="398" idx="0"/>
                <a:endCxn id="438"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5" name="Group 394">
              <a:extLst>
                <a:ext uri="{FF2B5EF4-FFF2-40B4-BE49-F238E27FC236}">
                  <a16:creationId xmlns:a16="http://schemas.microsoft.com/office/drawing/2014/main" id="{E3601414-FC10-A340-A9F2-B35360F8AA5F}"/>
                </a:ext>
              </a:extLst>
            </p:cNvPr>
            <p:cNvGrpSpPr/>
            <p:nvPr/>
          </p:nvGrpSpPr>
          <p:grpSpPr>
            <a:xfrm>
              <a:off x="5334000" y="1790700"/>
              <a:ext cx="2362201" cy="1828800"/>
              <a:chOff x="5333998" y="1790700"/>
              <a:chExt cx="2791691" cy="1828800"/>
            </a:xfrm>
          </p:grpSpPr>
          <p:cxnSp>
            <p:nvCxnSpPr>
              <p:cNvPr id="422" name="Straight Connector 421">
                <a:extLst>
                  <a:ext uri="{FF2B5EF4-FFF2-40B4-BE49-F238E27FC236}">
                    <a16:creationId xmlns:a16="http://schemas.microsoft.com/office/drawing/2014/main" id="{F35E9050-B57E-A94A-9B8A-7599A47F425F}"/>
                  </a:ext>
                </a:extLst>
              </p:cNvPr>
              <p:cNvCxnSpPr>
                <a:cxnSpLocks/>
                <a:stCxn id="401" idx="6"/>
                <a:endCxn id="432"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2C7C2EC-B504-BB48-9DC6-65CE93CF1E5F}"/>
                  </a:ext>
                </a:extLst>
              </p:cNvPr>
              <p:cNvCxnSpPr>
                <a:cxnSpLocks/>
                <a:stCxn id="406" idx="6"/>
                <a:endCxn id="433"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583846CB-F02D-534C-9969-8B7615699FDC}"/>
                  </a:ext>
                </a:extLst>
              </p:cNvPr>
              <p:cNvCxnSpPr>
                <a:cxnSpLocks/>
                <a:endCxn id="434" idx="0"/>
              </p:cNvCxnSpPr>
              <p:nvPr/>
            </p:nvCxnSpPr>
            <p:spPr>
              <a:xfrm flipH="1">
                <a:off x="5333998" y="2705100"/>
                <a:ext cx="2791686"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6B33149D-96A6-2E4C-B353-11478420610B}"/>
                  </a:ext>
                </a:extLst>
              </p:cNvPr>
              <p:cNvCxnSpPr>
                <a:cxnSpLocks/>
                <a:stCxn id="416" idx="6"/>
                <a:endCxn id="435"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1F40B3AF-6386-7842-A059-5DF6B3A1BEEE}"/>
                  </a:ext>
                </a:extLst>
              </p:cNvPr>
              <p:cNvCxnSpPr>
                <a:cxnSpLocks/>
                <a:stCxn id="421" idx="6"/>
                <a:endCxn id="436"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6" name="Group 395">
              <a:extLst>
                <a:ext uri="{FF2B5EF4-FFF2-40B4-BE49-F238E27FC236}">
                  <a16:creationId xmlns:a16="http://schemas.microsoft.com/office/drawing/2014/main" id="{0CEB0A94-5D02-4C48-84CA-74AD2EA1A2BA}"/>
                </a:ext>
              </a:extLst>
            </p:cNvPr>
            <p:cNvGrpSpPr/>
            <p:nvPr/>
          </p:nvGrpSpPr>
          <p:grpSpPr>
            <a:xfrm>
              <a:off x="5486400" y="1600200"/>
              <a:ext cx="2209800" cy="2209800"/>
              <a:chOff x="5486400" y="1600200"/>
              <a:chExt cx="2209800" cy="2209800"/>
            </a:xfrm>
          </p:grpSpPr>
          <p:sp>
            <p:nvSpPr>
              <p:cNvPr id="397" name="Oval 396">
                <a:extLst>
                  <a:ext uri="{FF2B5EF4-FFF2-40B4-BE49-F238E27FC236}">
                    <a16:creationId xmlns:a16="http://schemas.microsoft.com/office/drawing/2014/main" id="{5CAC80A3-2785-964C-AF7D-F3DA04063AC1}"/>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8" name="Oval 397">
                <a:extLst>
                  <a:ext uri="{FF2B5EF4-FFF2-40B4-BE49-F238E27FC236}">
                    <a16:creationId xmlns:a16="http://schemas.microsoft.com/office/drawing/2014/main" id="{0DACBBC9-83C1-534B-82C4-1CC17CC0CC39}"/>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9" name="Oval 398">
                <a:extLst>
                  <a:ext uri="{FF2B5EF4-FFF2-40B4-BE49-F238E27FC236}">
                    <a16:creationId xmlns:a16="http://schemas.microsoft.com/office/drawing/2014/main" id="{B006351D-1681-5E4E-9833-C8B18EEBA193}"/>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0" name="Oval 399">
                <a:extLst>
                  <a:ext uri="{FF2B5EF4-FFF2-40B4-BE49-F238E27FC236}">
                    <a16:creationId xmlns:a16="http://schemas.microsoft.com/office/drawing/2014/main" id="{121DA3DE-42CF-AA41-B62D-C5884F8E9599}"/>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1" name="Oval 400">
                <a:extLst>
                  <a:ext uri="{FF2B5EF4-FFF2-40B4-BE49-F238E27FC236}">
                    <a16:creationId xmlns:a16="http://schemas.microsoft.com/office/drawing/2014/main" id="{17AFB6DE-6324-8748-8969-24311267FAB1}"/>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2" name="Oval 401">
                <a:extLst>
                  <a:ext uri="{FF2B5EF4-FFF2-40B4-BE49-F238E27FC236}">
                    <a16:creationId xmlns:a16="http://schemas.microsoft.com/office/drawing/2014/main" id="{3CD32634-F17B-334A-9B7D-89B774CE5C15}"/>
                  </a:ext>
                </a:extLst>
              </p:cNvPr>
              <p:cNvSpPr/>
              <p:nvPr/>
            </p:nvSpPr>
            <p:spPr>
              <a:xfrm>
                <a:off x="54864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3" name="Oval 402">
                <a:extLst>
                  <a:ext uri="{FF2B5EF4-FFF2-40B4-BE49-F238E27FC236}">
                    <a16:creationId xmlns:a16="http://schemas.microsoft.com/office/drawing/2014/main" id="{4A4B272E-AC75-C248-A5B8-AAC608C9A2D5}"/>
                  </a:ext>
                </a:extLst>
              </p:cNvPr>
              <p:cNvSpPr/>
              <p:nvPr/>
            </p:nvSpPr>
            <p:spPr>
              <a:xfrm>
                <a:off x="59436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4" name="Oval 403">
                <a:extLst>
                  <a:ext uri="{FF2B5EF4-FFF2-40B4-BE49-F238E27FC236}">
                    <a16:creationId xmlns:a16="http://schemas.microsoft.com/office/drawing/2014/main" id="{FE89EF87-4F03-7F44-A3F6-D4BD1A634048}"/>
                  </a:ext>
                </a:extLst>
              </p:cNvPr>
              <p:cNvSpPr/>
              <p:nvPr/>
            </p:nvSpPr>
            <p:spPr>
              <a:xfrm>
                <a:off x="64008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5" name="Oval 404">
                <a:extLst>
                  <a:ext uri="{FF2B5EF4-FFF2-40B4-BE49-F238E27FC236}">
                    <a16:creationId xmlns:a16="http://schemas.microsoft.com/office/drawing/2014/main" id="{FE50D5CD-8EE7-6E49-9324-D95F1BF7716F}"/>
                  </a:ext>
                </a:extLst>
              </p:cNvPr>
              <p:cNvSpPr/>
              <p:nvPr/>
            </p:nvSpPr>
            <p:spPr>
              <a:xfrm>
                <a:off x="68580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6" name="Oval 405">
                <a:extLst>
                  <a:ext uri="{FF2B5EF4-FFF2-40B4-BE49-F238E27FC236}">
                    <a16:creationId xmlns:a16="http://schemas.microsoft.com/office/drawing/2014/main" id="{F1670559-868E-AC43-8485-7A0CD3BBF6DD}"/>
                  </a:ext>
                </a:extLst>
              </p:cNvPr>
              <p:cNvSpPr/>
              <p:nvPr/>
            </p:nvSpPr>
            <p:spPr>
              <a:xfrm>
                <a:off x="73152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7" name="Oval 406">
                <a:extLst>
                  <a:ext uri="{FF2B5EF4-FFF2-40B4-BE49-F238E27FC236}">
                    <a16:creationId xmlns:a16="http://schemas.microsoft.com/office/drawing/2014/main" id="{8A4D17F5-B8CC-454E-AAE6-2BB19366F797}"/>
                  </a:ext>
                </a:extLst>
              </p:cNvPr>
              <p:cNvSpPr/>
              <p:nvPr/>
            </p:nvSpPr>
            <p:spPr>
              <a:xfrm>
                <a:off x="54864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8" name="Oval 407">
                <a:extLst>
                  <a:ext uri="{FF2B5EF4-FFF2-40B4-BE49-F238E27FC236}">
                    <a16:creationId xmlns:a16="http://schemas.microsoft.com/office/drawing/2014/main" id="{403FA7A9-CA8A-C246-9A8D-4B2D6CCB5BED}"/>
                  </a:ext>
                </a:extLst>
              </p:cNvPr>
              <p:cNvSpPr/>
              <p:nvPr/>
            </p:nvSpPr>
            <p:spPr>
              <a:xfrm>
                <a:off x="59436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9" name="Oval 408">
                <a:extLst>
                  <a:ext uri="{FF2B5EF4-FFF2-40B4-BE49-F238E27FC236}">
                    <a16:creationId xmlns:a16="http://schemas.microsoft.com/office/drawing/2014/main" id="{914EE22A-B051-274B-B345-0D2FA2B1F1FD}"/>
                  </a:ext>
                </a:extLst>
              </p:cNvPr>
              <p:cNvSpPr/>
              <p:nvPr/>
            </p:nvSpPr>
            <p:spPr>
              <a:xfrm>
                <a:off x="64008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0" name="Oval 409">
                <a:extLst>
                  <a:ext uri="{FF2B5EF4-FFF2-40B4-BE49-F238E27FC236}">
                    <a16:creationId xmlns:a16="http://schemas.microsoft.com/office/drawing/2014/main" id="{BDDD48E8-8884-574D-B570-D4559E5AC908}"/>
                  </a:ext>
                </a:extLst>
              </p:cNvPr>
              <p:cNvSpPr/>
              <p:nvPr/>
            </p:nvSpPr>
            <p:spPr>
              <a:xfrm>
                <a:off x="68580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1" name="Oval 410">
                <a:extLst>
                  <a:ext uri="{FF2B5EF4-FFF2-40B4-BE49-F238E27FC236}">
                    <a16:creationId xmlns:a16="http://schemas.microsoft.com/office/drawing/2014/main" id="{111294A3-02F0-FC49-AD3B-E507B6D2BE99}"/>
                  </a:ext>
                </a:extLst>
              </p:cNvPr>
              <p:cNvSpPr/>
              <p:nvPr/>
            </p:nvSpPr>
            <p:spPr>
              <a:xfrm>
                <a:off x="73152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2" name="Oval 411">
                <a:extLst>
                  <a:ext uri="{FF2B5EF4-FFF2-40B4-BE49-F238E27FC236}">
                    <a16:creationId xmlns:a16="http://schemas.microsoft.com/office/drawing/2014/main" id="{48731768-F3AB-8E49-A023-62B38772DB46}"/>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3" name="Oval 412">
                <a:extLst>
                  <a:ext uri="{FF2B5EF4-FFF2-40B4-BE49-F238E27FC236}">
                    <a16:creationId xmlns:a16="http://schemas.microsoft.com/office/drawing/2014/main" id="{2BF851CC-F68B-9B4C-A58B-81DC812CDE0F}"/>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4" name="Oval 413">
                <a:extLst>
                  <a:ext uri="{FF2B5EF4-FFF2-40B4-BE49-F238E27FC236}">
                    <a16:creationId xmlns:a16="http://schemas.microsoft.com/office/drawing/2014/main" id="{9D63C112-10DF-624C-8D85-74C0EA9ED444}"/>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5" name="Oval 414">
                <a:extLst>
                  <a:ext uri="{FF2B5EF4-FFF2-40B4-BE49-F238E27FC236}">
                    <a16:creationId xmlns:a16="http://schemas.microsoft.com/office/drawing/2014/main" id="{447245FE-FD9D-CA40-8259-1603D9CEB6D8}"/>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6" name="Oval 415">
                <a:extLst>
                  <a:ext uri="{FF2B5EF4-FFF2-40B4-BE49-F238E27FC236}">
                    <a16:creationId xmlns:a16="http://schemas.microsoft.com/office/drawing/2014/main" id="{CC79A9FE-3B4F-8445-A57E-FCB77904C8B2}"/>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7" name="Oval 416">
                <a:extLst>
                  <a:ext uri="{FF2B5EF4-FFF2-40B4-BE49-F238E27FC236}">
                    <a16:creationId xmlns:a16="http://schemas.microsoft.com/office/drawing/2014/main" id="{530B1789-DEDE-5A4F-B6E8-2F2A76B4CCA5}"/>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8" name="Oval 417">
                <a:extLst>
                  <a:ext uri="{FF2B5EF4-FFF2-40B4-BE49-F238E27FC236}">
                    <a16:creationId xmlns:a16="http://schemas.microsoft.com/office/drawing/2014/main" id="{25A88D22-A089-B446-90A4-D23E278BD77B}"/>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9" name="Oval 418">
                <a:extLst>
                  <a:ext uri="{FF2B5EF4-FFF2-40B4-BE49-F238E27FC236}">
                    <a16:creationId xmlns:a16="http://schemas.microsoft.com/office/drawing/2014/main" id="{BE8D1DAB-6891-EF42-A2A3-F98009328A0C}"/>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0" name="Oval 419">
                <a:extLst>
                  <a:ext uri="{FF2B5EF4-FFF2-40B4-BE49-F238E27FC236}">
                    <a16:creationId xmlns:a16="http://schemas.microsoft.com/office/drawing/2014/main" id="{D588EFFB-B1F6-594B-8932-B3E72E749BB6}"/>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1" name="Oval 420">
                <a:extLst>
                  <a:ext uri="{FF2B5EF4-FFF2-40B4-BE49-F238E27FC236}">
                    <a16:creationId xmlns:a16="http://schemas.microsoft.com/office/drawing/2014/main" id="{D7A2543D-F2FA-2846-88E0-36744AC44107}"/>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442" name="Group 441">
            <a:extLst>
              <a:ext uri="{FF2B5EF4-FFF2-40B4-BE49-F238E27FC236}">
                <a16:creationId xmlns:a16="http://schemas.microsoft.com/office/drawing/2014/main" id="{69B8068D-BF55-2445-AA62-170FB58B36DB}"/>
              </a:ext>
            </a:extLst>
          </p:cNvPr>
          <p:cNvGrpSpPr/>
          <p:nvPr/>
        </p:nvGrpSpPr>
        <p:grpSpPr>
          <a:xfrm>
            <a:off x="4859036" y="2404844"/>
            <a:ext cx="1414038" cy="1414038"/>
            <a:chOff x="4876800" y="1600199"/>
            <a:chExt cx="2819401" cy="2819401"/>
          </a:xfrm>
        </p:grpSpPr>
        <p:grpSp>
          <p:nvGrpSpPr>
            <p:cNvPr id="443" name="Group 442">
              <a:extLst>
                <a:ext uri="{FF2B5EF4-FFF2-40B4-BE49-F238E27FC236}">
                  <a16:creationId xmlns:a16="http://schemas.microsoft.com/office/drawing/2014/main" id="{D198D2CE-51A2-A441-BAC1-C5E8EA0E0648}"/>
                </a:ext>
              </a:extLst>
            </p:cNvPr>
            <p:cNvGrpSpPr/>
            <p:nvPr/>
          </p:nvGrpSpPr>
          <p:grpSpPr>
            <a:xfrm>
              <a:off x="5486400" y="3962400"/>
              <a:ext cx="2209800" cy="457200"/>
              <a:chOff x="5486400" y="3962400"/>
              <a:chExt cx="2209800" cy="457200"/>
            </a:xfrm>
          </p:grpSpPr>
          <p:sp>
            <p:nvSpPr>
              <p:cNvPr id="488" name="DRAM">
                <a:extLst>
                  <a:ext uri="{FF2B5EF4-FFF2-40B4-BE49-F238E27FC236}">
                    <a16:creationId xmlns:a16="http://schemas.microsoft.com/office/drawing/2014/main" id="{0678D576-D408-374F-BB1E-37E5E148221D}"/>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9" name="DRAM">
                <a:extLst>
                  <a:ext uri="{FF2B5EF4-FFF2-40B4-BE49-F238E27FC236}">
                    <a16:creationId xmlns:a16="http://schemas.microsoft.com/office/drawing/2014/main" id="{EF3D6B44-03F3-FA47-A211-89B88C1D8801}"/>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0" name="DRAM">
                <a:extLst>
                  <a:ext uri="{FF2B5EF4-FFF2-40B4-BE49-F238E27FC236}">
                    <a16:creationId xmlns:a16="http://schemas.microsoft.com/office/drawing/2014/main" id="{D7530F8D-26C2-C347-96FC-A67F07A00680}"/>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1" name="DRAM">
                <a:extLst>
                  <a:ext uri="{FF2B5EF4-FFF2-40B4-BE49-F238E27FC236}">
                    <a16:creationId xmlns:a16="http://schemas.microsoft.com/office/drawing/2014/main" id="{81C987C6-F8C8-D942-B797-54712625359A}"/>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2" name="DRAM">
                <a:extLst>
                  <a:ext uri="{FF2B5EF4-FFF2-40B4-BE49-F238E27FC236}">
                    <a16:creationId xmlns:a16="http://schemas.microsoft.com/office/drawing/2014/main" id="{5799F454-A959-5741-AE35-1BD49ED8E542}"/>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4" name="Group 443">
              <a:extLst>
                <a:ext uri="{FF2B5EF4-FFF2-40B4-BE49-F238E27FC236}">
                  <a16:creationId xmlns:a16="http://schemas.microsoft.com/office/drawing/2014/main" id="{16780B42-A788-A042-AB39-8DD97B532AF6}"/>
                </a:ext>
              </a:extLst>
            </p:cNvPr>
            <p:cNvGrpSpPr/>
            <p:nvPr/>
          </p:nvGrpSpPr>
          <p:grpSpPr>
            <a:xfrm>
              <a:off x="4876800" y="1600200"/>
              <a:ext cx="457200" cy="2209800"/>
              <a:chOff x="4876800" y="1600200"/>
              <a:chExt cx="457200" cy="2209800"/>
            </a:xfrm>
          </p:grpSpPr>
          <p:sp>
            <p:nvSpPr>
              <p:cNvPr id="483" name="DRAM">
                <a:extLst>
                  <a:ext uri="{FF2B5EF4-FFF2-40B4-BE49-F238E27FC236}">
                    <a16:creationId xmlns:a16="http://schemas.microsoft.com/office/drawing/2014/main" id="{900429D3-F700-B545-81E6-C863C38D624B}"/>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4" name="DRAM">
                <a:extLst>
                  <a:ext uri="{FF2B5EF4-FFF2-40B4-BE49-F238E27FC236}">
                    <a16:creationId xmlns:a16="http://schemas.microsoft.com/office/drawing/2014/main" id="{3BE8BAE2-67F2-004F-8688-652275D2FB1A}"/>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5" name="DRAM">
                <a:extLst>
                  <a:ext uri="{FF2B5EF4-FFF2-40B4-BE49-F238E27FC236}">
                    <a16:creationId xmlns:a16="http://schemas.microsoft.com/office/drawing/2014/main" id="{B468E5A2-4C92-F341-AF9F-C025BA07AF6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6" name="DRAM">
                <a:extLst>
                  <a:ext uri="{FF2B5EF4-FFF2-40B4-BE49-F238E27FC236}">
                    <a16:creationId xmlns:a16="http://schemas.microsoft.com/office/drawing/2014/main" id="{869B0F21-4DD9-9242-8C2D-5555525158CC}"/>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7" name="DRAM">
                <a:extLst>
                  <a:ext uri="{FF2B5EF4-FFF2-40B4-BE49-F238E27FC236}">
                    <a16:creationId xmlns:a16="http://schemas.microsoft.com/office/drawing/2014/main" id="{D75EC8AE-5B52-E64A-A8CB-7EE2D5BDA8FF}"/>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5" name="Group 444">
              <a:extLst>
                <a:ext uri="{FF2B5EF4-FFF2-40B4-BE49-F238E27FC236}">
                  <a16:creationId xmlns:a16="http://schemas.microsoft.com/office/drawing/2014/main" id="{C48ADD2C-8A28-0E4D-9B87-797E8D373E6A}"/>
                </a:ext>
              </a:extLst>
            </p:cNvPr>
            <p:cNvGrpSpPr/>
            <p:nvPr/>
          </p:nvGrpSpPr>
          <p:grpSpPr>
            <a:xfrm>
              <a:off x="5676900" y="1600199"/>
              <a:ext cx="1828800" cy="2362201"/>
              <a:chOff x="5676900" y="1170708"/>
              <a:chExt cx="1828800" cy="2791692"/>
            </a:xfrm>
          </p:grpSpPr>
          <p:cxnSp>
            <p:nvCxnSpPr>
              <p:cNvPr id="478" name="Straight Connector 477">
                <a:extLst>
                  <a:ext uri="{FF2B5EF4-FFF2-40B4-BE49-F238E27FC236}">
                    <a16:creationId xmlns:a16="http://schemas.microsoft.com/office/drawing/2014/main" id="{D5273E0E-2E69-C543-B299-7151560E4744}"/>
                  </a:ext>
                </a:extLst>
              </p:cNvPr>
              <p:cNvCxnSpPr>
                <a:cxnSpLocks/>
                <a:stCxn id="448" idx="0"/>
                <a:endCxn id="488"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32CB46B5-29CC-E640-B989-83C91A0F1DC6}"/>
                  </a:ext>
                </a:extLst>
              </p:cNvPr>
              <p:cNvCxnSpPr>
                <a:cxnSpLocks/>
                <a:stCxn id="450" idx="0"/>
                <a:endCxn id="490"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BE99638C-67B6-5344-B38C-BA715AC38263}"/>
                  </a:ext>
                </a:extLst>
              </p:cNvPr>
              <p:cNvCxnSpPr>
                <a:cxnSpLocks/>
                <a:stCxn id="451" idx="0"/>
                <a:endCxn id="491"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7FB28B8-39C8-6F46-84D4-8A26AE6E0CF8}"/>
                  </a:ext>
                </a:extLst>
              </p:cNvPr>
              <p:cNvCxnSpPr>
                <a:cxnSpLocks/>
                <a:stCxn id="452" idx="0"/>
                <a:endCxn id="492"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5DB3D965-AC2B-D64E-BC8C-316F3DA0E93A}"/>
                  </a:ext>
                </a:extLst>
              </p:cNvPr>
              <p:cNvCxnSpPr>
                <a:cxnSpLocks/>
                <a:stCxn id="449" idx="0"/>
                <a:endCxn id="489"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6" name="Group 445">
              <a:extLst>
                <a:ext uri="{FF2B5EF4-FFF2-40B4-BE49-F238E27FC236}">
                  <a16:creationId xmlns:a16="http://schemas.microsoft.com/office/drawing/2014/main" id="{A29A615E-F89D-A841-BF3B-7B6BFA18A1DA}"/>
                </a:ext>
              </a:extLst>
            </p:cNvPr>
            <p:cNvGrpSpPr/>
            <p:nvPr/>
          </p:nvGrpSpPr>
          <p:grpSpPr>
            <a:xfrm>
              <a:off x="5334000" y="1790700"/>
              <a:ext cx="2362201" cy="1828800"/>
              <a:chOff x="5333998" y="1790700"/>
              <a:chExt cx="2791691" cy="1828800"/>
            </a:xfrm>
          </p:grpSpPr>
          <p:cxnSp>
            <p:nvCxnSpPr>
              <p:cNvPr id="473" name="Straight Connector 472">
                <a:extLst>
                  <a:ext uri="{FF2B5EF4-FFF2-40B4-BE49-F238E27FC236}">
                    <a16:creationId xmlns:a16="http://schemas.microsoft.com/office/drawing/2014/main" id="{830CB917-365E-F643-BA30-E874848DB8A2}"/>
                  </a:ext>
                </a:extLst>
              </p:cNvPr>
              <p:cNvCxnSpPr>
                <a:cxnSpLocks/>
                <a:stCxn id="452" idx="6"/>
                <a:endCxn id="483"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FBE9D054-33AF-B143-96FD-890B3149E8CB}"/>
                  </a:ext>
                </a:extLst>
              </p:cNvPr>
              <p:cNvCxnSpPr>
                <a:cxnSpLocks/>
                <a:stCxn id="457" idx="6"/>
                <a:endCxn id="484"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FB5426AA-0D88-4241-A8FF-C378BCD21C4E}"/>
                  </a:ext>
                </a:extLst>
              </p:cNvPr>
              <p:cNvCxnSpPr>
                <a:cxnSpLocks/>
                <a:stCxn id="462" idx="6"/>
                <a:endCxn id="485"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C2B13EE8-91D5-CC45-8C9E-D56FB7F7BA01}"/>
                  </a:ext>
                </a:extLst>
              </p:cNvPr>
              <p:cNvCxnSpPr>
                <a:cxnSpLocks/>
                <a:stCxn id="467" idx="6"/>
                <a:endCxn id="486"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9B7FBB1A-D3BB-724A-9778-29263723AFA2}"/>
                  </a:ext>
                </a:extLst>
              </p:cNvPr>
              <p:cNvCxnSpPr>
                <a:cxnSpLocks/>
                <a:stCxn id="472" idx="6"/>
                <a:endCxn id="487"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13348C4C-7884-CB44-B7DE-A56D7A15844F}"/>
                </a:ext>
              </a:extLst>
            </p:cNvPr>
            <p:cNvGrpSpPr/>
            <p:nvPr/>
          </p:nvGrpSpPr>
          <p:grpSpPr>
            <a:xfrm>
              <a:off x="5486400" y="1600200"/>
              <a:ext cx="2209800" cy="2209800"/>
              <a:chOff x="5486400" y="1600200"/>
              <a:chExt cx="2209800" cy="2209800"/>
            </a:xfrm>
          </p:grpSpPr>
          <p:sp>
            <p:nvSpPr>
              <p:cNvPr id="448" name="Oval 447">
                <a:extLst>
                  <a:ext uri="{FF2B5EF4-FFF2-40B4-BE49-F238E27FC236}">
                    <a16:creationId xmlns:a16="http://schemas.microsoft.com/office/drawing/2014/main" id="{24C71FF8-3179-F14D-86F6-A1C637F1A2F4}"/>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9" name="Oval 448">
                <a:extLst>
                  <a:ext uri="{FF2B5EF4-FFF2-40B4-BE49-F238E27FC236}">
                    <a16:creationId xmlns:a16="http://schemas.microsoft.com/office/drawing/2014/main" id="{5BED9737-40F0-804A-B12A-C19DF7CEA3C3}"/>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0" name="Oval 449">
                <a:extLst>
                  <a:ext uri="{FF2B5EF4-FFF2-40B4-BE49-F238E27FC236}">
                    <a16:creationId xmlns:a16="http://schemas.microsoft.com/office/drawing/2014/main" id="{814C4FE6-8FDE-F44E-AE75-F03234EFFD74}"/>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1" name="Oval 450">
                <a:extLst>
                  <a:ext uri="{FF2B5EF4-FFF2-40B4-BE49-F238E27FC236}">
                    <a16:creationId xmlns:a16="http://schemas.microsoft.com/office/drawing/2014/main" id="{387778BC-760E-4844-B58B-FBAB72CAEACF}"/>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2" name="Oval 451">
                <a:extLst>
                  <a:ext uri="{FF2B5EF4-FFF2-40B4-BE49-F238E27FC236}">
                    <a16:creationId xmlns:a16="http://schemas.microsoft.com/office/drawing/2014/main" id="{06954692-01E8-364F-9096-547A9F0F1DCB}"/>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3" name="Oval 452">
                <a:extLst>
                  <a:ext uri="{FF2B5EF4-FFF2-40B4-BE49-F238E27FC236}">
                    <a16:creationId xmlns:a16="http://schemas.microsoft.com/office/drawing/2014/main" id="{BE7E0E99-EFBE-904A-87E7-32B675135F8A}"/>
                  </a:ext>
                </a:extLst>
              </p:cNvPr>
              <p:cNvSpPr/>
              <p:nvPr/>
            </p:nvSpPr>
            <p:spPr>
              <a:xfrm>
                <a:off x="54864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4" name="Oval 453">
                <a:extLst>
                  <a:ext uri="{FF2B5EF4-FFF2-40B4-BE49-F238E27FC236}">
                    <a16:creationId xmlns:a16="http://schemas.microsoft.com/office/drawing/2014/main" id="{2229678A-3CFC-2E48-A46F-EB5C710DF52A}"/>
                  </a:ext>
                </a:extLst>
              </p:cNvPr>
              <p:cNvSpPr/>
              <p:nvPr/>
            </p:nvSpPr>
            <p:spPr>
              <a:xfrm>
                <a:off x="59436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5" name="Oval 454">
                <a:extLst>
                  <a:ext uri="{FF2B5EF4-FFF2-40B4-BE49-F238E27FC236}">
                    <a16:creationId xmlns:a16="http://schemas.microsoft.com/office/drawing/2014/main" id="{52BEC7C7-BDB5-0E45-B194-02F9D064F9BC}"/>
                  </a:ext>
                </a:extLst>
              </p:cNvPr>
              <p:cNvSpPr/>
              <p:nvPr/>
            </p:nvSpPr>
            <p:spPr>
              <a:xfrm>
                <a:off x="64008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6" name="Oval 455">
                <a:extLst>
                  <a:ext uri="{FF2B5EF4-FFF2-40B4-BE49-F238E27FC236}">
                    <a16:creationId xmlns:a16="http://schemas.microsoft.com/office/drawing/2014/main" id="{9AFA80CE-EF96-D14E-94E6-38E92D53DEF9}"/>
                  </a:ext>
                </a:extLst>
              </p:cNvPr>
              <p:cNvSpPr/>
              <p:nvPr/>
            </p:nvSpPr>
            <p:spPr>
              <a:xfrm>
                <a:off x="68580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7" name="Oval 456">
                <a:extLst>
                  <a:ext uri="{FF2B5EF4-FFF2-40B4-BE49-F238E27FC236}">
                    <a16:creationId xmlns:a16="http://schemas.microsoft.com/office/drawing/2014/main" id="{DEECA570-AE76-1B4A-99B4-0FC906931064}"/>
                  </a:ext>
                </a:extLst>
              </p:cNvPr>
              <p:cNvSpPr/>
              <p:nvPr/>
            </p:nvSpPr>
            <p:spPr>
              <a:xfrm>
                <a:off x="73152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8" name="Oval 457">
                <a:extLst>
                  <a:ext uri="{FF2B5EF4-FFF2-40B4-BE49-F238E27FC236}">
                    <a16:creationId xmlns:a16="http://schemas.microsoft.com/office/drawing/2014/main" id="{628374C7-FC57-5B42-B1DE-FA1FB56CCDCA}"/>
                  </a:ext>
                </a:extLst>
              </p:cNvPr>
              <p:cNvSpPr/>
              <p:nvPr/>
            </p:nvSpPr>
            <p:spPr>
              <a:xfrm>
                <a:off x="54864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9" name="Oval 458">
                <a:extLst>
                  <a:ext uri="{FF2B5EF4-FFF2-40B4-BE49-F238E27FC236}">
                    <a16:creationId xmlns:a16="http://schemas.microsoft.com/office/drawing/2014/main" id="{80F7262C-9673-4B40-A4AE-4BA8B0B0CA34}"/>
                  </a:ext>
                </a:extLst>
              </p:cNvPr>
              <p:cNvSpPr/>
              <p:nvPr/>
            </p:nvSpPr>
            <p:spPr>
              <a:xfrm>
                <a:off x="59436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0" name="Oval 459">
                <a:extLst>
                  <a:ext uri="{FF2B5EF4-FFF2-40B4-BE49-F238E27FC236}">
                    <a16:creationId xmlns:a16="http://schemas.microsoft.com/office/drawing/2014/main" id="{7F3ADF92-BBB6-1148-819E-571498015E80}"/>
                  </a:ext>
                </a:extLst>
              </p:cNvPr>
              <p:cNvSpPr/>
              <p:nvPr/>
            </p:nvSpPr>
            <p:spPr>
              <a:xfrm>
                <a:off x="64008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1" name="Oval 460">
                <a:extLst>
                  <a:ext uri="{FF2B5EF4-FFF2-40B4-BE49-F238E27FC236}">
                    <a16:creationId xmlns:a16="http://schemas.microsoft.com/office/drawing/2014/main" id="{A0C1A5B2-2187-A44A-9655-0793CDEADDFB}"/>
                  </a:ext>
                </a:extLst>
              </p:cNvPr>
              <p:cNvSpPr/>
              <p:nvPr/>
            </p:nvSpPr>
            <p:spPr>
              <a:xfrm>
                <a:off x="68580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2" name="Oval 461">
                <a:extLst>
                  <a:ext uri="{FF2B5EF4-FFF2-40B4-BE49-F238E27FC236}">
                    <a16:creationId xmlns:a16="http://schemas.microsoft.com/office/drawing/2014/main" id="{479B3574-7BF1-B144-9945-92FBFA41E6D8}"/>
                  </a:ext>
                </a:extLst>
              </p:cNvPr>
              <p:cNvSpPr/>
              <p:nvPr/>
            </p:nvSpPr>
            <p:spPr>
              <a:xfrm>
                <a:off x="73152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3" name="Oval 462">
                <a:extLst>
                  <a:ext uri="{FF2B5EF4-FFF2-40B4-BE49-F238E27FC236}">
                    <a16:creationId xmlns:a16="http://schemas.microsoft.com/office/drawing/2014/main" id="{DED774DC-06AE-9D48-86FC-A00763484136}"/>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4" name="Oval 463">
                <a:extLst>
                  <a:ext uri="{FF2B5EF4-FFF2-40B4-BE49-F238E27FC236}">
                    <a16:creationId xmlns:a16="http://schemas.microsoft.com/office/drawing/2014/main" id="{7B2A9E4B-44A2-164B-B1DB-443A919613CC}"/>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5" name="Oval 464">
                <a:extLst>
                  <a:ext uri="{FF2B5EF4-FFF2-40B4-BE49-F238E27FC236}">
                    <a16:creationId xmlns:a16="http://schemas.microsoft.com/office/drawing/2014/main" id="{829FDD50-D31C-2540-9085-DB8414EF4E8E}"/>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6" name="Oval 465">
                <a:extLst>
                  <a:ext uri="{FF2B5EF4-FFF2-40B4-BE49-F238E27FC236}">
                    <a16:creationId xmlns:a16="http://schemas.microsoft.com/office/drawing/2014/main" id="{5E7C2804-8644-B746-835C-D065FA8D5405}"/>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7" name="Oval 466">
                <a:extLst>
                  <a:ext uri="{FF2B5EF4-FFF2-40B4-BE49-F238E27FC236}">
                    <a16:creationId xmlns:a16="http://schemas.microsoft.com/office/drawing/2014/main" id="{87C05D59-E623-A04A-80B1-E6FFE75C92D6}"/>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8" name="Oval 467">
                <a:extLst>
                  <a:ext uri="{FF2B5EF4-FFF2-40B4-BE49-F238E27FC236}">
                    <a16:creationId xmlns:a16="http://schemas.microsoft.com/office/drawing/2014/main" id="{3267DF9E-FA37-7D44-9F34-901B4C4F4D7B}"/>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9" name="Oval 468">
                <a:extLst>
                  <a:ext uri="{FF2B5EF4-FFF2-40B4-BE49-F238E27FC236}">
                    <a16:creationId xmlns:a16="http://schemas.microsoft.com/office/drawing/2014/main" id="{4B23D1B3-4F53-D54D-8431-CF0A97582A40}"/>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0" name="Oval 469">
                <a:extLst>
                  <a:ext uri="{FF2B5EF4-FFF2-40B4-BE49-F238E27FC236}">
                    <a16:creationId xmlns:a16="http://schemas.microsoft.com/office/drawing/2014/main" id="{2D6333D6-7104-384F-AF49-E796BD27E384}"/>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1" name="Oval 470">
                <a:extLst>
                  <a:ext uri="{FF2B5EF4-FFF2-40B4-BE49-F238E27FC236}">
                    <a16:creationId xmlns:a16="http://schemas.microsoft.com/office/drawing/2014/main" id="{F6EE3721-CE27-C448-A382-4681B02FBCF6}"/>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2" name="Oval 471">
                <a:extLst>
                  <a:ext uri="{FF2B5EF4-FFF2-40B4-BE49-F238E27FC236}">
                    <a16:creationId xmlns:a16="http://schemas.microsoft.com/office/drawing/2014/main" id="{DB8D1C2C-8531-384A-A4CD-73FF528A9A53}"/>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493" name="Group 492">
            <a:extLst>
              <a:ext uri="{FF2B5EF4-FFF2-40B4-BE49-F238E27FC236}">
                <a16:creationId xmlns:a16="http://schemas.microsoft.com/office/drawing/2014/main" id="{C18E73BE-3676-6C47-99A2-2502C0DABE65}"/>
              </a:ext>
            </a:extLst>
          </p:cNvPr>
          <p:cNvGrpSpPr/>
          <p:nvPr/>
        </p:nvGrpSpPr>
        <p:grpSpPr>
          <a:xfrm>
            <a:off x="6416564" y="2404844"/>
            <a:ext cx="1414038" cy="1414038"/>
            <a:chOff x="4876800" y="1600199"/>
            <a:chExt cx="2819401" cy="2819401"/>
          </a:xfrm>
        </p:grpSpPr>
        <p:grpSp>
          <p:nvGrpSpPr>
            <p:cNvPr id="494" name="Group 493">
              <a:extLst>
                <a:ext uri="{FF2B5EF4-FFF2-40B4-BE49-F238E27FC236}">
                  <a16:creationId xmlns:a16="http://schemas.microsoft.com/office/drawing/2014/main" id="{7A31BB98-6CE6-844D-B7DE-C384980CF0C5}"/>
                </a:ext>
              </a:extLst>
            </p:cNvPr>
            <p:cNvGrpSpPr/>
            <p:nvPr/>
          </p:nvGrpSpPr>
          <p:grpSpPr>
            <a:xfrm>
              <a:off x="5486400" y="3962400"/>
              <a:ext cx="2209800" cy="457200"/>
              <a:chOff x="5486400" y="3962400"/>
              <a:chExt cx="2209800" cy="457200"/>
            </a:xfrm>
          </p:grpSpPr>
          <p:sp>
            <p:nvSpPr>
              <p:cNvPr id="539" name="DRAM">
                <a:extLst>
                  <a:ext uri="{FF2B5EF4-FFF2-40B4-BE49-F238E27FC236}">
                    <a16:creationId xmlns:a16="http://schemas.microsoft.com/office/drawing/2014/main" id="{9A1BD144-AEC9-3045-83AB-BD0ABC7379C5}"/>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0" name="DRAM">
                <a:extLst>
                  <a:ext uri="{FF2B5EF4-FFF2-40B4-BE49-F238E27FC236}">
                    <a16:creationId xmlns:a16="http://schemas.microsoft.com/office/drawing/2014/main" id="{761EC13D-6A91-7444-AD80-A8BAB533BA95}"/>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1" name="DRAM">
                <a:extLst>
                  <a:ext uri="{FF2B5EF4-FFF2-40B4-BE49-F238E27FC236}">
                    <a16:creationId xmlns:a16="http://schemas.microsoft.com/office/drawing/2014/main" id="{0C4B4D74-9199-0D49-85BF-D3B0AE5A0A9C}"/>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2" name="DRAM">
                <a:extLst>
                  <a:ext uri="{FF2B5EF4-FFF2-40B4-BE49-F238E27FC236}">
                    <a16:creationId xmlns:a16="http://schemas.microsoft.com/office/drawing/2014/main" id="{CF958D15-7F01-4148-8183-4CDE60D57BB0}"/>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3" name="DRAM">
                <a:extLst>
                  <a:ext uri="{FF2B5EF4-FFF2-40B4-BE49-F238E27FC236}">
                    <a16:creationId xmlns:a16="http://schemas.microsoft.com/office/drawing/2014/main" id="{22072E6E-43C3-434E-85B9-1734A3DA3CC8}"/>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5" name="Group 494">
              <a:extLst>
                <a:ext uri="{FF2B5EF4-FFF2-40B4-BE49-F238E27FC236}">
                  <a16:creationId xmlns:a16="http://schemas.microsoft.com/office/drawing/2014/main" id="{C85E57FF-417D-1244-90BE-91B56947ED6A}"/>
                </a:ext>
              </a:extLst>
            </p:cNvPr>
            <p:cNvGrpSpPr/>
            <p:nvPr/>
          </p:nvGrpSpPr>
          <p:grpSpPr>
            <a:xfrm>
              <a:off x="4876800" y="1600200"/>
              <a:ext cx="457200" cy="2209800"/>
              <a:chOff x="4876800" y="1600200"/>
              <a:chExt cx="457200" cy="2209800"/>
            </a:xfrm>
          </p:grpSpPr>
          <p:sp>
            <p:nvSpPr>
              <p:cNvPr id="534" name="DRAM">
                <a:extLst>
                  <a:ext uri="{FF2B5EF4-FFF2-40B4-BE49-F238E27FC236}">
                    <a16:creationId xmlns:a16="http://schemas.microsoft.com/office/drawing/2014/main" id="{AA216CB4-B04A-F641-B4A2-54AE2C718F39}"/>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5" name="DRAM">
                <a:extLst>
                  <a:ext uri="{FF2B5EF4-FFF2-40B4-BE49-F238E27FC236}">
                    <a16:creationId xmlns:a16="http://schemas.microsoft.com/office/drawing/2014/main" id="{CF772D57-1478-674C-9626-DBB9A5139FE0}"/>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6" name="DRAM">
                <a:extLst>
                  <a:ext uri="{FF2B5EF4-FFF2-40B4-BE49-F238E27FC236}">
                    <a16:creationId xmlns:a16="http://schemas.microsoft.com/office/drawing/2014/main" id="{2DB3F5F4-4E6C-2C4B-87DB-6CDC6AE700C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7" name="DRAM">
                <a:extLst>
                  <a:ext uri="{FF2B5EF4-FFF2-40B4-BE49-F238E27FC236}">
                    <a16:creationId xmlns:a16="http://schemas.microsoft.com/office/drawing/2014/main" id="{C621CC86-C337-CB4E-8947-45BF29EB84DA}"/>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8" name="DRAM">
                <a:extLst>
                  <a:ext uri="{FF2B5EF4-FFF2-40B4-BE49-F238E27FC236}">
                    <a16:creationId xmlns:a16="http://schemas.microsoft.com/office/drawing/2014/main" id="{29C4F183-DFE7-E044-BFF0-3D5499757A44}"/>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6" name="Group 495">
              <a:extLst>
                <a:ext uri="{FF2B5EF4-FFF2-40B4-BE49-F238E27FC236}">
                  <a16:creationId xmlns:a16="http://schemas.microsoft.com/office/drawing/2014/main" id="{6F02C8AE-47E3-B04D-9F06-83FA57235803}"/>
                </a:ext>
              </a:extLst>
            </p:cNvPr>
            <p:cNvGrpSpPr/>
            <p:nvPr/>
          </p:nvGrpSpPr>
          <p:grpSpPr>
            <a:xfrm>
              <a:off x="5676900" y="1600199"/>
              <a:ext cx="1828800" cy="2362201"/>
              <a:chOff x="5676900" y="1170708"/>
              <a:chExt cx="1828800" cy="2791692"/>
            </a:xfrm>
          </p:grpSpPr>
          <p:cxnSp>
            <p:nvCxnSpPr>
              <p:cNvPr id="529" name="Straight Connector 528">
                <a:extLst>
                  <a:ext uri="{FF2B5EF4-FFF2-40B4-BE49-F238E27FC236}">
                    <a16:creationId xmlns:a16="http://schemas.microsoft.com/office/drawing/2014/main" id="{6882D6E4-207C-FF43-96BB-B4FA7C67D369}"/>
                  </a:ext>
                </a:extLst>
              </p:cNvPr>
              <p:cNvCxnSpPr>
                <a:cxnSpLocks/>
                <a:stCxn id="499" idx="0"/>
                <a:endCxn id="539"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CAC2B23-36F6-6741-ADEF-63BBFDE1ED87}"/>
                  </a:ext>
                </a:extLst>
              </p:cNvPr>
              <p:cNvCxnSpPr>
                <a:cxnSpLocks/>
                <a:stCxn id="501" idx="0"/>
                <a:endCxn id="541"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FCD623BC-66BA-F048-B770-A953F02FFB33}"/>
                  </a:ext>
                </a:extLst>
              </p:cNvPr>
              <p:cNvCxnSpPr>
                <a:cxnSpLocks/>
                <a:stCxn id="502" idx="0"/>
                <a:endCxn id="542"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96B040DB-DCA8-5A4D-AB95-17BC0EE776BF}"/>
                  </a:ext>
                </a:extLst>
              </p:cNvPr>
              <p:cNvCxnSpPr>
                <a:cxnSpLocks/>
                <a:stCxn id="503" idx="0"/>
                <a:endCxn id="543"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062CCD-ADCA-6540-B2EA-E01E5B870645}"/>
                  </a:ext>
                </a:extLst>
              </p:cNvPr>
              <p:cNvCxnSpPr>
                <a:cxnSpLocks/>
                <a:stCxn id="500" idx="0"/>
                <a:endCxn id="540"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4DD6419A-00B2-5C4E-A3DB-44B953F63562}"/>
                </a:ext>
              </a:extLst>
            </p:cNvPr>
            <p:cNvGrpSpPr/>
            <p:nvPr/>
          </p:nvGrpSpPr>
          <p:grpSpPr>
            <a:xfrm>
              <a:off x="5334000" y="1790700"/>
              <a:ext cx="2362201" cy="1828800"/>
              <a:chOff x="5333998" y="1790700"/>
              <a:chExt cx="2791691" cy="1828800"/>
            </a:xfrm>
          </p:grpSpPr>
          <p:cxnSp>
            <p:nvCxnSpPr>
              <p:cNvPr id="524" name="Straight Connector 523">
                <a:extLst>
                  <a:ext uri="{FF2B5EF4-FFF2-40B4-BE49-F238E27FC236}">
                    <a16:creationId xmlns:a16="http://schemas.microsoft.com/office/drawing/2014/main" id="{EE5C0398-A720-3144-9F53-7CD4C82BA66B}"/>
                  </a:ext>
                </a:extLst>
              </p:cNvPr>
              <p:cNvCxnSpPr>
                <a:cxnSpLocks/>
                <a:stCxn id="503" idx="6"/>
                <a:endCxn id="534"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05BF3662-E368-8449-92EE-28F646654D3C}"/>
                  </a:ext>
                </a:extLst>
              </p:cNvPr>
              <p:cNvCxnSpPr>
                <a:cxnSpLocks/>
                <a:stCxn id="508" idx="6"/>
                <a:endCxn id="535"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05E8873-0C5E-B148-9C8D-50E3D14F67A1}"/>
                  </a:ext>
                </a:extLst>
              </p:cNvPr>
              <p:cNvCxnSpPr>
                <a:cxnSpLocks/>
                <a:stCxn id="513" idx="6"/>
                <a:endCxn id="536"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74BFC937-2623-664B-A013-E49100192E53}"/>
                  </a:ext>
                </a:extLst>
              </p:cNvPr>
              <p:cNvCxnSpPr>
                <a:cxnSpLocks/>
                <a:stCxn id="518" idx="6"/>
                <a:endCxn id="537"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5F24BADA-BF50-4E4D-A5EF-FA03570CB6E3}"/>
                  </a:ext>
                </a:extLst>
              </p:cNvPr>
              <p:cNvCxnSpPr>
                <a:cxnSpLocks/>
                <a:stCxn id="523" idx="6"/>
                <a:endCxn id="538"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E2506A27-9906-1748-BAE5-CFC7FC41AC47}"/>
                </a:ext>
              </a:extLst>
            </p:cNvPr>
            <p:cNvGrpSpPr/>
            <p:nvPr/>
          </p:nvGrpSpPr>
          <p:grpSpPr>
            <a:xfrm>
              <a:off x="5486400" y="1600200"/>
              <a:ext cx="2209800" cy="2209800"/>
              <a:chOff x="5486400" y="1600200"/>
              <a:chExt cx="2209800" cy="2209800"/>
            </a:xfrm>
          </p:grpSpPr>
          <p:sp>
            <p:nvSpPr>
              <p:cNvPr id="499" name="Oval 498">
                <a:extLst>
                  <a:ext uri="{FF2B5EF4-FFF2-40B4-BE49-F238E27FC236}">
                    <a16:creationId xmlns:a16="http://schemas.microsoft.com/office/drawing/2014/main" id="{648A249F-2317-DC44-A18D-5B28FA7EB2D4}"/>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0" name="Oval 499">
                <a:extLst>
                  <a:ext uri="{FF2B5EF4-FFF2-40B4-BE49-F238E27FC236}">
                    <a16:creationId xmlns:a16="http://schemas.microsoft.com/office/drawing/2014/main" id="{7935AB27-9CDE-5F49-B3EC-591AB75293B4}"/>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1" name="Oval 500">
                <a:extLst>
                  <a:ext uri="{FF2B5EF4-FFF2-40B4-BE49-F238E27FC236}">
                    <a16:creationId xmlns:a16="http://schemas.microsoft.com/office/drawing/2014/main" id="{FBFEF2F0-CADA-3A46-A933-2B122B7EF1C1}"/>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2" name="Oval 501">
                <a:extLst>
                  <a:ext uri="{FF2B5EF4-FFF2-40B4-BE49-F238E27FC236}">
                    <a16:creationId xmlns:a16="http://schemas.microsoft.com/office/drawing/2014/main" id="{8AB217DF-9258-0246-B01A-DE28CE0A6A99}"/>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3" name="Oval 502">
                <a:extLst>
                  <a:ext uri="{FF2B5EF4-FFF2-40B4-BE49-F238E27FC236}">
                    <a16:creationId xmlns:a16="http://schemas.microsoft.com/office/drawing/2014/main" id="{D4F217FB-465B-8E4E-86AF-552D2F9FDE30}"/>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4" name="Oval 503">
                <a:extLst>
                  <a:ext uri="{FF2B5EF4-FFF2-40B4-BE49-F238E27FC236}">
                    <a16:creationId xmlns:a16="http://schemas.microsoft.com/office/drawing/2014/main" id="{46AD35E3-8739-D642-B226-DBEB04476BD4}"/>
                  </a:ext>
                </a:extLst>
              </p:cNvPr>
              <p:cNvSpPr/>
              <p:nvPr/>
            </p:nvSpPr>
            <p:spPr>
              <a:xfrm>
                <a:off x="54864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5" name="Oval 504">
                <a:extLst>
                  <a:ext uri="{FF2B5EF4-FFF2-40B4-BE49-F238E27FC236}">
                    <a16:creationId xmlns:a16="http://schemas.microsoft.com/office/drawing/2014/main" id="{F2F2A3D1-972D-A744-85E0-2AC501A2037B}"/>
                  </a:ext>
                </a:extLst>
              </p:cNvPr>
              <p:cNvSpPr/>
              <p:nvPr/>
            </p:nvSpPr>
            <p:spPr>
              <a:xfrm>
                <a:off x="59436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6" name="Oval 505">
                <a:extLst>
                  <a:ext uri="{FF2B5EF4-FFF2-40B4-BE49-F238E27FC236}">
                    <a16:creationId xmlns:a16="http://schemas.microsoft.com/office/drawing/2014/main" id="{C979A457-0774-1D4B-9738-259F381836A5}"/>
                  </a:ext>
                </a:extLst>
              </p:cNvPr>
              <p:cNvSpPr/>
              <p:nvPr/>
            </p:nvSpPr>
            <p:spPr>
              <a:xfrm>
                <a:off x="64008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7" name="Oval 506">
                <a:extLst>
                  <a:ext uri="{FF2B5EF4-FFF2-40B4-BE49-F238E27FC236}">
                    <a16:creationId xmlns:a16="http://schemas.microsoft.com/office/drawing/2014/main" id="{1E50A537-6B52-A846-BA1A-87CDA3F205F2}"/>
                  </a:ext>
                </a:extLst>
              </p:cNvPr>
              <p:cNvSpPr/>
              <p:nvPr/>
            </p:nvSpPr>
            <p:spPr>
              <a:xfrm>
                <a:off x="68580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8" name="Oval 507">
                <a:extLst>
                  <a:ext uri="{FF2B5EF4-FFF2-40B4-BE49-F238E27FC236}">
                    <a16:creationId xmlns:a16="http://schemas.microsoft.com/office/drawing/2014/main" id="{4F7D6E31-3FFA-EE49-95EB-154981707E78}"/>
                  </a:ext>
                </a:extLst>
              </p:cNvPr>
              <p:cNvSpPr/>
              <p:nvPr/>
            </p:nvSpPr>
            <p:spPr>
              <a:xfrm>
                <a:off x="7315200" y="20574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9" name="Oval 508">
                <a:extLst>
                  <a:ext uri="{FF2B5EF4-FFF2-40B4-BE49-F238E27FC236}">
                    <a16:creationId xmlns:a16="http://schemas.microsoft.com/office/drawing/2014/main" id="{B80DE81C-67D6-AF4F-9DE5-21A918375722}"/>
                  </a:ext>
                </a:extLst>
              </p:cNvPr>
              <p:cNvSpPr/>
              <p:nvPr/>
            </p:nvSpPr>
            <p:spPr>
              <a:xfrm>
                <a:off x="54864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0" name="Oval 509">
                <a:extLst>
                  <a:ext uri="{FF2B5EF4-FFF2-40B4-BE49-F238E27FC236}">
                    <a16:creationId xmlns:a16="http://schemas.microsoft.com/office/drawing/2014/main" id="{0B2850E4-3002-D14C-B0E2-9250FD059622}"/>
                  </a:ext>
                </a:extLst>
              </p:cNvPr>
              <p:cNvSpPr/>
              <p:nvPr/>
            </p:nvSpPr>
            <p:spPr>
              <a:xfrm>
                <a:off x="59436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1" name="Oval 510">
                <a:extLst>
                  <a:ext uri="{FF2B5EF4-FFF2-40B4-BE49-F238E27FC236}">
                    <a16:creationId xmlns:a16="http://schemas.microsoft.com/office/drawing/2014/main" id="{B1EC7E16-5182-9F48-8713-0DCFC76A853E}"/>
                  </a:ext>
                </a:extLst>
              </p:cNvPr>
              <p:cNvSpPr/>
              <p:nvPr/>
            </p:nvSpPr>
            <p:spPr>
              <a:xfrm>
                <a:off x="64008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2" name="Oval 511">
                <a:extLst>
                  <a:ext uri="{FF2B5EF4-FFF2-40B4-BE49-F238E27FC236}">
                    <a16:creationId xmlns:a16="http://schemas.microsoft.com/office/drawing/2014/main" id="{77BCC63A-C8C3-C746-9F66-396BA0036F7B}"/>
                  </a:ext>
                </a:extLst>
              </p:cNvPr>
              <p:cNvSpPr/>
              <p:nvPr/>
            </p:nvSpPr>
            <p:spPr>
              <a:xfrm>
                <a:off x="68580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3" name="Oval 512">
                <a:extLst>
                  <a:ext uri="{FF2B5EF4-FFF2-40B4-BE49-F238E27FC236}">
                    <a16:creationId xmlns:a16="http://schemas.microsoft.com/office/drawing/2014/main" id="{9BC39E81-A53D-4047-B819-3A68D276E480}"/>
                  </a:ext>
                </a:extLst>
              </p:cNvPr>
              <p:cNvSpPr/>
              <p:nvPr/>
            </p:nvSpPr>
            <p:spPr>
              <a:xfrm>
                <a:off x="7315200" y="25146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4" name="Oval 513">
                <a:extLst>
                  <a:ext uri="{FF2B5EF4-FFF2-40B4-BE49-F238E27FC236}">
                    <a16:creationId xmlns:a16="http://schemas.microsoft.com/office/drawing/2014/main" id="{1B80541F-EC24-7440-875B-83EED2A12FC2}"/>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5" name="Oval 514">
                <a:extLst>
                  <a:ext uri="{FF2B5EF4-FFF2-40B4-BE49-F238E27FC236}">
                    <a16:creationId xmlns:a16="http://schemas.microsoft.com/office/drawing/2014/main" id="{2316466A-9A28-CA48-9E49-539E3949E84A}"/>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6" name="Oval 515">
                <a:extLst>
                  <a:ext uri="{FF2B5EF4-FFF2-40B4-BE49-F238E27FC236}">
                    <a16:creationId xmlns:a16="http://schemas.microsoft.com/office/drawing/2014/main" id="{0C51090D-42B7-7743-98D8-6A6E5A2834FA}"/>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7" name="Oval 516">
                <a:extLst>
                  <a:ext uri="{FF2B5EF4-FFF2-40B4-BE49-F238E27FC236}">
                    <a16:creationId xmlns:a16="http://schemas.microsoft.com/office/drawing/2014/main" id="{03B972F8-1AB3-3B4A-9C4F-3A1CC8F77238}"/>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8" name="Oval 517">
                <a:extLst>
                  <a:ext uri="{FF2B5EF4-FFF2-40B4-BE49-F238E27FC236}">
                    <a16:creationId xmlns:a16="http://schemas.microsoft.com/office/drawing/2014/main" id="{4E23D68E-38B4-6246-924A-84A4A1422991}"/>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9" name="Oval 518">
                <a:extLst>
                  <a:ext uri="{FF2B5EF4-FFF2-40B4-BE49-F238E27FC236}">
                    <a16:creationId xmlns:a16="http://schemas.microsoft.com/office/drawing/2014/main" id="{67003421-CB64-BF40-8AC1-940F7088F6CA}"/>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0" name="Oval 519">
                <a:extLst>
                  <a:ext uri="{FF2B5EF4-FFF2-40B4-BE49-F238E27FC236}">
                    <a16:creationId xmlns:a16="http://schemas.microsoft.com/office/drawing/2014/main" id="{83129518-5492-3A45-AF60-F432A33D4E68}"/>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1" name="Oval 520">
                <a:extLst>
                  <a:ext uri="{FF2B5EF4-FFF2-40B4-BE49-F238E27FC236}">
                    <a16:creationId xmlns:a16="http://schemas.microsoft.com/office/drawing/2014/main" id="{D8541C93-702C-664F-9F56-2D9C64CBE9F0}"/>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2" name="Oval 521">
                <a:extLst>
                  <a:ext uri="{FF2B5EF4-FFF2-40B4-BE49-F238E27FC236}">
                    <a16:creationId xmlns:a16="http://schemas.microsoft.com/office/drawing/2014/main" id="{CE301F35-DEE6-2A44-9F9C-9EBACA25E644}"/>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3" name="Oval 522">
                <a:extLst>
                  <a:ext uri="{FF2B5EF4-FFF2-40B4-BE49-F238E27FC236}">
                    <a16:creationId xmlns:a16="http://schemas.microsoft.com/office/drawing/2014/main" id="{34FFF707-AF67-2D43-B96E-59B04BFFD2C4}"/>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sp>
        <p:nvSpPr>
          <p:cNvPr id="546" name="Rectangle 545">
            <a:extLst>
              <a:ext uri="{FF2B5EF4-FFF2-40B4-BE49-F238E27FC236}">
                <a16:creationId xmlns:a16="http://schemas.microsoft.com/office/drawing/2014/main" id="{BDCB1452-B1FC-A04C-879D-B27B09D93766}"/>
              </a:ext>
            </a:extLst>
          </p:cNvPr>
          <p:cNvSpPr/>
          <p:nvPr/>
        </p:nvSpPr>
        <p:spPr>
          <a:xfrm>
            <a:off x="1582435" y="2066282"/>
            <a:ext cx="6477000" cy="1905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cxnSp>
        <p:nvCxnSpPr>
          <p:cNvPr id="547" name="Straight Connector 546">
            <a:extLst>
              <a:ext uri="{FF2B5EF4-FFF2-40B4-BE49-F238E27FC236}">
                <a16:creationId xmlns:a16="http://schemas.microsoft.com/office/drawing/2014/main" id="{53579C7D-B09B-3D4E-A43B-EF7C88397D1E}"/>
              </a:ext>
            </a:extLst>
          </p:cNvPr>
          <p:cNvCxnSpPr/>
          <p:nvPr/>
        </p:nvCxnSpPr>
        <p:spPr>
          <a:xfrm flipH="1">
            <a:off x="1506235" y="2218682"/>
            <a:ext cx="6403145" cy="0"/>
          </a:xfrm>
          <a:prstGeom prst="line">
            <a:avLst/>
          </a:prstGeom>
          <a:solidFill>
            <a:schemeClr val="tx1">
              <a:lumMod val="65000"/>
              <a:lumOff val="35000"/>
            </a:schemeClr>
          </a:solidFill>
          <a:ln w="38100" cap="rnd">
            <a:solidFill>
              <a:schemeClr val="tx1"/>
            </a:solidFill>
            <a:round/>
            <a:headEnd type="none"/>
            <a:tailEnd w="lg" len="sm"/>
          </a:ln>
        </p:spPr>
        <p:style>
          <a:lnRef idx="1">
            <a:schemeClr val="accent1"/>
          </a:lnRef>
          <a:fillRef idx="0">
            <a:schemeClr val="accent1"/>
          </a:fillRef>
          <a:effectRef idx="0">
            <a:schemeClr val="accent1"/>
          </a:effectRef>
          <a:fontRef idx="minor">
            <a:schemeClr val="tx1"/>
          </a:fontRef>
        </p:style>
      </p:cxnSp>
      <p:grpSp>
        <p:nvGrpSpPr>
          <p:cNvPr id="548" name="Group 547">
            <a:extLst>
              <a:ext uri="{FF2B5EF4-FFF2-40B4-BE49-F238E27FC236}">
                <a16:creationId xmlns:a16="http://schemas.microsoft.com/office/drawing/2014/main" id="{77405137-7C59-4D48-AC4D-D86D437B657B}"/>
              </a:ext>
            </a:extLst>
          </p:cNvPr>
          <p:cNvGrpSpPr/>
          <p:nvPr/>
        </p:nvGrpSpPr>
        <p:grpSpPr>
          <a:xfrm>
            <a:off x="1851480" y="2218682"/>
            <a:ext cx="4671060" cy="1219201"/>
            <a:chOff x="2174045" y="1143000"/>
            <a:chExt cx="4671060" cy="1219201"/>
          </a:xfrm>
        </p:grpSpPr>
        <p:cxnSp>
          <p:nvCxnSpPr>
            <p:cNvPr id="549" name="Straight Connector 548">
              <a:extLst>
                <a:ext uri="{FF2B5EF4-FFF2-40B4-BE49-F238E27FC236}">
                  <a16:creationId xmlns:a16="http://schemas.microsoft.com/office/drawing/2014/main" id="{ED134D6C-BD07-8F4B-A299-A98FFDF82189}"/>
                </a:ext>
              </a:extLst>
            </p:cNvPr>
            <p:cNvCxnSpPr/>
            <p:nvPr/>
          </p:nvCxnSpPr>
          <p:spPr>
            <a:xfrm flipV="1">
              <a:off x="217404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30F3C61B-4E68-F245-98C5-E45566DB5050}"/>
                </a:ext>
              </a:extLst>
            </p:cNvPr>
            <p:cNvCxnSpPr/>
            <p:nvPr/>
          </p:nvCxnSpPr>
          <p:spPr>
            <a:xfrm flipV="1">
              <a:off x="3730049"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881A953A-5FA6-C443-A98F-4C893ECD3FCD}"/>
                </a:ext>
              </a:extLst>
            </p:cNvPr>
            <p:cNvCxnSpPr/>
            <p:nvPr/>
          </p:nvCxnSpPr>
          <p:spPr>
            <a:xfrm flipV="1">
              <a:off x="530332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6F1732F6-1671-7546-B8ED-0D71E76BF3AF}"/>
                </a:ext>
              </a:extLst>
            </p:cNvPr>
            <p:cNvCxnSpPr/>
            <p:nvPr/>
          </p:nvCxnSpPr>
          <p:spPr>
            <a:xfrm flipV="1">
              <a:off x="684510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cxnSp>
        <p:nvCxnSpPr>
          <p:cNvPr id="553" name="Straight Connector 552">
            <a:extLst>
              <a:ext uri="{FF2B5EF4-FFF2-40B4-BE49-F238E27FC236}">
                <a16:creationId xmlns:a16="http://schemas.microsoft.com/office/drawing/2014/main" id="{F3D4EE15-37C6-0F49-B8BA-89C075B4EE66}"/>
              </a:ext>
            </a:extLst>
          </p:cNvPr>
          <p:cNvCxnSpPr/>
          <p:nvPr/>
        </p:nvCxnSpPr>
        <p:spPr>
          <a:xfrm flipH="1">
            <a:off x="1508580" y="2218682"/>
            <a:ext cx="6403145" cy="0"/>
          </a:xfrm>
          <a:prstGeom prst="line">
            <a:avLst/>
          </a:prstGeom>
          <a:solidFill>
            <a:schemeClr val="tx1">
              <a:lumMod val="65000"/>
              <a:lumOff val="35000"/>
            </a:schemeClr>
          </a:solidFill>
          <a:ln w="50800" cap="rnd">
            <a:solidFill>
              <a:srgbClr val="C00000"/>
            </a:solidFill>
            <a:round/>
            <a:headEnd type="none"/>
            <a:tailEnd w="lg" len="sm"/>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44A11F90-68CE-4C4B-9DAA-338801834463}"/>
              </a:ext>
            </a:extLst>
          </p:cNvPr>
          <p:cNvCxnSpPr>
            <a:cxnSpLocks/>
          </p:cNvCxnSpPr>
          <p:nvPr/>
        </p:nvCxnSpPr>
        <p:spPr>
          <a:xfrm flipV="1">
            <a:off x="1853825" y="2218682"/>
            <a:ext cx="0" cy="1124228"/>
          </a:xfrm>
          <a:prstGeom prst="line">
            <a:avLst/>
          </a:prstGeom>
          <a:solidFill>
            <a:schemeClr val="tx1">
              <a:lumMod val="65000"/>
              <a:lumOff val="35000"/>
            </a:schemeClr>
          </a:solidFill>
          <a:ln w="50800" cap="rnd">
            <a:solidFill>
              <a:srgbClr val="C00000"/>
            </a:solidFill>
            <a:round/>
            <a:headEnd type="arrow" w="med" len="sm"/>
            <a:tailEnd type="none" w="lg" len="sm"/>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CD03CEDF-80C4-D045-A85A-1A21BF3C33EB}"/>
              </a:ext>
            </a:extLst>
          </p:cNvPr>
          <p:cNvCxnSpPr>
            <a:cxnSpLocks/>
          </p:cNvCxnSpPr>
          <p:nvPr/>
        </p:nvCxnSpPr>
        <p:spPr>
          <a:xfrm flipV="1">
            <a:off x="3407924" y="2218682"/>
            <a:ext cx="0" cy="1124228"/>
          </a:xfrm>
          <a:prstGeom prst="line">
            <a:avLst/>
          </a:prstGeom>
          <a:solidFill>
            <a:schemeClr val="tx1">
              <a:lumMod val="65000"/>
              <a:lumOff val="35000"/>
            </a:schemeClr>
          </a:solidFill>
          <a:ln w="50800" cap="rnd">
            <a:solidFill>
              <a:srgbClr val="C00000"/>
            </a:solidFill>
            <a:round/>
            <a:headEnd type="arrow" w="med" len="sm"/>
            <a:tailEnd type="none" w="lg" len="sm"/>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02B665BD-8CA2-7840-9CAB-DF7E6B818E7E}"/>
              </a:ext>
            </a:extLst>
          </p:cNvPr>
          <p:cNvCxnSpPr>
            <a:cxnSpLocks/>
          </p:cNvCxnSpPr>
          <p:nvPr/>
        </p:nvCxnSpPr>
        <p:spPr>
          <a:xfrm flipV="1">
            <a:off x="4983105" y="2218682"/>
            <a:ext cx="0" cy="1124228"/>
          </a:xfrm>
          <a:prstGeom prst="line">
            <a:avLst/>
          </a:prstGeom>
          <a:solidFill>
            <a:schemeClr val="tx1">
              <a:lumMod val="65000"/>
              <a:lumOff val="35000"/>
            </a:schemeClr>
          </a:solidFill>
          <a:ln w="50800" cap="rnd">
            <a:solidFill>
              <a:srgbClr val="C00000"/>
            </a:solidFill>
            <a:round/>
            <a:headEnd type="arrow" w="med" len="sm"/>
            <a:tailEnd type="none" w="lg" len="sm"/>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D46C05AA-680F-344C-A2F2-EBF1D6E9ED83}"/>
              </a:ext>
            </a:extLst>
          </p:cNvPr>
          <p:cNvCxnSpPr>
            <a:cxnSpLocks/>
          </p:cNvCxnSpPr>
          <p:nvPr/>
        </p:nvCxnSpPr>
        <p:spPr>
          <a:xfrm flipV="1">
            <a:off x="6524885" y="2218682"/>
            <a:ext cx="0" cy="1124228"/>
          </a:xfrm>
          <a:prstGeom prst="line">
            <a:avLst/>
          </a:prstGeom>
          <a:solidFill>
            <a:schemeClr val="tx1">
              <a:lumMod val="65000"/>
              <a:lumOff val="35000"/>
            </a:schemeClr>
          </a:solidFill>
          <a:ln w="50800" cap="rnd">
            <a:solidFill>
              <a:srgbClr val="C00000"/>
            </a:solidFill>
            <a:round/>
            <a:headEnd type="arrow" w="med" len="sm"/>
            <a:tailEnd type="none" w="lg" len="sm"/>
          </a:ln>
        </p:spPr>
        <p:style>
          <a:lnRef idx="1">
            <a:schemeClr val="accent1"/>
          </a:lnRef>
          <a:fillRef idx="0">
            <a:schemeClr val="accent1"/>
          </a:fillRef>
          <a:effectRef idx="0">
            <a:schemeClr val="accent1"/>
          </a:effectRef>
          <a:fontRef idx="minor">
            <a:schemeClr val="tx1"/>
          </a:fontRef>
        </p:style>
      </p:cxnSp>
      <p:sp>
        <p:nvSpPr>
          <p:cNvPr id="558" name="DRAM">
            <a:extLst>
              <a:ext uri="{FF2B5EF4-FFF2-40B4-BE49-F238E27FC236}">
                <a16:creationId xmlns:a16="http://schemas.microsoft.com/office/drawing/2014/main" id="{351BD9D8-FB36-6C4D-8E04-6C3C0A7EAB3D}"/>
              </a:ext>
            </a:extLst>
          </p:cNvPr>
          <p:cNvSpPr/>
          <p:nvPr/>
        </p:nvSpPr>
        <p:spPr>
          <a:xfrm rot="16200000">
            <a:off x="249481" y="2789636"/>
            <a:ext cx="2057400" cy="458292"/>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a:noFill/>
                </a:ln>
                <a:solidFill>
                  <a:srgbClr val="000000"/>
                </a:solidFill>
                <a:effectLst/>
                <a:uLnTx/>
                <a:uFillTx/>
                <a:latin typeface="Avenir Next" panose="020B0503020202020204" pitchFamily="34" charset="0"/>
              </a:rPr>
              <a:t>row decoder</a:t>
            </a:r>
          </a:p>
        </p:txBody>
      </p:sp>
      <p:grpSp>
        <p:nvGrpSpPr>
          <p:cNvPr id="559" name="Group 558">
            <a:extLst>
              <a:ext uri="{FF2B5EF4-FFF2-40B4-BE49-F238E27FC236}">
                <a16:creationId xmlns:a16="http://schemas.microsoft.com/office/drawing/2014/main" id="{8AD926AF-C5EE-E548-870D-BC880E3672F9}"/>
              </a:ext>
            </a:extLst>
          </p:cNvPr>
          <p:cNvGrpSpPr/>
          <p:nvPr/>
        </p:nvGrpSpPr>
        <p:grpSpPr>
          <a:xfrm>
            <a:off x="2040573" y="2414997"/>
            <a:ext cx="5790027" cy="1402792"/>
            <a:chOff x="2134538" y="2243328"/>
            <a:chExt cx="5790027" cy="1490472"/>
          </a:xfrm>
        </p:grpSpPr>
        <p:grpSp>
          <p:nvGrpSpPr>
            <p:cNvPr id="560" name="Group 559">
              <a:extLst>
                <a:ext uri="{FF2B5EF4-FFF2-40B4-BE49-F238E27FC236}">
                  <a16:creationId xmlns:a16="http://schemas.microsoft.com/office/drawing/2014/main" id="{4D433CC3-8D40-1743-9F10-374ACD8AE620}"/>
                </a:ext>
              </a:extLst>
            </p:cNvPr>
            <p:cNvGrpSpPr/>
            <p:nvPr/>
          </p:nvGrpSpPr>
          <p:grpSpPr>
            <a:xfrm>
              <a:off x="2134538" y="2243328"/>
              <a:ext cx="1108299" cy="1490472"/>
              <a:chOff x="2134538" y="2243328"/>
              <a:chExt cx="1108299" cy="1490472"/>
            </a:xfrm>
          </p:grpSpPr>
          <p:grpSp>
            <p:nvGrpSpPr>
              <p:cNvPr id="600" name="Group 599">
                <a:extLst>
                  <a:ext uri="{FF2B5EF4-FFF2-40B4-BE49-F238E27FC236}">
                    <a16:creationId xmlns:a16="http://schemas.microsoft.com/office/drawing/2014/main" id="{2190AC81-2DC7-F345-826D-9C60D43BF417}"/>
                  </a:ext>
                </a:extLst>
              </p:cNvPr>
              <p:cNvGrpSpPr/>
              <p:nvPr/>
            </p:nvGrpSpPr>
            <p:grpSpPr>
              <a:xfrm>
                <a:off x="2134538" y="3504497"/>
                <a:ext cx="1108299" cy="229303"/>
                <a:chOff x="5486400" y="3962400"/>
                <a:chExt cx="2209800" cy="457200"/>
              </a:xfrm>
            </p:grpSpPr>
            <p:sp>
              <p:nvSpPr>
                <p:cNvPr id="607" name="DRAM">
                  <a:extLst>
                    <a:ext uri="{FF2B5EF4-FFF2-40B4-BE49-F238E27FC236}">
                      <a16:creationId xmlns:a16="http://schemas.microsoft.com/office/drawing/2014/main" id="{03DC10C3-824C-7743-B03E-5E2DD4642D53}"/>
                    </a:ext>
                  </a:extLst>
                </p:cNvPr>
                <p:cNvSpPr/>
                <p:nvPr/>
              </p:nvSpPr>
              <p:spPr>
                <a:xfrm>
                  <a:off x="54864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08" name="DRAM">
                  <a:extLst>
                    <a:ext uri="{FF2B5EF4-FFF2-40B4-BE49-F238E27FC236}">
                      <a16:creationId xmlns:a16="http://schemas.microsoft.com/office/drawing/2014/main" id="{D52B6B53-E8AA-E543-B216-2AC8A929EB35}"/>
                    </a:ext>
                  </a:extLst>
                </p:cNvPr>
                <p:cNvSpPr/>
                <p:nvPr/>
              </p:nvSpPr>
              <p:spPr>
                <a:xfrm>
                  <a:off x="59436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09" name="DRAM">
                  <a:extLst>
                    <a:ext uri="{FF2B5EF4-FFF2-40B4-BE49-F238E27FC236}">
                      <a16:creationId xmlns:a16="http://schemas.microsoft.com/office/drawing/2014/main" id="{A0041B57-0FD2-344B-A4BF-CFB30F23E1D7}"/>
                    </a:ext>
                  </a:extLst>
                </p:cNvPr>
                <p:cNvSpPr/>
                <p:nvPr/>
              </p:nvSpPr>
              <p:spPr>
                <a:xfrm>
                  <a:off x="64008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0" name="DRAM">
                  <a:extLst>
                    <a:ext uri="{FF2B5EF4-FFF2-40B4-BE49-F238E27FC236}">
                      <a16:creationId xmlns:a16="http://schemas.microsoft.com/office/drawing/2014/main" id="{E186F603-ACB9-2643-B786-5A6AB54FFA5B}"/>
                    </a:ext>
                  </a:extLst>
                </p:cNvPr>
                <p:cNvSpPr/>
                <p:nvPr/>
              </p:nvSpPr>
              <p:spPr>
                <a:xfrm>
                  <a:off x="68580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1" name="DRAM">
                  <a:extLst>
                    <a:ext uri="{FF2B5EF4-FFF2-40B4-BE49-F238E27FC236}">
                      <a16:creationId xmlns:a16="http://schemas.microsoft.com/office/drawing/2014/main" id="{84756F2F-A8F5-1346-95FC-563866259E0B}"/>
                    </a:ext>
                  </a:extLst>
                </p:cNvPr>
                <p:cNvSpPr/>
                <p:nvPr/>
              </p:nvSpPr>
              <p:spPr>
                <a:xfrm>
                  <a:off x="73152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01" name="Group 600">
                <a:extLst>
                  <a:ext uri="{FF2B5EF4-FFF2-40B4-BE49-F238E27FC236}">
                    <a16:creationId xmlns:a16="http://schemas.microsoft.com/office/drawing/2014/main" id="{90827EFE-E4B9-5F4D-A71A-F0BE3AE7CB30}"/>
                  </a:ext>
                </a:extLst>
              </p:cNvPr>
              <p:cNvGrpSpPr/>
              <p:nvPr/>
            </p:nvGrpSpPr>
            <p:grpSpPr>
              <a:xfrm>
                <a:off x="2230081" y="2243328"/>
                <a:ext cx="917213" cy="1261169"/>
                <a:chOff x="5676900" y="990600"/>
                <a:chExt cx="1828800" cy="2971800"/>
              </a:xfrm>
            </p:grpSpPr>
            <p:cxnSp>
              <p:nvCxnSpPr>
                <p:cNvPr id="602" name="Straight Connector 601">
                  <a:extLst>
                    <a:ext uri="{FF2B5EF4-FFF2-40B4-BE49-F238E27FC236}">
                      <a16:creationId xmlns:a16="http://schemas.microsoft.com/office/drawing/2014/main" id="{D4957F9E-D783-4243-BE33-FBE3CD7ECC85}"/>
                    </a:ext>
                  </a:extLst>
                </p:cNvPr>
                <p:cNvCxnSpPr>
                  <a:cxnSpLocks/>
                  <a:endCxn id="607" idx="0"/>
                </p:cNvCxnSpPr>
                <p:nvPr/>
              </p:nvCxnSpPr>
              <p:spPr>
                <a:xfrm>
                  <a:off x="56769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3" name="Straight Connector 602">
                  <a:extLst>
                    <a:ext uri="{FF2B5EF4-FFF2-40B4-BE49-F238E27FC236}">
                      <a16:creationId xmlns:a16="http://schemas.microsoft.com/office/drawing/2014/main" id="{1D41A853-FC14-B042-A587-C5617D5BA94E}"/>
                    </a:ext>
                  </a:extLst>
                </p:cNvPr>
                <p:cNvCxnSpPr>
                  <a:cxnSpLocks/>
                  <a:endCxn id="609" idx="0"/>
                </p:cNvCxnSpPr>
                <p:nvPr/>
              </p:nvCxnSpPr>
              <p:spPr>
                <a:xfrm>
                  <a:off x="6591299"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4" name="Straight Connector 603">
                  <a:extLst>
                    <a:ext uri="{FF2B5EF4-FFF2-40B4-BE49-F238E27FC236}">
                      <a16:creationId xmlns:a16="http://schemas.microsoft.com/office/drawing/2014/main" id="{2A070D0B-25F7-3D43-A9AD-D1947EA8500B}"/>
                    </a:ext>
                  </a:extLst>
                </p:cNvPr>
                <p:cNvCxnSpPr>
                  <a:cxnSpLocks/>
                  <a:endCxn id="610" idx="0"/>
                </p:cNvCxnSpPr>
                <p:nvPr/>
              </p:nvCxnSpPr>
              <p:spPr>
                <a:xfrm>
                  <a:off x="70485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5" name="Straight Connector 604">
                  <a:extLst>
                    <a:ext uri="{FF2B5EF4-FFF2-40B4-BE49-F238E27FC236}">
                      <a16:creationId xmlns:a16="http://schemas.microsoft.com/office/drawing/2014/main" id="{C94EA13C-85A4-4049-83D7-D503F7B6DBA1}"/>
                    </a:ext>
                  </a:extLst>
                </p:cNvPr>
                <p:cNvCxnSpPr>
                  <a:cxnSpLocks/>
                  <a:endCxn id="611" idx="0"/>
                </p:cNvCxnSpPr>
                <p:nvPr/>
              </p:nvCxnSpPr>
              <p:spPr>
                <a:xfrm>
                  <a:off x="75057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D9333A34-3035-7148-BD0B-9BDD9099C947}"/>
                    </a:ext>
                  </a:extLst>
                </p:cNvPr>
                <p:cNvCxnSpPr>
                  <a:cxnSpLocks/>
                  <a:endCxn id="608" idx="0"/>
                </p:cNvCxnSpPr>
                <p:nvPr/>
              </p:nvCxnSpPr>
              <p:spPr>
                <a:xfrm>
                  <a:off x="61341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1" name="Group 560">
              <a:extLst>
                <a:ext uri="{FF2B5EF4-FFF2-40B4-BE49-F238E27FC236}">
                  <a16:creationId xmlns:a16="http://schemas.microsoft.com/office/drawing/2014/main" id="{B16C4C60-84DF-7C4E-B819-512AD32C1DA7}"/>
                </a:ext>
              </a:extLst>
            </p:cNvPr>
            <p:cNvGrpSpPr/>
            <p:nvPr/>
          </p:nvGrpSpPr>
          <p:grpSpPr>
            <a:xfrm>
              <a:off x="3692066" y="2243328"/>
              <a:ext cx="1108299" cy="1490472"/>
              <a:chOff x="3692066" y="2243328"/>
              <a:chExt cx="1108299" cy="1490472"/>
            </a:xfrm>
          </p:grpSpPr>
          <p:grpSp>
            <p:nvGrpSpPr>
              <p:cNvPr id="588" name="Group 587">
                <a:extLst>
                  <a:ext uri="{FF2B5EF4-FFF2-40B4-BE49-F238E27FC236}">
                    <a16:creationId xmlns:a16="http://schemas.microsoft.com/office/drawing/2014/main" id="{B7F14EC3-B240-6E43-8033-974979A49006}"/>
                  </a:ext>
                </a:extLst>
              </p:cNvPr>
              <p:cNvGrpSpPr/>
              <p:nvPr/>
            </p:nvGrpSpPr>
            <p:grpSpPr>
              <a:xfrm>
                <a:off x="3692066" y="3504497"/>
                <a:ext cx="1108299" cy="229303"/>
                <a:chOff x="5486400" y="3962400"/>
                <a:chExt cx="2209800" cy="457200"/>
              </a:xfrm>
            </p:grpSpPr>
            <p:sp>
              <p:nvSpPr>
                <p:cNvPr id="595" name="DRAM">
                  <a:extLst>
                    <a:ext uri="{FF2B5EF4-FFF2-40B4-BE49-F238E27FC236}">
                      <a16:creationId xmlns:a16="http://schemas.microsoft.com/office/drawing/2014/main" id="{736C97AD-4D74-264F-88C4-4A509FD12296}"/>
                    </a:ext>
                  </a:extLst>
                </p:cNvPr>
                <p:cNvSpPr/>
                <p:nvPr/>
              </p:nvSpPr>
              <p:spPr>
                <a:xfrm>
                  <a:off x="54864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6" name="DRAM">
                  <a:extLst>
                    <a:ext uri="{FF2B5EF4-FFF2-40B4-BE49-F238E27FC236}">
                      <a16:creationId xmlns:a16="http://schemas.microsoft.com/office/drawing/2014/main" id="{5D9A8467-3757-964E-8AB6-0A706AA0E3D2}"/>
                    </a:ext>
                  </a:extLst>
                </p:cNvPr>
                <p:cNvSpPr/>
                <p:nvPr/>
              </p:nvSpPr>
              <p:spPr>
                <a:xfrm>
                  <a:off x="59436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7" name="DRAM">
                  <a:extLst>
                    <a:ext uri="{FF2B5EF4-FFF2-40B4-BE49-F238E27FC236}">
                      <a16:creationId xmlns:a16="http://schemas.microsoft.com/office/drawing/2014/main" id="{2BAA1E48-4CA1-094E-9A92-1CAA9F0F2495}"/>
                    </a:ext>
                  </a:extLst>
                </p:cNvPr>
                <p:cNvSpPr/>
                <p:nvPr/>
              </p:nvSpPr>
              <p:spPr>
                <a:xfrm>
                  <a:off x="64008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8" name="DRAM">
                  <a:extLst>
                    <a:ext uri="{FF2B5EF4-FFF2-40B4-BE49-F238E27FC236}">
                      <a16:creationId xmlns:a16="http://schemas.microsoft.com/office/drawing/2014/main" id="{7C5AB383-F74E-5144-931A-E0EAE2527C8C}"/>
                    </a:ext>
                  </a:extLst>
                </p:cNvPr>
                <p:cNvSpPr/>
                <p:nvPr/>
              </p:nvSpPr>
              <p:spPr>
                <a:xfrm>
                  <a:off x="68580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9" name="DRAM">
                  <a:extLst>
                    <a:ext uri="{FF2B5EF4-FFF2-40B4-BE49-F238E27FC236}">
                      <a16:creationId xmlns:a16="http://schemas.microsoft.com/office/drawing/2014/main" id="{A173C95A-30ED-7F43-8A96-C9636D55C8D1}"/>
                    </a:ext>
                  </a:extLst>
                </p:cNvPr>
                <p:cNvSpPr/>
                <p:nvPr/>
              </p:nvSpPr>
              <p:spPr>
                <a:xfrm>
                  <a:off x="73152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89" name="Group 588">
                <a:extLst>
                  <a:ext uri="{FF2B5EF4-FFF2-40B4-BE49-F238E27FC236}">
                    <a16:creationId xmlns:a16="http://schemas.microsoft.com/office/drawing/2014/main" id="{C78387EC-7F44-F845-8F5F-9B434CFFE099}"/>
                  </a:ext>
                </a:extLst>
              </p:cNvPr>
              <p:cNvGrpSpPr/>
              <p:nvPr/>
            </p:nvGrpSpPr>
            <p:grpSpPr>
              <a:xfrm>
                <a:off x="3787609" y="2243328"/>
                <a:ext cx="917213" cy="1261169"/>
                <a:chOff x="5676900" y="990600"/>
                <a:chExt cx="1828800" cy="2971800"/>
              </a:xfrm>
            </p:grpSpPr>
            <p:cxnSp>
              <p:nvCxnSpPr>
                <p:cNvPr id="590" name="Straight Connector 589">
                  <a:extLst>
                    <a:ext uri="{FF2B5EF4-FFF2-40B4-BE49-F238E27FC236}">
                      <a16:creationId xmlns:a16="http://schemas.microsoft.com/office/drawing/2014/main" id="{836E4D4D-1D4F-BA4C-96DD-06F0B57315B6}"/>
                    </a:ext>
                  </a:extLst>
                </p:cNvPr>
                <p:cNvCxnSpPr>
                  <a:cxnSpLocks/>
                  <a:endCxn id="595" idx="0"/>
                </p:cNvCxnSpPr>
                <p:nvPr/>
              </p:nvCxnSpPr>
              <p:spPr>
                <a:xfrm>
                  <a:off x="56769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21FB0796-B83A-D345-A032-E038F96F9F38}"/>
                    </a:ext>
                  </a:extLst>
                </p:cNvPr>
                <p:cNvCxnSpPr>
                  <a:cxnSpLocks/>
                  <a:endCxn id="597" idx="0"/>
                </p:cNvCxnSpPr>
                <p:nvPr/>
              </p:nvCxnSpPr>
              <p:spPr>
                <a:xfrm>
                  <a:off x="65913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D7A96923-27D9-5246-8A1E-760BD5642EE9}"/>
                    </a:ext>
                  </a:extLst>
                </p:cNvPr>
                <p:cNvCxnSpPr>
                  <a:cxnSpLocks/>
                  <a:endCxn id="598" idx="0"/>
                </p:cNvCxnSpPr>
                <p:nvPr/>
              </p:nvCxnSpPr>
              <p:spPr>
                <a:xfrm>
                  <a:off x="70485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49BAF0B-25E9-7A4E-A1BB-53D257369AE7}"/>
                    </a:ext>
                  </a:extLst>
                </p:cNvPr>
                <p:cNvCxnSpPr>
                  <a:cxnSpLocks/>
                  <a:endCxn id="599" idx="0"/>
                </p:cNvCxnSpPr>
                <p:nvPr/>
              </p:nvCxnSpPr>
              <p:spPr>
                <a:xfrm>
                  <a:off x="75057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A6C676BC-2D3B-5646-9E06-04BE4D3BBAFD}"/>
                    </a:ext>
                  </a:extLst>
                </p:cNvPr>
                <p:cNvCxnSpPr>
                  <a:cxnSpLocks/>
                  <a:endCxn id="596" idx="0"/>
                </p:cNvCxnSpPr>
                <p:nvPr/>
              </p:nvCxnSpPr>
              <p:spPr>
                <a:xfrm>
                  <a:off x="61341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2" name="Group 561">
              <a:extLst>
                <a:ext uri="{FF2B5EF4-FFF2-40B4-BE49-F238E27FC236}">
                  <a16:creationId xmlns:a16="http://schemas.microsoft.com/office/drawing/2014/main" id="{622DB309-A916-9C4B-BE23-2F9FE3A8E66B}"/>
                </a:ext>
              </a:extLst>
            </p:cNvPr>
            <p:cNvGrpSpPr/>
            <p:nvPr/>
          </p:nvGrpSpPr>
          <p:grpSpPr>
            <a:xfrm>
              <a:off x="5258738" y="2243328"/>
              <a:ext cx="1108299" cy="1490472"/>
              <a:chOff x="5258738" y="2243328"/>
              <a:chExt cx="1108299" cy="1490472"/>
            </a:xfrm>
          </p:grpSpPr>
          <p:grpSp>
            <p:nvGrpSpPr>
              <p:cNvPr id="576" name="Group 575">
                <a:extLst>
                  <a:ext uri="{FF2B5EF4-FFF2-40B4-BE49-F238E27FC236}">
                    <a16:creationId xmlns:a16="http://schemas.microsoft.com/office/drawing/2014/main" id="{5369ED0C-3681-C04B-A190-96290EF4E747}"/>
                  </a:ext>
                </a:extLst>
              </p:cNvPr>
              <p:cNvGrpSpPr/>
              <p:nvPr/>
            </p:nvGrpSpPr>
            <p:grpSpPr>
              <a:xfrm>
                <a:off x="5258738" y="3504497"/>
                <a:ext cx="1108299" cy="229303"/>
                <a:chOff x="5486400" y="3962400"/>
                <a:chExt cx="2209800" cy="457200"/>
              </a:xfrm>
            </p:grpSpPr>
            <p:sp>
              <p:nvSpPr>
                <p:cNvPr id="583" name="DRAM">
                  <a:extLst>
                    <a:ext uri="{FF2B5EF4-FFF2-40B4-BE49-F238E27FC236}">
                      <a16:creationId xmlns:a16="http://schemas.microsoft.com/office/drawing/2014/main" id="{C150AFA0-67B0-3A43-A41B-D9954452B55B}"/>
                    </a:ext>
                  </a:extLst>
                </p:cNvPr>
                <p:cNvSpPr/>
                <p:nvPr/>
              </p:nvSpPr>
              <p:spPr>
                <a:xfrm>
                  <a:off x="54864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4" name="DRAM">
                  <a:extLst>
                    <a:ext uri="{FF2B5EF4-FFF2-40B4-BE49-F238E27FC236}">
                      <a16:creationId xmlns:a16="http://schemas.microsoft.com/office/drawing/2014/main" id="{979DA43E-F184-BF40-93F5-64EE8D79612A}"/>
                    </a:ext>
                  </a:extLst>
                </p:cNvPr>
                <p:cNvSpPr/>
                <p:nvPr/>
              </p:nvSpPr>
              <p:spPr>
                <a:xfrm>
                  <a:off x="59436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5" name="DRAM">
                  <a:extLst>
                    <a:ext uri="{FF2B5EF4-FFF2-40B4-BE49-F238E27FC236}">
                      <a16:creationId xmlns:a16="http://schemas.microsoft.com/office/drawing/2014/main" id="{6433AC89-3A0A-8842-A52C-32B3A462A580}"/>
                    </a:ext>
                  </a:extLst>
                </p:cNvPr>
                <p:cNvSpPr/>
                <p:nvPr/>
              </p:nvSpPr>
              <p:spPr>
                <a:xfrm>
                  <a:off x="64008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6" name="DRAM">
                  <a:extLst>
                    <a:ext uri="{FF2B5EF4-FFF2-40B4-BE49-F238E27FC236}">
                      <a16:creationId xmlns:a16="http://schemas.microsoft.com/office/drawing/2014/main" id="{6358E6F7-4972-1E4C-99F5-884C92EC83C0}"/>
                    </a:ext>
                  </a:extLst>
                </p:cNvPr>
                <p:cNvSpPr/>
                <p:nvPr/>
              </p:nvSpPr>
              <p:spPr>
                <a:xfrm>
                  <a:off x="68580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7" name="DRAM">
                  <a:extLst>
                    <a:ext uri="{FF2B5EF4-FFF2-40B4-BE49-F238E27FC236}">
                      <a16:creationId xmlns:a16="http://schemas.microsoft.com/office/drawing/2014/main" id="{646010E8-2BC1-6B41-89A4-5049336FA4BB}"/>
                    </a:ext>
                  </a:extLst>
                </p:cNvPr>
                <p:cNvSpPr/>
                <p:nvPr/>
              </p:nvSpPr>
              <p:spPr>
                <a:xfrm>
                  <a:off x="73152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77" name="Group 576">
                <a:extLst>
                  <a:ext uri="{FF2B5EF4-FFF2-40B4-BE49-F238E27FC236}">
                    <a16:creationId xmlns:a16="http://schemas.microsoft.com/office/drawing/2014/main" id="{A68D41BD-C653-EA43-8DC5-70974FFA903B}"/>
                  </a:ext>
                </a:extLst>
              </p:cNvPr>
              <p:cNvGrpSpPr/>
              <p:nvPr/>
            </p:nvGrpSpPr>
            <p:grpSpPr>
              <a:xfrm>
                <a:off x="5354281" y="2243328"/>
                <a:ext cx="917213" cy="1261169"/>
                <a:chOff x="5676900" y="990600"/>
                <a:chExt cx="1828800" cy="2971800"/>
              </a:xfrm>
            </p:grpSpPr>
            <p:cxnSp>
              <p:nvCxnSpPr>
                <p:cNvPr id="578" name="Straight Connector 577">
                  <a:extLst>
                    <a:ext uri="{FF2B5EF4-FFF2-40B4-BE49-F238E27FC236}">
                      <a16:creationId xmlns:a16="http://schemas.microsoft.com/office/drawing/2014/main" id="{C0E50F5D-7E35-9D43-8CEF-FCA0DC003F11}"/>
                    </a:ext>
                  </a:extLst>
                </p:cNvPr>
                <p:cNvCxnSpPr>
                  <a:cxnSpLocks/>
                  <a:endCxn id="583" idx="0"/>
                </p:cNvCxnSpPr>
                <p:nvPr/>
              </p:nvCxnSpPr>
              <p:spPr>
                <a:xfrm>
                  <a:off x="56769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8A33C029-8861-2C4F-97B3-C8C230AF0B17}"/>
                    </a:ext>
                  </a:extLst>
                </p:cNvPr>
                <p:cNvCxnSpPr>
                  <a:cxnSpLocks/>
                  <a:endCxn id="585" idx="0"/>
                </p:cNvCxnSpPr>
                <p:nvPr/>
              </p:nvCxnSpPr>
              <p:spPr>
                <a:xfrm>
                  <a:off x="65913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B1FC39A6-D7D9-DC44-A576-E8C098C32AEB}"/>
                    </a:ext>
                  </a:extLst>
                </p:cNvPr>
                <p:cNvCxnSpPr>
                  <a:cxnSpLocks/>
                  <a:endCxn id="586" idx="0"/>
                </p:cNvCxnSpPr>
                <p:nvPr/>
              </p:nvCxnSpPr>
              <p:spPr>
                <a:xfrm>
                  <a:off x="70485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3FAA1142-CD64-0049-BC5F-21721B52570A}"/>
                    </a:ext>
                  </a:extLst>
                </p:cNvPr>
                <p:cNvCxnSpPr>
                  <a:cxnSpLocks/>
                  <a:endCxn id="587" idx="0"/>
                </p:cNvCxnSpPr>
                <p:nvPr/>
              </p:nvCxnSpPr>
              <p:spPr>
                <a:xfrm>
                  <a:off x="75057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6D6C1DF6-F0B3-5341-A519-FBF8150F611E}"/>
                    </a:ext>
                  </a:extLst>
                </p:cNvPr>
                <p:cNvCxnSpPr>
                  <a:cxnSpLocks/>
                  <a:endCxn id="584" idx="0"/>
                </p:cNvCxnSpPr>
                <p:nvPr/>
              </p:nvCxnSpPr>
              <p:spPr>
                <a:xfrm>
                  <a:off x="61341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3" name="Group 562">
              <a:extLst>
                <a:ext uri="{FF2B5EF4-FFF2-40B4-BE49-F238E27FC236}">
                  <a16:creationId xmlns:a16="http://schemas.microsoft.com/office/drawing/2014/main" id="{97EF114D-8EFF-5D4B-974B-C742250DB2F3}"/>
                </a:ext>
              </a:extLst>
            </p:cNvPr>
            <p:cNvGrpSpPr/>
            <p:nvPr/>
          </p:nvGrpSpPr>
          <p:grpSpPr>
            <a:xfrm>
              <a:off x="6816266" y="2243328"/>
              <a:ext cx="1108299" cy="1490472"/>
              <a:chOff x="6816266" y="2243328"/>
              <a:chExt cx="1108299" cy="1490472"/>
            </a:xfrm>
          </p:grpSpPr>
          <p:grpSp>
            <p:nvGrpSpPr>
              <p:cNvPr id="564" name="Group 563">
                <a:extLst>
                  <a:ext uri="{FF2B5EF4-FFF2-40B4-BE49-F238E27FC236}">
                    <a16:creationId xmlns:a16="http://schemas.microsoft.com/office/drawing/2014/main" id="{9D243ED1-B9C7-0240-981E-57A40D64C7B6}"/>
                  </a:ext>
                </a:extLst>
              </p:cNvPr>
              <p:cNvGrpSpPr/>
              <p:nvPr/>
            </p:nvGrpSpPr>
            <p:grpSpPr>
              <a:xfrm>
                <a:off x="6816266" y="3504497"/>
                <a:ext cx="1108299" cy="229303"/>
                <a:chOff x="5486400" y="3962400"/>
                <a:chExt cx="2209800" cy="457200"/>
              </a:xfrm>
            </p:grpSpPr>
            <p:sp>
              <p:nvSpPr>
                <p:cNvPr id="571" name="DRAM">
                  <a:extLst>
                    <a:ext uri="{FF2B5EF4-FFF2-40B4-BE49-F238E27FC236}">
                      <a16:creationId xmlns:a16="http://schemas.microsoft.com/office/drawing/2014/main" id="{31FD0814-ED0F-E14F-92C8-1D511023F714}"/>
                    </a:ext>
                  </a:extLst>
                </p:cNvPr>
                <p:cNvSpPr/>
                <p:nvPr/>
              </p:nvSpPr>
              <p:spPr>
                <a:xfrm>
                  <a:off x="54864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2" name="DRAM">
                  <a:extLst>
                    <a:ext uri="{FF2B5EF4-FFF2-40B4-BE49-F238E27FC236}">
                      <a16:creationId xmlns:a16="http://schemas.microsoft.com/office/drawing/2014/main" id="{3ED75642-13B1-2B44-A733-4F2FB947496C}"/>
                    </a:ext>
                  </a:extLst>
                </p:cNvPr>
                <p:cNvSpPr/>
                <p:nvPr/>
              </p:nvSpPr>
              <p:spPr>
                <a:xfrm>
                  <a:off x="59436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3" name="DRAM">
                  <a:extLst>
                    <a:ext uri="{FF2B5EF4-FFF2-40B4-BE49-F238E27FC236}">
                      <a16:creationId xmlns:a16="http://schemas.microsoft.com/office/drawing/2014/main" id="{95D92964-99A1-4840-8554-3D7CD0D12987}"/>
                    </a:ext>
                  </a:extLst>
                </p:cNvPr>
                <p:cNvSpPr/>
                <p:nvPr/>
              </p:nvSpPr>
              <p:spPr>
                <a:xfrm>
                  <a:off x="64008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4" name="DRAM">
                  <a:extLst>
                    <a:ext uri="{FF2B5EF4-FFF2-40B4-BE49-F238E27FC236}">
                      <a16:creationId xmlns:a16="http://schemas.microsoft.com/office/drawing/2014/main" id="{3D2C3AEC-8C00-2645-96B8-92857ACB2923}"/>
                    </a:ext>
                  </a:extLst>
                </p:cNvPr>
                <p:cNvSpPr/>
                <p:nvPr/>
              </p:nvSpPr>
              <p:spPr>
                <a:xfrm>
                  <a:off x="68580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5" name="DRAM">
                  <a:extLst>
                    <a:ext uri="{FF2B5EF4-FFF2-40B4-BE49-F238E27FC236}">
                      <a16:creationId xmlns:a16="http://schemas.microsoft.com/office/drawing/2014/main" id="{5076046E-EF62-7146-8765-71D46613994D}"/>
                    </a:ext>
                  </a:extLst>
                </p:cNvPr>
                <p:cNvSpPr/>
                <p:nvPr/>
              </p:nvSpPr>
              <p:spPr>
                <a:xfrm>
                  <a:off x="7315200" y="3962400"/>
                  <a:ext cx="381000" cy="457200"/>
                </a:xfrm>
                <a:prstGeom prst="roundRect">
                  <a:avLst>
                    <a:gd name="adj" fmla="val 11319"/>
                  </a:avLst>
                </a:prstGeom>
                <a:solidFill>
                  <a:srgbClr val="1A82C4"/>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65" name="Group 564">
                <a:extLst>
                  <a:ext uri="{FF2B5EF4-FFF2-40B4-BE49-F238E27FC236}">
                    <a16:creationId xmlns:a16="http://schemas.microsoft.com/office/drawing/2014/main" id="{5AE642E6-7312-684E-ABD3-8988B537C797}"/>
                  </a:ext>
                </a:extLst>
              </p:cNvPr>
              <p:cNvGrpSpPr/>
              <p:nvPr/>
            </p:nvGrpSpPr>
            <p:grpSpPr>
              <a:xfrm>
                <a:off x="6911809" y="2243328"/>
                <a:ext cx="917213" cy="1261169"/>
                <a:chOff x="5676900" y="990600"/>
                <a:chExt cx="1828800" cy="2971800"/>
              </a:xfrm>
            </p:grpSpPr>
            <p:cxnSp>
              <p:nvCxnSpPr>
                <p:cNvPr id="566" name="Straight Connector 565">
                  <a:extLst>
                    <a:ext uri="{FF2B5EF4-FFF2-40B4-BE49-F238E27FC236}">
                      <a16:creationId xmlns:a16="http://schemas.microsoft.com/office/drawing/2014/main" id="{B5A7D713-2B54-EB4D-A2D5-A2BAC8D45C87}"/>
                    </a:ext>
                  </a:extLst>
                </p:cNvPr>
                <p:cNvCxnSpPr>
                  <a:cxnSpLocks/>
                  <a:endCxn id="571" idx="0"/>
                </p:cNvCxnSpPr>
                <p:nvPr/>
              </p:nvCxnSpPr>
              <p:spPr>
                <a:xfrm>
                  <a:off x="56769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4AC48C69-9F24-F344-948A-0A0725A1CDA0}"/>
                    </a:ext>
                  </a:extLst>
                </p:cNvPr>
                <p:cNvCxnSpPr>
                  <a:cxnSpLocks/>
                  <a:endCxn id="573" idx="0"/>
                </p:cNvCxnSpPr>
                <p:nvPr/>
              </p:nvCxnSpPr>
              <p:spPr>
                <a:xfrm>
                  <a:off x="65913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068ED407-FDA3-C848-979D-B5F59775666C}"/>
                    </a:ext>
                  </a:extLst>
                </p:cNvPr>
                <p:cNvCxnSpPr>
                  <a:cxnSpLocks/>
                  <a:endCxn id="574" idx="0"/>
                </p:cNvCxnSpPr>
                <p:nvPr/>
              </p:nvCxnSpPr>
              <p:spPr>
                <a:xfrm>
                  <a:off x="70485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C9F925C9-2458-FC42-91F7-EB3893CE1502}"/>
                    </a:ext>
                  </a:extLst>
                </p:cNvPr>
                <p:cNvCxnSpPr>
                  <a:cxnSpLocks/>
                  <a:endCxn id="575" idx="0"/>
                </p:cNvCxnSpPr>
                <p:nvPr/>
              </p:nvCxnSpPr>
              <p:spPr>
                <a:xfrm>
                  <a:off x="75057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B258C780-C674-D54D-BEA9-E3F2DC960D4B}"/>
                    </a:ext>
                  </a:extLst>
                </p:cNvPr>
                <p:cNvCxnSpPr>
                  <a:cxnSpLocks/>
                  <a:endCxn id="572" idx="0"/>
                </p:cNvCxnSpPr>
                <p:nvPr/>
              </p:nvCxnSpPr>
              <p:spPr>
                <a:xfrm>
                  <a:off x="6134100" y="990600"/>
                  <a:ext cx="0" cy="2971800"/>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grpSp>
        <p:nvGrpSpPr>
          <p:cNvPr id="612" name="Group 611">
            <a:extLst>
              <a:ext uri="{FF2B5EF4-FFF2-40B4-BE49-F238E27FC236}">
                <a16:creationId xmlns:a16="http://schemas.microsoft.com/office/drawing/2014/main" id="{33C9E2EF-3B9B-9847-B688-A74879FA1ACF}"/>
              </a:ext>
            </a:extLst>
          </p:cNvPr>
          <p:cNvGrpSpPr/>
          <p:nvPr/>
        </p:nvGrpSpPr>
        <p:grpSpPr>
          <a:xfrm>
            <a:off x="1734834" y="3316027"/>
            <a:ext cx="1414038" cy="191087"/>
            <a:chOff x="1828799" y="2017072"/>
            <a:chExt cx="1414038" cy="191087"/>
          </a:xfrm>
        </p:grpSpPr>
        <p:sp>
          <p:nvSpPr>
            <p:cNvPr id="613" name="DRAM">
              <a:extLst>
                <a:ext uri="{FF2B5EF4-FFF2-40B4-BE49-F238E27FC236}">
                  <a16:creationId xmlns:a16="http://schemas.microsoft.com/office/drawing/2014/main" id="{C0A5BBC4-26A1-5E43-8987-47CF1FB077DE}"/>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14" name="Straight Connector 613">
              <a:extLst>
                <a:ext uri="{FF2B5EF4-FFF2-40B4-BE49-F238E27FC236}">
                  <a16:creationId xmlns:a16="http://schemas.microsoft.com/office/drawing/2014/main" id="{3A4DD7FE-53E1-694C-9120-9DD1ADA3CC59}"/>
                </a:ext>
              </a:extLst>
            </p:cNvPr>
            <p:cNvCxnSpPr>
              <a:cxnSpLocks/>
              <a:stCxn id="619" idx="6"/>
              <a:endCxn id="613" idx="0"/>
            </p:cNvCxnSpPr>
            <p:nvPr/>
          </p:nvCxnSpPr>
          <p:spPr>
            <a:xfrm flipH="1">
              <a:off x="20581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15" name="Oval 614">
              <a:extLst>
                <a:ext uri="{FF2B5EF4-FFF2-40B4-BE49-F238E27FC236}">
                  <a16:creationId xmlns:a16="http://schemas.microsoft.com/office/drawing/2014/main" id="{7A839D5F-686F-3C49-8BB1-E635FAFFF08D}"/>
                </a:ext>
              </a:extLst>
            </p:cNvPr>
            <p:cNvSpPr/>
            <p:nvPr/>
          </p:nvSpPr>
          <p:spPr>
            <a:xfrm>
              <a:off x="2134538"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6" name="Oval 615">
              <a:extLst>
                <a:ext uri="{FF2B5EF4-FFF2-40B4-BE49-F238E27FC236}">
                  <a16:creationId xmlns:a16="http://schemas.microsoft.com/office/drawing/2014/main" id="{963D5EAF-C501-BC4E-9EE1-630EC133D0C7}"/>
                </a:ext>
              </a:extLst>
            </p:cNvPr>
            <p:cNvSpPr/>
            <p:nvPr/>
          </p:nvSpPr>
          <p:spPr>
            <a:xfrm>
              <a:off x="2363841"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7" name="Oval 616">
              <a:extLst>
                <a:ext uri="{FF2B5EF4-FFF2-40B4-BE49-F238E27FC236}">
                  <a16:creationId xmlns:a16="http://schemas.microsoft.com/office/drawing/2014/main" id="{4B3D0CAA-039F-E84F-923A-898358C1D582}"/>
                </a:ext>
              </a:extLst>
            </p:cNvPr>
            <p:cNvSpPr/>
            <p:nvPr/>
          </p:nvSpPr>
          <p:spPr>
            <a:xfrm>
              <a:off x="2593144"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8" name="Oval 617">
              <a:extLst>
                <a:ext uri="{FF2B5EF4-FFF2-40B4-BE49-F238E27FC236}">
                  <a16:creationId xmlns:a16="http://schemas.microsoft.com/office/drawing/2014/main" id="{A69B98E4-943B-524E-9527-477DADF89EEE}"/>
                </a:ext>
              </a:extLst>
            </p:cNvPr>
            <p:cNvSpPr/>
            <p:nvPr/>
          </p:nvSpPr>
          <p:spPr>
            <a:xfrm>
              <a:off x="2822448"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9" name="Oval 618">
              <a:extLst>
                <a:ext uri="{FF2B5EF4-FFF2-40B4-BE49-F238E27FC236}">
                  <a16:creationId xmlns:a16="http://schemas.microsoft.com/office/drawing/2014/main" id="{C5FDC489-A86B-4841-874B-EA5071CD80E3}"/>
                </a:ext>
              </a:extLst>
            </p:cNvPr>
            <p:cNvSpPr/>
            <p:nvPr/>
          </p:nvSpPr>
          <p:spPr>
            <a:xfrm>
              <a:off x="3051751"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0" name="Group 619">
            <a:extLst>
              <a:ext uri="{FF2B5EF4-FFF2-40B4-BE49-F238E27FC236}">
                <a16:creationId xmlns:a16="http://schemas.microsoft.com/office/drawing/2014/main" id="{A7ABECDD-A658-9C49-AD7E-15555381FCAF}"/>
              </a:ext>
            </a:extLst>
          </p:cNvPr>
          <p:cNvGrpSpPr/>
          <p:nvPr/>
        </p:nvGrpSpPr>
        <p:grpSpPr>
          <a:xfrm>
            <a:off x="3292362" y="3316027"/>
            <a:ext cx="1414038" cy="191087"/>
            <a:chOff x="3386327" y="2017072"/>
            <a:chExt cx="1414038" cy="191087"/>
          </a:xfrm>
        </p:grpSpPr>
        <p:sp>
          <p:nvSpPr>
            <p:cNvPr id="621" name="DRAM">
              <a:extLst>
                <a:ext uri="{FF2B5EF4-FFF2-40B4-BE49-F238E27FC236}">
                  <a16:creationId xmlns:a16="http://schemas.microsoft.com/office/drawing/2014/main" id="{88E651CD-D58C-B847-95F3-637D91B8EC70}"/>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22" name="Straight Connector 621">
              <a:extLst>
                <a:ext uri="{FF2B5EF4-FFF2-40B4-BE49-F238E27FC236}">
                  <a16:creationId xmlns:a16="http://schemas.microsoft.com/office/drawing/2014/main" id="{C4D8B778-B949-0448-8BCB-245D55EF5458}"/>
                </a:ext>
              </a:extLst>
            </p:cNvPr>
            <p:cNvCxnSpPr>
              <a:cxnSpLocks/>
              <a:endCxn id="621" idx="0"/>
            </p:cNvCxnSpPr>
            <p:nvPr/>
          </p:nvCxnSpPr>
          <p:spPr>
            <a:xfrm flipH="1" flipV="1">
              <a:off x="3615631" y="2112616"/>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23" name="Oval 622">
              <a:extLst>
                <a:ext uri="{FF2B5EF4-FFF2-40B4-BE49-F238E27FC236}">
                  <a16:creationId xmlns:a16="http://schemas.microsoft.com/office/drawing/2014/main" id="{1C2B9E30-5318-D34C-838B-C671F277CE16}"/>
                </a:ext>
              </a:extLst>
            </p:cNvPr>
            <p:cNvSpPr/>
            <p:nvPr/>
          </p:nvSpPr>
          <p:spPr>
            <a:xfrm>
              <a:off x="3692066"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4" name="Oval 623">
              <a:extLst>
                <a:ext uri="{FF2B5EF4-FFF2-40B4-BE49-F238E27FC236}">
                  <a16:creationId xmlns:a16="http://schemas.microsoft.com/office/drawing/2014/main" id="{AB3FA47A-24EC-2649-A78D-779B25A48466}"/>
                </a:ext>
              </a:extLst>
            </p:cNvPr>
            <p:cNvSpPr/>
            <p:nvPr/>
          </p:nvSpPr>
          <p:spPr>
            <a:xfrm>
              <a:off x="3921369"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5" name="Oval 624">
              <a:extLst>
                <a:ext uri="{FF2B5EF4-FFF2-40B4-BE49-F238E27FC236}">
                  <a16:creationId xmlns:a16="http://schemas.microsoft.com/office/drawing/2014/main" id="{01C69964-DD3A-7D4B-8265-0B618102B0EF}"/>
                </a:ext>
              </a:extLst>
            </p:cNvPr>
            <p:cNvSpPr/>
            <p:nvPr/>
          </p:nvSpPr>
          <p:spPr>
            <a:xfrm>
              <a:off x="4150672"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6" name="Oval 625">
              <a:extLst>
                <a:ext uri="{FF2B5EF4-FFF2-40B4-BE49-F238E27FC236}">
                  <a16:creationId xmlns:a16="http://schemas.microsoft.com/office/drawing/2014/main" id="{EF0E2BA4-93B9-844E-BCB4-D9328A6D5CB3}"/>
                </a:ext>
              </a:extLst>
            </p:cNvPr>
            <p:cNvSpPr/>
            <p:nvPr/>
          </p:nvSpPr>
          <p:spPr>
            <a:xfrm>
              <a:off x="4379976"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7" name="Oval 626">
              <a:extLst>
                <a:ext uri="{FF2B5EF4-FFF2-40B4-BE49-F238E27FC236}">
                  <a16:creationId xmlns:a16="http://schemas.microsoft.com/office/drawing/2014/main" id="{6ECBD6F6-8C63-D44F-AB69-F313FF237348}"/>
                </a:ext>
              </a:extLst>
            </p:cNvPr>
            <p:cNvSpPr/>
            <p:nvPr/>
          </p:nvSpPr>
          <p:spPr>
            <a:xfrm>
              <a:off x="4609279"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8" name="Group 627">
            <a:extLst>
              <a:ext uri="{FF2B5EF4-FFF2-40B4-BE49-F238E27FC236}">
                <a16:creationId xmlns:a16="http://schemas.microsoft.com/office/drawing/2014/main" id="{E3130742-F15B-BD4B-9429-E789B2B42EB7}"/>
              </a:ext>
            </a:extLst>
          </p:cNvPr>
          <p:cNvGrpSpPr/>
          <p:nvPr/>
        </p:nvGrpSpPr>
        <p:grpSpPr>
          <a:xfrm>
            <a:off x="4859034" y="3316027"/>
            <a:ext cx="1414038" cy="191087"/>
            <a:chOff x="4952999" y="2017072"/>
            <a:chExt cx="1414038" cy="191087"/>
          </a:xfrm>
        </p:grpSpPr>
        <p:sp>
          <p:nvSpPr>
            <p:cNvPr id="629" name="DRAM">
              <a:extLst>
                <a:ext uri="{FF2B5EF4-FFF2-40B4-BE49-F238E27FC236}">
                  <a16:creationId xmlns:a16="http://schemas.microsoft.com/office/drawing/2014/main" id="{2C04100A-DB27-9A43-AEC7-779CF0500563}"/>
                </a:ext>
              </a:extLst>
            </p:cNvPr>
            <p:cNvSpPr/>
            <p:nvPr/>
          </p:nvSpPr>
          <p:spPr>
            <a:xfrm rot="5400000">
              <a:off x="49721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30" name="Straight Connector 629">
              <a:extLst>
                <a:ext uri="{FF2B5EF4-FFF2-40B4-BE49-F238E27FC236}">
                  <a16:creationId xmlns:a16="http://schemas.microsoft.com/office/drawing/2014/main" id="{67DE88E5-AEFE-2A49-AE5A-62384E79C67B}"/>
                </a:ext>
              </a:extLst>
            </p:cNvPr>
            <p:cNvCxnSpPr>
              <a:cxnSpLocks/>
              <a:stCxn id="635" idx="6"/>
              <a:endCxn id="629" idx="0"/>
            </p:cNvCxnSpPr>
            <p:nvPr/>
          </p:nvCxnSpPr>
          <p:spPr>
            <a:xfrm flipH="1">
              <a:off x="51823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31" name="Oval 630">
              <a:extLst>
                <a:ext uri="{FF2B5EF4-FFF2-40B4-BE49-F238E27FC236}">
                  <a16:creationId xmlns:a16="http://schemas.microsoft.com/office/drawing/2014/main" id="{2F2AC4F6-6CEB-1248-8B14-F2FB4F835B60}"/>
                </a:ext>
              </a:extLst>
            </p:cNvPr>
            <p:cNvSpPr/>
            <p:nvPr/>
          </p:nvSpPr>
          <p:spPr>
            <a:xfrm>
              <a:off x="5258738"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2" name="Oval 631">
              <a:extLst>
                <a:ext uri="{FF2B5EF4-FFF2-40B4-BE49-F238E27FC236}">
                  <a16:creationId xmlns:a16="http://schemas.microsoft.com/office/drawing/2014/main" id="{EBD48407-5270-094F-9D7D-46251DFEBEBC}"/>
                </a:ext>
              </a:extLst>
            </p:cNvPr>
            <p:cNvSpPr/>
            <p:nvPr/>
          </p:nvSpPr>
          <p:spPr>
            <a:xfrm>
              <a:off x="5488041"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3" name="Oval 632">
              <a:extLst>
                <a:ext uri="{FF2B5EF4-FFF2-40B4-BE49-F238E27FC236}">
                  <a16:creationId xmlns:a16="http://schemas.microsoft.com/office/drawing/2014/main" id="{DAE38B3F-BA40-6349-921B-8EA5970CDEBB}"/>
                </a:ext>
              </a:extLst>
            </p:cNvPr>
            <p:cNvSpPr/>
            <p:nvPr/>
          </p:nvSpPr>
          <p:spPr>
            <a:xfrm>
              <a:off x="5717344"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4" name="Oval 633">
              <a:extLst>
                <a:ext uri="{FF2B5EF4-FFF2-40B4-BE49-F238E27FC236}">
                  <a16:creationId xmlns:a16="http://schemas.microsoft.com/office/drawing/2014/main" id="{1CF76F34-EFB6-9346-BECE-73B3AA835633}"/>
                </a:ext>
              </a:extLst>
            </p:cNvPr>
            <p:cNvSpPr/>
            <p:nvPr/>
          </p:nvSpPr>
          <p:spPr>
            <a:xfrm>
              <a:off x="5946648"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5" name="Oval 634">
              <a:extLst>
                <a:ext uri="{FF2B5EF4-FFF2-40B4-BE49-F238E27FC236}">
                  <a16:creationId xmlns:a16="http://schemas.microsoft.com/office/drawing/2014/main" id="{BE738ABC-CAE9-8F4D-84C6-57CAF880B1D1}"/>
                </a:ext>
              </a:extLst>
            </p:cNvPr>
            <p:cNvSpPr/>
            <p:nvPr/>
          </p:nvSpPr>
          <p:spPr>
            <a:xfrm>
              <a:off x="6175951"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36" name="Group 635">
            <a:extLst>
              <a:ext uri="{FF2B5EF4-FFF2-40B4-BE49-F238E27FC236}">
                <a16:creationId xmlns:a16="http://schemas.microsoft.com/office/drawing/2014/main" id="{EFD810CA-9898-3144-BD22-FFD8B067DFB4}"/>
              </a:ext>
            </a:extLst>
          </p:cNvPr>
          <p:cNvGrpSpPr/>
          <p:nvPr/>
        </p:nvGrpSpPr>
        <p:grpSpPr>
          <a:xfrm>
            <a:off x="6416562" y="3316027"/>
            <a:ext cx="1414038" cy="191087"/>
            <a:chOff x="6510527" y="2017072"/>
            <a:chExt cx="1414038" cy="191087"/>
          </a:xfrm>
        </p:grpSpPr>
        <p:sp>
          <p:nvSpPr>
            <p:cNvPr id="637" name="DRAM">
              <a:extLst>
                <a:ext uri="{FF2B5EF4-FFF2-40B4-BE49-F238E27FC236}">
                  <a16:creationId xmlns:a16="http://schemas.microsoft.com/office/drawing/2014/main" id="{A3C67856-C695-A34F-9565-CC4ED72F3BE4}"/>
                </a:ext>
              </a:extLst>
            </p:cNvPr>
            <p:cNvSpPr/>
            <p:nvPr/>
          </p:nvSpPr>
          <p:spPr>
            <a:xfrm rot="5400000">
              <a:off x="65296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38" name="Straight Connector 637">
              <a:extLst>
                <a:ext uri="{FF2B5EF4-FFF2-40B4-BE49-F238E27FC236}">
                  <a16:creationId xmlns:a16="http://schemas.microsoft.com/office/drawing/2014/main" id="{6F94C2A8-FC06-3D49-845C-1DA3AB568191}"/>
                </a:ext>
              </a:extLst>
            </p:cNvPr>
            <p:cNvCxnSpPr>
              <a:cxnSpLocks/>
              <a:stCxn id="643" idx="6"/>
              <a:endCxn id="637" idx="0"/>
            </p:cNvCxnSpPr>
            <p:nvPr/>
          </p:nvCxnSpPr>
          <p:spPr>
            <a:xfrm flipH="1">
              <a:off x="6739831"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39" name="Oval 638">
              <a:extLst>
                <a:ext uri="{FF2B5EF4-FFF2-40B4-BE49-F238E27FC236}">
                  <a16:creationId xmlns:a16="http://schemas.microsoft.com/office/drawing/2014/main" id="{1E47C003-D568-CB4B-A4F5-BE7F18FFD581}"/>
                </a:ext>
              </a:extLst>
            </p:cNvPr>
            <p:cNvSpPr/>
            <p:nvPr/>
          </p:nvSpPr>
          <p:spPr>
            <a:xfrm>
              <a:off x="6816266"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0" name="Oval 639">
              <a:extLst>
                <a:ext uri="{FF2B5EF4-FFF2-40B4-BE49-F238E27FC236}">
                  <a16:creationId xmlns:a16="http://schemas.microsoft.com/office/drawing/2014/main" id="{7381491B-6671-F84A-A418-A606B3C79E05}"/>
                </a:ext>
              </a:extLst>
            </p:cNvPr>
            <p:cNvSpPr/>
            <p:nvPr/>
          </p:nvSpPr>
          <p:spPr>
            <a:xfrm>
              <a:off x="7045569"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1" name="Oval 640">
              <a:extLst>
                <a:ext uri="{FF2B5EF4-FFF2-40B4-BE49-F238E27FC236}">
                  <a16:creationId xmlns:a16="http://schemas.microsoft.com/office/drawing/2014/main" id="{76A4DA72-AA5B-834E-87CA-4CB63EF23A75}"/>
                </a:ext>
              </a:extLst>
            </p:cNvPr>
            <p:cNvSpPr/>
            <p:nvPr/>
          </p:nvSpPr>
          <p:spPr>
            <a:xfrm>
              <a:off x="7274872"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2" name="Oval 641">
              <a:extLst>
                <a:ext uri="{FF2B5EF4-FFF2-40B4-BE49-F238E27FC236}">
                  <a16:creationId xmlns:a16="http://schemas.microsoft.com/office/drawing/2014/main" id="{7614CB59-4B9C-7F45-958A-875D69B1EA2F}"/>
                </a:ext>
              </a:extLst>
            </p:cNvPr>
            <p:cNvSpPr/>
            <p:nvPr/>
          </p:nvSpPr>
          <p:spPr>
            <a:xfrm>
              <a:off x="7504176"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3" name="Oval 642">
              <a:extLst>
                <a:ext uri="{FF2B5EF4-FFF2-40B4-BE49-F238E27FC236}">
                  <a16:creationId xmlns:a16="http://schemas.microsoft.com/office/drawing/2014/main" id="{76830518-4EF6-7643-A051-617D603CB8B7}"/>
                </a:ext>
              </a:extLst>
            </p:cNvPr>
            <p:cNvSpPr/>
            <p:nvPr/>
          </p:nvSpPr>
          <p:spPr>
            <a:xfrm>
              <a:off x="7733479" y="2017072"/>
              <a:ext cx="191086" cy="191086"/>
            </a:xfrm>
            <a:prstGeom prst="ellipse">
              <a:avLst/>
            </a:prstGeom>
            <a:solidFill>
              <a:schemeClr val="bg1">
                <a:lumMod val="8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44" name="Group 643">
            <a:extLst>
              <a:ext uri="{FF2B5EF4-FFF2-40B4-BE49-F238E27FC236}">
                <a16:creationId xmlns:a16="http://schemas.microsoft.com/office/drawing/2014/main" id="{C28A1288-C9BB-ED46-8A40-64CBB3F74943}"/>
              </a:ext>
            </a:extLst>
          </p:cNvPr>
          <p:cNvGrpSpPr/>
          <p:nvPr/>
        </p:nvGrpSpPr>
        <p:grpSpPr>
          <a:xfrm>
            <a:off x="1734835" y="4579789"/>
            <a:ext cx="6248400" cy="1373786"/>
            <a:chOff x="1600200" y="3732707"/>
            <a:chExt cx="6248400" cy="1373786"/>
          </a:xfrm>
        </p:grpSpPr>
        <p:grpSp>
          <p:nvGrpSpPr>
            <p:cNvPr id="645" name="Group 644">
              <a:extLst>
                <a:ext uri="{FF2B5EF4-FFF2-40B4-BE49-F238E27FC236}">
                  <a16:creationId xmlns:a16="http://schemas.microsoft.com/office/drawing/2014/main" id="{15643D81-5A87-4543-A8F3-937BC4EA9F37}"/>
                </a:ext>
              </a:extLst>
            </p:cNvPr>
            <p:cNvGrpSpPr/>
            <p:nvPr/>
          </p:nvGrpSpPr>
          <p:grpSpPr>
            <a:xfrm>
              <a:off x="1600200" y="3732707"/>
              <a:ext cx="6248400" cy="1373786"/>
              <a:chOff x="1600200" y="3732707"/>
              <a:chExt cx="6248400" cy="1373786"/>
            </a:xfrm>
          </p:grpSpPr>
          <p:grpSp>
            <p:nvGrpSpPr>
              <p:cNvPr id="647" name="Group 646">
                <a:extLst>
                  <a:ext uri="{FF2B5EF4-FFF2-40B4-BE49-F238E27FC236}">
                    <a16:creationId xmlns:a16="http://schemas.microsoft.com/office/drawing/2014/main" id="{310700AC-FDEE-874B-89D6-C84F4A8ADF19}"/>
                  </a:ext>
                </a:extLst>
              </p:cNvPr>
              <p:cNvGrpSpPr/>
              <p:nvPr/>
            </p:nvGrpSpPr>
            <p:grpSpPr>
              <a:xfrm>
                <a:off x="1600200" y="3732707"/>
                <a:ext cx="6248400" cy="1373786"/>
                <a:chOff x="1828800" y="3732707"/>
                <a:chExt cx="6248400" cy="1373786"/>
              </a:xfrm>
            </p:grpSpPr>
            <p:cxnSp>
              <p:nvCxnSpPr>
                <p:cNvPr id="651" name="Straight Connector 650">
                  <a:extLst>
                    <a:ext uri="{FF2B5EF4-FFF2-40B4-BE49-F238E27FC236}">
                      <a16:creationId xmlns:a16="http://schemas.microsoft.com/office/drawing/2014/main" id="{3BB866A2-1588-3543-9BA2-BBBC57B5347B}"/>
                    </a:ext>
                  </a:extLst>
                </p:cNvPr>
                <p:cNvCxnSpPr/>
                <p:nvPr/>
              </p:nvCxnSpPr>
              <p:spPr>
                <a:xfrm>
                  <a:off x="4952999" y="4495800"/>
                  <a:ext cx="0" cy="61069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24A70DD0-A1B7-4B48-BF45-10E27A0700D0}"/>
                    </a:ext>
                  </a:extLst>
                </p:cNvPr>
                <p:cNvCxnSpPr>
                  <a:cxnSpLocks/>
                  <a:stCxn id="663" idx="2"/>
                  <a:endCxn id="653" idx="0"/>
                </p:cNvCxnSpPr>
                <p:nvPr/>
              </p:nvCxnSpPr>
              <p:spPr>
                <a:xfrm>
                  <a:off x="4953000" y="3732707"/>
                  <a:ext cx="0" cy="459386"/>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653" name="DRAM">
                  <a:extLst>
                    <a:ext uri="{FF2B5EF4-FFF2-40B4-BE49-F238E27FC236}">
                      <a16:creationId xmlns:a16="http://schemas.microsoft.com/office/drawing/2014/main" id="{A335669E-8447-4D41-9401-67196FBEB8C1}"/>
                    </a:ext>
                  </a:extLst>
                </p:cNvPr>
                <p:cNvSpPr/>
                <p:nvPr/>
              </p:nvSpPr>
              <p:spPr>
                <a:xfrm>
                  <a:off x="1828800" y="4192093"/>
                  <a:ext cx="6248400" cy="458293"/>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IO interface</a:t>
                  </a:r>
                </a:p>
              </p:txBody>
            </p:sp>
          </p:grpSp>
          <p:cxnSp>
            <p:nvCxnSpPr>
              <p:cNvPr id="648" name="Straight Connector 647">
                <a:extLst>
                  <a:ext uri="{FF2B5EF4-FFF2-40B4-BE49-F238E27FC236}">
                    <a16:creationId xmlns:a16="http://schemas.microsoft.com/office/drawing/2014/main" id="{D32FEC2E-B845-7A4D-9B4C-ADD33E25C0CC}"/>
                  </a:ext>
                </a:extLst>
              </p:cNvPr>
              <p:cNvCxnSpPr/>
              <p:nvPr/>
            </p:nvCxnSpPr>
            <p:spPr>
              <a:xfrm flipH="1">
                <a:off x="4648200" y="3885107"/>
                <a:ext cx="152400" cy="15349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B0C9C1FC-E60E-FE4C-9A37-963FDA24B4C7}"/>
                  </a:ext>
                </a:extLst>
              </p:cNvPr>
              <p:cNvCxnSpPr/>
              <p:nvPr/>
            </p:nvCxnSpPr>
            <p:spPr>
              <a:xfrm flipH="1">
                <a:off x="4648200" y="4800600"/>
                <a:ext cx="152400" cy="15349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650" name="TextBox 649">
                <a:extLst>
                  <a:ext uri="{FF2B5EF4-FFF2-40B4-BE49-F238E27FC236}">
                    <a16:creationId xmlns:a16="http://schemas.microsoft.com/office/drawing/2014/main" id="{D651882F-1DB5-6144-95F3-A79498ACEA13}"/>
                  </a:ext>
                </a:extLst>
              </p:cNvPr>
              <p:cNvSpPr txBox="1"/>
              <p:nvPr/>
            </p:nvSpPr>
            <p:spPr>
              <a:xfrm>
                <a:off x="4876800" y="3809062"/>
                <a:ext cx="1143001" cy="304800"/>
              </a:xfrm>
              <a:prstGeom prst="rect">
                <a:avLst/>
              </a:prstGeom>
              <a:noFill/>
            </p:spPr>
            <p:txBody>
              <a:bodyPr wrap="square" rtlCol="0" anchor="ctr">
                <a:noAutofit/>
              </a:bodyPr>
              <a:lstStyle/>
              <a:p>
                <a:pPr marL="0" marR="0" lvl="0" indent="0" algn="l" defTabSz="4572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64 bits</a:t>
                </a:r>
              </a:p>
            </p:txBody>
          </p:sp>
        </p:grpSp>
        <p:sp>
          <p:nvSpPr>
            <p:cNvPr id="646" name="TextBox 645">
              <a:extLst>
                <a:ext uri="{FF2B5EF4-FFF2-40B4-BE49-F238E27FC236}">
                  <a16:creationId xmlns:a16="http://schemas.microsoft.com/office/drawing/2014/main" id="{7EB40DA5-FE34-8F42-AF8D-DF8BD56071B0}"/>
                </a:ext>
              </a:extLst>
            </p:cNvPr>
            <p:cNvSpPr txBox="1"/>
            <p:nvPr/>
          </p:nvSpPr>
          <p:spPr>
            <a:xfrm>
              <a:off x="4876799" y="4724400"/>
              <a:ext cx="2589863" cy="304800"/>
            </a:xfrm>
            <a:prstGeom prst="rect">
              <a:avLst/>
            </a:prstGeom>
            <a:noFill/>
          </p:spPr>
          <p:txBody>
            <a:bodyPr wrap="square" rtlCol="0" anchor="ctr">
              <a:noAutofit/>
            </a:bodyPr>
            <a:lstStyle/>
            <a:p>
              <a:pPr marL="0" marR="0" lvl="0" indent="0" algn="l" defTabSz="4572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8 bits</a:t>
              </a:r>
            </a:p>
          </p:txBody>
        </p:sp>
      </p:grpSp>
      <p:grpSp>
        <p:nvGrpSpPr>
          <p:cNvPr id="689" name="Group 688">
            <a:extLst>
              <a:ext uri="{FF2B5EF4-FFF2-40B4-BE49-F238E27FC236}">
                <a16:creationId xmlns:a16="http://schemas.microsoft.com/office/drawing/2014/main" id="{A0061869-E958-1D94-99E6-029610E3EA2C}"/>
              </a:ext>
            </a:extLst>
          </p:cNvPr>
          <p:cNvGrpSpPr/>
          <p:nvPr/>
        </p:nvGrpSpPr>
        <p:grpSpPr>
          <a:xfrm>
            <a:off x="2038562" y="3600668"/>
            <a:ext cx="5790027" cy="215814"/>
            <a:chOff x="2192973" y="3754375"/>
            <a:chExt cx="5790027" cy="215814"/>
          </a:xfrm>
          <a:solidFill>
            <a:srgbClr val="1A82C4"/>
          </a:solidFill>
        </p:grpSpPr>
        <p:sp>
          <p:nvSpPr>
            <p:cNvPr id="59" name="DRAM">
              <a:extLst>
                <a:ext uri="{FF2B5EF4-FFF2-40B4-BE49-F238E27FC236}">
                  <a16:creationId xmlns:a16="http://schemas.microsoft.com/office/drawing/2014/main" id="{4251D829-3EEE-0C5D-B341-A915C470C3C7}"/>
                </a:ext>
              </a:extLst>
            </p:cNvPr>
            <p:cNvSpPr/>
            <p:nvPr/>
          </p:nvSpPr>
          <p:spPr>
            <a:xfrm>
              <a:off x="2192973"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0" name="DRAM">
              <a:extLst>
                <a:ext uri="{FF2B5EF4-FFF2-40B4-BE49-F238E27FC236}">
                  <a16:creationId xmlns:a16="http://schemas.microsoft.com/office/drawing/2014/main" id="{5A96A7BD-921A-57C8-4B9A-828324A29EE6}"/>
                </a:ext>
              </a:extLst>
            </p:cNvPr>
            <p:cNvSpPr/>
            <p:nvPr/>
          </p:nvSpPr>
          <p:spPr>
            <a:xfrm>
              <a:off x="2422276"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 name="DRAM">
              <a:extLst>
                <a:ext uri="{FF2B5EF4-FFF2-40B4-BE49-F238E27FC236}">
                  <a16:creationId xmlns:a16="http://schemas.microsoft.com/office/drawing/2014/main" id="{27318C82-5651-7C5B-5669-AA11E35A6DB8}"/>
                </a:ext>
              </a:extLst>
            </p:cNvPr>
            <p:cNvSpPr/>
            <p:nvPr/>
          </p:nvSpPr>
          <p:spPr>
            <a:xfrm>
              <a:off x="2651579"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 name="DRAM">
              <a:extLst>
                <a:ext uri="{FF2B5EF4-FFF2-40B4-BE49-F238E27FC236}">
                  <a16:creationId xmlns:a16="http://schemas.microsoft.com/office/drawing/2014/main" id="{CBC1F3DE-E14F-5DEA-7A9D-06E2989A3619}"/>
                </a:ext>
              </a:extLst>
            </p:cNvPr>
            <p:cNvSpPr/>
            <p:nvPr/>
          </p:nvSpPr>
          <p:spPr>
            <a:xfrm>
              <a:off x="2880883"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 name="DRAM">
              <a:extLst>
                <a:ext uri="{FF2B5EF4-FFF2-40B4-BE49-F238E27FC236}">
                  <a16:creationId xmlns:a16="http://schemas.microsoft.com/office/drawing/2014/main" id="{3A77C1C4-B0C6-52A1-EE75-F012314A9744}"/>
                </a:ext>
              </a:extLst>
            </p:cNvPr>
            <p:cNvSpPr/>
            <p:nvPr/>
          </p:nvSpPr>
          <p:spPr>
            <a:xfrm>
              <a:off x="3110186"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5" name="DRAM">
              <a:extLst>
                <a:ext uri="{FF2B5EF4-FFF2-40B4-BE49-F238E27FC236}">
                  <a16:creationId xmlns:a16="http://schemas.microsoft.com/office/drawing/2014/main" id="{7A3EE5AF-1A46-3B4A-C55A-A7C08808111A}"/>
                </a:ext>
              </a:extLst>
            </p:cNvPr>
            <p:cNvSpPr/>
            <p:nvPr/>
          </p:nvSpPr>
          <p:spPr>
            <a:xfrm>
              <a:off x="3750501"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2" name="DRAM">
              <a:extLst>
                <a:ext uri="{FF2B5EF4-FFF2-40B4-BE49-F238E27FC236}">
                  <a16:creationId xmlns:a16="http://schemas.microsoft.com/office/drawing/2014/main" id="{527857B1-6B09-50EE-B67E-B15F220E66A5}"/>
                </a:ext>
              </a:extLst>
            </p:cNvPr>
            <p:cNvSpPr/>
            <p:nvPr/>
          </p:nvSpPr>
          <p:spPr>
            <a:xfrm>
              <a:off x="3979804"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3" name="DRAM">
              <a:extLst>
                <a:ext uri="{FF2B5EF4-FFF2-40B4-BE49-F238E27FC236}">
                  <a16:creationId xmlns:a16="http://schemas.microsoft.com/office/drawing/2014/main" id="{9A3E1F3B-FDDF-3970-6A98-99F171B4D757}"/>
                </a:ext>
              </a:extLst>
            </p:cNvPr>
            <p:cNvSpPr/>
            <p:nvPr/>
          </p:nvSpPr>
          <p:spPr>
            <a:xfrm>
              <a:off x="4209107"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7" name="DRAM">
              <a:extLst>
                <a:ext uri="{FF2B5EF4-FFF2-40B4-BE49-F238E27FC236}">
                  <a16:creationId xmlns:a16="http://schemas.microsoft.com/office/drawing/2014/main" id="{F6684409-512B-69BA-F2DD-05C5E29AFE8F}"/>
                </a:ext>
              </a:extLst>
            </p:cNvPr>
            <p:cNvSpPr/>
            <p:nvPr/>
          </p:nvSpPr>
          <p:spPr>
            <a:xfrm>
              <a:off x="4438411"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8" name="DRAM">
              <a:extLst>
                <a:ext uri="{FF2B5EF4-FFF2-40B4-BE49-F238E27FC236}">
                  <a16:creationId xmlns:a16="http://schemas.microsoft.com/office/drawing/2014/main" id="{85F2D4AF-54C7-6980-96B4-C4B7F9B34D22}"/>
                </a:ext>
              </a:extLst>
            </p:cNvPr>
            <p:cNvSpPr/>
            <p:nvPr/>
          </p:nvSpPr>
          <p:spPr>
            <a:xfrm>
              <a:off x="4667714"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9" name="DRAM">
              <a:extLst>
                <a:ext uri="{FF2B5EF4-FFF2-40B4-BE49-F238E27FC236}">
                  <a16:creationId xmlns:a16="http://schemas.microsoft.com/office/drawing/2014/main" id="{5B8D4748-A1B6-F743-E6F0-88A9B7DAB700}"/>
                </a:ext>
              </a:extLst>
            </p:cNvPr>
            <p:cNvSpPr/>
            <p:nvPr/>
          </p:nvSpPr>
          <p:spPr>
            <a:xfrm>
              <a:off x="5317173"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0" name="DRAM">
              <a:extLst>
                <a:ext uri="{FF2B5EF4-FFF2-40B4-BE49-F238E27FC236}">
                  <a16:creationId xmlns:a16="http://schemas.microsoft.com/office/drawing/2014/main" id="{54FAF9ED-6C38-1353-D985-39A74B896F00}"/>
                </a:ext>
              </a:extLst>
            </p:cNvPr>
            <p:cNvSpPr/>
            <p:nvPr/>
          </p:nvSpPr>
          <p:spPr>
            <a:xfrm>
              <a:off x="5546476"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1" name="DRAM">
              <a:extLst>
                <a:ext uri="{FF2B5EF4-FFF2-40B4-BE49-F238E27FC236}">
                  <a16:creationId xmlns:a16="http://schemas.microsoft.com/office/drawing/2014/main" id="{0FA5B190-A3FA-AA1D-CC74-E6B17528DB7C}"/>
                </a:ext>
              </a:extLst>
            </p:cNvPr>
            <p:cNvSpPr/>
            <p:nvPr/>
          </p:nvSpPr>
          <p:spPr>
            <a:xfrm>
              <a:off x="5775779"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2" name="DRAM">
              <a:extLst>
                <a:ext uri="{FF2B5EF4-FFF2-40B4-BE49-F238E27FC236}">
                  <a16:creationId xmlns:a16="http://schemas.microsoft.com/office/drawing/2014/main" id="{6F174D2D-4BEF-AF32-9A8D-E9EFBEB2A81E}"/>
                </a:ext>
              </a:extLst>
            </p:cNvPr>
            <p:cNvSpPr/>
            <p:nvPr/>
          </p:nvSpPr>
          <p:spPr>
            <a:xfrm>
              <a:off x="6005083"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3" name="DRAM">
              <a:extLst>
                <a:ext uri="{FF2B5EF4-FFF2-40B4-BE49-F238E27FC236}">
                  <a16:creationId xmlns:a16="http://schemas.microsoft.com/office/drawing/2014/main" id="{3C5410BA-F274-A19E-0DAF-2F1A340848D9}"/>
                </a:ext>
              </a:extLst>
            </p:cNvPr>
            <p:cNvSpPr/>
            <p:nvPr/>
          </p:nvSpPr>
          <p:spPr>
            <a:xfrm>
              <a:off x="6234386"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4" name="DRAM">
              <a:extLst>
                <a:ext uri="{FF2B5EF4-FFF2-40B4-BE49-F238E27FC236}">
                  <a16:creationId xmlns:a16="http://schemas.microsoft.com/office/drawing/2014/main" id="{412D2252-D6B4-3C9C-A580-A89193E6EF67}"/>
                </a:ext>
              </a:extLst>
            </p:cNvPr>
            <p:cNvSpPr/>
            <p:nvPr/>
          </p:nvSpPr>
          <p:spPr>
            <a:xfrm>
              <a:off x="6874701"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5" name="DRAM">
              <a:extLst>
                <a:ext uri="{FF2B5EF4-FFF2-40B4-BE49-F238E27FC236}">
                  <a16:creationId xmlns:a16="http://schemas.microsoft.com/office/drawing/2014/main" id="{F1EBFD94-E695-19FD-01E9-CE2B04C14396}"/>
                </a:ext>
              </a:extLst>
            </p:cNvPr>
            <p:cNvSpPr/>
            <p:nvPr/>
          </p:nvSpPr>
          <p:spPr>
            <a:xfrm>
              <a:off x="7104004"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6" name="DRAM">
              <a:extLst>
                <a:ext uri="{FF2B5EF4-FFF2-40B4-BE49-F238E27FC236}">
                  <a16:creationId xmlns:a16="http://schemas.microsoft.com/office/drawing/2014/main" id="{141A6FCE-37E9-637E-60BF-9D1C33050530}"/>
                </a:ext>
              </a:extLst>
            </p:cNvPr>
            <p:cNvSpPr/>
            <p:nvPr/>
          </p:nvSpPr>
          <p:spPr>
            <a:xfrm>
              <a:off x="7333307"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7" name="DRAM">
              <a:extLst>
                <a:ext uri="{FF2B5EF4-FFF2-40B4-BE49-F238E27FC236}">
                  <a16:creationId xmlns:a16="http://schemas.microsoft.com/office/drawing/2014/main" id="{28CD63E7-9B19-4E73-9BC8-799E219CE9CA}"/>
                </a:ext>
              </a:extLst>
            </p:cNvPr>
            <p:cNvSpPr/>
            <p:nvPr/>
          </p:nvSpPr>
          <p:spPr>
            <a:xfrm>
              <a:off x="7562611"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8" name="DRAM">
              <a:extLst>
                <a:ext uri="{FF2B5EF4-FFF2-40B4-BE49-F238E27FC236}">
                  <a16:creationId xmlns:a16="http://schemas.microsoft.com/office/drawing/2014/main" id="{00AB2330-2858-48AD-EDD3-1402EAE711FF}"/>
                </a:ext>
              </a:extLst>
            </p:cNvPr>
            <p:cNvSpPr/>
            <p:nvPr/>
          </p:nvSpPr>
          <p:spPr>
            <a:xfrm>
              <a:off x="7791914" y="3754375"/>
              <a:ext cx="191086" cy="215814"/>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54" name="Group 653">
            <a:extLst>
              <a:ext uri="{FF2B5EF4-FFF2-40B4-BE49-F238E27FC236}">
                <a16:creationId xmlns:a16="http://schemas.microsoft.com/office/drawing/2014/main" id="{38EA0C4F-F603-B848-A2ED-A782FADE01FC}"/>
              </a:ext>
            </a:extLst>
          </p:cNvPr>
          <p:cNvGrpSpPr/>
          <p:nvPr/>
        </p:nvGrpSpPr>
        <p:grpSpPr>
          <a:xfrm>
            <a:off x="1734835" y="3702045"/>
            <a:ext cx="6248400" cy="877744"/>
            <a:chOff x="1828800" y="2854963"/>
            <a:chExt cx="6248400" cy="877744"/>
          </a:xfrm>
        </p:grpSpPr>
        <p:cxnSp>
          <p:nvCxnSpPr>
            <p:cNvPr id="655" name="Straight Connector 654">
              <a:extLst>
                <a:ext uri="{FF2B5EF4-FFF2-40B4-BE49-F238E27FC236}">
                  <a16:creationId xmlns:a16="http://schemas.microsoft.com/office/drawing/2014/main" id="{3E3CFEE8-F30A-BF40-A6C4-E557C94BDD12}"/>
                </a:ext>
              </a:extLst>
            </p:cNvPr>
            <p:cNvCxnSpPr/>
            <p:nvPr/>
          </p:nvCxnSpPr>
          <p:spPr>
            <a:xfrm flipH="1">
              <a:off x="2134539"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30A002F7-5E4A-8343-B804-37A20F8E52D4}"/>
                </a:ext>
              </a:extLst>
            </p:cNvPr>
            <p:cNvCxnSpPr/>
            <p:nvPr/>
          </p:nvCxnSpPr>
          <p:spPr>
            <a:xfrm flipH="1">
              <a:off x="3692067"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22BD7456-961C-7646-890F-4A2E9B15442C}"/>
                </a:ext>
              </a:extLst>
            </p:cNvPr>
            <p:cNvCxnSpPr/>
            <p:nvPr/>
          </p:nvCxnSpPr>
          <p:spPr>
            <a:xfrm flipH="1">
              <a:off x="5258739" y="2862232"/>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8" name="Straight Connector 657">
              <a:extLst>
                <a:ext uri="{FF2B5EF4-FFF2-40B4-BE49-F238E27FC236}">
                  <a16:creationId xmlns:a16="http://schemas.microsoft.com/office/drawing/2014/main" id="{3D81D6B4-0A25-0A48-B039-B40208FDCBDC}"/>
                </a:ext>
              </a:extLst>
            </p:cNvPr>
            <p:cNvCxnSpPr/>
            <p:nvPr/>
          </p:nvCxnSpPr>
          <p:spPr>
            <a:xfrm flipH="1">
              <a:off x="6816267"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9" name="Straight Connector 658">
              <a:extLst>
                <a:ext uri="{FF2B5EF4-FFF2-40B4-BE49-F238E27FC236}">
                  <a16:creationId xmlns:a16="http://schemas.microsoft.com/office/drawing/2014/main" id="{078510E5-5EAA-E24C-B0D3-8474F07CEA88}"/>
                </a:ext>
              </a:extLst>
            </p:cNvPr>
            <p:cNvCxnSpPr/>
            <p:nvPr/>
          </p:nvCxnSpPr>
          <p:spPr>
            <a:xfrm flipV="1">
              <a:off x="2688688"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3D050315-C3BD-2946-8249-D61880EF34C4}"/>
                </a:ext>
              </a:extLst>
            </p:cNvPr>
            <p:cNvCxnSpPr/>
            <p:nvPr/>
          </p:nvCxnSpPr>
          <p:spPr>
            <a:xfrm flipV="1">
              <a:off x="4246216" y="2865278"/>
              <a:ext cx="0" cy="561691"/>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id="{1D7429C9-D98E-314D-A400-E54CB74F2583}"/>
                </a:ext>
              </a:extLst>
            </p:cNvPr>
            <p:cNvCxnSpPr/>
            <p:nvPr/>
          </p:nvCxnSpPr>
          <p:spPr>
            <a:xfrm flipV="1">
              <a:off x="5812888"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id="{E339399A-B8A7-5F43-BC07-7E7D3334EC06}"/>
                </a:ext>
              </a:extLst>
            </p:cNvPr>
            <p:cNvCxnSpPr/>
            <p:nvPr/>
          </p:nvCxnSpPr>
          <p:spPr>
            <a:xfrm flipV="1">
              <a:off x="7370416"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663" name="DRAM">
              <a:extLst>
                <a:ext uri="{FF2B5EF4-FFF2-40B4-BE49-F238E27FC236}">
                  <a16:creationId xmlns:a16="http://schemas.microsoft.com/office/drawing/2014/main" id="{00018AAE-ACF2-7748-98C9-753A3ACFC5F4}"/>
                </a:ext>
              </a:extLst>
            </p:cNvPr>
            <p:cNvSpPr/>
            <p:nvPr/>
          </p:nvSpPr>
          <p:spPr>
            <a:xfrm>
              <a:off x="1828800" y="3274414"/>
              <a:ext cx="6248400" cy="458293"/>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global sense amplifier</a:t>
              </a:r>
            </a:p>
          </p:txBody>
        </p:sp>
      </p:grpSp>
      <p:sp>
        <p:nvSpPr>
          <p:cNvPr id="5" name="Title 1">
            <a:extLst>
              <a:ext uri="{FF2B5EF4-FFF2-40B4-BE49-F238E27FC236}">
                <a16:creationId xmlns:a16="http://schemas.microsoft.com/office/drawing/2014/main" id="{670BE055-2BD2-36C1-A61A-707F615E1226}"/>
              </a:ext>
            </a:extLst>
          </p:cNvPr>
          <p:cNvSpPr>
            <a:spLocks noGrp="1"/>
          </p:cNvSpPr>
          <p:nvPr>
            <p:ph type="title"/>
          </p:nvPr>
        </p:nvSpPr>
        <p:spPr>
          <a:xfrm>
            <a:off x="169011" y="132334"/>
            <a:ext cx="8894602" cy="925840"/>
          </a:xfrm>
        </p:spPr>
        <p:txBody>
          <a:bodyPr>
            <a:noAutofit/>
          </a:bodyPr>
          <a:lstStyle/>
          <a:p>
            <a:r>
              <a:rPr lang="en-US" sz="3600" dirty="0"/>
              <a:t>Background: </a:t>
            </a:r>
            <a:br>
              <a:rPr lang="en-US" sz="3600" dirty="0"/>
            </a:br>
            <a:r>
              <a:rPr lang="en-US" sz="2800" dirty="0"/>
              <a:t>In-DRAM Row Copy </a:t>
            </a:r>
          </a:p>
        </p:txBody>
      </p:sp>
      <p:grpSp>
        <p:nvGrpSpPr>
          <p:cNvPr id="671" name="Group 670">
            <a:extLst>
              <a:ext uri="{FF2B5EF4-FFF2-40B4-BE49-F238E27FC236}">
                <a16:creationId xmlns:a16="http://schemas.microsoft.com/office/drawing/2014/main" id="{8F00B4FB-5523-7729-1961-9EB34A74F08B}"/>
              </a:ext>
            </a:extLst>
          </p:cNvPr>
          <p:cNvGrpSpPr/>
          <p:nvPr/>
        </p:nvGrpSpPr>
        <p:grpSpPr>
          <a:xfrm>
            <a:off x="2038562" y="3319173"/>
            <a:ext cx="1108299" cy="191086"/>
            <a:chOff x="2134538" y="2017072"/>
            <a:chExt cx="1108299" cy="191086"/>
          </a:xfrm>
          <a:solidFill>
            <a:srgbClr val="1A82C4"/>
          </a:solidFill>
        </p:grpSpPr>
        <p:sp>
          <p:nvSpPr>
            <p:cNvPr id="690" name="Oval 689">
              <a:extLst>
                <a:ext uri="{FF2B5EF4-FFF2-40B4-BE49-F238E27FC236}">
                  <a16:creationId xmlns:a16="http://schemas.microsoft.com/office/drawing/2014/main" id="{819DB49D-30ED-3313-2909-8328A82B1F27}"/>
                </a:ext>
              </a:extLst>
            </p:cNvPr>
            <p:cNvSpPr/>
            <p:nvPr/>
          </p:nvSpPr>
          <p:spPr>
            <a:xfrm>
              <a:off x="21345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1" name="Oval 690">
              <a:extLst>
                <a:ext uri="{FF2B5EF4-FFF2-40B4-BE49-F238E27FC236}">
                  <a16:creationId xmlns:a16="http://schemas.microsoft.com/office/drawing/2014/main" id="{8AAA5C8C-6F3B-C3A9-195D-E06AE4131524}"/>
                </a:ext>
              </a:extLst>
            </p:cNvPr>
            <p:cNvSpPr/>
            <p:nvPr/>
          </p:nvSpPr>
          <p:spPr>
            <a:xfrm>
              <a:off x="23638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2" name="Oval 691">
              <a:extLst>
                <a:ext uri="{FF2B5EF4-FFF2-40B4-BE49-F238E27FC236}">
                  <a16:creationId xmlns:a16="http://schemas.microsoft.com/office/drawing/2014/main" id="{AC8F41A2-0B68-C443-F983-786A0BDF5173}"/>
                </a:ext>
              </a:extLst>
            </p:cNvPr>
            <p:cNvSpPr/>
            <p:nvPr/>
          </p:nvSpPr>
          <p:spPr>
            <a:xfrm>
              <a:off x="25931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3" name="Oval 692">
              <a:extLst>
                <a:ext uri="{FF2B5EF4-FFF2-40B4-BE49-F238E27FC236}">
                  <a16:creationId xmlns:a16="http://schemas.microsoft.com/office/drawing/2014/main" id="{171B4F0C-8D43-D4C5-250D-12847274F72E}"/>
                </a:ext>
              </a:extLst>
            </p:cNvPr>
            <p:cNvSpPr/>
            <p:nvPr/>
          </p:nvSpPr>
          <p:spPr>
            <a:xfrm>
              <a:off x="28224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4" name="Oval 693">
              <a:extLst>
                <a:ext uri="{FF2B5EF4-FFF2-40B4-BE49-F238E27FC236}">
                  <a16:creationId xmlns:a16="http://schemas.microsoft.com/office/drawing/2014/main" id="{42760901-16A0-BD94-6CCA-D6E961974B02}"/>
                </a:ext>
              </a:extLst>
            </p:cNvPr>
            <p:cNvSpPr/>
            <p:nvPr/>
          </p:nvSpPr>
          <p:spPr>
            <a:xfrm>
              <a:off x="30517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95" name="Group 694">
            <a:extLst>
              <a:ext uri="{FF2B5EF4-FFF2-40B4-BE49-F238E27FC236}">
                <a16:creationId xmlns:a16="http://schemas.microsoft.com/office/drawing/2014/main" id="{647BD1CD-B1A4-AAE7-6D4A-6CF35498A7AE}"/>
              </a:ext>
            </a:extLst>
          </p:cNvPr>
          <p:cNvGrpSpPr/>
          <p:nvPr/>
        </p:nvGrpSpPr>
        <p:grpSpPr>
          <a:xfrm>
            <a:off x="3596090" y="3319173"/>
            <a:ext cx="1108299" cy="191086"/>
            <a:chOff x="3692066" y="2017072"/>
            <a:chExt cx="1108299" cy="191086"/>
          </a:xfrm>
          <a:solidFill>
            <a:srgbClr val="1A82C4"/>
          </a:solidFill>
        </p:grpSpPr>
        <p:sp>
          <p:nvSpPr>
            <p:cNvPr id="698" name="Oval 697">
              <a:extLst>
                <a:ext uri="{FF2B5EF4-FFF2-40B4-BE49-F238E27FC236}">
                  <a16:creationId xmlns:a16="http://schemas.microsoft.com/office/drawing/2014/main" id="{D4488CB1-E6F3-6B4E-4214-55C233AE9246}"/>
                </a:ext>
              </a:extLst>
            </p:cNvPr>
            <p:cNvSpPr/>
            <p:nvPr/>
          </p:nvSpPr>
          <p:spPr>
            <a:xfrm>
              <a:off x="36920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9" name="Oval 698">
              <a:extLst>
                <a:ext uri="{FF2B5EF4-FFF2-40B4-BE49-F238E27FC236}">
                  <a16:creationId xmlns:a16="http://schemas.microsoft.com/office/drawing/2014/main" id="{868DDB4A-E995-BEF6-1A1D-1EC66E177EDA}"/>
                </a:ext>
              </a:extLst>
            </p:cNvPr>
            <p:cNvSpPr/>
            <p:nvPr/>
          </p:nvSpPr>
          <p:spPr>
            <a:xfrm>
              <a:off x="39213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00" name="Oval 699">
              <a:extLst>
                <a:ext uri="{FF2B5EF4-FFF2-40B4-BE49-F238E27FC236}">
                  <a16:creationId xmlns:a16="http://schemas.microsoft.com/office/drawing/2014/main" id="{B8ACE7A8-541D-898C-2BEB-22541FBC1EA6}"/>
                </a:ext>
              </a:extLst>
            </p:cNvPr>
            <p:cNvSpPr/>
            <p:nvPr/>
          </p:nvSpPr>
          <p:spPr>
            <a:xfrm>
              <a:off x="41506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01" name="Oval 700">
              <a:extLst>
                <a:ext uri="{FF2B5EF4-FFF2-40B4-BE49-F238E27FC236}">
                  <a16:creationId xmlns:a16="http://schemas.microsoft.com/office/drawing/2014/main" id="{142DCE3E-9388-5554-EA3B-6D4ACFA0AB77}"/>
                </a:ext>
              </a:extLst>
            </p:cNvPr>
            <p:cNvSpPr/>
            <p:nvPr/>
          </p:nvSpPr>
          <p:spPr>
            <a:xfrm>
              <a:off x="43799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02" name="Oval 701">
              <a:extLst>
                <a:ext uri="{FF2B5EF4-FFF2-40B4-BE49-F238E27FC236}">
                  <a16:creationId xmlns:a16="http://schemas.microsoft.com/office/drawing/2014/main" id="{D8B52FE3-80AD-9525-1EE3-FE74384CCA5A}"/>
                </a:ext>
              </a:extLst>
            </p:cNvPr>
            <p:cNvSpPr/>
            <p:nvPr/>
          </p:nvSpPr>
          <p:spPr>
            <a:xfrm>
              <a:off x="46092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703" name="Group 702">
            <a:extLst>
              <a:ext uri="{FF2B5EF4-FFF2-40B4-BE49-F238E27FC236}">
                <a16:creationId xmlns:a16="http://schemas.microsoft.com/office/drawing/2014/main" id="{9BECC9A1-86A9-7BBC-E032-D96082624050}"/>
              </a:ext>
            </a:extLst>
          </p:cNvPr>
          <p:cNvGrpSpPr/>
          <p:nvPr/>
        </p:nvGrpSpPr>
        <p:grpSpPr>
          <a:xfrm>
            <a:off x="5168078" y="3319173"/>
            <a:ext cx="1108299" cy="191086"/>
            <a:chOff x="5258738" y="2017072"/>
            <a:chExt cx="1108299" cy="191086"/>
          </a:xfrm>
          <a:solidFill>
            <a:srgbClr val="1A82C4"/>
          </a:solidFill>
        </p:grpSpPr>
        <p:sp>
          <p:nvSpPr>
            <p:cNvPr id="322" name="Oval 321">
              <a:extLst>
                <a:ext uri="{FF2B5EF4-FFF2-40B4-BE49-F238E27FC236}">
                  <a16:creationId xmlns:a16="http://schemas.microsoft.com/office/drawing/2014/main" id="{4401BEB3-C64A-838B-7777-842DD6326244}"/>
                </a:ext>
              </a:extLst>
            </p:cNvPr>
            <p:cNvSpPr/>
            <p:nvPr/>
          </p:nvSpPr>
          <p:spPr>
            <a:xfrm>
              <a:off x="52587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3" name="Oval 322">
              <a:extLst>
                <a:ext uri="{FF2B5EF4-FFF2-40B4-BE49-F238E27FC236}">
                  <a16:creationId xmlns:a16="http://schemas.microsoft.com/office/drawing/2014/main" id="{F94BB66C-971F-171D-5EC3-06E756BCD4D2}"/>
                </a:ext>
              </a:extLst>
            </p:cNvPr>
            <p:cNvSpPr/>
            <p:nvPr/>
          </p:nvSpPr>
          <p:spPr>
            <a:xfrm>
              <a:off x="54880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4" name="Oval 323">
              <a:extLst>
                <a:ext uri="{FF2B5EF4-FFF2-40B4-BE49-F238E27FC236}">
                  <a16:creationId xmlns:a16="http://schemas.microsoft.com/office/drawing/2014/main" id="{E9368865-C363-5F6B-2F92-CC52257E6171}"/>
                </a:ext>
              </a:extLst>
            </p:cNvPr>
            <p:cNvSpPr/>
            <p:nvPr/>
          </p:nvSpPr>
          <p:spPr>
            <a:xfrm>
              <a:off x="57173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5" name="Oval 324">
              <a:extLst>
                <a:ext uri="{FF2B5EF4-FFF2-40B4-BE49-F238E27FC236}">
                  <a16:creationId xmlns:a16="http://schemas.microsoft.com/office/drawing/2014/main" id="{77B0A371-8C0F-0BE3-95FB-2A021E1A885E}"/>
                </a:ext>
              </a:extLst>
            </p:cNvPr>
            <p:cNvSpPr/>
            <p:nvPr/>
          </p:nvSpPr>
          <p:spPr>
            <a:xfrm>
              <a:off x="59466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6" name="Oval 325">
              <a:extLst>
                <a:ext uri="{FF2B5EF4-FFF2-40B4-BE49-F238E27FC236}">
                  <a16:creationId xmlns:a16="http://schemas.microsoft.com/office/drawing/2014/main" id="{928D757C-6677-BF84-0326-3797AA7F854E}"/>
                </a:ext>
              </a:extLst>
            </p:cNvPr>
            <p:cNvSpPr/>
            <p:nvPr/>
          </p:nvSpPr>
          <p:spPr>
            <a:xfrm>
              <a:off x="61759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27" name="Group 326">
            <a:extLst>
              <a:ext uri="{FF2B5EF4-FFF2-40B4-BE49-F238E27FC236}">
                <a16:creationId xmlns:a16="http://schemas.microsoft.com/office/drawing/2014/main" id="{75486BB6-62ED-F309-A9DC-8223F91C3B74}"/>
              </a:ext>
            </a:extLst>
          </p:cNvPr>
          <p:cNvGrpSpPr/>
          <p:nvPr/>
        </p:nvGrpSpPr>
        <p:grpSpPr>
          <a:xfrm>
            <a:off x="6720290" y="3319173"/>
            <a:ext cx="1108299" cy="191086"/>
            <a:chOff x="6816266" y="2017072"/>
            <a:chExt cx="1108299" cy="191086"/>
          </a:xfrm>
          <a:solidFill>
            <a:srgbClr val="1A82C4"/>
          </a:solidFill>
        </p:grpSpPr>
        <p:sp>
          <p:nvSpPr>
            <p:cNvPr id="330" name="Oval 329">
              <a:extLst>
                <a:ext uri="{FF2B5EF4-FFF2-40B4-BE49-F238E27FC236}">
                  <a16:creationId xmlns:a16="http://schemas.microsoft.com/office/drawing/2014/main" id="{50E87F52-62B7-DE98-BFBB-ABF2BC85708F}"/>
                </a:ext>
              </a:extLst>
            </p:cNvPr>
            <p:cNvSpPr/>
            <p:nvPr/>
          </p:nvSpPr>
          <p:spPr>
            <a:xfrm>
              <a:off x="68162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1" name="Oval 330">
              <a:extLst>
                <a:ext uri="{FF2B5EF4-FFF2-40B4-BE49-F238E27FC236}">
                  <a16:creationId xmlns:a16="http://schemas.microsoft.com/office/drawing/2014/main" id="{EF9B0F43-069C-83AC-A5C9-6C560ED5D0CD}"/>
                </a:ext>
              </a:extLst>
            </p:cNvPr>
            <p:cNvSpPr/>
            <p:nvPr/>
          </p:nvSpPr>
          <p:spPr>
            <a:xfrm>
              <a:off x="70455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2" name="Oval 331">
              <a:extLst>
                <a:ext uri="{FF2B5EF4-FFF2-40B4-BE49-F238E27FC236}">
                  <a16:creationId xmlns:a16="http://schemas.microsoft.com/office/drawing/2014/main" id="{F7AD257A-D9A9-DDFB-B6B6-3B1B06CB1DD3}"/>
                </a:ext>
              </a:extLst>
            </p:cNvPr>
            <p:cNvSpPr/>
            <p:nvPr/>
          </p:nvSpPr>
          <p:spPr>
            <a:xfrm>
              <a:off x="72748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3" name="Oval 332">
              <a:extLst>
                <a:ext uri="{FF2B5EF4-FFF2-40B4-BE49-F238E27FC236}">
                  <a16:creationId xmlns:a16="http://schemas.microsoft.com/office/drawing/2014/main" id="{A5BD9314-75B6-B416-EC08-2D3CAE5150EF}"/>
                </a:ext>
              </a:extLst>
            </p:cNvPr>
            <p:cNvSpPr/>
            <p:nvPr/>
          </p:nvSpPr>
          <p:spPr>
            <a:xfrm>
              <a:off x="75041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4" name="Oval 333">
              <a:extLst>
                <a:ext uri="{FF2B5EF4-FFF2-40B4-BE49-F238E27FC236}">
                  <a16:creationId xmlns:a16="http://schemas.microsoft.com/office/drawing/2014/main" id="{534E7265-B961-6F4A-B1A4-16F13D5B72DE}"/>
                </a:ext>
              </a:extLst>
            </p:cNvPr>
            <p:cNvSpPr/>
            <p:nvPr/>
          </p:nvSpPr>
          <p:spPr>
            <a:xfrm>
              <a:off x="77334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sp>
        <p:nvSpPr>
          <p:cNvPr id="4" name="TextBox 3">
            <a:extLst>
              <a:ext uri="{FF2B5EF4-FFF2-40B4-BE49-F238E27FC236}">
                <a16:creationId xmlns:a16="http://schemas.microsoft.com/office/drawing/2014/main" id="{FCA082FB-3059-64E5-8356-915B6360A17F}"/>
              </a:ext>
            </a:extLst>
          </p:cNvPr>
          <p:cNvSpPr txBox="1"/>
          <p:nvPr/>
        </p:nvSpPr>
        <p:spPr>
          <a:xfrm>
            <a:off x="0" y="6062520"/>
            <a:ext cx="9144000" cy="430887"/>
          </a:xfrm>
          <a:prstGeom prst="rect">
            <a:avLst/>
          </a:prstGeom>
          <a:noFill/>
        </p:spPr>
        <p:txBody>
          <a:bodyPr wrap="square">
            <a:spAutoFit/>
          </a:bodyPr>
          <a:lstStyle/>
          <a:p>
            <a:pPr algn="ctr" fontAlgn="t"/>
            <a:r>
              <a:rPr lang="en-US" sz="1100" dirty="0">
                <a:effectLst/>
                <a:latin typeface="Avenir Next" panose="020B0503020202020204" pitchFamily="34" charset="0"/>
              </a:rPr>
              <a:t>Seshadri, Vivek, et al. "</a:t>
            </a:r>
            <a:r>
              <a:rPr lang="en-US" sz="1100" b="1" dirty="0" err="1">
                <a:solidFill>
                  <a:schemeClr val="accent4"/>
                </a:solidFill>
                <a:effectLst/>
                <a:latin typeface="Avenir Next" panose="020B0503020202020204" pitchFamily="34" charset="0"/>
              </a:rPr>
              <a:t>RowClone</a:t>
            </a:r>
            <a:r>
              <a:rPr lang="en-US" sz="1100" b="1" dirty="0">
                <a:solidFill>
                  <a:schemeClr val="accent4"/>
                </a:solidFill>
                <a:effectLst/>
                <a:latin typeface="Avenir Next" panose="020B0503020202020204" pitchFamily="34" charset="0"/>
              </a:rPr>
              <a:t>: Fast and Energy-Efficient </a:t>
            </a:r>
            <a:br>
              <a:rPr lang="en-US" sz="1100" b="1" dirty="0">
                <a:solidFill>
                  <a:schemeClr val="accent4"/>
                </a:solidFill>
                <a:effectLst/>
                <a:latin typeface="Avenir Next" panose="020B0503020202020204" pitchFamily="34" charset="0"/>
              </a:rPr>
            </a:br>
            <a:r>
              <a:rPr lang="en-US" sz="1100" b="1" dirty="0">
                <a:solidFill>
                  <a:schemeClr val="accent4"/>
                </a:solidFill>
                <a:latin typeface="Avenir Next" panose="020B0503020202020204" pitchFamily="34" charset="0"/>
              </a:rPr>
              <a:t>I</a:t>
            </a:r>
            <a:r>
              <a:rPr lang="en-US" sz="1100" b="1" dirty="0">
                <a:solidFill>
                  <a:schemeClr val="accent4"/>
                </a:solidFill>
                <a:effectLst/>
                <a:latin typeface="Avenir Next" panose="020B0503020202020204" pitchFamily="34" charset="0"/>
              </a:rPr>
              <a:t>n-DRAM Bulk Data Copy and Initialization</a:t>
            </a:r>
            <a:r>
              <a:rPr lang="en-US" sz="1100" dirty="0">
                <a:effectLst/>
                <a:latin typeface="Avenir Next" panose="020B0503020202020204" pitchFamily="34" charset="0"/>
              </a:rPr>
              <a:t>," in MICRO, 2013</a:t>
            </a:r>
            <a:endParaRPr lang="en-US" sz="1100" dirty="0">
              <a:latin typeface="Avenir Next" panose="020B0503020202020204" pitchFamily="34" charset="0"/>
            </a:endParaRPr>
          </a:p>
        </p:txBody>
      </p:sp>
      <p:sp>
        <p:nvSpPr>
          <p:cNvPr id="6" name="Rectangle 5">
            <a:extLst>
              <a:ext uri="{FF2B5EF4-FFF2-40B4-BE49-F238E27FC236}">
                <a16:creationId xmlns:a16="http://schemas.microsoft.com/office/drawing/2014/main" id="{F3193C0B-E8EE-4263-131E-0A3BEAD9D2F3}"/>
              </a:ext>
            </a:extLst>
          </p:cNvPr>
          <p:cNvSpPr/>
          <p:nvPr/>
        </p:nvSpPr>
        <p:spPr>
          <a:xfrm>
            <a:off x="0" y="1188985"/>
            <a:ext cx="9144000" cy="774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Avenir Next" panose="020B0503020202020204" pitchFamily="34" charset="0"/>
              </a:rPr>
              <a:t>In-DRAM row copy improves performance &amp; energy:</a:t>
            </a:r>
            <a:br>
              <a:rPr lang="en-US" sz="2200" b="1" dirty="0">
                <a:solidFill>
                  <a:schemeClr val="tx1"/>
                </a:solidFill>
                <a:latin typeface="Avenir Next" panose="020B0503020202020204" pitchFamily="34" charset="0"/>
              </a:rPr>
            </a:br>
            <a:r>
              <a:rPr lang="en-US" sz="2200" b="1" dirty="0">
                <a:solidFill>
                  <a:srgbClr val="C00000"/>
                </a:solidFill>
                <a:latin typeface="Avenir Next" panose="020B0503020202020204" pitchFamily="34" charset="0"/>
              </a:rPr>
              <a:t>1046 ns, 3.6 </a:t>
            </a:r>
            <a:r>
              <a:rPr lang="en-US" sz="2200" b="1" dirty="0" err="1">
                <a:solidFill>
                  <a:srgbClr val="C00000"/>
                </a:solidFill>
                <a:latin typeface="Avenir Next" panose="020B0503020202020204" pitchFamily="34" charset="0"/>
              </a:rPr>
              <a:t>uJ</a:t>
            </a:r>
            <a:r>
              <a:rPr lang="en-US" sz="2200" b="1" dirty="0">
                <a:solidFill>
                  <a:srgbClr val="C00000"/>
                </a:solidFill>
                <a:latin typeface="Avenir Next" panose="020B0503020202020204" pitchFamily="34" charset="0"/>
              </a:rPr>
              <a:t> </a:t>
            </a:r>
            <a:r>
              <a:rPr lang="en-US" sz="2200" b="1" dirty="0">
                <a:solidFill>
                  <a:schemeClr val="tx1"/>
                </a:solidFill>
                <a:latin typeface="Avenir Next" panose="020B0503020202020204" pitchFamily="34" charset="0"/>
              </a:rPr>
              <a:t>→</a:t>
            </a:r>
            <a:r>
              <a:rPr lang="en-US" sz="2200" b="1" dirty="0">
                <a:solidFill>
                  <a:srgbClr val="1A82C4"/>
                </a:solidFill>
                <a:latin typeface="Avenir Next" panose="020B0503020202020204" pitchFamily="34" charset="0"/>
              </a:rPr>
              <a:t> 90 ns, 0.04 </a:t>
            </a:r>
            <a:r>
              <a:rPr lang="en-US" sz="2200" b="1" dirty="0" err="1">
                <a:solidFill>
                  <a:srgbClr val="1A82C4"/>
                </a:solidFill>
                <a:latin typeface="Avenir Next" panose="020B0503020202020204" pitchFamily="34" charset="0"/>
              </a:rPr>
              <a:t>nJ</a:t>
            </a:r>
            <a:endParaRPr lang="en-US" sz="2200" b="1" dirty="0">
              <a:solidFill>
                <a:schemeClr val="tx1"/>
              </a:solidFill>
              <a:latin typeface="Avenir Next" panose="020B0503020202020204" pitchFamily="34" charset="0"/>
            </a:endParaRPr>
          </a:p>
        </p:txBody>
      </p:sp>
      <p:grpSp>
        <p:nvGrpSpPr>
          <p:cNvPr id="7" name="Group 6">
            <a:extLst>
              <a:ext uri="{FF2B5EF4-FFF2-40B4-BE49-F238E27FC236}">
                <a16:creationId xmlns:a16="http://schemas.microsoft.com/office/drawing/2014/main" id="{86B66CA1-9F14-4A2B-5AB3-CE93E590F001}"/>
              </a:ext>
            </a:extLst>
          </p:cNvPr>
          <p:cNvGrpSpPr/>
          <p:nvPr/>
        </p:nvGrpSpPr>
        <p:grpSpPr>
          <a:xfrm>
            <a:off x="7887087" y="2997894"/>
            <a:ext cx="1081825" cy="637006"/>
            <a:chOff x="7890474" y="2997894"/>
            <a:chExt cx="1081825" cy="637006"/>
          </a:xfrm>
          <a:solidFill>
            <a:schemeClr val="bg1"/>
          </a:solidFill>
        </p:grpSpPr>
        <p:sp>
          <p:nvSpPr>
            <p:cNvPr id="8" name="TextBox 7">
              <a:extLst>
                <a:ext uri="{FF2B5EF4-FFF2-40B4-BE49-F238E27FC236}">
                  <a16:creationId xmlns:a16="http://schemas.microsoft.com/office/drawing/2014/main" id="{FB18C6F8-ABEE-0CE5-E320-0CE5EB56029B}"/>
                </a:ext>
              </a:extLst>
            </p:cNvPr>
            <p:cNvSpPr txBox="1"/>
            <p:nvPr/>
          </p:nvSpPr>
          <p:spPr>
            <a:xfrm>
              <a:off x="7890474" y="2997894"/>
              <a:ext cx="1081825" cy="369332"/>
            </a:xfrm>
            <a:prstGeom prst="rect">
              <a:avLst/>
            </a:prstGeom>
            <a:grpFill/>
          </p:spPr>
          <p:txBody>
            <a:bodyPr wrap="square">
              <a:spAutoFit/>
            </a:bodyPr>
            <a:lstStyle/>
            <a:p>
              <a:r>
                <a:rPr lang="en-US" sz="1800" b="1" i="1" dirty="0">
                  <a:solidFill>
                    <a:schemeClr val="tx1">
                      <a:lumMod val="50000"/>
                      <a:lumOff val="50000"/>
                    </a:schemeClr>
                  </a:solidFill>
                  <a:latin typeface="Avenir Next" panose="020B0503020202020204" pitchFamily="34" charset="0"/>
                </a:rPr>
                <a:t>← </a:t>
              </a:r>
              <a:r>
                <a:rPr lang="en-US" sz="1800" b="1" i="1" dirty="0" err="1">
                  <a:solidFill>
                    <a:schemeClr val="tx1">
                      <a:lumMod val="50000"/>
                      <a:lumOff val="50000"/>
                    </a:schemeClr>
                  </a:solidFill>
                  <a:latin typeface="Avenir Next" panose="020B0503020202020204" pitchFamily="34" charset="0"/>
                </a:rPr>
                <a:t>src</a:t>
              </a:r>
              <a:endParaRPr lang="en-US" i="1" dirty="0">
                <a:solidFill>
                  <a:schemeClr val="tx1">
                    <a:lumMod val="50000"/>
                    <a:lumOff val="50000"/>
                  </a:schemeClr>
                </a:solidFill>
              </a:endParaRPr>
            </a:p>
          </p:txBody>
        </p:sp>
        <p:sp>
          <p:nvSpPr>
            <p:cNvPr id="9" name="TextBox 8">
              <a:extLst>
                <a:ext uri="{FF2B5EF4-FFF2-40B4-BE49-F238E27FC236}">
                  <a16:creationId xmlns:a16="http://schemas.microsoft.com/office/drawing/2014/main" id="{6B4213C5-C7F2-30BC-DCB5-3C8AB3979815}"/>
                </a:ext>
              </a:extLst>
            </p:cNvPr>
            <p:cNvSpPr txBox="1"/>
            <p:nvPr/>
          </p:nvSpPr>
          <p:spPr>
            <a:xfrm>
              <a:off x="7890474" y="3265568"/>
              <a:ext cx="1081825" cy="369332"/>
            </a:xfrm>
            <a:prstGeom prst="rect">
              <a:avLst/>
            </a:prstGeom>
            <a:grpFill/>
          </p:spPr>
          <p:txBody>
            <a:bodyPr wrap="square">
              <a:spAutoFit/>
            </a:bodyPr>
            <a:lstStyle/>
            <a:p>
              <a:r>
                <a:rPr lang="en-US" b="1" i="1" dirty="0">
                  <a:solidFill>
                    <a:srgbClr val="C00000"/>
                  </a:solidFill>
                  <a:latin typeface="Avenir Next" panose="020B0503020202020204" pitchFamily="34" charset="0"/>
                </a:rPr>
                <a:t>← </a:t>
              </a:r>
              <a:r>
                <a:rPr lang="en-US" b="1" i="1" dirty="0" err="1">
                  <a:solidFill>
                    <a:srgbClr val="C00000"/>
                  </a:solidFill>
                  <a:latin typeface="Avenir Next" panose="020B0503020202020204" pitchFamily="34" charset="0"/>
                </a:rPr>
                <a:t>dst</a:t>
              </a:r>
              <a:endParaRPr lang="en-US" i="1" dirty="0">
                <a:solidFill>
                  <a:srgbClr val="C00000"/>
                </a:solidFill>
              </a:endParaRPr>
            </a:p>
          </p:txBody>
        </p:sp>
      </p:grpSp>
    </p:spTree>
    <p:extLst>
      <p:ext uri="{BB962C8B-B14F-4D97-AF65-F5344CB8AC3E}">
        <p14:creationId xmlns:p14="http://schemas.microsoft.com/office/powerpoint/2010/main" val="1067539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2" name="Group 701">
            <a:extLst>
              <a:ext uri="{FF2B5EF4-FFF2-40B4-BE49-F238E27FC236}">
                <a16:creationId xmlns:a16="http://schemas.microsoft.com/office/drawing/2014/main" id="{2B6C259C-C63A-5E8F-C279-45B4471A6A0E}"/>
              </a:ext>
            </a:extLst>
          </p:cNvPr>
          <p:cNvGrpSpPr/>
          <p:nvPr/>
        </p:nvGrpSpPr>
        <p:grpSpPr>
          <a:xfrm>
            <a:off x="7887087" y="2545281"/>
            <a:ext cx="1081825" cy="821945"/>
            <a:chOff x="7887087" y="2545281"/>
            <a:chExt cx="1081825" cy="821945"/>
          </a:xfrm>
        </p:grpSpPr>
        <p:sp>
          <p:nvSpPr>
            <p:cNvPr id="703" name="TextBox 702">
              <a:extLst>
                <a:ext uri="{FF2B5EF4-FFF2-40B4-BE49-F238E27FC236}">
                  <a16:creationId xmlns:a16="http://schemas.microsoft.com/office/drawing/2014/main" id="{33137FE4-B408-F6F6-C4FC-0DE6F6216D46}"/>
                </a:ext>
              </a:extLst>
            </p:cNvPr>
            <p:cNvSpPr txBox="1"/>
            <p:nvPr/>
          </p:nvSpPr>
          <p:spPr>
            <a:xfrm>
              <a:off x="7887087" y="2997894"/>
              <a:ext cx="1081825" cy="369332"/>
            </a:xfrm>
            <a:prstGeom prst="rect">
              <a:avLst/>
            </a:prstGeom>
            <a:noFill/>
          </p:spPr>
          <p:txBody>
            <a:bodyPr wrap="square">
              <a:spAutoFit/>
            </a:bodyPr>
            <a:lstStyle/>
            <a:p>
              <a:r>
                <a:rPr lang="en-US" sz="1800" b="1" i="1" dirty="0">
                  <a:latin typeface="Avenir Next" panose="020B0503020202020204" pitchFamily="34" charset="0"/>
                </a:rPr>
                <a:t>← src</a:t>
              </a:r>
              <a:r>
                <a:rPr lang="en-US" sz="1800" b="1" i="1" baseline="-25000" dirty="0">
                  <a:latin typeface="Avenir Next" panose="020B0503020202020204" pitchFamily="34" charset="0"/>
                </a:rPr>
                <a:t>3</a:t>
              </a:r>
              <a:endParaRPr lang="en-US" i="1" baseline="-25000" dirty="0"/>
            </a:p>
          </p:txBody>
        </p:sp>
        <p:sp>
          <p:nvSpPr>
            <p:cNvPr id="320" name="TextBox 319">
              <a:extLst>
                <a:ext uri="{FF2B5EF4-FFF2-40B4-BE49-F238E27FC236}">
                  <a16:creationId xmlns:a16="http://schemas.microsoft.com/office/drawing/2014/main" id="{F69479AD-FA49-1BC5-BDC2-F58781DBFEF0}"/>
                </a:ext>
              </a:extLst>
            </p:cNvPr>
            <p:cNvSpPr txBox="1"/>
            <p:nvPr/>
          </p:nvSpPr>
          <p:spPr>
            <a:xfrm>
              <a:off x="7887087" y="2771588"/>
              <a:ext cx="1081825" cy="369332"/>
            </a:xfrm>
            <a:prstGeom prst="rect">
              <a:avLst/>
            </a:prstGeom>
            <a:noFill/>
          </p:spPr>
          <p:txBody>
            <a:bodyPr wrap="square">
              <a:spAutoFit/>
            </a:bodyPr>
            <a:lstStyle/>
            <a:p>
              <a:r>
                <a:rPr lang="en-US" b="1" i="1" dirty="0">
                  <a:latin typeface="Avenir Next" panose="020B0503020202020204" pitchFamily="34" charset="0"/>
                </a:rPr>
                <a:t>← src</a:t>
              </a:r>
              <a:r>
                <a:rPr lang="en-US" b="1" i="1" baseline="-25000" dirty="0">
                  <a:latin typeface="Avenir Next" panose="020B0503020202020204" pitchFamily="34" charset="0"/>
                </a:rPr>
                <a:t>2</a:t>
              </a:r>
              <a:endParaRPr lang="en-US" i="1" baseline="-25000" dirty="0"/>
            </a:p>
          </p:txBody>
        </p:sp>
        <p:sp>
          <p:nvSpPr>
            <p:cNvPr id="321" name="TextBox 320">
              <a:extLst>
                <a:ext uri="{FF2B5EF4-FFF2-40B4-BE49-F238E27FC236}">
                  <a16:creationId xmlns:a16="http://schemas.microsoft.com/office/drawing/2014/main" id="{FF50B97B-EC1E-B7CB-CD42-C91BFFF4A3CB}"/>
                </a:ext>
              </a:extLst>
            </p:cNvPr>
            <p:cNvSpPr txBox="1"/>
            <p:nvPr/>
          </p:nvSpPr>
          <p:spPr>
            <a:xfrm>
              <a:off x="7887087" y="2545281"/>
              <a:ext cx="1081825" cy="369332"/>
            </a:xfrm>
            <a:prstGeom prst="rect">
              <a:avLst/>
            </a:prstGeom>
            <a:noFill/>
          </p:spPr>
          <p:txBody>
            <a:bodyPr wrap="square">
              <a:spAutoFit/>
            </a:bodyPr>
            <a:lstStyle/>
            <a:p>
              <a:r>
                <a:rPr lang="en-US" b="1" i="1" dirty="0">
                  <a:latin typeface="Avenir Next" panose="020B0503020202020204" pitchFamily="34" charset="0"/>
                </a:rPr>
                <a:t>← src</a:t>
              </a:r>
              <a:r>
                <a:rPr lang="en-US" b="1" i="1" baseline="-25000" dirty="0">
                  <a:latin typeface="Avenir Next" panose="020B0503020202020204" pitchFamily="34" charset="0"/>
                </a:rPr>
                <a:t>1</a:t>
              </a:r>
              <a:endParaRPr lang="en-US" i="1" baseline="-25000" dirty="0"/>
            </a:p>
          </p:txBody>
        </p:sp>
      </p:grpSp>
      <p:grpSp>
        <p:nvGrpSpPr>
          <p:cNvPr id="340" name="Group 339">
            <a:extLst>
              <a:ext uri="{FF2B5EF4-FFF2-40B4-BE49-F238E27FC236}">
                <a16:creationId xmlns:a16="http://schemas.microsoft.com/office/drawing/2014/main" id="{CC35E45C-1727-4240-ABB6-6BB6AD7FC789}"/>
              </a:ext>
            </a:extLst>
          </p:cNvPr>
          <p:cNvGrpSpPr/>
          <p:nvPr/>
        </p:nvGrpSpPr>
        <p:grpSpPr>
          <a:xfrm>
            <a:off x="1734836" y="2404844"/>
            <a:ext cx="1414038" cy="1414038"/>
            <a:chOff x="4876800" y="1600199"/>
            <a:chExt cx="2819401" cy="2819401"/>
          </a:xfrm>
        </p:grpSpPr>
        <p:grpSp>
          <p:nvGrpSpPr>
            <p:cNvPr id="341" name="Group 340">
              <a:extLst>
                <a:ext uri="{FF2B5EF4-FFF2-40B4-BE49-F238E27FC236}">
                  <a16:creationId xmlns:a16="http://schemas.microsoft.com/office/drawing/2014/main" id="{07D786E9-9BD2-604B-9AB2-DA6C25171B9D}"/>
                </a:ext>
              </a:extLst>
            </p:cNvPr>
            <p:cNvGrpSpPr/>
            <p:nvPr/>
          </p:nvGrpSpPr>
          <p:grpSpPr>
            <a:xfrm>
              <a:off x="5486400" y="3962400"/>
              <a:ext cx="2209800" cy="457200"/>
              <a:chOff x="5486400" y="3962400"/>
              <a:chExt cx="2209800" cy="457200"/>
            </a:xfrm>
          </p:grpSpPr>
          <p:sp>
            <p:nvSpPr>
              <p:cNvPr id="386" name="DRAM">
                <a:extLst>
                  <a:ext uri="{FF2B5EF4-FFF2-40B4-BE49-F238E27FC236}">
                    <a16:creationId xmlns:a16="http://schemas.microsoft.com/office/drawing/2014/main" id="{25AFF8CC-D2CE-4944-968E-16A914E96E0B}"/>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7" name="DRAM">
                <a:extLst>
                  <a:ext uri="{FF2B5EF4-FFF2-40B4-BE49-F238E27FC236}">
                    <a16:creationId xmlns:a16="http://schemas.microsoft.com/office/drawing/2014/main" id="{A59A5E2D-A64B-0D4D-8EA7-1030BECFC5C9}"/>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8" name="DRAM">
                <a:extLst>
                  <a:ext uri="{FF2B5EF4-FFF2-40B4-BE49-F238E27FC236}">
                    <a16:creationId xmlns:a16="http://schemas.microsoft.com/office/drawing/2014/main" id="{0AC56506-EA43-4C44-AEE1-7C14A8E91E6F}"/>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9" name="DRAM">
                <a:extLst>
                  <a:ext uri="{FF2B5EF4-FFF2-40B4-BE49-F238E27FC236}">
                    <a16:creationId xmlns:a16="http://schemas.microsoft.com/office/drawing/2014/main" id="{830F5712-D881-B848-A163-37C9BC9623BB}"/>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0" name="DRAM">
                <a:extLst>
                  <a:ext uri="{FF2B5EF4-FFF2-40B4-BE49-F238E27FC236}">
                    <a16:creationId xmlns:a16="http://schemas.microsoft.com/office/drawing/2014/main" id="{E35B8059-AE62-1C4D-A6FA-AE4C00592107}"/>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2" name="Group 341">
              <a:extLst>
                <a:ext uri="{FF2B5EF4-FFF2-40B4-BE49-F238E27FC236}">
                  <a16:creationId xmlns:a16="http://schemas.microsoft.com/office/drawing/2014/main" id="{FBFD512B-2633-3941-98E3-3FB6F769F062}"/>
                </a:ext>
              </a:extLst>
            </p:cNvPr>
            <p:cNvGrpSpPr/>
            <p:nvPr/>
          </p:nvGrpSpPr>
          <p:grpSpPr>
            <a:xfrm>
              <a:off x="4876800" y="1600200"/>
              <a:ext cx="457200" cy="2209800"/>
              <a:chOff x="4876800" y="1600200"/>
              <a:chExt cx="457200" cy="2209800"/>
            </a:xfrm>
          </p:grpSpPr>
          <p:sp>
            <p:nvSpPr>
              <p:cNvPr id="381" name="DRAM">
                <a:extLst>
                  <a:ext uri="{FF2B5EF4-FFF2-40B4-BE49-F238E27FC236}">
                    <a16:creationId xmlns:a16="http://schemas.microsoft.com/office/drawing/2014/main" id="{F0295A5A-104C-AC47-9B22-B86FF4637CC5}"/>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2" name="DRAM">
                <a:extLst>
                  <a:ext uri="{FF2B5EF4-FFF2-40B4-BE49-F238E27FC236}">
                    <a16:creationId xmlns:a16="http://schemas.microsoft.com/office/drawing/2014/main" id="{A95732E7-8722-DB42-BE30-4D7D083459E8}"/>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3" name="DRAM">
                <a:extLst>
                  <a:ext uri="{FF2B5EF4-FFF2-40B4-BE49-F238E27FC236}">
                    <a16:creationId xmlns:a16="http://schemas.microsoft.com/office/drawing/2014/main" id="{5C191B66-3FF9-B243-8625-8D3D8B5E0920}"/>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4" name="DRAM">
                <a:extLst>
                  <a:ext uri="{FF2B5EF4-FFF2-40B4-BE49-F238E27FC236}">
                    <a16:creationId xmlns:a16="http://schemas.microsoft.com/office/drawing/2014/main" id="{6A936B45-032D-1B4A-A275-60DFAFDAF3CD}"/>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5" name="DRAM">
                <a:extLst>
                  <a:ext uri="{FF2B5EF4-FFF2-40B4-BE49-F238E27FC236}">
                    <a16:creationId xmlns:a16="http://schemas.microsoft.com/office/drawing/2014/main" id="{92AC43AF-98B8-354F-84BD-0B1B67F3266A}"/>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3" name="Group 342">
              <a:extLst>
                <a:ext uri="{FF2B5EF4-FFF2-40B4-BE49-F238E27FC236}">
                  <a16:creationId xmlns:a16="http://schemas.microsoft.com/office/drawing/2014/main" id="{8A7DDA86-1037-5A4C-9F1C-0055EB7E57D7}"/>
                </a:ext>
              </a:extLst>
            </p:cNvPr>
            <p:cNvGrpSpPr/>
            <p:nvPr/>
          </p:nvGrpSpPr>
          <p:grpSpPr>
            <a:xfrm>
              <a:off x="5676900" y="1600199"/>
              <a:ext cx="1828800" cy="2362201"/>
              <a:chOff x="5676900" y="1170708"/>
              <a:chExt cx="1828800" cy="2791692"/>
            </a:xfrm>
          </p:grpSpPr>
          <p:cxnSp>
            <p:nvCxnSpPr>
              <p:cNvPr id="376" name="Straight Connector 375">
                <a:extLst>
                  <a:ext uri="{FF2B5EF4-FFF2-40B4-BE49-F238E27FC236}">
                    <a16:creationId xmlns:a16="http://schemas.microsoft.com/office/drawing/2014/main" id="{29FFA326-7640-9F45-8A15-1DCBB1088151}"/>
                  </a:ext>
                </a:extLst>
              </p:cNvPr>
              <p:cNvCxnSpPr>
                <a:cxnSpLocks/>
                <a:stCxn id="346" idx="0"/>
                <a:endCxn id="386"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324A8636-04C6-E741-B3D0-3FEBDF3B314B}"/>
                  </a:ext>
                </a:extLst>
              </p:cNvPr>
              <p:cNvCxnSpPr>
                <a:cxnSpLocks/>
                <a:stCxn id="348" idx="0"/>
                <a:endCxn id="388"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A36AED9A-C4A2-6041-88E8-2AB310150EBF}"/>
                  </a:ext>
                </a:extLst>
              </p:cNvPr>
              <p:cNvCxnSpPr>
                <a:cxnSpLocks/>
                <a:stCxn id="349" idx="0"/>
                <a:endCxn id="389"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AD0D7C1B-7F60-CB44-9583-5C5F08F22337}"/>
                  </a:ext>
                </a:extLst>
              </p:cNvPr>
              <p:cNvCxnSpPr>
                <a:cxnSpLocks/>
                <a:stCxn id="350" idx="0"/>
                <a:endCxn id="390"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E5D9C3DF-A3E2-804A-A10F-680406B6A719}"/>
                  </a:ext>
                </a:extLst>
              </p:cNvPr>
              <p:cNvCxnSpPr>
                <a:cxnSpLocks/>
                <a:stCxn id="347" idx="0"/>
                <a:endCxn id="387"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4" name="Group 343">
              <a:extLst>
                <a:ext uri="{FF2B5EF4-FFF2-40B4-BE49-F238E27FC236}">
                  <a16:creationId xmlns:a16="http://schemas.microsoft.com/office/drawing/2014/main" id="{48E21240-B567-8A4A-A2AD-6B219C062D5D}"/>
                </a:ext>
              </a:extLst>
            </p:cNvPr>
            <p:cNvGrpSpPr/>
            <p:nvPr/>
          </p:nvGrpSpPr>
          <p:grpSpPr>
            <a:xfrm>
              <a:off x="5334000" y="1790700"/>
              <a:ext cx="2362201" cy="1828800"/>
              <a:chOff x="5333998" y="1790700"/>
              <a:chExt cx="2791691" cy="1828800"/>
            </a:xfrm>
          </p:grpSpPr>
          <p:cxnSp>
            <p:nvCxnSpPr>
              <p:cNvPr id="371" name="Straight Connector 370">
                <a:extLst>
                  <a:ext uri="{FF2B5EF4-FFF2-40B4-BE49-F238E27FC236}">
                    <a16:creationId xmlns:a16="http://schemas.microsoft.com/office/drawing/2014/main" id="{C28A874C-9927-4B48-B779-3E40D990C9B4}"/>
                  </a:ext>
                </a:extLst>
              </p:cNvPr>
              <p:cNvCxnSpPr>
                <a:cxnSpLocks/>
                <a:stCxn id="350" idx="6"/>
                <a:endCxn id="381"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CB2AC50A-9D6B-764F-B364-48AE4970D378}"/>
                  </a:ext>
                </a:extLst>
              </p:cNvPr>
              <p:cNvCxnSpPr>
                <a:cxnSpLocks/>
                <a:stCxn id="355" idx="6"/>
                <a:endCxn id="382"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882D8C5E-F052-234C-8FF5-6A7DB46C8CD4}"/>
                  </a:ext>
                </a:extLst>
              </p:cNvPr>
              <p:cNvCxnSpPr>
                <a:cxnSpLocks/>
                <a:stCxn id="360" idx="6"/>
                <a:endCxn id="383"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1682FC39-5945-094F-A3FA-E8231AF82D4C}"/>
                  </a:ext>
                </a:extLst>
              </p:cNvPr>
              <p:cNvCxnSpPr>
                <a:cxnSpLocks/>
                <a:stCxn id="365" idx="6"/>
                <a:endCxn id="384"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AD25485F-B7C0-674E-A307-AD236EC77A9C}"/>
                  </a:ext>
                </a:extLst>
              </p:cNvPr>
              <p:cNvCxnSpPr>
                <a:cxnSpLocks/>
                <a:stCxn id="370" idx="6"/>
                <a:endCxn id="385"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5" name="Group 344">
              <a:extLst>
                <a:ext uri="{FF2B5EF4-FFF2-40B4-BE49-F238E27FC236}">
                  <a16:creationId xmlns:a16="http://schemas.microsoft.com/office/drawing/2014/main" id="{229D41FD-2CCA-4249-A6DE-D48343BF5009}"/>
                </a:ext>
              </a:extLst>
            </p:cNvPr>
            <p:cNvGrpSpPr/>
            <p:nvPr/>
          </p:nvGrpSpPr>
          <p:grpSpPr>
            <a:xfrm>
              <a:off x="5486400" y="1600200"/>
              <a:ext cx="2209800" cy="2209800"/>
              <a:chOff x="5486400" y="1600200"/>
              <a:chExt cx="2209800" cy="2209800"/>
            </a:xfrm>
          </p:grpSpPr>
          <p:sp>
            <p:nvSpPr>
              <p:cNvPr id="346" name="Oval 345">
                <a:extLst>
                  <a:ext uri="{FF2B5EF4-FFF2-40B4-BE49-F238E27FC236}">
                    <a16:creationId xmlns:a16="http://schemas.microsoft.com/office/drawing/2014/main" id="{DFA999E8-5131-9248-A99D-83D97CD28E87}"/>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7" name="Oval 346">
                <a:extLst>
                  <a:ext uri="{FF2B5EF4-FFF2-40B4-BE49-F238E27FC236}">
                    <a16:creationId xmlns:a16="http://schemas.microsoft.com/office/drawing/2014/main" id="{065DA791-AF26-F244-A31B-F9A127DC50E2}"/>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8" name="Oval 347">
                <a:extLst>
                  <a:ext uri="{FF2B5EF4-FFF2-40B4-BE49-F238E27FC236}">
                    <a16:creationId xmlns:a16="http://schemas.microsoft.com/office/drawing/2014/main" id="{67B7BC3F-263D-044F-9E20-F4A092F79728}"/>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9" name="Oval 348">
                <a:extLst>
                  <a:ext uri="{FF2B5EF4-FFF2-40B4-BE49-F238E27FC236}">
                    <a16:creationId xmlns:a16="http://schemas.microsoft.com/office/drawing/2014/main" id="{CD12FE48-46D9-1B4F-9B29-8C8A04EC544B}"/>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0" name="Oval 349">
                <a:extLst>
                  <a:ext uri="{FF2B5EF4-FFF2-40B4-BE49-F238E27FC236}">
                    <a16:creationId xmlns:a16="http://schemas.microsoft.com/office/drawing/2014/main" id="{23297995-A6C8-D942-BDAC-591A2FC62004}"/>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1" name="Oval 350">
                <a:extLst>
                  <a:ext uri="{FF2B5EF4-FFF2-40B4-BE49-F238E27FC236}">
                    <a16:creationId xmlns:a16="http://schemas.microsoft.com/office/drawing/2014/main" id="{FB120AB4-4E3C-EA40-A7D1-5A3A9B7410F3}"/>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2" name="Oval 351">
                <a:extLst>
                  <a:ext uri="{FF2B5EF4-FFF2-40B4-BE49-F238E27FC236}">
                    <a16:creationId xmlns:a16="http://schemas.microsoft.com/office/drawing/2014/main" id="{5E36ACE9-B990-2241-9BB2-3CCBF85BCB6C}"/>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3" name="Oval 352">
                <a:extLst>
                  <a:ext uri="{FF2B5EF4-FFF2-40B4-BE49-F238E27FC236}">
                    <a16:creationId xmlns:a16="http://schemas.microsoft.com/office/drawing/2014/main" id="{906D173F-0B41-CD43-890F-4DB06902718B}"/>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4" name="Oval 353">
                <a:extLst>
                  <a:ext uri="{FF2B5EF4-FFF2-40B4-BE49-F238E27FC236}">
                    <a16:creationId xmlns:a16="http://schemas.microsoft.com/office/drawing/2014/main" id="{A5F9740F-4DC2-D143-96E8-4E47516C8007}"/>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5" name="Oval 354">
                <a:extLst>
                  <a:ext uri="{FF2B5EF4-FFF2-40B4-BE49-F238E27FC236}">
                    <a16:creationId xmlns:a16="http://schemas.microsoft.com/office/drawing/2014/main" id="{0C330B6F-B25C-EE4B-8723-8E248F44CE9D}"/>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6" name="Oval 355">
                <a:extLst>
                  <a:ext uri="{FF2B5EF4-FFF2-40B4-BE49-F238E27FC236}">
                    <a16:creationId xmlns:a16="http://schemas.microsoft.com/office/drawing/2014/main" id="{164373B5-05E8-DC4A-9EC7-F480CBECB24F}"/>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7" name="Oval 356">
                <a:extLst>
                  <a:ext uri="{FF2B5EF4-FFF2-40B4-BE49-F238E27FC236}">
                    <a16:creationId xmlns:a16="http://schemas.microsoft.com/office/drawing/2014/main" id="{682ACD19-D060-094B-AD85-49DBBF550BFA}"/>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8" name="Oval 357">
                <a:extLst>
                  <a:ext uri="{FF2B5EF4-FFF2-40B4-BE49-F238E27FC236}">
                    <a16:creationId xmlns:a16="http://schemas.microsoft.com/office/drawing/2014/main" id="{FACC320E-5148-DC4D-97F0-CB0A40C53999}"/>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9" name="Oval 358">
                <a:extLst>
                  <a:ext uri="{FF2B5EF4-FFF2-40B4-BE49-F238E27FC236}">
                    <a16:creationId xmlns:a16="http://schemas.microsoft.com/office/drawing/2014/main" id="{AFC00C1E-7968-864E-845D-B29D96B13045}"/>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0" name="Oval 359">
                <a:extLst>
                  <a:ext uri="{FF2B5EF4-FFF2-40B4-BE49-F238E27FC236}">
                    <a16:creationId xmlns:a16="http://schemas.microsoft.com/office/drawing/2014/main" id="{B2A34CFC-CA03-BD41-B205-90944A53C23C}"/>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1" name="Oval 360">
                <a:extLst>
                  <a:ext uri="{FF2B5EF4-FFF2-40B4-BE49-F238E27FC236}">
                    <a16:creationId xmlns:a16="http://schemas.microsoft.com/office/drawing/2014/main" id="{8FF0B806-9899-6B41-8779-96C7F77A15E8}"/>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2" name="Oval 361">
                <a:extLst>
                  <a:ext uri="{FF2B5EF4-FFF2-40B4-BE49-F238E27FC236}">
                    <a16:creationId xmlns:a16="http://schemas.microsoft.com/office/drawing/2014/main" id="{5AE1ED62-1930-7042-8983-A26AEDA97921}"/>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3" name="Oval 362">
                <a:extLst>
                  <a:ext uri="{FF2B5EF4-FFF2-40B4-BE49-F238E27FC236}">
                    <a16:creationId xmlns:a16="http://schemas.microsoft.com/office/drawing/2014/main" id="{02BFFBE3-F9E0-EA42-BED8-30937998D054}"/>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4" name="Oval 363">
                <a:extLst>
                  <a:ext uri="{FF2B5EF4-FFF2-40B4-BE49-F238E27FC236}">
                    <a16:creationId xmlns:a16="http://schemas.microsoft.com/office/drawing/2014/main" id="{A6E7ED46-7F33-FD40-ADDD-D8DA1AB93894}"/>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5" name="Oval 364">
                <a:extLst>
                  <a:ext uri="{FF2B5EF4-FFF2-40B4-BE49-F238E27FC236}">
                    <a16:creationId xmlns:a16="http://schemas.microsoft.com/office/drawing/2014/main" id="{7B0D521E-528E-5B44-AF3A-B583B35EB5AD}"/>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6" name="Oval 365">
                <a:extLst>
                  <a:ext uri="{FF2B5EF4-FFF2-40B4-BE49-F238E27FC236}">
                    <a16:creationId xmlns:a16="http://schemas.microsoft.com/office/drawing/2014/main" id="{DF2CB39B-98B7-7540-86CF-CFCCDFF05ED9}"/>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7" name="Oval 366">
                <a:extLst>
                  <a:ext uri="{FF2B5EF4-FFF2-40B4-BE49-F238E27FC236}">
                    <a16:creationId xmlns:a16="http://schemas.microsoft.com/office/drawing/2014/main" id="{3B60278B-CD23-EA4F-ACA9-3CBA14D8E405}"/>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8" name="Oval 367">
                <a:extLst>
                  <a:ext uri="{FF2B5EF4-FFF2-40B4-BE49-F238E27FC236}">
                    <a16:creationId xmlns:a16="http://schemas.microsoft.com/office/drawing/2014/main" id="{0EA7443B-358B-CA4E-AD9A-30C5ADF6AAAD}"/>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9" name="Oval 368">
                <a:extLst>
                  <a:ext uri="{FF2B5EF4-FFF2-40B4-BE49-F238E27FC236}">
                    <a16:creationId xmlns:a16="http://schemas.microsoft.com/office/drawing/2014/main" id="{98B80347-3184-0044-B50C-AF956B90BEFE}"/>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0" name="Oval 369">
                <a:extLst>
                  <a:ext uri="{FF2B5EF4-FFF2-40B4-BE49-F238E27FC236}">
                    <a16:creationId xmlns:a16="http://schemas.microsoft.com/office/drawing/2014/main" id="{24F96B99-A27F-8642-9D72-69558AE15435}"/>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391" name="Group 390">
            <a:extLst>
              <a:ext uri="{FF2B5EF4-FFF2-40B4-BE49-F238E27FC236}">
                <a16:creationId xmlns:a16="http://schemas.microsoft.com/office/drawing/2014/main" id="{B11AFC47-D992-1E46-A46D-0AA729C4BB6D}"/>
              </a:ext>
            </a:extLst>
          </p:cNvPr>
          <p:cNvGrpSpPr/>
          <p:nvPr/>
        </p:nvGrpSpPr>
        <p:grpSpPr>
          <a:xfrm>
            <a:off x="3292364" y="2404844"/>
            <a:ext cx="1414038" cy="1414038"/>
            <a:chOff x="4876800" y="1600199"/>
            <a:chExt cx="2819401" cy="2819401"/>
          </a:xfrm>
        </p:grpSpPr>
        <p:grpSp>
          <p:nvGrpSpPr>
            <p:cNvPr id="392" name="Group 391">
              <a:extLst>
                <a:ext uri="{FF2B5EF4-FFF2-40B4-BE49-F238E27FC236}">
                  <a16:creationId xmlns:a16="http://schemas.microsoft.com/office/drawing/2014/main" id="{39382EDE-AA35-184B-8C6B-C26BF87175EE}"/>
                </a:ext>
              </a:extLst>
            </p:cNvPr>
            <p:cNvGrpSpPr/>
            <p:nvPr/>
          </p:nvGrpSpPr>
          <p:grpSpPr>
            <a:xfrm>
              <a:off x="5486400" y="3962400"/>
              <a:ext cx="2209800" cy="457200"/>
              <a:chOff x="5486400" y="3962400"/>
              <a:chExt cx="2209800" cy="457200"/>
            </a:xfrm>
          </p:grpSpPr>
          <p:sp>
            <p:nvSpPr>
              <p:cNvPr id="437" name="DRAM">
                <a:extLst>
                  <a:ext uri="{FF2B5EF4-FFF2-40B4-BE49-F238E27FC236}">
                    <a16:creationId xmlns:a16="http://schemas.microsoft.com/office/drawing/2014/main" id="{A9CB3F9B-AAF7-7248-9BB0-B4B86E99CEEC}"/>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8" name="DRAM">
                <a:extLst>
                  <a:ext uri="{FF2B5EF4-FFF2-40B4-BE49-F238E27FC236}">
                    <a16:creationId xmlns:a16="http://schemas.microsoft.com/office/drawing/2014/main" id="{1D7D8DCC-B86C-C641-BA28-D0BD8AF05D2D}"/>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9" name="DRAM">
                <a:extLst>
                  <a:ext uri="{FF2B5EF4-FFF2-40B4-BE49-F238E27FC236}">
                    <a16:creationId xmlns:a16="http://schemas.microsoft.com/office/drawing/2014/main" id="{BAB1A4EB-C414-0448-8A0B-7E519FE8B954}"/>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0" name="DRAM">
                <a:extLst>
                  <a:ext uri="{FF2B5EF4-FFF2-40B4-BE49-F238E27FC236}">
                    <a16:creationId xmlns:a16="http://schemas.microsoft.com/office/drawing/2014/main" id="{398F608C-8B86-D84E-BD47-CE3649AB9E11}"/>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1" name="DRAM">
                <a:extLst>
                  <a:ext uri="{FF2B5EF4-FFF2-40B4-BE49-F238E27FC236}">
                    <a16:creationId xmlns:a16="http://schemas.microsoft.com/office/drawing/2014/main" id="{08B71CC4-8A4F-DD4C-BEE0-866EBE59AE7B}"/>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3" name="Group 392">
              <a:extLst>
                <a:ext uri="{FF2B5EF4-FFF2-40B4-BE49-F238E27FC236}">
                  <a16:creationId xmlns:a16="http://schemas.microsoft.com/office/drawing/2014/main" id="{07A10A8B-DE37-4D4B-B3B7-53AF498FCE7A}"/>
                </a:ext>
              </a:extLst>
            </p:cNvPr>
            <p:cNvGrpSpPr/>
            <p:nvPr/>
          </p:nvGrpSpPr>
          <p:grpSpPr>
            <a:xfrm>
              <a:off x="4876800" y="1600200"/>
              <a:ext cx="457200" cy="2209800"/>
              <a:chOff x="4876800" y="1600200"/>
              <a:chExt cx="457200" cy="2209800"/>
            </a:xfrm>
          </p:grpSpPr>
          <p:sp>
            <p:nvSpPr>
              <p:cNvPr id="432" name="DRAM">
                <a:extLst>
                  <a:ext uri="{FF2B5EF4-FFF2-40B4-BE49-F238E27FC236}">
                    <a16:creationId xmlns:a16="http://schemas.microsoft.com/office/drawing/2014/main" id="{74EDFB8B-4EAC-6540-A2DE-26FA676ABF83}"/>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3" name="DRAM">
                <a:extLst>
                  <a:ext uri="{FF2B5EF4-FFF2-40B4-BE49-F238E27FC236}">
                    <a16:creationId xmlns:a16="http://schemas.microsoft.com/office/drawing/2014/main" id="{1874FD00-A6E9-6F4E-BEAF-20253DAF4197}"/>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4" name="DRAM">
                <a:extLst>
                  <a:ext uri="{FF2B5EF4-FFF2-40B4-BE49-F238E27FC236}">
                    <a16:creationId xmlns:a16="http://schemas.microsoft.com/office/drawing/2014/main" id="{6C1E8F37-B137-C546-9510-9D33EEA5B944}"/>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5" name="DRAM">
                <a:extLst>
                  <a:ext uri="{FF2B5EF4-FFF2-40B4-BE49-F238E27FC236}">
                    <a16:creationId xmlns:a16="http://schemas.microsoft.com/office/drawing/2014/main" id="{E9A156C1-4F9B-2144-B478-CA14902A62BE}"/>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6" name="DRAM">
                <a:extLst>
                  <a:ext uri="{FF2B5EF4-FFF2-40B4-BE49-F238E27FC236}">
                    <a16:creationId xmlns:a16="http://schemas.microsoft.com/office/drawing/2014/main" id="{5D3FE231-9579-B543-97D9-CC936EC8F370}"/>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4" name="Group 393">
              <a:extLst>
                <a:ext uri="{FF2B5EF4-FFF2-40B4-BE49-F238E27FC236}">
                  <a16:creationId xmlns:a16="http://schemas.microsoft.com/office/drawing/2014/main" id="{22BF00FC-B81D-7B4D-9B63-8DE814646255}"/>
                </a:ext>
              </a:extLst>
            </p:cNvPr>
            <p:cNvGrpSpPr/>
            <p:nvPr/>
          </p:nvGrpSpPr>
          <p:grpSpPr>
            <a:xfrm>
              <a:off x="5676900" y="1600199"/>
              <a:ext cx="1828800" cy="2362201"/>
              <a:chOff x="5676900" y="1170708"/>
              <a:chExt cx="1828800" cy="2791692"/>
            </a:xfrm>
          </p:grpSpPr>
          <p:cxnSp>
            <p:nvCxnSpPr>
              <p:cNvPr id="427" name="Straight Connector 426">
                <a:extLst>
                  <a:ext uri="{FF2B5EF4-FFF2-40B4-BE49-F238E27FC236}">
                    <a16:creationId xmlns:a16="http://schemas.microsoft.com/office/drawing/2014/main" id="{66825576-4991-D141-A606-275CE07F0B90}"/>
                  </a:ext>
                </a:extLst>
              </p:cNvPr>
              <p:cNvCxnSpPr>
                <a:cxnSpLocks/>
                <a:stCxn id="397" idx="0"/>
                <a:endCxn id="437"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C05FEDD8-553B-E246-AC5C-15BB1D44C318}"/>
                  </a:ext>
                </a:extLst>
              </p:cNvPr>
              <p:cNvCxnSpPr>
                <a:cxnSpLocks/>
                <a:stCxn id="399" idx="0"/>
                <a:endCxn id="439"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8FB76780-C566-3E4E-8A55-1CF551183030}"/>
                  </a:ext>
                </a:extLst>
              </p:cNvPr>
              <p:cNvCxnSpPr>
                <a:cxnSpLocks/>
                <a:stCxn id="400" idx="0"/>
                <a:endCxn id="440"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AB3A500C-1762-C142-9DAF-D39B74DCAAB7}"/>
                  </a:ext>
                </a:extLst>
              </p:cNvPr>
              <p:cNvCxnSpPr>
                <a:cxnSpLocks/>
                <a:stCxn id="401" idx="0"/>
                <a:endCxn id="441"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A37406B4-A1DE-BA40-9ABC-FB28B753EA8D}"/>
                  </a:ext>
                </a:extLst>
              </p:cNvPr>
              <p:cNvCxnSpPr>
                <a:cxnSpLocks/>
                <a:stCxn id="398" idx="0"/>
                <a:endCxn id="438"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5" name="Group 394">
              <a:extLst>
                <a:ext uri="{FF2B5EF4-FFF2-40B4-BE49-F238E27FC236}">
                  <a16:creationId xmlns:a16="http://schemas.microsoft.com/office/drawing/2014/main" id="{E3601414-FC10-A340-A9F2-B35360F8AA5F}"/>
                </a:ext>
              </a:extLst>
            </p:cNvPr>
            <p:cNvGrpSpPr/>
            <p:nvPr/>
          </p:nvGrpSpPr>
          <p:grpSpPr>
            <a:xfrm>
              <a:off x="5334000" y="1790700"/>
              <a:ext cx="2362201" cy="1828800"/>
              <a:chOff x="5333998" y="1790700"/>
              <a:chExt cx="2791691" cy="1828800"/>
            </a:xfrm>
          </p:grpSpPr>
          <p:cxnSp>
            <p:nvCxnSpPr>
              <p:cNvPr id="422" name="Straight Connector 421">
                <a:extLst>
                  <a:ext uri="{FF2B5EF4-FFF2-40B4-BE49-F238E27FC236}">
                    <a16:creationId xmlns:a16="http://schemas.microsoft.com/office/drawing/2014/main" id="{F35E9050-B57E-A94A-9B8A-7599A47F425F}"/>
                  </a:ext>
                </a:extLst>
              </p:cNvPr>
              <p:cNvCxnSpPr>
                <a:cxnSpLocks/>
                <a:stCxn id="401" idx="6"/>
                <a:endCxn id="432"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2C7C2EC-B504-BB48-9DC6-65CE93CF1E5F}"/>
                  </a:ext>
                </a:extLst>
              </p:cNvPr>
              <p:cNvCxnSpPr>
                <a:cxnSpLocks/>
                <a:stCxn id="406" idx="6"/>
                <a:endCxn id="433"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583846CB-F02D-534C-9969-8B7615699FDC}"/>
                  </a:ext>
                </a:extLst>
              </p:cNvPr>
              <p:cNvCxnSpPr>
                <a:cxnSpLocks/>
                <a:endCxn id="434" idx="0"/>
              </p:cNvCxnSpPr>
              <p:nvPr/>
            </p:nvCxnSpPr>
            <p:spPr>
              <a:xfrm flipH="1">
                <a:off x="5333998" y="2705100"/>
                <a:ext cx="2791686"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6B33149D-96A6-2E4C-B353-11478420610B}"/>
                  </a:ext>
                </a:extLst>
              </p:cNvPr>
              <p:cNvCxnSpPr>
                <a:cxnSpLocks/>
                <a:stCxn id="416" idx="6"/>
                <a:endCxn id="435"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1F40B3AF-6386-7842-A059-5DF6B3A1BEEE}"/>
                  </a:ext>
                </a:extLst>
              </p:cNvPr>
              <p:cNvCxnSpPr>
                <a:cxnSpLocks/>
                <a:stCxn id="421" idx="6"/>
                <a:endCxn id="436"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6" name="Group 395">
              <a:extLst>
                <a:ext uri="{FF2B5EF4-FFF2-40B4-BE49-F238E27FC236}">
                  <a16:creationId xmlns:a16="http://schemas.microsoft.com/office/drawing/2014/main" id="{0CEB0A94-5D02-4C48-84CA-74AD2EA1A2BA}"/>
                </a:ext>
              </a:extLst>
            </p:cNvPr>
            <p:cNvGrpSpPr/>
            <p:nvPr/>
          </p:nvGrpSpPr>
          <p:grpSpPr>
            <a:xfrm>
              <a:off x="5486400" y="1600200"/>
              <a:ext cx="2209800" cy="2209800"/>
              <a:chOff x="5486400" y="1600200"/>
              <a:chExt cx="2209800" cy="2209800"/>
            </a:xfrm>
          </p:grpSpPr>
          <p:sp>
            <p:nvSpPr>
              <p:cNvPr id="397" name="Oval 396">
                <a:extLst>
                  <a:ext uri="{FF2B5EF4-FFF2-40B4-BE49-F238E27FC236}">
                    <a16:creationId xmlns:a16="http://schemas.microsoft.com/office/drawing/2014/main" id="{5CAC80A3-2785-964C-AF7D-F3DA04063AC1}"/>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8" name="Oval 397">
                <a:extLst>
                  <a:ext uri="{FF2B5EF4-FFF2-40B4-BE49-F238E27FC236}">
                    <a16:creationId xmlns:a16="http://schemas.microsoft.com/office/drawing/2014/main" id="{0DACBBC9-83C1-534B-82C4-1CC17CC0CC39}"/>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9" name="Oval 398">
                <a:extLst>
                  <a:ext uri="{FF2B5EF4-FFF2-40B4-BE49-F238E27FC236}">
                    <a16:creationId xmlns:a16="http://schemas.microsoft.com/office/drawing/2014/main" id="{B006351D-1681-5E4E-9833-C8B18EEBA193}"/>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0" name="Oval 399">
                <a:extLst>
                  <a:ext uri="{FF2B5EF4-FFF2-40B4-BE49-F238E27FC236}">
                    <a16:creationId xmlns:a16="http://schemas.microsoft.com/office/drawing/2014/main" id="{121DA3DE-42CF-AA41-B62D-C5884F8E9599}"/>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1" name="Oval 400">
                <a:extLst>
                  <a:ext uri="{FF2B5EF4-FFF2-40B4-BE49-F238E27FC236}">
                    <a16:creationId xmlns:a16="http://schemas.microsoft.com/office/drawing/2014/main" id="{17AFB6DE-6324-8748-8969-24311267FAB1}"/>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2" name="Oval 401">
                <a:extLst>
                  <a:ext uri="{FF2B5EF4-FFF2-40B4-BE49-F238E27FC236}">
                    <a16:creationId xmlns:a16="http://schemas.microsoft.com/office/drawing/2014/main" id="{3CD32634-F17B-334A-9B7D-89B774CE5C15}"/>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3" name="Oval 402">
                <a:extLst>
                  <a:ext uri="{FF2B5EF4-FFF2-40B4-BE49-F238E27FC236}">
                    <a16:creationId xmlns:a16="http://schemas.microsoft.com/office/drawing/2014/main" id="{4A4B272E-AC75-C248-A5B8-AAC608C9A2D5}"/>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4" name="Oval 403">
                <a:extLst>
                  <a:ext uri="{FF2B5EF4-FFF2-40B4-BE49-F238E27FC236}">
                    <a16:creationId xmlns:a16="http://schemas.microsoft.com/office/drawing/2014/main" id="{FE89EF87-4F03-7F44-A3F6-D4BD1A634048}"/>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5" name="Oval 404">
                <a:extLst>
                  <a:ext uri="{FF2B5EF4-FFF2-40B4-BE49-F238E27FC236}">
                    <a16:creationId xmlns:a16="http://schemas.microsoft.com/office/drawing/2014/main" id="{FE50D5CD-8EE7-6E49-9324-D95F1BF7716F}"/>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6" name="Oval 405">
                <a:extLst>
                  <a:ext uri="{FF2B5EF4-FFF2-40B4-BE49-F238E27FC236}">
                    <a16:creationId xmlns:a16="http://schemas.microsoft.com/office/drawing/2014/main" id="{F1670559-868E-AC43-8485-7A0CD3BBF6DD}"/>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7" name="Oval 406">
                <a:extLst>
                  <a:ext uri="{FF2B5EF4-FFF2-40B4-BE49-F238E27FC236}">
                    <a16:creationId xmlns:a16="http://schemas.microsoft.com/office/drawing/2014/main" id="{8A4D17F5-B8CC-454E-AAE6-2BB19366F797}"/>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8" name="Oval 407">
                <a:extLst>
                  <a:ext uri="{FF2B5EF4-FFF2-40B4-BE49-F238E27FC236}">
                    <a16:creationId xmlns:a16="http://schemas.microsoft.com/office/drawing/2014/main" id="{403FA7A9-CA8A-C246-9A8D-4B2D6CCB5BED}"/>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9" name="Oval 408">
                <a:extLst>
                  <a:ext uri="{FF2B5EF4-FFF2-40B4-BE49-F238E27FC236}">
                    <a16:creationId xmlns:a16="http://schemas.microsoft.com/office/drawing/2014/main" id="{914EE22A-B051-274B-B345-0D2FA2B1F1FD}"/>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0" name="Oval 409">
                <a:extLst>
                  <a:ext uri="{FF2B5EF4-FFF2-40B4-BE49-F238E27FC236}">
                    <a16:creationId xmlns:a16="http://schemas.microsoft.com/office/drawing/2014/main" id="{BDDD48E8-8884-574D-B570-D4559E5AC908}"/>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1" name="Oval 410">
                <a:extLst>
                  <a:ext uri="{FF2B5EF4-FFF2-40B4-BE49-F238E27FC236}">
                    <a16:creationId xmlns:a16="http://schemas.microsoft.com/office/drawing/2014/main" id="{111294A3-02F0-FC49-AD3B-E507B6D2BE99}"/>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2" name="Oval 411">
                <a:extLst>
                  <a:ext uri="{FF2B5EF4-FFF2-40B4-BE49-F238E27FC236}">
                    <a16:creationId xmlns:a16="http://schemas.microsoft.com/office/drawing/2014/main" id="{48731768-F3AB-8E49-A023-62B38772DB46}"/>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3" name="Oval 412">
                <a:extLst>
                  <a:ext uri="{FF2B5EF4-FFF2-40B4-BE49-F238E27FC236}">
                    <a16:creationId xmlns:a16="http://schemas.microsoft.com/office/drawing/2014/main" id="{2BF851CC-F68B-9B4C-A58B-81DC812CDE0F}"/>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4" name="Oval 413">
                <a:extLst>
                  <a:ext uri="{FF2B5EF4-FFF2-40B4-BE49-F238E27FC236}">
                    <a16:creationId xmlns:a16="http://schemas.microsoft.com/office/drawing/2014/main" id="{9D63C112-10DF-624C-8D85-74C0EA9ED444}"/>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5" name="Oval 414">
                <a:extLst>
                  <a:ext uri="{FF2B5EF4-FFF2-40B4-BE49-F238E27FC236}">
                    <a16:creationId xmlns:a16="http://schemas.microsoft.com/office/drawing/2014/main" id="{447245FE-FD9D-CA40-8259-1603D9CEB6D8}"/>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6" name="Oval 415">
                <a:extLst>
                  <a:ext uri="{FF2B5EF4-FFF2-40B4-BE49-F238E27FC236}">
                    <a16:creationId xmlns:a16="http://schemas.microsoft.com/office/drawing/2014/main" id="{CC79A9FE-3B4F-8445-A57E-FCB77904C8B2}"/>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7" name="Oval 416">
                <a:extLst>
                  <a:ext uri="{FF2B5EF4-FFF2-40B4-BE49-F238E27FC236}">
                    <a16:creationId xmlns:a16="http://schemas.microsoft.com/office/drawing/2014/main" id="{530B1789-DEDE-5A4F-B6E8-2F2A76B4CCA5}"/>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8" name="Oval 417">
                <a:extLst>
                  <a:ext uri="{FF2B5EF4-FFF2-40B4-BE49-F238E27FC236}">
                    <a16:creationId xmlns:a16="http://schemas.microsoft.com/office/drawing/2014/main" id="{25A88D22-A089-B446-90A4-D23E278BD77B}"/>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9" name="Oval 418">
                <a:extLst>
                  <a:ext uri="{FF2B5EF4-FFF2-40B4-BE49-F238E27FC236}">
                    <a16:creationId xmlns:a16="http://schemas.microsoft.com/office/drawing/2014/main" id="{BE8D1DAB-6891-EF42-A2A3-F98009328A0C}"/>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0" name="Oval 419">
                <a:extLst>
                  <a:ext uri="{FF2B5EF4-FFF2-40B4-BE49-F238E27FC236}">
                    <a16:creationId xmlns:a16="http://schemas.microsoft.com/office/drawing/2014/main" id="{D588EFFB-B1F6-594B-8932-B3E72E749BB6}"/>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1" name="Oval 420">
                <a:extLst>
                  <a:ext uri="{FF2B5EF4-FFF2-40B4-BE49-F238E27FC236}">
                    <a16:creationId xmlns:a16="http://schemas.microsoft.com/office/drawing/2014/main" id="{D7A2543D-F2FA-2846-88E0-36744AC44107}"/>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442" name="Group 441">
            <a:extLst>
              <a:ext uri="{FF2B5EF4-FFF2-40B4-BE49-F238E27FC236}">
                <a16:creationId xmlns:a16="http://schemas.microsoft.com/office/drawing/2014/main" id="{69B8068D-BF55-2445-AA62-170FB58B36DB}"/>
              </a:ext>
            </a:extLst>
          </p:cNvPr>
          <p:cNvGrpSpPr/>
          <p:nvPr/>
        </p:nvGrpSpPr>
        <p:grpSpPr>
          <a:xfrm>
            <a:off x="4859036" y="2404844"/>
            <a:ext cx="1414038" cy="1414038"/>
            <a:chOff x="4876800" y="1600199"/>
            <a:chExt cx="2819401" cy="2819401"/>
          </a:xfrm>
        </p:grpSpPr>
        <p:grpSp>
          <p:nvGrpSpPr>
            <p:cNvPr id="443" name="Group 442">
              <a:extLst>
                <a:ext uri="{FF2B5EF4-FFF2-40B4-BE49-F238E27FC236}">
                  <a16:creationId xmlns:a16="http://schemas.microsoft.com/office/drawing/2014/main" id="{D198D2CE-51A2-A441-BAC1-C5E8EA0E0648}"/>
                </a:ext>
              </a:extLst>
            </p:cNvPr>
            <p:cNvGrpSpPr/>
            <p:nvPr/>
          </p:nvGrpSpPr>
          <p:grpSpPr>
            <a:xfrm>
              <a:off x="5486400" y="3962400"/>
              <a:ext cx="2209800" cy="457200"/>
              <a:chOff x="5486400" y="3962400"/>
              <a:chExt cx="2209800" cy="457200"/>
            </a:xfrm>
          </p:grpSpPr>
          <p:sp>
            <p:nvSpPr>
              <p:cNvPr id="488" name="DRAM">
                <a:extLst>
                  <a:ext uri="{FF2B5EF4-FFF2-40B4-BE49-F238E27FC236}">
                    <a16:creationId xmlns:a16="http://schemas.microsoft.com/office/drawing/2014/main" id="{0678D576-D408-374F-BB1E-37E5E148221D}"/>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9" name="DRAM">
                <a:extLst>
                  <a:ext uri="{FF2B5EF4-FFF2-40B4-BE49-F238E27FC236}">
                    <a16:creationId xmlns:a16="http://schemas.microsoft.com/office/drawing/2014/main" id="{EF3D6B44-03F3-FA47-A211-89B88C1D8801}"/>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0" name="DRAM">
                <a:extLst>
                  <a:ext uri="{FF2B5EF4-FFF2-40B4-BE49-F238E27FC236}">
                    <a16:creationId xmlns:a16="http://schemas.microsoft.com/office/drawing/2014/main" id="{D7530F8D-26C2-C347-96FC-A67F07A00680}"/>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1" name="DRAM">
                <a:extLst>
                  <a:ext uri="{FF2B5EF4-FFF2-40B4-BE49-F238E27FC236}">
                    <a16:creationId xmlns:a16="http://schemas.microsoft.com/office/drawing/2014/main" id="{81C987C6-F8C8-D942-B797-54712625359A}"/>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2" name="DRAM">
                <a:extLst>
                  <a:ext uri="{FF2B5EF4-FFF2-40B4-BE49-F238E27FC236}">
                    <a16:creationId xmlns:a16="http://schemas.microsoft.com/office/drawing/2014/main" id="{5799F454-A959-5741-AE35-1BD49ED8E542}"/>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4" name="Group 443">
              <a:extLst>
                <a:ext uri="{FF2B5EF4-FFF2-40B4-BE49-F238E27FC236}">
                  <a16:creationId xmlns:a16="http://schemas.microsoft.com/office/drawing/2014/main" id="{16780B42-A788-A042-AB39-8DD97B532AF6}"/>
                </a:ext>
              </a:extLst>
            </p:cNvPr>
            <p:cNvGrpSpPr/>
            <p:nvPr/>
          </p:nvGrpSpPr>
          <p:grpSpPr>
            <a:xfrm>
              <a:off x="4876800" y="1600200"/>
              <a:ext cx="457200" cy="2209800"/>
              <a:chOff x="4876800" y="1600200"/>
              <a:chExt cx="457200" cy="2209800"/>
            </a:xfrm>
          </p:grpSpPr>
          <p:sp>
            <p:nvSpPr>
              <p:cNvPr id="483" name="DRAM">
                <a:extLst>
                  <a:ext uri="{FF2B5EF4-FFF2-40B4-BE49-F238E27FC236}">
                    <a16:creationId xmlns:a16="http://schemas.microsoft.com/office/drawing/2014/main" id="{900429D3-F700-B545-81E6-C863C38D624B}"/>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4" name="DRAM">
                <a:extLst>
                  <a:ext uri="{FF2B5EF4-FFF2-40B4-BE49-F238E27FC236}">
                    <a16:creationId xmlns:a16="http://schemas.microsoft.com/office/drawing/2014/main" id="{3BE8BAE2-67F2-004F-8688-652275D2FB1A}"/>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5" name="DRAM">
                <a:extLst>
                  <a:ext uri="{FF2B5EF4-FFF2-40B4-BE49-F238E27FC236}">
                    <a16:creationId xmlns:a16="http://schemas.microsoft.com/office/drawing/2014/main" id="{B468E5A2-4C92-F341-AF9F-C025BA07AF6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6" name="DRAM">
                <a:extLst>
                  <a:ext uri="{FF2B5EF4-FFF2-40B4-BE49-F238E27FC236}">
                    <a16:creationId xmlns:a16="http://schemas.microsoft.com/office/drawing/2014/main" id="{869B0F21-4DD9-9242-8C2D-5555525158CC}"/>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7" name="DRAM">
                <a:extLst>
                  <a:ext uri="{FF2B5EF4-FFF2-40B4-BE49-F238E27FC236}">
                    <a16:creationId xmlns:a16="http://schemas.microsoft.com/office/drawing/2014/main" id="{D75EC8AE-5B52-E64A-A8CB-7EE2D5BDA8FF}"/>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5" name="Group 444">
              <a:extLst>
                <a:ext uri="{FF2B5EF4-FFF2-40B4-BE49-F238E27FC236}">
                  <a16:creationId xmlns:a16="http://schemas.microsoft.com/office/drawing/2014/main" id="{C48ADD2C-8A28-0E4D-9B87-797E8D373E6A}"/>
                </a:ext>
              </a:extLst>
            </p:cNvPr>
            <p:cNvGrpSpPr/>
            <p:nvPr/>
          </p:nvGrpSpPr>
          <p:grpSpPr>
            <a:xfrm>
              <a:off x="5676900" y="1600199"/>
              <a:ext cx="1828800" cy="2362201"/>
              <a:chOff x="5676900" y="1170708"/>
              <a:chExt cx="1828800" cy="2791692"/>
            </a:xfrm>
          </p:grpSpPr>
          <p:cxnSp>
            <p:nvCxnSpPr>
              <p:cNvPr id="478" name="Straight Connector 477">
                <a:extLst>
                  <a:ext uri="{FF2B5EF4-FFF2-40B4-BE49-F238E27FC236}">
                    <a16:creationId xmlns:a16="http://schemas.microsoft.com/office/drawing/2014/main" id="{D5273E0E-2E69-C543-B299-7151560E4744}"/>
                  </a:ext>
                </a:extLst>
              </p:cNvPr>
              <p:cNvCxnSpPr>
                <a:cxnSpLocks/>
                <a:stCxn id="448" idx="0"/>
                <a:endCxn id="488"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32CB46B5-29CC-E640-B989-83C91A0F1DC6}"/>
                  </a:ext>
                </a:extLst>
              </p:cNvPr>
              <p:cNvCxnSpPr>
                <a:cxnSpLocks/>
                <a:stCxn id="450" idx="0"/>
                <a:endCxn id="490"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BE99638C-67B6-5344-B38C-BA715AC38263}"/>
                  </a:ext>
                </a:extLst>
              </p:cNvPr>
              <p:cNvCxnSpPr>
                <a:cxnSpLocks/>
                <a:stCxn id="451" idx="0"/>
                <a:endCxn id="491"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7FB28B8-39C8-6F46-84D4-8A26AE6E0CF8}"/>
                  </a:ext>
                </a:extLst>
              </p:cNvPr>
              <p:cNvCxnSpPr>
                <a:cxnSpLocks/>
                <a:stCxn id="452" idx="0"/>
                <a:endCxn id="492"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5DB3D965-AC2B-D64E-BC8C-316F3DA0E93A}"/>
                  </a:ext>
                </a:extLst>
              </p:cNvPr>
              <p:cNvCxnSpPr>
                <a:cxnSpLocks/>
                <a:stCxn id="449" idx="0"/>
                <a:endCxn id="489"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6" name="Group 445">
              <a:extLst>
                <a:ext uri="{FF2B5EF4-FFF2-40B4-BE49-F238E27FC236}">
                  <a16:creationId xmlns:a16="http://schemas.microsoft.com/office/drawing/2014/main" id="{A29A615E-F89D-A841-BF3B-7B6BFA18A1DA}"/>
                </a:ext>
              </a:extLst>
            </p:cNvPr>
            <p:cNvGrpSpPr/>
            <p:nvPr/>
          </p:nvGrpSpPr>
          <p:grpSpPr>
            <a:xfrm>
              <a:off x="5334000" y="1790700"/>
              <a:ext cx="2362201" cy="1828800"/>
              <a:chOff x="5333998" y="1790700"/>
              <a:chExt cx="2791691" cy="1828800"/>
            </a:xfrm>
          </p:grpSpPr>
          <p:cxnSp>
            <p:nvCxnSpPr>
              <p:cNvPr id="473" name="Straight Connector 472">
                <a:extLst>
                  <a:ext uri="{FF2B5EF4-FFF2-40B4-BE49-F238E27FC236}">
                    <a16:creationId xmlns:a16="http://schemas.microsoft.com/office/drawing/2014/main" id="{830CB917-365E-F643-BA30-E874848DB8A2}"/>
                  </a:ext>
                </a:extLst>
              </p:cNvPr>
              <p:cNvCxnSpPr>
                <a:cxnSpLocks/>
                <a:stCxn id="452" idx="6"/>
                <a:endCxn id="483"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FBE9D054-33AF-B143-96FD-890B3149E8CB}"/>
                  </a:ext>
                </a:extLst>
              </p:cNvPr>
              <p:cNvCxnSpPr>
                <a:cxnSpLocks/>
                <a:stCxn id="457" idx="6"/>
                <a:endCxn id="484"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FB5426AA-0D88-4241-A8FF-C378BCD21C4E}"/>
                  </a:ext>
                </a:extLst>
              </p:cNvPr>
              <p:cNvCxnSpPr>
                <a:cxnSpLocks/>
                <a:stCxn id="462" idx="6"/>
                <a:endCxn id="485"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C2B13EE8-91D5-CC45-8C9E-D56FB7F7BA01}"/>
                  </a:ext>
                </a:extLst>
              </p:cNvPr>
              <p:cNvCxnSpPr>
                <a:cxnSpLocks/>
                <a:stCxn id="467" idx="6"/>
                <a:endCxn id="486"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9B7FBB1A-D3BB-724A-9778-29263723AFA2}"/>
                  </a:ext>
                </a:extLst>
              </p:cNvPr>
              <p:cNvCxnSpPr>
                <a:cxnSpLocks/>
                <a:stCxn id="472" idx="6"/>
                <a:endCxn id="487"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13348C4C-7884-CB44-B7DE-A56D7A15844F}"/>
                </a:ext>
              </a:extLst>
            </p:cNvPr>
            <p:cNvGrpSpPr/>
            <p:nvPr/>
          </p:nvGrpSpPr>
          <p:grpSpPr>
            <a:xfrm>
              <a:off x="5486400" y="1600200"/>
              <a:ext cx="2209800" cy="2209800"/>
              <a:chOff x="5486400" y="1600200"/>
              <a:chExt cx="2209800" cy="2209800"/>
            </a:xfrm>
          </p:grpSpPr>
          <p:sp>
            <p:nvSpPr>
              <p:cNvPr id="448" name="Oval 447">
                <a:extLst>
                  <a:ext uri="{FF2B5EF4-FFF2-40B4-BE49-F238E27FC236}">
                    <a16:creationId xmlns:a16="http://schemas.microsoft.com/office/drawing/2014/main" id="{24C71FF8-3179-F14D-86F6-A1C637F1A2F4}"/>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9" name="Oval 448">
                <a:extLst>
                  <a:ext uri="{FF2B5EF4-FFF2-40B4-BE49-F238E27FC236}">
                    <a16:creationId xmlns:a16="http://schemas.microsoft.com/office/drawing/2014/main" id="{5BED9737-40F0-804A-B12A-C19DF7CEA3C3}"/>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0" name="Oval 449">
                <a:extLst>
                  <a:ext uri="{FF2B5EF4-FFF2-40B4-BE49-F238E27FC236}">
                    <a16:creationId xmlns:a16="http://schemas.microsoft.com/office/drawing/2014/main" id="{814C4FE6-8FDE-F44E-AE75-F03234EFFD74}"/>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1" name="Oval 450">
                <a:extLst>
                  <a:ext uri="{FF2B5EF4-FFF2-40B4-BE49-F238E27FC236}">
                    <a16:creationId xmlns:a16="http://schemas.microsoft.com/office/drawing/2014/main" id="{387778BC-760E-4844-B58B-FBAB72CAEACF}"/>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2" name="Oval 451">
                <a:extLst>
                  <a:ext uri="{FF2B5EF4-FFF2-40B4-BE49-F238E27FC236}">
                    <a16:creationId xmlns:a16="http://schemas.microsoft.com/office/drawing/2014/main" id="{06954692-01E8-364F-9096-547A9F0F1DCB}"/>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3" name="Oval 452">
                <a:extLst>
                  <a:ext uri="{FF2B5EF4-FFF2-40B4-BE49-F238E27FC236}">
                    <a16:creationId xmlns:a16="http://schemas.microsoft.com/office/drawing/2014/main" id="{BE7E0E99-EFBE-904A-87E7-32B675135F8A}"/>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4" name="Oval 453">
                <a:extLst>
                  <a:ext uri="{FF2B5EF4-FFF2-40B4-BE49-F238E27FC236}">
                    <a16:creationId xmlns:a16="http://schemas.microsoft.com/office/drawing/2014/main" id="{2229678A-3CFC-2E48-A46F-EB5C710DF52A}"/>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5" name="Oval 454">
                <a:extLst>
                  <a:ext uri="{FF2B5EF4-FFF2-40B4-BE49-F238E27FC236}">
                    <a16:creationId xmlns:a16="http://schemas.microsoft.com/office/drawing/2014/main" id="{52BEC7C7-BDB5-0E45-B194-02F9D064F9BC}"/>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6" name="Oval 455">
                <a:extLst>
                  <a:ext uri="{FF2B5EF4-FFF2-40B4-BE49-F238E27FC236}">
                    <a16:creationId xmlns:a16="http://schemas.microsoft.com/office/drawing/2014/main" id="{9AFA80CE-EF96-D14E-94E6-38E92D53DEF9}"/>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7" name="Oval 456">
                <a:extLst>
                  <a:ext uri="{FF2B5EF4-FFF2-40B4-BE49-F238E27FC236}">
                    <a16:creationId xmlns:a16="http://schemas.microsoft.com/office/drawing/2014/main" id="{DEECA570-AE76-1B4A-99B4-0FC906931064}"/>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8" name="Oval 457">
                <a:extLst>
                  <a:ext uri="{FF2B5EF4-FFF2-40B4-BE49-F238E27FC236}">
                    <a16:creationId xmlns:a16="http://schemas.microsoft.com/office/drawing/2014/main" id="{628374C7-FC57-5B42-B1DE-FA1FB56CCDCA}"/>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9" name="Oval 458">
                <a:extLst>
                  <a:ext uri="{FF2B5EF4-FFF2-40B4-BE49-F238E27FC236}">
                    <a16:creationId xmlns:a16="http://schemas.microsoft.com/office/drawing/2014/main" id="{80F7262C-9673-4B40-A4AE-4BA8B0B0CA34}"/>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0" name="Oval 459">
                <a:extLst>
                  <a:ext uri="{FF2B5EF4-FFF2-40B4-BE49-F238E27FC236}">
                    <a16:creationId xmlns:a16="http://schemas.microsoft.com/office/drawing/2014/main" id="{7F3ADF92-BBB6-1148-819E-571498015E80}"/>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1" name="Oval 460">
                <a:extLst>
                  <a:ext uri="{FF2B5EF4-FFF2-40B4-BE49-F238E27FC236}">
                    <a16:creationId xmlns:a16="http://schemas.microsoft.com/office/drawing/2014/main" id="{A0C1A5B2-2187-A44A-9655-0793CDEADDFB}"/>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2" name="Oval 461">
                <a:extLst>
                  <a:ext uri="{FF2B5EF4-FFF2-40B4-BE49-F238E27FC236}">
                    <a16:creationId xmlns:a16="http://schemas.microsoft.com/office/drawing/2014/main" id="{479B3574-7BF1-B144-9945-92FBFA41E6D8}"/>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463" name="Oval 462">
                <a:extLst>
                  <a:ext uri="{FF2B5EF4-FFF2-40B4-BE49-F238E27FC236}">
                    <a16:creationId xmlns:a16="http://schemas.microsoft.com/office/drawing/2014/main" id="{DED774DC-06AE-9D48-86FC-A00763484136}"/>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4" name="Oval 463">
                <a:extLst>
                  <a:ext uri="{FF2B5EF4-FFF2-40B4-BE49-F238E27FC236}">
                    <a16:creationId xmlns:a16="http://schemas.microsoft.com/office/drawing/2014/main" id="{7B2A9E4B-44A2-164B-B1DB-443A919613CC}"/>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5" name="Oval 464">
                <a:extLst>
                  <a:ext uri="{FF2B5EF4-FFF2-40B4-BE49-F238E27FC236}">
                    <a16:creationId xmlns:a16="http://schemas.microsoft.com/office/drawing/2014/main" id="{829FDD50-D31C-2540-9085-DB8414EF4E8E}"/>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6" name="Oval 465">
                <a:extLst>
                  <a:ext uri="{FF2B5EF4-FFF2-40B4-BE49-F238E27FC236}">
                    <a16:creationId xmlns:a16="http://schemas.microsoft.com/office/drawing/2014/main" id="{5E7C2804-8644-B746-835C-D065FA8D5405}"/>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7" name="Oval 466">
                <a:extLst>
                  <a:ext uri="{FF2B5EF4-FFF2-40B4-BE49-F238E27FC236}">
                    <a16:creationId xmlns:a16="http://schemas.microsoft.com/office/drawing/2014/main" id="{87C05D59-E623-A04A-80B1-E6FFE75C92D6}"/>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8" name="Oval 467">
                <a:extLst>
                  <a:ext uri="{FF2B5EF4-FFF2-40B4-BE49-F238E27FC236}">
                    <a16:creationId xmlns:a16="http://schemas.microsoft.com/office/drawing/2014/main" id="{3267DF9E-FA37-7D44-9F34-901B4C4F4D7B}"/>
                  </a:ext>
                </a:extLst>
              </p:cNvPr>
              <p:cNvSpPr/>
              <p:nvPr/>
            </p:nvSpPr>
            <p:spPr>
              <a:xfrm>
                <a:off x="5486400" y="34290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9" name="Oval 468">
                <a:extLst>
                  <a:ext uri="{FF2B5EF4-FFF2-40B4-BE49-F238E27FC236}">
                    <a16:creationId xmlns:a16="http://schemas.microsoft.com/office/drawing/2014/main" id="{4B23D1B3-4F53-D54D-8431-CF0A97582A40}"/>
                  </a:ext>
                </a:extLst>
              </p:cNvPr>
              <p:cNvSpPr/>
              <p:nvPr/>
            </p:nvSpPr>
            <p:spPr>
              <a:xfrm>
                <a:off x="5943600" y="34290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0" name="Oval 469">
                <a:extLst>
                  <a:ext uri="{FF2B5EF4-FFF2-40B4-BE49-F238E27FC236}">
                    <a16:creationId xmlns:a16="http://schemas.microsoft.com/office/drawing/2014/main" id="{2D6333D6-7104-384F-AF49-E796BD27E384}"/>
                  </a:ext>
                </a:extLst>
              </p:cNvPr>
              <p:cNvSpPr/>
              <p:nvPr/>
            </p:nvSpPr>
            <p:spPr>
              <a:xfrm>
                <a:off x="6400800" y="34290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1" name="Oval 470">
                <a:extLst>
                  <a:ext uri="{FF2B5EF4-FFF2-40B4-BE49-F238E27FC236}">
                    <a16:creationId xmlns:a16="http://schemas.microsoft.com/office/drawing/2014/main" id="{F6EE3721-CE27-C448-A382-4681B02FBCF6}"/>
                  </a:ext>
                </a:extLst>
              </p:cNvPr>
              <p:cNvSpPr/>
              <p:nvPr/>
            </p:nvSpPr>
            <p:spPr>
              <a:xfrm>
                <a:off x="6858000" y="34290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2" name="Oval 471">
                <a:extLst>
                  <a:ext uri="{FF2B5EF4-FFF2-40B4-BE49-F238E27FC236}">
                    <a16:creationId xmlns:a16="http://schemas.microsoft.com/office/drawing/2014/main" id="{DB8D1C2C-8531-384A-A4CD-73FF528A9A53}"/>
                  </a:ext>
                </a:extLst>
              </p:cNvPr>
              <p:cNvSpPr/>
              <p:nvPr/>
            </p:nvSpPr>
            <p:spPr>
              <a:xfrm>
                <a:off x="7315200" y="34290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493" name="Group 492">
            <a:extLst>
              <a:ext uri="{FF2B5EF4-FFF2-40B4-BE49-F238E27FC236}">
                <a16:creationId xmlns:a16="http://schemas.microsoft.com/office/drawing/2014/main" id="{C18E73BE-3676-6C47-99A2-2502C0DABE65}"/>
              </a:ext>
            </a:extLst>
          </p:cNvPr>
          <p:cNvGrpSpPr/>
          <p:nvPr/>
        </p:nvGrpSpPr>
        <p:grpSpPr>
          <a:xfrm>
            <a:off x="6416564" y="2404844"/>
            <a:ext cx="1414038" cy="1414038"/>
            <a:chOff x="4876800" y="1600199"/>
            <a:chExt cx="2819401" cy="2819401"/>
          </a:xfrm>
        </p:grpSpPr>
        <p:grpSp>
          <p:nvGrpSpPr>
            <p:cNvPr id="494" name="Group 493">
              <a:extLst>
                <a:ext uri="{FF2B5EF4-FFF2-40B4-BE49-F238E27FC236}">
                  <a16:creationId xmlns:a16="http://schemas.microsoft.com/office/drawing/2014/main" id="{7A31BB98-6CE6-844D-B7DE-C384980CF0C5}"/>
                </a:ext>
              </a:extLst>
            </p:cNvPr>
            <p:cNvGrpSpPr/>
            <p:nvPr/>
          </p:nvGrpSpPr>
          <p:grpSpPr>
            <a:xfrm>
              <a:off x="5486400" y="3962400"/>
              <a:ext cx="2209800" cy="457200"/>
              <a:chOff x="5486400" y="3962400"/>
              <a:chExt cx="2209800" cy="457200"/>
            </a:xfrm>
          </p:grpSpPr>
          <p:sp>
            <p:nvSpPr>
              <p:cNvPr id="539" name="DRAM">
                <a:extLst>
                  <a:ext uri="{FF2B5EF4-FFF2-40B4-BE49-F238E27FC236}">
                    <a16:creationId xmlns:a16="http://schemas.microsoft.com/office/drawing/2014/main" id="{9A1BD144-AEC9-3045-83AB-BD0ABC7379C5}"/>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0" name="DRAM">
                <a:extLst>
                  <a:ext uri="{FF2B5EF4-FFF2-40B4-BE49-F238E27FC236}">
                    <a16:creationId xmlns:a16="http://schemas.microsoft.com/office/drawing/2014/main" id="{761EC13D-6A91-7444-AD80-A8BAB533BA95}"/>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1" name="DRAM">
                <a:extLst>
                  <a:ext uri="{FF2B5EF4-FFF2-40B4-BE49-F238E27FC236}">
                    <a16:creationId xmlns:a16="http://schemas.microsoft.com/office/drawing/2014/main" id="{0C4B4D74-9199-0D49-85BF-D3B0AE5A0A9C}"/>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2" name="DRAM">
                <a:extLst>
                  <a:ext uri="{FF2B5EF4-FFF2-40B4-BE49-F238E27FC236}">
                    <a16:creationId xmlns:a16="http://schemas.microsoft.com/office/drawing/2014/main" id="{CF958D15-7F01-4148-8183-4CDE60D57BB0}"/>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3" name="DRAM">
                <a:extLst>
                  <a:ext uri="{FF2B5EF4-FFF2-40B4-BE49-F238E27FC236}">
                    <a16:creationId xmlns:a16="http://schemas.microsoft.com/office/drawing/2014/main" id="{22072E6E-43C3-434E-85B9-1734A3DA3CC8}"/>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5" name="Group 494">
              <a:extLst>
                <a:ext uri="{FF2B5EF4-FFF2-40B4-BE49-F238E27FC236}">
                  <a16:creationId xmlns:a16="http://schemas.microsoft.com/office/drawing/2014/main" id="{C85E57FF-417D-1244-90BE-91B56947ED6A}"/>
                </a:ext>
              </a:extLst>
            </p:cNvPr>
            <p:cNvGrpSpPr/>
            <p:nvPr/>
          </p:nvGrpSpPr>
          <p:grpSpPr>
            <a:xfrm>
              <a:off x="4876800" y="1600200"/>
              <a:ext cx="457200" cy="2209800"/>
              <a:chOff x="4876800" y="1600200"/>
              <a:chExt cx="457200" cy="2209800"/>
            </a:xfrm>
          </p:grpSpPr>
          <p:sp>
            <p:nvSpPr>
              <p:cNvPr id="534" name="DRAM">
                <a:extLst>
                  <a:ext uri="{FF2B5EF4-FFF2-40B4-BE49-F238E27FC236}">
                    <a16:creationId xmlns:a16="http://schemas.microsoft.com/office/drawing/2014/main" id="{AA216CB4-B04A-F641-B4A2-54AE2C718F39}"/>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5" name="DRAM">
                <a:extLst>
                  <a:ext uri="{FF2B5EF4-FFF2-40B4-BE49-F238E27FC236}">
                    <a16:creationId xmlns:a16="http://schemas.microsoft.com/office/drawing/2014/main" id="{CF772D57-1478-674C-9626-DBB9A5139FE0}"/>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6" name="DRAM">
                <a:extLst>
                  <a:ext uri="{FF2B5EF4-FFF2-40B4-BE49-F238E27FC236}">
                    <a16:creationId xmlns:a16="http://schemas.microsoft.com/office/drawing/2014/main" id="{2DB3F5F4-4E6C-2C4B-87DB-6CDC6AE700C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7" name="DRAM">
                <a:extLst>
                  <a:ext uri="{FF2B5EF4-FFF2-40B4-BE49-F238E27FC236}">
                    <a16:creationId xmlns:a16="http://schemas.microsoft.com/office/drawing/2014/main" id="{C621CC86-C337-CB4E-8947-45BF29EB84DA}"/>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8" name="DRAM">
                <a:extLst>
                  <a:ext uri="{FF2B5EF4-FFF2-40B4-BE49-F238E27FC236}">
                    <a16:creationId xmlns:a16="http://schemas.microsoft.com/office/drawing/2014/main" id="{29C4F183-DFE7-E044-BFF0-3D5499757A44}"/>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6" name="Group 495">
              <a:extLst>
                <a:ext uri="{FF2B5EF4-FFF2-40B4-BE49-F238E27FC236}">
                  <a16:creationId xmlns:a16="http://schemas.microsoft.com/office/drawing/2014/main" id="{6F02C8AE-47E3-B04D-9F06-83FA57235803}"/>
                </a:ext>
              </a:extLst>
            </p:cNvPr>
            <p:cNvGrpSpPr/>
            <p:nvPr/>
          </p:nvGrpSpPr>
          <p:grpSpPr>
            <a:xfrm>
              <a:off x="5676900" y="1600199"/>
              <a:ext cx="1828800" cy="2362201"/>
              <a:chOff x="5676900" y="1170708"/>
              <a:chExt cx="1828800" cy="2791692"/>
            </a:xfrm>
          </p:grpSpPr>
          <p:cxnSp>
            <p:nvCxnSpPr>
              <p:cNvPr id="529" name="Straight Connector 528">
                <a:extLst>
                  <a:ext uri="{FF2B5EF4-FFF2-40B4-BE49-F238E27FC236}">
                    <a16:creationId xmlns:a16="http://schemas.microsoft.com/office/drawing/2014/main" id="{6882D6E4-207C-FF43-96BB-B4FA7C67D369}"/>
                  </a:ext>
                </a:extLst>
              </p:cNvPr>
              <p:cNvCxnSpPr>
                <a:cxnSpLocks/>
                <a:stCxn id="499" idx="0"/>
                <a:endCxn id="539"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CAC2B23-36F6-6741-ADEF-63BBFDE1ED87}"/>
                  </a:ext>
                </a:extLst>
              </p:cNvPr>
              <p:cNvCxnSpPr>
                <a:cxnSpLocks/>
                <a:stCxn id="501" idx="0"/>
                <a:endCxn id="541"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FCD623BC-66BA-F048-B770-A953F02FFB33}"/>
                  </a:ext>
                </a:extLst>
              </p:cNvPr>
              <p:cNvCxnSpPr>
                <a:cxnSpLocks/>
                <a:stCxn id="502" idx="0"/>
                <a:endCxn id="542"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96B040DB-DCA8-5A4D-AB95-17BC0EE776BF}"/>
                  </a:ext>
                </a:extLst>
              </p:cNvPr>
              <p:cNvCxnSpPr>
                <a:cxnSpLocks/>
                <a:stCxn id="503" idx="0"/>
                <a:endCxn id="543"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062CCD-ADCA-6540-B2EA-E01E5B870645}"/>
                  </a:ext>
                </a:extLst>
              </p:cNvPr>
              <p:cNvCxnSpPr>
                <a:cxnSpLocks/>
                <a:stCxn id="500" idx="0"/>
                <a:endCxn id="540"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4DD6419A-00B2-5C4E-A3DB-44B953F63562}"/>
                </a:ext>
              </a:extLst>
            </p:cNvPr>
            <p:cNvGrpSpPr/>
            <p:nvPr/>
          </p:nvGrpSpPr>
          <p:grpSpPr>
            <a:xfrm>
              <a:off x="5334000" y="1790700"/>
              <a:ext cx="2362201" cy="1828800"/>
              <a:chOff x="5333998" y="1790700"/>
              <a:chExt cx="2791691" cy="1828800"/>
            </a:xfrm>
          </p:grpSpPr>
          <p:cxnSp>
            <p:nvCxnSpPr>
              <p:cNvPr id="524" name="Straight Connector 523">
                <a:extLst>
                  <a:ext uri="{FF2B5EF4-FFF2-40B4-BE49-F238E27FC236}">
                    <a16:creationId xmlns:a16="http://schemas.microsoft.com/office/drawing/2014/main" id="{EE5C0398-A720-3144-9F53-7CD4C82BA66B}"/>
                  </a:ext>
                </a:extLst>
              </p:cNvPr>
              <p:cNvCxnSpPr>
                <a:cxnSpLocks/>
                <a:stCxn id="503" idx="6"/>
                <a:endCxn id="534"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05BF3662-E368-8449-92EE-28F646654D3C}"/>
                  </a:ext>
                </a:extLst>
              </p:cNvPr>
              <p:cNvCxnSpPr>
                <a:cxnSpLocks/>
                <a:stCxn id="508" idx="6"/>
                <a:endCxn id="535"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05E8873-0C5E-B148-9C8D-50E3D14F67A1}"/>
                  </a:ext>
                </a:extLst>
              </p:cNvPr>
              <p:cNvCxnSpPr>
                <a:cxnSpLocks/>
                <a:stCxn id="513" idx="6"/>
                <a:endCxn id="536"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74BFC937-2623-664B-A013-E49100192E53}"/>
                  </a:ext>
                </a:extLst>
              </p:cNvPr>
              <p:cNvCxnSpPr>
                <a:cxnSpLocks/>
                <a:stCxn id="518" idx="6"/>
                <a:endCxn id="537"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5F24BADA-BF50-4E4D-A5EF-FA03570CB6E3}"/>
                  </a:ext>
                </a:extLst>
              </p:cNvPr>
              <p:cNvCxnSpPr>
                <a:cxnSpLocks/>
                <a:stCxn id="523" idx="6"/>
                <a:endCxn id="538"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E2506A27-9906-1748-BAE5-CFC7FC41AC47}"/>
                </a:ext>
              </a:extLst>
            </p:cNvPr>
            <p:cNvGrpSpPr/>
            <p:nvPr/>
          </p:nvGrpSpPr>
          <p:grpSpPr>
            <a:xfrm>
              <a:off x="5486400" y="1600200"/>
              <a:ext cx="2209800" cy="2209800"/>
              <a:chOff x="5486400" y="1600200"/>
              <a:chExt cx="2209800" cy="2209800"/>
            </a:xfrm>
          </p:grpSpPr>
          <p:sp>
            <p:nvSpPr>
              <p:cNvPr id="499" name="Oval 498">
                <a:extLst>
                  <a:ext uri="{FF2B5EF4-FFF2-40B4-BE49-F238E27FC236}">
                    <a16:creationId xmlns:a16="http://schemas.microsoft.com/office/drawing/2014/main" id="{648A249F-2317-DC44-A18D-5B28FA7EB2D4}"/>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0" name="Oval 499">
                <a:extLst>
                  <a:ext uri="{FF2B5EF4-FFF2-40B4-BE49-F238E27FC236}">
                    <a16:creationId xmlns:a16="http://schemas.microsoft.com/office/drawing/2014/main" id="{7935AB27-9CDE-5F49-B3EC-591AB75293B4}"/>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1" name="Oval 500">
                <a:extLst>
                  <a:ext uri="{FF2B5EF4-FFF2-40B4-BE49-F238E27FC236}">
                    <a16:creationId xmlns:a16="http://schemas.microsoft.com/office/drawing/2014/main" id="{FBFEF2F0-CADA-3A46-A933-2B122B7EF1C1}"/>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2" name="Oval 501">
                <a:extLst>
                  <a:ext uri="{FF2B5EF4-FFF2-40B4-BE49-F238E27FC236}">
                    <a16:creationId xmlns:a16="http://schemas.microsoft.com/office/drawing/2014/main" id="{8AB217DF-9258-0246-B01A-DE28CE0A6A99}"/>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3" name="Oval 502">
                <a:extLst>
                  <a:ext uri="{FF2B5EF4-FFF2-40B4-BE49-F238E27FC236}">
                    <a16:creationId xmlns:a16="http://schemas.microsoft.com/office/drawing/2014/main" id="{D4F217FB-465B-8E4E-86AF-552D2F9FDE30}"/>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4" name="Oval 503">
                <a:extLst>
                  <a:ext uri="{FF2B5EF4-FFF2-40B4-BE49-F238E27FC236}">
                    <a16:creationId xmlns:a16="http://schemas.microsoft.com/office/drawing/2014/main" id="{46AD35E3-8739-D642-B226-DBEB04476BD4}"/>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5" name="Oval 504">
                <a:extLst>
                  <a:ext uri="{FF2B5EF4-FFF2-40B4-BE49-F238E27FC236}">
                    <a16:creationId xmlns:a16="http://schemas.microsoft.com/office/drawing/2014/main" id="{F2F2A3D1-972D-A744-85E0-2AC501A2037B}"/>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6" name="Oval 505">
                <a:extLst>
                  <a:ext uri="{FF2B5EF4-FFF2-40B4-BE49-F238E27FC236}">
                    <a16:creationId xmlns:a16="http://schemas.microsoft.com/office/drawing/2014/main" id="{C979A457-0774-1D4B-9738-259F381836A5}"/>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507" name="Oval 506">
                <a:extLst>
                  <a:ext uri="{FF2B5EF4-FFF2-40B4-BE49-F238E27FC236}">
                    <a16:creationId xmlns:a16="http://schemas.microsoft.com/office/drawing/2014/main" id="{1E50A537-6B52-A846-BA1A-87CDA3F205F2}"/>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8" name="Oval 507">
                <a:extLst>
                  <a:ext uri="{FF2B5EF4-FFF2-40B4-BE49-F238E27FC236}">
                    <a16:creationId xmlns:a16="http://schemas.microsoft.com/office/drawing/2014/main" id="{4F7D6E31-3FFA-EE49-95EB-154981707E78}"/>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9" name="Oval 508">
                <a:extLst>
                  <a:ext uri="{FF2B5EF4-FFF2-40B4-BE49-F238E27FC236}">
                    <a16:creationId xmlns:a16="http://schemas.microsoft.com/office/drawing/2014/main" id="{B80DE81C-67D6-AF4F-9DE5-21A918375722}"/>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0" name="Oval 509">
                <a:extLst>
                  <a:ext uri="{FF2B5EF4-FFF2-40B4-BE49-F238E27FC236}">
                    <a16:creationId xmlns:a16="http://schemas.microsoft.com/office/drawing/2014/main" id="{0B2850E4-3002-D14C-B0E2-9250FD059622}"/>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1" name="Oval 510">
                <a:extLst>
                  <a:ext uri="{FF2B5EF4-FFF2-40B4-BE49-F238E27FC236}">
                    <a16:creationId xmlns:a16="http://schemas.microsoft.com/office/drawing/2014/main" id="{B1EC7E16-5182-9F48-8713-0DCFC76A853E}"/>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2" name="Oval 511">
                <a:extLst>
                  <a:ext uri="{FF2B5EF4-FFF2-40B4-BE49-F238E27FC236}">
                    <a16:creationId xmlns:a16="http://schemas.microsoft.com/office/drawing/2014/main" id="{77BCC63A-C8C3-C746-9F66-396BA0036F7B}"/>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3" name="Oval 512">
                <a:extLst>
                  <a:ext uri="{FF2B5EF4-FFF2-40B4-BE49-F238E27FC236}">
                    <a16:creationId xmlns:a16="http://schemas.microsoft.com/office/drawing/2014/main" id="{9BC39E81-A53D-4047-B819-3A68D276E480}"/>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4" name="Oval 513">
                <a:extLst>
                  <a:ext uri="{FF2B5EF4-FFF2-40B4-BE49-F238E27FC236}">
                    <a16:creationId xmlns:a16="http://schemas.microsoft.com/office/drawing/2014/main" id="{1B80541F-EC24-7440-875B-83EED2A12FC2}"/>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5" name="Oval 514">
                <a:extLst>
                  <a:ext uri="{FF2B5EF4-FFF2-40B4-BE49-F238E27FC236}">
                    <a16:creationId xmlns:a16="http://schemas.microsoft.com/office/drawing/2014/main" id="{2316466A-9A28-CA48-9E49-539E3949E84A}"/>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6" name="Oval 515">
                <a:extLst>
                  <a:ext uri="{FF2B5EF4-FFF2-40B4-BE49-F238E27FC236}">
                    <a16:creationId xmlns:a16="http://schemas.microsoft.com/office/drawing/2014/main" id="{0C51090D-42B7-7743-98D8-6A6E5A2834FA}"/>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7" name="Oval 516">
                <a:extLst>
                  <a:ext uri="{FF2B5EF4-FFF2-40B4-BE49-F238E27FC236}">
                    <a16:creationId xmlns:a16="http://schemas.microsoft.com/office/drawing/2014/main" id="{03B972F8-1AB3-3B4A-9C4F-3A1CC8F77238}"/>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8" name="Oval 517">
                <a:extLst>
                  <a:ext uri="{FF2B5EF4-FFF2-40B4-BE49-F238E27FC236}">
                    <a16:creationId xmlns:a16="http://schemas.microsoft.com/office/drawing/2014/main" id="{4E23D68E-38B4-6246-924A-84A4A1422991}"/>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9" name="Oval 518">
                <a:extLst>
                  <a:ext uri="{FF2B5EF4-FFF2-40B4-BE49-F238E27FC236}">
                    <a16:creationId xmlns:a16="http://schemas.microsoft.com/office/drawing/2014/main" id="{67003421-CB64-BF40-8AC1-940F7088F6CA}"/>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0" name="Oval 519">
                <a:extLst>
                  <a:ext uri="{FF2B5EF4-FFF2-40B4-BE49-F238E27FC236}">
                    <a16:creationId xmlns:a16="http://schemas.microsoft.com/office/drawing/2014/main" id="{83129518-5492-3A45-AF60-F432A33D4E68}"/>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1" name="Oval 520">
                <a:extLst>
                  <a:ext uri="{FF2B5EF4-FFF2-40B4-BE49-F238E27FC236}">
                    <a16:creationId xmlns:a16="http://schemas.microsoft.com/office/drawing/2014/main" id="{D8541C93-702C-664F-9F56-2D9C64CBE9F0}"/>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2" name="Oval 521">
                <a:extLst>
                  <a:ext uri="{FF2B5EF4-FFF2-40B4-BE49-F238E27FC236}">
                    <a16:creationId xmlns:a16="http://schemas.microsoft.com/office/drawing/2014/main" id="{CE301F35-DEE6-2A44-9F9C-9EBACA25E644}"/>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3" name="Oval 522">
                <a:extLst>
                  <a:ext uri="{FF2B5EF4-FFF2-40B4-BE49-F238E27FC236}">
                    <a16:creationId xmlns:a16="http://schemas.microsoft.com/office/drawing/2014/main" id="{34FFF707-AF67-2D43-B96E-59B04BFFD2C4}"/>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sp>
        <p:nvSpPr>
          <p:cNvPr id="546" name="Rectangle 545">
            <a:extLst>
              <a:ext uri="{FF2B5EF4-FFF2-40B4-BE49-F238E27FC236}">
                <a16:creationId xmlns:a16="http://schemas.microsoft.com/office/drawing/2014/main" id="{BDCB1452-B1FC-A04C-879D-B27B09D93766}"/>
              </a:ext>
            </a:extLst>
          </p:cNvPr>
          <p:cNvSpPr/>
          <p:nvPr/>
        </p:nvSpPr>
        <p:spPr>
          <a:xfrm>
            <a:off x="1582435" y="2066282"/>
            <a:ext cx="6383430" cy="1905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cxnSp>
        <p:nvCxnSpPr>
          <p:cNvPr id="547" name="Straight Connector 546">
            <a:extLst>
              <a:ext uri="{FF2B5EF4-FFF2-40B4-BE49-F238E27FC236}">
                <a16:creationId xmlns:a16="http://schemas.microsoft.com/office/drawing/2014/main" id="{53579C7D-B09B-3D4E-A43B-EF7C88397D1E}"/>
              </a:ext>
            </a:extLst>
          </p:cNvPr>
          <p:cNvCxnSpPr/>
          <p:nvPr/>
        </p:nvCxnSpPr>
        <p:spPr>
          <a:xfrm flipH="1">
            <a:off x="1506235" y="2218682"/>
            <a:ext cx="6403145" cy="0"/>
          </a:xfrm>
          <a:prstGeom prst="line">
            <a:avLst/>
          </a:prstGeom>
          <a:solidFill>
            <a:schemeClr val="tx1">
              <a:lumMod val="65000"/>
              <a:lumOff val="35000"/>
            </a:schemeClr>
          </a:solidFill>
          <a:ln w="38100" cap="rnd">
            <a:solidFill>
              <a:schemeClr val="tx1"/>
            </a:solidFill>
            <a:round/>
            <a:headEnd type="none"/>
            <a:tailEnd w="lg" len="sm"/>
          </a:ln>
        </p:spPr>
        <p:style>
          <a:lnRef idx="1">
            <a:schemeClr val="accent1"/>
          </a:lnRef>
          <a:fillRef idx="0">
            <a:schemeClr val="accent1"/>
          </a:fillRef>
          <a:effectRef idx="0">
            <a:schemeClr val="accent1"/>
          </a:effectRef>
          <a:fontRef idx="minor">
            <a:schemeClr val="tx1"/>
          </a:fontRef>
        </p:style>
      </p:cxnSp>
      <p:grpSp>
        <p:nvGrpSpPr>
          <p:cNvPr id="548" name="Group 547">
            <a:extLst>
              <a:ext uri="{FF2B5EF4-FFF2-40B4-BE49-F238E27FC236}">
                <a16:creationId xmlns:a16="http://schemas.microsoft.com/office/drawing/2014/main" id="{77405137-7C59-4D48-AC4D-D86D437B657B}"/>
              </a:ext>
            </a:extLst>
          </p:cNvPr>
          <p:cNvGrpSpPr/>
          <p:nvPr/>
        </p:nvGrpSpPr>
        <p:grpSpPr>
          <a:xfrm>
            <a:off x="1851480" y="2218682"/>
            <a:ext cx="4671060" cy="1219201"/>
            <a:chOff x="2174045" y="1143000"/>
            <a:chExt cx="4671060" cy="1219201"/>
          </a:xfrm>
        </p:grpSpPr>
        <p:cxnSp>
          <p:nvCxnSpPr>
            <p:cNvPr id="549" name="Straight Connector 548">
              <a:extLst>
                <a:ext uri="{FF2B5EF4-FFF2-40B4-BE49-F238E27FC236}">
                  <a16:creationId xmlns:a16="http://schemas.microsoft.com/office/drawing/2014/main" id="{ED134D6C-BD07-8F4B-A299-A98FFDF82189}"/>
                </a:ext>
              </a:extLst>
            </p:cNvPr>
            <p:cNvCxnSpPr/>
            <p:nvPr/>
          </p:nvCxnSpPr>
          <p:spPr>
            <a:xfrm flipV="1">
              <a:off x="217404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30F3C61B-4E68-F245-98C5-E45566DB5050}"/>
                </a:ext>
              </a:extLst>
            </p:cNvPr>
            <p:cNvCxnSpPr/>
            <p:nvPr/>
          </p:nvCxnSpPr>
          <p:spPr>
            <a:xfrm flipV="1">
              <a:off x="3730049"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881A953A-5FA6-C443-A98F-4C893ECD3FCD}"/>
                </a:ext>
              </a:extLst>
            </p:cNvPr>
            <p:cNvCxnSpPr/>
            <p:nvPr/>
          </p:nvCxnSpPr>
          <p:spPr>
            <a:xfrm flipV="1">
              <a:off x="530332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6F1732F6-1671-7546-B8ED-0D71E76BF3AF}"/>
                </a:ext>
              </a:extLst>
            </p:cNvPr>
            <p:cNvCxnSpPr/>
            <p:nvPr/>
          </p:nvCxnSpPr>
          <p:spPr>
            <a:xfrm flipV="1">
              <a:off x="684510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cxnSp>
        <p:nvCxnSpPr>
          <p:cNvPr id="553" name="Straight Connector 552">
            <a:extLst>
              <a:ext uri="{FF2B5EF4-FFF2-40B4-BE49-F238E27FC236}">
                <a16:creationId xmlns:a16="http://schemas.microsoft.com/office/drawing/2014/main" id="{F3D4EE15-37C6-0F49-B8BA-89C075B4EE66}"/>
              </a:ext>
            </a:extLst>
          </p:cNvPr>
          <p:cNvCxnSpPr/>
          <p:nvPr/>
        </p:nvCxnSpPr>
        <p:spPr>
          <a:xfrm flipH="1">
            <a:off x="1508580" y="2218682"/>
            <a:ext cx="6403145" cy="0"/>
          </a:xfrm>
          <a:prstGeom prst="line">
            <a:avLst/>
          </a:prstGeom>
          <a:solidFill>
            <a:schemeClr val="tx1">
              <a:lumMod val="65000"/>
              <a:lumOff val="35000"/>
            </a:schemeClr>
          </a:solidFill>
          <a:ln w="50800" cap="rnd">
            <a:solidFill>
              <a:srgbClr val="C00000"/>
            </a:solidFill>
            <a:round/>
            <a:headEnd type="none"/>
            <a:tailEnd w="lg" len="sm"/>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44A11F90-68CE-4C4B-9DAA-338801834463}"/>
              </a:ext>
            </a:extLst>
          </p:cNvPr>
          <p:cNvCxnSpPr/>
          <p:nvPr/>
        </p:nvCxnSpPr>
        <p:spPr>
          <a:xfrm flipV="1">
            <a:off x="1853825" y="2218682"/>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CD03CEDF-80C4-D045-A85A-1A21BF3C33EB}"/>
              </a:ext>
            </a:extLst>
          </p:cNvPr>
          <p:cNvCxnSpPr/>
          <p:nvPr/>
        </p:nvCxnSpPr>
        <p:spPr>
          <a:xfrm flipV="1">
            <a:off x="3407924" y="2218682"/>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02B665BD-8CA2-7840-9CAB-DF7E6B818E7E}"/>
              </a:ext>
            </a:extLst>
          </p:cNvPr>
          <p:cNvCxnSpPr/>
          <p:nvPr/>
        </p:nvCxnSpPr>
        <p:spPr>
          <a:xfrm flipV="1">
            <a:off x="4983105" y="2218682"/>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D46C05AA-680F-344C-A2F2-EBF1D6E9ED83}"/>
              </a:ext>
            </a:extLst>
          </p:cNvPr>
          <p:cNvCxnSpPr/>
          <p:nvPr/>
        </p:nvCxnSpPr>
        <p:spPr>
          <a:xfrm flipV="1">
            <a:off x="6524885" y="2218682"/>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8" name="DRAM">
            <a:extLst>
              <a:ext uri="{FF2B5EF4-FFF2-40B4-BE49-F238E27FC236}">
                <a16:creationId xmlns:a16="http://schemas.microsoft.com/office/drawing/2014/main" id="{351BD9D8-FB36-6C4D-8E04-6C3C0A7EAB3D}"/>
              </a:ext>
            </a:extLst>
          </p:cNvPr>
          <p:cNvSpPr/>
          <p:nvPr/>
        </p:nvSpPr>
        <p:spPr>
          <a:xfrm rot="16200000">
            <a:off x="249481" y="2789636"/>
            <a:ext cx="2057400" cy="458292"/>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a:noFill/>
                </a:ln>
                <a:solidFill>
                  <a:srgbClr val="000000"/>
                </a:solidFill>
                <a:effectLst/>
                <a:uLnTx/>
                <a:uFillTx/>
                <a:latin typeface="Avenir Next" panose="020B0503020202020204" pitchFamily="34" charset="0"/>
              </a:rPr>
              <a:t>row decoder</a:t>
            </a:r>
          </a:p>
        </p:txBody>
      </p:sp>
      <p:grpSp>
        <p:nvGrpSpPr>
          <p:cNvPr id="559" name="Group 558">
            <a:extLst>
              <a:ext uri="{FF2B5EF4-FFF2-40B4-BE49-F238E27FC236}">
                <a16:creationId xmlns:a16="http://schemas.microsoft.com/office/drawing/2014/main" id="{8AD926AF-C5EE-E548-870D-BC880E3672F9}"/>
              </a:ext>
            </a:extLst>
          </p:cNvPr>
          <p:cNvGrpSpPr/>
          <p:nvPr/>
        </p:nvGrpSpPr>
        <p:grpSpPr>
          <a:xfrm>
            <a:off x="2040573" y="2414997"/>
            <a:ext cx="5790027" cy="1402792"/>
            <a:chOff x="2134538" y="2243328"/>
            <a:chExt cx="5790027" cy="1490472"/>
          </a:xfrm>
          <a:solidFill>
            <a:srgbClr val="1A82C4"/>
          </a:solidFill>
        </p:grpSpPr>
        <p:grpSp>
          <p:nvGrpSpPr>
            <p:cNvPr id="560" name="Group 559">
              <a:extLst>
                <a:ext uri="{FF2B5EF4-FFF2-40B4-BE49-F238E27FC236}">
                  <a16:creationId xmlns:a16="http://schemas.microsoft.com/office/drawing/2014/main" id="{4D433CC3-8D40-1743-9F10-374ACD8AE620}"/>
                </a:ext>
              </a:extLst>
            </p:cNvPr>
            <p:cNvGrpSpPr/>
            <p:nvPr/>
          </p:nvGrpSpPr>
          <p:grpSpPr>
            <a:xfrm>
              <a:off x="2134538" y="2243328"/>
              <a:ext cx="1108299" cy="1490472"/>
              <a:chOff x="2134538" y="2243328"/>
              <a:chExt cx="1108299" cy="1490472"/>
            </a:xfrm>
            <a:grpFill/>
          </p:grpSpPr>
          <p:grpSp>
            <p:nvGrpSpPr>
              <p:cNvPr id="600" name="Group 599">
                <a:extLst>
                  <a:ext uri="{FF2B5EF4-FFF2-40B4-BE49-F238E27FC236}">
                    <a16:creationId xmlns:a16="http://schemas.microsoft.com/office/drawing/2014/main" id="{2190AC81-2DC7-F345-826D-9C60D43BF417}"/>
                  </a:ext>
                </a:extLst>
              </p:cNvPr>
              <p:cNvGrpSpPr/>
              <p:nvPr/>
            </p:nvGrpSpPr>
            <p:grpSpPr>
              <a:xfrm>
                <a:off x="2134538" y="3504497"/>
                <a:ext cx="1108299" cy="229303"/>
                <a:chOff x="5486400" y="3962400"/>
                <a:chExt cx="2209800" cy="457200"/>
              </a:xfrm>
              <a:grpFill/>
            </p:grpSpPr>
            <p:sp>
              <p:nvSpPr>
                <p:cNvPr id="607" name="DRAM">
                  <a:extLst>
                    <a:ext uri="{FF2B5EF4-FFF2-40B4-BE49-F238E27FC236}">
                      <a16:creationId xmlns:a16="http://schemas.microsoft.com/office/drawing/2014/main" id="{03DC10C3-824C-7743-B03E-5E2DD4642D53}"/>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08" name="DRAM">
                  <a:extLst>
                    <a:ext uri="{FF2B5EF4-FFF2-40B4-BE49-F238E27FC236}">
                      <a16:creationId xmlns:a16="http://schemas.microsoft.com/office/drawing/2014/main" id="{D52B6B53-E8AA-E543-B216-2AC8A929EB35}"/>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09" name="DRAM">
                  <a:extLst>
                    <a:ext uri="{FF2B5EF4-FFF2-40B4-BE49-F238E27FC236}">
                      <a16:creationId xmlns:a16="http://schemas.microsoft.com/office/drawing/2014/main" id="{A0041B57-0FD2-344B-A4BF-CFB30F23E1D7}"/>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0" name="DRAM">
                  <a:extLst>
                    <a:ext uri="{FF2B5EF4-FFF2-40B4-BE49-F238E27FC236}">
                      <a16:creationId xmlns:a16="http://schemas.microsoft.com/office/drawing/2014/main" id="{E186F603-ACB9-2643-B786-5A6AB54FFA5B}"/>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1" name="DRAM">
                  <a:extLst>
                    <a:ext uri="{FF2B5EF4-FFF2-40B4-BE49-F238E27FC236}">
                      <a16:creationId xmlns:a16="http://schemas.microsoft.com/office/drawing/2014/main" id="{84756F2F-A8F5-1346-95FC-563866259E0B}"/>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01" name="Group 600">
                <a:extLst>
                  <a:ext uri="{FF2B5EF4-FFF2-40B4-BE49-F238E27FC236}">
                    <a16:creationId xmlns:a16="http://schemas.microsoft.com/office/drawing/2014/main" id="{90827EFE-E4B9-5F4D-A71A-F0BE3AE7CB30}"/>
                  </a:ext>
                </a:extLst>
              </p:cNvPr>
              <p:cNvGrpSpPr/>
              <p:nvPr/>
            </p:nvGrpSpPr>
            <p:grpSpPr>
              <a:xfrm>
                <a:off x="2230081" y="2243328"/>
                <a:ext cx="917213" cy="1261169"/>
                <a:chOff x="5676900" y="990600"/>
                <a:chExt cx="1828800" cy="2971800"/>
              </a:xfrm>
              <a:grpFill/>
            </p:grpSpPr>
            <p:cxnSp>
              <p:nvCxnSpPr>
                <p:cNvPr id="602" name="Straight Connector 601">
                  <a:extLst>
                    <a:ext uri="{FF2B5EF4-FFF2-40B4-BE49-F238E27FC236}">
                      <a16:creationId xmlns:a16="http://schemas.microsoft.com/office/drawing/2014/main" id="{D4957F9E-D783-4243-BE33-FBE3CD7ECC85}"/>
                    </a:ext>
                  </a:extLst>
                </p:cNvPr>
                <p:cNvCxnSpPr>
                  <a:cxnSpLocks/>
                  <a:endCxn id="607"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3" name="Straight Connector 602">
                  <a:extLst>
                    <a:ext uri="{FF2B5EF4-FFF2-40B4-BE49-F238E27FC236}">
                      <a16:creationId xmlns:a16="http://schemas.microsoft.com/office/drawing/2014/main" id="{1D41A853-FC14-B042-A587-C5617D5BA94E}"/>
                    </a:ext>
                  </a:extLst>
                </p:cNvPr>
                <p:cNvCxnSpPr>
                  <a:cxnSpLocks/>
                  <a:endCxn id="609" idx="0"/>
                </p:cNvCxnSpPr>
                <p:nvPr/>
              </p:nvCxnSpPr>
              <p:spPr>
                <a:xfrm>
                  <a:off x="6591299"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4" name="Straight Connector 603">
                  <a:extLst>
                    <a:ext uri="{FF2B5EF4-FFF2-40B4-BE49-F238E27FC236}">
                      <a16:creationId xmlns:a16="http://schemas.microsoft.com/office/drawing/2014/main" id="{2A070D0B-25F7-3D43-A9AD-D1947EA8500B}"/>
                    </a:ext>
                  </a:extLst>
                </p:cNvPr>
                <p:cNvCxnSpPr>
                  <a:cxnSpLocks/>
                  <a:endCxn id="610"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5" name="Straight Connector 604">
                  <a:extLst>
                    <a:ext uri="{FF2B5EF4-FFF2-40B4-BE49-F238E27FC236}">
                      <a16:creationId xmlns:a16="http://schemas.microsoft.com/office/drawing/2014/main" id="{C94EA13C-85A4-4049-83D7-D503F7B6DBA1}"/>
                    </a:ext>
                  </a:extLst>
                </p:cNvPr>
                <p:cNvCxnSpPr>
                  <a:cxnSpLocks/>
                  <a:endCxn id="611"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D9333A34-3035-7148-BD0B-9BDD9099C947}"/>
                    </a:ext>
                  </a:extLst>
                </p:cNvPr>
                <p:cNvCxnSpPr>
                  <a:cxnSpLocks/>
                  <a:endCxn id="608"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1" name="Group 560">
              <a:extLst>
                <a:ext uri="{FF2B5EF4-FFF2-40B4-BE49-F238E27FC236}">
                  <a16:creationId xmlns:a16="http://schemas.microsoft.com/office/drawing/2014/main" id="{B16C4C60-84DF-7C4E-B819-512AD32C1DA7}"/>
                </a:ext>
              </a:extLst>
            </p:cNvPr>
            <p:cNvGrpSpPr/>
            <p:nvPr/>
          </p:nvGrpSpPr>
          <p:grpSpPr>
            <a:xfrm>
              <a:off x="3692066" y="2243328"/>
              <a:ext cx="1108299" cy="1490472"/>
              <a:chOff x="3692066" y="2243328"/>
              <a:chExt cx="1108299" cy="1490472"/>
            </a:xfrm>
            <a:grpFill/>
          </p:grpSpPr>
          <p:grpSp>
            <p:nvGrpSpPr>
              <p:cNvPr id="588" name="Group 587">
                <a:extLst>
                  <a:ext uri="{FF2B5EF4-FFF2-40B4-BE49-F238E27FC236}">
                    <a16:creationId xmlns:a16="http://schemas.microsoft.com/office/drawing/2014/main" id="{B7F14EC3-B240-6E43-8033-974979A49006}"/>
                  </a:ext>
                </a:extLst>
              </p:cNvPr>
              <p:cNvGrpSpPr/>
              <p:nvPr/>
            </p:nvGrpSpPr>
            <p:grpSpPr>
              <a:xfrm>
                <a:off x="3692066" y="3504497"/>
                <a:ext cx="1108299" cy="229303"/>
                <a:chOff x="5486400" y="3962400"/>
                <a:chExt cx="2209800" cy="457200"/>
              </a:xfrm>
              <a:grpFill/>
            </p:grpSpPr>
            <p:sp>
              <p:nvSpPr>
                <p:cNvPr id="595" name="DRAM">
                  <a:extLst>
                    <a:ext uri="{FF2B5EF4-FFF2-40B4-BE49-F238E27FC236}">
                      <a16:creationId xmlns:a16="http://schemas.microsoft.com/office/drawing/2014/main" id="{736C97AD-4D74-264F-88C4-4A509FD12296}"/>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6" name="DRAM">
                  <a:extLst>
                    <a:ext uri="{FF2B5EF4-FFF2-40B4-BE49-F238E27FC236}">
                      <a16:creationId xmlns:a16="http://schemas.microsoft.com/office/drawing/2014/main" id="{5D9A8467-3757-964E-8AB6-0A706AA0E3D2}"/>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7" name="DRAM">
                  <a:extLst>
                    <a:ext uri="{FF2B5EF4-FFF2-40B4-BE49-F238E27FC236}">
                      <a16:creationId xmlns:a16="http://schemas.microsoft.com/office/drawing/2014/main" id="{2BAA1E48-4CA1-094E-9A92-1CAA9F0F2495}"/>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8" name="DRAM">
                  <a:extLst>
                    <a:ext uri="{FF2B5EF4-FFF2-40B4-BE49-F238E27FC236}">
                      <a16:creationId xmlns:a16="http://schemas.microsoft.com/office/drawing/2014/main" id="{7C5AB383-F74E-5144-931A-E0EAE2527C8C}"/>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9" name="DRAM">
                  <a:extLst>
                    <a:ext uri="{FF2B5EF4-FFF2-40B4-BE49-F238E27FC236}">
                      <a16:creationId xmlns:a16="http://schemas.microsoft.com/office/drawing/2014/main" id="{A173C95A-30ED-7F43-8A96-C9636D55C8D1}"/>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89" name="Group 588">
                <a:extLst>
                  <a:ext uri="{FF2B5EF4-FFF2-40B4-BE49-F238E27FC236}">
                    <a16:creationId xmlns:a16="http://schemas.microsoft.com/office/drawing/2014/main" id="{C78387EC-7F44-F845-8F5F-9B434CFFE099}"/>
                  </a:ext>
                </a:extLst>
              </p:cNvPr>
              <p:cNvGrpSpPr/>
              <p:nvPr/>
            </p:nvGrpSpPr>
            <p:grpSpPr>
              <a:xfrm>
                <a:off x="3787609" y="2243328"/>
                <a:ext cx="917213" cy="1261169"/>
                <a:chOff x="5676900" y="990600"/>
                <a:chExt cx="1828800" cy="2971800"/>
              </a:xfrm>
              <a:grpFill/>
            </p:grpSpPr>
            <p:cxnSp>
              <p:nvCxnSpPr>
                <p:cNvPr id="590" name="Straight Connector 589">
                  <a:extLst>
                    <a:ext uri="{FF2B5EF4-FFF2-40B4-BE49-F238E27FC236}">
                      <a16:creationId xmlns:a16="http://schemas.microsoft.com/office/drawing/2014/main" id="{836E4D4D-1D4F-BA4C-96DD-06F0B57315B6}"/>
                    </a:ext>
                  </a:extLst>
                </p:cNvPr>
                <p:cNvCxnSpPr>
                  <a:endCxn id="595"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21FB0796-B83A-D345-A032-E038F96F9F38}"/>
                    </a:ext>
                  </a:extLst>
                </p:cNvPr>
                <p:cNvCxnSpPr>
                  <a:endCxn id="597" idx="0"/>
                </p:cNvCxnSpPr>
                <p:nvPr/>
              </p:nvCxnSpPr>
              <p:spPr>
                <a:xfrm>
                  <a:off x="65913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D7A96923-27D9-5246-8A1E-760BD5642EE9}"/>
                    </a:ext>
                  </a:extLst>
                </p:cNvPr>
                <p:cNvCxnSpPr>
                  <a:endCxn id="598"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49BAF0B-25E9-7A4E-A1BB-53D257369AE7}"/>
                    </a:ext>
                  </a:extLst>
                </p:cNvPr>
                <p:cNvCxnSpPr>
                  <a:endCxn id="599"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A6C676BC-2D3B-5646-9E06-04BE4D3BBAFD}"/>
                    </a:ext>
                  </a:extLst>
                </p:cNvPr>
                <p:cNvCxnSpPr>
                  <a:endCxn id="596"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2" name="Group 561">
              <a:extLst>
                <a:ext uri="{FF2B5EF4-FFF2-40B4-BE49-F238E27FC236}">
                  <a16:creationId xmlns:a16="http://schemas.microsoft.com/office/drawing/2014/main" id="{622DB309-A916-9C4B-BE23-2F9FE3A8E66B}"/>
                </a:ext>
              </a:extLst>
            </p:cNvPr>
            <p:cNvGrpSpPr/>
            <p:nvPr/>
          </p:nvGrpSpPr>
          <p:grpSpPr>
            <a:xfrm>
              <a:off x="5258738" y="2243328"/>
              <a:ext cx="1108299" cy="1490472"/>
              <a:chOff x="5258738" y="2243328"/>
              <a:chExt cx="1108299" cy="1490472"/>
            </a:xfrm>
            <a:grpFill/>
          </p:grpSpPr>
          <p:grpSp>
            <p:nvGrpSpPr>
              <p:cNvPr id="576" name="Group 575">
                <a:extLst>
                  <a:ext uri="{FF2B5EF4-FFF2-40B4-BE49-F238E27FC236}">
                    <a16:creationId xmlns:a16="http://schemas.microsoft.com/office/drawing/2014/main" id="{5369ED0C-3681-C04B-A190-96290EF4E747}"/>
                  </a:ext>
                </a:extLst>
              </p:cNvPr>
              <p:cNvGrpSpPr/>
              <p:nvPr/>
            </p:nvGrpSpPr>
            <p:grpSpPr>
              <a:xfrm>
                <a:off x="5258738" y="3504497"/>
                <a:ext cx="1108299" cy="229303"/>
                <a:chOff x="5486400" y="3962400"/>
                <a:chExt cx="2209800" cy="457200"/>
              </a:xfrm>
              <a:grpFill/>
            </p:grpSpPr>
            <p:sp>
              <p:nvSpPr>
                <p:cNvPr id="583" name="DRAM">
                  <a:extLst>
                    <a:ext uri="{FF2B5EF4-FFF2-40B4-BE49-F238E27FC236}">
                      <a16:creationId xmlns:a16="http://schemas.microsoft.com/office/drawing/2014/main" id="{C150AFA0-67B0-3A43-A41B-D9954452B55B}"/>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4" name="DRAM">
                  <a:extLst>
                    <a:ext uri="{FF2B5EF4-FFF2-40B4-BE49-F238E27FC236}">
                      <a16:creationId xmlns:a16="http://schemas.microsoft.com/office/drawing/2014/main" id="{979DA43E-F184-BF40-93F5-64EE8D79612A}"/>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5" name="DRAM">
                  <a:extLst>
                    <a:ext uri="{FF2B5EF4-FFF2-40B4-BE49-F238E27FC236}">
                      <a16:creationId xmlns:a16="http://schemas.microsoft.com/office/drawing/2014/main" id="{6433AC89-3A0A-8842-A52C-32B3A462A580}"/>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6" name="DRAM">
                  <a:extLst>
                    <a:ext uri="{FF2B5EF4-FFF2-40B4-BE49-F238E27FC236}">
                      <a16:creationId xmlns:a16="http://schemas.microsoft.com/office/drawing/2014/main" id="{6358E6F7-4972-1E4C-99F5-884C92EC83C0}"/>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7" name="DRAM">
                  <a:extLst>
                    <a:ext uri="{FF2B5EF4-FFF2-40B4-BE49-F238E27FC236}">
                      <a16:creationId xmlns:a16="http://schemas.microsoft.com/office/drawing/2014/main" id="{646010E8-2BC1-6B41-89A4-5049336FA4BB}"/>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77" name="Group 576">
                <a:extLst>
                  <a:ext uri="{FF2B5EF4-FFF2-40B4-BE49-F238E27FC236}">
                    <a16:creationId xmlns:a16="http://schemas.microsoft.com/office/drawing/2014/main" id="{A68D41BD-C653-EA43-8DC5-70974FFA903B}"/>
                  </a:ext>
                </a:extLst>
              </p:cNvPr>
              <p:cNvGrpSpPr/>
              <p:nvPr/>
            </p:nvGrpSpPr>
            <p:grpSpPr>
              <a:xfrm>
                <a:off x="5354281" y="2243328"/>
                <a:ext cx="917213" cy="1261169"/>
                <a:chOff x="5676900" y="990600"/>
                <a:chExt cx="1828800" cy="2971800"/>
              </a:xfrm>
              <a:grpFill/>
            </p:grpSpPr>
            <p:cxnSp>
              <p:nvCxnSpPr>
                <p:cNvPr id="578" name="Straight Connector 577">
                  <a:extLst>
                    <a:ext uri="{FF2B5EF4-FFF2-40B4-BE49-F238E27FC236}">
                      <a16:creationId xmlns:a16="http://schemas.microsoft.com/office/drawing/2014/main" id="{C0E50F5D-7E35-9D43-8CEF-FCA0DC003F11}"/>
                    </a:ext>
                  </a:extLst>
                </p:cNvPr>
                <p:cNvCxnSpPr>
                  <a:endCxn id="583"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8A33C029-8861-2C4F-97B3-C8C230AF0B17}"/>
                    </a:ext>
                  </a:extLst>
                </p:cNvPr>
                <p:cNvCxnSpPr>
                  <a:endCxn id="585" idx="0"/>
                </p:cNvCxnSpPr>
                <p:nvPr/>
              </p:nvCxnSpPr>
              <p:spPr>
                <a:xfrm>
                  <a:off x="65913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B1FC39A6-D7D9-DC44-A576-E8C098C32AEB}"/>
                    </a:ext>
                  </a:extLst>
                </p:cNvPr>
                <p:cNvCxnSpPr>
                  <a:endCxn id="586"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3FAA1142-CD64-0049-BC5F-21721B52570A}"/>
                    </a:ext>
                  </a:extLst>
                </p:cNvPr>
                <p:cNvCxnSpPr>
                  <a:endCxn id="587"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6D6C1DF6-F0B3-5341-A519-FBF8150F611E}"/>
                    </a:ext>
                  </a:extLst>
                </p:cNvPr>
                <p:cNvCxnSpPr>
                  <a:endCxn id="584"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3" name="Group 562">
              <a:extLst>
                <a:ext uri="{FF2B5EF4-FFF2-40B4-BE49-F238E27FC236}">
                  <a16:creationId xmlns:a16="http://schemas.microsoft.com/office/drawing/2014/main" id="{97EF114D-8EFF-5D4B-974B-C742250DB2F3}"/>
                </a:ext>
              </a:extLst>
            </p:cNvPr>
            <p:cNvGrpSpPr/>
            <p:nvPr/>
          </p:nvGrpSpPr>
          <p:grpSpPr>
            <a:xfrm>
              <a:off x="6816266" y="2243328"/>
              <a:ext cx="1108299" cy="1490472"/>
              <a:chOff x="6816266" y="2243328"/>
              <a:chExt cx="1108299" cy="1490472"/>
            </a:xfrm>
            <a:grpFill/>
          </p:grpSpPr>
          <p:grpSp>
            <p:nvGrpSpPr>
              <p:cNvPr id="564" name="Group 563">
                <a:extLst>
                  <a:ext uri="{FF2B5EF4-FFF2-40B4-BE49-F238E27FC236}">
                    <a16:creationId xmlns:a16="http://schemas.microsoft.com/office/drawing/2014/main" id="{9D243ED1-B9C7-0240-981E-57A40D64C7B6}"/>
                  </a:ext>
                </a:extLst>
              </p:cNvPr>
              <p:cNvGrpSpPr/>
              <p:nvPr/>
            </p:nvGrpSpPr>
            <p:grpSpPr>
              <a:xfrm>
                <a:off x="6816266" y="3504497"/>
                <a:ext cx="1108299" cy="229303"/>
                <a:chOff x="5486400" y="3962400"/>
                <a:chExt cx="2209800" cy="457200"/>
              </a:xfrm>
              <a:grpFill/>
            </p:grpSpPr>
            <p:sp>
              <p:nvSpPr>
                <p:cNvPr id="571" name="DRAM">
                  <a:extLst>
                    <a:ext uri="{FF2B5EF4-FFF2-40B4-BE49-F238E27FC236}">
                      <a16:creationId xmlns:a16="http://schemas.microsoft.com/office/drawing/2014/main" id="{31FD0814-ED0F-E14F-92C8-1D511023F714}"/>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2" name="DRAM">
                  <a:extLst>
                    <a:ext uri="{FF2B5EF4-FFF2-40B4-BE49-F238E27FC236}">
                      <a16:creationId xmlns:a16="http://schemas.microsoft.com/office/drawing/2014/main" id="{3ED75642-13B1-2B44-A733-4F2FB947496C}"/>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3" name="DRAM">
                  <a:extLst>
                    <a:ext uri="{FF2B5EF4-FFF2-40B4-BE49-F238E27FC236}">
                      <a16:creationId xmlns:a16="http://schemas.microsoft.com/office/drawing/2014/main" id="{95D92964-99A1-4840-8554-3D7CD0D12987}"/>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4" name="DRAM">
                  <a:extLst>
                    <a:ext uri="{FF2B5EF4-FFF2-40B4-BE49-F238E27FC236}">
                      <a16:creationId xmlns:a16="http://schemas.microsoft.com/office/drawing/2014/main" id="{3D2C3AEC-8C00-2645-96B8-92857ACB2923}"/>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5" name="DRAM">
                  <a:extLst>
                    <a:ext uri="{FF2B5EF4-FFF2-40B4-BE49-F238E27FC236}">
                      <a16:creationId xmlns:a16="http://schemas.microsoft.com/office/drawing/2014/main" id="{5076046E-EF62-7146-8765-71D46613994D}"/>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65" name="Group 564">
                <a:extLst>
                  <a:ext uri="{FF2B5EF4-FFF2-40B4-BE49-F238E27FC236}">
                    <a16:creationId xmlns:a16="http://schemas.microsoft.com/office/drawing/2014/main" id="{5AE642E6-7312-684E-ABD3-8988B537C797}"/>
                  </a:ext>
                </a:extLst>
              </p:cNvPr>
              <p:cNvGrpSpPr/>
              <p:nvPr/>
            </p:nvGrpSpPr>
            <p:grpSpPr>
              <a:xfrm>
                <a:off x="6911809" y="2243328"/>
                <a:ext cx="917213" cy="1261169"/>
                <a:chOff x="5676900" y="990600"/>
                <a:chExt cx="1828800" cy="2971800"/>
              </a:xfrm>
              <a:grpFill/>
            </p:grpSpPr>
            <p:cxnSp>
              <p:nvCxnSpPr>
                <p:cNvPr id="566" name="Straight Connector 565">
                  <a:extLst>
                    <a:ext uri="{FF2B5EF4-FFF2-40B4-BE49-F238E27FC236}">
                      <a16:creationId xmlns:a16="http://schemas.microsoft.com/office/drawing/2014/main" id="{B5A7D713-2B54-EB4D-A2D5-A2BAC8D45C87}"/>
                    </a:ext>
                  </a:extLst>
                </p:cNvPr>
                <p:cNvCxnSpPr>
                  <a:endCxn id="571"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4AC48C69-9F24-F344-948A-0A0725A1CDA0}"/>
                    </a:ext>
                  </a:extLst>
                </p:cNvPr>
                <p:cNvCxnSpPr>
                  <a:endCxn id="573" idx="0"/>
                </p:cNvCxnSpPr>
                <p:nvPr/>
              </p:nvCxnSpPr>
              <p:spPr>
                <a:xfrm>
                  <a:off x="65913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068ED407-FDA3-C848-979D-B5F59775666C}"/>
                    </a:ext>
                  </a:extLst>
                </p:cNvPr>
                <p:cNvCxnSpPr>
                  <a:endCxn id="574"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C9F925C9-2458-FC42-91F7-EB3893CE1502}"/>
                    </a:ext>
                  </a:extLst>
                </p:cNvPr>
                <p:cNvCxnSpPr>
                  <a:endCxn id="575"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B258C780-C674-D54D-BEA9-E3F2DC960D4B}"/>
                    </a:ext>
                  </a:extLst>
                </p:cNvPr>
                <p:cNvCxnSpPr>
                  <a:endCxn id="572"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grpSp>
        <p:nvGrpSpPr>
          <p:cNvPr id="612" name="Group 611">
            <a:extLst>
              <a:ext uri="{FF2B5EF4-FFF2-40B4-BE49-F238E27FC236}">
                <a16:creationId xmlns:a16="http://schemas.microsoft.com/office/drawing/2014/main" id="{33C9E2EF-3B9B-9847-B688-A74879FA1ACF}"/>
              </a:ext>
            </a:extLst>
          </p:cNvPr>
          <p:cNvGrpSpPr/>
          <p:nvPr/>
        </p:nvGrpSpPr>
        <p:grpSpPr>
          <a:xfrm>
            <a:off x="1734834" y="3092754"/>
            <a:ext cx="1414038" cy="191087"/>
            <a:chOff x="1828799" y="2017072"/>
            <a:chExt cx="1414038" cy="191087"/>
          </a:xfrm>
          <a:solidFill>
            <a:srgbClr val="1A82C4"/>
          </a:solidFill>
        </p:grpSpPr>
        <p:sp>
          <p:nvSpPr>
            <p:cNvPr id="613" name="DRAM">
              <a:extLst>
                <a:ext uri="{FF2B5EF4-FFF2-40B4-BE49-F238E27FC236}">
                  <a16:creationId xmlns:a16="http://schemas.microsoft.com/office/drawing/2014/main" id="{C0A5BBC4-26A1-5E43-8987-47CF1FB077DE}"/>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14" name="Straight Connector 613">
              <a:extLst>
                <a:ext uri="{FF2B5EF4-FFF2-40B4-BE49-F238E27FC236}">
                  <a16:creationId xmlns:a16="http://schemas.microsoft.com/office/drawing/2014/main" id="{3A4DD7FE-53E1-694C-9120-9DD1ADA3CC59}"/>
                </a:ext>
              </a:extLst>
            </p:cNvPr>
            <p:cNvCxnSpPr>
              <a:cxnSpLocks/>
              <a:stCxn id="619" idx="6"/>
              <a:endCxn id="613" idx="0"/>
            </p:cNvCxnSpPr>
            <p:nvPr/>
          </p:nvCxnSpPr>
          <p:spPr>
            <a:xfrm flipH="1">
              <a:off x="20581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15" name="Oval 614">
              <a:extLst>
                <a:ext uri="{FF2B5EF4-FFF2-40B4-BE49-F238E27FC236}">
                  <a16:creationId xmlns:a16="http://schemas.microsoft.com/office/drawing/2014/main" id="{7A839D5F-686F-3C49-8BB1-E635FAFFF08D}"/>
                </a:ext>
              </a:extLst>
            </p:cNvPr>
            <p:cNvSpPr/>
            <p:nvPr/>
          </p:nvSpPr>
          <p:spPr>
            <a:xfrm>
              <a:off x="21345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6" name="Oval 615">
              <a:extLst>
                <a:ext uri="{FF2B5EF4-FFF2-40B4-BE49-F238E27FC236}">
                  <a16:creationId xmlns:a16="http://schemas.microsoft.com/office/drawing/2014/main" id="{963D5EAF-C501-BC4E-9EE1-630EC133D0C7}"/>
                </a:ext>
              </a:extLst>
            </p:cNvPr>
            <p:cNvSpPr/>
            <p:nvPr/>
          </p:nvSpPr>
          <p:spPr>
            <a:xfrm>
              <a:off x="23638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7" name="Oval 616">
              <a:extLst>
                <a:ext uri="{FF2B5EF4-FFF2-40B4-BE49-F238E27FC236}">
                  <a16:creationId xmlns:a16="http://schemas.microsoft.com/office/drawing/2014/main" id="{4B3D0CAA-039F-E84F-923A-898358C1D582}"/>
                </a:ext>
              </a:extLst>
            </p:cNvPr>
            <p:cNvSpPr/>
            <p:nvPr/>
          </p:nvSpPr>
          <p:spPr>
            <a:xfrm>
              <a:off x="25931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8" name="Oval 617">
              <a:extLst>
                <a:ext uri="{FF2B5EF4-FFF2-40B4-BE49-F238E27FC236}">
                  <a16:creationId xmlns:a16="http://schemas.microsoft.com/office/drawing/2014/main" id="{A69B98E4-943B-524E-9527-477DADF89EEE}"/>
                </a:ext>
              </a:extLst>
            </p:cNvPr>
            <p:cNvSpPr/>
            <p:nvPr/>
          </p:nvSpPr>
          <p:spPr>
            <a:xfrm>
              <a:off x="28224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9" name="Oval 618">
              <a:extLst>
                <a:ext uri="{FF2B5EF4-FFF2-40B4-BE49-F238E27FC236}">
                  <a16:creationId xmlns:a16="http://schemas.microsoft.com/office/drawing/2014/main" id="{C5FDC489-A86B-4841-874B-EA5071CD80E3}"/>
                </a:ext>
              </a:extLst>
            </p:cNvPr>
            <p:cNvSpPr/>
            <p:nvPr/>
          </p:nvSpPr>
          <p:spPr>
            <a:xfrm>
              <a:off x="30517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0" name="Group 619">
            <a:extLst>
              <a:ext uri="{FF2B5EF4-FFF2-40B4-BE49-F238E27FC236}">
                <a16:creationId xmlns:a16="http://schemas.microsoft.com/office/drawing/2014/main" id="{A7ABECDD-A658-9C49-AD7E-15555381FCAF}"/>
              </a:ext>
            </a:extLst>
          </p:cNvPr>
          <p:cNvGrpSpPr/>
          <p:nvPr/>
        </p:nvGrpSpPr>
        <p:grpSpPr>
          <a:xfrm>
            <a:off x="3292362" y="3092754"/>
            <a:ext cx="1414038" cy="191087"/>
            <a:chOff x="3386327" y="2017072"/>
            <a:chExt cx="1414038" cy="191087"/>
          </a:xfrm>
          <a:solidFill>
            <a:srgbClr val="1A82C4"/>
          </a:solidFill>
        </p:grpSpPr>
        <p:sp>
          <p:nvSpPr>
            <p:cNvPr id="621" name="DRAM">
              <a:extLst>
                <a:ext uri="{FF2B5EF4-FFF2-40B4-BE49-F238E27FC236}">
                  <a16:creationId xmlns:a16="http://schemas.microsoft.com/office/drawing/2014/main" id="{88E651CD-D58C-B847-95F3-637D91B8EC70}"/>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22" name="Straight Connector 621">
              <a:extLst>
                <a:ext uri="{FF2B5EF4-FFF2-40B4-BE49-F238E27FC236}">
                  <a16:creationId xmlns:a16="http://schemas.microsoft.com/office/drawing/2014/main" id="{C4D8B778-B949-0448-8BCB-245D55EF5458}"/>
                </a:ext>
              </a:extLst>
            </p:cNvPr>
            <p:cNvCxnSpPr>
              <a:cxnSpLocks/>
              <a:endCxn id="621" idx="0"/>
            </p:cNvCxnSpPr>
            <p:nvPr/>
          </p:nvCxnSpPr>
          <p:spPr>
            <a:xfrm flipH="1" flipV="1">
              <a:off x="3615631" y="2112616"/>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23" name="Oval 622">
              <a:extLst>
                <a:ext uri="{FF2B5EF4-FFF2-40B4-BE49-F238E27FC236}">
                  <a16:creationId xmlns:a16="http://schemas.microsoft.com/office/drawing/2014/main" id="{1C2B9E30-5318-D34C-838B-C671F277CE16}"/>
                </a:ext>
              </a:extLst>
            </p:cNvPr>
            <p:cNvSpPr/>
            <p:nvPr/>
          </p:nvSpPr>
          <p:spPr>
            <a:xfrm>
              <a:off x="36920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4" name="Oval 623">
              <a:extLst>
                <a:ext uri="{FF2B5EF4-FFF2-40B4-BE49-F238E27FC236}">
                  <a16:creationId xmlns:a16="http://schemas.microsoft.com/office/drawing/2014/main" id="{AB3FA47A-24EC-2649-A78D-779B25A48466}"/>
                </a:ext>
              </a:extLst>
            </p:cNvPr>
            <p:cNvSpPr/>
            <p:nvPr/>
          </p:nvSpPr>
          <p:spPr>
            <a:xfrm>
              <a:off x="39213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5" name="Oval 624">
              <a:extLst>
                <a:ext uri="{FF2B5EF4-FFF2-40B4-BE49-F238E27FC236}">
                  <a16:creationId xmlns:a16="http://schemas.microsoft.com/office/drawing/2014/main" id="{01C69964-DD3A-7D4B-8265-0B618102B0EF}"/>
                </a:ext>
              </a:extLst>
            </p:cNvPr>
            <p:cNvSpPr/>
            <p:nvPr/>
          </p:nvSpPr>
          <p:spPr>
            <a:xfrm>
              <a:off x="41506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6" name="Oval 625">
              <a:extLst>
                <a:ext uri="{FF2B5EF4-FFF2-40B4-BE49-F238E27FC236}">
                  <a16:creationId xmlns:a16="http://schemas.microsoft.com/office/drawing/2014/main" id="{EF0E2BA4-93B9-844E-BCB4-D9328A6D5CB3}"/>
                </a:ext>
              </a:extLst>
            </p:cNvPr>
            <p:cNvSpPr/>
            <p:nvPr/>
          </p:nvSpPr>
          <p:spPr>
            <a:xfrm>
              <a:off x="43799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7" name="Oval 626">
              <a:extLst>
                <a:ext uri="{FF2B5EF4-FFF2-40B4-BE49-F238E27FC236}">
                  <a16:creationId xmlns:a16="http://schemas.microsoft.com/office/drawing/2014/main" id="{6ECBD6F6-8C63-D44F-AB69-F313FF237348}"/>
                </a:ext>
              </a:extLst>
            </p:cNvPr>
            <p:cNvSpPr/>
            <p:nvPr/>
          </p:nvSpPr>
          <p:spPr>
            <a:xfrm>
              <a:off x="46092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8" name="Group 627">
            <a:extLst>
              <a:ext uri="{FF2B5EF4-FFF2-40B4-BE49-F238E27FC236}">
                <a16:creationId xmlns:a16="http://schemas.microsoft.com/office/drawing/2014/main" id="{E3130742-F15B-BD4B-9429-E789B2B42EB7}"/>
              </a:ext>
            </a:extLst>
          </p:cNvPr>
          <p:cNvGrpSpPr/>
          <p:nvPr/>
        </p:nvGrpSpPr>
        <p:grpSpPr>
          <a:xfrm>
            <a:off x="4859034" y="3092754"/>
            <a:ext cx="1414038" cy="191087"/>
            <a:chOff x="4952999" y="2017072"/>
            <a:chExt cx="1414038" cy="191087"/>
          </a:xfrm>
          <a:solidFill>
            <a:srgbClr val="1A82C4"/>
          </a:solidFill>
        </p:grpSpPr>
        <p:sp>
          <p:nvSpPr>
            <p:cNvPr id="629" name="DRAM">
              <a:extLst>
                <a:ext uri="{FF2B5EF4-FFF2-40B4-BE49-F238E27FC236}">
                  <a16:creationId xmlns:a16="http://schemas.microsoft.com/office/drawing/2014/main" id="{2C04100A-DB27-9A43-AEC7-779CF0500563}"/>
                </a:ext>
              </a:extLst>
            </p:cNvPr>
            <p:cNvSpPr/>
            <p:nvPr/>
          </p:nvSpPr>
          <p:spPr>
            <a:xfrm rot="5400000">
              <a:off x="49721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30" name="Straight Connector 629">
              <a:extLst>
                <a:ext uri="{FF2B5EF4-FFF2-40B4-BE49-F238E27FC236}">
                  <a16:creationId xmlns:a16="http://schemas.microsoft.com/office/drawing/2014/main" id="{67DE88E5-AEFE-2A49-AE5A-62384E79C67B}"/>
                </a:ext>
              </a:extLst>
            </p:cNvPr>
            <p:cNvCxnSpPr>
              <a:cxnSpLocks/>
              <a:stCxn id="635" idx="6"/>
              <a:endCxn id="629" idx="0"/>
            </p:cNvCxnSpPr>
            <p:nvPr/>
          </p:nvCxnSpPr>
          <p:spPr>
            <a:xfrm flipH="1">
              <a:off x="51823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31" name="Oval 630">
              <a:extLst>
                <a:ext uri="{FF2B5EF4-FFF2-40B4-BE49-F238E27FC236}">
                  <a16:creationId xmlns:a16="http://schemas.microsoft.com/office/drawing/2014/main" id="{2F2AC4F6-6CEB-1248-8B14-F2FB4F835B60}"/>
                </a:ext>
              </a:extLst>
            </p:cNvPr>
            <p:cNvSpPr/>
            <p:nvPr/>
          </p:nvSpPr>
          <p:spPr>
            <a:xfrm>
              <a:off x="52587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2" name="Oval 631">
              <a:extLst>
                <a:ext uri="{FF2B5EF4-FFF2-40B4-BE49-F238E27FC236}">
                  <a16:creationId xmlns:a16="http://schemas.microsoft.com/office/drawing/2014/main" id="{EBD48407-5270-094F-9D7D-46251DFEBEBC}"/>
                </a:ext>
              </a:extLst>
            </p:cNvPr>
            <p:cNvSpPr/>
            <p:nvPr/>
          </p:nvSpPr>
          <p:spPr>
            <a:xfrm>
              <a:off x="54880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3" name="Oval 632">
              <a:extLst>
                <a:ext uri="{FF2B5EF4-FFF2-40B4-BE49-F238E27FC236}">
                  <a16:creationId xmlns:a16="http://schemas.microsoft.com/office/drawing/2014/main" id="{DAE38B3F-BA40-6349-921B-8EA5970CDEBB}"/>
                </a:ext>
              </a:extLst>
            </p:cNvPr>
            <p:cNvSpPr/>
            <p:nvPr/>
          </p:nvSpPr>
          <p:spPr>
            <a:xfrm>
              <a:off x="57173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4" name="Oval 633">
              <a:extLst>
                <a:ext uri="{FF2B5EF4-FFF2-40B4-BE49-F238E27FC236}">
                  <a16:creationId xmlns:a16="http://schemas.microsoft.com/office/drawing/2014/main" id="{1CF76F34-EFB6-9346-BECE-73B3AA835633}"/>
                </a:ext>
              </a:extLst>
            </p:cNvPr>
            <p:cNvSpPr/>
            <p:nvPr/>
          </p:nvSpPr>
          <p:spPr>
            <a:xfrm>
              <a:off x="59466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5" name="Oval 634">
              <a:extLst>
                <a:ext uri="{FF2B5EF4-FFF2-40B4-BE49-F238E27FC236}">
                  <a16:creationId xmlns:a16="http://schemas.microsoft.com/office/drawing/2014/main" id="{BE738ABC-CAE9-8F4D-84C6-57CAF880B1D1}"/>
                </a:ext>
              </a:extLst>
            </p:cNvPr>
            <p:cNvSpPr/>
            <p:nvPr/>
          </p:nvSpPr>
          <p:spPr>
            <a:xfrm>
              <a:off x="61759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36" name="Group 635">
            <a:extLst>
              <a:ext uri="{FF2B5EF4-FFF2-40B4-BE49-F238E27FC236}">
                <a16:creationId xmlns:a16="http://schemas.microsoft.com/office/drawing/2014/main" id="{EFD810CA-9898-3144-BD22-FFD8B067DFB4}"/>
              </a:ext>
            </a:extLst>
          </p:cNvPr>
          <p:cNvGrpSpPr/>
          <p:nvPr/>
        </p:nvGrpSpPr>
        <p:grpSpPr>
          <a:xfrm>
            <a:off x="6416562" y="3092754"/>
            <a:ext cx="1414038" cy="191087"/>
            <a:chOff x="6510527" y="2017072"/>
            <a:chExt cx="1414038" cy="191087"/>
          </a:xfrm>
          <a:solidFill>
            <a:srgbClr val="1A82C4"/>
          </a:solidFill>
        </p:grpSpPr>
        <p:sp>
          <p:nvSpPr>
            <p:cNvPr id="637" name="DRAM">
              <a:extLst>
                <a:ext uri="{FF2B5EF4-FFF2-40B4-BE49-F238E27FC236}">
                  <a16:creationId xmlns:a16="http://schemas.microsoft.com/office/drawing/2014/main" id="{A3C67856-C695-A34F-9565-CC4ED72F3BE4}"/>
                </a:ext>
              </a:extLst>
            </p:cNvPr>
            <p:cNvSpPr/>
            <p:nvPr/>
          </p:nvSpPr>
          <p:spPr>
            <a:xfrm rot="5400000">
              <a:off x="65296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38" name="Straight Connector 637">
              <a:extLst>
                <a:ext uri="{FF2B5EF4-FFF2-40B4-BE49-F238E27FC236}">
                  <a16:creationId xmlns:a16="http://schemas.microsoft.com/office/drawing/2014/main" id="{6F94C2A8-FC06-3D49-845C-1DA3AB568191}"/>
                </a:ext>
              </a:extLst>
            </p:cNvPr>
            <p:cNvCxnSpPr>
              <a:cxnSpLocks/>
              <a:stCxn id="643" idx="6"/>
              <a:endCxn id="637" idx="0"/>
            </p:cNvCxnSpPr>
            <p:nvPr/>
          </p:nvCxnSpPr>
          <p:spPr>
            <a:xfrm flipH="1">
              <a:off x="6739831"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39" name="Oval 638">
              <a:extLst>
                <a:ext uri="{FF2B5EF4-FFF2-40B4-BE49-F238E27FC236}">
                  <a16:creationId xmlns:a16="http://schemas.microsoft.com/office/drawing/2014/main" id="{1E47C003-D568-CB4B-A4F5-BE7F18FFD581}"/>
                </a:ext>
              </a:extLst>
            </p:cNvPr>
            <p:cNvSpPr/>
            <p:nvPr/>
          </p:nvSpPr>
          <p:spPr>
            <a:xfrm>
              <a:off x="68162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0" name="Oval 639">
              <a:extLst>
                <a:ext uri="{FF2B5EF4-FFF2-40B4-BE49-F238E27FC236}">
                  <a16:creationId xmlns:a16="http://schemas.microsoft.com/office/drawing/2014/main" id="{7381491B-6671-F84A-A418-A606B3C79E05}"/>
                </a:ext>
              </a:extLst>
            </p:cNvPr>
            <p:cNvSpPr/>
            <p:nvPr/>
          </p:nvSpPr>
          <p:spPr>
            <a:xfrm>
              <a:off x="70455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1" name="Oval 640">
              <a:extLst>
                <a:ext uri="{FF2B5EF4-FFF2-40B4-BE49-F238E27FC236}">
                  <a16:creationId xmlns:a16="http://schemas.microsoft.com/office/drawing/2014/main" id="{76A4DA72-AA5B-834E-87CA-4CB63EF23A75}"/>
                </a:ext>
              </a:extLst>
            </p:cNvPr>
            <p:cNvSpPr/>
            <p:nvPr/>
          </p:nvSpPr>
          <p:spPr>
            <a:xfrm>
              <a:off x="72748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2" name="Oval 641">
              <a:extLst>
                <a:ext uri="{FF2B5EF4-FFF2-40B4-BE49-F238E27FC236}">
                  <a16:creationId xmlns:a16="http://schemas.microsoft.com/office/drawing/2014/main" id="{7614CB59-4B9C-7F45-958A-875D69B1EA2F}"/>
                </a:ext>
              </a:extLst>
            </p:cNvPr>
            <p:cNvSpPr/>
            <p:nvPr/>
          </p:nvSpPr>
          <p:spPr>
            <a:xfrm>
              <a:off x="75041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3" name="Oval 642">
              <a:extLst>
                <a:ext uri="{FF2B5EF4-FFF2-40B4-BE49-F238E27FC236}">
                  <a16:creationId xmlns:a16="http://schemas.microsoft.com/office/drawing/2014/main" id="{76830518-4EF6-7643-A051-617D603CB8B7}"/>
                </a:ext>
              </a:extLst>
            </p:cNvPr>
            <p:cNvSpPr/>
            <p:nvPr/>
          </p:nvSpPr>
          <p:spPr>
            <a:xfrm>
              <a:off x="77334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44" name="Group 643">
            <a:extLst>
              <a:ext uri="{FF2B5EF4-FFF2-40B4-BE49-F238E27FC236}">
                <a16:creationId xmlns:a16="http://schemas.microsoft.com/office/drawing/2014/main" id="{C28A1288-C9BB-ED46-8A40-64CBB3F74943}"/>
              </a:ext>
            </a:extLst>
          </p:cNvPr>
          <p:cNvGrpSpPr/>
          <p:nvPr/>
        </p:nvGrpSpPr>
        <p:grpSpPr>
          <a:xfrm>
            <a:off x="1734835" y="4579789"/>
            <a:ext cx="6248400" cy="1373786"/>
            <a:chOff x="1600200" y="3732707"/>
            <a:chExt cx="6248400" cy="1373786"/>
          </a:xfrm>
        </p:grpSpPr>
        <p:grpSp>
          <p:nvGrpSpPr>
            <p:cNvPr id="645" name="Group 644">
              <a:extLst>
                <a:ext uri="{FF2B5EF4-FFF2-40B4-BE49-F238E27FC236}">
                  <a16:creationId xmlns:a16="http://schemas.microsoft.com/office/drawing/2014/main" id="{15643D81-5A87-4543-A8F3-937BC4EA9F37}"/>
                </a:ext>
              </a:extLst>
            </p:cNvPr>
            <p:cNvGrpSpPr/>
            <p:nvPr/>
          </p:nvGrpSpPr>
          <p:grpSpPr>
            <a:xfrm>
              <a:off x="1600200" y="3732707"/>
              <a:ext cx="6248400" cy="1373786"/>
              <a:chOff x="1600200" y="3732707"/>
              <a:chExt cx="6248400" cy="1373786"/>
            </a:xfrm>
          </p:grpSpPr>
          <p:grpSp>
            <p:nvGrpSpPr>
              <p:cNvPr id="647" name="Group 646">
                <a:extLst>
                  <a:ext uri="{FF2B5EF4-FFF2-40B4-BE49-F238E27FC236}">
                    <a16:creationId xmlns:a16="http://schemas.microsoft.com/office/drawing/2014/main" id="{310700AC-FDEE-874B-89D6-C84F4A8ADF19}"/>
                  </a:ext>
                </a:extLst>
              </p:cNvPr>
              <p:cNvGrpSpPr/>
              <p:nvPr/>
            </p:nvGrpSpPr>
            <p:grpSpPr>
              <a:xfrm>
                <a:off x="1600200" y="3732707"/>
                <a:ext cx="6248400" cy="1373786"/>
                <a:chOff x="1828800" y="3732707"/>
                <a:chExt cx="6248400" cy="1373786"/>
              </a:xfrm>
            </p:grpSpPr>
            <p:cxnSp>
              <p:nvCxnSpPr>
                <p:cNvPr id="651" name="Straight Connector 650">
                  <a:extLst>
                    <a:ext uri="{FF2B5EF4-FFF2-40B4-BE49-F238E27FC236}">
                      <a16:creationId xmlns:a16="http://schemas.microsoft.com/office/drawing/2014/main" id="{3BB866A2-1588-3543-9BA2-BBBC57B5347B}"/>
                    </a:ext>
                  </a:extLst>
                </p:cNvPr>
                <p:cNvCxnSpPr/>
                <p:nvPr/>
              </p:nvCxnSpPr>
              <p:spPr>
                <a:xfrm>
                  <a:off x="4952999" y="4495800"/>
                  <a:ext cx="0" cy="61069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24A70DD0-A1B7-4B48-BF45-10E27A0700D0}"/>
                    </a:ext>
                  </a:extLst>
                </p:cNvPr>
                <p:cNvCxnSpPr>
                  <a:cxnSpLocks/>
                  <a:stCxn id="663" idx="2"/>
                  <a:endCxn id="653" idx="0"/>
                </p:cNvCxnSpPr>
                <p:nvPr/>
              </p:nvCxnSpPr>
              <p:spPr>
                <a:xfrm>
                  <a:off x="4953000" y="3732707"/>
                  <a:ext cx="0" cy="459386"/>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653" name="DRAM">
                  <a:extLst>
                    <a:ext uri="{FF2B5EF4-FFF2-40B4-BE49-F238E27FC236}">
                      <a16:creationId xmlns:a16="http://schemas.microsoft.com/office/drawing/2014/main" id="{A335669E-8447-4D41-9401-67196FBEB8C1}"/>
                    </a:ext>
                  </a:extLst>
                </p:cNvPr>
                <p:cNvSpPr/>
                <p:nvPr/>
              </p:nvSpPr>
              <p:spPr>
                <a:xfrm>
                  <a:off x="1828800" y="4192093"/>
                  <a:ext cx="6248400" cy="458293"/>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IO interface</a:t>
                  </a:r>
                </a:p>
              </p:txBody>
            </p:sp>
          </p:grpSp>
          <p:cxnSp>
            <p:nvCxnSpPr>
              <p:cNvPr id="648" name="Straight Connector 647">
                <a:extLst>
                  <a:ext uri="{FF2B5EF4-FFF2-40B4-BE49-F238E27FC236}">
                    <a16:creationId xmlns:a16="http://schemas.microsoft.com/office/drawing/2014/main" id="{D32FEC2E-B845-7A4D-9B4C-ADD33E25C0CC}"/>
                  </a:ext>
                </a:extLst>
              </p:cNvPr>
              <p:cNvCxnSpPr/>
              <p:nvPr/>
            </p:nvCxnSpPr>
            <p:spPr>
              <a:xfrm flipH="1">
                <a:off x="4648200" y="3885107"/>
                <a:ext cx="152400" cy="15349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B0C9C1FC-E60E-FE4C-9A37-963FDA24B4C7}"/>
                  </a:ext>
                </a:extLst>
              </p:cNvPr>
              <p:cNvCxnSpPr/>
              <p:nvPr/>
            </p:nvCxnSpPr>
            <p:spPr>
              <a:xfrm flipH="1">
                <a:off x="4648200" y="4800600"/>
                <a:ext cx="152400" cy="15349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650" name="TextBox 649">
                <a:extLst>
                  <a:ext uri="{FF2B5EF4-FFF2-40B4-BE49-F238E27FC236}">
                    <a16:creationId xmlns:a16="http://schemas.microsoft.com/office/drawing/2014/main" id="{D651882F-1DB5-6144-95F3-A79498ACEA13}"/>
                  </a:ext>
                </a:extLst>
              </p:cNvPr>
              <p:cNvSpPr txBox="1"/>
              <p:nvPr/>
            </p:nvSpPr>
            <p:spPr>
              <a:xfrm>
                <a:off x="4876800" y="3809062"/>
                <a:ext cx="1143001" cy="304800"/>
              </a:xfrm>
              <a:prstGeom prst="rect">
                <a:avLst/>
              </a:prstGeom>
              <a:noFill/>
            </p:spPr>
            <p:txBody>
              <a:bodyPr wrap="square" rtlCol="0" anchor="ctr">
                <a:noAutofit/>
              </a:bodyPr>
              <a:lstStyle/>
              <a:p>
                <a:pPr marL="0" marR="0" lvl="0" indent="0" algn="l" defTabSz="4572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64 bits</a:t>
                </a:r>
              </a:p>
            </p:txBody>
          </p:sp>
        </p:grpSp>
        <p:sp>
          <p:nvSpPr>
            <p:cNvPr id="646" name="TextBox 645">
              <a:extLst>
                <a:ext uri="{FF2B5EF4-FFF2-40B4-BE49-F238E27FC236}">
                  <a16:creationId xmlns:a16="http://schemas.microsoft.com/office/drawing/2014/main" id="{7EB40DA5-FE34-8F42-AF8D-DF8BD56071B0}"/>
                </a:ext>
              </a:extLst>
            </p:cNvPr>
            <p:cNvSpPr txBox="1"/>
            <p:nvPr/>
          </p:nvSpPr>
          <p:spPr>
            <a:xfrm>
              <a:off x="4876799" y="4724400"/>
              <a:ext cx="2589863" cy="304800"/>
            </a:xfrm>
            <a:prstGeom prst="rect">
              <a:avLst/>
            </a:prstGeom>
            <a:noFill/>
          </p:spPr>
          <p:txBody>
            <a:bodyPr wrap="square" rtlCol="0" anchor="ctr">
              <a:noAutofit/>
            </a:bodyPr>
            <a:lstStyle/>
            <a:p>
              <a:pPr marL="0" marR="0" lvl="0" indent="0" algn="l" defTabSz="4572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8 bits</a:t>
              </a:r>
            </a:p>
          </p:txBody>
        </p:sp>
      </p:grpSp>
      <p:grpSp>
        <p:nvGrpSpPr>
          <p:cNvPr id="654" name="Group 653">
            <a:extLst>
              <a:ext uri="{FF2B5EF4-FFF2-40B4-BE49-F238E27FC236}">
                <a16:creationId xmlns:a16="http://schemas.microsoft.com/office/drawing/2014/main" id="{38EA0C4F-F603-B848-A2ED-A782FADE01FC}"/>
              </a:ext>
            </a:extLst>
          </p:cNvPr>
          <p:cNvGrpSpPr/>
          <p:nvPr/>
        </p:nvGrpSpPr>
        <p:grpSpPr>
          <a:xfrm>
            <a:off x="1734835" y="3702045"/>
            <a:ext cx="6248400" cy="877744"/>
            <a:chOff x="1828800" y="2854963"/>
            <a:chExt cx="6248400" cy="877744"/>
          </a:xfrm>
        </p:grpSpPr>
        <p:cxnSp>
          <p:nvCxnSpPr>
            <p:cNvPr id="655" name="Straight Connector 654">
              <a:extLst>
                <a:ext uri="{FF2B5EF4-FFF2-40B4-BE49-F238E27FC236}">
                  <a16:creationId xmlns:a16="http://schemas.microsoft.com/office/drawing/2014/main" id="{3E3CFEE8-F30A-BF40-A6C4-E557C94BDD12}"/>
                </a:ext>
              </a:extLst>
            </p:cNvPr>
            <p:cNvCxnSpPr/>
            <p:nvPr/>
          </p:nvCxnSpPr>
          <p:spPr>
            <a:xfrm flipH="1">
              <a:off x="2134539"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30A002F7-5E4A-8343-B804-37A20F8E52D4}"/>
                </a:ext>
              </a:extLst>
            </p:cNvPr>
            <p:cNvCxnSpPr/>
            <p:nvPr/>
          </p:nvCxnSpPr>
          <p:spPr>
            <a:xfrm flipH="1">
              <a:off x="3692067"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22BD7456-961C-7646-890F-4A2E9B15442C}"/>
                </a:ext>
              </a:extLst>
            </p:cNvPr>
            <p:cNvCxnSpPr/>
            <p:nvPr/>
          </p:nvCxnSpPr>
          <p:spPr>
            <a:xfrm flipH="1">
              <a:off x="5258739" y="2862232"/>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8" name="Straight Connector 657">
              <a:extLst>
                <a:ext uri="{FF2B5EF4-FFF2-40B4-BE49-F238E27FC236}">
                  <a16:creationId xmlns:a16="http://schemas.microsoft.com/office/drawing/2014/main" id="{3D81D6B4-0A25-0A48-B039-B40208FDCBDC}"/>
                </a:ext>
              </a:extLst>
            </p:cNvPr>
            <p:cNvCxnSpPr/>
            <p:nvPr/>
          </p:nvCxnSpPr>
          <p:spPr>
            <a:xfrm flipH="1">
              <a:off x="6816267"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9" name="Straight Connector 658">
              <a:extLst>
                <a:ext uri="{FF2B5EF4-FFF2-40B4-BE49-F238E27FC236}">
                  <a16:creationId xmlns:a16="http://schemas.microsoft.com/office/drawing/2014/main" id="{078510E5-5EAA-E24C-B0D3-8474F07CEA88}"/>
                </a:ext>
              </a:extLst>
            </p:cNvPr>
            <p:cNvCxnSpPr/>
            <p:nvPr/>
          </p:nvCxnSpPr>
          <p:spPr>
            <a:xfrm flipV="1">
              <a:off x="2688688"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3D050315-C3BD-2946-8249-D61880EF34C4}"/>
                </a:ext>
              </a:extLst>
            </p:cNvPr>
            <p:cNvCxnSpPr/>
            <p:nvPr/>
          </p:nvCxnSpPr>
          <p:spPr>
            <a:xfrm flipV="1">
              <a:off x="4246216" y="2865278"/>
              <a:ext cx="0" cy="561691"/>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id="{1D7429C9-D98E-314D-A400-E54CB74F2583}"/>
                </a:ext>
              </a:extLst>
            </p:cNvPr>
            <p:cNvCxnSpPr/>
            <p:nvPr/>
          </p:nvCxnSpPr>
          <p:spPr>
            <a:xfrm flipV="1">
              <a:off x="5812888"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id="{E339399A-B8A7-5F43-BC07-7E7D3334EC06}"/>
                </a:ext>
              </a:extLst>
            </p:cNvPr>
            <p:cNvCxnSpPr/>
            <p:nvPr/>
          </p:nvCxnSpPr>
          <p:spPr>
            <a:xfrm flipV="1">
              <a:off x="7370416"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663" name="DRAM">
              <a:extLst>
                <a:ext uri="{FF2B5EF4-FFF2-40B4-BE49-F238E27FC236}">
                  <a16:creationId xmlns:a16="http://schemas.microsoft.com/office/drawing/2014/main" id="{00018AAE-ACF2-7748-98C9-753A3ACFC5F4}"/>
                </a:ext>
              </a:extLst>
            </p:cNvPr>
            <p:cNvSpPr/>
            <p:nvPr/>
          </p:nvSpPr>
          <p:spPr>
            <a:xfrm>
              <a:off x="1828800" y="3274414"/>
              <a:ext cx="6248400" cy="458293"/>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global sense amplifier</a:t>
              </a:r>
            </a:p>
          </p:txBody>
        </p:sp>
      </p:grpSp>
      <p:sp>
        <p:nvSpPr>
          <p:cNvPr id="5" name="Title 1">
            <a:extLst>
              <a:ext uri="{FF2B5EF4-FFF2-40B4-BE49-F238E27FC236}">
                <a16:creationId xmlns:a16="http://schemas.microsoft.com/office/drawing/2014/main" id="{670BE055-2BD2-36C1-A61A-707F615E1226}"/>
              </a:ext>
            </a:extLst>
          </p:cNvPr>
          <p:cNvSpPr>
            <a:spLocks noGrp="1"/>
          </p:cNvSpPr>
          <p:nvPr>
            <p:ph type="title"/>
          </p:nvPr>
        </p:nvSpPr>
        <p:spPr>
          <a:xfrm>
            <a:off x="169011" y="132334"/>
            <a:ext cx="8894602" cy="925840"/>
          </a:xfrm>
        </p:spPr>
        <p:txBody>
          <a:bodyPr>
            <a:noAutofit/>
          </a:bodyPr>
          <a:lstStyle/>
          <a:p>
            <a:r>
              <a:rPr lang="en-US" sz="3600" dirty="0"/>
              <a:t>Background: </a:t>
            </a:r>
            <a:br>
              <a:rPr lang="en-US" sz="3600" dirty="0"/>
            </a:br>
            <a:r>
              <a:rPr lang="en-US" sz="2800" dirty="0"/>
              <a:t>In-DRAM Majority Operations</a:t>
            </a:r>
          </a:p>
        </p:txBody>
      </p:sp>
      <p:grpSp>
        <p:nvGrpSpPr>
          <p:cNvPr id="2" name="Group 1">
            <a:extLst>
              <a:ext uri="{FF2B5EF4-FFF2-40B4-BE49-F238E27FC236}">
                <a16:creationId xmlns:a16="http://schemas.microsoft.com/office/drawing/2014/main" id="{1CE82247-058F-941E-2FE2-6BDFC787C848}"/>
              </a:ext>
            </a:extLst>
          </p:cNvPr>
          <p:cNvGrpSpPr/>
          <p:nvPr/>
        </p:nvGrpSpPr>
        <p:grpSpPr>
          <a:xfrm>
            <a:off x="1734834" y="2632962"/>
            <a:ext cx="1414038" cy="191087"/>
            <a:chOff x="1828799" y="2017072"/>
            <a:chExt cx="1414038" cy="191087"/>
          </a:xfrm>
          <a:solidFill>
            <a:srgbClr val="1A82C4"/>
          </a:solidFill>
        </p:grpSpPr>
        <p:sp>
          <p:nvSpPr>
            <p:cNvPr id="3" name="DRAM">
              <a:extLst>
                <a:ext uri="{FF2B5EF4-FFF2-40B4-BE49-F238E27FC236}">
                  <a16:creationId xmlns:a16="http://schemas.microsoft.com/office/drawing/2014/main" id="{09631FC6-1BD6-B83E-9931-90040493728F}"/>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4" name="Straight Connector 3">
              <a:extLst>
                <a:ext uri="{FF2B5EF4-FFF2-40B4-BE49-F238E27FC236}">
                  <a16:creationId xmlns:a16="http://schemas.microsoft.com/office/drawing/2014/main" id="{6934B981-2775-8EDF-A25E-6167A0D9404F}"/>
                </a:ext>
              </a:extLst>
            </p:cNvPr>
            <p:cNvCxnSpPr>
              <a:cxnSpLocks/>
              <a:stCxn id="10" idx="6"/>
              <a:endCxn id="3" idx="0"/>
            </p:cNvCxnSpPr>
            <p:nvPr/>
          </p:nvCxnSpPr>
          <p:spPr>
            <a:xfrm flipH="1">
              <a:off x="20581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F64100C-685E-5F87-D8A9-635360B4062A}"/>
                </a:ext>
              </a:extLst>
            </p:cNvPr>
            <p:cNvSpPr/>
            <p:nvPr/>
          </p:nvSpPr>
          <p:spPr>
            <a:xfrm>
              <a:off x="21345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 name="Oval 6">
              <a:extLst>
                <a:ext uri="{FF2B5EF4-FFF2-40B4-BE49-F238E27FC236}">
                  <a16:creationId xmlns:a16="http://schemas.microsoft.com/office/drawing/2014/main" id="{8EC98998-93DB-E932-0820-9DF9F02F8F08}"/>
                </a:ext>
              </a:extLst>
            </p:cNvPr>
            <p:cNvSpPr/>
            <p:nvPr/>
          </p:nvSpPr>
          <p:spPr>
            <a:xfrm>
              <a:off x="23638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 name="Oval 7">
              <a:extLst>
                <a:ext uri="{FF2B5EF4-FFF2-40B4-BE49-F238E27FC236}">
                  <a16:creationId xmlns:a16="http://schemas.microsoft.com/office/drawing/2014/main" id="{8CF848FB-4688-1468-C3A1-5451C838B968}"/>
                </a:ext>
              </a:extLst>
            </p:cNvPr>
            <p:cNvSpPr/>
            <p:nvPr/>
          </p:nvSpPr>
          <p:spPr>
            <a:xfrm>
              <a:off x="25931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 name="Oval 8">
              <a:extLst>
                <a:ext uri="{FF2B5EF4-FFF2-40B4-BE49-F238E27FC236}">
                  <a16:creationId xmlns:a16="http://schemas.microsoft.com/office/drawing/2014/main" id="{BF652EF2-3BD3-29CE-F83B-A69439B8A085}"/>
                </a:ext>
              </a:extLst>
            </p:cNvPr>
            <p:cNvSpPr/>
            <p:nvPr/>
          </p:nvSpPr>
          <p:spPr>
            <a:xfrm>
              <a:off x="28224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 name="Oval 9">
              <a:extLst>
                <a:ext uri="{FF2B5EF4-FFF2-40B4-BE49-F238E27FC236}">
                  <a16:creationId xmlns:a16="http://schemas.microsoft.com/office/drawing/2014/main" id="{1E072D3B-3A7D-89E0-D612-8998DD765EB5}"/>
                </a:ext>
              </a:extLst>
            </p:cNvPr>
            <p:cNvSpPr/>
            <p:nvPr/>
          </p:nvSpPr>
          <p:spPr>
            <a:xfrm>
              <a:off x="30517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 name="Group 10">
            <a:extLst>
              <a:ext uri="{FF2B5EF4-FFF2-40B4-BE49-F238E27FC236}">
                <a16:creationId xmlns:a16="http://schemas.microsoft.com/office/drawing/2014/main" id="{8984CB37-DA8C-8F1C-1E61-EF97360E6DCE}"/>
              </a:ext>
            </a:extLst>
          </p:cNvPr>
          <p:cNvGrpSpPr/>
          <p:nvPr/>
        </p:nvGrpSpPr>
        <p:grpSpPr>
          <a:xfrm>
            <a:off x="3292362" y="2632962"/>
            <a:ext cx="1414038" cy="191087"/>
            <a:chOff x="3386327" y="2017072"/>
            <a:chExt cx="1414038" cy="191087"/>
          </a:xfrm>
          <a:solidFill>
            <a:srgbClr val="1A82C4"/>
          </a:solidFill>
        </p:grpSpPr>
        <p:sp>
          <p:nvSpPr>
            <p:cNvPr id="12" name="DRAM">
              <a:extLst>
                <a:ext uri="{FF2B5EF4-FFF2-40B4-BE49-F238E27FC236}">
                  <a16:creationId xmlns:a16="http://schemas.microsoft.com/office/drawing/2014/main" id="{908CA824-0223-4389-E46B-B90B568A7D0D}"/>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13" name="Straight Connector 12">
              <a:extLst>
                <a:ext uri="{FF2B5EF4-FFF2-40B4-BE49-F238E27FC236}">
                  <a16:creationId xmlns:a16="http://schemas.microsoft.com/office/drawing/2014/main" id="{E1C8F143-5633-7B3F-9366-7A8CD2E77C90}"/>
                </a:ext>
              </a:extLst>
            </p:cNvPr>
            <p:cNvCxnSpPr>
              <a:cxnSpLocks/>
              <a:endCxn id="12" idx="0"/>
            </p:cNvCxnSpPr>
            <p:nvPr/>
          </p:nvCxnSpPr>
          <p:spPr>
            <a:xfrm flipH="1" flipV="1">
              <a:off x="3615631" y="2112616"/>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06BEBEF4-8EE2-D7BF-CCF3-E8B02379A4DA}"/>
                </a:ext>
              </a:extLst>
            </p:cNvPr>
            <p:cNvSpPr/>
            <p:nvPr/>
          </p:nvSpPr>
          <p:spPr>
            <a:xfrm>
              <a:off x="36920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 name="Oval 14">
              <a:extLst>
                <a:ext uri="{FF2B5EF4-FFF2-40B4-BE49-F238E27FC236}">
                  <a16:creationId xmlns:a16="http://schemas.microsoft.com/office/drawing/2014/main" id="{FDB97919-45E0-B335-6555-551106575D4B}"/>
                </a:ext>
              </a:extLst>
            </p:cNvPr>
            <p:cNvSpPr/>
            <p:nvPr/>
          </p:nvSpPr>
          <p:spPr>
            <a:xfrm>
              <a:off x="39213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 name="Oval 15">
              <a:extLst>
                <a:ext uri="{FF2B5EF4-FFF2-40B4-BE49-F238E27FC236}">
                  <a16:creationId xmlns:a16="http://schemas.microsoft.com/office/drawing/2014/main" id="{069FFF2C-CCB1-2562-A737-EC099C891948}"/>
                </a:ext>
              </a:extLst>
            </p:cNvPr>
            <p:cNvSpPr/>
            <p:nvPr/>
          </p:nvSpPr>
          <p:spPr>
            <a:xfrm>
              <a:off x="41506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 name="Oval 16">
              <a:extLst>
                <a:ext uri="{FF2B5EF4-FFF2-40B4-BE49-F238E27FC236}">
                  <a16:creationId xmlns:a16="http://schemas.microsoft.com/office/drawing/2014/main" id="{E54A9AB6-3F90-A354-4491-B55D9CD8D242}"/>
                </a:ext>
              </a:extLst>
            </p:cNvPr>
            <p:cNvSpPr/>
            <p:nvPr/>
          </p:nvSpPr>
          <p:spPr>
            <a:xfrm>
              <a:off x="43799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 name="Oval 17">
              <a:extLst>
                <a:ext uri="{FF2B5EF4-FFF2-40B4-BE49-F238E27FC236}">
                  <a16:creationId xmlns:a16="http://schemas.microsoft.com/office/drawing/2014/main" id="{3034DAD9-6FEA-FC4B-0A13-D0EA4957769D}"/>
                </a:ext>
              </a:extLst>
            </p:cNvPr>
            <p:cNvSpPr/>
            <p:nvPr/>
          </p:nvSpPr>
          <p:spPr>
            <a:xfrm>
              <a:off x="46092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9" name="Group 18">
            <a:extLst>
              <a:ext uri="{FF2B5EF4-FFF2-40B4-BE49-F238E27FC236}">
                <a16:creationId xmlns:a16="http://schemas.microsoft.com/office/drawing/2014/main" id="{0A946FD3-2005-09FD-9F70-05A05B0398CB}"/>
              </a:ext>
            </a:extLst>
          </p:cNvPr>
          <p:cNvGrpSpPr/>
          <p:nvPr/>
        </p:nvGrpSpPr>
        <p:grpSpPr>
          <a:xfrm>
            <a:off x="4859034" y="2632962"/>
            <a:ext cx="1414038" cy="191087"/>
            <a:chOff x="4952999" y="2017072"/>
            <a:chExt cx="1414038" cy="191087"/>
          </a:xfrm>
          <a:solidFill>
            <a:srgbClr val="1A82C4"/>
          </a:solidFill>
        </p:grpSpPr>
        <p:sp>
          <p:nvSpPr>
            <p:cNvPr id="20" name="DRAM">
              <a:extLst>
                <a:ext uri="{FF2B5EF4-FFF2-40B4-BE49-F238E27FC236}">
                  <a16:creationId xmlns:a16="http://schemas.microsoft.com/office/drawing/2014/main" id="{5A36EAEE-3E6C-85A8-3AC4-0858B13DD3ED}"/>
                </a:ext>
              </a:extLst>
            </p:cNvPr>
            <p:cNvSpPr/>
            <p:nvPr/>
          </p:nvSpPr>
          <p:spPr>
            <a:xfrm rot="5400000">
              <a:off x="49721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1" name="Straight Connector 20">
              <a:extLst>
                <a:ext uri="{FF2B5EF4-FFF2-40B4-BE49-F238E27FC236}">
                  <a16:creationId xmlns:a16="http://schemas.microsoft.com/office/drawing/2014/main" id="{586A96CF-99FB-FB6C-E72A-99E14E8F6B5D}"/>
                </a:ext>
              </a:extLst>
            </p:cNvPr>
            <p:cNvCxnSpPr>
              <a:cxnSpLocks/>
              <a:stCxn id="26" idx="6"/>
              <a:endCxn id="20" idx="0"/>
            </p:cNvCxnSpPr>
            <p:nvPr/>
          </p:nvCxnSpPr>
          <p:spPr>
            <a:xfrm flipH="1">
              <a:off x="51823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4116A549-97A1-4F1C-EA7F-D44179EE0AF1}"/>
                </a:ext>
              </a:extLst>
            </p:cNvPr>
            <p:cNvSpPr/>
            <p:nvPr/>
          </p:nvSpPr>
          <p:spPr>
            <a:xfrm>
              <a:off x="52587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3" name="Oval 22">
              <a:extLst>
                <a:ext uri="{FF2B5EF4-FFF2-40B4-BE49-F238E27FC236}">
                  <a16:creationId xmlns:a16="http://schemas.microsoft.com/office/drawing/2014/main" id="{AE84FFF0-694F-76D3-1011-1080CE4EDB44}"/>
                </a:ext>
              </a:extLst>
            </p:cNvPr>
            <p:cNvSpPr/>
            <p:nvPr/>
          </p:nvSpPr>
          <p:spPr>
            <a:xfrm>
              <a:off x="54880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 name="Oval 23">
              <a:extLst>
                <a:ext uri="{FF2B5EF4-FFF2-40B4-BE49-F238E27FC236}">
                  <a16:creationId xmlns:a16="http://schemas.microsoft.com/office/drawing/2014/main" id="{1EBD5B93-422B-3062-2F56-4E541B2E2FC5}"/>
                </a:ext>
              </a:extLst>
            </p:cNvPr>
            <p:cNvSpPr/>
            <p:nvPr/>
          </p:nvSpPr>
          <p:spPr>
            <a:xfrm>
              <a:off x="57173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5" name="Oval 24">
              <a:extLst>
                <a:ext uri="{FF2B5EF4-FFF2-40B4-BE49-F238E27FC236}">
                  <a16:creationId xmlns:a16="http://schemas.microsoft.com/office/drawing/2014/main" id="{AD212853-F78F-C218-5DDD-BB4CC5270C2A}"/>
                </a:ext>
              </a:extLst>
            </p:cNvPr>
            <p:cNvSpPr/>
            <p:nvPr/>
          </p:nvSpPr>
          <p:spPr>
            <a:xfrm>
              <a:off x="59466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 name="Oval 25">
              <a:extLst>
                <a:ext uri="{FF2B5EF4-FFF2-40B4-BE49-F238E27FC236}">
                  <a16:creationId xmlns:a16="http://schemas.microsoft.com/office/drawing/2014/main" id="{B9FF16DA-77D5-75A2-5E1A-4DBBBB373DD6}"/>
                </a:ext>
              </a:extLst>
            </p:cNvPr>
            <p:cNvSpPr/>
            <p:nvPr/>
          </p:nvSpPr>
          <p:spPr>
            <a:xfrm>
              <a:off x="61759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7" name="Group 26">
            <a:extLst>
              <a:ext uri="{FF2B5EF4-FFF2-40B4-BE49-F238E27FC236}">
                <a16:creationId xmlns:a16="http://schemas.microsoft.com/office/drawing/2014/main" id="{2C5A3958-EF7E-4AB1-119F-FD815BB14FC3}"/>
              </a:ext>
            </a:extLst>
          </p:cNvPr>
          <p:cNvGrpSpPr/>
          <p:nvPr/>
        </p:nvGrpSpPr>
        <p:grpSpPr>
          <a:xfrm>
            <a:off x="6416562" y="2632962"/>
            <a:ext cx="1414038" cy="191087"/>
            <a:chOff x="6510527" y="2017072"/>
            <a:chExt cx="1414038" cy="191087"/>
          </a:xfrm>
          <a:solidFill>
            <a:srgbClr val="1A82C4"/>
          </a:solidFill>
        </p:grpSpPr>
        <p:sp>
          <p:nvSpPr>
            <p:cNvPr id="28" name="DRAM">
              <a:extLst>
                <a:ext uri="{FF2B5EF4-FFF2-40B4-BE49-F238E27FC236}">
                  <a16:creationId xmlns:a16="http://schemas.microsoft.com/office/drawing/2014/main" id="{9A2C52DF-1F4D-1615-D26A-A5F0C313D2BE}"/>
                </a:ext>
              </a:extLst>
            </p:cNvPr>
            <p:cNvSpPr/>
            <p:nvPr/>
          </p:nvSpPr>
          <p:spPr>
            <a:xfrm rot="5400000">
              <a:off x="65296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9" name="Straight Connector 28">
              <a:extLst>
                <a:ext uri="{FF2B5EF4-FFF2-40B4-BE49-F238E27FC236}">
                  <a16:creationId xmlns:a16="http://schemas.microsoft.com/office/drawing/2014/main" id="{61719CE8-8E4C-47DE-E9BD-8A0F97F45EAB}"/>
                </a:ext>
              </a:extLst>
            </p:cNvPr>
            <p:cNvCxnSpPr>
              <a:cxnSpLocks/>
              <a:stCxn id="34" idx="6"/>
              <a:endCxn id="28" idx="0"/>
            </p:cNvCxnSpPr>
            <p:nvPr/>
          </p:nvCxnSpPr>
          <p:spPr>
            <a:xfrm flipH="1">
              <a:off x="6739831"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433F5EB-1F03-417D-2F01-9F7497AB344A}"/>
                </a:ext>
              </a:extLst>
            </p:cNvPr>
            <p:cNvSpPr/>
            <p:nvPr/>
          </p:nvSpPr>
          <p:spPr>
            <a:xfrm>
              <a:off x="68162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 name="Oval 30">
              <a:extLst>
                <a:ext uri="{FF2B5EF4-FFF2-40B4-BE49-F238E27FC236}">
                  <a16:creationId xmlns:a16="http://schemas.microsoft.com/office/drawing/2014/main" id="{469FE7AD-E56B-B044-2265-102D794A4CF1}"/>
                </a:ext>
              </a:extLst>
            </p:cNvPr>
            <p:cNvSpPr/>
            <p:nvPr/>
          </p:nvSpPr>
          <p:spPr>
            <a:xfrm>
              <a:off x="70455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 name="Oval 31">
              <a:extLst>
                <a:ext uri="{FF2B5EF4-FFF2-40B4-BE49-F238E27FC236}">
                  <a16:creationId xmlns:a16="http://schemas.microsoft.com/office/drawing/2014/main" id="{0D777840-97BF-7A0B-C68F-F960D6274A2A}"/>
                </a:ext>
              </a:extLst>
            </p:cNvPr>
            <p:cNvSpPr/>
            <p:nvPr/>
          </p:nvSpPr>
          <p:spPr>
            <a:xfrm>
              <a:off x="72748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 name="Oval 32">
              <a:extLst>
                <a:ext uri="{FF2B5EF4-FFF2-40B4-BE49-F238E27FC236}">
                  <a16:creationId xmlns:a16="http://schemas.microsoft.com/office/drawing/2014/main" id="{09A17C59-17DB-636F-FC29-E5F5EA968292}"/>
                </a:ext>
              </a:extLst>
            </p:cNvPr>
            <p:cNvSpPr/>
            <p:nvPr/>
          </p:nvSpPr>
          <p:spPr>
            <a:xfrm>
              <a:off x="75041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 name="Oval 33">
              <a:extLst>
                <a:ext uri="{FF2B5EF4-FFF2-40B4-BE49-F238E27FC236}">
                  <a16:creationId xmlns:a16="http://schemas.microsoft.com/office/drawing/2014/main" id="{FFDDB5A6-E154-B1EF-DC5C-3DAF5DA3C841}"/>
                </a:ext>
              </a:extLst>
            </p:cNvPr>
            <p:cNvSpPr/>
            <p:nvPr/>
          </p:nvSpPr>
          <p:spPr>
            <a:xfrm>
              <a:off x="77334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5" name="Group 34">
            <a:extLst>
              <a:ext uri="{FF2B5EF4-FFF2-40B4-BE49-F238E27FC236}">
                <a16:creationId xmlns:a16="http://schemas.microsoft.com/office/drawing/2014/main" id="{43764A6B-F477-53BA-2D82-91134E267410}"/>
              </a:ext>
            </a:extLst>
          </p:cNvPr>
          <p:cNvGrpSpPr/>
          <p:nvPr/>
        </p:nvGrpSpPr>
        <p:grpSpPr>
          <a:xfrm>
            <a:off x="1734834" y="2862568"/>
            <a:ext cx="1414038" cy="191087"/>
            <a:chOff x="1828799" y="2017072"/>
            <a:chExt cx="1414038" cy="191087"/>
          </a:xfrm>
        </p:grpSpPr>
        <p:sp>
          <p:nvSpPr>
            <p:cNvPr id="36" name="DRAM">
              <a:extLst>
                <a:ext uri="{FF2B5EF4-FFF2-40B4-BE49-F238E27FC236}">
                  <a16:creationId xmlns:a16="http://schemas.microsoft.com/office/drawing/2014/main" id="{D4944BB9-F4B6-DDFC-D7B9-1D49DCD1D8DB}"/>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7" name="Straight Connector 36">
              <a:extLst>
                <a:ext uri="{FF2B5EF4-FFF2-40B4-BE49-F238E27FC236}">
                  <a16:creationId xmlns:a16="http://schemas.microsoft.com/office/drawing/2014/main" id="{ED7673C7-00BD-B368-2D16-24F54297287E}"/>
                </a:ext>
              </a:extLst>
            </p:cNvPr>
            <p:cNvCxnSpPr>
              <a:cxnSpLocks/>
              <a:stCxn id="42" idx="6"/>
              <a:endCxn id="36" idx="0"/>
            </p:cNvCxnSpPr>
            <p:nvPr/>
          </p:nvCxnSpPr>
          <p:spPr>
            <a:xfrm flipH="1">
              <a:off x="20581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A0EBF2EE-A6FB-BC64-E567-12C53EB89078}"/>
                </a:ext>
              </a:extLst>
            </p:cNvPr>
            <p:cNvSpPr/>
            <p:nvPr/>
          </p:nvSpPr>
          <p:spPr>
            <a:xfrm>
              <a:off x="2134538"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 name="Oval 38">
              <a:extLst>
                <a:ext uri="{FF2B5EF4-FFF2-40B4-BE49-F238E27FC236}">
                  <a16:creationId xmlns:a16="http://schemas.microsoft.com/office/drawing/2014/main" id="{264D91E9-159A-2D8C-D31F-553544BD3211}"/>
                </a:ext>
              </a:extLst>
            </p:cNvPr>
            <p:cNvSpPr/>
            <p:nvPr/>
          </p:nvSpPr>
          <p:spPr>
            <a:xfrm>
              <a:off x="2363841"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 name="Oval 39">
              <a:extLst>
                <a:ext uri="{FF2B5EF4-FFF2-40B4-BE49-F238E27FC236}">
                  <a16:creationId xmlns:a16="http://schemas.microsoft.com/office/drawing/2014/main" id="{A4228EA6-C669-3F64-0AF9-E2A77BA70F7C}"/>
                </a:ext>
              </a:extLst>
            </p:cNvPr>
            <p:cNvSpPr/>
            <p:nvPr/>
          </p:nvSpPr>
          <p:spPr>
            <a:xfrm>
              <a:off x="2593144"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 name="Oval 40">
              <a:extLst>
                <a:ext uri="{FF2B5EF4-FFF2-40B4-BE49-F238E27FC236}">
                  <a16:creationId xmlns:a16="http://schemas.microsoft.com/office/drawing/2014/main" id="{41D3A074-8641-0991-EFDE-E367E5248B4E}"/>
                </a:ext>
              </a:extLst>
            </p:cNvPr>
            <p:cNvSpPr/>
            <p:nvPr/>
          </p:nvSpPr>
          <p:spPr>
            <a:xfrm>
              <a:off x="2822448"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 name="Oval 41">
              <a:extLst>
                <a:ext uri="{FF2B5EF4-FFF2-40B4-BE49-F238E27FC236}">
                  <a16:creationId xmlns:a16="http://schemas.microsoft.com/office/drawing/2014/main" id="{347B27D9-FA42-0C07-F5A6-41147322CA46}"/>
                </a:ext>
              </a:extLst>
            </p:cNvPr>
            <p:cNvSpPr/>
            <p:nvPr/>
          </p:nvSpPr>
          <p:spPr>
            <a:xfrm>
              <a:off x="3051751"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3" name="Group 42">
            <a:extLst>
              <a:ext uri="{FF2B5EF4-FFF2-40B4-BE49-F238E27FC236}">
                <a16:creationId xmlns:a16="http://schemas.microsoft.com/office/drawing/2014/main" id="{A73D0A0A-F63A-7EC9-8063-827ADD4844B0}"/>
              </a:ext>
            </a:extLst>
          </p:cNvPr>
          <p:cNvGrpSpPr/>
          <p:nvPr/>
        </p:nvGrpSpPr>
        <p:grpSpPr>
          <a:xfrm>
            <a:off x="3292362" y="2862568"/>
            <a:ext cx="1414038" cy="191087"/>
            <a:chOff x="3386327" y="2017072"/>
            <a:chExt cx="1414038" cy="191087"/>
          </a:xfrm>
        </p:grpSpPr>
        <p:sp>
          <p:nvSpPr>
            <p:cNvPr id="44" name="DRAM">
              <a:extLst>
                <a:ext uri="{FF2B5EF4-FFF2-40B4-BE49-F238E27FC236}">
                  <a16:creationId xmlns:a16="http://schemas.microsoft.com/office/drawing/2014/main" id="{9835713F-527A-071C-B3EA-B64ED5ADABE1}"/>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45" name="Straight Connector 44">
              <a:extLst>
                <a:ext uri="{FF2B5EF4-FFF2-40B4-BE49-F238E27FC236}">
                  <a16:creationId xmlns:a16="http://schemas.microsoft.com/office/drawing/2014/main" id="{76AF7696-BFB3-F463-98B1-3790FFC04288}"/>
                </a:ext>
              </a:extLst>
            </p:cNvPr>
            <p:cNvCxnSpPr>
              <a:cxnSpLocks/>
              <a:endCxn id="44" idx="0"/>
            </p:cNvCxnSpPr>
            <p:nvPr/>
          </p:nvCxnSpPr>
          <p:spPr>
            <a:xfrm flipH="1" flipV="1">
              <a:off x="3615631" y="2112616"/>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2391FC9-C1C4-390A-3E1F-DB2A3E43A752}"/>
                </a:ext>
              </a:extLst>
            </p:cNvPr>
            <p:cNvSpPr/>
            <p:nvPr/>
          </p:nvSpPr>
          <p:spPr>
            <a:xfrm>
              <a:off x="3692066"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 name="Oval 46">
              <a:extLst>
                <a:ext uri="{FF2B5EF4-FFF2-40B4-BE49-F238E27FC236}">
                  <a16:creationId xmlns:a16="http://schemas.microsoft.com/office/drawing/2014/main" id="{B735B4F2-3913-2736-9D72-943BCDA4C311}"/>
                </a:ext>
              </a:extLst>
            </p:cNvPr>
            <p:cNvSpPr/>
            <p:nvPr/>
          </p:nvSpPr>
          <p:spPr>
            <a:xfrm>
              <a:off x="3921369"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 name="Oval 47">
              <a:extLst>
                <a:ext uri="{FF2B5EF4-FFF2-40B4-BE49-F238E27FC236}">
                  <a16:creationId xmlns:a16="http://schemas.microsoft.com/office/drawing/2014/main" id="{39CE1CFC-09C6-07E8-9065-13B04A1F00CE}"/>
                </a:ext>
              </a:extLst>
            </p:cNvPr>
            <p:cNvSpPr/>
            <p:nvPr/>
          </p:nvSpPr>
          <p:spPr>
            <a:xfrm>
              <a:off x="4150672"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 name="Oval 48">
              <a:extLst>
                <a:ext uri="{FF2B5EF4-FFF2-40B4-BE49-F238E27FC236}">
                  <a16:creationId xmlns:a16="http://schemas.microsoft.com/office/drawing/2014/main" id="{951D5AA9-6B5A-BD6C-6121-CF69DE023EDC}"/>
                </a:ext>
              </a:extLst>
            </p:cNvPr>
            <p:cNvSpPr/>
            <p:nvPr/>
          </p:nvSpPr>
          <p:spPr>
            <a:xfrm>
              <a:off x="4379976"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 name="Oval 49">
              <a:extLst>
                <a:ext uri="{FF2B5EF4-FFF2-40B4-BE49-F238E27FC236}">
                  <a16:creationId xmlns:a16="http://schemas.microsoft.com/office/drawing/2014/main" id="{CE59E446-3895-9C1A-D39E-1BFE4D9D0A03}"/>
                </a:ext>
              </a:extLst>
            </p:cNvPr>
            <p:cNvSpPr/>
            <p:nvPr/>
          </p:nvSpPr>
          <p:spPr>
            <a:xfrm>
              <a:off x="4609279"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1" name="Group 50">
            <a:extLst>
              <a:ext uri="{FF2B5EF4-FFF2-40B4-BE49-F238E27FC236}">
                <a16:creationId xmlns:a16="http://schemas.microsoft.com/office/drawing/2014/main" id="{D8C7779F-75EE-586F-5964-42692EAA9DE3}"/>
              </a:ext>
            </a:extLst>
          </p:cNvPr>
          <p:cNvGrpSpPr/>
          <p:nvPr/>
        </p:nvGrpSpPr>
        <p:grpSpPr>
          <a:xfrm>
            <a:off x="4859034" y="2862568"/>
            <a:ext cx="1414038" cy="191087"/>
            <a:chOff x="4952999" y="2017072"/>
            <a:chExt cx="1414038" cy="191087"/>
          </a:xfrm>
        </p:grpSpPr>
        <p:sp>
          <p:nvSpPr>
            <p:cNvPr id="52" name="DRAM">
              <a:extLst>
                <a:ext uri="{FF2B5EF4-FFF2-40B4-BE49-F238E27FC236}">
                  <a16:creationId xmlns:a16="http://schemas.microsoft.com/office/drawing/2014/main" id="{DC2E67A6-2D8A-CE06-8A5E-42716C38174C}"/>
                </a:ext>
              </a:extLst>
            </p:cNvPr>
            <p:cNvSpPr/>
            <p:nvPr/>
          </p:nvSpPr>
          <p:spPr>
            <a:xfrm rot="5400000">
              <a:off x="49721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53" name="Straight Connector 52">
              <a:extLst>
                <a:ext uri="{FF2B5EF4-FFF2-40B4-BE49-F238E27FC236}">
                  <a16:creationId xmlns:a16="http://schemas.microsoft.com/office/drawing/2014/main" id="{2ED09007-04BA-7DB8-2F26-E6D7689D464D}"/>
                </a:ext>
              </a:extLst>
            </p:cNvPr>
            <p:cNvCxnSpPr>
              <a:cxnSpLocks/>
              <a:stCxn id="58" idx="6"/>
              <a:endCxn id="52" idx="0"/>
            </p:cNvCxnSpPr>
            <p:nvPr/>
          </p:nvCxnSpPr>
          <p:spPr>
            <a:xfrm flipH="1">
              <a:off x="51823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AC55FC69-E260-DA2F-8234-CF471213F86A}"/>
                </a:ext>
              </a:extLst>
            </p:cNvPr>
            <p:cNvSpPr/>
            <p:nvPr/>
          </p:nvSpPr>
          <p:spPr>
            <a:xfrm>
              <a:off x="5258738"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5" name="Oval 54">
              <a:extLst>
                <a:ext uri="{FF2B5EF4-FFF2-40B4-BE49-F238E27FC236}">
                  <a16:creationId xmlns:a16="http://schemas.microsoft.com/office/drawing/2014/main" id="{397E9717-CF60-2AA9-FCB4-CA1D860548E8}"/>
                </a:ext>
              </a:extLst>
            </p:cNvPr>
            <p:cNvSpPr/>
            <p:nvPr/>
          </p:nvSpPr>
          <p:spPr>
            <a:xfrm>
              <a:off x="5488041"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6" name="Oval 55">
              <a:extLst>
                <a:ext uri="{FF2B5EF4-FFF2-40B4-BE49-F238E27FC236}">
                  <a16:creationId xmlns:a16="http://schemas.microsoft.com/office/drawing/2014/main" id="{AA3FDE35-63C9-0426-910D-6DC0FE692F68}"/>
                </a:ext>
              </a:extLst>
            </p:cNvPr>
            <p:cNvSpPr/>
            <p:nvPr/>
          </p:nvSpPr>
          <p:spPr>
            <a:xfrm>
              <a:off x="5717344"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 name="Oval 56">
              <a:extLst>
                <a:ext uri="{FF2B5EF4-FFF2-40B4-BE49-F238E27FC236}">
                  <a16:creationId xmlns:a16="http://schemas.microsoft.com/office/drawing/2014/main" id="{D2A4203F-67C4-2B90-11A2-D12B9D6A8913}"/>
                </a:ext>
              </a:extLst>
            </p:cNvPr>
            <p:cNvSpPr/>
            <p:nvPr/>
          </p:nvSpPr>
          <p:spPr>
            <a:xfrm>
              <a:off x="5946648"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 name="Oval 57">
              <a:extLst>
                <a:ext uri="{FF2B5EF4-FFF2-40B4-BE49-F238E27FC236}">
                  <a16:creationId xmlns:a16="http://schemas.microsoft.com/office/drawing/2014/main" id="{2125C7C8-7CD5-7D7E-A9A5-55648E62D607}"/>
                </a:ext>
              </a:extLst>
            </p:cNvPr>
            <p:cNvSpPr/>
            <p:nvPr/>
          </p:nvSpPr>
          <p:spPr>
            <a:xfrm>
              <a:off x="6175951"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9" name="Group 58">
            <a:extLst>
              <a:ext uri="{FF2B5EF4-FFF2-40B4-BE49-F238E27FC236}">
                <a16:creationId xmlns:a16="http://schemas.microsoft.com/office/drawing/2014/main" id="{31B4AE96-B107-F7E7-9FCA-692EF818EFD3}"/>
              </a:ext>
            </a:extLst>
          </p:cNvPr>
          <p:cNvGrpSpPr/>
          <p:nvPr/>
        </p:nvGrpSpPr>
        <p:grpSpPr>
          <a:xfrm>
            <a:off x="6416562" y="2862568"/>
            <a:ext cx="1414038" cy="191087"/>
            <a:chOff x="6510527" y="2017072"/>
            <a:chExt cx="1414038" cy="191087"/>
          </a:xfrm>
        </p:grpSpPr>
        <p:sp>
          <p:nvSpPr>
            <p:cNvPr id="60" name="DRAM">
              <a:extLst>
                <a:ext uri="{FF2B5EF4-FFF2-40B4-BE49-F238E27FC236}">
                  <a16:creationId xmlns:a16="http://schemas.microsoft.com/office/drawing/2014/main" id="{62068A82-D860-07BA-9793-3637F84E9886}"/>
                </a:ext>
              </a:extLst>
            </p:cNvPr>
            <p:cNvSpPr/>
            <p:nvPr/>
          </p:nvSpPr>
          <p:spPr>
            <a:xfrm rot="5400000">
              <a:off x="65296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1" name="Straight Connector 60">
              <a:extLst>
                <a:ext uri="{FF2B5EF4-FFF2-40B4-BE49-F238E27FC236}">
                  <a16:creationId xmlns:a16="http://schemas.microsoft.com/office/drawing/2014/main" id="{17EE8F09-4D3F-6FFB-AA72-FD06FF32BE03}"/>
                </a:ext>
              </a:extLst>
            </p:cNvPr>
            <p:cNvCxnSpPr>
              <a:cxnSpLocks/>
              <a:stCxn id="664" idx="6"/>
              <a:endCxn id="60" idx="0"/>
            </p:cNvCxnSpPr>
            <p:nvPr/>
          </p:nvCxnSpPr>
          <p:spPr>
            <a:xfrm flipH="1">
              <a:off x="6739831"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FA14E8EA-9CBA-5522-2380-D61064B05B1A}"/>
                </a:ext>
              </a:extLst>
            </p:cNvPr>
            <p:cNvSpPr/>
            <p:nvPr/>
          </p:nvSpPr>
          <p:spPr>
            <a:xfrm>
              <a:off x="6816266"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 name="Oval 62">
              <a:extLst>
                <a:ext uri="{FF2B5EF4-FFF2-40B4-BE49-F238E27FC236}">
                  <a16:creationId xmlns:a16="http://schemas.microsoft.com/office/drawing/2014/main" id="{6F10AB15-A349-B7ED-B2DA-8CA06B2CF233}"/>
                </a:ext>
              </a:extLst>
            </p:cNvPr>
            <p:cNvSpPr/>
            <p:nvPr/>
          </p:nvSpPr>
          <p:spPr>
            <a:xfrm>
              <a:off x="7045569"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4" name="Oval 543">
              <a:extLst>
                <a:ext uri="{FF2B5EF4-FFF2-40B4-BE49-F238E27FC236}">
                  <a16:creationId xmlns:a16="http://schemas.microsoft.com/office/drawing/2014/main" id="{E3B46BF4-13E2-7837-C800-C0F6EF302D30}"/>
                </a:ext>
              </a:extLst>
            </p:cNvPr>
            <p:cNvSpPr/>
            <p:nvPr/>
          </p:nvSpPr>
          <p:spPr>
            <a:xfrm>
              <a:off x="7274872"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5" name="Oval 544">
              <a:extLst>
                <a:ext uri="{FF2B5EF4-FFF2-40B4-BE49-F238E27FC236}">
                  <a16:creationId xmlns:a16="http://schemas.microsoft.com/office/drawing/2014/main" id="{E8FF3355-5B54-7DAD-52B0-5F0C1ED918F5}"/>
                </a:ext>
              </a:extLst>
            </p:cNvPr>
            <p:cNvSpPr/>
            <p:nvPr/>
          </p:nvSpPr>
          <p:spPr>
            <a:xfrm>
              <a:off x="7504176"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64" name="Oval 663">
              <a:extLst>
                <a:ext uri="{FF2B5EF4-FFF2-40B4-BE49-F238E27FC236}">
                  <a16:creationId xmlns:a16="http://schemas.microsoft.com/office/drawing/2014/main" id="{A40CF415-BE84-E735-22BF-32460AA41EE0}"/>
                </a:ext>
              </a:extLst>
            </p:cNvPr>
            <p:cNvSpPr/>
            <p:nvPr/>
          </p:nvSpPr>
          <p:spPr>
            <a:xfrm>
              <a:off x="7733479"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65" name="Group 664">
            <a:extLst>
              <a:ext uri="{FF2B5EF4-FFF2-40B4-BE49-F238E27FC236}">
                <a16:creationId xmlns:a16="http://schemas.microsoft.com/office/drawing/2014/main" id="{9BF94446-C972-A95A-7476-858D828A2E51}"/>
              </a:ext>
            </a:extLst>
          </p:cNvPr>
          <p:cNvGrpSpPr/>
          <p:nvPr/>
        </p:nvGrpSpPr>
        <p:grpSpPr>
          <a:xfrm>
            <a:off x="2040573" y="2860175"/>
            <a:ext cx="1108299" cy="191086"/>
            <a:chOff x="2134538" y="2017072"/>
            <a:chExt cx="1108299" cy="191086"/>
          </a:xfrm>
          <a:solidFill>
            <a:srgbClr val="1A82C4"/>
          </a:solidFill>
        </p:grpSpPr>
        <p:sp>
          <p:nvSpPr>
            <p:cNvPr id="668" name="Oval 667">
              <a:extLst>
                <a:ext uri="{FF2B5EF4-FFF2-40B4-BE49-F238E27FC236}">
                  <a16:creationId xmlns:a16="http://schemas.microsoft.com/office/drawing/2014/main" id="{7D78D162-D72E-BAD0-66AA-DF1BCEAFEE43}"/>
                </a:ext>
              </a:extLst>
            </p:cNvPr>
            <p:cNvSpPr/>
            <p:nvPr/>
          </p:nvSpPr>
          <p:spPr>
            <a:xfrm>
              <a:off x="21345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69" name="Oval 668">
              <a:extLst>
                <a:ext uri="{FF2B5EF4-FFF2-40B4-BE49-F238E27FC236}">
                  <a16:creationId xmlns:a16="http://schemas.microsoft.com/office/drawing/2014/main" id="{4D886438-1C5F-4588-1B07-62BED5EAA749}"/>
                </a:ext>
              </a:extLst>
            </p:cNvPr>
            <p:cNvSpPr/>
            <p:nvPr/>
          </p:nvSpPr>
          <p:spPr>
            <a:xfrm>
              <a:off x="23638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0" name="Oval 669">
              <a:extLst>
                <a:ext uri="{FF2B5EF4-FFF2-40B4-BE49-F238E27FC236}">
                  <a16:creationId xmlns:a16="http://schemas.microsoft.com/office/drawing/2014/main" id="{982E7BFC-3C11-5174-AD32-E177D79EA4E0}"/>
                </a:ext>
              </a:extLst>
            </p:cNvPr>
            <p:cNvSpPr/>
            <p:nvPr/>
          </p:nvSpPr>
          <p:spPr>
            <a:xfrm>
              <a:off x="25931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1" name="Oval 670">
              <a:extLst>
                <a:ext uri="{FF2B5EF4-FFF2-40B4-BE49-F238E27FC236}">
                  <a16:creationId xmlns:a16="http://schemas.microsoft.com/office/drawing/2014/main" id="{EE5103E5-25EF-7D58-3E17-6C5CFAC214AA}"/>
                </a:ext>
              </a:extLst>
            </p:cNvPr>
            <p:cNvSpPr/>
            <p:nvPr/>
          </p:nvSpPr>
          <p:spPr>
            <a:xfrm>
              <a:off x="28224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2" name="Oval 671">
              <a:extLst>
                <a:ext uri="{FF2B5EF4-FFF2-40B4-BE49-F238E27FC236}">
                  <a16:creationId xmlns:a16="http://schemas.microsoft.com/office/drawing/2014/main" id="{621A22CB-0BFF-2910-35E7-7AF5FC86D451}"/>
                </a:ext>
              </a:extLst>
            </p:cNvPr>
            <p:cNvSpPr/>
            <p:nvPr/>
          </p:nvSpPr>
          <p:spPr>
            <a:xfrm>
              <a:off x="30517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73" name="Group 672">
            <a:extLst>
              <a:ext uri="{FF2B5EF4-FFF2-40B4-BE49-F238E27FC236}">
                <a16:creationId xmlns:a16="http://schemas.microsoft.com/office/drawing/2014/main" id="{C673F05D-D447-334C-6651-FC9AC6C0CCCE}"/>
              </a:ext>
            </a:extLst>
          </p:cNvPr>
          <p:cNvGrpSpPr/>
          <p:nvPr/>
        </p:nvGrpSpPr>
        <p:grpSpPr>
          <a:xfrm>
            <a:off x="3598101" y="2860175"/>
            <a:ext cx="1108299" cy="191086"/>
            <a:chOff x="3692066" y="2017072"/>
            <a:chExt cx="1108299" cy="191086"/>
          </a:xfrm>
          <a:solidFill>
            <a:srgbClr val="1A82C4"/>
          </a:solidFill>
        </p:grpSpPr>
        <p:sp>
          <p:nvSpPr>
            <p:cNvPr id="677" name="Oval 676">
              <a:extLst>
                <a:ext uri="{FF2B5EF4-FFF2-40B4-BE49-F238E27FC236}">
                  <a16:creationId xmlns:a16="http://schemas.microsoft.com/office/drawing/2014/main" id="{AEB96A0A-F547-EC94-95C9-B5D71E7DB3D1}"/>
                </a:ext>
              </a:extLst>
            </p:cNvPr>
            <p:cNvSpPr/>
            <p:nvPr/>
          </p:nvSpPr>
          <p:spPr>
            <a:xfrm>
              <a:off x="36920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8" name="Oval 677">
              <a:extLst>
                <a:ext uri="{FF2B5EF4-FFF2-40B4-BE49-F238E27FC236}">
                  <a16:creationId xmlns:a16="http://schemas.microsoft.com/office/drawing/2014/main" id="{715BA3AD-51ED-960F-5C78-9EFB05985789}"/>
                </a:ext>
              </a:extLst>
            </p:cNvPr>
            <p:cNvSpPr/>
            <p:nvPr/>
          </p:nvSpPr>
          <p:spPr>
            <a:xfrm>
              <a:off x="39213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9" name="Oval 678">
              <a:extLst>
                <a:ext uri="{FF2B5EF4-FFF2-40B4-BE49-F238E27FC236}">
                  <a16:creationId xmlns:a16="http://schemas.microsoft.com/office/drawing/2014/main" id="{BEC6AC32-44EC-D2B5-FE51-7A80070B1C35}"/>
                </a:ext>
              </a:extLst>
            </p:cNvPr>
            <p:cNvSpPr/>
            <p:nvPr/>
          </p:nvSpPr>
          <p:spPr>
            <a:xfrm>
              <a:off x="41506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0" name="Oval 679">
              <a:extLst>
                <a:ext uri="{FF2B5EF4-FFF2-40B4-BE49-F238E27FC236}">
                  <a16:creationId xmlns:a16="http://schemas.microsoft.com/office/drawing/2014/main" id="{528D6230-7C31-F4B0-83C4-A16590B32521}"/>
                </a:ext>
              </a:extLst>
            </p:cNvPr>
            <p:cNvSpPr/>
            <p:nvPr/>
          </p:nvSpPr>
          <p:spPr>
            <a:xfrm>
              <a:off x="43799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1" name="Oval 680">
              <a:extLst>
                <a:ext uri="{FF2B5EF4-FFF2-40B4-BE49-F238E27FC236}">
                  <a16:creationId xmlns:a16="http://schemas.microsoft.com/office/drawing/2014/main" id="{B9DCB362-87ED-632B-D25E-FE04D1D069B5}"/>
                </a:ext>
              </a:extLst>
            </p:cNvPr>
            <p:cNvSpPr/>
            <p:nvPr/>
          </p:nvSpPr>
          <p:spPr>
            <a:xfrm>
              <a:off x="46092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82" name="Group 681">
            <a:extLst>
              <a:ext uri="{FF2B5EF4-FFF2-40B4-BE49-F238E27FC236}">
                <a16:creationId xmlns:a16="http://schemas.microsoft.com/office/drawing/2014/main" id="{D0D45E6E-A482-CC59-236E-F5EDB92A99A6}"/>
              </a:ext>
            </a:extLst>
          </p:cNvPr>
          <p:cNvGrpSpPr/>
          <p:nvPr/>
        </p:nvGrpSpPr>
        <p:grpSpPr>
          <a:xfrm>
            <a:off x="5164773" y="2860175"/>
            <a:ext cx="1108299" cy="191086"/>
            <a:chOff x="5258738" y="2017072"/>
            <a:chExt cx="1108299" cy="191086"/>
          </a:xfrm>
          <a:solidFill>
            <a:srgbClr val="1A82C4"/>
          </a:solidFill>
        </p:grpSpPr>
        <p:sp>
          <p:nvSpPr>
            <p:cNvPr id="685" name="Oval 684">
              <a:extLst>
                <a:ext uri="{FF2B5EF4-FFF2-40B4-BE49-F238E27FC236}">
                  <a16:creationId xmlns:a16="http://schemas.microsoft.com/office/drawing/2014/main" id="{C2D6F263-BBC4-CA02-0A85-A6124A052017}"/>
                </a:ext>
              </a:extLst>
            </p:cNvPr>
            <p:cNvSpPr/>
            <p:nvPr/>
          </p:nvSpPr>
          <p:spPr>
            <a:xfrm>
              <a:off x="52587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6" name="Oval 685">
              <a:extLst>
                <a:ext uri="{FF2B5EF4-FFF2-40B4-BE49-F238E27FC236}">
                  <a16:creationId xmlns:a16="http://schemas.microsoft.com/office/drawing/2014/main" id="{D3351AD3-B74F-B796-0FC7-3A52504DBA02}"/>
                </a:ext>
              </a:extLst>
            </p:cNvPr>
            <p:cNvSpPr/>
            <p:nvPr/>
          </p:nvSpPr>
          <p:spPr>
            <a:xfrm>
              <a:off x="54880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7" name="Oval 686">
              <a:extLst>
                <a:ext uri="{FF2B5EF4-FFF2-40B4-BE49-F238E27FC236}">
                  <a16:creationId xmlns:a16="http://schemas.microsoft.com/office/drawing/2014/main" id="{17DC67DF-CDC6-052A-D003-BD71E1217C16}"/>
                </a:ext>
              </a:extLst>
            </p:cNvPr>
            <p:cNvSpPr/>
            <p:nvPr/>
          </p:nvSpPr>
          <p:spPr>
            <a:xfrm>
              <a:off x="57173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8" name="Oval 687">
              <a:extLst>
                <a:ext uri="{FF2B5EF4-FFF2-40B4-BE49-F238E27FC236}">
                  <a16:creationId xmlns:a16="http://schemas.microsoft.com/office/drawing/2014/main" id="{7BC5DEC4-ACE5-82EA-15FE-A0CBE242B02E}"/>
                </a:ext>
              </a:extLst>
            </p:cNvPr>
            <p:cNvSpPr/>
            <p:nvPr/>
          </p:nvSpPr>
          <p:spPr>
            <a:xfrm>
              <a:off x="59466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9" name="Oval 688">
              <a:extLst>
                <a:ext uri="{FF2B5EF4-FFF2-40B4-BE49-F238E27FC236}">
                  <a16:creationId xmlns:a16="http://schemas.microsoft.com/office/drawing/2014/main" id="{58F6F760-3971-4DB7-C44F-B8735B242D2F}"/>
                </a:ext>
              </a:extLst>
            </p:cNvPr>
            <p:cNvSpPr/>
            <p:nvPr/>
          </p:nvSpPr>
          <p:spPr>
            <a:xfrm>
              <a:off x="61759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90" name="Group 689">
            <a:extLst>
              <a:ext uri="{FF2B5EF4-FFF2-40B4-BE49-F238E27FC236}">
                <a16:creationId xmlns:a16="http://schemas.microsoft.com/office/drawing/2014/main" id="{D0B29526-41FE-F5A5-7660-DC2BD54B0224}"/>
              </a:ext>
            </a:extLst>
          </p:cNvPr>
          <p:cNvGrpSpPr/>
          <p:nvPr/>
        </p:nvGrpSpPr>
        <p:grpSpPr>
          <a:xfrm>
            <a:off x="6722301" y="2860175"/>
            <a:ext cx="1108299" cy="191086"/>
            <a:chOff x="6816266" y="2017072"/>
            <a:chExt cx="1108299" cy="191086"/>
          </a:xfrm>
          <a:solidFill>
            <a:srgbClr val="1A82C4"/>
          </a:solidFill>
        </p:grpSpPr>
        <p:sp>
          <p:nvSpPr>
            <p:cNvPr id="693" name="Oval 692">
              <a:extLst>
                <a:ext uri="{FF2B5EF4-FFF2-40B4-BE49-F238E27FC236}">
                  <a16:creationId xmlns:a16="http://schemas.microsoft.com/office/drawing/2014/main" id="{4006840C-85A7-E9A4-0807-A677EEB6D8E4}"/>
                </a:ext>
              </a:extLst>
            </p:cNvPr>
            <p:cNvSpPr/>
            <p:nvPr/>
          </p:nvSpPr>
          <p:spPr>
            <a:xfrm>
              <a:off x="68162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4" name="Oval 693">
              <a:extLst>
                <a:ext uri="{FF2B5EF4-FFF2-40B4-BE49-F238E27FC236}">
                  <a16:creationId xmlns:a16="http://schemas.microsoft.com/office/drawing/2014/main" id="{A2278E04-2654-A400-63A4-231D3C973790}"/>
                </a:ext>
              </a:extLst>
            </p:cNvPr>
            <p:cNvSpPr/>
            <p:nvPr/>
          </p:nvSpPr>
          <p:spPr>
            <a:xfrm>
              <a:off x="70455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5" name="Oval 694">
              <a:extLst>
                <a:ext uri="{FF2B5EF4-FFF2-40B4-BE49-F238E27FC236}">
                  <a16:creationId xmlns:a16="http://schemas.microsoft.com/office/drawing/2014/main" id="{40886D91-EBE9-4EA5-0A3F-22C9FAD8D3D8}"/>
                </a:ext>
              </a:extLst>
            </p:cNvPr>
            <p:cNvSpPr/>
            <p:nvPr/>
          </p:nvSpPr>
          <p:spPr>
            <a:xfrm>
              <a:off x="72748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6" name="Oval 695">
              <a:extLst>
                <a:ext uri="{FF2B5EF4-FFF2-40B4-BE49-F238E27FC236}">
                  <a16:creationId xmlns:a16="http://schemas.microsoft.com/office/drawing/2014/main" id="{9A424F40-5137-80C5-F23B-6D6E606D23A7}"/>
                </a:ext>
              </a:extLst>
            </p:cNvPr>
            <p:cNvSpPr/>
            <p:nvPr/>
          </p:nvSpPr>
          <p:spPr>
            <a:xfrm>
              <a:off x="75041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7" name="Oval 696">
              <a:extLst>
                <a:ext uri="{FF2B5EF4-FFF2-40B4-BE49-F238E27FC236}">
                  <a16:creationId xmlns:a16="http://schemas.microsoft.com/office/drawing/2014/main" id="{7C995BF4-972A-FF53-2CA5-7797AAEE0653}"/>
                </a:ext>
              </a:extLst>
            </p:cNvPr>
            <p:cNvSpPr/>
            <p:nvPr/>
          </p:nvSpPr>
          <p:spPr>
            <a:xfrm>
              <a:off x="77334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sp>
        <p:nvSpPr>
          <p:cNvPr id="691" name="TextBox 690">
            <a:extLst>
              <a:ext uri="{FF2B5EF4-FFF2-40B4-BE49-F238E27FC236}">
                <a16:creationId xmlns:a16="http://schemas.microsoft.com/office/drawing/2014/main" id="{36B455A9-BA6E-546E-A8DB-390603F495CA}"/>
              </a:ext>
            </a:extLst>
          </p:cNvPr>
          <p:cNvSpPr txBox="1"/>
          <p:nvPr/>
        </p:nvSpPr>
        <p:spPr>
          <a:xfrm>
            <a:off x="0" y="6062520"/>
            <a:ext cx="9144000" cy="430887"/>
          </a:xfrm>
          <a:prstGeom prst="rect">
            <a:avLst/>
          </a:prstGeom>
          <a:noFill/>
        </p:spPr>
        <p:txBody>
          <a:bodyPr wrap="square">
            <a:spAutoFit/>
          </a:bodyPr>
          <a:lstStyle/>
          <a:p>
            <a:pPr algn="ctr" fontAlgn="t"/>
            <a:r>
              <a:rPr lang="en-US" sz="1100" dirty="0">
                <a:effectLst/>
                <a:latin typeface="Avenir Next" panose="020B0503020202020204" pitchFamily="34" charset="0"/>
              </a:rPr>
              <a:t>Seshadri, Vivek, et al. "</a:t>
            </a:r>
            <a:r>
              <a:rPr lang="en-US" sz="1100" b="1" dirty="0">
                <a:solidFill>
                  <a:schemeClr val="accent4"/>
                </a:solidFill>
                <a:effectLst/>
                <a:latin typeface="Avenir Next" panose="020B0503020202020204" pitchFamily="34" charset="0"/>
              </a:rPr>
              <a:t> Ambit: In-Memory </a:t>
            </a:r>
            <a:r>
              <a:rPr lang="en-US" sz="1100" b="1" dirty="0">
                <a:solidFill>
                  <a:schemeClr val="accent4"/>
                </a:solidFill>
                <a:latin typeface="Avenir Next" panose="020B0503020202020204" pitchFamily="34" charset="0"/>
              </a:rPr>
              <a:t>A</a:t>
            </a:r>
            <a:r>
              <a:rPr lang="en-US" sz="1100" b="1" dirty="0">
                <a:solidFill>
                  <a:schemeClr val="accent4"/>
                </a:solidFill>
                <a:effectLst/>
                <a:latin typeface="Avenir Next" panose="020B0503020202020204" pitchFamily="34" charset="0"/>
              </a:rPr>
              <a:t>ccelerator for Bulk </a:t>
            </a:r>
            <a:r>
              <a:rPr lang="en-US" sz="1100" b="1" dirty="0">
                <a:solidFill>
                  <a:schemeClr val="accent4"/>
                </a:solidFill>
                <a:latin typeface="Avenir Next" panose="020B0503020202020204" pitchFamily="34" charset="0"/>
              </a:rPr>
              <a:t>B</a:t>
            </a:r>
            <a:r>
              <a:rPr lang="en-US" sz="1100" b="1" dirty="0">
                <a:solidFill>
                  <a:schemeClr val="accent4"/>
                </a:solidFill>
                <a:effectLst/>
                <a:latin typeface="Avenir Next" panose="020B0503020202020204" pitchFamily="34" charset="0"/>
              </a:rPr>
              <a:t>itwise Operations </a:t>
            </a:r>
            <a:br>
              <a:rPr lang="en-US" sz="1100" b="1" dirty="0">
                <a:solidFill>
                  <a:schemeClr val="accent4"/>
                </a:solidFill>
                <a:effectLst/>
                <a:latin typeface="Avenir Next" panose="020B0503020202020204" pitchFamily="34" charset="0"/>
              </a:rPr>
            </a:br>
            <a:r>
              <a:rPr lang="en-US" sz="1100" b="1" dirty="0">
                <a:solidFill>
                  <a:schemeClr val="accent4"/>
                </a:solidFill>
                <a:effectLst/>
                <a:latin typeface="Avenir Next" panose="020B0503020202020204" pitchFamily="34" charset="0"/>
              </a:rPr>
              <a:t>Using Commodity DRAM Technology</a:t>
            </a:r>
            <a:r>
              <a:rPr lang="en-US" sz="1100" dirty="0">
                <a:effectLst/>
                <a:latin typeface="Avenir Next" panose="020B0503020202020204" pitchFamily="34" charset="0"/>
              </a:rPr>
              <a:t>," in MICRO, 2017</a:t>
            </a:r>
            <a:endParaRPr lang="en-US" sz="1100" dirty="0">
              <a:latin typeface="Avenir Next" panose="020B0503020202020204" pitchFamily="34" charset="0"/>
            </a:endParaRPr>
          </a:p>
        </p:txBody>
      </p:sp>
      <p:sp>
        <p:nvSpPr>
          <p:cNvPr id="692" name="Rectangle 691">
            <a:extLst>
              <a:ext uri="{FF2B5EF4-FFF2-40B4-BE49-F238E27FC236}">
                <a16:creationId xmlns:a16="http://schemas.microsoft.com/office/drawing/2014/main" id="{69A63F96-956C-5EA9-0F9A-0FF68D3CAE89}"/>
              </a:ext>
            </a:extLst>
          </p:cNvPr>
          <p:cNvSpPr/>
          <p:nvPr/>
        </p:nvSpPr>
        <p:spPr>
          <a:xfrm>
            <a:off x="0" y="1188985"/>
            <a:ext cx="9144000" cy="774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Avenir Next" panose="020B0503020202020204" pitchFamily="34" charset="0"/>
              </a:rPr>
              <a:t>In-DRAM majority is performed by </a:t>
            </a:r>
            <a:br>
              <a:rPr lang="en-US" sz="2200" b="1" dirty="0">
                <a:solidFill>
                  <a:schemeClr val="tx1"/>
                </a:solidFill>
                <a:latin typeface="Avenir Next" panose="020B0503020202020204" pitchFamily="34" charset="0"/>
              </a:rPr>
            </a:br>
            <a:r>
              <a:rPr lang="en-US" sz="2200" b="1" dirty="0">
                <a:solidFill>
                  <a:srgbClr val="1A82C4"/>
                </a:solidFill>
                <a:latin typeface="Avenir Next" panose="020B0503020202020204" pitchFamily="34" charset="0"/>
              </a:rPr>
              <a:t>simultaneously activating three DRAM rows</a:t>
            </a:r>
            <a:endParaRPr lang="en-US" sz="2200" b="1" dirty="0">
              <a:solidFill>
                <a:schemeClr val="tx1"/>
              </a:solidFill>
              <a:latin typeface="Avenir Next" panose="020B0503020202020204" pitchFamily="34" charset="0"/>
            </a:endParaRPr>
          </a:p>
        </p:txBody>
      </p:sp>
      <p:grpSp>
        <p:nvGrpSpPr>
          <p:cNvPr id="701" name="Group 700">
            <a:extLst>
              <a:ext uri="{FF2B5EF4-FFF2-40B4-BE49-F238E27FC236}">
                <a16:creationId xmlns:a16="http://schemas.microsoft.com/office/drawing/2014/main" id="{2A13BFA4-7F50-5E2F-AFA2-EDF4A32475D1}"/>
              </a:ext>
            </a:extLst>
          </p:cNvPr>
          <p:cNvGrpSpPr/>
          <p:nvPr/>
        </p:nvGrpSpPr>
        <p:grpSpPr>
          <a:xfrm>
            <a:off x="7887087" y="2545281"/>
            <a:ext cx="1081825" cy="821945"/>
            <a:chOff x="7887087" y="2545281"/>
            <a:chExt cx="1081825" cy="821945"/>
          </a:xfrm>
        </p:grpSpPr>
        <p:sp>
          <p:nvSpPr>
            <p:cNvPr id="698" name="TextBox 697">
              <a:extLst>
                <a:ext uri="{FF2B5EF4-FFF2-40B4-BE49-F238E27FC236}">
                  <a16:creationId xmlns:a16="http://schemas.microsoft.com/office/drawing/2014/main" id="{A8B59A6C-A709-CBCE-93D7-CC0340BEE5BE}"/>
                </a:ext>
              </a:extLst>
            </p:cNvPr>
            <p:cNvSpPr txBox="1"/>
            <p:nvPr/>
          </p:nvSpPr>
          <p:spPr>
            <a:xfrm>
              <a:off x="7887087" y="2997894"/>
              <a:ext cx="1081825" cy="369332"/>
            </a:xfrm>
            <a:prstGeom prst="rect">
              <a:avLst/>
            </a:prstGeom>
            <a:noFill/>
          </p:spPr>
          <p:txBody>
            <a:bodyPr wrap="square">
              <a:spAutoFit/>
            </a:bodyPr>
            <a:lstStyle/>
            <a:p>
              <a:r>
                <a:rPr lang="en-US" sz="1800" b="1" i="1" dirty="0">
                  <a:solidFill>
                    <a:srgbClr val="C00000"/>
                  </a:solidFill>
                  <a:latin typeface="Avenir Next" panose="020B0503020202020204" pitchFamily="34" charset="0"/>
                </a:rPr>
                <a:t>← src</a:t>
              </a:r>
              <a:r>
                <a:rPr lang="en-US" sz="1800" b="1" i="1" baseline="-25000" dirty="0">
                  <a:solidFill>
                    <a:srgbClr val="C00000"/>
                  </a:solidFill>
                  <a:latin typeface="Avenir Next" panose="020B0503020202020204" pitchFamily="34" charset="0"/>
                </a:rPr>
                <a:t>3</a:t>
              </a:r>
              <a:endParaRPr lang="en-US" i="1" baseline="-25000" dirty="0">
                <a:solidFill>
                  <a:srgbClr val="C00000"/>
                </a:solidFill>
              </a:endParaRPr>
            </a:p>
          </p:txBody>
        </p:sp>
        <p:sp>
          <p:nvSpPr>
            <p:cNvPr id="699" name="TextBox 698">
              <a:extLst>
                <a:ext uri="{FF2B5EF4-FFF2-40B4-BE49-F238E27FC236}">
                  <a16:creationId xmlns:a16="http://schemas.microsoft.com/office/drawing/2014/main" id="{84459065-54F5-3A52-D8FA-A4BB93A15FBA}"/>
                </a:ext>
              </a:extLst>
            </p:cNvPr>
            <p:cNvSpPr txBox="1"/>
            <p:nvPr/>
          </p:nvSpPr>
          <p:spPr>
            <a:xfrm>
              <a:off x="7887087" y="2771588"/>
              <a:ext cx="1081825" cy="369332"/>
            </a:xfrm>
            <a:prstGeom prst="rect">
              <a:avLst/>
            </a:prstGeom>
            <a:noFill/>
          </p:spPr>
          <p:txBody>
            <a:bodyPr wrap="square">
              <a:spAutoFit/>
            </a:bodyPr>
            <a:lstStyle/>
            <a:p>
              <a:r>
                <a:rPr lang="en-US" b="1" i="1" dirty="0">
                  <a:solidFill>
                    <a:srgbClr val="C00000"/>
                  </a:solidFill>
                  <a:latin typeface="Avenir Next" panose="020B0503020202020204" pitchFamily="34" charset="0"/>
                </a:rPr>
                <a:t>← src</a:t>
              </a:r>
              <a:r>
                <a:rPr lang="en-US" b="1" i="1" baseline="-25000" dirty="0">
                  <a:solidFill>
                    <a:srgbClr val="C00000"/>
                  </a:solidFill>
                  <a:latin typeface="Avenir Next" panose="020B0503020202020204" pitchFamily="34" charset="0"/>
                </a:rPr>
                <a:t>2</a:t>
              </a:r>
              <a:endParaRPr lang="en-US" i="1" baseline="-25000" dirty="0">
                <a:solidFill>
                  <a:srgbClr val="C00000"/>
                </a:solidFill>
              </a:endParaRPr>
            </a:p>
          </p:txBody>
        </p:sp>
        <p:sp>
          <p:nvSpPr>
            <p:cNvPr id="700" name="TextBox 699">
              <a:extLst>
                <a:ext uri="{FF2B5EF4-FFF2-40B4-BE49-F238E27FC236}">
                  <a16:creationId xmlns:a16="http://schemas.microsoft.com/office/drawing/2014/main" id="{C798F648-7C04-A4A0-7E1A-357523EA9C2C}"/>
                </a:ext>
              </a:extLst>
            </p:cNvPr>
            <p:cNvSpPr txBox="1"/>
            <p:nvPr/>
          </p:nvSpPr>
          <p:spPr>
            <a:xfrm>
              <a:off x="7887087" y="2545281"/>
              <a:ext cx="1081825" cy="369332"/>
            </a:xfrm>
            <a:prstGeom prst="rect">
              <a:avLst/>
            </a:prstGeom>
            <a:noFill/>
          </p:spPr>
          <p:txBody>
            <a:bodyPr wrap="square">
              <a:spAutoFit/>
            </a:bodyPr>
            <a:lstStyle/>
            <a:p>
              <a:r>
                <a:rPr lang="en-US" b="1" i="1" dirty="0">
                  <a:solidFill>
                    <a:srgbClr val="C00000"/>
                  </a:solidFill>
                  <a:latin typeface="Avenir Next" panose="020B0503020202020204" pitchFamily="34" charset="0"/>
                </a:rPr>
                <a:t>← src</a:t>
              </a:r>
              <a:r>
                <a:rPr lang="en-US" b="1" i="1" baseline="-25000" dirty="0">
                  <a:solidFill>
                    <a:srgbClr val="C00000"/>
                  </a:solidFill>
                  <a:latin typeface="Avenir Next" panose="020B0503020202020204" pitchFamily="34" charset="0"/>
                </a:rPr>
                <a:t>1</a:t>
              </a:r>
              <a:endParaRPr lang="en-US" i="1" baseline="-25000" dirty="0">
                <a:solidFill>
                  <a:srgbClr val="C00000"/>
                </a:solidFill>
              </a:endParaRPr>
            </a:p>
          </p:txBody>
        </p:sp>
      </p:grpSp>
    </p:spTree>
    <p:extLst>
      <p:ext uri="{BB962C8B-B14F-4D97-AF65-F5344CB8AC3E}">
        <p14:creationId xmlns:p14="http://schemas.microsoft.com/office/powerpoint/2010/main" val="9856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500"/>
                                        <p:tgtEl>
                                          <p:spTgt spid="546"/>
                                        </p:tgtEl>
                                      </p:cBhvr>
                                    </p:animEffect>
                                  </p:childTnLst>
                                </p:cTn>
                              </p:par>
                              <p:par>
                                <p:cTn id="8" presetID="22" presetClass="entr" presetSubtype="8" fill="hold" nodeType="withEffect">
                                  <p:stCondLst>
                                    <p:cond delay="0"/>
                                  </p:stCondLst>
                                  <p:childTnLst>
                                    <p:set>
                                      <p:cBhvr>
                                        <p:cTn id="9" dur="1" fill="hold">
                                          <p:stCondLst>
                                            <p:cond delay="0"/>
                                          </p:stCondLst>
                                        </p:cTn>
                                        <p:tgtEl>
                                          <p:spTgt spid="553"/>
                                        </p:tgtEl>
                                        <p:attrNameLst>
                                          <p:attrName>style.visibility</p:attrName>
                                        </p:attrNameLst>
                                      </p:cBhvr>
                                      <p:to>
                                        <p:strVal val="visible"/>
                                      </p:to>
                                    </p:set>
                                    <p:animEffect transition="in" filter="wipe(left)">
                                      <p:cBhvr>
                                        <p:cTn id="10" dur="500"/>
                                        <p:tgtEl>
                                          <p:spTgt spid="553"/>
                                        </p:tgtEl>
                                      </p:cBhvr>
                                    </p:animEffect>
                                  </p:childTnLst>
                                </p:cTn>
                              </p:par>
                              <p:par>
                                <p:cTn id="11" presetID="22" presetClass="entr" presetSubtype="1" fill="hold" nodeType="withEffect">
                                  <p:stCondLst>
                                    <p:cond delay="0"/>
                                  </p:stCondLst>
                                  <p:childTnLst>
                                    <p:set>
                                      <p:cBhvr>
                                        <p:cTn id="12" dur="1" fill="hold">
                                          <p:stCondLst>
                                            <p:cond delay="0"/>
                                          </p:stCondLst>
                                        </p:cTn>
                                        <p:tgtEl>
                                          <p:spTgt spid="554"/>
                                        </p:tgtEl>
                                        <p:attrNameLst>
                                          <p:attrName>style.visibility</p:attrName>
                                        </p:attrNameLst>
                                      </p:cBhvr>
                                      <p:to>
                                        <p:strVal val="visible"/>
                                      </p:to>
                                    </p:set>
                                    <p:animEffect transition="in" filter="wipe(up)">
                                      <p:cBhvr>
                                        <p:cTn id="13" dur="500"/>
                                        <p:tgtEl>
                                          <p:spTgt spid="554"/>
                                        </p:tgtEl>
                                      </p:cBhvr>
                                    </p:animEffect>
                                  </p:childTnLst>
                                </p:cTn>
                              </p:par>
                              <p:par>
                                <p:cTn id="14" presetID="22" presetClass="entr" presetSubtype="8"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par>
                                <p:cTn id="17" presetID="22" presetClass="entr" presetSubtype="8"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par>
                                <p:cTn id="20" presetID="22" presetClass="entr" presetSubtype="8" fill="hold" nodeType="withEffect">
                                  <p:stCondLst>
                                    <p:cond delay="0"/>
                                  </p:stCondLst>
                                  <p:childTnLst>
                                    <p:set>
                                      <p:cBhvr>
                                        <p:cTn id="21" dur="1" fill="hold">
                                          <p:stCondLst>
                                            <p:cond delay="0"/>
                                          </p:stCondLst>
                                        </p:cTn>
                                        <p:tgtEl>
                                          <p:spTgt spid="612"/>
                                        </p:tgtEl>
                                        <p:attrNameLst>
                                          <p:attrName>style.visibility</p:attrName>
                                        </p:attrNameLst>
                                      </p:cBhvr>
                                      <p:to>
                                        <p:strVal val="visible"/>
                                      </p:to>
                                    </p:set>
                                    <p:animEffect transition="in" filter="wipe(left)">
                                      <p:cBhvr>
                                        <p:cTn id="22" dur="500"/>
                                        <p:tgtEl>
                                          <p:spTgt spid="612"/>
                                        </p:tgtEl>
                                      </p:cBhvr>
                                    </p:animEffect>
                                  </p:childTnLst>
                                </p:cTn>
                              </p:par>
                              <p:par>
                                <p:cTn id="23" presetID="22" presetClass="entr" presetSubtype="1" fill="hold" nodeType="withEffect">
                                  <p:stCondLst>
                                    <p:cond delay="0"/>
                                  </p:stCondLst>
                                  <p:childTnLst>
                                    <p:set>
                                      <p:cBhvr>
                                        <p:cTn id="24" dur="1" fill="hold">
                                          <p:stCondLst>
                                            <p:cond delay="0"/>
                                          </p:stCondLst>
                                        </p:cTn>
                                        <p:tgtEl>
                                          <p:spTgt spid="555"/>
                                        </p:tgtEl>
                                        <p:attrNameLst>
                                          <p:attrName>style.visibility</p:attrName>
                                        </p:attrNameLst>
                                      </p:cBhvr>
                                      <p:to>
                                        <p:strVal val="visible"/>
                                      </p:to>
                                    </p:set>
                                    <p:animEffect transition="in" filter="wipe(up)">
                                      <p:cBhvr>
                                        <p:cTn id="25" dur="500"/>
                                        <p:tgtEl>
                                          <p:spTgt spid="555"/>
                                        </p:tgtEl>
                                      </p:cBhvr>
                                    </p:animEffect>
                                  </p:childTnLst>
                                </p:cTn>
                              </p:par>
                              <p:par>
                                <p:cTn id="26" presetID="22" presetClass="entr" presetSubtype="8"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2" presetClass="entr" presetSubtype="8"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left)">
                                      <p:cBhvr>
                                        <p:cTn id="31" dur="500"/>
                                        <p:tgtEl>
                                          <p:spTgt spid="43"/>
                                        </p:tgtEl>
                                      </p:cBhvr>
                                    </p:animEffect>
                                  </p:childTnLst>
                                </p:cTn>
                              </p:par>
                              <p:par>
                                <p:cTn id="32" presetID="22" presetClass="entr" presetSubtype="8" fill="hold" nodeType="withEffect">
                                  <p:stCondLst>
                                    <p:cond delay="0"/>
                                  </p:stCondLst>
                                  <p:childTnLst>
                                    <p:set>
                                      <p:cBhvr>
                                        <p:cTn id="33" dur="1" fill="hold">
                                          <p:stCondLst>
                                            <p:cond delay="0"/>
                                          </p:stCondLst>
                                        </p:cTn>
                                        <p:tgtEl>
                                          <p:spTgt spid="620"/>
                                        </p:tgtEl>
                                        <p:attrNameLst>
                                          <p:attrName>style.visibility</p:attrName>
                                        </p:attrNameLst>
                                      </p:cBhvr>
                                      <p:to>
                                        <p:strVal val="visible"/>
                                      </p:to>
                                    </p:set>
                                    <p:animEffect transition="in" filter="wipe(left)">
                                      <p:cBhvr>
                                        <p:cTn id="34" dur="500"/>
                                        <p:tgtEl>
                                          <p:spTgt spid="620"/>
                                        </p:tgtEl>
                                      </p:cBhvr>
                                    </p:animEffect>
                                  </p:childTnLst>
                                </p:cTn>
                              </p:par>
                              <p:par>
                                <p:cTn id="35" presetID="22" presetClass="entr" presetSubtype="1" fill="hold" nodeType="withEffect">
                                  <p:stCondLst>
                                    <p:cond delay="0"/>
                                  </p:stCondLst>
                                  <p:childTnLst>
                                    <p:set>
                                      <p:cBhvr>
                                        <p:cTn id="36" dur="1" fill="hold">
                                          <p:stCondLst>
                                            <p:cond delay="0"/>
                                          </p:stCondLst>
                                        </p:cTn>
                                        <p:tgtEl>
                                          <p:spTgt spid="556"/>
                                        </p:tgtEl>
                                        <p:attrNameLst>
                                          <p:attrName>style.visibility</p:attrName>
                                        </p:attrNameLst>
                                      </p:cBhvr>
                                      <p:to>
                                        <p:strVal val="visible"/>
                                      </p:to>
                                    </p:set>
                                    <p:animEffect transition="in" filter="wipe(up)">
                                      <p:cBhvr>
                                        <p:cTn id="37" dur="500"/>
                                        <p:tgtEl>
                                          <p:spTgt spid="556"/>
                                        </p:tgtEl>
                                      </p:cBhvr>
                                    </p:animEffect>
                                  </p:childTnLst>
                                </p:cTn>
                              </p:par>
                              <p:par>
                                <p:cTn id="38" presetID="22" presetClass="entr" presetSubtype="8"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par>
                                <p:cTn id="41" presetID="22" presetClass="entr" presetSubtype="8"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wipe(left)">
                                      <p:cBhvr>
                                        <p:cTn id="43" dur="500"/>
                                        <p:tgtEl>
                                          <p:spTgt spid="51"/>
                                        </p:tgtEl>
                                      </p:cBhvr>
                                    </p:animEffect>
                                  </p:childTnLst>
                                </p:cTn>
                              </p:par>
                              <p:par>
                                <p:cTn id="44" presetID="22" presetClass="entr" presetSubtype="8" fill="hold" nodeType="withEffect">
                                  <p:stCondLst>
                                    <p:cond delay="0"/>
                                  </p:stCondLst>
                                  <p:childTnLst>
                                    <p:set>
                                      <p:cBhvr>
                                        <p:cTn id="45" dur="1" fill="hold">
                                          <p:stCondLst>
                                            <p:cond delay="0"/>
                                          </p:stCondLst>
                                        </p:cTn>
                                        <p:tgtEl>
                                          <p:spTgt spid="628"/>
                                        </p:tgtEl>
                                        <p:attrNameLst>
                                          <p:attrName>style.visibility</p:attrName>
                                        </p:attrNameLst>
                                      </p:cBhvr>
                                      <p:to>
                                        <p:strVal val="visible"/>
                                      </p:to>
                                    </p:set>
                                    <p:animEffect transition="in" filter="wipe(left)">
                                      <p:cBhvr>
                                        <p:cTn id="46" dur="500"/>
                                        <p:tgtEl>
                                          <p:spTgt spid="628"/>
                                        </p:tgtEl>
                                      </p:cBhvr>
                                    </p:animEffect>
                                  </p:childTnLst>
                                </p:cTn>
                              </p:par>
                              <p:par>
                                <p:cTn id="47" presetID="22" presetClass="entr" presetSubtype="1" fill="hold" nodeType="withEffect">
                                  <p:stCondLst>
                                    <p:cond delay="0"/>
                                  </p:stCondLst>
                                  <p:childTnLst>
                                    <p:set>
                                      <p:cBhvr>
                                        <p:cTn id="48" dur="1" fill="hold">
                                          <p:stCondLst>
                                            <p:cond delay="0"/>
                                          </p:stCondLst>
                                        </p:cTn>
                                        <p:tgtEl>
                                          <p:spTgt spid="557"/>
                                        </p:tgtEl>
                                        <p:attrNameLst>
                                          <p:attrName>style.visibility</p:attrName>
                                        </p:attrNameLst>
                                      </p:cBhvr>
                                      <p:to>
                                        <p:strVal val="visible"/>
                                      </p:to>
                                    </p:set>
                                    <p:animEffect transition="in" filter="wipe(up)">
                                      <p:cBhvr>
                                        <p:cTn id="49" dur="500"/>
                                        <p:tgtEl>
                                          <p:spTgt spid="557"/>
                                        </p:tgtEl>
                                      </p:cBhvr>
                                    </p:animEffect>
                                  </p:childTnLst>
                                </p:cTn>
                              </p:par>
                              <p:par>
                                <p:cTn id="50" presetID="22" presetClass="entr" presetSubtype="8"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par>
                                <p:cTn id="53" presetID="22" presetClass="entr" presetSubtype="8"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wipe(left)">
                                      <p:cBhvr>
                                        <p:cTn id="55" dur="500"/>
                                        <p:tgtEl>
                                          <p:spTgt spid="59"/>
                                        </p:tgtEl>
                                      </p:cBhvr>
                                    </p:animEffect>
                                  </p:childTnLst>
                                </p:cTn>
                              </p:par>
                              <p:par>
                                <p:cTn id="56" presetID="22" presetClass="entr" presetSubtype="8" fill="hold" nodeType="withEffect">
                                  <p:stCondLst>
                                    <p:cond delay="0"/>
                                  </p:stCondLst>
                                  <p:childTnLst>
                                    <p:set>
                                      <p:cBhvr>
                                        <p:cTn id="57" dur="1" fill="hold">
                                          <p:stCondLst>
                                            <p:cond delay="0"/>
                                          </p:stCondLst>
                                        </p:cTn>
                                        <p:tgtEl>
                                          <p:spTgt spid="636"/>
                                        </p:tgtEl>
                                        <p:attrNameLst>
                                          <p:attrName>style.visibility</p:attrName>
                                        </p:attrNameLst>
                                      </p:cBhvr>
                                      <p:to>
                                        <p:strVal val="visible"/>
                                      </p:to>
                                    </p:set>
                                    <p:animEffect transition="in" filter="wipe(left)">
                                      <p:cBhvr>
                                        <p:cTn id="58" dur="500"/>
                                        <p:tgtEl>
                                          <p:spTgt spid="636"/>
                                        </p:tgtEl>
                                      </p:cBhvr>
                                    </p:animEffect>
                                  </p:childTnLst>
                                </p:cTn>
                              </p:par>
                              <p:par>
                                <p:cTn id="59" presetID="22" presetClass="entr" presetSubtype="1" fill="hold" nodeType="withEffect">
                                  <p:stCondLst>
                                    <p:cond delay="0"/>
                                  </p:stCondLst>
                                  <p:childTnLst>
                                    <p:set>
                                      <p:cBhvr>
                                        <p:cTn id="60" dur="1" fill="hold">
                                          <p:stCondLst>
                                            <p:cond delay="0"/>
                                          </p:stCondLst>
                                        </p:cTn>
                                        <p:tgtEl>
                                          <p:spTgt spid="559"/>
                                        </p:tgtEl>
                                        <p:attrNameLst>
                                          <p:attrName>style.visibility</p:attrName>
                                        </p:attrNameLst>
                                      </p:cBhvr>
                                      <p:to>
                                        <p:strVal val="visible"/>
                                      </p:to>
                                    </p:set>
                                    <p:animEffect transition="in" filter="wipe(up)">
                                      <p:cBhvr>
                                        <p:cTn id="61" dur="500"/>
                                        <p:tgtEl>
                                          <p:spTgt spid="559"/>
                                        </p:tgtEl>
                                      </p:cBhvr>
                                    </p:animEffect>
                                  </p:childTnLst>
                                </p:cTn>
                              </p:par>
                              <p:par>
                                <p:cTn id="62" presetID="10" presetClass="entr" presetSubtype="0" fill="hold" nodeType="withEffect">
                                  <p:stCondLst>
                                    <p:cond delay="0"/>
                                  </p:stCondLst>
                                  <p:childTnLst>
                                    <p:set>
                                      <p:cBhvr>
                                        <p:cTn id="63" dur="1" fill="hold">
                                          <p:stCondLst>
                                            <p:cond delay="0"/>
                                          </p:stCondLst>
                                        </p:cTn>
                                        <p:tgtEl>
                                          <p:spTgt spid="701"/>
                                        </p:tgtEl>
                                        <p:attrNameLst>
                                          <p:attrName>style.visibility</p:attrName>
                                        </p:attrNameLst>
                                      </p:cBhvr>
                                      <p:to>
                                        <p:strVal val="visible"/>
                                      </p:to>
                                    </p:set>
                                    <p:animEffect transition="in" filter="fade">
                                      <p:cBhvr>
                                        <p:cTn id="64" dur="500"/>
                                        <p:tgtEl>
                                          <p:spTgt spid="70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665"/>
                                        </p:tgtEl>
                                        <p:attrNameLst>
                                          <p:attrName>style.visibility</p:attrName>
                                        </p:attrNameLst>
                                      </p:cBhvr>
                                      <p:to>
                                        <p:strVal val="visible"/>
                                      </p:to>
                                    </p:set>
                                    <p:animEffect transition="in" filter="wipe(down)">
                                      <p:cBhvr>
                                        <p:cTn id="69" dur="500"/>
                                        <p:tgtEl>
                                          <p:spTgt spid="665"/>
                                        </p:tgtEl>
                                      </p:cBhvr>
                                    </p:animEffect>
                                  </p:childTnLst>
                                </p:cTn>
                              </p:par>
                              <p:par>
                                <p:cTn id="70" presetID="22" presetClass="entr" presetSubtype="4" fill="hold" nodeType="withEffect">
                                  <p:stCondLst>
                                    <p:cond delay="0"/>
                                  </p:stCondLst>
                                  <p:childTnLst>
                                    <p:set>
                                      <p:cBhvr>
                                        <p:cTn id="71" dur="1" fill="hold">
                                          <p:stCondLst>
                                            <p:cond delay="0"/>
                                          </p:stCondLst>
                                        </p:cTn>
                                        <p:tgtEl>
                                          <p:spTgt spid="673"/>
                                        </p:tgtEl>
                                        <p:attrNameLst>
                                          <p:attrName>style.visibility</p:attrName>
                                        </p:attrNameLst>
                                      </p:cBhvr>
                                      <p:to>
                                        <p:strVal val="visible"/>
                                      </p:to>
                                    </p:set>
                                    <p:animEffect transition="in" filter="wipe(down)">
                                      <p:cBhvr>
                                        <p:cTn id="72" dur="500"/>
                                        <p:tgtEl>
                                          <p:spTgt spid="673"/>
                                        </p:tgtEl>
                                      </p:cBhvr>
                                    </p:animEffect>
                                  </p:childTnLst>
                                </p:cTn>
                              </p:par>
                              <p:par>
                                <p:cTn id="73" presetID="22" presetClass="entr" presetSubtype="4" fill="hold" nodeType="withEffect">
                                  <p:stCondLst>
                                    <p:cond delay="0"/>
                                  </p:stCondLst>
                                  <p:childTnLst>
                                    <p:set>
                                      <p:cBhvr>
                                        <p:cTn id="74" dur="1" fill="hold">
                                          <p:stCondLst>
                                            <p:cond delay="0"/>
                                          </p:stCondLst>
                                        </p:cTn>
                                        <p:tgtEl>
                                          <p:spTgt spid="682"/>
                                        </p:tgtEl>
                                        <p:attrNameLst>
                                          <p:attrName>style.visibility</p:attrName>
                                        </p:attrNameLst>
                                      </p:cBhvr>
                                      <p:to>
                                        <p:strVal val="visible"/>
                                      </p:to>
                                    </p:set>
                                    <p:animEffect transition="in" filter="wipe(down)">
                                      <p:cBhvr>
                                        <p:cTn id="75" dur="500"/>
                                        <p:tgtEl>
                                          <p:spTgt spid="682"/>
                                        </p:tgtEl>
                                      </p:cBhvr>
                                    </p:animEffect>
                                  </p:childTnLst>
                                </p:cTn>
                              </p:par>
                              <p:par>
                                <p:cTn id="76" presetID="22" presetClass="entr" presetSubtype="4" fill="hold" nodeType="withEffect">
                                  <p:stCondLst>
                                    <p:cond delay="0"/>
                                  </p:stCondLst>
                                  <p:childTnLst>
                                    <p:set>
                                      <p:cBhvr>
                                        <p:cTn id="77" dur="1" fill="hold">
                                          <p:stCondLst>
                                            <p:cond delay="0"/>
                                          </p:stCondLst>
                                        </p:cTn>
                                        <p:tgtEl>
                                          <p:spTgt spid="690"/>
                                        </p:tgtEl>
                                        <p:attrNameLst>
                                          <p:attrName>style.visibility</p:attrName>
                                        </p:attrNameLst>
                                      </p:cBhvr>
                                      <p:to>
                                        <p:strVal val="visible"/>
                                      </p:to>
                                    </p:set>
                                    <p:animEffect transition="in" filter="wipe(down)">
                                      <p:cBhvr>
                                        <p:cTn id="78" dur="500"/>
                                        <p:tgtEl>
                                          <p:spTgt spid="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2" name="Group 701">
            <a:extLst>
              <a:ext uri="{FF2B5EF4-FFF2-40B4-BE49-F238E27FC236}">
                <a16:creationId xmlns:a16="http://schemas.microsoft.com/office/drawing/2014/main" id="{2B6C259C-C63A-5E8F-C279-45B4471A6A0E}"/>
              </a:ext>
            </a:extLst>
          </p:cNvPr>
          <p:cNvGrpSpPr/>
          <p:nvPr/>
        </p:nvGrpSpPr>
        <p:grpSpPr>
          <a:xfrm>
            <a:off x="7887087" y="2545281"/>
            <a:ext cx="1081825" cy="821945"/>
            <a:chOff x="7887087" y="2545281"/>
            <a:chExt cx="1081825" cy="821945"/>
          </a:xfrm>
        </p:grpSpPr>
        <p:sp>
          <p:nvSpPr>
            <p:cNvPr id="703" name="TextBox 702">
              <a:extLst>
                <a:ext uri="{FF2B5EF4-FFF2-40B4-BE49-F238E27FC236}">
                  <a16:creationId xmlns:a16="http://schemas.microsoft.com/office/drawing/2014/main" id="{33137FE4-B408-F6F6-C4FC-0DE6F6216D46}"/>
                </a:ext>
              </a:extLst>
            </p:cNvPr>
            <p:cNvSpPr txBox="1"/>
            <p:nvPr/>
          </p:nvSpPr>
          <p:spPr>
            <a:xfrm>
              <a:off x="7887087" y="2997894"/>
              <a:ext cx="1081825" cy="369332"/>
            </a:xfrm>
            <a:prstGeom prst="rect">
              <a:avLst/>
            </a:prstGeom>
            <a:noFill/>
          </p:spPr>
          <p:txBody>
            <a:bodyPr wrap="square">
              <a:spAutoFit/>
            </a:bodyPr>
            <a:lstStyle/>
            <a:p>
              <a:r>
                <a:rPr lang="en-US" sz="1800" b="1" i="1" dirty="0">
                  <a:latin typeface="Avenir Next" panose="020B0503020202020204" pitchFamily="34" charset="0"/>
                </a:rPr>
                <a:t>← src</a:t>
              </a:r>
              <a:r>
                <a:rPr lang="en-US" sz="1800" b="1" i="1" baseline="-25000" dirty="0">
                  <a:latin typeface="Avenir Next" panose="020B0503020202020204" pitchFamily="34" charset="0"/>
                </a:rPr>
                <a:t>3</a:t>
              </a:r>
              <a:endParaRPr lang="en-US" i="1" baseline="-25000" dirty="0"/>
            </a:p>
          </p:txBody>
        </p:sp>
        <p:sp>
          <p:nvSpPr>
            <p:cNvPr id="320" name="TextBox 319">
              <a:extLst>
                <a:ext uri="{FF2B5EF4-FFF2-40B4-BE49-F238E27FC236}">
                  <a16:creationId xmlns:a16="http://schemas.microsoft.com/office/drawing/2014/main" id="{F69479AD-FA49-1BC5-BDC2-F58781DBFEF0}"/>
                </a:ext>
              </a:extLst>
            </p:cNvPr>
            <p:cNvSpPr txBox="1"/>
            <p:nvPr/>
          </p:nvSpPr>
          <p:spPr>
            <a:xfrm>
              <a:off x="7887087" y="2771588"/>
              <a:ext cx="1081825" cy="369332"/>
            </a:xfrm>
            <a:prstGeom prst="rect">
              <a:avLst/>
            </a:prstGeom>
            <a:noFill/>
          </p:spPr>
          <p:txBody>
            <a:bodyPr wrap="square">
              <a:spAutoFit/>
            </a:bodyPr>
            <a:lstStyle/>
            <a:p>
              <a:r>
                <a:rPr lang="en-US" b="1" i="1" dirty="0">
                  <a:latin typeface="Avenir Next" panose="020B0503020202020204" pitchFamily="34" charset="0"/>
                </a:rPr>
                <a:t>← src</a:t>
              </a:r>
              <a:r>
                <a:rPr lang="en-US" b="1" i="1" baseline="-25000" dirty="0">
                  <a:latin typeface="Avenir Next" panose="020B0503020202020204" pitchFamily="34" charset="0"/>
                </a:rPr>
                <a:t>2</a:t>
              </a:r>
              <a:endParaRPr lang="en-US" i="1" baseline="-25000" dirty="0"/>
            </a:p>
          </p:txBody>
        </p:sp>
        <p:sp>
          <p:nvSpPr>
            <p:cNvPr id="321" name="TextBox 320">
              <a:extLst>
                <a:ext uri="{FF2B5EF4-FFF2-40B4-BE49-F238E27FC236}">
                  <a16:creationId xmlns:a16="http://schemas.microsoft.com/office/drawing/2014/main" id="{FF50B97B-EC1E-B7CB-CD42-C91BFFF4A3CB}"/>
                </a:ext>
              </a:extLst>
            </p:cNvPr>
            <p:cNvSpPr txBox="1"/>
            <p:nvPr/>
          </p:nvSpPr>
          <p:spPr>
            <a:xfrm>
              <a:off x="7887087" y="2545281"/>
              <a:ext cx="1081825" cy="369332"/>
            </a:xfrm>
            <a:prstGeom prst="rect">
              <a:avLst/>
            </a:prstGeom>
            <a:noFill/>
          </p:spPr>
          <p:txBody>
            <a:bodyPr wrap="square">
              <a:spAutoFit/>
            </a:bodyPr>
            <a:lstStyle/>
            <a:p>
              <a:r>
                <a:rPr lang="en-US" b="1" i="1" dirty="0">
                  <a:latin typeface="Avenir Next" panose="020B0503020202020204" pitchFamily="34" charset="0"/>
                </a:rPr>
                <a:t>← src</a:t>
              </a:r>
              <a:r>
                <a:rPr lang="en-US" b="1" i="1" baseline="-25000" dirty="0">
                  <a:latin typeface="Avenir Next" panose="020B0503020202020204" pitchFamily="34" charset="0"/>
                </a:rPr>
                <a:t>1</a:t>
              </a:r>
              <a:endParaRPr lang="en-US" i="1" baseline="-25000" dirty="0"/>
            </a:p>
          </p:txBody>
        </p:sp>
      </p:grpSp>
      <p:grpSp>
        <p:nvGrpSpPr>
          <p:cNvPr id="340" name="Group 339">
            <a:extLst>
              <a:ext uri="{FF2B5EF4-FFF2-40B4-BE49-F238E27FC236}">
                <a16:creationId xmlns:a16="http://schemas.microsoft.com/office/drawing/2014/main" id="{CC35E45C-1727-4240-ABB6-6BB6AD7FC789}"/>
              </a:ext>
            </a:extLst>
          </p:cNvPr>
          <p:cNvGrpSpPr/>
          <p:nvPr/>
        </p:nvGrpSpPr>
        <p:grpSpPr>
          <a:xfrm>
            <a:off x="1734836" y="2404844"/>
            <a:ext cx="1414038" cy="1414038"/>
            <a:chOff x="4876800" y="1600199"/>
            <a:chExt cx="2819401" cy="2819401"/>
          </a:xfrm>
        </p:grpSpPr>
        <p:grpSp>
          <p:nvGrpSpPr>
            <p:cNvPr id="341" name="Group 340">
              <a:extLst>
                <a:ext uri="{FF2B5EF4-FFF2-40B4-BE49-F238E27FC236}">
                  <a16:creationId xmlns:a16="http://schemas.microsoft.com/office/drawing/2014/main" id="{07D786E9-9BD2-604B-9AB2-DA6C25171B9D}"/>
                </a:ext>
              </a:extLst>
            </p:cNvPr>
            <p:cNvGrpSpPr/>
            <p:nvPr/>
          </p:nvGrpSpPr>
          <p:grpSpPr>
            <a:xfrm>
              <a:off x="5486400" y="3962400"/>
              <a:ext cx="2209800" cy="457200"/>
              <a:chOff x="5486400" y="3962400"/>
              <a:chExt cx="2209800" cy="457200"/>
            </a:xfrm>
          </p:grpSpPr>
          <p:sp>
            <p:nvSpPr>
              <p:cNvPr id="386" name="DRAM">
                <a:extLst>
                  <a:ext uri="{FF2B5EF4-FFF2-40B4-BE49-F238E27FC236}">
                    <a16:creationId xmlns:a16="http://schemas.microsoft.com/office/drawing/2014/main" id="{25AFF8CC-D2CE-4944-968E-16A914E96E0B}"/>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7" name="DRAM">
                <a:extLst>
                  <a:ext uri="{FF2B5EF4-FFF2-40B4-BE49-F238E27FC236}">
                    <a16:creationId xmlns:a16="http://schemas.microsoft.com/office/drawing/2014/main" id="{A59A5E2D-A64B-0D4D-8EA7-1030BECFC5C9}"/>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8" name="DRAM">
                <a:extLst>
                  <a:ext uri="{FF2B5EF4-FFF2-40B4-BE49-F238E27FC236}">
                    <a16:creationId xmlns:a16="http://schemas.microsoft.com/office/drawing/2014/main" id="{0AC56506-EA43-4C44-AEE1-7C14A8E91E6F}"/>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9" name="DRAM">
                <a:extLst>
                  <a:ext uri="{FF2B5EF4-FFF2-40B4-BE49-F238E27FC236}">
                    <a16:creationId xmlns:a16="http://schemas.microsoft.com/office/drawing/2014/main" id="{830F5712-D881-B848-A163-37C9BC9623BB}"/>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0" name="DRAM">
                <a:extLst>
                  <a:ext uri="{FF2B5EF4-FFF2-40B4-BE49-F238E27FC236}">
                    <a16:creationId xmlns:a16="http://schemas.microsoft.com/office/drawing/2014/main" id="{E35B8059-AE62-1C4D-A6FA-AE4C00592107}"/>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2" name="Group 341">
              <a:extLst>
                <a:ext uri="{FF2B5EF4-FFF2-40B4-BE49-F238E27FC236}">
                  <a16:creationId xmlns:a16="http://schemas.microsoft.com/office/drawing/2014/main" id="{FBFD512B-2633-3941-98E3-3FB6F769F062}"/>
                </a:ext>
              </a:extLst>
            </p:cNvPr>
            <p:cNvGrpSpPr/>
            <p:nvPr/>
          </p:nvGrpSpPr>
          <p:grpSpPr>
            <a:xfrm>
              <a:off x="4876800" y="1600200"/>
              <a:ext cx="457200" cy="2209800"/>
              <a:chOff x="4876800" y="1600200"/>
              <a:chExt cx="457200" cy="2209800"/>
            </a:xfrm>
          </p:grpSpPr>
          <p:sp>
            <p:nvSpPr>
              <p:cNvPr id="381" name="DRAM">
                <a:extLst>
                  <a:ext uri="{FF2B5EF4-FFF2-40B4-BE49-F238E27FC236}">
                    <a16:creationId xmlns:a16="http://schemas.microsoft.com/office/drawing/2014/main" id="{F0295A5A-104C-AC47-9B22-B86FF4637CC5}"/>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2" name="DRAM">
                <a:extLst>
                  <a:ext uri="{FF2B5EF4-FFF2-40B4-BE49-F238E27FC236}">
                    <a16:creationId xmlns:a16="http://schemas.microsoft.com/office/drawing/2014/main" id="{A95732E7-8722-DB42-BE30-4D7D083459E8}"/>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3" name="DRAM">
                <a:extLst>
                  <a:ext uri="{FF2B5EF4-FFF2-40B4-BE49-F238E27FC236}">
                    <a16:creationId xmlns:a16="http://schemas.microsoft.com/office/drawing/2014/main" id="{5C191B66-3FF9-B243-8625-8D3D8B5E0920}"/>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4" name="DRAM">
                <a:extLst>
                  <a:ext uri="{FF2B5EF4-FFF2-40B4-BE49-F238E27FC236}">
                    <a16:creationId xmlns:a16="http://schemas.microsoft.com/office/drawing/2014/main" id="{6A936B45-032D-1B4A-A275-60DFAFDAF3CD}"/>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5" name="DRAM">
                <a:extLst>
                  <a:ext uri="{FF2B5EF4-FFF2-40B4-BE49-F238E27FC236}">
                    <a16:creationId xmlns:a16="http://schemas.microsoft.com/office/drawing/2014/main" id="{92AC43AF-98B8-354F-84BD-0B1B67F3266A}"/>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3" name="Group 342">
              <a:extLst>
                <a:ext uri="{FF2B5EF4-FFF2-40B4-BE49-F238E27FC236}">
                  <a16:creationId xmlns:a16="http://schemas.microsoft.com/office/drawing/2014/main" id="{8A7DDA86-1037-5A4C-9F1C-0055EB7E57D7}"/>
                </a:ext>
              </a:extLst>
            </p:cNvPr>
            <p:cNvGrpSpPr/>
            <p:nvPr/>
          </p:nvGrpSpPr>
          <p:grpSpPr>
            <a:xfrm>
              <a:off x="5676900" y="1600199"/>
              <a:ext cx="1828800" cy="2362201"/>
              <a:chOff x="5676900" y="1170708"/>
              <a:chExt cx="1828800" cy="2791692"/>
            </a:xfrm>
          </p:grpSpPr>
          <p:cxnSp>
            <p:nvCxnSpPr>
              <p:cNvPr id="376" name="Straight Connector 375">
                <a:extLst>
                  <a:ext uri="{FF2B5EF4-FFF2-40B4-BE49-F238E27FC236}">
                    <a16:creationId xmlns:a16="http://schemas.microsoft.com/office/drawing/2014/main" id="{29FFA326-7640-9F45-8A15-1DCBB1088151}"/>
                  </a:ext>
                </a:extLst>
              </p:cNvPr>
              <p:cNvCxnSpPr>
                <a:cxnSpLocks/>
                <a:stCxn id="346" idx="0"/>
                <a:endCxn id="386"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324A8636-04C6-E741-B3D0-3FEBDF3B314B}"/>
                  </a:ext>
                </a:extLst>
              </p:cNvPr>
              <p:cNvCxnSpPr>
                <a:cxnSpLocks/>
                <a:stCxn id="348" idx="0"/>
                <a:endCxn id="388"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A36AED9A-C4A2-6041-88E8-2AB310150EBF}"/>
                  </a:ext>
                </a:extLst>
              </p:cNvPr>
              <p:cNvCxnSpPr>
                <a:cxnSpLocks/>
                <a:stCxn id="349" idx="0"/>
                <a:endCxn id="389"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AD0D7C1B-7F60-CB44-9583-5C5F08F22337}"/>
                  </a:ext>
                </a:extLst>
              </p:cNvPr>
              <p:cNvCxnSpPr>
                <a:cxnSpLocks/>
                <a:stCxn id="350" idx="0"/>
                <a:endCxn id="390"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E5D9C3DF-A3E2-804A-A10F-680406B6A719}"/>
                  </a:ext>
                </a:extLst>
              </p:cNvPr>
              <p:cNvCxnSpPr>
                <a:cxnSpLocks/>
                <a:stCxn id="347" idx="0"/>
                <a:endCxn id="387"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4" name="Group 343">
              <a:extLst>
                <a:ext uri="{FF2B5EF4-FFF2-40B4-BE49-F238E27FC236}">
                  <a16:creationId xmlns:a16="http://schemas.microsoft.com/office/drawing/2014/main" id="{48E21240-B567-8A4A-A2AD-6B219C062D5D}"/>
                </a:ext>
              </a:extLst>
            </p:cNvPr>
            <p:cNvGrpSpPr/>
            <p:nvPr/>
          </p:nvGrpSpPr>
          <p:grpSpPr>
            <a:xfrm>
              <a:off x="5334000" y="1790700"/>
              <a:ext cx="2362201" cy="1828800"/>
              <a:chOff x="5333998" y="1790700"/>
              <a:chExt cx="2791691" cy="1828800"/>
            </a:xfrm>
          </p:grpSpPr>
          <p:cxnSp>
            <p:nvCxnSpPr>
              <p:cNvPr id="371" name="Straight Connector 370">
                <a:extLst>
                  <a:ext uri="{FF2B5EF4-FFF2-40B4-BE49-F238E27FC236}">
                    <a16:creationId xmlns:a16="http://schemas.microsoft.com/office/drawing/2014/main" id="{C28A874C-9927-4B48-B779-3E40D990C9B4}"/>
                  </a:ext>
                </a:extLst>
              </p:cNvPr>
              <p:cNvCxnSpPr>
                <a:cxnSpLocks/>
                <a:stCxn id="350" idx="6"/>
                <a:endCxn id="381"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CB2AC50A-9D6B-764F-B364-48AE4970D378}"/>
                  </a:ext>
                </a:extLst>
              </p:cNvPr>
              <p:cNvCxnSpPr>
                <a:cxnSpLocks/>
                <a:stCxn id="355" idx="6"/>
                <a:endCxn id="382"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882D8C5E-F052-234C-8FF5-6A7DB46C8CD4}"/>
                  </a:ext>
                </a:extLst>
              </p:cNvPr>
              <p:cNvCxnSpPr>
                <a:cxnSpLocks/>
                <a:stCxn id="360" idx="6"/>
                <a:endCxn id="383"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1682FC39-5945-094F-A3FA-E8231AF82D4C}"/>
                  </a:ext>
                </a:extLst>
              </p:cNvPr>
              <p:cNvCxnSpPr>
                <a:cxnSpLocks/>
                <a:stCxn id="365" idx="6"/>
                <a:endCxn id="384"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AD25485F-B7C0-674E-A307-AD236EC77A9C}"/>
                  </a:ext>
                </a:extLst>
              </p:cNvPr>
              <p:cNvCxnSpPr>
                <a:cxnSpLocks/>
                <a:stCxn id="370" idx="6"/>
                <a:endCxn id="385"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5" name="Group 344">
              <a:extLst>
                <a:ext uri="{FF2B5EF4-FFF2-40B4-BE49-F238E27FC236}">
                  <a16:creationId xmlns:a16="http://schemas.microsoft.com/office/drawing/2014/main" id="{229D41FD-2CCA-4249-A6DE-D48343BF5009}"/>
                </a:ext>
              </a:extLst>
            </p:cNvPr>
            <p:cNvGrpSpPr/>
            <p:nvPr/>
          </p:nvGrpSpPr>
          <p:grpSpPr>
            <a:xfrm>
              <a:off x="5486400" y="1600200"/>
              <a:ext cx="2209800" cy="2209800"/>
              <a:chOff x="5486400" y="1600200"/>
              <a:chExt cx="2209800" cy="2209800"/>
            </a:xfrm>
          </p:grpSpPr>
          <p:sp>
            <p:nvSpPr>
              <p:cNvPr id="346" name="Oval 345">
                <a:extLst>
                  <a:ext uri="{FF2B5EF4-FFF2-40B4-BE49-F238E27FC236}">
                    <a16:creationId xmlns:a16="http://schemas.microsoft.com/office/drawing/2014/main" id="{DFA999E8-5131-9248-A99D-83D97CD28E87}"/>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7" name="Oval 346">
                <a:extLst>
                  <a:ext uri="{FF2B5EF4-FFF2-40B4-BE49-F238E27FC236}">
                    <a16:creationId xmlns:a16="http://schemas.microsoft.com/office/drawing/2014/main" id="{065DA791-AF26-F244-A31B-F9A127DC50E2}"/>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8" name="Oval 347">
                <a:extLst>
                  <a:ext uri="{FF2B5EF4-FFF2-40B4-BE49-F238E27FC236}">
                    <a16:creationId xmlns:a16="http://schemas.microsoft.com/office/drawing/2014/main" id="{67B7BC3F-263D-044F-9E20-F4A092F79728}"/>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9" name="Oval 348">
                <a:extLst>
                  <a:ext uri="{FF2B5EF4-FFF2-40B4-BE49-F238E27FC236}">
                    <a16:creationId xmlns:a16="http://schemas.microsoft.com/office/drawing/2014/main" id="{CD12FE48-46D9-1B4F-9B29-8C8A04EC544B}"/>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0" name="Oval 349">
                <a:extLst>
                  <a:ext uri="{FF2B5EF4-FFF2-40B4-BE49-F238E27FC236}">
                    <a16:creationId xmlns:a16="http://schemas.microsoft.com/office/drawing/2014/main" id="{23297995-A6C8-D942-BDAC-591A2FC62004}"/>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1" name="Oval 350">
                <a:extLst>
                  <a:ext uri="{FF2B5EF4-FFF2-40B4-BE49-F238E27FC236}">
                    <a16:creationId xmlns:a16="http://schemas.microsoft.com/office/drawing/2014/main" id="{FB120AB4-4E3C-EA40-A7D1-5A3A9B7410F3}"/>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2" name="Oval 351">
                <a:extLst>
                  <a:ext uri="{FF2B5EF4-FFF2-40B4-BE49-F238E27FC236}">
                    <a16:creationId xmlns:a16="http://schemas.microsoft.com/office/drawing/2014/main" id="{5E36ACE9-B990-2241-9BB2-3CCBF85BCB6C}"/>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3" name="Oval 352">
                <a:extLst>
                  <a:ext uri="{FF2B5EF4-FFF2-40B4-BE49-F238E27FC236}">
                    <a16:creationId xmlns:a16="http://schemas.microsoft.com/office/drawing/2014/main" id="{906D173F-0B41-CD43-890F-4DB06902718B}"/>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4" name="Oval 353">
                <a:extLst>
                  <a:ext uri="{FF2B5EF4-FFF2-40B4-BE49-F238E27FC236}">
                    <a16:creationId xmlns:a16="http://schemas.microsoft.com/office/drawing/2014/main" id="{A5F9740F-4DC2-D143-96E8-4E47516C8007}"/>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5" name="Oval 354">
                <a:extLst>
                  <a:ext uri="{FF2B5EF4-FFF2-40B4-BE49-F238E27FC236}">
                    <a16:creationId xmlns:a16="http://schemas.microsoft.com/office/drawing/2014/main" id="{0C330B6F-B25C-EE4B-8723-8E248F44CE9D}"/>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6" name="Oval 355">
                <a:extLst>
                  <a:ext uri="{FF2B5EF4-FFF2-40B4-BE49-F238E27FC236}">
                    <a16:creationId xmlns:a16="http://schemas.microsoft.com/office/drawing/2014/main" id="{164373B5-05E8-DC4A-9EC7-F480CBECB24F}"/>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7" name="Oval 356">
                <a:extLst>
                  <a:ext uri="{FF2B5EF4-FFF2-40B4-BE49-F238E27FC236}">
                    <a16:creationId xmlns:a16="http://schemas.microsoft.com/office/drawing/2014/main" id="{682ACD19-D060-094B-AD85-49DBBF550BFA}"/>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8" name="Oval 357">
                <a:extLst>
                  <a:ext uri="{FF2B5EF4-FFF2-40B4-BE49-F238E27FC236}">
                    <a16:creationId xmlns:a16="http://schemas.microsoft.com/office/drawing/2014/main" id="{FACC320E-5148-DC4D-97F0-CB0A40C53999}"/>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9" name="Oval 358">
                <a:extLst>
                  <a:ext uri="{FF2B5EF4-FFF2-40B4-BE49-F238E27FC236}">
                    <a16:creationId xmlns:a16="http://schemas.microsoft.com/office/drawing/2014/main" id="{AFC00C1E-7968-864E-845D-B29D96B13045}"/>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0" name="Oval 359">
                <a:extLst>
                  <a:ext uri="{FF2B5EF4-FFF2-40B4-BE49-F238E27FC236}">
                    <a16:creationId xmlns:a16="http://schemas.microsoft.com/office/drawing/2014/main" id="{B2A34CFC-CA03-BD41-B205-90944A53C23C}"/>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1" name="Oval 360">
                <a:extLst>
                  <a:ext uri="{FF2B5EF4-FFF2-40B4-BE49-F238E27FC236}">
                    <a16:creationId xmlns:a16="http://schemas.microsoft.com/office/drawing/2014/main" id="{8FF0B806-9899-6B41-8779-96C7F77A15E8}"/>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2" name="Oval 361">
                <a:extLst>
                  <a:ext uri="{FF2B5EF4-FFF2-40B4-BE49-F238E27FC236}">
                    <a16:creationId xmlns:a16="http://schemas.microsoft.com/office/drawing/2014/main" id="{5AE1ED62-1930-7042-8983-A26AEDA97921}"/>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3" name="Oval 362">
                <a:extLst>
                  <a:ext uri="{FF2B5EF4-FFF2-40B4-BE49-F238E27FC236}">
                    <a16:creationId xmlns:a16="http://schemas.microsoft.com/office/drawing/2014/main" id="{02BFFBE3-F9E0-EA42-BED8-30937998D054}"/>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4" name="Oval 363">
                <a:extLst>
                  <a:ext uri="{FF2B5EF4-FFF2-40B4-BE49-F238E27FC236}">
                    <a16:creationId xmlns:a16="http://schemas.microsoft.com/office/drawing/2014/main" id="{A6E7ED46-7F33-FD40-ADDD-D8DA1AB93894}"/>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5" name="Oval 364">
                <a:extLst>
                  <a:ext uri="{FF2B5EF4-FFF2-40B4-BE49-F238E27FC236}">
                    <a16:creationId xmlns:a16="http://schemas.microsoft.com/office/drawing/2014/main" id="{7B0D521E-528E-5B44-AF3A-B583B35EB5AD}"/>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6" name="Oval 365">
                <a:extLst>
                  <a:ext uri="{FF2B5EF4-FFF2-40B4-BE49-F238E27FC236}">
                    <a16:creationId xmlns:a16="http://schemas.microsoft.com/office/drawing/2014/main" id="{DF2CB39B-98B7-7540-86CF-CFCCDFF05ED9}"/>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7" name="Oval 366">
                <a:extLst>
                  <a:ext uri="{FF2B5EF4-FFF2-40B4-BE49-F238E27FC236}">
                    <a16:creationId xmlns:a16="http://schemas.microsoft.com/office/drawing/2014/main" id="{3B60278B-CD23-EA4F-ACA9-3CBA14D8E405}"/>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8" name="Oval 367">
                <a:extLst>
                  <a:ext uri="{FF2B5EF4-FFF2-40B4-BE49-F238E27FC236}">
                    <a16:creationId xmlns:a16="http://schemas.microsoft.com/office/drawing/2014/main" id="{0EA7443B-358B-CA4E-AD9A-30C5ADF6AAAD}"/>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9" name="Oval 368">
                <a:extLst>
                  <a:ext uri="{FF2B5EF4-FFF2-40B4-BE49-F238E27FC236}">
                    <a16:creationId xmlns:a16="http://schemas.microsoft.com/office/drawing/2014/main" id="{98B80347-3184-0044-B50C-AF956B90BEFE}"/>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0" name="Oval 369">
                <a:extLst>
                  <a:ext uri="{FF2B5EF4-FFF2-40B4-BE49-F238E27FC236}">
                    <a16:creationId xmlns:a16="http://schemas.microsoft.com/office/drawing/2014/main" id="{24F96B99-A27F-8642-9D72-69558AE15435}"/>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391" name="Group 390">
            <a:extLst>
              <a:ext uri="{FF2B5EF4-FFF2-40B4-BE49-F238E27FC236}">
                <a16:creationId xmlns:a16="http://schemas.microsoft.com/office/drawing/2014/main" id="{B11AFC47-D992-1E46-A46D-0AA729C4BB6D}"/>
              </a:ext>
            </a:extLst>
          </p:cNvPr>
          <p:cNvGrpSpPr/>
          <p:nvPr/>
        </p:nvGrpSpPr>
        <p:grpSpPr>
          <a:xfrm>
            <a:off x="3292364" y="2404844"/>
            <a:ext cx="1414038" cy="1414038"/>
            <a:chOff x="4876800" y="1600199"/>
            <a:chExt cx="2819401" cy="2819401"/>
          </a:xfrm>
        </p:grpSpPr>
        <p:grpSp>
          <p:nvGrpSpPr>
            <p:cNvPr id="392" name="Group 391">
              <a:extLst>
                <a:ext uri="{FF2B5EF4-FFF2-40B4-BE49-F238E27FC236}">
                  <a16:creationId xmlns:a16="http://schemas.microsoft.com/office/drawing/2014/main" id="{39382EDE-AA35-184B-8C6B-C26BF87175EE}"/>
                </a:ext>
              </a:extLst>
            </p:cNvPr>
            <p:cNvGrpSpPr/>
            <p:nvPr/>
          </p:nvGrpSpPr>
          <p:grpSpPr>
            <a:xfrm>
              <a:off x="5486400" y="3962400"/>
              <a:ext cx="2209800" cy="457200"/>
              <a:chOff x="5486400" y="3962400"/>
              <a:chExt cx="2209800" cy="457200"/>
            </a:xfrm>
          </p:grpSpPr>
          <p:sp>
            <p:nvSpPr>
              <p:cNvPr id="437" name="DRAM">
                <a:extLst>
                  <a:ext uri="{FF2B5EF4-FFF2-40B4-BE49-F238E27FC236}">
                    <a16:creationId xmlns:a16="http://schemas.microsoft.com/office/drawing/2014/main" id="{A9CB3F9B-AAF7-7248-9BB0-B4B86E99CEEC}"/>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8" name="DRAM">
                <a:extLst>
                  <a:ext uri="{FF2B5EF4-FFF2-40B4-BE49-F238E27FC236}">
                    <a16:creationId xmlns:a16="http://schemas.microsoft.com/office/drawing/2014/main" id="{1D7D8DCC-B86C-C641-BA28-D0BD8AF05D2D}"/>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9" name="DRAM">
                <a:extLst>
                  <a:ext uri="{FF2B5EF4-FFF2-40B4-BE49-F238E27FC236}">
                    <a16:creationId xmlns:a16="http://schemas.microsoft.com/office/drawing/2014/main" id="{BAB1A4EB-C414-0448-8A0B-7E519FE8B954}"/>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0" name="DRAM">
                <a:extLst>
                  <a:ext uri="{FF2B5EF4-FFF2-40B4-BE49-F238E27FC236}">
                    <a16:creationId xmlns:a16="http://schemas.microsoft.com/office/drawing/2014/main" id="{398F608C-8B86-D84E-BD47-CE3649AB9E11}"/>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1" name="DRAM">
                <a:extLst>
                  <a:ext uri="{FF2B5EF4-FFF2-40B4-BE49-F238E27FC236}">
                    <a16:creationId xmlns:a16="http://schemas.microsoft.com/office/drawing/2014/main" id="{08B71CC4-8A4F-DD4C-BEE0-866EBE59AE7B}"/>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3" name="Group 392">
              <a:extLst>
                <a:ext uri="{FF2B5EF4-FFF2-40B4-BE49-F238E27FC236}">
                  <a16:creationId xmlns:a16="http://schemas.microsoft.com/office/drawing/2014/main" id="{07A10A8B-DE37-4D4B-B3B7-53AF498FCE7A}"/>
                </a:ext>
              </a:extLst>
            </p:cNvPr>
            <p:cNvGrpSpPr/>
            <p:nvPr/>
          </p:nvGrpSpPr>
          <p:grpSpPr>
            <a:xfrm>
              <a:off x="4876800" y="1600200"/>
              <a:ext cx="457200" cy="2209800"/>
              <a:chOff x="4876800" y="1600200"/>
              <a:chExt cx="457200" cy="2209800"/>
            </a:xfrm>
          </p:grpSpPr>
          <p:sp>
            <p:nvSpPr>
              <p:cNvPr id="432" name="DRAM">
                <a:extLst>
                  <a:ext uri="{FF2B5EF4-FFF2-40B4-BE49-F238E27FC236}">
                    <a16:creationId xmlns:a16="http://schemas.microsoft.com/office/drawing/2014/main" id="{74EDFB8B-4EAC-6540-A2DE-26FA676ABF83}"/>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3" name="DRAM">
                <a:extLst>
                  <a:ext uri="{FF2B5EF4-FFF2-40B4-BE49-F238E27FC236}">
                    <a16:creationId xmlns:a16="http://schemas.microsoft.com/office/drawing/2014/main" id="{1874FD00-A6E9-6F4E-BEAF-20253DAF4197}"/>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4" name="DRAM">
                <a:extLst>
                  <a:ext uri="{FF2B5EF4-FFF2-40B4-BE49-F238E27FC236}">
                    <a16:creationId xmlns:a16="http://schemas.microsoft.com/office/drawing/2014/main" id="{6C1E8F37-B137-C546-9510-9D33EEA5B944}"/>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5" name="DRAM">
                <a:extLst>
                  <a:ext uri="{FF2B5EF4-FFF2-40B4-BE49-F238E27FC236}">
                    <a16:creationId xmlns:a16="http://schemas.microsoft.com/office/drawing/2014/main" id="{E9A156C1-4F9B-2144-B478-CA14902A62BE}"/>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6" name="DRAM">
                <a:extLst>
                  <a:ext uri="{FF2B5EF4-FFF2-40B4-BE49-F238E27FC236}">
                    <a16:creationId xmlns:a16="http://schemas.microsoft.com/office/drawing/2014/main" id="{5D3FE231-9579-B543-97D9-CC936EC8F370}"/>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4" name="Group 393">
              <a:extLst>
                <a:ext uri="{FF2B5EF4-FFF2-40B4-BE49-F238E27FC236}">
                  <a16:creationId xmlns:a16="http://schemas.microsoft.com/office/drawing/2014/main" id="{22BF00FC-B81D-7B4D-9B63-8DE814646255}"/>
                </a:ext>
              </a:extLst>
            </p:cNvPr>
            <p:cNvGrpSpPr/>
            <p:nvPr/>
          </p:nvGrpSpPr>
          <p:grpSpPr>
            <a:xfrm>
              <a:off x="5676900" y="1600199"/>
              <a:ext cx="1828800" cy="2362201"/>
              <a:chOff x="5676900" y="1170708"/>
              <a:chExt cx="1828800" cy="2791692"/>
            </a:xfrm>
          </p:grpSpPr>
          <p:cxnSp>
            <p:nvCxnSpPr>
              <p:cNvPr id="427" name="Straight Connector 426">
                <a:extLst>
                  <a:ext uri="{FF2B5EF4-FFF2-40B4-BE49-F238E27FC236}">
                    <a16:creationId xmlns:a16="http://schemas.microsoft.com/office/drawing/2014/main" id="{66825576-4991-D141-A606-275CE07F0B90}"/>
                  </a:ext>
                </a:extLst>
              </p:cNvPr>
              <p:cNvCxnSpPr>
                <a:cxnSpLocks/>
                <a:stCxn id="397" idx="0"/>
                <a:endCxn id="437"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C05FEDD8-553B-E246-AC5C-15BB1D44C318}"/>
                  </a:ext>
                </a:extLst>
              </p:cNvPr>
              <p:cNvCxnSpPr>
                <a:cxnSpLocks/>
                <a:stCxn id="399" idx="0"/>
                <a:endCxn id="439"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8FB76780-C566-3E4E-8A55-1CF551183030}"/>
                  </a:ext>
                </a:extLst>
              </p:cNvPr>
              <p:cNvCxnSpPr>
                <a:cxnSpLocks/>
                <a:stCxn id="400" idx="0"/>
                <a:endCxn id="440"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AB3A500C-1762-C142-9DAF-D39B74DCAAB7}"/>
                  </a:ext>
                </a:extLst>
              </p:cNvPr>
              <p:cNvCxnSpPr>
                <a:cxnSpLocks/>
                <a:stCxn id="401" idx="0"/>
                <a:endCxn id="441"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A37406B4-A1DE-BA40-9ABC-FB28B753EA8D}"/>
                  </a:ext>
                </a:extLst>
              </p:cNvPr>
              <p:cNvCxnSpPr>
                <a:cxnSpLocks/>
                <a:stCxn id="398" idx="0"/>
                <a:endCxn id="438"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5" name="Group 394">
              <a:extLst>
                <a:ext uri="{FF2B5EF4-FFF2-40B4-BE49-F238E27FC236}">
                  <a16:creationId xmlns:a16="http://schemas.microsoft.com/office/drawing/2014/main" id="{E3601414-FC10-A340-A9F2-B35360F8AA5F}"/>
                </a:ext>
              </a:extLst>
            </p:cNvPr>
            <p:cNvGrpSpPr/>
            <p:nvPr/>
          </p:nvGrpSpPr>
          <p:grpSpPr>
            <a:xfrm>
              <a:off x="5334000" y="1790700"/>
              <a:ext cx="2362201" cy="1828800"/>
              <a:chOff x="5333998" y="1790700"/>
              <a:chExt cx="2791691" cy="1828800"/>
            </a:xfrm>
          </p:grpSpPr>
          <p:cxnSp>
            <p:nvCxnSpPr>
              <p:cNvPr id="422" name="Straight Connector 421">
                <a:extLst>
                  <a:ext uri="{FF2B5EF4-FFF2-40B4-BE49-F238E27FC236}">
                    <a16:creationId xmlns:a16="http://schemas.microsoft.com/office/drawing/2014/main" id="{F35E9050-B57E-A94A-9B8A-7599A47F425F}"/>
                  </a:ext>
                </a:extLst>
              </p:cNvPr>
              <p:cNvCxnSpPr>
                <a:cxnSpLocks/>
                <a:stCxn id="401" idx="6"/>
                <a:endCxn id="432"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2C7C2EC-B504-BB48-9DC6-65CE93CF1E5F}"/>
                  </a:ext>
                </a:extLst>
              </p:cNvPr>
              <p:cNvCxnSpPr>
                <a:cxnSpLocks/>
                <a:stCxn id="406" idx="6"/>
                <a:endCxn id="433"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583846CB-F02D-534C-9969-8B7615699FDC}"/>
                  </a:ext>
                </a:extLst>
              </p:cNvPr>
              <p:cNvCxnSpPr>
                <a:cxnSpLocks/>
                <a:endCxn id="434" idx="0"/>
              </p:cNvCxnSpPr>
              <p:nvPr/>
            </p:nvCxnSpPr>
            <p:spPr>
              <a:xfrm flipH="1">
                <a:off x="5333998" y="2705100"/>
                <a:ext cx="2791686"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6B33149D-96A6-2E4C-B353-11478420610B}"/>
                  </a:ext>
                </a:extLst>
              </p:cNvPr>
              <p:cNvCxnSpPr>
                <a:cxnSpLocks/>
                <a:stCxn id="416" idx="6"/>
                <a:endCxn id="435"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1F40B3AF-6386-7842-A059-5DF6B3A1BEEE}"/>
                  </a:ext>
                </a:extLst>
              </p:cNvPr>
              <p:cNvCxnSpPr>
                <a:cxnSpLocks/>
                <a:stCxn id="421" idx="6"/>
                <a:endCxn id="436"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6" name="Group 395">
              <a:extLst>
                <a:ext uri="{FF2B5EF4-FFF2-40B4-BE49-F238E27FC236}">
                  <a16:creationId xmlns:a16="http://schemas.microsoft.com/office/drawing/2014/main" id="{0CEB0A94-5D02-4C48-84CA-74AD2EA1A2BA}"/>
                </a:ext>
              </a:extLst>
            </p:cNvPr>
            <p:cNvGrpSpPr/>
            <p:nvPr/>
          </p:nvGrpSpPr>
          <p:grpSpPr>
            <a:xfrm>
              <a:off x="5486400" y="1600200"/>
              <a:ext cx="2209800" cy="2209800"/>
              <a:chOff x="5486400" y="1600200"/>
              <a:chExt cx="2209800" cy="2209800"/>
            </a:xfrm>
          </p:grpSpPr>
          <p:sp>
            <p:nvSpPr>
              <p:cNvPr id="397" name="Oval 396">
                <a:extLst>
                  <a:ext uri="{FF2B5EF4-FFF2-40B4-BE49-F238E27FC236}">
                    <a16:creationId xmlns:a16="http://schemas.microsoft.com/office/drawing/2014/main" id="{5CAC80A3-2785-964C-AF7D-F3DA04063AC1}"/>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8" name="Oval 397">
                <a:extLst>
                  <a:ext uri="{FF2B5EF4-FFF2-40B4-BE49-F238E27FC236}">
                    <a16:creationId xmlns:a16="http://schemas.microsoft.com/office/drawing/2014/main" id="{0DACBBC9-83C1-534B-82C4-1CC17CC0CC39}"/>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9" name="Oval 398">
                <a:extLst>
                  <a:ext uri="{FF2B5EF4-FFF2-40B4-BE49-F238E27FC236}">
                    <a16:creationId xmlns:a16="http://schemas.microsoft.com/office/drawing/2014/main" id="{B006351D-1681-5E4E-9833-C8B18EEBA193}"/>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0" name="Oval 399">
                <a:extLst>
                  <a:ext uri="{FF2B5EF4-FFF2-40B4-BE49-F238E27FC236}">
                    <a16:creationId xmlns:a16="http://schemas.microsoft.com/office/drawing/2014/main" id="{121DA3DE-42CF-AA41-B62D-C5884F8E9599}"/>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1" name="Oval 400">
                <a:extLst>
                  <a:ext uri="{FF2B5EF4-FFF2-40B4-BE49-F238E27FC236}">
                    <a16:creationId xmlns:a16="http://schemas.microsoft.com/office/drawing/2014/main" id="{17AFB6DE-6324-8748-8969-24311267FAB1}"/>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2" name="Oval 401">
                <a:extLst>
                  <a:ext uri="{FF2B5EF4-FFF2-40B4-BE49-F238E27FC236}">
                    <a16:creationId xmlns:a16="http://schemas.microsoft.com/office/drawing/2014/main" id="{3CD32634-F17B-334A-9B7D-89B774CE5C15}"/>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3" name="Oval 402">
                <a:extLst>
                  <a:ext uri="{FF2B5EF4-FFF2-40B4-BE49-F238E27FC236}">
                    <a16:creationId xmlns:a16="http://schemas.microsoft.com/office/drawing/2014/main" id="{4A4B272E-AC75-C248-A5B8-AAC608C9A2D5}"/>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4" name="Oval 403">
                <a:extLst>
                  <a:ext uri="{FF2B5EF4-FFF2-40B4-BE49-F238E27FC236}">
                    <a16:creationId xmlns:a16="http://schemas.microsoft.com/office/drawing/2014/main" id="{FE89EF87-4F03-7F44-A3F6-D4BD1A634048}"/>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5" name="Oval 404">
                <a:extLst>
                  <a:ext uri="{FF2B5EF4-FFF2-40B4-BE49-F238E27FC236}">
                    <a16:creationId xmlns:a16="http://schemas.microsoft.com/office/drawing/2014/main" id="{FE50D5CD-8EE7-6E49-9324-D95F1BF7716F}"/>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6" name="Oval 405">
                <a:extLst>
                  <a:ext uri="{FF2B5EF4-FFF2-40B4-BE49-F238E27FC236}">
                    <a16:creationId xmlns:a16="http://schemas.microsoft.com/office/drawing/2014/main" id="{F1670559-868E-AC43-8485-7A0CD3BBF6DD}"/>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7" name="Oval 406">
                <a:extLst>
                  <a:ext uri="{FF2B5EF4-FFF2-40B4-BE49-F238E27FC236}">
                    <a16:creationId xmlns:a16="http://schemas.microsoft.com/office/drawing/2014/main" id="{8A4D17F5-B8CC-454E-AAE6-2BB19366F797}"/>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8" name="Oval 407">
                <a:extLst>
                  <a:ext uri="{FF2B5EF4-FFF2-40B4-BE49-F238E27FC236}">
                    <a16:creationId xmlns:a16="http://schemas.microsoft.com/office/drawing/2014/main" id="{403FA7A9-CA8A-C246-9A8D-4B2D6CCB5BED}"/>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9" name="Oval 408">
                <a:extLst>
                  <a:ext uri="{FF2B5EF4-FFF2-40B4-BE49-F238E27FC236}">
                    <a16:creationId xmlns:a16="http://schemas.microsoft.com/office/drawing/2014/main" id="{914EE22A-B051-274B-B345-0D2FA2B1F1FD}"/>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0" name="Oval 409">
                <a:extLst>
                  <a:ext uri="{FF2B5EF4-FFF2-40B4-BE49-F238E27FC236}">
                    <a16:creationId xmlns:a16="http://schemas.microsoft.com/office/drawing/2014/main" id="{BDDD48E8-8884-574D-B570-D4559E5AC908}"/>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1" name="Oval 410">
                <a:extLst>
                  <a:ext uri="{FF2B5EF4-FFF2-40B4-BE49-F238E27FC236}">
                    <a16:creationId xmlns:a16="http://schemas.microsoft.com/office/drawing/2014/main" id="{111294A3-02F0-FC49-AD3B-E507B6D2BE99}"/>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2" name="Oval 411">
                <a:extLst>
                  <a:ext uri="{FF2B5EF4-FFF2-40B4-BE49-F238E27FC236}">
                    <a16:creationId xmlns:a16="http://schemas.microsoft.com/office/drawing/2014/main" id="{48731768-F3AB-8E49-A023-62B38772DB46}"/>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3" name="Oval 412">
                <a:extLst>
                  <a:ext uri="{FF2B5EF4-FFF2-40B4-BE49-F238E27FC236}">
                    <a16:creationId xmlns:a16="http://schemas.microsoft.com/office/drawing/2014/main" id="{2BF851CC-F68B-9B4C-A58B-81DC812CDE0F}"/>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4" name="Oval 413">
                <a:extLst>
                  <a:ext uri="{FF2B5EF4-FFF2-40B4-BE49-F238E27FC236}">
                    <a16:creationId xmlns:a16="http://schemas.microsoft.com/office/drawing/2014/main" id="{9D63C112-10DF-624C-8D85-74C0EA9ED444}"/>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5" name="Oval 414">
                <a:extLst>
                  <a:ext uri="{FF2B5EF4-FFF2-40B4-BE49-F238E27FC236}">
                    <a16:creationId xmlns:a16="http://schemas.microsoft.com/office/drawing/2014/main" id="{447245FE-FD9D-CA40-8259-1603D9CEB6D8}"/>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6" name="Oval 415">
                <a:extLst>
                  <a:ext uri="{FF2B5EF4-FFF2-40B4-BE49-F238E27FC236}">
                    <a16:creationId xmlns:a16="http://schemas.microsoft.com/office/drawing/2014/main" id="{CC79A9FE-3B4F-8445-A57E-FCB77904C8B2}"/>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7" name="Oval 416">
                <a:extLst>
                  <a:ext uri="{FF2B5EF4-FFF2-40B4-BE49-F238E27FC236}">
                    <a16:creationId xmlns:a16="http://schemas.microsoft.com/office/drawing/2014/main" id="{530B1789-DEDE-5A4F-B6E8-2F2A76B4CCA5}"/>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8" name="Oval 417">
                <a:extLst>
                  <a:ext uri="{FF2B5EF4-FFF2-40B4-BE49-F238E27FC236}">
                    <a16:creationId xmlns:a16="http://schemas.microsoft.com/office/drawing/2014/main" id="{25A88D22-A089-B446-90A4-D23E278BD77B}"/>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9" name="Oval 418">
                <a:extLst>
                  <a:ext uri="{FF2B5EF4-FFF2-40B4-BE49-F238E27FC236}">
                    <a16:creationId xmlns:a16="http://schemas.microsoft.com/office/drawing/2014/main" id="{BE8D1DAB-6891-EF42-A2A3-F98009328A0C}"/>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0" name="Oval 419">
                <a:extLst>
                  <a:ext uri="{FF2B5EF4-FFF2-40B4-BE49-F238E27FC236}">
                    <a16:creationId xmlns:a16="http://schemas.microsoft.com/office/drawing/2014/main" id="{D588EFFB-B1F6-594B-8932-B3E72E749BB6}"/>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1" name="Oval 420">
                <a:extLst>
                  <a:ext uri="{FF2B5EF4-FFF2-40B4-BE49-F238E27FC236}">
                    <a16:creationId xmlns:a16="http://schemas.microsoft.com/office/drawing/2014/main" id="{D7A2543D-F2FA-2846-88E0-36744AC44107}"/>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442" name="Group 441">
            <a:extLst>
              <a:ext uri="{FF2B5EF4-FFF2-40B4-BE49-F238E27FC236}">
                <a16:creationId xmlns:a16="http://schemas.microsoft.com/office/drawing/2014/main" id="{69B8068D-BF55-2445-AA62-170FB58B36DB}"/>
              </a:ext>
            </a:extLst>
          </p:cNvPr>
          <p:cNvGrpSpPr/>
          <p:nvPr/>
        </p:nvGrpSpPr>
        <p:grpSpPr>
          <a:xfrm>
            <a:off x="4859036" y="2404844"/>
            <a:ext cx="1414038" cy="1414038"/>
            <a:chOff x="4876800" y="1600199"/>
            <a:chExt cx="2819401" cy="2819401"/>
          </a:xfrm>
        </p:grpSpPr>
        <p:grpSp>
          <p:nvGrpSpPr>
            <p:cNvPr id="443" name="Group 442">
              <a:extLst>
                <a:ext uri="{FF2B5EF4-FFF2-40B4-BE49-F238E27FC236}">
                  <a16:creationId xmlns:a16="http://schemas.microsoft.com/office/drawing/2014/main" id="{D198D2CE-51A2-A441-BAC1-C5E8EA0E0648}"/>
                </a:ext>
              </a:extLst>
            </p:cNvPr>
            <p:cNvGrpSpPr/>
            <p:nvPr/>
          </p:nvGrpSpPr>
          <p:grpSpPr>
            <a:xfrm>
              <a:off x="5486400" y="3962400"/>
              <a:ext cx="2209800" cy="457200"/>
              <a:chOff x="5486400" y="3962400"/>
              <a:chExt cx="2209800" cy="457200"/>
            </a:xfrm>
          </p:grpSpPr>
          <p:sp>
            <p:nvSpPr>
              <p:cNvPr id="488" name="DRAM">
                <a:extLst>
                  <a:ext uri="{FF2B5EF4-FFF2-40B4-BE49-F238E27FC236}">
                    <a16:creationId xmlns:a16="http://schemas.microsoft.com/office/drawing/2014/main" id="{0678D576-D408-374F-BB1E-37E5E148221D}"/>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9" name="DRAM">
                <a:extLst>
                  <a:ext uri="{FF2B5EF4-FFF2-40B4-BE49-F238E27FC236}">
                    <a16:creationId xmlns:a16="http://schemas.microsoft.com/office/drawing/2014/main" id="{EF3D6B44-03F3-FA47-A211-89B88C1D8801}"/>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0" name="DRAM">
                <a:extLst>
                  <a:ext uri="{FF2B5EF4-FFF2-40B4-BE49-F238E27FC236}">
                    <a16:creationId xmlns:a16="http://schemas.microsoft.com/office/drawing/2014/main" id="{D7530F8D-26C2-C347-96FC-A67F07A00680}"/>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1" name="DRAM">
                <a:extLst>
                  <a:ext uri="{FF2B5EF4-FFF2-40B4-BE49-F238E27FC236}">
                    <a16:creationId xmlns:a16="http://schemas.microsoft.com/office/drawing/2014/main" id="{81C987C6-F8C8-D942-B797-54712625359A}"/>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2" name="DRAM">
                <a:extLst>
                  <a:ext uri="{FF2B5EF4-FFF2-40B4-BE49-F238E27FC236}">
                    <a16:creationId xmlns:a16="http://schemas.microsoft.com/office/drawing/2014/main" id="{5799F454-A959-5741-AE35-1BD49ED8E542}"/>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4" name="Group 443">
              <a:extLst>
                <a:ext uri="{FF2B5EF4-FFF2-40B4-BE49-F238E27FC236}">
                  <a16:creationId xmlns:a16="http://schemas.microsoft.com/office/drawing/2014/main" id="{16780B42-A788-A042-AB39-8DD97B532AF6}"/>
                </a:ext>
              </a:extLst>
            </p:cNvPr>
            <p:cNvGrpSpPr/>
            <p:nvPr/>
          </p:nvGrpSpPr>
          <p:grpSpPr>
            <a:xfrm>
              <a:off x="4876800" y="1600200"/>
              <a:ext cx="457200" cy="2209800"/>
              <a:chOff x="4876800" y="1600200"/>
              <a:chExt cx="457200" cy="2209800"/>
            </a:xfrm>
          </p:grpSpPr>
          <p:sp>
            <p:nvSpPr>
              <p:cNvPr id="483" name="DRAM">
                <a:extLst>
                  <a:ext uri="{FF2B5EF4-FFF2-40B4-BE49-F238E27FC236}">
                    <a16:creationId xmlns:a16="http://schemas.microsoft.com/office/drawing/2014/main" id="{900429D3-F700-B545-81E6-C863C38D624B}"/>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4" name="DRAM">
                <a:extLst>
                  <a:ext uri="{FF2B5EF4-FFF2-40B4-BE49-F238E27FC236}">
                    <a16:creationId xmlns:a16="http://schemas.microsoft.com/office/drawing/2014/main" id="{3BE8BAE2-67F2-004F-8688-652275D2FB1A}"/>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5" name="DRAM">
                <a:extLst>
                  <a:ext uri="{FF2B5EF4-FFF2-40B4-BE49-F238E27FC236}">
                    <a16:creationId xmlns:a16="http://schemas.microsoft.com/office/drawing/2014/main" id="{B468E5A2-4C92-F341-AF9F-C025BA07AF6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6" name="DRAM">
                <a:extLst>
                  <a:ext uri="{FF2B5EF4-FFF2-40B4-BE49-F238E27FC236}">
                    <a16:creationId xmlns:a16="http://schemas.microsoft.com/office/drawing/2014/main" id="{869B0F21-4DD9-9242-8C2D-5555525158CC}"/>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7" name="DRAM">
                <a:extLst>
                  <a:ext uri="{FF2B5EF4-FFF2-40B4-BE49-F238E27FC236}">
                    <a16:creationId xmlns:a16="http://schemas.microsoft.com/office/drawing/2014/main" id="{D75EC8AE-5B52-E64A-A8CB-7EE2D5BDA8FF}"/>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5" name="Group 444">
              <a:extLst>
                <a:ext uri="{FF2B5EF4-FFF2-40B4-BE49-F238E27FC236}">
                  <a16:creationId xmlns:a16="http://schemas.microsoft.com/office/drawing/2014/main" id="{C48ADD2C-8A28-0E4D-9B87-797E8D373E6A}"/>
                </a:ext>
              </a:extLst>
            </p:cNvPr>
            <p:cNvGrpSpPr/>
            <p:nvPr/>
          </p:nvGrpSpPr>
          <p:grpSpPr>
            <a:xfrm>
              <a:off x="5676900" y="1600199"/>
              <a:ext cx="1828800" cy="2362201"/>
              <a:chOff x="5676900" y="1170708"/>
              <a:chExt cx="1828800" cy="2791692"/>
            </a:xfrm>
          </p:grpSpPr>
          <p:cxnSp>
            <p:nvCxnSpPr>
              <p:cNvPr id="478" name="Straight Connector 477">
                <a:extLst>
                  <a:ext uri="{FF2B5EF4-FFF2-40B4-BE49-F238E27FC236}">
                    <a16:creationId xmlns:a16="http://schemas.microsoft.com/office/drawing/2014/main" id="{D5273E0E-2E69-C543-B299-7151560E4744}"/>
                  </a:ext>
                </a:extLst>
              </p:cNvPr>
              <p:cNvCxnSpPr>
                <a:cxnSpLocks/>
                <a:stCxn id="448" idx="0"/>
                <a:endCxn id="488"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32CB46B5-29CC-E640-B989-83C91A0F1DC6}"/>
                  </a:ext>
                </a:extLst>
              </p:cNvPr>
              <p:cNvCxnSpPr>
                <a:cxnSpLocks/>
                <a:stCxn id="450" idx="0"/>
                <a:endCxn id="490"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BE99638C-67B6-5344-B38C-BA715AC38263}"/>
                  </a:ext>
                </a:extLst>
              </p:cNvPr>
              <p:cNvCxnSpPr>
                <a:cxnSpLocks/>
                <a:stCxn id="451" idx="0"/>
                <a:endCxn id="491"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7FB28B8-39C8-6F46-84D4-8A26AE6E0CF8}"/>
                  </a:ext>
                </a:extLst>
              </p:cNvPr>
              <p:cNvCxnSpPr>
                <a:cxnSpLocks/>
                <a:stCxn id="452" idx="0"/>
                <a:endCxn id="492"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5DB3D965-AC2B-D64E-BC8C-316F3DA0E93A}"/>
                  </a:ext>
                </a:extLst>
              </p:cNvPr>
              <p:cNvCxnSpPr>
                <a:cxnSpLocks/>
                <a:stCxn id="449" idx="0"/>
                <a:endCxn id="489"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6" name="Group 445">
              <a:extLst>
                <a:ext uri="{FF2B5EF4-FFF2-40B4-BE49-F238E27FC236}">
                  <a16:creationId xmlns:a16="http://schemas.microsoft.com/office/drawing/2014/main" id="{A29A615E-F89D-A841-BF3B-7B6BFA18A1DA}"/>
                </a:ext>
              </a:extLst>
            </p:cNvPr>
            <p:cNvGrpSpPr/>
            <p:nvPr/>
          </p:nvGrpSpPr>
          <p:grpSpPr>
            <a:xfrm>
              <a:off x="5334000" y="1790700"/>
              <a:ext cx="2362201" cy="1828800"/>
              <a:chOff x="5333998" y="1790700"/>
              <a:chExt cx="2791691" cy="1828800"/>
            </a:xfrm>
          </p:grpSpPr>
          <p:cxnSp>
            <p:nvCxnSpPr>
              <p:cNvPr id="473" name="Straight Connector 472">
                <a:extLst>
                  <a:ext uri="{FF2B5EF4-FFF2-40B4-BE49-F238E27FC236}">
                    <a16:creationId xmlns:a16="http://schemas.microsoft.com/office/drawing/2014/main" id="{830CB917-365E-F643-BA30-E874848DB8A2}"/>
                  </a:ext>
                </a:extLst>
              </p:cNvPr>
              <p:cNvCxnSpPr>
                <a:cxnSpLocks/>
                <a:stCxn id="452" idx="6"/>
                <a:endCxn id="483"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FBE9D054-33AF-B143-96FD-890B3149E8CB}"/>
                  </a:ext>
                </a:extLst>
              </p:cNvPr>
              <p:cNvCxnSpPr>
                <a:cxnSpLocks/>
                <a:stCxn id="457" idx="6"/>
                <a:endCxn id="484"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FB5426AA-0D88-4241-A8FF-C378BCD21C4E}"/>
                  </a:ext>
                </a:extLst>
              </p:cNvPr>
              <p:cNvCxnSpPr>
                <a:cxnSpLocks/>
                <a:stCxn id="462" idx="6"/>
                <a:endCxn id="485"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C2B13EE8-91D5-CC45-8C9E-D56FB7F7BA01}"/>
                  </a:ext>
                </a:extLst>
              </p:cNvPr>
              <p:cNvCxnSpPr>
                <a:cxnSpLocks/>
                <a:stCxn id="467" idx="6"/>
                <a:endCxn id="486"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9B7FBB1A-D3BB-724A-9778-29263723AFA2}"/>
                  </a:ext>
                </a:extLst>
              </p:cNvPr>
              <p:cNvCxnSpPr>
                <a:cxnSpLocks/>
                <a:stCxn id="472" idx="6"/>
                <a:endCxn id="487"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13348C4C-7884-CB44-B7DE-A56D7A15844F}"/>
                </a:ext>
              </a:extLst>
            </p:cNvPr>
            <p:cNvGrpSpPr/>
            <p:nvPr/>
          </p:nvGrpSpPr>
          <p:grpSpPr>
            <a:xfrm>
              <a:off x="5486400" y="1600200"/>
              <a:ext cx="2209800" cy="2209800"/>
              <a:chOff x="5486400" y="1600200"/>
              <a:chExt cx="2209800" cy="2209800"/>
            </a:xfrm>
          </p:grpSpPr>
          <p:sp>
            <p:nvSpPr>
              <p:cNvPr id="448" name="Oval 447">
                <a:extLst>
                  <a:ext uri="{FF2B5EF4-FFF2-40B4-BE49-F238E27FC236}">
                    <a16:creationId xmlns:a16="http://schemas.microsoft.com/office/drawing/2014/main" id="{24C71FF8-3179-F14D-86F6-A1C637F1A2F4}"/>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9" name="Oval 448">
                <a:extLst>
                  <a:ext uri="{FF2B5EF4-FFF2-40B4-BE49-F238E27FC236}">
                    <a16:creationId xmlns:a16="http://schemas.microsoft.com/office/drawing/2014/main" id="{5BED9737-40F0-804A-B12A-C19DF7CEA3C3}"/>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0" name="Oval 449">
                <a:extLst>
                  <a:ext uri="{FF2B5EF4-FFF2-40B4-BE49-F238E27FC236}">
                    <a16:creationId xmlns:a16="http://schemas.microsoft.com/office/drawing/2014/main" id="{814C4FE6-8FDE-F44E-AE75-F03234EFFD74}"/>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1" name="Oval 450">
                <a:extLst>
                  <a:ext uri="{FF2B5EF4-FFF2-40B4-BE49-F238E27FC236}">
                    <a16:creationId xmlns:a16="http://schemas.microsoft.com/office/drawing/2014/main" id="{387778BC-760E-4844-B58B-FBAB72CAEACF}"/>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2" name="Oval 451">
                <a:extLst>
                  <a:ext uri="{FF2B5EF4-FFF2-40B4-BE49-F238E27FC236}">
                    <a16:creationId xmlns:a16="http://schemas.microsoft.com/office/drawing/2014/main" id="{06954692-01E8-364F-9096-547A9F0F1DCB}"/>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3" name="Oval 452">
                <a:extLst>
                  <a:ext uri="{FF2B5EF4-FFF2-40B4-BE49-F238E27FC236}">
                    <a16:creationId xmlns:a16="http://schemas.microsoft.com/office/drawing/2014/main" id="{BE7E0E99-EFBE-904A-87E7-32B675135F8A}"/>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4" name="Oval 453">
                <a:extLst>
                  <a:ext uri="{FF2B5EF4-FFF2-40B4-BE49-F238E27FC236}">
                    <a16:creationId xmlns:a16="http://schemas.microsoft.com/office/drawing/2014/main" id="{2229678A-3CFC-2E48-A46F-EB5C710DF52A}"/>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5" name="Oval 454">
                <a:extLst>
                  <a:ext uri="{FF2B5EF4-FFF2-40B4-BE49-F238E27FC236}">
                    <a16:creationId xmlns:a16="http://schemas.microsoft.com/office/drawing/2014/main" id="{52BEC7C7-BDB5-0E45-B194-02F9D064F9BC}"/>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6" name="Oval 455">
                <a:extLst>
                  <a:ext uri="{FF2B5EF4-FFF2-40B4-BE49-F238E27FC236}">
                    <a16:creationId xmlns:a16="http://schemas.microsoft.com/office/drawing/2014/main" id="{9AFA80CE-EF96-D14E-94E6-38E92D53DEF9}"/>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7" name="Oval 456">
                <a:extLst>
                  <a:ext uri="{FF2B5EF4-FFF2-40B4-BE49-F238E27FC236}">
                    <a16:creationId xmlns:a16="http://schemas.microsoft.com/office/drawing/2014/main" id="{DEECA570-AE76-1B4A-99B4-0FC906931064}"/>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8" name="Oval 457">
                <a:extLst>
                  <a:ext uri="{FF2B5EF4-FFF2-40B4-BE49-F238E27FC236}">
                    <a16:creationId xmlns:a16="http://schemas.microsoft.com/office/drawing/2014/main" id="{628374C7-FC57-5B42-B1DE-FA1FB56CCDCA}"/>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9" name="Oval 458">
                <a:extLst>
                  <a:ext uri="{FF2B5EF4-FFF2-40B4-BE49-F238E27FC236}">
                    <a16:creationId xmlns:a16="http://schemas.microsoft.com/office/drawing/2014/main" id="{80F7262C-9673-4B40-A4AE-4BA8B0B0CA34}"/>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0" name="Oval 459">
                <a:extLst>
                  <a:ext uri="{FF2B5EF4-FFF2-40B4-BE49-F238E27FC236}">
                    <a16:creationId xmlns:a16="http://schemas.microsoft.com/office/drawing/2014/main" id="{7F3ADF92-BBB6-1148-819E-571498015E80}"/>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1" name="Oval 460">
                <a:extLst>
                  <a:ext uri="{FF2B5EF4-FFF2-40B4-BE49-F238E27FC236}">
                    <a16:creationId xmlns:a16="http://schemas.microsoft.com/office/drawing/2014/main" id="{A0C1A5B2-2187-A44A-9655-0793CDEADDFB}"/>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2" name="Oval 461">
                <a:extLst>
                  <a:ext uri="{FF2B5EF4-FFF2-40B4-BE49-F238E27FC236}">
                    <a16:creationId xmlns:a16="http://schemas.microsoft.com/office/drawing/2014/main" id="{479B3574-7BF1-B144-9945-92FBFA41E6D8}"/>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463" name="Oval 462">
                <a:extLst>
                  <a:ext uri="{FF2B5EF4-FFF2-40B4-BE49-F238E27FC236}">
                    <a16:creationId xmlns:a16="http://schemas.microsoft.com/office/drawing/2014/main" id="{DED774DC-06AE-9D48-86FC-A00763484136}"/>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4" name="Oval 463">
                <a:extLst>
                  <a:ext uri="{FF2B5EF4-FFF2-40B4-BE49-F238E27FC236}">
                    <a16:creationId xmlns:a16="http://schemas.microsoft.com/office/drawing/2014/main" id="{7B2A9E4B-44A2-164B-B1DB-443A919613CC}"/>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5" name="Oval 464">
                <a:extLst>
                  <a:ext uri="{FF2B5EF4-FFF2-40B4-BE49-F238E27FC236}">
                    <a16:creationId xmlns:a16="http://schemas.microsoft.com/office/drawing/2014/main" id="{829FDD50-D31C-2540-9085-DB8414EF4E8E}"/>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6" name="Oval 465">
                <a:extLst>
                  <a:ext uri="{FF2B5EF4-FFF2-40B4-BE49-F238E27FC236}">
                    <a16:creationId xmlns:a16="http://schemas.microsoft.com/office/drawing/2014/main" id="{5E7C2804-8644-B746-835C-D065FA8D5405}"/>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7" name="Oval 466">
                <a:extLst>
                  <a:ext uri="{FF2B5EF4-FFF2-40B4-BE49-F238E27FC236}">
                    <a16:creationId xmlns:a16="http://schemas.microsoft.com/office/drawing/2014/main" id="{87C05D59-E623-A04A-80B1-E6FFE75C92D6}"/>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8" name="Oval 467">
                <a:extLst>
                  <a:ext uri="{FF2B5EF4-FFF2-40B4-BE49-F238E27FC236}">
                    <a16:creationId xmlns:a16="http://schemas.microsoft.com/office/drawing/2014/main" id="{3267DF9E-FA37-7D44-9F34-901B4C4F4D7B}"/>
                  </a:ext>
                </a:extLst>
              </p:cNvPr>
              <p:cNvSpPr/>
              <p:nvPr/>
            </p:nvSpPr>
            <p:spPr>
              <a:xfrm>
                <a:off x="5486400" y="34290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9" name="Oval 468">
                <a:extLst>
                  <a:ext uri="{FF2B5EF4-FFF2-40B4-BE49-F238E27FC236}">
                    <a16:creationId xmlns:a16="http://schemas.microsoft.com/office/drawing/2014/main" id="{4B23D1B3-4F53-D54D-8431-CF0A97582A40}"/>
                  </a:ext>
                </a:extLst>
              </p:cNvPr>
              <p:cNvSpPr/>
              <p:nvPr/>
            </p:nvSpPr>
            <p:spPr>
              <a:xfrm>
                <a:off x="5943600" y="34290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0" name="Oval 469">
                <a:extLst>
                  <a:ext uri="{FF2B5EF4-FFF2-40B4-BE49-F238E27FC236}">
                    <a16:creationId xmlns:a16="http://schemas.microsoft.com/office/drawing/2014/main" id="{2D6333D6-7104-384F-AF49-E796BD27E384}"/>
                  </a:ext>
                </a:extLst>
              </p:cNvPr>
              <p:cNvSpPr/>
              <p:nvPr/>
            </p:nvSpPr>
            <p:spPr>
              <a:xfrm>
                <a:off x="6400800" y="34290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1" name="Oval 470">
                <a:extLst>
                  <a:ext uri="{FF2B5EF4-FFF2-40B4-BE49-F238E27FC236}">
                    <a16:creationId xmlns:a16="http://schemas.microsoft.com/office/drawing/2014/main" id="{F6EE3721-CE27-C448-A382-4681B02FBCF6}"/>
                  </a:ext>
                </a:extLst>
              </p:cNvPr>
              <p:cNvSpPr/>
              <p:nvPr/>
            </p:nvSpPr>
            <p:spPr>
              <a:xfrm>
                <a:off x="6858000" y="34290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2" name="Oval 471">
                <a:extLst>
                  <a:ext uri="{FF2B5EF4-FFF2-40B4-BE49-F238E27FC236}">
                    <a16:creationId xmlns:a16="http://schemas.microsoft.com/office/drawing/2014/main" id="{DB8D1C2C-8531-384A-A4CD-73FF528A9A53}"/>
                  </a:ext>
                </a:extLst>
              </p:cNvPr>
              <p:cNvSpPr/>
              <p:nvPr/>
            </p:nvSpPr>
            <p:spPr>
              <a:xfrm>
                <a:off x="7315200" y="34290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493" name="Group 492">
            <a:extLst>
              <a:ext uri="{FF2B5EF4-FFF2-40B4-BE49-F238E27FC236}">
                <a16:creationId xmlns:a16="http://schemas.microsoft.com/office/drawing/2014/main" id="{C18E73BE-3676-6C47-99A2-2502C0DABE65}"/>
              </a:ext>
            </a:extLst>
          </p:cNvPr>
          <p:cNvGrpSpPr/>
          <p:nvPr/>
        </p:nvGrpSpPr>
        <p:grpSpPr>
          <a:xfrm>
            <a:off x="6416564" y="2404844"/>
            <a:ext cx="1414038" cy="1414038"/>
            <a:chOff x="4876800" y="1600199"/>
            <a:chExt cx="2819401" cy="2819401"/>
          </a:xfrm>
        </p:grpSpPr>
        <p:grpSp>
          <p:nvGrpSpPr>
            <p:cNvPr id="494" name="Group 493">
              <a:extLst>
                <a:ext uri="{FF2B5EF4-FFF2-40B4-BE49-F238E27FC236}">
                  <a16:creationId xmlns:a16="http://schemas.microsoft.com/office/drawing/2014/main" id="{7A31BB98-6CE6-844D-B7DE-C384980CF0C5}"/>
                </a:ext>
              </a:extLst>
            </p:cNvPr>
            <p:cNvGrpSpPr/>
            <p:nvPr/>
          </p:nvGrpSpPr>
          <p:grpSpPr>
            <a:xfrm>
              <a:off x="5486400" y="3962400"/>
              <a:ext cx="2209800" cy="457200"/>
              <a:chOff x="5486400" y="3962400"/>
              <a:chExt cx="2209800" cy="457200"/>
            </a:xfrm>
          </p:grpSpPr>
          <p:sp>
            <p:nvSpPr>
              <p:cNvPr id="539" name="DRAM">
                <a:extLst>
                  <a:ext uri="{FF2B5EF4-FFF2-40B4-BE49-F238E27FC236}">
                    <a16:creationId xmlns:a16="http://schemas.microsoft.com/office/drawing/2014/main" id="{9A1BD144-AEC9-3045-83AB-BD0ABC7379C5}"/>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0" name="DRAM">
                <a:extLst>
                  <a:ext uri="{FF2B5EF4-FFF2-40B4-BE49-F238E27FC236}">
                    <a16:creationId xmlns:a16="http://schemas.microsoft.com/office/drawing/2014/main" id="{761EC13D-6A91-7444-AD80-A8BAB533BA95}"/>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1" name="DRAM">
                <a:extLst>
                  <a:ext uri="{FF2B5EF4-FFF2-40B4-BE49-F238E27FC236}">
                    <a16:creationId xmlns:a16="http://schemas.microsoft.com/office/drawing/2014/main" id="{0C4B4D74-9199-0D49-85BF-D3B0AE5A0A9C}"/>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2" name="DRAM">
                <a:extLst>
                  <a:ext uri="{FF2B5EF4-FFF2-40B4-BE49-F238E27FC236}">
                    <a16:creationId xmlns:a16="http://schemas.microsoft.com/office/drawing/2014/main" id="{CF958D15-7F01-4148-8183-4CDE60D57BB0}"/>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3" name="DRAM">
                <a:extLst>
                  <a:ext uri="{FF2B5EF4-FFF2-40B4-BE49-F238E27FC236}">
                    <a16:creationId xmlns:a16="http://schemas.microsoft.com/office/drawing/2014/main" id="{22072E6E-43C3-434E-85B9-1734A3DA3CC8}"/>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5" name="Group 494">
              <a:extLst>
                <a:ext uri="{FF2B5EF4-FFF2-40B4-BE49-F238E27FC236}">
                  <a16:creationId xmlns:a16="http://schemas.microsoft.com/office/drawing/2014/main" id="{C85E57FF-417D-1244-90BE-91B56947ED6A}"/>
                </a:ext>
              </a:extLst>
            </p:cNvPr>
            <p:cNvGrpSpPr/>
            <p:nvPr/>
          </p:nvGrpSpPr>
          <p:grpSpPr>
            <a:xfrm>
              <a:off x="4876800" y="1600200"/>
              <a:ext cx="457200" cy="2209800"/>
              <a:chOff x="4876800" y="1600200"/>
              <a:chExt cx="457200" cy="2209800"/>
            </a:xfrm>
          </p:grpSpPr>
          <p:sp>
            <p:nvSpPr>
              <p:cNvPr id="534" name="DRAM">
                <a:extLst>
                  <a:ext uri="{FF2B5EF4-FFF2-40B4-BE49-F238E27FC236}">
                    <a16:creationId xmlns:a16="http://schemas.microsoft.com/office/drawing/2014/main" id="{AA216CB4-B04A-F641-B4A2-54AE2C718F39}"/>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5" name="DRAM">
                <a:extLst>
                  <a:ext uri="{FF2B5EF4-FFF2-40B4-BE49-F238E27FC236}">
                    <a16:creationId xmlns:a16="http://schemas.microsoft.com/office/drawing/2014/main" id="{CF772D57-1478-674C-9626-DBB9A5139FE0}"/>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6" name="DRAM">
                <a:extLst>
                  <a:ext uri="{FF2B5EF4-FFF2-40B4-BE49-F238E27FC236}">
                    <a16:creationId xmlns:a16="http://schemas.microsoft.com/office/drawing/2014/main" id="{2DB3F5F4-4E6C-2C4B-87DB-6CDC6AE700C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7" name="DRAM">
                <a:extLst>
                  <a:ext uri="{FF2B5EF4-FFF2-40B4-BE49-F238E27FC236}">
                    <a16:creationId xmlns:a16="http://schemas.microsoft.com/office/drawing/2014/main" id="{C621CC86-C337-CB4E-8947-45BF29EB84DA}"/>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8" name="DRAM">
                <a:extLst>
                  <a:ext uri="{FF2B5EF4-FFF2-40B4-BE49-F238E27FC236}">
                    <a16:creationId xmlns:a16="http://schemas.microsoft.com/office/drawing/2014/main" id="{29C4F183-DFE7-E044-BFF0-3D5499757A44}"/>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6" name="Group 495">
              <a:extLst>
                <a:ext uri="{FF2B5EF4-FFF2-40B4-BE49-F238E27FC236}">
                  <a16:creationId xmlns:a16="http://schemas.microsoft.com/office/drawing/2014/main" id="{6F02C8AE-47E3-B04D-9F06-83FA57235803}"/>
                </a:ext>
              </a:extLst>
            </p:cNvPr>
            <p:cNvGrpSpPr/>
            <p:nvPr/>
          </p:nvGrpSpPr>
          <p:grpSpPr>
            <a:xfrm>
              <a:off x="5676900" y="1600199"/>
              <a:ext cx="1828800" cy="2362201"/>
              <a:chOff x="5676900" y="1170708"/>
              <a:chExt cx="1828800" cy="2791692"/>
            </a:xfrm>
          </p:grpSpPr>
          <p:cxnSp>
            <p:nvCxnSpPr>
              <p:cNvPr id="529" name="Straight Connector 528">
                <a:extLst>
                  <a:ext uri="{FF2B5EF4-FFF2-40B4-BE49-F238E27FC236}">
                    <a16:creationId xmlns:a16="http://schemas.microsoft.com/office/drawing/2014/main" id="{6882D6E4-207C-FF43-96BB-B4FA7C67D369}"/>
                  </a:ext>
                </a:extLst>
              </p:cNvPr>
              <p:cNvCxnSpPr>
                <a:cxnSpLocks/>
                <a:stCxn id="499" idx="0"/>
                <a:endCxn id="539"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CAC2B23-36F6-6741-ADEF-63BBFDE1ED87}"/>
                  </a:ext>
                </a:extLst>
              </p:cNvPr>
              <p:cNvCxnSpPr>
                <a:cxnSpLocks/>
                <a:stCxn id="501" idx="0"/>
                <a:endCxn id="541"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FCD623BC-66BA-F048-B770-A953F02FFB33}"/>
                  </a:ext>
                </a:extLst>
              </p:cNvPr>
              <p:cNvCxnSpPr>
                <a:cxnSpLocks/>
                <a:stCxn id="502" idx="0"/>
                <a:endCxn id="542"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96B040DB-DCA8-5A4D-AB95-17BC0EE776BF}"/>
                  </a:ext>
                </a:extLst>
              </p:cNvPr>
              <p:cNvCxnSpPr>
                <a:cxnSpLocks/>
                <a:stCxn id="503" idx="0"/>
                <a:endCxn id="543"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062CCD-ADCA-6540-B2EA-E01E5B870645}"/>
                  </a:ext>
                </a:extLst>
              </p:cNvPr>
              <p:cNvCxnSpPr>
                <a:cxnSpLocks/>
                <a:stCxn id="500" idx="0"/>
                <a:endCxn id="540"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4DD6419A-00B2-5C4E-A3DB-44B953F63562}"/>
                </a:ext>
              </a:extLst>
            </p:cNvPr>
            <p:cNvGrpSpPr/>
            <p:nvPr/>
          </p:nvGrpSpPr>
          <p:grpSpPr>
            <a:xfrm>
              <a:off x="5334000" y="1790700"/>
              <a:ext cx="2362201" cy="1828800"/>
              <a:chOff x="5333998" y="1790700"/>
              <a:chExt cx="2791691" cy="1828800"/>
            </a:xfrm>
          </p:grpSpPr>
          <p:cxnSp>
            <p:nvCxnSpPr>
              <p:cNvPr id="524" name="Straight Connector 523">
                <a:extLst>
                  <a:ext uri="{FF2B5EF4-FFF2-40B4-BE49-F238E27FC236}">
                    <a16:creationId xmlns:a16="http://schemas.microsoft.com/office/drawing/2014/main" id="{EE5C0398-A720-3144-9F53-7CD4C82BA66B}"/>
                  </a:ext>
                </a:extLst>
              </p:cNvPr>
              <p:cNvCxnSpPr>
                <a:cxnSpLocks/>
                <a:stCxn id="503" idx="6"/>
                <a:endCxn id="534"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05BF3662-E368-8449-92EE-28F646654D3C}"/>
                  </a:ext>
                </a:extLst>
              </p:cNvPr>
              <p:cNvCxnSpPr>
                <a:cxnSpLocks/>
                <a:stCxn id="508" idx="6"/>
                <a:endCxn id="535"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05E8873-0C5E-B148-9C8D-50E3D14F67A1}"/>
                  </a:ext>
                </a:extLst>
              </p:cNvPr>
              <p:cNvCxnSpPr>
                <a:cxnSpLocks/>
                <a:stCxn id="513" idx="6"/>
                <a:endCxn id="536"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74BFC937-2623-664B-A013-E49100192E53}"/>
                  </a:ext>
                </a:extLst>
              </p:cNvPr>
              <p:cNvCxnSpPr>
                <a:cxnSpLocks/>
                <a:stCxn id="518" idx="6"/>
                <a:endCxn id="537"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5F24BADA-BF50-4E4D-A5EF-FA03570CB6E3}"/>
                  </a:ext>
                </a:extLst>
              </p:cNvPr>
              <p:cNvCxnSpPr>
                <a:cxnSpLocks/>
                <a:stCxn id="523" idx="6"/>
                <a:endCxn id="538"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E2506A27-9906-1748-BAE5-CFC7FC41AC47}"/>
                </a:ext>
              </a:extLst>
            </p:cNvPr>
            <p:cNvGrpSpPr/>
            <p:nvPr/>
          </p:nvGrpSpPr>
          <p:grpSpPr>
            <a:xfrm>
              <a:off x="5486400" y="1600200"/>
              <a:ext cx="2209800" cy="2209800"/>
              <a:chOff x="5486400" y="1600200"/>
              <a:chExt cx="2209800" cy="2209800"/>
            </a:xfrm>
          </p:grpSpPr>
          <p:sp>
            <p:nvSpPr>
              <p:cNvPr id="499" name="Oval 498">
                <a:extLst>
                  <a:ext uri="{FF2B5EF4-FFF2-40B4-BE49-F238E27FC236}">
                    <a16:creationId xmlns:a16="http://schemas.microsoft.com/office/drawing/2014/main" id="{648A249F-2317-DC44-A18D-5B28FA7EB2D4}"/>
                  </a:ext>
                </a:extLst>
              </p:cNvPr>
              <p:cNvSpPr/>
              <p:nvPr/>
            </p:nvSpPr>
            <p:spPr>
              <a:xfrm>
                <a:off x="54864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0" name="Oval 499">
                <a:extLst>
                  <a:ext uri="{FF2B5EF4-FFF2-40B4-BE49-F238E27FC236}">
                    <a16:creationId xmlns:a16="http://schemas.microsoft.com/office/drawing/2014/main" id="{7935AB27-9CDE-5F49-B3EC-591AB75293B4}"/>
                  </a:ext>
                </a:extLst>
              </p:cNvPr>
              <p:cNvSpPr/>
              <p:nvPr/>
            </p:nvSpPr>
            <p:spPr>
              <a:xfrm>
                <a:off x="59436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1" name="Oval 500">
                <a:extLst>
                  <a:ext uri="{FF2B5EF4-FFF2-40B4-BE49-F238E27FC236}">
                    <a16:creationId xmlns:a16="http://schemas.microsoft.com/office/drawing/2014/main" id="{FBFEF2F0-CADA-3A46-A933-2B122B7EF1C1}"/>
                  </a:ext>
                </a:extLst>
              </p:cNvPr>
              <p:cNvSpPr/>
              <p:nvPr/>
            </p:nvSpPr>
            <p:spPr>
              <a:xfrm>
                <a:off x="64008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2" name="Oval 501">
                <a:extLst>
                  <a:ext uri="{FF2B5EF4-FFF2-40B4-BE49-F238E27FC236}">
                    <a16:creationId xmlns:a16="http://schemas.microsoft.com/office/drawing/2014/main" id="{8AB217DF-9258-0246-B01A-DE28CE0A6A99}"/>
                  </a:ext>
                </a:extLst>
              </p:cNvPr>
              <p:cNvSpPr/>
              <p:nvPr/>
            </p:nvSpPr>
            <p:spPr>
              <a:xfrm>
                <a:off x="68580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3" name="Oval 502">
                <a:extLst>
                  <a:ext uri="{FF2B5EF4-FFF2-40B4-BE49-F238E27FC236}">
                    <a16:creationId xmlns:a16="http://schemas.microsoft.com/office/drawing/2014/main" id="{D4F217FB-465B-8E4E-86AF-552D2F9FDE30}"/>
                  </a:ext>
                </a:extLst>
              </p:cNvPr>
              <p:cNvSpPr/>
              <p:nvPr/>
            </p:nvSpPr>
            <p:spPr>
              <a:xfrm>
                <a:off x="7315200" y="16002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4" name="Oval 503">
                <a:extLst>
                  <a:ext uri="{FF2B5EF4-FFF2-40B4-BE49-F238E27FC236}">
                    <a16:creationId xmlns:a16="http://schemas.microsoft.com/office/drawing/2014/main" id="{46AD35E3-8739-D642-B226-DBEB04476BD4}"/>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5" name="Oval 504">
                <a:extLst>
                  <a:ext uri="{FF2B5EF4-FFF2-40B4-BE49-F238E27FC236}">
                    <a16:creationId xmlns:a16="http://schemas.microsoft.com/office/drawing/2014/main" id="{F2F2A3D1-972D-A744-85E0-2AC501A2037B}"/>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6" name="Oval 505">
                <a:extLst>
                  <a:ext uri="{FF2B5EF4-FFF2-40B4-BE49-F238E27FC236}">
                    <a16:creationId xmlns:a16="http://schemas.microsoft.com/office/drawing/2014/main" id="{C979A457-0774-1D4B-9738-259F381836A5}"/>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507" name="Oval 506">
                <a:extLst>
                  <a:ext uri="{FF2B5EF4-FFF2-40B4-BE49-F238E27FC236}">
                    <a16:creationId xmlns:a16="http://schemas.microsoft.com/office/drawing/2014/main" id="{1E50A537-6B52-A846-BA1A-87CDA3F205F2}"/>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8" name="Oval 507">
                <a:extLst>
                  <a:ext uri="{FF2B5EF4-FFF2-40B4-BE49-F238E27FC236}">
                    <a16:creationId xmlns:a16="http://schemas.microsoft.com/office/drawing/2014/main" id="{4F7D6E31-3FFA-EE49-95EB-154981707E78}"/>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9" name="Oval 508">
                <a:extLst>
                  <a:ext uri="{FF2B5EF4-FFF2-40B4-BE49-F238E27FC236}">
                    <a16:creationId xmlns:a16="http://schemas.microsoft.com/office/drawing/2014/main" id="{B80DE81C-67D6-AF4F-9DE5-21A918375722}"/>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0" name="Oval 509">
                <a:extLst>
                  <a:ext uri="{FF2B5EF4-FFF2-40B4-BE49-F238E27FC236}">
                    <a16:creationId xmlns:a16="http://schemas.microsoft.com/office/drawing/2014/main" id="{0B2850E4-3002-D14C-B0E2-9250FD059622}"/>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1" name="Oval 510">
                <a:extLst>
                  <a:ext uri="{FF2B5EF4-FFF2-40B4-BE49-F238E27FC236}">
                    <a16:creationId xmlns:a16="http://schemas.microsoft.com/office/drawing/2014/main" id="{B1EC7E16-5182-9F48-8713-0DCFC76A853E}"/>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2" name="Oval 511">
                <a:extLst>
                  <a:ext uri="{FF2B5EF4-FFF2-40B4-BE49-F238E27FC236}">
                    <a16:creationId xmlns:a16="http://schemas.microsoft.com/office/drawing/2014/main" id="{77BCC63A-C8C3-C746-9F66-396BA0036F7B}"/>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3" name="Oval 512">
                <a:extLst>
                  <a:ext uri="{FF2B5EF4-FFF2-40B4-BE49-F238E27FC236}">
                    <a16:creationId xmlns:a16="http://schemas.microsoft.com/office/drawing/2014/main" id="{9BC39E81-A53D-4047-B819-3A68D276E480}"/>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4" name="Oval 513">
                <a:extLst>
                  <a:ext uri="{FF2B5EF4-FFF2-40B4-BE49-F238E27FC236}">
                    <a16:creationId xmlns:a16="http://schemas.microsoft.com/office/drawing/2014/main" id="{1B80541F-EC24-7440-875B-83EED2A12FC2}"/>
                  </a:ext>
                </a:extLst>
              </p:cNvPr>
              <p:cNvSpPr/>
              <p:nvPr/>
            </p:nvSpPr>
            <p:spPr>
              <a:xfrm>
                <a:off x="54864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5" name="Oval 514">
                <a:extLst>
                  <a:ext uri="{FF2B5EF4-FFF2-40B4-BE49-F238E27FC236}">
                    <a16:creationId xmlns:a16="http://schemas.microsoft.com/office/drawing/2014/main" id="{2316466A-9A28-CA48-9E49-539E3949E84A}"/>
                  </a:ext>
                </a:extLst>
              </p:cNvPr>
              <p:cNvSpPr/>
              <p:nvPr/>
            </p:nvSpPr>
            <p:spPr>
              <a:xfrm>
                <a:off x="59436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6" name="Oval 515">
                <a:extLst>
                  <a:ext uri="{FF2B5EF4-FFF2-40B4-BE49-F238E27FC236}">
                    <a16:creationId xmlns:a16="http://schemas.microsoft.com/office/drawing/2014/main" id="{0C51090D-42B7-7743-98D8-6A6E5A2834FA}"/>
                  </a:ext>
                </a:extLst>
              </p:cNvPr>
              <p:cNvSpPr/>
              <p:nvPr/>
            </p:nvSpPr>
            <p:spPr>
              <a:xfrm>
                <a:off x="64008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7" name="Oval 516">
                <a:extLst>
                  <a:ext uri="{FF2B5EF4-FFF2-40B4-BE49-F238E27FC236}">
                    <a16:creationId xmlns:a16="http://schemas.microsoft.com/office/drawing/2014/main" id="{03B972F8-1AB3-3B4A-9C4F-3A1CC8F77238}"/>
                  </a:ext>
                </a:extLst>
              </p:cNvPr>
              <p:cNvSpPr/>
              <p:nvPr/>
            </p:nvSpPr>
            <p:spPr>
              <a:xfrm>
                <a:off x="68580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8" name="Oval 517">
                <a:extLst>
                  <a:ext uri="{FF2B5EF4-FFF2-40B4-BE49-F238E27FC236}">
                    <a16:creationId xmlns:a16="http://schemas.microsoft.com/office/drawing/2014/main" id="{4E23D68E-38B4-6246-924A-84A4A1422991}"/>
                  </a:ext>
                </a:extLst>
              </p:cNvPr>
              <p:cNvSpPr/>
              <p:nvPr/>
            </p:nvSpPr>
            <p:spPr>
              <a:xfrm>
                <a:off x="7315200" y="29718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9" name="Oval 518">
                <a:extLst>
                  <a:ext uri="{FF2B5EF4-FFF2-40B4-BE49-F238E27FC236}">
                    <a16:creationId xmlns:a16="http://schemas.microsoft.com/office/drawing/2014/main" id="{67003421-CB64-BF40-8AC1-940F7088F6CA}"/>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0" name="Oval 519">
                <a:extLst>
                  <a:ext uri="{FF2B5EF4-FFF2-40B4-BE49-F238E27FC236}">
                    <a16:creationId xmlns:a16="http://schemas.microsoft.com/office/drawing/2014/main" id="{83129518-5492-3A45-AF60-F432A33D4E68}"/>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1" name="Oval 520">
                <a:extLst>
                  <a:ext uri="{FF2B5EF4-FFF2-40B4-BE49-F238E27FC236}">
                    <a16:creationId xmlns:a16="http://schemas.microsoft.com/office/drawing/2014/main" id="{D8541C93-702C-664F-9F56-2D9C64CBE9F0}"/>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2" name="Oval 521">
                <a:extLst>
                  <a:ext uri="{FF2B5EF4-FFF2-40B4-BE49-F238E27FC236}">
                    <a16:creationId xmlns:a16="http://schemas.microsoft.com/office/drawing/2014/main" id="{CE301F35-DEE6-2A44-9F9C-9EBACA25E644}"/>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3" name="Oval 522">
                <a:extLst>
                  <a:ext uri="{FF2B5EF4-FFF2-40B4-BE49-F238E27FC236}">
                    <a16:creationId xmlns:a16="http://schemas.microsoft.com/office/drawing/2014/main" id="{34FFF707-AF67-2D43-B96E-59B04BFFD2C4}"/>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sp>
        <p:nvSpPr>
          <p:cNvPr id="546" name="Rectangle 545">
            <a:extLst>
              <a:ext uri="{FF2B5EF4-FFF2-40B4-BE49-F238E27FC236}">
                <a16:creationId xmlns:a16="http://schemas.microsoft.com/office/drawing/2014/main" id="{BDCB1452-B1FC-A04C-879D-B27B09D93766}"/>
              </a:ext>
            </a:extLst>
          </p:cNvPr>
          <p:cNvSpPr/>
          <p:nvPr/>
        </p:nvSpPr>
        <p:spPr>
          <a:xfrm>
            <a:off x="1582435" y="2066282"/>
            <a:ext cx="6383430" cy="1905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cxnSp>
        <p:nvCxnSpPr>
          <p:cNvPr id="547" name="Straight Connector 546">
            <a:extLst>
              <a:ext uri="{FF2B5EF4-FFF2-40B4-BE49-F238E27FC236}">
                <a16:creationId xmlns:a16="http://schemas.microsoft.com/office/drawing/2014/main" id="{53579C7D-B09B-3D4E-A43B-EF7C88397D1E}"/>
              </a:ext>
            </a:extLst>
          </p:cNvPr>
          <p:cNvCxnSpPr/>
          <p:nvPr/>
        </p:nvCxnSpPr>
        <p:spPr>
          <a:xfrm flipH="1">
            <a:off x="1506235" y="2218682"/>
            <a:ext cx="6403145" cy="0"/>
          </a:xfrm>
          <a:prstGeom prst="line">
            <a:avLst/>
          </a:prstGeom>
          <a:solidFill>
            <a:schemeClr val="tx1">
              <a:lumMod val="65000"/>
              <a:lumOff val="35000"/>
            </a:schemeClr>
          </a:solidFill>
          <a:ln w="38100" cap="rnd">
            <a:solidFill>
              <a:schemeClr val="tx1"/>
            </a:solidFill>
            <a:round/>
            <a:headEnd type="none"/>
            <a:tailEnd w="lg" len="sm"/>
          </a:ln>
        </p:spPr>
        <p:style>
          <a:lnRef idx="1">
            <a:schemeClr val="accent1"/>
          </a:lnRef>
          <a:fillRef idx="0">
            <a:schemeClr val="accent1"/>
          </a:fillRef>
          <a:effectRef idx="0">
            <a:schemeClr val="accent1"/>
          </a:effectRef>
          <a:fontRef idx="minor">
            <a:schemeClr val="tx1"/>
          </a:fontRef>
        </p:style>
      </p:cxnSp>
      <p:grpSp>
        <p:nvGrpSpPr>
          <p:cNvPr id="548" name="Group 547">
            <a:extLst>
              <a:ext uri="{FF2B5EF4-FFF2-40B4-BE49-F238E27FC236}">
                <a16:creationId xmlns:a16="http://schemas.microsoft.com/office/drawing/2014/main" id="{77405137-7C59-4D48-AC4D-D86D437B657B}"/>
              </a:ext>
            </a:extLst>
          </p:cNvPr>
          <p:cNvGrpSpPr/>
          <p:nvPr/>
        </p:nvGrpSpPr>
        <p:grpSpPr>
          <a:xfrm>
            <a:off x="1851480" y="2218682"/>
            <a:ext cx="4671060" cy="1219201"/>
            <a:chOff x="2174045" y="1143000"/>
            <a:chExt cx="4671060" cy="1219201"/>
          </a:xfrm>
        </p:grpSpPr>
        <p:cxnSp>
          <p:nvCxnSpPr>
            <p:cNvPr id="549" name="Straight Connector 548">
              <a:extLst>
                <a:ext uri="{FF2B5EF4-FFF2-40B4-BE49-F238E27FC236}">
                  <a16:creationId xmlns:a16="http://schemas.microsoft.com/office/drawing/2014/main" id="{ED134D6C-BD07-8F4B-A299-A98FFDF82189}"/>
                </a:ext>
              </a:extLst>
            </p:cNvPr>
            <p:cNvCxnSpPr/>
            <p:nvPr/>
          </p:nvCxnSpPr>
          <p:spPr>
            <a:xfrm flipV="1">
              <a:off x="217404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30F3C61B-4E68-F245-98C5-E45566DB5050}"/>
                </a:ext>
              </a:extLst>
            </p:cNvPr>
            <p:cNvCxnSpPr/>
            <p:nvPr/>
          </p:nvCxnSpPr>
          <p:spPr>
            <a:xfrm flipV="1">
              <a:off x="3730049"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881A953A-5FA6-C443-A98F-4C893ECD3FCD}"/>
                </a:ext>
              </a:extLst>
            </p:cNvPr>
            <p:cNvCxnSpPr/>
            <p:nvPr/>
          </p:nvCxnSpPr>
          <p:spPr>
            <a:xfrm flipV="1">
              <a:off x="530332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6F1732F6-1671-7546-B8ED-0D71E76BF3AF}"/>
                </a:ext>
              </a:extLst>
            </p:cNvPr>
            <p:cNvCxnSpPr/>
            <p:nvPr/>
          </p:nvCxnSpPr>
          <p:spPr>
            <a:xfrm flipV="1">
              <a:off x="684510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cxnSp>
        <p:nvCxnSpPr>
          <p:cNvPr id="553" name="Straight Connector 552">
            <a:extLst>
              <a:ext uri="{FF2B5EF4-FFF2-40B4-BE49-F238E27FC236}">
                <a16:creationId xmlns:a16="http://schemas.microsoft.com/office/drawing/2014/main" id="{F3D4EE15-37C6-0F49-B8BA-89C075B4EE66}"/>
              </a:ext>
            </a:extLst>
          </p:cNvPr>
          <p:cNvCxnSpPr/>
          <p:nvPr/>
        </p:nvCxnSpPr>
        <p:spPr>
          <a:xfrm flipH="1">
            <a:off x="1508580" y="2218682"/>
            <a:ext cx="6403145" cy="0"/>
          </a:xfrm>
          <a:prstGeom prst="line">
            <a:avLst/>
          </a:prstGeom>
          <a:solidFill>
            <a:schemeClr val="tx1">
              <a:lumMod val="65000"/>
              <a:lumOff val="35000"/>
            </a:schemeClr>
          </a:solidFill>
          <a:ln w="50800" cap="rnd">
            <a:solidFill>
              <a:srgbClr val="C00000"/>
            </a:solidFill>
            <a:round/>
            <a:headEnd type="none"/>
            <a:tailEnd w="lg" len="sm"/>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44A11F90-68CE-4C4B-9DAA-338801834463}"/>
              </a:ext>
            </a:extLst>
          </p:cNvPr>
          <p:cNvCxnSpPr/>
          <p:nvPr/>
        </p:nvCxnSpPr>
        <p:spPr>
          <a:xfrm flipV="1">
            <a:off x="1853825" y="2218682"/>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CD03CEDF-80C4-D045-A85A-1A21BF3C33EB}"/>
              </a:ext>
            </a:extLst>
          </p:cNvPr>
          <p:cNvCxnSpPr/>
          <p:nvPr/>
        </p:nvCxnSpPr>
        <p:spPr>
          <a:xfrm flipV="1">
            <a:off x="3407924" y="2218682"/>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02B665BD-8CA2-7840-9CAB-DF7E6B818E7E}"/>
              </a:ext>
            </a:extLst>
          </p:cNvPr>
          <p:cNvCxnSpPr/>
          <p:nvPr/>
        </p:nvCxnSpPr>
        <p:spPr>
          <a:xfrm flipV="1">
            <a:off x="4983105" y="2218682"/>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D46C05AA-680F-344C-A2F2-EBF1D6E9ED83}"/>
              </a:ext>
            </a:extLst>
          </p:cNvPr>
          <p:cNvCxnSpPr/>
          <p:nvPr/>
        </p:nvCxnSpPr>
        <p:spPr>
          <a:xfrm flipV="1">
            <a:off x="6524885" y="2218682"/>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8" name="DRAM">
            <a:extLst>
              <a:ext uri="{FF2B5EF4-FFF2-40B4-BE49-F238E27FC236}">
                <a16:creationId xmlns:a16="http://schemas.microsoft.com/office/drawing/2014/main" id="{351BD9D8-FB36-6C4D-8E04-6C3C0A7EAB3D}"/>
              </a:ext>
            </a:extLst>
          </p:cNvPr>
          <p:cNvSpPr/>
          <p:nvPr/>
        </p:nvSpPr>
        <p:spPr>
          <a:xfrm rot="16200000">
            <a:off x="249481" y="2789636"/>
            <a:ext cx="2057400" cy="458292"/>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a:noFill/>
                </a:ln>
                <a:solidFill>
                  <a:srgbClr val="000000"/>
                </a:solidFill>
                <a:effectLst/>
                <a:uLnTx/>
                <a:uFillTx/>
                <a:latin typeface="Avenir Next" panose="020B0503020202020204" pitchFamily="34" charset="0"/>
              </a:rPr>
              <a:t>row decoder</a:t>
            </a:r>
          </a:p>
        </p:txBody>
      </p:sp>
      <p:grpSp>
        <p:nvGrpSpPr>
          <p:cNvPr id="559" name="Group 558">
            <a:extLst>
              <a:ext uri="{FF2B5EF4-FFF2-40B4-BE49-F238E27FC236}">
                <a16:creationId xmlns:a16="http://schemas.microsoft.com/office/drawing/2014/main" id="{8AD926AF-C5EE-E548-870D-BC880E3672F9}"/>
              </a:ext>
            </a:extLst>
          </p:cNvPr>
          <p:cNvGrpSpPr/>
          <p:nvPr/>
        </p:nvGrpSpPr>
        <p:grpSpPr>
          <a:xfrm>
            <a:off x="2040573" y="2414997"/>
            <a:ext cx="5790027" cy="1402792"/>
            <a:chOff x="2134538" y="2243328"/>
            <a:chExt cx="5790027" cy="1490472"/>
          </a:xfrm>
          <a:solidFill>
            <a:srgbClr val="1A82C4"/>
          </a:solidFill>
        </p:grpSpPr>
        <p:grpSp>
          <p:nvGrpSpPr>
            <p:cNvPr id="560" name="Group 559">
              <a:extLst>
                <a:ext uri="{FF2B5EF4-FFF2-40B4-BE49-F238E27FC236}">
                  <a16:creationId xmlns:a16="http://schemas.microsoft.com/office/drawing/2014/main" id="{4D433CC3-8D40-1743-9F10-374ACD8AE620}"/>
                </a:ext>
              </a:extLst>
            </p:cNvPr>
            <p:cNvGrpSpPr/>
            <p:nvPr/>
          </p:nvGrpSpPr>
          <p:grpSpPr>
            <a:xfrm>
              <a:off x="2134538" y="2243328"/>
              <a:ext cx="1108299" cy="1490472"/>
              <a:chOff x="2134538" y="2243328"/>
              <a:chExt cx="1108299" cy="1490472"/>
            </a:xfrm>
            <a:grpFill/>
          </p:grpSpPr>
          <p:grpSp>
            <p:nvGrpSpPr>
              <p:cNvPr id="600" name="Group 599">
                <a:extLst>
                  <a:ext uri="{FF2B5EF4-FFF2-40B4-BE49-F238E27FC236}">
                    <a16:creationId xmlns:a16="http://schemas.microsoft.com/office/drawing/2014/main" id="{2190AC81-2DC7-F345-826D-9C60D43BF417}"/>
                  </a:ext>
                </a:extLst>
              </p:cNvPr>
              <p:cNvGrpSpPr/>
              <p:nvPr/>
            </p:nvGrpSpPr>
            <p:grpSpPr>
              <a:xfrm>
                <a:off x="2134538" y="3504497"/>
                <a:ext cx="1108299" cy="229303"/>
                <a:chOff x="5486400" y="3962400"/>
                <a:chExt cx="2209800" cy="457200"/>
              </a:xfrm>
              <a:grpFill/>
            </p:grpSpPr>
            <p:sp>
              <p:nvSpPr>
                <p:cNvPr id="607" name="DRAM">
                  <a:extLst>
                    <a:ext uri="{FF2B5EF4-FFF2-40B4-BE49-F238E27FC236}">
                      <a16:creationId xmlns:a16="http://schemas.microsoft.com/office/drawing/2014/main" id="{03DC10C3-824C-7743-B03E-5E2DD4642D53}"/>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08" name="DRAM">
                  <a:extLst>
                    <a:ext uri="{FF2B5EF4-FFF2-40B4-BE49-F238E27FC236}">
                      <a16:creationId xmlns:a16="http://schemas.microsoft.com/office/drawing/2014/main" id="{D52B6B53-E8AA-E543-B216-2AC8A929EB35}"/>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09" name="DRAM">
                  <a:extLst>
                    <a:ext uri="{FF2B5EF4-FFF2-40B4-BE49-F238E27FC236}">
                      <a16:creationId xmlns:a16="http://schemas.microsoft.com/office/drawing/2014/main" id="{A0041B57-0FD2-344B-A4BF-CFB30F23E1D7}"/>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0" name="DRAM">
                  <a:extLst>
                    <a:ext uri="{FF2B5EF4-FFF2-40B4-BE49-F238E27FC236}">
                      <a16:creationId xmlns:a16="http://schemas.microsoft.com/office/drawing/2014/main" id="{E186F603-ACB9-2643-B786-5A6AB54FFA5B}"/>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1" name="DRAM">
                  <a:extLst>
                    <a:ext uri="{FF2B5EF4-FFF2-40B4-BE49-F238E27FC236}">
                      <a16:creationId xmlns:a16="http://schemas.microsoft.com/office/drawing/2014/main" id="{84756F2F-A8F5-1346-95FC-563866259E0B}"/>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01" name="Group 600">
                <a:extLst>
                  <a:ext uri="{FF2B5EF4-FFF2-40B4-BE49-F238E27FC236}">
                    <a16:creationId xmlns:a16="http://schemas.microsoft.com/office/drawing/2014/main" id="{90827EFE-E4B9-5F4D-A71A-F0BE3AE7CB30}"/>
                  </a:ext>
                </a:extLst>
              </p:cNvPr>
              <p:cNvGrpSpPr/>
              <p:nvPr/>
            </p:nvGrpSpPr>
            <p:grpSpPr>
              <a:xfrm>
                <a:off x="2230081" y="2243328"/>
                <a:ext cx="917213" cy="1261169"/>
                <a:chOff x="5676900" y="990600"/>
                <a:chExt cx="1828800" cy="2971800"/>
              </a:xfrm>
              <a:grpFill/>
            </p:grpSpPr>
            <p:cxnSp>
              <p:nvCxnSpPr>
                <p:cNvPr id="602" name="Straight Connector 601">
                  <a:extLst>
                    <a:ext uri="{FF2B5EF4-FFF2-40B4-BE49-F238E27FC236}">
                      <a16:creationId xmlns:a16="http://schemas.microsoft.com/office/drawing/2014/main" id="{D4957F9E-D783-4243-BE33-FBE3CD7ECC85}"/>
                    </a:ext>
                  </a:extLst>
                </p:cNvPr>
                <p:cNvCxnSpPr>
                  <a:cxnSpLocks/>
                  <a:endCxn id="607"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3" name="Straight Connector 602">
                  <a:extLst>
                    <a:ext uri="{FF2B5EF4-FFF2-40B4-BE49-F238E27FC236}">
                      <a16:creationId xmlns:a16="http://schemas.microsoft.com/office/drawing/2014/main" id="{1D41A853-FC14-B042-A587-C5617D5BA94E}"/>
                    </a:ext>
                  </a:extLst>
                </p:cNvPr>
                <p:cNvCxnSpPr>
                  <a:cxnSpLocks/>
                  <a:endCxn id="609" idx="0"/>
                </p:cNvCxnSpPr>
                <p:nvPr/>
              </p:nvCxnSpPr>
              <p:spPr>
                <a:xfrm>
                  <a:off x="6591299"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4" name="Straight Connector 603">
                  <a:extLst>
                    <a:ext uri="{FF2B5EF4-FFF2-40B4-BE49-F238E27FC236}">
                      <a16:creationId xmlns:a16="http://schemas.microsoft.com/office/drawing/2014/main" id="{2A070D0B-25F7-3D43-A9AD-D1947EA8500B}"/>
                    </a:ext>
                  </a:extLst>
                </p:cNvPr>
                <p:cNvCxnSpPr>
                  <a:cxnSpLocks/>
                  <a:endCxn id="610"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5" name="Straight Connector 604">
                  <a:extLst>
                    <a:ext uri="{FF2B5EF4-FFF2-40B4-BE49-F238E27FC236}">
                      <a16:creationId xmlns:a16="http://schemas.microsoft.com/office/drawing/2014/main" id="{C94EA13C-85A4-4049-83D7-D503F7B6DBA1}"/>
                    </a:ext>
                  </a:extLst>
                </p:cNvPr>
                <p:cNvCxnSpPr>
                  <a:cxnSpLocks/>
                  <a:endCxn id="611"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D9333A34-3035-7148-BD0B-9BDD9099C947}"/>
                    </a:ext>
                  </a:extLst>
                </p:cNvPr>
                <p:cNvCxnSpPr>
                  <a:cxnSpLocks/>
                  <a:endCxn id="608"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1" name="Group 560">
              <a:extLst>
                <a:ext uri="{FF2B5EF4-FFF2-40B4-BE49-F238E27FC236}">
                  <a16:creationId xmlns:a16="http://schemas.microsoft.com/office/drawing/2014/main" id="{B16C4C60-84DF-7C4E-B819-512AD32C1DA7}"/>
                </a:ext>
              </a:extLst>
            </p:cNvPr>
            <p:cNvGrpSpPr/>
            <p:nvPr/>
          </p:nvGrpSpPr>
          <p:grpSpPr>
            <a:xfrm>
              <a:off x="3692066" y="2243328"/>
              <a:ext cx="1108299" cy="1490472"/>
              <a:chOff x="3692066" y="2243328"/>
              <a:chExt cx="1108299" cy="1490472"/>
            </a:xfrm>
            <a:grpFill/>
          </p:grpSpPr>
          <p:grpSp>
            <p:nvGrpSpPr>
              <p:cNvPr id="588" name="Group 587">
                <a:extLst>
                  <a:ext uri="{FF2B5EF4-FFF2-40B4-BE49-F238E27FC236}">
                    <a16:creationId xmlns:a16="http://schemas.microsoft.com/office/drawing/2014/main" id="{B7F14EC3-B240-6E43-8033-974979A49006}"/>
                  </a:ext>
                </a:extLst>
              </p:cNvPr>
              <p:cNvGrpSpPr/>
              <p:nvPr/>
            </p:nvGrpSpPr>
            <p:grpSpPr>
              <a:xfrm>
                <a:off x="3692066" y="3504497"/>
                <a:ext cx="1108299" cy="229303"/>
                <a:chOff x="5486400" y="3962400"/>
                <a:chExt cx="2209800" cy="457200"/>
              </a:xfrm>
              <a:grpFill/>
            </p:grpSpPr>
            <p:sp>
              <p:nvSpPr>
                <p:cNvPr id="595" name="DRAM">
                  <a:extLst>
                    <a:ext uri="{FF2B5EF4-FFF2-40B4-BE49-F238E27FC236}">
                      <a16:creationId xmlns:a16="http://schemas.microsoft.com/office/drawing/2014/main" id="{736C97AD-4D74-264F-88C4-4A509FD12296}"/>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6" name="DRAM">
                  <a:extLst>
                    <a:ext uri="{FF2B5EF4-FFF2-40B4-BE49-F238E27FC236}">
                      <a16:creationId xmlns:a16="http://schemas.microsoft.com/office/drawing/2014/main" id="{5D9A8467-3757-964E-8AB6-0A706AA0E3D2}"/>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7" name="DRAM">
                  <a:extLst>
                    <a:ext uri="{FF2B5EF4-FFF2-40B4-BE49-F238E27FC236}">
                      <a16:creationId xmlns:a16="http://schemas.microsoft.com/office/drawing/2014/main" id="{2BAA1E48-4CA1-094E-9A92-1CAA9F0F2495}"/>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8" name="DRAM">
                  <a:extLst>
                    <a:ext uri="{FF2B5EF4-FFF2-40B4-BE49-F238E27FC236}">
                      <a16:creationId xmlns:a16="http://schemas.microsoft.com/office/drawing/2014/main" id="{7C5AB383-F74E-5144-931A-E0EAE2527C8C}"/>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9" name="DRAM">
                  <a:extLst>
                    <a:ext uri="{FF2B5EF4-FFF2-40B4-BE49-F238E27FC236}">
                      <a16:creationId xmlns:a16="http://schemas.microsoft.com/office/drawing/2014/main" id="{A173C95A-30ED-7F43-8A96-C9636D55C8D1}"/>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89" name="Group 588">
                <a:extLst>
                  <a:ext uri="{FF2B5EF4-FFF2-40B4-BE49-F238E27FC236}">
                    <a16:creationId xmlns:a16="http://schemas.microsoft.com/office/drawing/2014/main" id="{C78387EC-7F44-F845-8F5F-9B434CFFE099}"/>
                  </a:ext>
                </a:extLst>
              </p:cNvPr>
              <p:cNvGrpSpPr/>
              <p:nvPr/>
            </p:nvGrpSpPr>
            <p:grpSpPr>
              <a:xfrm>
                <a:off x="3787609" y="2243328"/>
                <a:ext cx="917213" cy="1261169"/>
                <a:chOff x="5676900" y="990600"/>
                <a:chExt cx="1828800" cy="2971800"/>
              </a:xfrm>
              <a:grpFill/>
            </p:grpSpPr>
            <p:cxnSp>
              <p:nvCxnSpPr>
                <p:cNvPr id="590" name="Straight Connector 589">
                  <a:extLst>
                    <a:ext uri="{FF2B5EF4-FFF2-40B4-BE49-F238E27FC236}">
                      <a16:creationId xmlns:a16="http://schemas.microsoft.com/office/drawing/2014/main" id="{836E4D4D-1D4F-BA4C-96DD-06F0B57315B6}"/>
                    </a:ext>
                  </a:extLst>
                </p:cNvPr>
                <p:cNvCxnSpPr>
                  <a:endCxn id="595"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21FB0796-B83A-D345-A032-E038F96F9F38}"/>
                    </a:ext>
                  </a:extLst>
                </p:cNvPr>
                <p:cNvCxnSpPr>
                  <a:endCxn id="597" idx="0"/>
                </p:cNvCxnSpPr>
                <p:nvPr/>
              </p:nvCxnSpPr>
              <p:spPr>
                <a:xfrm>
                  <a:off x="65913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D7A96923-27D9-5246-8A1E-760BD5642EE9}"/>
                    </a:ext>
                  </a:extLst>
                </p:cNvPr>
                <p:cNvCxnSpPr>
                  <a:endCxn id="598"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49BAF0B-25E9-7A4E-A1BB-53D257369AE7}"/>
                    </a:ext>
                  </a:extLst>
                </p:cNvPr>
                <p:cNvCxnSpPr>
                  <a:endCxn id="599"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A6C676BC-2D3B-5646-9E06-04BE4D3BBAFD}"/>
                    </a:ext>
                  </a:extLst>
                </p:cNvPr>
                <p:cNvCxnSpPr>
                  <a:endCxn id="596"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2" name="Group 561">
              <a:extLst>
                <a:ext uri="{FF2B5EF4-FFF2-40B4-BE49-F238E27FC236}">
                  <a16:creationId xmlns:a16="http://schemas.microsoft.com/office/drawing/2014/main" id="{622DB309-A916-9C4B-BE23-2F9FE3A8E66B}"/>
                </a:ext>
              </a:extLst>
            </p:cNvPr>
            <p:cNvGrpSpPr/>
            <p:nvPr/>
          </p:nvGrpSpPr>
          <p:grpSpPr>
            <a:xfrm>
              <a:off x="5258738" y="2243328"/>
              <a:ext cx="1108299" cy="1490472"/>
              <a:chOff x="5258738" y="2243328"/>
              <a:chExt cx="1108299" cy="1490472"/>
            </a:xfrm>
            <a:grpFill/>
          </p:grpSpPr>
          <p:grpSp>
            <p:nvGrpSpPr>
              <p:cNvPr id="576" name="Group 575">
                <a:extLst>
                  <a:ext uri="{FF2B5EF4-FFF2-40B4-BE49-F238E27FC236}">
                    <a16:creationId xmlns:a16="http://schemas.microsoft.com/office/drawing/2014/main" id="{5369ED0C-3681-C04B-A190-96290EF4E747}"/>
                  </a:ext>
                </a:extLst>
              </p:cNvPr>
              <p:cNvGrpSpPr/>
              <p:nvPr/>
            </p:nvGrpSpPr>
            <p:grpSpPr>
              <a:xfrm>
                <a:off x="5258738" y="3504497"/>
                <a:ext cx="1108299" cy="229303"/>
                <a:chOff x="5486400" y="3962400"/>
                <a:chExt cx="2209800" cy="457200"/>
              </a:xfrm>
              <a:grpFill/>
            </p:grpSpPr>
            <p:sp>
              <p:nvSpPr>
                <p:cNvPr id="583" name="DRAM">
                  <a:extLst>
                    <a:ext uri="{FF2B5EF4-FFF2-40B4-BE49-F238E27FC236}">
                      <a16:creationId xmlns:a16="http://schemas.microsoft.com/office/drawing/2014/main" id="{C150AFA0-67B0-3A43-A41B-D9954452B55B}"/>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4" name="DRAM">
                  <a:extLst>
                    <a:ext uri="{FF2B5EF4-FFF2-40B4-BE49-F238E27FC236}">
                      <a16:creationId xmlns:a16="http://schemas.microsoft.com/office/drawing/2014/main" id="{979DA43E-F184-BF40-93F5-64EE8D79612A}"/>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5" name="DRAM">
                  <a:extLst>
                    <a:ext uri="{FF2B5EF4-FFF2-40B4-BE49-F238E27FC236}">
                      <a16:creationId xmlns:a16="http://schemas.microsoft.com/office/drawing/2014/main" id="{6433AC89-3A0A-8842-A52C-32B3A462A580}"/>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6" name="DRAM">
                  <a:extLst>
                    <a:ext uri="{FF2B5EF4-FFF2-40B4-BE49-F238E27FC236}">
                      <a16:creationId xmlns:a16="http://schemas.microsoft.com/office/drawing/2014/main" id="{6358E6F7-4972-1E4C-99F5-884C92EC83C0}"/>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7" name="DRAM">
                  <a:extLst>
                    <a:ext uri="{FF2B5EF4-FFF2-40B4-BE49-F238E27FC236}">
                      <a16:creationId xmlns:a16="http://schemas.microsoft.com/office/drawing/2014/main" id="{646010E8-2BC1-6B41-89A4-5049336FA4BB}"/>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77" name="Group 576">
                <a:extLst>
                  <a:ext uri="{FF2B5EF4-FFF2-40B4-BE49-F238E27FC236}">
                    <a16:creationId xmlns:a16="http://schemas.microsoft.com/office/drawing/2014/main" id="{A68D41BD-C653-EA43-8DC5-70974FFA903B}"/>
                  </a:ext>
                </a:extLst>
              </p:cNvPr>
              <p:cNvGrpSpPr/>
              <p:nvPr/>
            </p:nvGrpSpPr>
            <p:grpSpPr>
              <a:xfrm>
                <a:off x="5354281" y="2243328"/>
                <a:ext cx="917213" cy="1261169"/>
                <a:chOff x="5676900" y="990600"/>
                <a:chExt cx="1828800" cy="2971800"/>
              </a:xfrm>
              <a:grpFill/>
            </p:grpSpPr>
            <p:cxnSp>
              <p:nvCxnSpPr>
                <p:cNvPr id="578" name="Straight Connector 577">
                  <a:extLst>
                    <a:ext uri="{FF2B5EF4-FFF2-40B4-BE49-F238E27FC236}">
                      <a16:creationId xmlns:a16="http://schemas.microsoft.com/office/drawing/2014/main" id="{C0E50F5D-7E35-9D43-8CEF-FCA0DC003F11}"/>
                    </a:ext>
                  </a:extLst>
                </p:cNvPr>
                <p:cNvCxnSpPr>
                  <a:endCxn id="583"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8A33C029-8861-2C4F-97B3-C8C230AF0B17}"/>
                    </a:ext>
                  </a:extLst>
                </p:cNvPr>
                <p:cNvCxnSpPr>
                  <a:endCxn id="585" idx="0"/>
                </p:cNvCxnSpPr>
                <p:nvPr/>
              </p:nvCxnSpPr>
              <p:spPr>
                <a:xfrm>
                  <a:off x="65913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B1FC39A6-D7D9-DC44-A576-E8C098C32AEB}"/>
                    </a:ext>
                  </a:extLst>
                </p:cNvPr>
                <p:cNvCxnSpPr>
                  <a:endCxn id="586"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3FAA1142-CD64-0049-BC5F-21721B52570A}"/>
                    </a:ext>
                  </a:extLst>
                </p:cNvPr>
                <p:cNvCxnSpPr>
                  <a:endCxn id="587"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6D6C1DF6-F0B3-5341-A519-FBF8150F611E}"/>
                    </a:ext>
                  </a:extLst>
                </p:cNvPr>
                <p:cNvCxnSpPr>
                  <a:endCxn id="584"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3" name="Group 562">
              <a:extLst>
                <a:ext uri="{FF2B5EF4-FFF2-40B4-BE49-F238E27FC236}">
                  <a16:creationId xmlns:a16="http://schemas.microsoft.com/office/drawing/2014/main" id="{97EF114D-8EFF-5D4B-974B-C742250DB2F3}"/>
                </a:ext>
              </a:extLst>
            </p:cNvPr>
            <p:cNvGrpSpPr/>
            <p:nvPr/>
          </p:nvGrpSpPr>
          <p:grpSpPr>
            <a:xfrm>
              <a:off x="6816266" y="2243328"/>
              <a:ext cx="1108299" cy="1490472"/>
              <a:chOff x="6816266" y="2243328"/>
              <a:chExt cx="1108299" cy="1490472"/>
            </a:xfrm>
            <a:grpFill/>
          </p:grpSpPr>
          <p:grpSp>
            <p:nvGrpSpPr>
              <p:cNvPr id="564" name="Group 563">
                <a:extLst>
                  <a:ext uri="{FF2B5EF4-FFF2-40B4-BE49-F238E27FC236}">
                    <a16:creationId xmlns:a16="http://schemas.microsoft.com/office/drawing/2014/main" id="{9D243ED1-B9C7-0240-981E-57A40D64C7B6}"/>
                  </a:ext>
                </a:extLst>
              </p:cNvPr>
              <p:cNvGrpSpPr/>
              <p:nvPr/>
            </p:nvGrpSpPr>
            <p:grpSpPr>
              <a:xfrm>
                <a:off x="6816266" y="3504497"/>
                <a:ext cx="1108299" cy="229303"/>
                <a:chOff x="5486400" y="3962400"/>
                <a:chExt cx="2209800" cy="457200"/>
              </a:xfrm>
              <a:grpFill/>
            </p:grpSpPr>
            <p:sp>
              <p:nvSpPr>
                <p:cNvPr id="571" name="DRAM">
                  <a:extLst>
                    <a:ext uri="{FF2B5EF4-FFF2-40B4-BE49-F238E27FC236}">
                      <a16:creationId xmlns:a16="http://schemas.microsoft.com/office/drawing/2014/main" id="{31FD0814-ED0F-E14F-92C8-1D511023F714}"/>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2" name="DRAM">
                  <a:extLst>
                    <a:ext uri="{FF2B5EF4-FFF2-40B4-BE49-F238E27FC236}">
                      <a16:creationId xmlns:a16="http://schemas.microsoft.com/office/drawing/2014/main" id="{3ED75642-13B1-2B44-A733-4F2FB947496C}"/>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3" name="DRAM">
                  <a:extLst>
                    <a:ext uri="{FF2B5EF4-FFF2-40B4-BE49-F238E27FC236}">
                      <a16:creationId xmlns:a16="http://schemas.microsoft.com/office/drawing/2014/main" id="{95D92964-99A1-4840-8554-3D7CD0D12987}"/>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4" name="DRAM">
                  <a:extLst>
                    <a:ext uri="{FF2B5EF4-FFF2-40B4-BE49-F238E27FC236}">
                      <a16:creationId xmlns:a16="http://schemas.microsoft.com/office/drawing/2014/main" id="{3D2C3AEC-8C00-2645-96B8-92857ACB2923}"/>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5" name="DRAM">
                  <a:extLst>
                    <a:ext uri="{FF2B5EF4-FFF2-40B4-BE49-F238E27FC236}">
                      <a16:creationId xmlns:a16="http://schemas.microsoft.com/office/drawing/2014/main" id="{5076046E-EF62-7146-8765-71D46613994D}"/>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65" name="Group 564">
                <a:extLst>
                  <a:ext uri="{FF2B5EF4-FFF2-40B4-BE49-F238E27FC236}">
                    <a16:creationId xmlns:a16="http://schemas.microsoft.com/office/drawing/2014/main" id="{5AE642E6-7312-684E-ABD3-8988B537C797}"/>
                  </a:ext>
                </a:extLst>
              </p:cNvPr>
              <p:cNvGrpSpPr/>
              <p:nvPr/>
            </p:nvGrpSpPr>
            <p:grpSpPr>
              <a:xfrm>
                <a:off x="6911809" y="2243328"/>
                <a:ext cx="917213" cy="1261169"/>
                <a:chOff x="5676900" y="990600"/>
                <a:chExt cx="1828800" cy="2971800"/>
              </a:xfrm>
              <a:grpFill/>
            </p:grpSpPr>
            <p:cxnSp>
              <p:nvCxnSpPr>
                <p:cNvPr id="566" name="Straight Connector 565">
                  <a:extLst>
                    <a:ext uri="{FF2B5EF4-FFF2-40B4-BE49-F238E27FC236}">
                      <a16:creationId xmlns:a16="http://schemas.microsoft.com/office/drawing/2014/main" id="{B5A7D713-2B54-EB4D-A2D5-A2BAC8D45C87}"/>
                    </a:ext>
                  </a:extLst>
                </p:cNvPr>
                <p:cNvCxnSpPr>
                  <a:endCxn id="571"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4AC48C69-9F24-F344-948A-0A0725A1CDA0}"/>
                    </a:ext>
                  </a:extLst>
                </p:cNvPr>
                <p:cNvCxnSpPr>
                  <a:endCxn id="573" idx="0"/>
                </p:cNvCxnSpPr>
                <p:nvPr/>
              </p:nvCxnSpPr>
              <p:spPr>
                <a:xfrm>
                  <a:off x="65913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068ED407-FDA3-C848-979D-B5F59775666C}"/>
                    </a:ext>
                  </a:extLst>
                </p:cNvPr>
                <p:cNvCxnSpPr>
                  <a:endCxn id="574"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C9F925C9-2458-FC42-91F7-EB3893CE1502}"/>
                    </a:ext>
                  </a:extLst>
                </p:cNvPr>
                <p:cNvCxnSpPr>
                  <a:endCxn id="575"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B258C780-C674-D54D-BEA9-E3F2DC960D4B}"/>
                    </a:ext>
                  </a:extLst>
                </p:cNvPr>
                <p:cNvCxnSpPr>
                  <a:endCxn id="572"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grpSp>
        <p:nvGrpSpPr>
          <p:cNvPr id="612" name="Group 611">
            <a:extLst>
              <a:ext uri="{FF2B5EF4-FFF2-40B4-BE49-F238E27FC236}">
                <a16:creationId xmlns:a16="http://schemas.microsoft.com/office/drawing/2014/main" id="{33C9E2EF-3B9B-9847-B688-A74879FA1ACF}"/>
              </a:ext>
            </a:extLst>
          </p:cNvPr>
          <p:cNvGrpSpPr/>
          <p:nvPr/>
        </p:nvGrpSpPr>
        <p:grpSpPr>
          <a:xfrm>
            <a:off x="1734834" y="3092754"/>
            <a:ext cx="1414038" cy="191087"/>
            <a:chOff x="1828799" y="2017072"/>
            <a:chExt cx="1414038" cy="191087"/>
          </a:xfrm>
          <a:solidFill>
            <a:srgbClr val="1A82C4"/>
          </a:solidFill>
        </p:grpSpPr>
        <p:sp>
          <p:nvSpPr>
            <p:cNvPr id="613" name="DRAM">
              <a:extLst>
                <a:ext uri="{FF2B5EF4-FFF2-40B4-BE49-F238E27FC236}">
                  <a16:creationId xmlns:a16="http://schemas.microsoft.com/office/drawing/2014/main" id="{C0A5BBC4-26A1-5E43-8987-47CF1FB077DE}"/>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14" name="Straight Connector 613">
              <a:extLst>
                <a:ext uri="{FF2B5EF4-FFF2-40B4-BE49-F238E27FC236}">
                  <a16:creationId xmlns:a16="http://schemas.microsoft.com/office/drawing/2014/main" id="{3A4DD7FE-53E1-694C-9120-9DD1ADA3CC59}"/>
                </a:ext>
              </a:extLst>
            </p:cNvPr>
            <p:cNvCxnSpPr>
              <a:cxnSpLocks/>
              <a:stCxn id="619" idx="6"/>
              <a:endCxn id="613" idx="0"/>
            </p:cNvCxnSpPr>
            <p:nvPr/>
          </p:nvCxnSpPr>
          <p:spPr>
            <a:xfrm flipH="1">
              <a:off x="20581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15" name="Oval 614">
              <a:extLst>
                <a:ext uri="{FF2B5EF4-FFF2-40B4-BE49-F238E27FC236}">
                  <a16:creationId xmlns:a16="http://schemas.microsoft.com/office/drawing/2014/main" id="{7A839D5F-686F-3C49-8BB1-E635FAFFF08D}"/>
                </a:ext>
              </a:extLst>
            </p:cNvPr>
            <p:cNvSpPr/>
            <p:nvPr/>
          </p:nvSpPr>
          <p:spPr>
            <a:xfrm>
              <a:off x="21345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6" name="Oval 615">
              <a:extLst>
                <a:ext uri="{FF2B5EF4-FFF2-40B4-BE49-F238E27FC236}">
                  <a16:creationId xmlns:a16="http://schemas.microsoft.com/office/drawing/2014/main" id="{963D5EAF-C501-BC4E-9EE1-630EC133D0C7}"/>
                </a:ext>
              </a:extLst>
            </p:cNvPr>
            <p:cNvSpPr/>
            <p:nvPr/>
          </p:nvSpPr>
          <p:spPr>
            <a:xfrm>
              <a:off x="23638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7" name="Oval 616">
              <a:extLst>
                <a:ext uri="{FF2B5EF4-FFF2-40B4-BE49-F238E27FC236}">
                  <a16:creationId xmlns:a16="http://schemas.microsoft.com/office/drawing/2014/main" id="{4B3D0CAA-039F-E84F-923A-898358C1D582}"/>
                </a:ext>
              </a:extLst>
            </p:cNvPr>
            <p:cNvSpPr/>
            <p:nvPr/>
          </p:nvSpPr>
          <p:spPr>
            <a:xfrm>
              <a:off x="25931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8" name="Oval 617">
              <a:extLst>
                <a:ext uri="{FF2B5EF4-FFF2-40B4-BE49-F238E27FC236}">
                  <a16:creationId xmlns:a16="http://schemas.microsoft.com/office/drawing/2014/main" id="{A69B98E4-943B-524E-9527-477DADF89EEE}"/>
                </a:ext>
              </a:extLst>
            </p:cNvPr>
            <p:cNvSpPr/>
            <p:nvPr/>
          </p:nvSpPr>
          <p:spPr>
            <a:xfrm>
              <a:off x="28224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9" name="Oval 618">
              <a:extLst>
                <a:ext uri="{FF2B5EF4-FFF2-40B4-BE49-F238E27FC236}">
                  <a16:creationId xmlns:a16="http://schemas.microsoft.com/office/drawing/2014/main" id="{C5FDC489-A86B-4841-874B-EA5071CD80E3}"/>
                </a:ext>
              </a:extLst>
            </p:cNvPr>
            <p:cNvSpPr/>
            <p:nvPr/>
          </p:nvSpPr>
          <p:spPr>
            <a:xfrm>
              <a:off x="30517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0" name="Group 619">
            <a:extLst>
              <a:ext uri="{FF2B5EF4-FFF2-40B4-BE49-F238E27FC236}">
                <a16:creationId xmlns:a16="http://schemas.microsoft.com/office/drawing/2014/main" id="{A7ABECDD-A658-9C49-AD7E-15555381FCAF}"/>
              </a:ext>
            </a:extLst>
          </p:cNvPr>
          <p:cNvGrpSpPr/>
          <p:nvPr/>
        </p:nvGrpSpPr>
        <p:grpSpPr>
          <a:xfrm>
            <a:off x="3292362" y="3092754"/>
            <a:ext cx="1414038" cy="191087"/>
            <a:chOff x="3386327" y="2017072"/>
            <a:chExt cx="1414038" cy="191087"/>
          </a:xfrm>
          <a:solidFill>
            <a:srgbClr val="1A82C4"/>
          </a:solidFill>
        </p:grpSpPr>
        <p:sp>
          <p:nvSpPr>
            <p:cNvPr id="621" name="DRAM">
              <a:extLst>
                <a:ext uri="{FF2B5EF4-FFF2-40B4-BE49-F238E27FC236}">
                  <a16:creationId xmlns:a16="http://schemas.microsoft.com/office/drawing/2014/main" id="{88E651CD-D58C-B847-95F3-637D91B8EC70}"/>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22" name="Straight Connector 621">
              <a:extLst>
                <a:ext uri="{FF2B5EF4-FFF2-40B4-BE49-F238E27FC236}">
                  <a16:creationId xmlns:a16="http://schemas.microsoft.com/office/drawing/2014/main" id="{C4D8B778-B949-0448-8BCB-245D55EF5458}"/>
                </a:ext>
              </a:extLst>
            </p:cNvPr>
            <p:cNvCxnSpPr>
              <a:cxnSpLocks/>
              <a:endCxn id="621" idx="0"/>
            </p:cNvCxnSpPr>
            <p:nvPr/>
          </p:nvCxnSpPr>
          <p:spPr>
            <a:xfrm flipH="1" flipV="1">
              <a:off x="3615631" y="2112616"/>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23" name="Oval 622">
              <a:extLst>
                <a:ext uri="{FF2B5EF4-FFF2-40B4-BE49-F238E27FC236}">
                  <a16:creationId xmlns:a16="http://schemas.microsoft.com/office/drawing/2014/main" id="{1C2B9E30-5318-D34C-838B-C671F277CE16}"/>
                </a:ext>
              </a:extLst>
            </p:cNvPr>
            <p:cNvSpPr/>
            <p:nvPr/>
          </p:nvSpPr>
          <p:spPr>
            <a:xfrm>
              <a:off x="36920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4" name="Oval 623">
              <a:extLst>
                <a:ext uri="{FF2B5EF4-FFF2-40B4-BE49-F238E27FC236}">
                  <a16:creationId xmlns:a16="http://schemas.microsoft.com/office/drawing/2014/main" id="{AB3FA47A-24EC-2649-A78D-779B25A48466}"/>
                </a:ext>
              </a:extLst>
            </p:cNvPr>
            <p:cNvSpPr/>
            <p:nvPr/>
          </p:nvSpPr>
          <p:spPr>
            <a:xfrm>
              <a:off x="39213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5" name="Oval 624">
              <a:extLst>
                <a:ext uri="{FF2B5EF4-FFF2-40B4-BE49-F238E27FC236}">
                  <a16:creationId xmlns:a16="http://schemas.microsoft.com/office/drawing/2014/main" id="{01C69964-DD3A-7D4B-8265-0B618102B0EF}"/>
                </a:ext>
              </a:extLst>
            </p:cNvPr>
            <p:cNvSpPr/>
            <p:nvPr/>
          </p:nvSpPr>
          <p:spPr>
            <a:xfrm>
              <a:off x="41506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6" name="Oval 625">
              <a:extLst>
                <a:ext uri="{FF2B5EF4-FFF2-40B4-BE49-F238E27FC236}">
                  <a16:creationId xmlns:a16="http://schemas.microsoft.com/office/drawing/2014/main" id="{EF0E2BA4-93B9-844E-BCB4-D9328A6D5CB3}"/>
                </a:ext>
              </a:extLst>
            </p:cNvPr>
            <p:cNvSpPr/>
            <p:nvPr/>
          </p:nvSpPr>
          <p:spPr>
            <a:xfrm>
              <a:off x="43799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7" name="Oval 626">
              <a:extLst>
                <a:ext uri="{FF2B5EF4-FFF2-40B4-BE49-F238E27FC236}">
                  <a16:creationId xmlns:a16="http://schemas.microsoft.com/office/drawing/2014/main" id="{6ECBD6F6-8C63-D44F-AB69-F313FF237348}"/>
                </a:ext>
              </a:extLst>
            </p:cNvPr>
            <p:cNvSpPr/>
            <p:nvPr/>
          </p:nvSpPr>
          <p:spPr>
            <a:xfrm>
              <a:off x="46092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8" name="Group 627">
            <a:extLst>
              <a:ext uri="{FF2B5EF4-FFF2-40B4-BE49-F238E27FC236}">
                <a16:creationId xmlns:a16="http://schemas.microsoft.com/office/drawing/2014/main" id="{E3130742-F15B-BD4B-9429-E789B2B42EB7}"/>
              </a:ext>
            </a:extLst>
          </p:cNvPr>
          <p:cNvGrpSpPr/>
          <p:nvPr/>
        </p:nvGrpSpPr>
        <p:grpSpPr>
          <a:xfrm>
            <a:off x="4859034" y="3092754"/>
            <a:ext cx="1414038" cy="191087"/>
            <a:chOff x="4952999" y="2017072"/>
            <a:chExt cx="1414038" cy="191087"/>
          </a:xfrm>
          <a:solidFill>
            <a:srgbClr val="1A82C4"/>
          </a:solidFill>
        </p:grpSpPr>
        <p:sp>
          <p:nvSpPr>
            <p:cNvPr id="629" name="DRAM">
              <a:extLst>
                <a:ext uri="{FF2B5EF4-FFF2-40B4-BE49-F238E27FC236}">
                  <a16:creationId xmlns:a16="http://schemas.microsoft.com/office/drawing/2014/main" id="{2C04100A-DB27-9A43-AEC7-779CF0500563}"/>
                </a:ext>
              </a:extLst>
            </p:cNvPr>
            <p:cNvSpPr/>
            <p:nvPr/>
          </p:nvSpPr>
          <p:spPr>
            <a:xfrm rot="5400000">
              <a:off x="49721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30" name="Straight Connector 629">
              <a:extLst>
                <a:ext uri="{FF2B5EF4-FFF2-40B4-BE49-F238E27FC236}">
                  <a16:creationId xmlns:a16="http://schemas.microsoft.com/office/drawing/2014/main" id="{67DE88E5-AEFE-2A49-AE5A-62384E79C67B}"/>
                </a:ext>
              </a:extLst>
            </p:cNvPr>
            <p:cNvCxnSpPr>
              <a:cxnSpLocks/>
              <a:stCxn id="635" idx="6"/>
              <a:endCxn id="629" idx="0"/>
            </p:cNvCxnSpPr>
            <p:nvPr/>
          </p:nvCxnSpPr>
          <p:spPr>
            <a:xfrm flipH="1">
              <a:off x="51823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31" name="Oval 630">
              <a:extLst>
                <a:ext uri="{FF2B5EF4-FFF2-40B4-BE49-F238E27FC236}">
                  <a16:creationId xmlns:a16="http://schemas.microsoft.com/office/drawing/2014/main" id="{2F2AC4F6-6CEB-1248-8B14-F2FB4F835B60}"/>
                </a:ext>
              </a:extLst>
            </p:cNvPr>
            <p:cNvSpPr/>
            <p:nvPr/>
          </p:nvSpPr>
          <p:spPr>
            <a:xfrm>
              <a:off x="52587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2" name="Oval 631">
              <a:extLst>
                <a:ext uri="{FF2B5EF4-FFF2-40B4-BE49-F238E27FC236}">
                  <a16:creationId xmlns:a16="http://schemas.microsoft.com/office/drawing/2014/main" id="{EBD48407-5270-094F-9D7D-46251DFEBEBC}"/>
                </a:ext>
              </a:extLst>
            </p:cNvPr>
            <p:cNvSpPr/>
            <p:nvPr/>
          </p:nvSpPr>
          <p:spPr>
            <a:xfrm>
              <a:off x="54880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3" name="Oval 632">
              <a:extLst>
                <a:ext uri="{FF2B5EF4-FFF2-40B4-BE49-F238E27FC236}">
                  <a16:creationId xmlns:a16="http://schemas.microsoft.com/office/drawing/2014/main" id="{DAE38B3F-BA40-6349-921B-8EA5970CDEBB}"/>
                </a:ext>
              </a:extLst>
            </p:cNvPr>
            <p:cNvSpPr/>
            <p:nvPr/>
          </p:nvSpPr>
          <p:spPr>
            <a:xfrm>
              <a:off x="57173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4" name="Oval 633">
              <a:extLst>
                <a:ext uri="{FF2B5EF4-FFF2-40B4-BE49-F238E27FC236}">
                  <a16:creationId xmlns:a16="http://schemas.microsoft.com/office/drawing/2014/main" id="{1CF76F34-EFB6-9346-BECE-73B3AA835633}"/>
                </a:ext>
              </a:extLst>
            </p:cNvPr>
            <p:cNvSpPr/>
            <p:nvPr/>
          </p:nvSpPr>
          <p:spPr>
            <a:xfrm>
              <a:off x="59466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5" name="Oval 634">
              <a:extLst>
                <a:ext uri="{FF2B5EF4-FFF2-40B4-BE49-F238E27FC236}">
                  <a16:creationId xmlns:a16="http://schemas.microsoft.com/office/drawing/2014/main" id="{BE738ABC-CAE9-8F4D-84C6-57CAF880B1D1}"/>
                </a:ext>
              </a:extLst>
            </p:cNvPr>
            <p:cNvSpPr/>
            <p:nvPr/>
          </p:nvSpPr>
          <p:spPr>
            <a:xfrm>
              <a:off x="61759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36" name="Group 635">
            <a:extLst>
              <a:ext uri="{FF2B5EF4-FFF2-40B4-BE49-F238E27FC236}">
                <a16:creationId xmlns:a16="http://schemas.microsoft.com/office/drawing/2014/main" id="{EFD810CA-9898-3144-BD22-FFD8B067DFB4}"/>
              </a:ext>
            </a:extLst>
          </p:cNvPr>
          <p:cNvGrpSpPr/>
          <p:nvPr/>
        </p:nvGrpSpPr>
        <p:grpSpPr>
          <a:xfrm>
            <a:off x="6416562" y="3092754"/>
            <a:ext cx="1414038" cy="191087"/>
            <a:chOff x="6510527" y="2017072"/>
            <a:chExt cx="1414038" cy="191087"/>
          </a:xfrm>
          <a:solidFill>
            <a:srgbClr val="1A82C4"/>
          </a:solidFill>
        </p:grpSpPr>
        <p:sp>
          <p:nvSpPr>
            <p:cNvPr id="637" name="DRAM">
              <a:extLst>
                <a:ext uri="{FF2B5EF4-FFF2-40B4-BE49-F238E27FC236}">
                  <a16:creationId xmlns:a16="http://schemas.microsoft.com/office/drawing/2014/main" id="{A3C67856-C695-A34F-9565-CC4ED72F3BE4}"/>
                </a:ext>
              </a:extLst>
            </p:cNvPr>
            <p:cNvSpPr/>
            <p:nvPr/>
          </p:nvSpPr>
          <p:spPr>
            <a:xfrm rot="5400000">
              <a:off x="65296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38" name="Straight Connector 637">
              <a:extLst>
                <a:ext uri="{FF2B5EF4-FFF2-40B4-BE49-F238E27FC236}">
                  <a16:creationId xmlns:a16="http://schemas.microsoft.com/office/drawing/2014/main" id="{6F94C2A8-FC06-3D49-845C-1DA3AB568191}"/>
                </a:ext>
              </a:extLst>
            </p:cNvPr>
            <p:cNvCxnSpPr>
              <a:cxnSpLocks/>
              <a:stCxn id="643" idx="6"/>
              <a:endCxn id="637" idx="0"/>
            </p:cNvCxnSpPr>
            <p:nvPr/>
          </p:nvCxnSpPr>
          <p:spPr>
            <a:xfrm flipH="1">
              <a:off x="6739831"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39" name="Oval 638">
              <a:extLst>
                <a:ext uri="{FF2B5EF4-FFF2-40B4-BE49-F238E27FC236}">
                  <a16:creationId xmlns:a16="http://schemas.microsoft.com/office/drawing/2014/main" id="{1E47C003-D568-CB4B-A4F5-BE7F18FFD581}"/>
                </a:ext>
              </a:extLst>
            </p:cNvPr>
            <p:cNvSpPr/>
            <p:nvPr/>
          </p:nvSpPr>
          <p:spPr>
            <a:xfrm>
              <a:off x="68162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0" name="Oval 639">
              <a:extLst>
                <a:ext uri="{FF2B5EF4-FFF2-40B4-BE49-F238E27FC236}">
                  <a16:creationId xmlns:a16="http://schemas.microsoft.com/office/drawing/2014/main" id="{7381491B-6671-F84A-A418-A606B3C79E05}"/>
                </a:ext>
              </a:extLst>
            </p:cNvPr>
            <p:cNvSpPr/>
            <p:nvPr/>
          </p:nvSpPr>
          <p:spPr>
            <a:xfrm>
              <a:off x="70455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1" name="Oval 640">
              <a:extLst>
                <a:ext uri="{FF2B5EF4-FFF2-40B4-BE49-F238E27FC236}">
                  <a16:creationId xmlns:a16="http://schemas.microsoft.com/office/drawing/2014/main" id="{76A4DA72-AA5B-834E-87CA-4CB63EF23A75}"/>
                </a:ext>
              </a:extLst>
            </p:cNvPr>
            <p:cNvSpPr/>
            <p:nvPr/>
          </p:nvSpPr>
          <p:spPr>
            <a:xfrm>
              <a:off x="72748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2" name="Oval 641">
              <a:extLst>
                <a:ext uri="{FF2B5EF4-FFF2-40B4-BE49-F238E27FC236}">
                  <a16:creationId xmlns:a16="http://schemas.microsoft.com/office/drawing/2014/main" id="{7614CB59-4B9C-7F45-958A-875D69B1EA2F}"/>
                </a:ext>
              </a:extLst>
            </p:cNvPr>
            <p:cNvSpPr/>
            <p:nvPr/>
          </p:nvSpPr>
          <p:spPr>
            <a:xfrm>
              <a:off x="75041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3" name="Oval 642">
              <a:extLst>
                <a:ext uri="{FF2B5EF4-FFF2-40B4-BE49-F238E27FC236}">
                  <a16:creationId xmlns:a16="http://schemas.microsoft.com/office/drawing/2014/main" id="{76830518-4EF6-7643-A051-617D603CB8B7}"/>
                </a:ext>
              </a:extLst>
            </p:cNvPr>
            <p:cNvSpPr/>
            <p:nvPr/>
          </p:nvSpPr>
          <p:spPr>
            <a:xfrm>
              <a:off x="77334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44" name="Group 643">
            <a:extLst>
              <a:ext uri="{FF2B5EF4-FFF2-40B4-BE49-F238E27FC236}">
                <a16:creationId xmlns:a16="http://schemas.microsoft.com/office/drawing/2014/main" id="{C28A1288-C9BB-ED46-8A40-64CBB3F74943}"/>
              </a:ext>
            </a:extLst>
          </p:cNvPr>
          <p:cNvGrpSpPr/>
          <p:nvPr/>
        </p:nvGrpSpPr>
        <p:grpSpPr>
          <a:xfrm>
            <a:off x="1734835" y="4579789"/>
            <a:ext cx="6248400" cy="1373786"/>
            <a:chOff x="1600200" y="3732707"/>
            <a:chExt cx="6248400" cy="1373786"/>
          </a:xfrm>
        </p:grpSpPr>
        <p:grpSp>
          <p:nvGrpSpPr>
            <p:cNvPr id="645" name="Group 644">
              <a:extLst>
                <a:ext uri="{FF2B5EF4-FFF2-40B4-BE49-F238E27FC236}">
                  <a16:creationId xmlns:a16="http://schemas.microsoft.com/office/drawing/2014/main" id="{15643D81-5A87-4543-A8F3-937BC4EA9F37}"/>
                </a:ext>
              </a:extLst>
            </p:cNvPr>
            <p:cNvGrpSpPr/>
            <p:nvPr/>
          </p:nvGrpSpPr>
          <p:grpSpPr>
            <a:xfrm>
              <a:off x="1600200" y="3732707"/>
              <a:ext cx="6248400" cy="1373786"/>
              <a:chOff x="1600200" y="3732707"/>
              <a:chExt cx="6248400" cy="1373786"/>
            </a:xfrm>
          </p:grpSpPr>
          <p:grpSp>
            <p:nvGrpSpPr>
              <p:cNvPr id="647" name="Group 646">
                <a:extLst>
                  <a:ext uri="{FF2B5EF4-FFF2-40B4-BE49-F238E27FC236}">
                    <a16:creationId xmlns:a16="http://schemas.microsoft.com/office/drawing/2014/main" id="{310700AC-FDEE-874B-89D6-C84F4A8ADF19}"/>
                  </a:ext>
                </a:extLst>
              </p:cNvPr>
              <p:cNvGrpSpPr/>
              <p:nvPr/>
            </p:nvGrpSpPr>
            <p:grpSpPr>
              <a:xfrm>
                <a:off x="1600200" y="3732707"/>
                <a:ext cx="6248400" cy="1373786"/>
                <a:chOff x="1828800" y="3732707"/>
                <a:chExt cx="6248400" cy="1373786"/>
              </a:xfrm>
            </p:grpSpPr>
            <p:cxnSp>
              <p:nvCxnSpPr>
                <p:cNvPr id="651" name="Straight Connector 650">
                  <a:extLst>
                    <a:ext uri="{FF2B5EF4-FFF2-40B4-BE49-F238E27FC236}">
                      <a16:creationId xmlns:a16="http://schemas.microsoft.com/office/drawing/2014/main" id="{3BB866A2-1588-3543-9BA2-BBBC57B5347B}"/>
                    </a:ext>
                  </a:extLst>
                </p:cNvPr>
                <p:cNvCxnSpPr/>
                <p:nvPr/>
              </p:nvCxnSpPr>
              <p:spPr>
                <a:xfrm>
                  <a:off x="4952999" y="4495800"/>
                  <a:ext cx="0" cy="61069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24A70DD0-A1B7-4B48-BF45-10E27A0700D0}"/>
                    </a:ext>
                  </a:extLst>
                </p:cNvPr>
                <p:cNvCxnSpPr>
                  <a:cxnSpLocks/>
                  <a:stCxn id="663" idx="2"/>
                  <a:endCxn id="653" idx="0"/>
                </p:cNvCxnSpPr>
                <p:nvPr/>
              </p:nvCxnSpPr>
              <p:spPr>
                <a:xfrm>
                  <a:off x="4953000" y="3732707"/>
                  <a:ext cx="0" cy="459386"/>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653" name="DRAM">
                  <a:extLst>
                    <a:ext uri="{FF2B5EF4-FFF2-40B4-BE49-F238E27FC236}">
                      <a16:creationId xmlns:a16="http://schemas.microsoft.com/office/drawing/2014/main" id="{A335669E-8447-4D41-9401-67196FBEB8C1}"/>
                    </a:ext>
                  </a:extLst>
                </p:cNvPr>
                <p:cNvSpPr/>
                <p:nvPr/>
              </p:nvSpPr>
              <p:spPr>
                <a:xfrm>
                  <a:off x="1828800" y="4192093"/>
                  <a:ext cx="6248400" cy="458293"/>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IO interface</a:t>
                  </a:r>
                </a:p>
              </p:txBody>
            </p:sp>
          </p:grpSp>
          <p:cxnSp>
            <p:nvCxnSpPr>
              <p:cNvPr id="648" name="Straight Connector 647">
                <a:extLst>
                  <a:ext uri="{FF2B5EF4-FFF2-40B4-BE49-F238E27FC236}">
                    <a16:creationId xmlns:a16="http://schemas.microsoft.com/office/drawing/2014/main" id="{D32FEC2E-B845-7A4D-9B4C-ADD33E25C0CC}"/>
                  </a:ext>
                </a:extLst>
              </p:cNvPr>
              <p:cNvCxnSpPr/>
              <p:nvPr/>
            </p:nvCxnSpPr>
            <p:spPr>
              <a:xfrm flipH="1">
                <a:off x="4648200" y="3885107"/>
                <a:ext cx="152400" cy="15349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B0C9C1FC-E60E-FE4C-9A37-963FDA24B4C7}"/>
                  </a:ext>
                </a:extLst>
              </p:cNvPr>
              <p:cNvCxnSpPr/>
              <p:nvPr/>
            </p:nvCxnSpPr>
            <p:spPr>
              <a:xfrm flipH="1">
                <a:off x="4648200" y="4800600"/>
                <a:ext cx="152400" cy="153493"/>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650" name="TextBox 649">
                <a:extLst>
                  <a:ext uri="{FF2B5EF4-FFF2-40B4-BE49-F238E27FC236}">
                    <a16:creationId xmlns:a16="http://schemas.microsoft.com/office/drawing/2014/main" id="{D651882F-1DB5-6144-95F3-A79498ACEA13}"/>
                  </a:ext>
                </a:extLst>
              </p:cNvPr>
              <p:cNvSpPr txBox="1"/>
              <p:nvPr/>
            </p:nvSpPr>
            <p:spPr>
              <a:xfrm>
                <a:off x="4876800" y="3809062"/>
                <a:ext cx="1143001" cy="304800"/>
              </a:xfrm>
              <a:prstGeom prst="rect">
                <a:avLst/>
              </a:prstGeom>
              <a:noFill/>
            </p:spPr>
            <p:txBody>
              <a:bodyPr wrap="square" rtlCol="0" anchor="ctr">
                <a:noAutofit/>
              </a:bodyPr>
              <a:lstStyle/>
              <a:p>
                <a:pPr marL="0" marR="0" lvl="0" indent="0" algn="l" defTabSz="4572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64 bits</a:t>
                </a:r>
              </a:p>
            </p:txBody>
          </p:sp>
        </p:grpSp>
        <p:sp>
          <p:nvSpPr>
            <p:cNvPr id="646" name="TextBox 645">
              <a:extLst>
                <a:ext uri="{FF2B5EF4-FFF2-40B4-BE49-F238E27FC236}">
                  <a16:creationId xmlns:a16="http://schemas.microsoft.com/office/drawing/2014/main" id="{7EB40DA5-FE34-8F42-AF8D-DF8BD56071B0}"/>
                </a:ext>
              </a:extLst>
            </p:cNvPr>
            <p:cNvSpPr txBox="1"/>
            <p:nvPr/>
          </p:nvSpPr>
          <p:spPr>
            <a:xfrm>
              <a:off x="4876799" y="4724400"/>
              <a:ext cx="2589863" cy="304800"/>
            </a:xfrm>
            <a:prstGeom prst="rect">
              <a:avLst/>
            </a:prstGeom>
            <a:noFill/>
          </p:spPr>
          <p:txBody>
            <a:bodyPr wrap="square" rtlCol="0" anchor="ctr">
              <a:noAutofit/>
            </a:bodyPr>
            <a:lstStyle/>
            <a:p>
              <a:pPr marL="0" marR="0" lvl="0" indent="0" algn="l" defTabSz="4572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8 bits</a:t>
              </a:r>
            </a:p>
          </p:txBody>
        </p:sp>
      </p:grpSp>
      <p:grpSp>
        <p:nvGrpSpPr>
          <p:cNvPr id="654" name="Group 653">
            <a:extLst>
              <a:ext uri="{FF2B5EF4-FFF2-40B4-BE49-F238E27FC236}">
                <a16:creationId xmlns:a16="http://schemas.microsoft.com/office/drawing/2014/main" id="{38EA0C4F-F603-B848-A2ED-A782FADE01FC}"/>
              </a:ext>
            </a:extLst>
          </p:cNvPr>
          <p:cNvGrpSpPr/>
          <p:nvPr/>
        </p:nvGrpSpPr>
        <p:grpSpPr>
          <a:xfrm>
            <a:off x="1734835" y="3702045"/>
            <a:ext cx="6248400" cy="877744"/>
            <a:chOff x="1828800" y="2854963"/>
            <a:chExt cx="6248400" cy="877744"/>
          </a:xfrm>
        </p:grpSpPr>
        <p:cxnSp>
          <p:nvCxnSpPr>
            <p:cNvPr id="655" name="Straight Connector 654">
              <a:extLst>
                <a:ext uri="{FF2B5EF4-FFF2-40B4-BE49-F238E27FC236}">
                  <a16:creationId xmlns:a16="http://schemas.microsoft.com/office/drawing/2014/main" id="{3E3CFEE8-F30A-BF40-A6C4-E557C94BDD12}"/>
                </a:ext>
              </a:extLst>
            </p:cNvPr>
            <p:cNvCxnSpPr/>
            <p:nvPr/>
          </p:nvCxnSpPr>
          <p:spPr>
            <a:xfrm flipH="1">
              <a:off x="2134539"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30A002F7-5E4A-8343-B804-37A20F8E52D4}"/>
                </a:ext>
              </a:extLst>
            </p:cNvPr>
            <p:cNvCxnSpPr/>
            <p:nvPr/>
          </p:nvCxnSpPr>
          <p:spPr>
            <a:xfrm flipH="1">
              <a:off x="3692067"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22BD7456-961C-7646-890F-4A2E9B15442C}"/>
                </a:ext>
              </a:extLst>
            </p:cNvPr>
            <p:cNvCxnSpPr/>
            <p:nvPr/>
          </p:nvCxnSpPr>
          <p:spPr>
            <a:xfrm flipH="1">
              <a:off x="5258739" y="2862232"/>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8" name="Straight Connector 657">
              <a:extLst>
                <a:ext uri="{FF2B5EF4-FFF2-40B4-BE49-F238E27FC236}">
                  <a16:creationId xmlns:a16="http://schemas.microsoft.com/office/drawing/2014/main" id="{3D81D6B4-0A25-0A48-B039-B40208FDCBDC}"/>
                </a:ext>
              </a:extLst>
            </p:cNvPr>
            <p:cNvCxnSpPr/>
            <p:nvPr/>
          </p:nvCxnSpPr>
          <p:spPr>
            <a:xfrm flipH="1">
              <a:off x="6816267" y="2854963"/>
              <a:ext cx="1108299" cy="0"/>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59" name="Straight Connector 658">
              <a:extLst>
                <a:ext uri="{FF2B5EF4-FFF2-40B4-BE49-F238E27FC236}">
                  <a16:creationId xmlns:a16="http://schemas.microsoft.com/office/drawing/2014/main" id="{078510E5-5EAA-E24C-B0D3-8474F07CEA88}"/>
                </a:ext>
              </a:extLst>
            </p:cNvPr>
            <p:cNvCxnSpPr/>
            <p:nvPr/>
          </p:nvCxnSpPr>
          <p:spPr>
            <a:xfrm flipV="1">
              <a:off x="2688688"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3D050315-C3BD-2946-8249-D61880EF34C4}"/>
                </a:ext>
              </a:extLst>
            </p:cNvPr>
            <p:cNvCxnSpPr/>
            <p:nvPr/>
          </p:nvCxnSpPr>
          <p:spPr>
            <a:xfrm flipV="1">
              <a:off x="4246216" y="2865278"/>
              <a:ext cx="0" cy="561691"/>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id="{1D7429C9-D98E-314D-A400-E54CB74F2583}"/>
                </a:ext>
              </a:extLst>
            </p:cNvPr>
            <p:cNvCxnSpPr/>
            <p:nvPr/>
          </p:nvCxnSpPr>
          <p:spPr>
            <a:xfrm flipV="1">
              <a:off x="5812888"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id="{E339399A-B8A7-5F43-BC07-7E7D3334EC06}"/>
                </a:ext>
              </a:extLst>
            </p:cNvPr>
            <p:cNvCxnSpPr/>
            <p:nvPr/>
          </p:nvCxnSpPr>
          <p:spPr>
            <a:xfrm flipV="1">
              <a:off x="7370416" y="2865278"/>
              <a:ext cx="0" cy="561692"/>
            </a:xfrm>
            <a:prstGeom prst="line">
              <a:avLst/>
            </a:prstGeom>
            <a:solidFill>
              <a:schemeClr val="tx1">
                <a:lumMod val="65000"/>
                <a:lumOff val="35000"/>
              </a:schemeClr>
            </a:solidFill>
            <a:ln w="38100" cap="rnd">
              <a:solidFill>
                <a:schemeClr val="tx1">
                  <a:lumMod val="85000"/>
                  <a:lumOff val="15000"/>
                </a:schemeClr>
              </a:solidFill>
              <a:round/>
              <a:tailEnd w="lg" len="sm"/>
            </a:ln>
          </p:spPr>
          <p:style>
            <a:lnRef idx="1">
              <a:schemeClr val="accent1"/>
            </a:lnRef>
            <a:fillRef idx="0">
              <a:schemeClr val="accent1"/>
            </a:fillRef>
            <a:effectRef idx="0">
              <a:schemeClr val="accent1"/>
            </a:effectRef>
            <a:fontRef idx="minor">
              <a:schemeClr val="tx1"/>
            </a:fontRef>
          </p:style>
        </p:cxnSp>
        <p:sp>
          <p:nvSpPr>
            <p:cNvPr id="663" name="DRAM">
              <a:extLst>
                <a:ext uri="{FF2B5EF4-FFF2-40B4-BE49-F238E27FC236}">
                  <a16:creationId xmlns:a16="http://schemas.microsoft.com/office/drawing/2014/main" id="{00018AAE-ACF2-7748-98C9-753A3ACFC5F4}"/>
                </a:ext>
              </a:extLst>
            </p:cNvPr>
            <p:cNvSpPr/>
            <p:nvPr/>
          </p:nvSpPr>
          <p:spPr>
            <a:xfrm>
              <a:off x="1828800" y="3274414"/>
              <a:ext cx="6248400" cy="458293"/>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panose="020B0503020202020204" pitchFamily="34" charset="0"/>
                </a:rPr>
                <a:t>global sense amplifier</a:t>
              </a:r>
            </a:p>
          </p:txBody>
        </p:sp>
      </p:grpSp>
      <p:sp>
        <p:nvSpPr>
          <p:cNvPr id="5" name="Title 1">
            <a:extLst>
              <a:ext uri="{FF2B5EF4-FFF2-40B4-BE49-F238E27FC236}">
                <a16:creationId xmlns:a16="http://schemas.microsoft.com/office/drawing/2014/main" id="{670BE055-2BD2-36C1-A61A-707F615E1226}"/>
              </a:ext>
            </a:extLst>
          </p:cNvPr>
          <p:cNvSpPr>
            <a:spLocks noGrp="1"/>
          </p:cNvSpPr>
          <p:nvPr>
            <p:ph type="title"/>
          </p:nvPr>
        </p:nvSpPr>
        <p:spPr>
          <a:xfrm>
            <a:off x="169011" y="132334"/>
            <a:ext cx="8894602" cy="925840"/>
          </a:xfrm>
        </p:spPr>
        <p:txBody>
          <a:bodyPr>
            <a:noAutofit/>
          </a:bodyPr>
          <a:lstStyle/>
          <a:p>
            <a:r>
              <a:rPr lang="en-US" sz="3600" dirty="0"/>
              <a:t>Background: </a:t>
            </a:r>
            <a:br>
              <a:rPr lang="en-US" sz="3600" dirty="0"/>
            </a:br>
            <a:r>
              <a:rPr lang="en-US" sz="2800" dirty="0"/>
              <a:t>In-DRAM Majority Operations</a:t>
            </a:r>
          </a:p>
        </p:txBody>
      </p:sp>
      <p:grpSp>
        <p:nvGrpSpPr>
          <p:cNvPr id="2" name="Group 1">
            <a:extLst>
              <a:ext uri="{FF2B5EF4-FFF2-40B4-BE49-F238E27FC236}">
                <a16:creationId xmlns:a16="http://schemas.microsoft.com/office/drawing/2014/main" id="{1CE82247-058F-941E-2FE2-6BDFC787C848}"/>
              </a:ext>
            </a:extLst>
          </p:cNvPr>
          <p:cNvGrpSpPr/>
          <p:nvPr/>
        </p:nvGrpSpPr>
        <p:grpSpPr>
          <a:xfrm>
            <a:off x="1734834" y="2632962"/>
            <a:ext cx="1414038" cy="191087"/>
            <a:chOff x="1828799" y="2017072"/>
            <a:chExt cx="1414038" cy="191087"/>
          </a:xfrm>
          <a:solidFill>
            <a:srgbClr val="1A82C4"/>
          </a:solidFill>
        </p:grpSpPr>
        <p:sp>
          <p:nvSpPr>
            <p:cNvPr id="3" name="DRAM">
              <a:extLst>
                <a:ext uri="{FF2B5EF4-FFF2-40B4-BE49-F238E27FC236}">
                  <a16:creationId xmlns:a16="http://schemas.microsoft.com/office/drawing/2014/main" id="{09631FC6-1BD6-B83E-9931-90040493728F}"/>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4" name="Straight Connector 3">
              <a:extLst>
                <a:ext uri="{FF2B5EF4-FFF2-40B4-BE49-F238E27FC236}">
                  <a16:creationId xmlns:a16="http://schemas.microsoft.com/office/drawing/2014/main" id="{6934B981-2775-8EDF-A25E-6167A0D9404F}"/>
                </a:ext>
              </a:extLst>
            </p:cNvPr>
            <p:cNvCxnSpPr>
              <a:cxnSpLocks/>
              <a:stCxn id="10" idx="6"/>
              <a:endCxn id="3" idx="0"/>
            </p:cNvCxnSpPr>
            <p:nvPr/>
          </p:nvCxnSpPr>
          <p:spPr>
            <a:xfrm flipH="1">
              <a:off x="20581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F64100C-685E-5F87-D8A9-635360B4062A}"/>
                </a:ext>
              </a:extLst>
            </p:cNvPr>
            <p:cNvSpPr/>
            <p:nvPr/>
          </p:nvSpPr>
          <p:spPr>
            <a:xfrm>
              <a:off x="21345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 name="Oval 6">
              <a:extLst>
                <a:ext uri="{FF2B5EF4-FFF2-40B4-BE49-F238E27FC236}">
                  <a16:creationId xmlns:a16="http://schemas.microsoft.com/office/drawing/2014/main" id="{8EC98998-93DB-E932-0820-9DF9F02F8F08}"/>
                </a:ext>
              </a:extLst>
            </p:cNvPr>
            <p:cNvSpPr/>
            <p:nvPr/>
          </p:nvSpPr>
          <p:spPr>
            <a:xfrm>
              <a:off x="23638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 name="Oval 7">
              <a:extLst>
                <a:ext uri="{FF2B5EF4-FFF2-40B4-BE49-F238E27FC236}">
                  <a16:creationId xmlns:a16="http://schemas.microsoft.com/office/drawing/2014/main" id="{8CF848FB-4688-1468-C3A1-5451C838B968}"/>
                </a:ext>
              </a:extLst>
            </p:cNvPr>
            <p:cNvSpPr/>
            <p:nvPr/>
          </p:nvSpPr>
          <p:spPr>
            <a:xfrm>
              <a:off x="25931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 name="Oval 8">
              <a:extLst>
                <a:ext uri="{FF2B5EF4-FFF2-40B4-BE49-F238E27FC236}">
                  <a16:creationId xmlns:a16="http://schemas.microsoft.com/office/drawing/2014/main" id="{BF652EF2-3BD3-29CE-F83B-A69439B8A085}"/>
                </a:ext>
              </a:extLst>
            </p:cNvPr>
            <p:cNvSpPr/>
            <p:nvPr/>
          </p:nvSpPr>
          <p:spPr>
            <a:xfrm>
              <a:off x="28224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 name="Oval 9">
              <a:extLst>
                <a:ext uri="{FF2B5EF4-FFF2-40B4-BE49-F238E27FC236}">
                  <a16:creationId xmlns:a16="http://schemas.microsoft.com/office/drawing/2014/main" id="{1E072D3B-3A7D-89E0-D612-8998DD765EB5}"/>
                </a:ext>
              </a:extLst>
            </p:cNvPr>
            <p:cNvSpPr/>
            <p:nvPr/>
          </p:nvSpPr>
          <p:spPr>
            <a:xfrm>
              <a:off x="30517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 name="Group 10">
            <a:extLst>
              <a:ext uri="{FF2B5EF4-FFF2-40B4-BE49-F238E27FC236}">
                <a16:creationId xmlns:a16="http://schemas.microsoft.com/office/drawing/2014/main" id="{8984CB37-DA8C-8F1C-1E61-EF97360E6DCE}"/>
              </a:ext>
            </a:extLst>
          </p:cNvPr>
          <p:cNvGrpSpPr/>
          <p:nvPr/>
        </p:nvGrpSpPr>
        <p:grpSpPr>
          <a:xfrm>
            <a:off x="3292362" y="2632962"/>
            <a:ext cx="1414038" cy="191087"/>
            <a:chOff x="3386327" y="2017072"/>
            <a:chExt cx="1414038" cy="191087"/>
          </a:xfrm>
          <a:solidFill>
            <a:srgbClr val="1A82C4"/>
          </a:solidFill>
        </p:grpSpPr>
        <p:sp>
          <p:nvSpPr>
            <p:cNvPr id="12" name="DRAM">
              <a:extLst>
                <a:ext uri="{FF2B5EF4-FFF2-40B4-BE49-F238E27FC236}">
                  <a16:creationId xmlns:a16="http://schemas.microsoft.com/office/drawing/2014/main" id="{908CA824-0223-4389-E46B-B90B568A7D0D}"/>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13" name="Straight Connector 12">
              <a:extLst>
                <a:ext uri="{FF2B5EF4-FFF2-40B4-BE49-F238E27FC236}">
                  <a16:creationId xmlns:a16="http://schemas.microsoft.com/office/drawing/2014/main" id="{E1C8F143-5633-7B3F-9366-7A8CD2E77C90}"/>
                </a:ext>
              </a:extLst>
            </p:cNvPr>
            <p:cNvCxnSpPr>
              <a:cxnSpLocks/>
              <a:endCxn id="12" idx="0"/>
            </p:cNvCxnSpPr>
            <p:nvPr/>
          </p:nvCxnSpPr>
          <p:spPr>
            <a:xfrm flipH="1" flipV="1">
              <a:off x="3615631" y="2112616"/>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06BEBEF4-8EE2-D7BF-CCF3-E8B02379A4DA}"/>
                </a:ext>
              </a:extLst>
            </p:cNvPr>
            <p:cNvSpPr/>
            <p:nvPr/>
          </p:nvSpPr>
          <p:spPr>
            <a:xfrm>
              <a:off x="36920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 name="Oval 14">
              <a:extLst>
                <a:ext uri="{FF2B5EF4-FFF2-40B4-BE49-F238E27FC236}">
                  <a16:creationId xmlns:a16="http://schemas.microsoft.com/office/drawing/2014/main" id="{FDB97919-45E0-B335-6555-551106575D4B}"/>
                </a:ext>
              </a:extLst>
            </p:cNvPr>
            <p:cNvSpPr/>
            <p:nvPr/>
          </p:nvSpPr>
          <p:spPr>
            <a:xfrm>
              <a:off x="39213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 name="Oval 15">
              <a:extLst>
                <a:ext uri="{FF2B5EF4-FFF2-40B4-BE49-F238E27FC236}">
                  <a16:creationId xmlns:a16="http://schemas.microsoft.com/office/drawing/2014/main" id="{069FFF2C-CCB1-2562-A737-EC099C891948}"/>
                </a:ext>
              </a:extLst>
            </p:cNvPr>
            <p:cNvSpPr/>
            <p:nvPr/>
          </p:nvSpPr>
          <p:spPr>
            <a:xfrm>
              <a:off x="41506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 name="Oval 16">
              <a:extLst>
                <a:ext uri="{FF2B5EF4-FFF2-40B4-BE49-F238E27FC236}">
                  <a16:creationId xmlns:a16="http://schemas.microsoft.com/office/drawing/2014/main" id="{E54A9AB6-3F90-A354-4491-B55D9CD8D242}"/>
                </a:ext>
              </a:extLst>
            </p:cNvPr>
            <p:cNvSpPr/>
            <p:nvPr/>
          </p:nvSpPr>
          <p:spPr>
            <a:xfrm>
              <a:off x="43799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 name="Oval 17">
              <a:extLst>
                <a:ext uri="{FF2B5EF4-FFF2-40B4-BE49-F238E27FC236}">
                  <a16:creationId xmlns:a16="http://schemas.microsoft.com/office/drawing/2014/main" id="{3034DAD9-6FEA-FC4B-0A13-D0EA4957769D}"/>
                </a:ext>
              </a:extLst>
            </p:cNvPr>
            <p:cNvSpPr/>
            <p:nvPr/>
          </p:nvSpPr>
          <p:spPr>
            <a:xfrm>
              <a:off x="46092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9" name="Group 18">
            <a:extLst>
              <a:ext uri="{FF2B5EF4-FFF2-40B4-BE49-F238E27FC236}">
                <a16:creationId xmlns:a16="http://schemas.microsoft.com/office/drawing/2014/main" id="{0A946FD3-2005-09FD-9F70-05A05B0398CB}"/>
              </a:ext>
            </a:extLst>
          </p:cNvPr>
          <p:cNvGrpSpPr/>
          <p:nvPr/>
        </p:nvGrpSpPr>
        <p:grpSpPr>
          <a:xfrm>
            <a:off x="4859034" y="2632962"/>
            <a:ext cx="1414038" cy="191087"/>
            <a:chOff x="4952999" y="2017072"/>
            <a:chExt cx="1414038" cy="191087"/>
          </a:xfrm>
          <a:solidFill>
            <a:srgbClr val="1A82C4"/>
          </a:solidFill>
        </p:grpSpPr>
        <p:sp>
          <p:nvSpPr>
            <p:cNvPr id="20" name="DRAM">
              <a:extLst>
                <a:ext uri="{FF2B5EF4-FFF2-40B4-BE49-F238E27FC236}">
                  <a16:creationId xmlns:a16="http://schemas.microsoft.com/office/drawing/2014/main" id="{5A36EAEE-3E6C-85A8-3AC4-0858B13DD3ED}"/>
                </a:ext>
              </a:extLst>
            </p:cNvPr>
            <p:cNvSpPr/>
            <p:nvPr/>
          </p:nvSpPr>
          <p:spPr>
            <a:xfrm rot="5400000">
              <a:off x="49721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1" name="Straight Connector 20">
              <a:extLst>
                <a:ext uri="{FF2B5EF4-FFF2-40B4-BE49-F238E27FC236}">
                  <a16:creationId xmlns:a16="http://schemas.microsoft.com/office/drawing/2014/main" id="{586A96CF-99FB-FB6C-E72A-99E14E8F6B5D}"/>
                </a:ext>
              </a:extLst>
            </p:cNvPr>
            <p:cNvCxnSpPr>
              <a:cxnSpLocks/>
              <a:stCxn id="26" idx="6"/>
              <a:endCxn id="20" idx="0"/>
            </p:cNvCxnSpPr>
            <p:nvPr/>
          </p:nvCxnSpPr>
          <p:spPr>
            <a:xfrm flipH="1">
              <a:off x="51823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4116A549-97A1-4F1C-EA7F-D44179EE0AF1}"/>
                </a:ext>
              </a:extLst>
            </p:cNvPr>
            <p:cNvSpPr/>
            <p:nvPr/>
          </p:nvSpPr>
          <p:spPr>
            <a:xfrm>
              <a:off x="52587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3" name="Oval 22">
              <a:extLst>
                <a:ext uri="{FF2B5EF4-FFF2-40B4-BE49-F238E27FC236}">
                  <a16:creationId xmlns:a16="http://schemas.microsoft.com/office/drawing/2014/main" id="{AE84FFF0-694F-76D3-1011-1080CE4EDB44}"/>
                </a:ext>
              </a:extLst>
            </p:cNvPr>
            <p:cNvSpPr/>
            <p:nvPr/>
          </p:nvSpPr>
          <p:spPr>
            <a:xfrm>
              <a:off x="54880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 name="Oval 23">
              <a:extLst>
                <a:ext uri="{FF2B5EF4-FFF2-40B4-BE49-F238E27FC236}">
                  <a16:creationId xmlns:a16="http://schemas.microsoft.com/office/drawing/2014/main" id="{1EBD5B93-422B-3062-2F56-4E541B2E2FC5}"/>
                </a:ext>
              </a:extLst>
            </p:cNvPr>
            <p:cNvSpPr/>
            <p:nvPr/>
          </p:nvSpPr>
          <p:spPr>
            <a:xfrm>
              <a:off x="57173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5" name="Oval 24">
              <a:extLst>
                <a:ext uri="{FF2B5EF4-FFF2-40B4-BE49-F238E27FC236}">
                  <a16:creationId xmlns:a16="http://schemas.microsoft.com/office/drawing/2014/main" id="{AD212853-F78F-C218-5DDD-BB4CC5270C2A}"/>
                </a:ext>
              </a:extLst>
            </p:cNvPr>
            <p:cNvSpPr/>
            <p:nvPr/>
          </p:nvSpPr>
          <p:spPr>
            <a:xfrm>
              <a:off x="59466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 name="Oval 25">
              <a:extLst>
                <a:ext uri="{FF2B5EF4-FFF2-40B4-BE49-F238E27FC236}">
                  <a16:creationId xmlns:a16="http://schemas.microsoft.com/office/drawing/2014/main" id="{B9FF16DA-77D5-75A2-5E1A-4DBBBB373DD6}"/>
                </a:ext>
              </a:extLst>
            </p:cNvPr>
            <p:cNvSpPr/>
            <p:nvPr/>
          </p:nvSpPr>
          <p:spPr>
            <a:xfrm>
              <a:off x="61759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7" name="Group 26">
            <a:extLst>
              <a:ext uri="{FF2B5EF4-FFF2-40B4-BE49-F238E27FC236}">
                <a16:creationId xmlns:a16="http://schemas.microsoft.com/office/drawing/2014/main" id="{2C5A3958-EF7E-4AB1-119F-FD815BB14FC3}"/>
              </a:ext>
            </a:extLst>
          </p:cNvPr>
          <p:cNvGrpSpPr/>
          <p:nvPr/>
        </p:nvGrpSpPr>
        <p:grpSpPr>
          <a:xfrm>
            <a:off x="6416562" y="2632962"/>
            <a:ext cx="1414038" cy="191087"/>
            <a:chOff x="6510527" y="2017072"/>
            <a:chExt cx="1414038" cy="191087"/>
          </a:xfrm>
          <a:solidFill>
            <a:srgbClr val="1A82C4"/>
          </a:solidFill>
        </p:grpSpPr>
        <p:sp>
          <p:nvSpPr>
            <p:cNvPr id="28" name="DRAM">
              <a:extLst>
                <a:ext uri="{FF2B5EF4-FFF2-40B4-BE49-F238E27FC236}">
                  <a16:creationId xmlns:a16="http://schemas.microsoft.com/office/drawing/2014/main" id="{9A2C52DF-1F4D-1615-D26A-A5F0C313D2BE}"/>
                </a:ext>
              </a:extLst>
            </p:cNvPr>
            <p:cNvSpPr/>
            <p:nvPr/>
          </p:nvSpPr>
          <p:spPr>
            <a:xfrm rot="5400000">
              <a:off x="65296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9" name="Straight Connector 28">
              <a:extLst>
                <a:ext uri="{FF2B5EF4-FFF2-40B4-BE49-F238E27FC236}">
                  <a16:creationId xmlns:a16="http://schemas.microsoft.com/office/drawing/2014/main" id="{61719CE8-8E4C-47DE-E9BD-8A0F97F45EAB}"/>
                </a:ext>
              </a:extLst>
            </p:cNvPr>
            <p:cNvCxnSpPr>
              <a:cxnSpLocks/>
              <a:stCxn id="34" idx="6"/>
              <a:endCxn id="28" idx="0"/>
            </p:cNvCxnSpPr>
            <p:nvPr/>
          </p:nvCxnSpPr>
          <p:spPr>
            <a:xfrm flipH="1">
              <a:off x="6739831"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433F5EB-1F03-417D-2F01-9F7497AB344A}"/>
                </a:ext>
              </a:extLst>
            </p:cNvPr>
            <p:cNvSpPr/>
            <p:nvPr/>
          </p:nvSpPr>
          <p:spPr>
            <a:xfrm>
              <a:off x="68162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 name="Oval 30">
              <a:extLst>
                <a:ext uri="{FF2B5EF4-FFF2-40B4-BE49-F238E27FC236}">
                  <a16:creationId xmlns:a16="http://schemas.microsoft.com/office/drawing/2014/main" id="{469FE7AD-E56B-B044-2265-102D794A4CF1}"/>
                </a:ext>
              </a:extLst>
            </p:cNvPr>
            <p:cNvSpPr/>
            <p:nvPr/>
          </p:nvSpPr>
          <p:spPr>
            <a:xfrm>
              <a:off x="70455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 name="Oval 31">
              <a:extLst>
                <a:ext uri="{FF2B5EF4-FFF2-40B4-BE49-F238E27FC236}">
                  <a16:creationId xmlns:a16="http://schemas.microsoft.com/office/drawing/2014/main" id="{0D777840-97BF-7A0B-C68F-F960D6274A2A}"/>
                </a:ext>
              </a:extLst>
            </p:cNvPr>
            <p:cNvSpPr/>
            <p:nvPr/>
          </p:nvSpPr>
          <p:spPr>
            <a:xfrm>
              <a:off x="72748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 name="Oval 32">
              <a:extLst>
                <a:ext uri="{FF2B5EF4-FFF2-40B4-BE49-F238E27FC236}">
                  <a16:creationId xmlns:a16="http://schemas.microsoft.com/office/drawing/2014/main" id="{09A17C59-17DB-636F-FC29-E5F5EA968292}"/>
                </a:ext>
              </a:extLst>
            </p:cNvPr>
            <p:cNvSpPr/>
            <p:nvPr/>
          </p:nvSpPr>
          <p:spPr>
            <a:xfrm>
              <a:off x="75041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 name="Oval 33">
              <a:extLst>
                <a:ext uri="{FF2B5EF4-FFF2-40B4-BE49-F238E27FC236}">
                  <a16:creationId xmlns:a16="http://schemas.microsoft.com/office/drawing/2014/main" id="{FFDDB5A6-E154-B1EF-DC5C-3DAF5DA3C841}"/>
                </a:ext>
              </a:extLst>
            </p:cNvPr>
            <p:cNvSpPr/>
            <p:nvPr/>
          </p:nvSpPr>
          <p:spPr>
            <a:xfrm>
              <a:off x="77334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5" name="Group 34">
            <a:extLst>
              <a:ext uri="{FF2B5EF4-FFF2-40B4-BE49-F238E27FC236}">
                <a16:creationId xmlns:a16="http://schemas.microsoft.com/office/drawing/2014/main" id="{43764A6B-F477-53BA-2D82-91134E267410}"/>
              </a:ext>
            </a:extLst>
          </p:cNvPr>
          <p:cNvGrpSpPr/>
          <p:nvPr/>
        </p:nvGrpSpPr>
        <p:grpSpPr>
          <a:xfrm>
            <a:off x="1734834" y="2862568"/>
            <a:ext cx="1414038" cy="191087"/>
            <a:chOff x="1828799" y="2017072"/>
            <a:chExt cx="1414038" cy="191087"/>
          </a:xfrm>
        </p:grpSpPr>
        <p:sp>
          <p:nvSpPr>
            <p:cNvPr id="36" name="DRAM">
              <a:extLst>
                <a:ext uri="{FF2B5EF4-FFF2-40B4-BE49-F238E27FC236}">
                  <a16:creationId xmlns:a16="http://schemas.microsoft.com/office/drawing/2014/main" id="{D4944BB9-F4B6-DDFC-D7B9-1D49DCD1D8DB}"/>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7" name="Straight Connector 36">
              <a:extLst>
                <a:ext uri="{FF2B5EF4-FFF2-40B4-BE49-F238E27FC236}">
                  <a16:creationId xmlns:a16="http://schemas.microsoft.com/office/drawing/2014/main" id="{ED7673C7-00BD-B368-2D16-24F54297287E}"/>
                </a:ext>
              </a:extLst>
            </p:cNvPr>
            <p:cNvCxnSpPr>
              <a:cxnSpLocks/>
              <a:stCxn id="42" idx="6"/>
              <a:endCxn id="36" idx="0"/>
            </p:cNvCxnSpPr>
            <p:nvPr/>
          </p:nvCxnSpPr>
          <p:spPr>
            <a:xfrm flipH="1">
              <a:off x="20581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A0EBF2EE-A6FB-BC64-E567-12C53EB89078}"/>
                </a:ext>
              </a:extLst>
            </p:cNvPr>
            <p:cNvSpPr/>
            <p:nvPr/>
          </p:nvSpPr>
          <p:spPr>
            <a:xfrm>
              <a:off x="2134538"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 name="Oval 38">
              <a:extLst>
                <a:ext uri="{FF2B5EF4-FFF2-40B4-BE49-F238E27FC236}">
                  <a16:creationId xmlns:a16="http://schemas.microsoft.com/office/drawing/2014/main" id="{264D91E9-159A-2D8C-D31F-553544BD3211}"/>
                </a:ext>
              </a:extLst>
            </p:cNvPr>
            <p:cNvSpPr/>
            <p:nvPr/>
          </p:nvSpPr>
          <p:spPr>
            <a:xfrm>
              <a:off x="2363841"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 name="Oval 39">
              <a:extLst>
                <a:ext uri="{FF2B5EF4-FFF2-40B4-BE49-F238E27FC236}">
                  <a16:creationId xmlns:a16="http://schemas.microsoft.com/office/drawing/2014/main" id="{A4228EA6-C669-3F64-0AF9-E2A77BA70F7C}"/>
                </a:ext>
              </a:extLst>
            </p:cNvPr>
            <p:cNvSpPr/>
            <p:nvPr/>
          </p:nvSpPr>
          <p:spPr>
            <a:xfrm>
              <a:off x="2593144"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 name="Oval 40">
              <a:extLst>
                <a:ext uri="{FF2B5EF4-FFF2-40B4-BE49-F238E27FC236}">
                  <a16:creationId xmlns:a16="http://schemas.microsoft.com/office/drawing/2014/main" id="{41D3A074-8641-0991-EFDE-E367E5248B4E}"/>
                </a:ext>
              </a:extLst>
            </p:cNvPr>
            <p:cNvSpPr/>
            <p:nvPr/>
          </p:nvSpPr>
          <p:spPr>
            <a:xfrm>
              <a:off x="2822448"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 name="Oval 41">
              <a:extLst>
                <a:ext uri="{FF2B5EF4-FFF2-40B4-BE49-F238E27FC236}">
                  <a16:creationId xmlns:a16="http://schemas.microsoft.com/office/drawing/2014/main" id="{347B27D9-FA42-0C07-F5A6-41147322CA46}"/>
                </a:ext>
              </a:extLst>
            </p:cNvPr>
            <p:cNvSpPr/>
            <p:nvPr/>
          </p:nvSpPr>
          <p:spPr>
            <a:xfrm>
              <a:off x="3051751"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3" name="Group 42">
            <a:extLst>
              <a:ext uri="{FF2B5EF4-FFF2-40B4-BE49-F238E27FC236}">
                <a16:creationId xmlns:a16="http://schemas.microsoft.com/office/drawing/2014/main" id="{A73D0A0A-F63A-7EC9-8063-827ADD4844B0}"/>
              </a:ext>
            </a:extLst>
          </p:cNvPr>
          <p:cNvGrpSpPr/>
          <p:nvPr/>
        </p:nvGrpSpPr>
        <p:grpSpPr>
          <a:xfrm>
            <a:off x="3292362" y="2862568"/>
            <a:ext cx="1414038" cy="191087"/>
            <a:chOff x="3386327" y="2017072"/>
            <a:chExt cx="1414038" cy="191087"/>
          </a:xfrm>
        </p:grpSpPr>
        <p:sp>
          <p:nvSpPr>
            <p:cNvPr id="44" name="DRAM">
              <a:extLst>
                <a:ext uri="{FF2B5EF4-FFF2-40B4-BE49-F238E27FC236}">
                  <a16:creationId xmlns:a16="http://schemas.microsoft.com/office/drawing/2014/main" id="{9835713F-527A-071C-B3EA-B64ED5ADABE1}"/>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45" name="Straight Connector 44">
              <a:extLst>
                <a:ext uri="{FF2B5EF4-FFF2-40B4-BE49-F238E27FC236}">
                  <a16:creationId xmlns:a16="http://schemas.microsoft.com/office/drawing/2014/main" id="{76AF7696-BFB3-F463-98B1-3790FFC04288}"/>
                </a:ext>
              </a:extLst>
            </p:cNvPr>
            <p:cNvCxnSpPr>
              <a:cxnSpLocks/>
              <a:endCxn id="44" idx="0"/>
            </p:cNvCxnSpPr>
            <p:nvPr/>
          </p:nvCxnSpPr>
          <p:spPr>
            <a:xfrm flipH="1" flipV="1">
              <a:off x="3615631" y="2112616"/>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2391FC9-C1C4-390A-3E1F-DB2A3E43A752}"/>
                </a:ext>
              </a:extLst>
            </p:cNvPr>
            <p:cNvSpPr/>
            <p:nvPr/>
          </p:nvSpPr>
          <p:spPr>
            <a:xfrm>
              <a:off x="3692066"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 name="Oval 46">
              <a:extLst>
                <a:ext uri="{FF2B5EF4-FFF2-40B4-BE49-F238E27FC236}">
                  <a16:creationId xmlns:a16="http://schemas.microsoft.com/office/drawing/2014/main" id="{B735B4F2-3913-2736-9D72-943BCDA4C311}"/>
                </a:ext>
              </a:extLst>
            </p:cNvPr>
            <p:cNvSpPr/>
            <p:nvPr/>
          </p:nvSpPr>
          <p:spPr>
            <a:xfrm>
              <a:off x="3921369"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 name="Oval 47">
              <a:extLst>
                <a:ext uri="{FF2B5EF4-FFF2-40B4-BE49-F238E27FC236}">
                  <a16:creationId xmlns:a16="http://schemas.microsoft.com/office/drawing/2014/main" id="{39CE1CFC-09C6-07E8-9065-13B04A1F00CE}"/>
                </a:ext>
              </a:extLst>
            </p:cNvPr>
            <p:cNvSpPr/>
            <p:nvPr/>
          </p:nvSpPr>
          <p:spPr>
            <a:xfrm>
              <a:off x="4150672"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 name="Oval 48">
              <a:extLst>
                <a:ext uri="{FF2B5EF4-FFF2-40B4-BE49-F238E27FC236}">
                  <a16:creationId xmlns:a16="http://schemas.microsoft.com/office/drawing/2014/main" id="{951D5AA9-6B5A-BD6C-6121-CF69DE023EDC}"/>
                </a:ext>
              </a:extLst>
            </p:cNvPr>
            <p:cNvSpPr/>
            <p:nvPr/>
          </p:nvSpPr>
          <p:spPr>
            <a:xfrm>
              <a:off x="4379976"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 name="Oval 49">
              <a:extLst>
                <a:ext uri="{FF2B5EF4-FFF2-40B4-BE49-F238E27FC236}">
                  <a16:creationId xmlns:a16="http://schemas.microsoft.com/office/drawing/2014/main" id="{CE59E446-3895-9C1A-D39E-1BFE4D9D0A03}"/>
                </a:ext>
              </a:extLst>
            </p:cNvPr>
            <p:cNvSpPr/>
            <p:nvPr/>
          </p:nvSpPr>
          <p:spPr>
            <a:xfrm>
              <a:off x="4609279"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1" name="Group 50">
            <a:extLst>
              <a:ext uri="{FF2B5EF4-FFF2-40B4-BE49-F238E27FC236}">
                <a16:creationId xmlns:a16="http://schemas.microsoft.com/office/drawing/2014/main" id="{D8C7779F-75EE-586F-5964-42692EAA9DE3}"/>
              </a:ext>
            </a:extLst>
          </p:cNvPr>
          <p:cNvGrpSpPr/>
          <p:nvPr/>
        </p:nvGrpSpPr>
        <p:grpSpPr>
          <a:xfrm>
            <a:off x="4859034" y="2862568"/>
            <a:ext cx="1414038" cy="191087"/>
            <a:chOff x="4952999" y="2017072"/>
            <a:chExt cx="1414038" cy="191087"/>
          </a:xfrm>
        </p:grpSpPr>
        <p:sp>
          <p:nvSpPr>
            <p:cNvPr id="52" name="DRAM">
              <a:extLst>
                <a:ext uri="{FF2B5EF4-FFF2-40B4-BE49-F238E27FC236}">
                  <a16:creationId xmlns:a16="http://schemas.microsoft.com/office/drawing/2014/main" id="{DC2E67A6-2D8A-CE06-8A5E-42716C38174C}"/>
                </a:ext>
              </a:extLst>
            </p:cNvPr>
            <p:cNvSpPr/>
            <p:nvPr/>
          </p:nvSpPr>
          <p:spPr>
            <a:xfrm rot="5400000">
              <a:off x="49721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53" name="Straight Connector 52">
              <a:extLst>
                <a:ext uri="{FF2B5EF4-FFF2-40B4-BE49-F238E27FC236}">
                  <a16:creationId xmlns:a16="http://schemas.microsoft.com/office/drawing/2014/main" id="{2ED09007-04BA-7DB8-2F26-E6D7689D464D}"/>
                </a:ext>
              </a:extLst>
            </p:cNvPr>
            <p:cNvCxnSpPr>
              <a:cxnSpLocks/>
              <a:stCxn id="58" idx="6"/>
              <a:endCxn id="52" idx="0"/>
            </p:cNvCxnSpPr>
            <p:nvPr/>
          </p:nvCxnSpPr>
          <p:spPr>
            <a:xfrm flipH="1">
              <a:off x="51823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AC55FC69-E260-DA2F-8234-CF471213F86A}"/>
                </a:ext>
              </a:extLst>
            </p:cNvPr>
            <p:cNvSpPr/>
            <p:nvPr/>
          </p:nvSpPr>
          <p:spPr>
            <a:xfrm>
              <a:off x="5258738"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5" name="Oval 54">
              <a:extLst>
                <a:ext uri="{FF2B5EF4-FFF2-40B4-BE49-F238E27FC236}">
                  <a16:creationId xmlns:a16="http://schemas.microsoft.com/office/drawing/2014/main" id="{397E9717-CF60-2AA9-FCB4-CA1D860548E8}"/>
                </a:ext>
              </a:extLst>
            </p:cNvPr>
            <p:cNvSpPr/>
            <p:nvPr/>
          </p:nvSpPr>
          <p:spPr>
            <a:xfrm>
              <a:off x="5488041"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6" name="Oval 55">
              <a:extLst>
                <a:ext uri="{FF2B5EF4-FFF2-40B4-BE49-F238E27FC236}">
                  <a16:creationId xmlns:a16="http://schemas.microsoft.com/office/drawing/2014/main" id="{AA3FDE35-63C9-0426-910D-6DC0FE692F68}"/>
                </a:ext>
              </a:extLst>
            </p:cNvPr>
            <p:cNvSpPr/>
            <p:nvPr/>
          </p:nvSpPr>
          <p:spPr>
            <a:xfrm>
              <a:off x="5717344"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 name="Oval 56">
              <a:extLst>
                <a:ext uri="{FF2B5EF4-FFF2-40B4-BE49-F238E27FC236}">
                  <a16:creationId xmlns:a16="http://schemas.microsoft.com/office/drawing/2014/main" id="{D2A4203F-67C4-2B90-11A2-D12B9D6A8913}"/>
                </a:ext>
              </a:extLst>
            </p:cNvPr>
            <p:cNvSpPr/>
            <p:nvPr/>
          </p:nvSpPr>
          <p:spPr>
            <a:xfrm>
              <a:off x="5946648"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 name="Oval 57">
              <a:extLst>
                <a:ext uri="{FF2B5EF4-FFF2-40B4-BE49-F238E27FC236}">
                  <a16:creationId xmlns:a16="http://schemas.microsoft.com/office/drawing/2014/main" id="{2125C7C8-7CD5-7D7E-A9A5-55648E62D607}"/>
                </a:ext>
              </a:extLst>
            </p:cNvPr>
            <p:cNvSpPr/>
            <p:nvPr/>
          </p:nvSpPr>
          <p:spPr>
            <a:xfrm>
              <a:off x="6175951"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9" name="Group 58">
            <a:extLst>
              <a:ext uri="{FF2B5EF4-FFF2-40B4-BE49-F238E27FC236}">
                <a16:creationId xmlns:a16="http://schemas.microsoft.com/office/drawing/2014/main" id="{31B4AE96-B107-F7E7-9FCA-692EF818EFD3}"/>
              </a:ext>
            </a:extLst>
          </p:cNvPr>
          <p:cNvGrpSpPr/>
          <p:nvPr/>
        </p:nvGrpSpPr>
        <p:grpSpPr>
          <a:xfrm>
            <a:off x="6416562" y="2862568"/>
            <a:ext cx="1414038" cy="191087"/>
            <a:chOff x="6510527" y="2017072"/>
            <a:chExt cx="1414038" cy="191087"/>
          </a:xfrm>
        </p:grpSpPr>
        <p:sp>
          <p:nvSpPr>
            <p:cNvPr id="60" name="DRAM">
              <a:extLst>
                <a:ext uri="{FF2B5EF4-FFF2-40B4-BE49-F238E27FC236}">
                  <a16:creationId xmlns:a16="http://schemas.microsoft.com/office/drawing/2014/main" id="{62068A82-D860-07BA-9793-3637F84E9886}"/>
                </a:ext>
              </a:extLst>
            </p:cNvPr>
            <p:cNvSpPr/>
            <p:nvPr/>
          </p:nvSpPr>
          <p:spPr>
            <a:xfrm rot="5400000">
              <a:off x="65296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1" name="Straight Connector 60">
              <a:extLst>
                <a:ext uri="{FF2B5EF4-FFF2-40B4-BE49-F238E27FC236}">
                  <a16:creationId xmlns:a16="http://schemas.microsoft.com/office/drawing/2014/main" id="{17EE8F09-4D3F-6FFB-AA72-FD06FF32BE03}"/>
                </a:ext>
              </a:extLst>
            </p:cNvPr>
            <p:cNvCxnSpPr>
              <a:cxnSpLocks/>
              <a:stCxn id="664" idx="6"/>
              <a:endCxn id="60" idx="0"/>
            </p:cNvCxnSpPr>
            <p:nvPr/>
          </p:nvCxnSpPr>
          <p:spPr>
            <a:xfrm flipH="1">
              <a:off x="6739831"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FA14E8EA-9CBA-5522-2380-D61064B05B1A}"/>
                </a:ext>
              </a:extLst>
            </p:cNvPr>
            <p:cNvSpPr/>
            <p:nvPr/>
          </p:nvSpPr>
          <p:spPr>
            <a:xfrm>
              <a:off x="6816266"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 name="Oval 62">
              <a:extLst>
                <a:ext uri="{FF2B5EF4-FFF2-40B4-BE49-F238E27FC236}">
                  <a16:creationId xmlns:a16="http://schemas.microsoft.com/office/drawing/2014/main" id="{6F10AB15-A349-B7ED-B2DA-8CA06B2CF233}"/>
                </a:ext>
              </a:extLst>
            </p:cNvPr>
            <p:cNvSpPr/>
            <p:nvPr/>
          </p:nvSpPr>
          <p:spPr>
            <a:xfrm>
              <a:off x="7045569"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4" name="Oval 543">
              <a:extLst>
                <a:ext uri="{FF2B5EF4-FFF2-40B4-BE49-F238E27FC236}">
                  <a16:creationId xmlns:a16="http://schemas.microsoft.com/office/drawing/2014/main" id="{E3B46BF4-13E2-7837-C800-C0F6EF302D30}"/>
                </a:ext>
              </a:extLst>
            </p:cNvPr>
            <p:cNvSpPr/>
            <p:nvPr/>
          </p:nvSpPr>
          <p:spPr>
            <a:xfrm>
              <a:off x="7274872"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5" name="Oval 544">
              <a:extLst>
                <a:ext uri="{FF2B5EF4-FFF2-40B4-BE49-F238E27FC236}">
                  <a16:creationId xmlns:a16="http://schemas.microsoft.com/office/drawing/2014/main" id="{E8FF3355-5B54-7DAD-52B0-5F0C1ED918F5}"/>
                </a:ext>
              </a:extLst>
            </p:cNvPr>
            <p:cNvSpPr/>
            <p:nvPr/>
          </p:nvSpPr>
          <p:spPr>
            <a:xfrm>
              <a:off x="7504176"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64" name="Oval 663">
              <a:extLst>
                <a:ext uri="{FF2B5EF4-FFF2-40B4-BE49-F238E27FC236}">
                  <a16:creationId xmlns:a16="http://schemas.microsoft.com/office/drawing/2014/main" id="{A40CF415-BE84-E735-22BF-32460AA41EE0}"/>
                </a:ext>
              </a:extLst>
            </p:cNvPr>
            <p:cNvSpPr/>
            <p:nvPr/>
          </p:nvSpPr>
          <p:spPr>
            <a:xfrm>
              <a:off x="7733479" y="2017072"/>
              <a:ext cx="191086" cy="191086"/>
            </a:xfrm>
            <a:prstGeom prst="ellipse">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65" name="Group 664">
            <a:extLst>
              <a:ext uri="{FF2B5EF4-FFF2-40B4-BE49-F238E27FC236}">
                <a16:creationId xmlns:a16="http://schemas.microsoft.com/office/drawing/2014/main" id="{9BF94446-C972-A95A-7476-858D828A2E51}"/>
              </a:ext>
            </a:extLst>
          </p:cNvPr>
          <p:cNvGrpSpPr/>
          <p:nvPr/>
        </p:nvGrpSpPr>
        <p:grpSpPr>
          <a:xfrm>
            <a:off x="2040573" y="2860175"/>
            <a:ext cx="1108299" cy="191086"/>
            <a:chOff x="2134538" y="2017072"/>
            <a:chExt cx="1108299" cy="191086"/>
          </a:xfrm>
          <a:solidFill>
            <a:srgbClr val="1A82C4"/>
          </a:solidFill>
        </p:grpSpPr>
        <p:sp>
          <p:nvSpPr>
            <p:cNvPr id="668" name="Oval 667">
              <a:extLst>
                <a:ext uri="{FF2B5EF4-FFF2-40B4-BE49-F238E27FC236}">
                  <a16:creationId xmlns:a16="http://schemas.microsoft.com/office/drawing/2014/main" id="{7D78D162-D72E-BAD0-66AA-DF1BCEAFEE43}"/>
                </a:ext>
              </a:extLst>
            </p:cNvPr>
            <p:cNvSpPr/>
            <p:nvPr/>
          </p:nvSpPr>
          <p:spPr>
            <a:xfrm>
              <a:off x="21345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69" name="Oval 668">
              <a:extLst>
                <a:ext uri="{FF2B5EF4-FFF2-40B4-BE49-F238E27FC236}">
                  <a16:creationId xmlns:a16="http://schemas.microsoft.com/office/drawing/2014/main" id="{4D886438-1C5F-4588-1B07-62BED5EAA749}"/>
                </a:ext>
              </a:extLst>
            </p:cNvPr>
            <p:cNvSpPr/>
            <p:nvPr/>
          </p:nvSpPr>
          <p:spPr>
            <a:xfrm>
              <a:off x="23638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0" name="Oval 669">
              <a:extLst>
                <a:ext uri="{FF2B5EF4-FFF2-40B4-BE49-F238E27FC236}">
                  <a16:creationId xmlns:a16="http://schemas.microsoft.com/office/drawing/2014/main" id="{982E7BFC-3C11-5174-AD32-E177D79EA4E0}"/>
                </a:ext>
              </a:extLst>
            </p:cNvPr>
            <p:cNvSpPr/>
            <p:nvPr/>
          </p:nvSpPr>
          <p:spPr>
            <a:xfrm>
              <a:off x="25931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1" name="Oval 670">
              <a:extLst>
                <a:ext uri="{FF2B5EF4-FFF2-40B4-BE49-F238E27FC236}">
                  <a16:creationId xmlns:a16="http://schemas.microsoft.com/office/drawing/2014/main" id="{EE5103E5-25EF-7D58-3E17-6C5CFAC214AA}"/>
                </a:ext>
              </a:extLst>
            </p:cNvPr>
            <p:cNvSpPr/>
            <p:nvPr/>
          </p:nvSpPr>
          <p:spPr>
            <a:xfrm>
              <a:off x="28224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2" name="Oval 671">
              <a:extLst>
                <a:ext uri="{FF2B5EF4-FFF2-40B4-BE49-F238E27FC236}">
                  <a16:creationId xmlns:a16="http://schemas.microsoft.com/office/drawing/2014/main" id="{621A22CB-0BFF-2910-35E7-7AF5FC86D451}"/>
                </a:ext>
              </a:extLst>
            </p:cNvPr>
            <p:cNvSpPr/>
            <p:nvPr/>
          </p:nvSpPr>
          <p:spPr>
            <a:xfrm>
              <a:off x="30517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73" name="Group 672">
            <a:extLst>
              <a:ext uri="{FF2B5EF4-FFF2-40B4-BE49-F238E27FC236}">
                <a16:creationId xmlns:a16="http://schemas.microsoft.com/office/drawing/2014/main" id="{C673F05D-D447-334C-6651-FC9AC6C0CCCE}"/>
              </a:ext>
            </a:extLst>
          </p:cNvPr>
          <p:cNvGrpSpPr/>
          <p:nvPr/>
        </p:nvGrpSpPr>
        <p:grpSpPr>
          <a:xfrm>
            <a:off x="3598101" y="2860175"/>
            <a:ext cx="1108299" cy="191086"/>
            <a:chOff x="3692066" y="2017072"/>
            <a:chExt cx="1108299" cy="191086"/>
          </a:xfrm>
          <a:solidFill>
            <a:srgbClr val="1A82C4"/>
          </a:solidFill>
        </p:grpSpPr>
        <p:sp>
          <p:nvSpPr>
            <p:cNvPr id="677" name="Oval 676">
              <a:extLst>
                <a:ext uri="{FF2B5EF4-FFF2-40B4-BE49-F238E27FC236}">
                  <a16:creationId xmlns:a16="http://schemas.microsoft.com/office/drawing/2014/main" id="{AEB96A0A-F547-EC94-95C9-B5D71E7DB3D1}"/>
                </a:ext>
              </a:extLst>
            </p:cNvPr>
            <p:cNvSpPr/>
            <p:nvPr/>
          </p:nvSpPr>
          <p:spPr>
            <a:xfrm>
              <a:off x="36920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8" name="Oval 677">
              <a:extLst>
                <a:ext uri="{FF2B5EF4-FFF2-40B4-BE49-F238E27FC236}">
                  <a16:creationId xmlns:a16="http://schemas.microsoft.com/office/drawing/2014/main" id="{715BA3AD-51ED-960F-5C78-9EFB05985789}"/>
                </a:ext>
              </a:extLst>
            </p:cNvPr>
            <p:cNvSpPr/>
            <p:nvPr/>
          </p:nvSpPr>
          <p:spPr>
            <a:xfrm>
              <a:off x="39213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79" name="Oval 678">
              <a:extLst>
                <a:ext uri="{FF2B5EF4-FFF2-40B4-BE49-F238E27FC236}">
                  <a16:creationId xmlns:a16="http://schemas.microsoft.com/office/drawing/2014/main" id="{BEC6AC32-44EC-D2B5-FE51-7A80070B1C35}"/>
                </a:ext>
              </a:extLst>
            </p:cNvPr>
            <p:cNvSpPr/>
            <p:nvPr/>
          </p:nvSpPr>
          <p:spPr>
            <a:xfrm>
              <a:off x="41506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0" name="Oval 679">
              <a:extLst>
                <a:ext uri="{FF2B5EF4-FFF2-40B4-BE49-F238E27FC236}">
                  <a16:creationId xmlns:a16="http://schemas.microsoft.com/office/drawing/2014/main" id="{528D6230-7C31-F4B0-83C4-A16590B32521}"/>
                </a:ext>
              </a:extLst>
            </p:cNvPr>
            <p:cNvSpPr/>
            <p:nvPr/>
          </p:nvSpPr>
          <p:spPr>
            <a:xfrm>
              <a:off x="43799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1" name="Oval 680">
              <a:extLst>
                <a:ext uri="{FF2B5EF4-FFF2-40B4-BE49-F238E27FC236}">
                  <a16:creationId xmlns:a16="http://schemas.microsoft.com/office/drawing/2014/main" id="{B9DCB362-87ED-632B-D25E-FE04D1D069B5}"/>
                </a:ext>
              </a:extLst>
            </p:cNvPr>
            <p:cNvSpPr/>
            <p:nvPr/>
          </p:nvSpPr>
          <p:spPr>
            <a:xfrm>
              <a:off x="46092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82" name="Group 681">
            <a:extLst>
              <a:ext uri="{FF2B5EF4-FFF2-40B4-BE49-F238E27FC236}">
                <a16:creationId xmlns:a16="http://schemas.microsoft.com/office/drawing/2014/main" id="{D0D45E6E-A482-CC59-236E-F5EDB92A99A6}"/>
              </a:ext>
            </a:extLst>
          </p:cNvPr>
          <p:cNvGrpSpPr/>
          <p:nvPr/>
        </p:nvGrpSpPr>
        <p:grpSpPr>
          <a:xfrm>
            <a:off x="5164773" y="2860175"/>
            <a:ext cx="1108299" cy="191086"/>
            <a:chOff x="5258738" y="2017072"/>
            <a:chExt cx="1108299" cy="191086"/>
          </a:xfrm>
          <a:solidFill>
            <a:srgbClr val="1A82C4"/>
          </a:solidFill>
        </p:grpSpPr>
        <p:sp>
          <p:nvSpPr>
            <p:cNvPr id="685" name="Oval 684">
              <a:extLst>
                <a:ext uri="{FF2B5EF4-FFF2-40B4-BE49-F238E27FC236}">
                  <a16:creationId xmlns:a16="http://schemas.microsoft.com/office/drawing/2014/main" id="{C2D6F263-BBC4-CA02-0A85-A6124A052017}"/>
                </a:ext>
              </a:extLst>
            </p:cNvPr>
            <p:cNvSpPr/>
            <p:nvPr/>
          </p:nvSpPr>
          <p:spPr>
            <a:xfrm>
              <a:off x="52587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6" name="Oval 685">
              <a:extLst>
                <a:ext uri="{FF2B5EF4-FFF2-40B4-BE49-F238E27FC236}">
                  <a16:creationId xmlns:a16="http://schemas.microsoft.com/office/drawing/2014/main" id="{D3351AD3-B74F-B796-0FC7-3A52504DBA02}"/>
                </a:ext>
              </a:extLst>
            </p:cNvPr>
            <p:cNvSpPr/>
            <p:nvPr/>
          </p:nvSpPr>
          <p:spPr>
            <a:xfrm>
              <a:off x="54880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7" name="Oval 686">
              <a:extLst>
                <a:ext uri="{FF2B5EF4-FFF2-40B4-BE49-F238E27FC236}">
                  <a16:creationId xmlns:a16="http://schemas.microsoft.com/office/drawing/2014/main" id="{17DC67DF-CDC6-052A-D003-BD71E1217C16}"/>
                </a:ext>
              </a:extLst>
            </p:cNvPr>
            <p:cNvSpPr/>
            <p:nvPr/>
          </p:nvSpPr>
          <p:spPr>
            <a:xfrm>
              <a:off x="57173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8" name="Oval 687">
              <a:extLst>
                <a:ext uri="{FF2B5EF4-FFF2-40B4-BE49-F238E27FC236}">
                  <a16:creationId xmlns:a16="http://schemas.microsoft.com/office/drawing/2014/main" id="{7BC5DEC4-ACE5-82EA-15FE-A0CBE242B02E}"/>
                </a:ext>
              </a:extLst>
            </p:cNvPr>
            <p:cNvSpPr/>
            <p:nvPr/>
          </p:nvSpPr>
          <p:spPr>
            <a:xfrm>
              <a:off x="59466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89" name="Oval 688">
              <a:extLst>
                <a:ext uri="{FF2B5EF4-FFF2-40B4-BE49-F238E27FC236}">
                  <a16:creationId xmlns:a16="http://schemas.microsoft.com/office/drawing/2014/main" id="{58F6F760-3971-4DB7-C44F-B8735B242D2F}"/>
                </a:ext>
              </a:extLst>
            </p:cNvPr>
            <p:cNvSpPr/>
            <p:nvPr/>
          </p:nvSpPr>
          <p:spPr>
            <a:xfrm>
              <a:off x="61759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90" name="Group 689">
            <a:extLst>
              <a:ext uri="{FF2B5EF4-FFF2-40B4-BE49-F238E27FC236}">
                <a16:creationId xmlns:a16="http://schemas.microsoft.com/office/drawing/2014/main" id="{D0B29526-41FE-F5A5-7660-DC2BD54B0224}"/>
              </a:ext>
            </a:extLst>
          </p:cNvPr>
          <p:cNvGrpSpPr/>
          <p:nvPr/>
        </p:nvGrpSpPr>
        <p:grpSpPr>
          <a:xfrm>
            <a:off x="6722301" y="2860175"/>
            <a:ext cx="1108299" cy="191086"/>
            <a:chOff x="6816266" y="2017072"/>
            <a:chExt cx="1108299" cy="191086"/>
          </a:xfrm>
          <a:solidFill>
            <a:srgbClr val="1A82C4"/>
          </a:solidFill>
        </p:grpSpPr>
        <p:sp>
          <p:nvSpPr>
            <p:cNvPr id="693" name="Oval 692">
              <a:extLst>
                <a:ext uri="{FF2B5EF4-FFF2-40B4-BE49-F238E27FC236}">
                  <a16:creationId xmlns:a16="http://schemas.microsoft.com/office/drawing/2014/main" id="{4006840C-85A7-E9A4-0807-A677EEB6D8E4}"/>
                </a:ext>
              </a:extLst>
            </p:cNvPr>
            <p:cNvSpPr/>
            <p:nvPr/>
          </p:nvSpPr>
          <p:spPr>
            <a:xfrm>
              <a:off x="68162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4" name="Oval 693">
              <a:extLst>
                <a:ext uri="{FF2B5EF4-FFF2-40B4-BE49-F238E27FC236}">
                  <a16:creationId xmlns:a16="http://schemas.microsoft.com/office/drawing/2014/main" id="{A2278E04-2654-A400-63A4-231D3C973790}"/>
                </a:ext>
              </a:extLst>
            </p:cNvPr>
            <p:cNvSpPr/>
            <p:nvPr/>
          </p:nvSpPr>
          <p:spPr>
            <a:xfrm>
              <a:off x="70455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5" name="Oval 694">
              <a:extLst>
                <a:ext uri="{FF2B5EF4-FFF2-40B4-BE49-F238E27FC236}">
                  <a16:creationId xmlns:a16="http://schemas.microsoft.com/office/drawing/2014/main" id="{40886D91-EBE9-4EA5-0A3F-22C9FAD8D3D8}"/>
                </a:ext>
              </a:extLst>
            </p:cNvPr>
            <p:cNvSpPr/>
            <p:nvPr/>
          </p:nvSpPr>
          <p:spPr>
            <a:xfrm>
              <a:off x="72748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6" name="Oval 695">
              <a:extLst>
                <a:ext uri="{FF2B5EF4-FFF2-40B4-BE49-F238E27FC236}">
                  <a16:creationId xmlns:a16="http://schemas.microsoft.com/office/drawing/2014/main" id="{9A424F40-5137-80C5-F23B-6D6E606D23A7}"/>
                </a:ext>
              </a:extLst>
            </p:cNvPr>
            <p:cNvSpPr/>
            <p:nvPr/>
          </p:nvSpPr>
          <p:spPr>
            <a:xfrm>
              <a:off x="75041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97" name="Oval 696">
              <a:extLst>
                <a:ext uri="{FF2B5EF4-FFF2-40B4-BE49-F238E27FC236}">
                  <a16:creationId xmlns:a16="http://schemas.microsoft.com/office/drawing/2014/main" id="{7C995BF4-972A-FF53-2CA5-7797AAEE0653}"/>
                </a:ext>
              </a:extLst>
            </p:cNvPr>
            <p:cNvSpPr/>
            <p:nvPr/>
          </p:nvSpPr>
          <p:spPr>
            <a:xfrm>
              <a:off x="77334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sp>
        <p:nvSpPr>
          <p:cNvPr id="691" name="TextBox 690">
            <a:extLst>
              <a:ext uri="{FF2B5EF4-FFF2-40B4-BE49-F238E27FC236}">
                <a16:creationId xmlns:a16="http://schemas.microsoft.com/office/drawing/2014/main" id="{36B455A9-BA6E-546E-A8DB-390603F495CA}"/>
              </a:ext>
            </a:extLst>
          </p:cNvPr>
          <p:cNvSpPr txBox="1"/>
          <p:nvPr/>
        </p:nvSpPr>
        <p:spPr>
          <a:xfrm>
            <a:off x="0" y="6062520"/>
            <a:ext cx="9144000" cy="430887"/>
          </a:xfrm>
          <a:prstGeom prst="rect">
            <a:avLst/>
          </a:prstGeom>
          <a:noFill/>
        </p:spPr>
        <p:txBody>
          <a:bodyPr wrap="square">
            <a:spAutoFit/>
          </a:bodyPr>
          <a:lstStyle/>
          <a:p>
            <a:pPr algn="ctr" fontAlgn="t"/>
            <a:r>
              <a:rPr lang="en-US" sz="1100" dirty="0">
                <a:effectLst/>
                <a:latin typeface="Avenir Next" panose="020B0503020202020204" pitchFamily="34" charset="0"/>
              </a:rPr>
              <a:t>Seshadri, Vivek, et al. "</a:t>
            </a:r>
            <a:r>
              <a:rPr lang="en-US" sz="1100" b="1" dirty="0">
                <a:solidFill>
                  <a:schemeClr val="accent4"/>
                </a:solidFill>
                <a:effectLst/>
                <a:latin typeface="Avenir Next" panose="020B0503020202020204" pitchFamily="34" charset="0"/>
              </a:rPr>
              <a:t> Ambit: In-Memory </a:t>
            </a:r>
            <a:r>
              <a:rPr lang="en-US" sz="1100" b="1" dirty="0">
                <a:solidFill>
                  <a:schemeClr val="accent4"/>
                </a:solidFill>
                <a:latin typeface="Avenir Next" panose="020B0503020202020204" pitchFamily="34" charset="0"/>
              </a:rPr>
              <a:t>A</a:t>
            </a:r>
            <a:r>
              <a:rPr lang="en-US" sz="1100" b="1" dirty="0">
                <a:solidFill>
                  <a:schemeClr val="accent4"/>
                </a:solidFill>
                <a:effectLst/>
                <a:latin typeface="Avenir Next" panose="020B0503020202020204" pitchFamily="34" charset="0"/>
              </a:rPr>
              <a:t>ccelerator for Bulk </a:t>
            </a:r>
            <a:r>
              <a:rPr lang="en-US" sz="1100" b="1" dirty="0">
                <a:solidFill>
                  <a:schemeClr val="accent4"/>
                </a:solidFill>
                <a:latin typeface="Avenir Next" panose="020B0503020202020204" pitchFamily="34" charset="0"/>
              </a:rPr>
              <a:t>B</a:t>
            </a:r>
            <a:r>
              <a:rPr lang="en-US" sz="1100" b="1" dirty="0">
                <a:solidFill>
                  <a:schemeClr val="accent4"/>
                </a:solidFill>
                <a:effectLst/>
                <a:latin typeface="Avenir Next" panose="020B0503020202020204" pitchFamily="34" charset="0"/>
              </a:rPr>
              <a:t>itwise Operations </a:t>
            </a:r>
            <a:br>
              <a:rPr lang="en-US" sz="1100" b="1" dirty="0">
                <a:solidFill>
                  <a:schemeClr val="accent4"/>
                </a:solidFill>
                <a:effectLst/>
                <a:latin typeface="Avenir Next" panose="020B0503020202020204" pitchFamily="34" charset="0"/>
              </a:rPr>
            </a:br>
            <a:r>
              <a:rPr lang="en-US" sz="1100" b="1" dirty="0">
                <a:solidFill>
                  <a:schemeClr val="accent4"/>
                </a:solidFill>
                <a:effectLst/>
                <a:latin typeface="Avenir Next" panose="020B0503020202020204" pitchFamily="34" charset="0"/>
              </a:rPr>
              <a:t>Using Commodity DRAM Technology</a:t>
            </a:r>
            <a:r>
              <a:rPr lang="en-US" sz="1100" dirty="0">
                <a:effectLst/>
                <a:latin typeface="Avenir Next" panose="020B0503020202020204" pitchFamily="34" charset="0"/>
              </a:rPr>
              <a:t>," in MICRO, 2017</a:t>
            </a:r>
            <a:endParaRPr lang="en-US" sz="1100" dirty="0">
              <a:latin typeface="Avenir Next" panose="020B0503020202020204" pitchFamily="34" charset="0"/>
            </a:endParaRPr>
          </a:p>
        </p:txBody>
      </p:sp>
      <p:sp>
        <p:nvSpPr>
          <p:cNvPr id="692" name="Rectangle 691">
            <a:extLst>
              <a:ext uri="{FF2B5EF4-FFF2-40B4-BE49-F238E27FC236}">
                <a16:creationId xmlns:a16="http://schemas.microsoft.com/office/drawing/2014/main" id="{69A63F96-956C-5EA9-0F9A-0FF68D3CAE89}"/>
              </a:ext>
            </a:extLst>
          </p:cNvPr>
          <p:cNvSpPr/>
          <p:nvPr/>
        </p:nvSpPr>
        <p:spPr>
          <a:xfrm>
            <a:off x="0" y="1188985"/>
            <a:ext cx="9144000" cy="774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Avenir Next" panose="020B0503020202020204" pitchFamily="34" charset="0"/>
              </a:rPr>
              <a:t>In-DRAM majority reduces energy:</a:t>
            </a:r>
            <a:br>
              <a:rPr lang="en-US" sz="2200" b="1" dirty="0">
                <a:solidFill>
                  <a:schemeClr val="tx1"/>
                </a:solidFill>
                <a:latin typeface="Avenir Next" panose="020B0503020202020204" pitchFamily="34" charset="0"/>
              </a:rPr>
            </a:br>
            <a:r>
              <a:rPr lang="en-US" sz="2200" b="1" dirty="0">
                <a:solidFill>
                  <a:srgbClr val="C00000"/>
                </a:solidFill>
                <a:latin typeface="Avenir Next" panose="020B0503020202020204" pitchFamily="34" charset="0"/>
              </a:rPr>
              <a:t>137.9 </a:t>
            </a:r>
            <a:r>
              <a:rPr lang="en-US" sz="2200" b="1" dirty="0" err="1">
                <a:solidFill>
                  <a:srgbClr val="C00000"/>
                </a:solidFill>
                <a:latin typeface="Avenir Next" panose="020B0503020202020204" pitchFamily="34" charset="0"/>
              </a:rPr>
              <a:t>nJ</a:t>
            </a:r>
            <a:r>
              <a:rPr lang="en-US" sz="2200" b="1" dirty="0">
                <a:solidFill>
                  <a:srgbClr val="C00000"/>
                </a:solidFill>
                <a:latin typeface="Avenir Next" panose="020B0503020202020204" pitchFamily="34" charset="0"/>
              </a:rPr>
              <a:t>/KB </a:t>
            </a:r>
            <a:r>
              <a:rPr lang="en-US" sz="2200" b="1" dirty="0">
                <a:solidFill>
                  <a:schemeClr val="tx1"/>
                </a:solidFill>
                <a:latin typeface="Avenir Next" panose="020B0503020202020204" pitchFamily="34" charset="0"/>
              </a:rPr>
              <a:t>→</a:t>
            </a:r>
            <a:r>
              <a:rPr lang="en-US" sz="2200" b="1" dirty="0">
                <a:solidFill>
                  <a:srgbClr val="1A82C4"/>
                </a:solidFill>
                <a:latin typeface="Avenir Next" panose="020B0503020202020204" pitchFamily="34" charset="0"/>
              </a:rPr>
              <a:t> 3.2 </a:t>
            </a:r>
            <a:r>
              <a:rPr lang="en-US" sz="2200" b="1" dirty="0" err="1">
                <a:solidFill>
                  <a:srgbClr val="1A82C4"/>
                </a:solidFill>
                <a:latin typeface="Avenir Next" panose="020B0503020202020204" pitchFamily="34" charset="0"/>
              </a:rPr>
              <a:t>nJ</a:t>
            </a:r>
            <a:r>
              <a:rPr lang="en-US" sz="2200" b="1" dirty="0">
                <a:solidFill>
                  <a:srgbClr val="1A82C4"/>
                </a:solidFill>
                <a:latin typeface="Avenir Next" panose="020B0503020202020204" pitchFamily="34" charset="0"/>
              </a:rPr>
              <a:t>/KB  </a:t>
            </a:r>
            <a:endParaRPr lang="en-US" sz="2200" b="1" dirty="0">
              <a:solidFill>
                <a:schemeClr val="tx1"/>
              </a:solidFill>
              <a:latin typeface="Avenir Next" panose="020B0503020202020204" pitchFamily="34" charset="0"/>
            </a:endParaRPr>
          </a:p>
        </p:txBody>
      </p:sp>
      <p:grpSp>
        <p:nvGrpSpPr>
          <p:cNvPr id="701" name="Group 700">
            <a:extLst>
              <a:ext uri="{FF2B5EF4-FFF2-40B4-BE49-F238E27FC236}">
                <a16:creationId xmlns:a16="http://schemas.microsoft.com/office/drawing/2014/main" id="{2A13BFA4-7F50-5E2F-AFA2-EDF4A32475D1}"/>
              </a:ext>
            </a:extLst>
          </p:cNvPr>
          <p:cNvGrpSpPr/>
          <p:nvPr/>
        </p:nvGrpSpPr>
        <p:grpSpPr>
          <a:xfrm>
            <a:off x="7887087" y="2545281"/>
            <a:ext cx="1081825" cy="821945"/>
            <a:chOff x="7887087" y="2545281"/>
            <a:chExt cx="1081825" cy="821945"/>
          </a:xfrm>
        </p:grpSpPr>
        <p:sp>
          <p:nvSpPr>
            <p:cNvPr id="698" name="TextBox 697">
              <a:extLst>
                <a:ext uri="{FF2B5EF4-FFF2-40B4-BE49-F238E27FC236}">
                  <a16:creationId xmlns:a16="http://schemas.microsoft.com/office/drawing/2014/main" id="{A8B59A6C-A709-CBCE-93D7-CC0340BEE5BE}"/>
                </a:ext>
              </a:extLst>
            </p:cNvPr>
            <p:cNvSpPr txBox="1"/>
            <p:nvPr/>
          </p:nvSpPr>
          <p:spPr>
            <a:xfrm>
              <a:off x="7887087" y="2997894"/>
              <a:ext cx="1081825" cy="369332"/>
            </a:xfrm>
            <a:prstGeom prst="rect">
              <a:avLst/>
            </a:prstGeom>
            <a:noFill/>
          </p:spPr>
          <p:txBody>
            <a:bodyPr wrap="square">
              <a:spAutoFit/>
            </a:bodyPr>
            <a:lstStyle/>
            <a:p>
              <a:r>
                <a:rPr lang="en-US" sz="1800" b="1" i="1" dirty="0">
                  <a:solidFill>
                    <a:srgbClr val="C00000"/>
                  </a:solidFill>
                  <a:latin typeface="Avenir Next" panose="020B0503020202020204" pitchFamily="34" charset="0"/>
                </a:rPr>
                <a:t>← src</a:t>
              </a:r>
              <a:r>
                <a:rPr lang="en-US" sz="1800" b="1" i="1" baseline="-25000" dirty="0">
                  <a:solidFill>
                    <a:srgbClr val="C00000"/>
                  </a:solidFill>
                  <a:latin typeface="Avenir Next" panose="020B0503020202020204" pitchFamily="34" charset="0"/>
                </a:rPr>
                <a:t>3</a:t>
              </a:r>
              <a:endParaRPr lang="en-US" i="1" baseline="-25000" dirty="0">
                <a:solidFill>
                  <a:srgbClr val="C00000"/>
                </a:solidFill>
              </a:endParaRPr>
            </a:p>
          </p:txBody>
        </p:sp>
        <p:sp>
          <p:nvSpPr>
            <p:cNvPr id="699" name="TextBox 698">
              <a:extLst>
                <a:ext uri="{FF2B5EF4-FFF2-40B4-BE49-F238E27FC236}">
                  <a16:creationId xmlns:a16="http://schemas.microsoft.com/office/drawing/2014/main" id="{84459065-54F5-3A52-D8FA-A4BB93A15FBA}"/>
                </a:ext>
              </a:extLst>
            </p:cNvPr>
            <p:cNvSpPr txBox="1"/>
            <p:nvPr/>
          </p:nvSpPr>
          <p:spPr>
            <a:xfrm>
              <a:off x="7887087" y="2771588"/>
              <a:ext cx="1081825" cy="369332"/>
            </a:xfrm>
            <a:prstGeom prst="rect">
              <a:avLst/>
            </a:prstGeom>
            <a:noFill/>
          </p:spPr>
          <p:txBody>
            <a:bodyPr wrap="square">
              <a:spAutoFit/>
            </a:bodyPr>
            <a:lstStyle/>
            <a:p>
              <a:r>
                <a:rPr lang="en-US" b="1" i="1" dirty="0">
                  <a:solidFill>
                    <a:srgbClr val="C00000"/>
                  </a:solidFill>
                  <a:latin typeface="Avenir Next" panose="020B0503020202020204" pitchFamily="34" charset="0"/>
                </a:rPr>
                <a:t>← src</a:t>
              </a:r>
              <a:r>
                <a:rPr lang="en-US" b="1" i="1" baseline="-25000" dirty="0">
                  <a:solidFill>
                    <a:srgbClr val="C00000"/>
                  </a:solidFill>
                  <a:latin typeface="Avenir Next" panose="020B0503020202020204" pitchFamily="34" charset="0"/>
                </a:rPr>
                <a:t>2</a:t>
              </a:r>
              <a:endParaRPr lang="en-US" i="1" baseline="-25000" dirty="0">
                <a:solidFill>
                  <a:srgbClr val="C00000"/>
                </a:solidFill>
              </a:endParaRPr>
            </a:p>
          </p:txBody>
        </p:sp>
        <p:sp>
          <p:nvSpPr>
            <p:cNvPr id="700" name="TextBox 699">
              <a:extLst>
                <a:ext uri="{FF2B5EF4-FFF2-40B4-BE49-F238E27FC236}">
                  <a16:creationId xmlns:a16="http://schemas.microsoft.com/office/drawing/2014/main" id="{C798F648-7C04-A4A0-7E1A-357523EA9C2C}"/>
                </a:ext>
              </a:extLst>
            </p:cNvPr>
            <p:cNvSpPr txBox="1"/>
            <p:nvPr/>
          </p:nvSpPr>
          <p:spPr>
            <a:xfrm>
              <a:off x="7887087" y="2545281"/>
              <a:ext cx="1081825" cy="369332"/>
            </a:xfrm>
            <a:prstGeom prst="rect">
              <a:avLst/>
            </a:prstGeom>
            <a:noFill/>
          </p:spPr>
          <p:txBody>
            <a:bodyPr wrap="square">
              <a:spAutoFit/>
            </a:bodyPr>
            <a:lstStyle/>
            <a:p>
              <a:r>
                <a:rPr lang="en-US" b="1" i="1" dirty="0">
                  <a:solidFill>
                    <a:srgbClr val="C00000"/>
                  </a:solidFill>
                  <a:latin typeface="Avenir Next" panose="020B0503020202020204" pitchFamily="34" charset="0"/>
                </a:rPr>
                <a:t>← src</a:t>
              </a:r>
              <a:r>
                <a:rPr lang="en-US" b="1" i="1" baseline="-25000" dirty="0">
                  <a:solidFill>
                    <a:srgbClr val="C00000"/>
                  </a:solidFill>
                  <a:latin typeface="Avenir Next" panose="020B0503020202020204" pitchFamily="34" charset="0"/>
                </a:rPr>
                <a:t>1</a:t>
              </a:r>
              <a:endParaRPr lang="en-US" i="1" baseline="-25000" dirty="0">
                <a:solidFill>
                  <a:srgbClr val="C00000"/>
                </a:solidFill>
              </a:endParaRPr>
            </a:p>
          </p:txBody>
        </p:sp>
      </p:grpSp>
    </p:spTree>
    <p:extLst>
      <p:ext uri="{BB962C8B-B14F-4D97-AF65-F5344CB8AC3E}">
        <p14:creationId xmlns:p14="http://schemas.microsoft.com/office/powerpoint/2010/main" val="21853692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0BE055-2BD2-36C1-A61A-707F615E1226}"/>
              </a:ext>
            </a:extLst>
          </p:cNvPr>
          <p:cNvSpPr>
            <a:spLocks noGrp="1"/>
          </p:cNvSpPr>
          <p:nvPr>
            <p:ph type="title"/>
          </p:nvPr>
        </p:nvSpPr>
        <p:spPr>
          <a:xfrm>
            <a:off x="169011" y="132334"/>
            <a:ext cx="8894602" cy="925840"/>
          </a:xfrm>
        </p:spPr>
        <p:txBody>
          <a:bodyPr>
            <a:noAutofit/>
          </a:bodyPr>
          <a:lstStyle/>
          <a:p>
            <a:r>
              <a:rPr lang="en-US" sz="3600" dirty="0"/>
              <a:t>Background: </a:t>
            </a:r>
            <a:br>
              <a:rPr lang="en-US" sz="3600" dirty="0"/>
            </a:br>
            <a:r>
              <a:rPr lang="en-US" sz="2800" dirty="0"/>
              <a:t>PUD in Commodity Off-the-Shelf (COTS) DRAM</a:t>
            </a:r>
          </a:p>
        </p:txBody>
      </p:sp>
      <p:sp>
        <p:nvSpPr>
          <p:cNvPr id="4" name="Rectangle 3">
            <a:extLst>
              <a:ext uri="{FF2B5EF4-FFF2-40B4-BE49-F238E27FC236}">
                <a16:creationId xmlns:a16="http://schemas.microsoft.com/office/drawing/2014/main" id="{2CA46216-5854-EE26-C892-1B06775A3BCB}"/>
              </a:ext>
            </a:extLst>
          </p:cNvPr>
          <p:cNvSpPr/>
          <p:nvPr/>
        </p:nvSpPr>
        <p:spPr>
          <a:xfrm>
            <a:off x="0" y="1188985"/>
            <a:ext cx="9144000" cy="774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Avenir Next" panose="020B0503020202020204" pitchFamily="34" charset="0"/>
              </a:rPr>
              <a:t>Commodity off-the-shelf DRAM chips can</a:t>
            </a:r>
            <a:br>
              <a:rPr lang="en-US" sz="2200" b="1" dirty="0">
                <a:solidFill>
                  <a:schemeClr val="tx1"/>
                </a:solidFill>
                <a:latin typeface="Avenir Next" panose="020B0503020202020204" pitchFamily="34" charset="0"/>
              </a:rPr>
            </a:br>
            <a:r>
              <a:rPr lang="en-US" sz="2200" b="1" dirty="0">
                <a:solidFill>
                  <a:srgbClr val="1A82C4"/>
                </a:solidFill>
                <a:latin typeface="Avenir Next" panose="020B0503020202020204" pitchFamily="34" charset="0"/>
              </a:rPr>
              <a:t>perform bulk bitwise operations without hardware modifications</a:t>
            </a:r>
            <a:endParaRPr lang="en-US" sz="2200" b="1" dirty="0">
              <a:solidFill>
                <a:schemeClr val="tx1"/>
              </a:solidFill>
              <a:latin typeface="Avenir Next" panose="020B0503020202020204" pitchFamily="34" charset="0"/>
            </a:endParaRPr>
          </a:p>
        </p:txBody>
      </p:sp>
      <p:pic>
        <p:nvPicPr>
          <p:cNvPr id="7" name="Picture 6">
            <a:extLst>
              <a:ext uri="{FF2B5EF4-FFF2-40B4-BE49-F238E27FC236}">
                <a16:creationId xmlns:a16="http://schemas.microsoft.com/office/drawing/2014/main" id="{509DCA8E-5283-F03D-C4BF-6B468AAB2A70}"/>
              </a:ext>
            </a:extLst>
          </p:cNvPr>
          <p:cNvPicPr>
            <a:picLocks noChangeAspect="1"/>
          </p:cNvPicPr>
          <p:nvPr/>
        </p:nvPicPr>
        <p:blipFill rotWithShape="1">
          <a:blip r:embed="rId3"/>
          <a:srcRect b="14491"/>
          <a:stretch/>
        </p:blipFill>
        <p:spPr>
          <a:xfrm>
            <a:off x="1083364" y="2235782"/>
            <a:ext cx="6977271" cy="3492930"/>
          </a:xfrm>
          <a:prstGeom prst="rect">
            <a:avLst/>
          </a:prstGeom>
          <a:ln w="38100">
            <a:solidFill>
              <a:schemeClr val="accent4"/>
            </a:solidFill>
          </a:ln>
        </p:spPr>
      </p:pic>
      <p:sp>
        <p:nvSpPr>
          <p:cNvPr id="9" name="TextBox 8">
            <a:extLst>
              <a:ext uri="{FF2B5EF4-FFF2-40B4-BE49-F238E27FC236}">
                <a16:creationId xmlns:a16="http://schemas.microsoft.com/office/drawing/2014/main" id="{BD74B801-C862-123B-3956-8A0D5CE6201B}"/>
              </a:ext>
            </a:extLst>
          </p:cNvPr>
          <p:cNvSpPr txBox="1"/>
          <p:nvPr/>
        </p:nvSpPr>
        <p:spPr>
          <a:xfrm>
            <a:off x="-1" y="5928098"/>
            <a:ext cx="9144000" cy="461665"/>
          </a:xfrm>
          <a:prstGeom prst="rect">
            <a:avLst/>
          </a:prstGeom>
          <a:noFill/>
        </p:spPr>
        <p:txBody>
          <a:bodyPr wrap="square">
            <a:spAutoFit/>
          </a:bodyPr>
          <a:lstStyle/>
          <a:p>
            <a:pPr algn="ctr"/>
            <a:r>
              <a:rPr lang="en-US" sz="2400" b="1" dirty="0">
                <a:latin typeface="Avenir Next" panose="020B0503020202020204" pitchFamily="34" charset="0"/>
                <a:hlinkClick r:id="rId4"/>
              </a:rPr>
              <a:t>https://arxiv.org/pdf/2402.18736.pdf</a:t>
            </a:r>
            <a:r>
              <a:rPr lang="en-US" sz="2400" b="1" dirty="0">
                <a:latin typeface="Avenir Next" panose="020B0503020202020204" pitchFamily="34" charset="0"/>
              </a:rPr>
              <a:t> </a:t>
            </a:r>
          </a:p>
        </p:txBody>
      </p:sp>
    </p:spTree>
    <p:extLst>
      <p:ext uri="{BB962C8B-B14F-4D97-AF65-F5344CB8AC3E}">
        <p14:creationId xmlns:p14="http://schemas.microsoft.com/office/powerpoint/2010/main" val="3250230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807896" cy="4658072"/>
          </a:xfrm>
        </p:spPr>
        <p:txBody>
          <a:bodyPr/>
          <a:lstStyle/>
          <a:p>
            <a:r>
              <a:rPr lang="en-US" sz="1500" dirty="0"/>
              <a:t>Amirali Boroumand, Saugata Ghose, </a:t>
            </a:r>
            <a:r>
              <a:rPr lang="en-US" sz="1500" dirty="0" err="1"/>
              <a:t>Youngsok</a:t>
            </a:r>
            <a:r>
              <a:rPr lang="en-US" sz="1500" dirty="0"/>
              <a:t> Kim, </a:t>
            </a:r>
            <a:r>
              <a:rPr lang="en-US" sz="1500" dirty="0" err="1"/>
              <a:t>Rachata</a:t>
            </a:r>
            <a:r>
              <a:rPr lang="en-US" sz="1500" dirty="0"/>
              <a:t> </a:t>
            </a:r>
            <a:r>
              <a:rPr lang="en-US" sz="1500" dirty="0" err="1"/>
              <a:t>Ausavarungnirun</a:t>
            </a:r>
            <a:r>
              <a:rPr lang="en-US" sz="1500" dirty="0"/>
              <a:t>, Eric </a:t>
            </a:r>
            <a:r>
              <a:rPr lang="en-US" sz="1500" dirty="0" err="1"/>
              <a:t>Shiu</a:t>
            </a:r>
            <a:r>
              <a:rPr lang="en-US" sz="1500" dirty="0"/>
              <a:t>, Rahul Thakur, </a:t>
            </a:r>
            <a:r>
              <a:rPr lang="en-US" sz="1500" dirty="0" err="1"/>
              <a:t>Daehyun</a:t>
            </a:r>
            <a:r>
              <a:rPr lang="en-US" sz="1500" dirty="0"/>
              <a:t> Kim, Aki </a:t>
            </a:r>
            <a:r>
              <a:rPr lang="en-US" sz="1500" dirty="0" err="1"/>
              <a:t>Kuusela</a:t>
            </a:r>
            <a:r>
              <a:rPr lang="en-US" sz="1500" dirty="0"/>
              <a:t>, Allan </a:t>
            </a:r>
            <a:r>
              <a:rPr lang="en-US" sz="1500" dirty="0" err="1"/>
              <a:t>Knies</a:t>
            </a:r>
            <a:r>
              <a:rPr lang="en-US" sz="1500" dirty="0"/>
              <a:t>, </a:t>
            </a:r>
            <a:r>
              <a:rPr lang="en-US" sz="1500" dirty="0" err="1"/>
              <a:t>Parthasarathy</a:t>
            </a:r>
            <a:r>
              <a:rPr lang="en-US" sz="1500" dirty="0"/>
              <a:t> </a:t>
            </a:r>
            <a:r>
              <a:rPr lang="en-US" sz="1500" dirty="0" err="1"/>
              <a:t>Ranganathan</a:t>
            </a:r>
            <a:r>
              <a:rPr lang="en-US" sz="1500" dirty="0"/>
              <a:t>, and Onur Mutlu,</a:t>
            </a:r>
            <a:br>
              <a:rPr lang="en-US" sz="1500" dirty="0"/>
            </a:br>
            <a:r>
              <a:rPr lang="en-US" sz="1500" b="1" dirty="0">
                <a:solidFill>
                  <a:schemeClr val="accent5"/>
                </a:solidFill>
                <a:hlinkClick r:id="rId2">
                  <a:extLst>
                    <a:ext uri="{A12FA001-AC4F-418D-AE19-62706E023703}">
                      <ahyp:hlinkClr xmlns:ahyp="http://schemas.microsoft.com/office/drawing/2018/hyperlinkcolor" val="tx"/>
                    </a:ext>
                  </a:extLst>
                </a:hlinkClick>
              </a:rPr>
              <a:t>"Google Workloads for Consumer Devices: Mitigating Data Movement Bottlenecks"</a:t>
            </a:r>
            <a:r>
              <a:rPr lang="en-US" sz="1500" dirty="0">
                <a:solidFill>
                  <a:schemeClr val="accent5"/>
                </a:solidFill>
              </a:rPr>
              <a:t> </a:t>
            </a:r>
            <a:br>
              <a:rPr lang="en-US" sz="1500" dirty="0"/>
            </a:br>
            <a:r>
              <a:rPr lang="en-US" sz="1500" i="1" dirty="0"/>
              <a:t>Proceedings of the </a:t>
            </a:r>
            <a:r>
              <a:rPr lang="en-US" sz="1500" i="1" dirty="0">
                <a:hlinkClick r:id="rId3"/>
              </a:rPr>
              <a:t>23rd International Conference on Architectural Support for Programming Languages and Operating Systems</a:t>
            </a:r>
            <a:r>
              <a:rPr lang="en-US" sz="1500" i="1" dirty="0"/>
              <a:t> (</a:t>
            </a:r>
            <a:r>
              <a:rPr lang="en-US" sz="1500" b="1" i="1" dirty="0"/>
              <a:t>ASPLOS</a:t>
            </a:r>
            <a:r>
              <a:rPr lang="en-US" sz="1500" i="1" dirty="0"/>
              <a:t>)</a:t>
            </a:r>
            <a:r>
              <a:rPr lang="en-US" sz="1500" dirty="0"/>
              <a:t>, Williamsburg, VA, USA, March 2018.</a:t>
            </a:r>
          </a:p>
        </p:txBody>
      </p:sp>
      <p:pic>
        <p:nvPicPr>
          <p:cNvPr id="6" name="Picture 5">
            <a:extLst>
              <a:ext uri="{FF2B5EF4-FFF2-40B4-BE49-F238E27FC236}">
                <a16:creationId xmlns:a16="http://schemas.microsoft.com/office/drawing/2014/main" id="{7DFC2F53-6D9B-6D4B-AC2B-8F1185D8A7BB}"/>
              </a:ext>
            </a:extLst>
          </p:cNvPr>
          <p:cNvPicPr>
            <a:picLocks noChangeAspect="1"/>
          </p:cNvPicPr>
          <p:nvPr/>
        </p:nvPicPr>
        <p:blipFill>
          <a:blip r:embed="rId4"/>
          <a:stretch>
            <a:fillRect/>
          </a:stretch>
        </p:blipFill>
        <p:spPr>
          <a:xfrm>
            <a:off x="0" y="4218136"/>
            <a:ext cx="9144000" cy="2235200"/>
          </a:xfrm>
          <a:prstGeom prst="rect">
            <a:avLst/>
          </a:prstGeom>
        </p:spPr>
      </p:pic>
      <p:sp>
        <p:nvSpPr>
          <p:cNvPr id="7" name="Rectangle 6">
            <a:extLst>
              <a:ext uri="{FF2B5EF4-FFF2-40B4-BE49-F238E27FC236}">
                <a16:creationId xmlns:a16="http://schemas.microsoft.com/office/drawing/2014/main" id="{6AD6B716-D4D6-E942-A52D-41F4F25A40CE}"/>
              </a:ext>
            </a:extLst>
          </p:cNvPr>
          <p:cNvSpPr/>
          <p:nvPr/>
        </p:nvSpPr>
        <p:spPr>
          <a:xfrm>
            <a:off x="0" y="2708920"/>
            <a:ext cx="9144000" cy="1031051"/>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sng" strike="noStrike" kern="1200" cap="none" spc="0" normalizeH="0" baseline="0" noProof="0" dirty="0">
                <a:ln>
                  <a:noFill/>
                </a:ln>
                <a:solidFill>
                  <a:srgbClr val="C00000"/>
                </a:solidFill>
                <a:effectLst/>
                <a:uLnTx/>
                <a:uFillTx/>
                <a:latin typeface="Avenir Next" panose="020B0503020202020204" pitchFamily="34" charset="0"/>
                <a:ea typeface="ＭＳ Ｐゴシック" panose="020B0600070205080204" pitchFamily="34" charset="-128"/>
              </a:rPr>
              <a:t>62.7%</a:t>
            </a:r>
            <a:r>
              <a:rPr kumimoji="0" lang="en-US" sz="3000" b="1" i="0" u="none" strike="noStrike" kern="1200" cap="none" spc="0" normalizeH="0" baseline="0" noProof="0" dirty="0">
                <a:ln>
                  <a:noFill/>
                </a:ln>
                <a:solidFill>
                  <a:srgbClr val="C00000"/>
                </a:solidFill>
                <a:effectLst/>
                <a:uLnTx/>
                <a:uFillTx/>
                <a:latin typeface="Avenir Next" panose="020B0503020202020204" pitchFamily="34" charset="0"/>
                <a:ea typeface="ＭＳ Ｐゴシック" panose="020B0600070205080204" pitchFamily="34" charset="-128"/>
              </a:rPr>
              <a:t> of the </a:t>
            </a:r>
            <a:r>
              <a:rPr kumimoji="0" lang="en-US" sz="3000" b="1" i="0" u="sng" strike="noStrike" kern="1200" cap="none" spc="0" normalizeH="0" baseline="0" noProof="0" dirty="0">
                <a:ln>
                  <a:noFill/>
                </a:ln>
                <a:solidFill>
                  <a:srgbClr val="C00000"/>
                </a:solidFill>
                <a:effectLst/>
                <a:uLnTx/>
                <a:uFillTx/>
                <a:latin typeface="Avenir Next" panose="020B0503020202020204" pitchFamily="34" charset="0"/>
                <a:ea typeface="ＭＳ Ｐゴシック" panose="020B0600070205080204" pitchFamily="34" charset="-128"/>
              </a:rPr>
              <a:t>total system energy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C00000"/>
                </a:solidFill>
                <a:effectLst/>
                <a:uLnTx/>
                <a:uFillTx/>
                <a:latin typeface="Avenir Next" panose="020B0503020202020204" pitchFamily="34" charset="0"/>
                <a:ea typeface="ＭＳ Ｐゴシック" panose="020B0600070205080204" pitchFamily="34" charset="-128"/>
              </a:rPr>
              <a:t>is spent on </a:t>
            </a:r>
            <a:r>
              <a:rPr kumimoji="0" lang="en-US" sz="3000" b="1" i="0" u="sng" strike="noStrike" kern="1200" cap="none" spc="0" normalizeH="0" baseline="0" noProof="0" dirty="0">
                <a:ln>
                  <a:noFill/>
                </a:ln>
                <a:solidFill>
                  <a:srgbClr val="C00000"/>
                </a:solidFill>
                <a:effectLst/>
                <a:uLnTx/>
                <a:uFillTx/>
                <a:latin typeface="Avenir Next" panose="020B0503020202020204" pitchFamily="34" charset="0"/>
                <a:ea typeface="ＭＳ Ｐゴシック" panose="020B0600070205080204" pitchFamily="34" charset="-128"/>
              </a:rPr>
              <a:t>data movement</a:t>
            </a:r>
          </a:p>
        </p:txBody>
      </p:sp>
      <p:sp>
        <p:nvSpPr>
          <p:cNvPr id="9" name="Title 1">
            <a:extLst>
              <a:ext uri="{FF2B5EF4-FFF2-40B4-BE49-F238E27FC236}">
                <a16:creationId xmlns:a16="http://schemas.microsoft.com/office/drawing/2014/main" id="{CADAED7D-7FD9-2A42-BDA3-4593BF0DF855}"/>
              </a:ext>
            </a:extLst>
          </p:cNvPr>
          <p:cNvSpPr txBox="1">
            <a:spLocks/>
          </p:cNvSpPr>
          <p:nvPr/>
        </p:nvSpPr>
        <p:spPr bwMode="auto">
          <a:xfrm>
            <a:off x="228600" y="152400"/>
            <a:ext cx="89154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DA2DB"/>
                </a:solidFill>
                <a:effectLst/>
                <a:uLnTx/>
                <a:uFillTx/>
                <a:latin typeface="Avenir Next" panose="020B0503020202020204" pitchFamily="34" charset="0"/>
              </a:rPr>
              <a:t>Data Movement Overwhelms </a:t>
            </a:r>
            <a:br>
              <a:rPr kumimoji="0" lang="en-US" sz="2800" b="1" i="0" u="none" strike="noStrike" kern="0" cap="none" spc="0" normalizeH="0" baseline="0" noProof="0" dirty="0">
                <a:ln>
                  <a:noFill/>
                </a:ln>
                <a:solidFill>
                  <a:srgbClr val="5DA2DB"/>
                </a:solidFill>
                <a:effectLst/>
                <a:uLnTx/>
                <a:uFillTx/>
                <a:latin typeface="Avenir Next" panose="020B0503020202020204" pitchFamily="34" charset="0"/>
              </a:rPr>
            </a:br>
            <a:r>
              <a:rPr kumimoji="0" lang="en-US" sz="2800" b="1" i="0" u="none" strike="noStrike" kern="0" cap="none" spc="0" normalizeH="0" baseline="0" noProof="0" dirty="0">
                <a:ln>
                  <a:noFill/>
                </a:ln>
                <a:solidFill>
                  <a:srgbClr val="5DA2DB"/>
                </a:solidFill>
                <a:effectLst/>
                <a:uLnTx/>
                <a:uFillTx/>
                <a:latin typeface="Avenir Next" panose="020B0503020202020204" pitchFamily="34" charset="0"/>
              </a:rPr>
              <a:t>Modern Machines </a:t>
            </a:r>
          </a:p>
        </p:txBody>
      </p:sp>
    </p:spTree>
    <p:extLst>
      <p:ext uri="{BB962C8B-B14F-4D97-AF65-F5344CB8AC3E}">
        <p14:creationId xmlns:p14="http://schemas.microsoft.com/office/powerpoint/2010/main" val="21859756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90331-46A6-747E-D575-532D29B1E5E3}"/>
            </a:ext>
          </a:extLst>
        </p:cNvPr>
        <p:cNvGrpSpPr/>
        <p:nvPr/>
      </p:nvGrpSpPr>
      <p:grpSpPr>
        <a:xfrm>
          <a:off x="0" y="0"/>
          <a:ext cx="0" cy="0"/>
          <a:chOff x="0" y="0"/>
          <a:chExt cx="0" cy="0"/>
        </a:xfrm>
      </p:grpSpPr>
      <p:sp>
        <p:nvSpPr>
          <p:cNvPr id="85" name="Title 1">
            <a:extLst>
              <a:ext uri="{FF2B5EF4-FFF2-40B4-BE49-F238E27FC236}">
                <a16:creationId xmlns:a16="http://schemas.microsoft.com/office/drawing/2014/main" id="{A0BF504C-FDC0-A2ED-FD65-3B8992A719AD}"/>
              </a:ext>
            </a:extLst>
          </p:cNvPr>
          <p:cNvSpPr txBox="1">
            <a:spLocks/>
          </p:cNvSpPr>
          <p:nvPr/>
        </p:nvSpPr>
        <p:spPr>
          <a:xfrm>
            <a:off x="44312" y="1064927"/>
            <a:ext cx="9143999" cy="936000"/>
          </a:xfrm>
          <a:prstGeom prst="rect">
            <a:avLst/>
          </a:prstGeom>
          <a:noFill/>
        </p:spPr>
        <p:txBody>
          <a:bodyPr anchor="ctr"/>
          <a:lstStyle>
            <a:lvl1pPr algn="l" defTabSz="914400" rtl="0" eaLnBrk="1" latinLnBrk="0" hangingPunct="1">
              <a:lnSpc>
                <a:spcPct val="90000"/>
              </a:lnSpc>
              <a:spcBef>
                <a:spcPct val="0"/>
              </a:spcBef>
              <a:buNone/>
              <a:defRPr sz="4000" b="1" kern="1200">
                <a:solidFill>
                  <a:schemeClr val="tx1"/>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effectLst/>
                <a:uLnTx/>
                <a:uFillTx/>
                <a:latin typeface="Avenir Next" panose="020B0503020202020204" pitchFamily="34" charset="0"/>
              </a:rPr>
              <a:t>We </a:t>
            </a:r>
            <a:r>
              <a:rPr kumimoji="0" lang="en-US" sz="3200" b="1" i="0" u="none" strike="noStrike" kern="1200" cap="none" spc="0" normalizeH="0" baseline="0" noProof="0" dirty="0">
                <a:ln>
                  <a:noFill/>
                </a:ln>
                <a:effectLst/>
                <a:uLnTx/>
                <a:uFillTx/>
                <a:latin typeface="Avenir Next" panose="020B0503020202020204" pitchFamily="34" charset="0"/>
              </a:rPr>
              <a:t>demonstrate </a:t>
            </a:r>
            <a:r>
              <a:rPr kumimoji="0" lang="en-US" sz="3200" b="0" i="0" u="none" strike="noStrike" kern="1200" cap="none" spc="0" normalizeH="0" baseline="0" noProof="0" dirty="0">
                <a:ln>
                  <a:noFill/>
                </a:ln>
                <a:effectLst/>
                <a:uLnTx/>
                <a:uFillTx/>
                <a:latin typeface="Avenir Next" panose="020B0503020202020204" pitchFamily="34" charset="0"/>
              </a:rPr>
              <a:t>that</a:t>
            </a:r>
            <a:r>
              <a:rPr kumimoji="0" lang="en-US" sz="3200" b="1" i="0" u="none" strike="noStrike" kern="1200" cap="none" spc="0" normalizeH="0" baseline="0" noProof="0" dirty="0">
                <a:ln>
                  <a:noFill/>
                </a:ln>
                <a:effectLst/>
                <a:uLnTx/>
                <a:uFillTx/>
                <a:latin typeface="Avenir Next" panose="020B0503020202020204" pitchFamily="34" charset="0"/>
              </a:rPr>
              <a:t> COTS DRAM chips:</a:t>
            </a:r>
          </a:p>
        </p:txBody>
      </p:sp>
      <p:grpSp>
        <p:nvGrpSpPr>
          <p:cNvPr id="89" name="Grup 88">
            <a:extLst>
              <a:ext uri="{FF2B5EF4-FFF2-40B4-BE49-F238E27FC236}">
                <a16:creationId xmlns:a16="http://schemas.microsoft.com/office/drawing/2014/main" id="{90B28E80-827A-B0CF-A849-0C861AA12ADB}"/>
              </a:ext>
            </a:extLst>
          </p:cNvPr>
          <p:cNvGrpSpPr/>
          <p:nvPr/>
        </p:nvGrpSpPr>
        <p:grpSpPr>
          <a:xfrm>
            <a:off x="4" y="1843189"/>
            <a:ext cx="9143996" cy="1260000"/>
            <a:chOff x="3" y="1231799"/>
            <a:chExt cx="9143996" cy="1260000"/>
          </a:xfrm>
        </p:grpSpPr>
        <p:sp>
          <p:nvSpPr>
            <p:cNvPr id="84" name="Rectangle 274">
              <a:extLst>
                <a:ext uri="{FF2B5EF4-FFF2-40B4-BE49-F238E27FC236}">
                  <a16:creationId xmlns:a16="http://schemas.microsoft.com/office/drawing/2014/main" id="{F20A372A-800F-1CE7-5848-BD46CD4D3CD9}"/>
                </a:ext>
              </a:extLst>
            </p:cNvPr>
            <p:cNvSpPr/>
            <p:nvPr/>
          </p:nvSpPr>
          <p:spPr>
            <a:xfrm>
              <a:off x="900113" y="1231799"/>
              <a:ext cx="8243886" cy="1260000"/>
            </a:xfrm>
            <a:prstGeom prst="rect">
              <a:avLst/>
            </a:prstGeom>
            <a:solidFill>
              <a:srgbClr val="FBE9DF"/>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venir Next" panose="020B0503020202020204" pitchFamily="34" charset="0"/>
                </a:rPr>
                <a:t>Can</a:t>
              </a:r>
              <a:r>
                <a:rPr kumimoji="0" lang="en-US" sz="3200" b="1" i="0" u="none" strike="noStrike" kern="1200" cap="none" spc="0" normalizeH="0" baseline="0" noProof="0" dirty="0">
                  <a:ln>
                    <a:noFill/>
                  </a:ln>
                  <a:solidFill>
                    <a:srgbClr val="7BA79D">
                      <a:lumMod val="50000"/>
                    </a:srgbClr>
                  </a:solidFill>
                  <a:effectLst/>
                  <a:uLnTx/>
                  <a:uFillTx/>
                  <a:latin typeface="Avenir Next" panose="020B0503020202020204" pitchFamily="34" charset="0"/>
                </a:rPr>
                <a:t> </a:t>
              </a:r>
              <a:r>
                <a:rPr kumimoji="0" lang="en-US" sz="3200" b="1" i="0" u="none" strike="noStrike" kern="1200" cap="none" spc="0" normalizeH="0" baseline="0" noProof="0" dirty="0">
                  <a:ln>
                    <a:noFill/>
                  </a:ln>
                  <a:solidFill>
                    <a:srgbClr val="EC8F61"/>
                  </a:solidFill>
                  <a:effectLst/>
                  <a:uLnTx/>
                  <a:uFillTx/>
                  <a:latin typeface="Avenir Next" panose="020B0503020202020204" pitchFamily="34" charset="0"/>
                </a:rPr>
                <a:t>simultaneously</a:t>
              </a:r>
              <a:r>
                <a:rPr kumimoji="0" lang="en-US" sz="3200" b="0" i="0" u="none" strike="noStrike" kern="1200" cap="none" spc="0" normalizeH="0" baseline="0" noProof="0" dirty="0">
                  <a:ln>
                    <a:noFill/>
                  </a:ln>
                  <a:solidFill>
                    <a:srgbClr val="EC8F61"/>
                  </a:solidFill>
                  <a:effectLst/>
                  <a:uLnTx/>
                  <a:uFillTx/>
                  <a:latin typeface="Avenir Next" panose="020B0503020202020204" pitchFamily="34" charset="0"/>
                </a:rPr>
                <a:t> </a:t>
              </a:r>
              <a:r>
                <a:rPr kumimoji="0" lang="en-US" sz="3200" b="1" i="0" u="none" strike="noStrike" kern="1200" cap="none" spc="0" normalizeH="0" baseline="0" noProof="0" dirty="0">
                  <a:ln>
                    <a:noFill/>
                  </a:ln>
                  <a:solidFill>
                    <a:srgbClr val="EC8F61"/>
                  </a:solidFill>
                  <a:effectLst/>
                  <a:uLnTx/>
                  <a:uFillTx/>
                  <a:latin typeface="Avenir Next" panose="020B0503020202020204" pitchFamily="34" charset="0"/>
                </a:rPr>
                <a:t>activate</a:t>
              </a:r>
              <a:r>
                <a:rPr kumimoji="0" lang="en-US" sz="3200" b="0" i="0" u="none" strike="noStrike" kern="1200" cap="none" spc="0" normalizeH="0" baseline="0" noProof="0" dirty="0">
                  <a:ln>
                    <a:noFill/>
                  </a:ln>
                  <a:solidFill>
                    <a:srgbClr val="EC8F61"/>
                  </a:solidFill>
                  <a:effectLst/>
                  <a:uLnTx/>
                  <a:uFillTx/>
                  <a:latin typeface="Avenir Next" panose="020B0503020202020204" pitchFamily="34" charset="0"/>
                </a:rPr>
                <a:t> </a:t>
              </a:r>
              <a:r>
                <a:rPr kumimoji="0" lang="en-US" sz="3200" b="0" i="0" u="none" strike="noStrike" kern="1200" cap="none" spc="0" normalizeH="0" baseline="0" noProof="0" dirty="0">
                  <a:ln>
                    <a:noFill/>
                  </a:ln>
                  <a:solidFill>
                    <a:prstClr val="black"/>
                  </a:solidFill>
                  <a:effectLst/>
                  <a:uLnTx/>
                  <a:uFillTx/>
                  <a:latin typeface="Avenir Next" panose="020B0503020202020204" pitchFamily="34" charset="0"/>
                </a:rPr>
                <a:t>up to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EC8F61"/>
                  </a:solidFill>
                  <a:effectLst/>
                  <a:uLnTx/>
                  <a:uFillTx/>
                  <a:latin typeface="Avenir Next" panose="020B0503020202020204" pitchFamily="34" charset="0"/>
                </a:rPr>
                <a:t>48 rows</a:t>
              </a:r>
              <a:r>
                <a:rPr kumimoji="0" lang="en-US" sz="3200" b="0" i="0" u="none" strike="noStrike" kern="1200" cap="none" spc="0" normalizeH="0" baseline="0" noProof="0" dirty="0">
                  <a:ln>
                    <a:noFill/>
                  </a:ln>
                  <a:solidFill>
                    <a:srgbClr val="EC8F61"/>
                  </a:solidFill>
                  <a:effectLst/>
                  <a:uLnTx/>
                  <a:uFillTx/>
                  <a:latin typeface="Avenir Next" panose="020B0503020202020204" pitchFamily="34" charset="0"/>
                </a:rPr>
                <a:t> </a:t>
              </a:r>
              <a:r>
                <a:rPr kumimoji="0" lang="en-US" sz="3200" b="0" i="0" u="none" strike="noStrike" kern="1200" cap="none" spc="0" normalizeH="0" baseline="0" noProof="0" dirty="0">
                  <a:ln>
                    <a:noFill/>
                  </a:ln>
                  <a:solidFill>
                    <a:srgbClr val="D56F30"/>
                  </a:solidFill>
                  <a:effectLst/>
                  <a:uLnTx/>
                  <a:uFillTx/>
                  <a:latin typeface="Avenir Next" panose="020B0503020202020204" pitchFamily="34" charset="0"/>
                </a:rPr>
                <a:t>in </a:t>
              </a:r>
              <a:r>
                <a:rPr kumimoji="0" lang="en-US" sz="3200" b="1" i="0" u="none" strike="noStrike" kern="1200" cap="none" spc="0" normalizeH="0" baseline="0" noProof="0" dirty="0">
                  <a:ln>
                    <a:noFill/>
                  </a:ln>
                  <a:solidFill>
                    <a:srgbClr val="EC8F61"/>
                  </a:solidFill>
                  <a:effectLst/>
                  <a:uLnTx/>
                  <a:uFillTx/>
                  <a:latin typeface="Avenir Next" panose="020B0503020202020204" pitchFamily="34" charset="0"/>
                </a:rPr>
                <a:t>two neighboring subarrays</a:t>
              </a:r>
            </a:p>
          </p:txBody>
        </p:sp>
        <p:sp>
          <p:nvSpPr>
            <p:cNvPr id="88" name="Rectangle 274">
              <a:extLst>
                <a:ext uri="{FF2B5EF4-FFF2-40B4-BE49-F238E27FC236}">
                  <a16:creationId xmlns:a16="http://schemas.microsoft.com/office/drawing/2014/main" id="{DC07A385-9139-84BF-8224-94494515988D}"/>
                </a:ext>
              </a:extLst>
            </p:cNvPr>
            <p:cNvSpPr/>
            <p:nvPr/>
          </p:nvSpPr>
          <p:spPr>
            <a:xfrm>
              <a:off x="3" y="1231799"/>
              <a:ext cx="900110" cy="1260000"/>
            </a:xfrm>
            <a:prstGeom prst="rect">
              <a:avLst/>
            </a:prstGeom>
            <a:solidFill>
              <a:srgbClr val="FBE9DF"/>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EC8F61"/>
                  </a:solidFill>
                  <a:effectLst/>
                  <a:uLnTx/>
                  <a:uFillTx/>
                  <a:latin typeface="Avenir Next" panose="020B0503020202020204" pitchFamily="34" charset="0"/>
                </a:rPr>
                <a:t>1</a:t>
              </a:r>
            </a:p>
          </p:txBody>
        </p:sp>
      </p:grpSp>
      <p:grpSp>
        <p:nvGrpSpPr>
          <p:cNvPr id="91" name="Grup 90">
            <a:extLst>
              <a:ext uri="{FF2B5EF4-FFF2-40B4-BE49-F238E27FC236}">
                <a16:creationId xmlns:a16="http://schemas.microsoft.com/office/drawing/2014/main" id="{08E74F9C-AF91-FC6D-9313-359E3B509903}"/>
              </a:ext>
            </a:extLst>
          </p:cNvPr>
          <p:cNvGrpSpPr/>
          <p:nvPr/>
        </p:nvGrpSpPr>
        <p:grpSpPr>
          <a:xfrm>
            <a:off x="0" y="3338873"/>
            <a:ext cx="9143998" cy="1262841"/>
            <a:chOff x="0" y="2946040"/>
            <a:chExt cx="9143998" cy="1262841"/>
          </a:xfrm>
        </p:grpSpPr>
        <p:sp>
          <p:nvSpPr>
            <p:cNvPr id="86" name="Rectangle 274">
              <a:extLst>
                <a:ext uri="{FF2B5EF4-FFF2-40B4-BE49-F238E27FC236}">
                  <a16:creationId xmlns:a16="http://schemas.microsoft.com/office/drawing/2014/main" id="{C6834D6C-CB12-B26F-9C71-A857EB42EC29}"/>
                </a:ext>
              </a:extLst>
            </p:cNvPr>
            <p:cNvSpPr/>
            <p:nvPr/>
          </p:nvSpPr>
          <p:spPr>
            <a:xfrm>
              <a:off x="900112" y="2948881"/>
              <a:ext cx="8243886" cy="1260000"/>
            </a:xfrm>
            <a:prstGeom prst="rect">
              <a:avLst/>
            </a:prstGeom>
            <a:solidFill>
              <a:srgbClr val="DDEDF8"/>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venir Next" panose="020B0503020202020204" pitchFamily="34" charset="0"/>
                </a:rPr>
                <a:t>Can perform</a:t>
              </a:r>
              <a:r>
                <a:rPr kumimoji="0" lang="en-US" sz="3200" b="0" i="0" u="none" strike="noStrike" kern="1200" cap="none" spc="0" normalizeH="0" baseline="0" noProof="0" dirty="0">
                  <a:ln>
                    <a:noFill/>
                  </a:ln>
                  <a:solidFill>
                    <a:srgbClr val="0070C0"/>
                  </a:solidFill>
                  <a:effectLst/>
                  <a:uLnTx/>
                  <a:uFillTx/>
                  <a:latin typeface="Avenir Next" panose="020B0503020202020204" pitchFamily="34" charset="0"/>
                </a:rPr>
                <a:t> </a:t>
              </a:r>
              <a:r>
                <a:rPr kumimoji="0" lang="en-US" sz="3200" b="1" i="0" u="none" strike="noStrike" kern="1200" cap="none" spc="0" normalizeH="0" baseline="0" noProof="0" dirty="0">
                  <a:ln>
                    <a:noFill/>
                  </a:ln>
                  <a:solidFill>
                    <a:srgbClr val="5DA2DB"/>
                  </a:solidFill>
                  <a:effectLst/>
                  <a:uLnTx/>
                  <a:uFillTx/>
                  <a:latin typeface="Avenir Next" panose="020B0503020202020204" pitchFamily="34" charset="0"/>
                </a:rPr>
                <a:t>NOT operation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venir Next" panose="020B0503020202020204" pitchFamily="34" charset="0"/>
                </a:rPr>
                <a:t>with</a:t>
              </a:r>
              <a:r>
                <a:rPr kumimoji="0" lang="en-US" sz="3200" b="0" i="0" u="none" strike="noStrike" kern="1200" cap="none" spc="0" normalizeH="0" baseline="0" noProof="0" dirty="0">
                  <a:ln>
                    <a:noFill/>
                  </a:ln>
                  <a:solidFill>
                    <a:srgbClr val="0070C0"/>
                  </a:solidFill>
                  <a:effectLst/>
                  <a:uLnTx/>
                  <a:uFillTx/>
                  <a:latin typeface="Avenir Next" panose="020B0503020202020204" pitchFamily="34" charset="0"/>
                </a:rPr>
                <a:t> </a:t>
              </a:r>
              <a:r>
                <a:rPr kumimoji="0" lang="en-US" sz="3200" b="0" i="0" u="none" strike="noStrike" kern="1200" cap="none" spc="0" normalizeH="0" baseline="0" noProof="0" dirty="0">
                  <a:ln>
                    <a:noFill/>
                  </a:ln>
                  <a:solidFill>
                    <a:prstClr val="black"/>
                  </a:solidFill>
                  <a:effectLst/>
                  <a:uLnTx/>
                  <a:uFillTx/>
                  <a:latin typeface="Avenir Next" panose="020B0503020202020204" pitchFamily="34" charset="0"/>
                </a:rPr>
                <a:t>up to </a:t>
              </a:r>
              <a:r>
                <a:rPr kumimoji="0" lang="en-US" sz="3200" b="1" i="0" u="none" strike="noStrike" kern="1200" cap="none" spc="0" normalizeH="0" baseline="0" noProof="0" dirty="0">
                  <a:ln>
                    <a:noFill/>
                  </a:ln>
                  <a:solidFill>
                    <a:srgbClr val="5DA2DB"/>
                  </a:solidFill>
                  <a:effectLst/>
                  <a:uLnTx/>
                  <a:uFillTx/>
                  <a:latin typeface="Avenir Next" panose="020B0503020202020204" pitchFamily="34" charset="0"/>
                </a:rPr>
                <a:t>32 output operands</a:t>
              </a:r>
            </a:p>
          </p:txBody>
        </p:sp>
        <p:sp>
          <p:nvSpPr>
            <p:cNvPr id="90" name="Rectangle 274">
              <a:extLst>
                <a:ext uri="{FF2B5EF4-FFF2-40B4-BE49-F238E27FC236}">
                  <a16:creationId xmlns:a16="http://schemas.microsoft.com/office/drawing/2014/main" id="{57B0877F-490C-4119-0A56-6A7C5BE7C4D6}"/>
                </a:ext>
              </a:extLst>
            </p:cNvPr>
            <p:cNvSpPr/>
            <p:nvPr/>
          </p:nvSpPr>
          <p:spPr>
            <a:xfrm>
              <a:off x="0" y="2946040"/>
              <a:ext cx="900110" cy="1260000"/>
            </a:xfrm>
            <a:prstGeom prst="rect">
              <a:avLst/>
            </a:prstGeom>
            <a:solidFill>
              <a:srgbClr val="DDEDF8"/>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5DA2DB"/>
                  </a:solidFill>
                  <a:effectLst/>
                  <a:uLnTx/>
                  <a:uFillTx/>
                  <a:latin typeface="Avenir Next" panose="020B0503020202020204" pitchFamily="34" charset="0"/>
                </a:rPr>
                <a:t>2</a:t>
              </a:r>
            </a:p>
          </p:txBody>
        </p:sp>
      </p:grpSp>
      <p:grpSp>
        <p:nvGrpSpPr>
          <p:cNvPr id="93" name="Grup 92">
            <a:extLst>
              <a:ext uri="{FF2B5EF4-FFF2-40B4-BE49-F238E27FC236}">
                <a16:creationId xmlns:a16="http://schemas.microsoft.com/office/drawing/2014/main" id="{53B11014-9AF5-0DD7-7E69-595D0C74A122}"/>
              </a:ext>
            </a:extLst>
          </p:cNvPr>
          <p:cNvGrpSpPr/>
          <p:nvPr/>
        </p:nvGrpSpPr>
        <p:grpSpPr>
          <a:xfrm>
            <a:off x="6" y="4837397"/>
            <a:ext cx="9143994" cy="1265684"/>
            <a:chOff x="3" y="4658859"/>
            <a:chExt cx="9143994" cy="1265684"/>
          </a:xfrm>
        </p:grpSpPr>
        <p:sp>
          <p:nvSpPr>
            <p:cNvPr id="87" name="Rectangle 274">
              <a:extLst>
                <a:ext uri="{FF2B5EF4-FFF2-40B4-BE49-F238E27FC236}">
                  <a16:creationId xmlns:a16="http://schemas.microsoft.com/office/drawing/2014/main" id="{7EEA4E0F-DB7D-B789-AA20-4B93078F7F67}"/>
                </a:ext>
              </a:extLst>
            </p:cNvPr>
            <p:cNvSpPr/>
            <p:nvPr/>
          </p:nvSpPr>
          <p:spPr>
            <a:xfrm>
              <a:off x="900111" y="4664543"/>
              <a:ext cx="8243886" cy="1260000"/>
            </a:xfrm>
            <a:prstGeom prst="rect">
              <a:avLst/>
            </a:prstGeom>
            <a:solidFill>
              <a:srgbClr val="ECE5F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venir Next" panose="020B0503020202020204" pitchFamily="34" charset="0"/>
                </a:rPr>
                <a:t>Can perform</a:t>
              </a:r>
              <a:r>
                <a:rPr kumimoji="0" lang="en-US" sz="3200" b="0" i="0" u="none" strike="noStrike" kern="1200" cap="none" spc="0" normalizeH="0" baseline="0" noProof="0" dirty="0">
                  <a:ln>
                    <a:noFill/>
                  </a:ln>
                  <a:solidFill>
                    <a:srgbClr val="7030A0"/>
                  </a:solidFill>
                  <a:effectLst/>
                  <a:uLnTx/>
                  <a:uFillTx/>
                  <a:latin typeface="Avenir Next" panose="020B0503020202020204" pitchFamily="34" charset="0"/>
                </a:rPr>
                <a:t> </a:t>
              </a:r>
              <a:r>
                <a:rPr kumimoji="0" lang="en-US" sz="3200" b="0" i="0" u="none" strike="noStrike" kern="1200" cap="none" spc="0" normalizeH="0" baseline="0" noProof="0" dirty="0">
                  <a:ln>
                    <a:noFill/>
                  </a:ln>
                  <a:solidFill>
                    <a:prstClr val="black"/>
                  </a:solidFill>
                  <a:effectLst/>
                  <a:uLnTx/>
                  <a:uFillTx/>
                  <a:latin typeface="Avenir Next" panose="020B0503020202020204" pitchFamily="34" charset="0"/>
                </a:rPr>
                <a:t>up to </a:t>
              </a:r>
              <a:r>
                <a:rPr kumimoji="0" lang="en-US" sz="3200" b="1" i="0" u="none" strike="noStrike" kern="1200" cap="none" spc="0" normalizeH="0" baseline="0" noProof="0" dirty="0">
                  <a:ln>
                    <a:noFill/>
                  </a:ln>
                  <a:solidFill>
                    <a:srgbClr val="9C80C2"/>
                  </a:solidFill>
                  <a:effectLst/>
                  <a:uLnTx/>
                  <a:uFillTx/>
                  <a:latin typeface="Avenir Next" panose="020B0503020202020204" pitchFamily="34" charset="0"/>
                </a:rPr>
                <a:t>16-input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9C80C2"/>
                  </a:solidFill>
                  <a:effectLst/>
                  <a:uLnTx/>
                  <a:uFillTx/>
                  <a:latin typeface="Avenir Next" panose="020B0503020202020204" pitchFamily="34" charset="0"/>
                </a:rPr>
                <a:t>AND, NAND, OR, and NOR </a:t>
              </a:r>
              <a:r>
                <a:rPr kumimoji="0" lang="en-US" sz="3200" b="0" i="0" u="none" strike="noStrike" kern="1200" cap="none" spc="0" normalizeH="0" baseline="0" noProof="0" dirty="0">
                  <a:ln>
                    <a:noFill/>
                  </a:ln>
                  <a:solidFill>
                    <a:prstClr val="black"/>
                  </a:solidFill>
                  <a:effectLst/>
                  <a:uLnTx/>
                  <a:uFillTx/>
                  <a:latin typeface="Avenir Next" panose="020B0503020202020204" pitchFamily="34" charset="0"/>
                </a:rPr>
                <a:t>operations</a:t>
              </a:r>
            </a:p>
          </p:txBody>
        </p:sp>
        <p:sp>
          <p:nvSpPr>
            <p:cNvPr id="92" name="Rectangle 274">
              <a:extLst>
                <a:ext uri="{FF2B5EF4-FFF2-40B4-BE49-F238E27FC236}">
                  <a16:creationId xmlns:a16="http://schemas.microsoft.com/office/drawing/2014/main" id="{B6CE005B-D58F-AD4D-8931-0CF35894DA0E}"/>
                </a:ext>
              </a:extLst>
            </p:cNvPr>
            <p:cNvSpPr/>
            <p:nvPr/>
          </p:nvSpPr>
          <p:spPr>
            <a:xfrm>
              <a:off x="3" y="4658859"/>
              <a:ext cx="900110" cy="1260000"/>
            </a:xfrm>
            <a:prstGeom prst="rect">
              <a:avLst/>
            </a:prstGeom>
            <a:solidFill>
              <a:srgbClr val="ECE5F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9C80C2"/>
                  </a:solidFill>
                  <a:effectLst/>
                  <a:uLnTx/>
                  <a:uFillTx/>
                  <a:latin typeface="Avenir Next" panose="020B0503020202020204" pitchFamily="34" charset="0"/>
                </a:rPr>
                <a:t>3</a:t>
              </a:r>
            </a:p>
          </p:txBody>
        </p:sp>
      </p:grpSp>
      <p:sp>
        <p:nvSpPr>
          <p:cNvPr id="7" name="Title 1">
            <a:extLst>
              <a:ext uri="{FF2B5EF4-FFF2-40B4-BE49-F238E27FC236}">
                <a16:creationId xmlns:a16="http://schemas.microsoft.com/office/drawing/2014/main" id="{7E548AB9-748E-94A3-53DA-32E3F079D7B0}"/>
              </a:ext>
            </a:extLst>
          </p:cNvPr>
          <p:cNvSpPr>
            <a:spLocks noGrp="1"/>
          </p:cNvSpPr>
          <p:nvPr>
            <p:ph type="title"/>
          </p:nvPr>
        </p:nvSpPr>
        <p:spPr>
          <a:xfrm>
            <a:off x="169011" y="132334"/>
            <a:ext cx="8894602" cy="925840"/>
          </a:xfrm>
        </p:spPr>
        <p:txBody>
          <a:bodyPr>
            <a:noAutofit/>
          </a:bodyPr>
          <a:lstStyle/>
          <a:p>
            <a:r>
              <a:rPr lang="en-US" sz="3600" dirty="0"/>
              <a:t>PUD in COTS DRAM: </a:t>
            </a:r>
            <a:br>
              <a:rPr lang="en-US" sz="3600" dirty="0"/>
            </a:br>
            <a:r>
              <a:rPr lang="en-US" sz="2800" dirty="0"/>
              <a:t>Summary of Results</a:t>
            </a:r>
          </a:p>
        </p:txBody>
      </p:sp>
    </p:spTree>
    <p:extLst>
      <p:ext uri="{BB962C8B-B14F-4D97-AF65-F5344CB8AC3E}">
        <p14:creationId xmlns:p14="http://schemas.microsoft.com/office/powerpoint/2010/main" val="15497819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5CB905-6582-01AE-7C91-BAC3E15126A7}"/>
              </a:ext>
            </a:extLst>
          </p:cNvPr>
          <p:cNvSpPr>
            <a:spLocks noGrp="1"/>
          </p:cNvSpPr>
          <p:nvPr>
            <p:ph idx="1"/>
          </p:nvPr>
        </p:nvSpPr>
        <p:spPr>
          <a:xfrm>
            <a:off x="228303" y="1219200"/>
            <a:ext cx="8863692" cy="5062331"/>
          </a:xfrm>
        </p:spPr>
        <p:txBody>
          <a:bodyPr>
            <a:normAutofit/>
          </a:bodyPr>
          <a:lstStyle/>
          <a:p>
            <a:r>
              <a:rPr lang="en-GB" sz="2400" dirty="0"/>
              <a:t>Developed from </a:t>
            </a:r>
            <a:r>
              <a:rPr lang="en-GB" sz="2400" b="1" dirty="0">
                <a:solidFill>
                  <a:srgbClr val="1B81C5"/>
                </a:solidFill>
              </a:rPr>
              <a:t>DRAM Bender [</a:t>
            </a:r>
            <a:r>
              <a:rPr lang="en-GB" sz="2400" b="1" dirty="0" err="1">
                <a:solidFill>
                  <a:srgbClr val="1B81C5"/>
                </a:solidFill>
              </a:rPr>
              <a:t>Olgun</a:t>
            </a:r>
            <a:r>
              <a:rPr lang="en-GB" sz="2400" b="1" dirty="0">
                <a:solidFill>
                  <a:srgbClr val="1B81C5"/>
                </a:solidFill>
              </a:rPr>
              <a:t>+, TCAD’23]*</a:t>
            </a:r>
          </a:p>
          <a:p>
            <a:pPr>
              <a:buClr>
                <a:schemeClr val="tx1"/>
              </a:buClr>
            </a:pPr>
            <a:r>
              <a:rPr lang="en-GB" sz="2400" b="1" dirty="0">
                <a:solidFill>
                  <a:srgbClr val="1B81C5"/>
                </a:solidFill>
              </a:rPr>
              <a:t>Fine-grained control </a:t>
            </a:r>
            <a:r>
              <a:rPr lang="en-GB" sz="2400" dirty="0"/>
              <a:t>over DRAM commands, timings, and temperature</a:t>
            </a:r>
          </a:p>
          <a:p>
            <a:pPr lvl="1"/>
            <a:endParaRPr lang="en-GB" sz="1600" dirty="0"/>
          </a:p>
        </p:txBody>
      </p:sp>
      <p:pic>
        <p:nvPicPr>
          <p:cNvPr id="4" name="Google Shape;283;p32">
            <a:extLst>
              <a:ext uri="{FF2B5EF4-FFF2-40B4-BE49-F238E27FC236}">
                <a16:creationId xmlns:a16="http://schemas.microsoft.com/office/drawing/2014/main" id="{CF9F3F0A-6589-16E8-0DD3-B30644C52D7F}"/>
              </a:ext>
            </a:extLst>
          </p:cNvPr>
          <p:cNvPicPr preferRelativeResize="0"/>
          <p:nvPr/>
        </p:nvPicPr>
        <p:blipFill>
          <a:blip r:embed="rId3">
            <a:alphaModFix/>
          </a:blip>
          <a:stretch>
            <a:fillRect/>
          </a:stretch>
        </p:blipFill>
        <p:spPr>
          <a:xfrm>
            <a:off x="729913" y="2424224"/>
            <a:ext cx="7684173" cy="3350514"/>
          </a:xfrm>
          <a:prstGeom prst="rect">
            <a:avLst/>
          </a:prstGeom>
          <a:noFill/>
          <a:ln>
            <a:noFill/>
          </a:ln>
        </p:spPr>
      </p:pic>
      <p:sp>
        <p:nvSpPr>
          <p:cNvPr id="7" name="TextBox 4">
            <a:extLst>
              <a:ext uri="{FF2B5EF4-FFF2-40B4-BE49-F238E27FC236}">
                <a16:creationId xmlns:a16="http://schemas.microsoft.com/office/drawing/2014/main" id="{AAEBAF7B-08ED-4455-AE9F-D4B5D57DF66D}"/>
              </a:ext>
            </a:extLst>
          </p:cNvPr>
          <p:cNvSpPr txBox="1"/>
          <p:nvPr/>
        </p:nvSpPr>
        <p:spPr>
          <a:xfrm>
            <a:off x="0" y="6011708"/>
            <a:ext cx="9144000" cy="523220"/>
          </a:xfrm>
          <a:prstGeom prst="rect">
            <a:avLst/>
          </a:prstGeom>
          <a:noFill/>
        </p:spPr>
        <p:txBody>
          <a:bodyPr wrap="square" rtlCol="0">
            <a:spAutoFit/>
          </a:bodyPr>
          <a:lstStyle/>
          <a:p>
            <a:pPr algn="ctr"/>
            <a:r>
              <a:rPr lang="en-US" sz="1400" dirty="0">
                <a:solidFill>
                  <a:prstClr val="black"/>
                </a:solidFill>
                <a:latin typeface="Avenir Next" panose="020B0503020202020204" pitchFamily="34" charset="0"/>
              </a:rPr>
              <a:t>*</a:t>
            </a:r>
            <a:r>
              <a:rPr lang="en-US" sz="1400" dirty="0" err="1">
                <a:solidFill>
                  <a:prstClr val="black"/>
                </a:solidFill>
                <a:latin typeface="Avenir Next" panose="020B0503020202020204" pitchFamily="34" charset="0"/>
              </a:rPr>
              <a:t>Olgun</a:t>
            </a:r>
            <a:r>
              <a:rPr lang="en-US" sz="1400" dirty="0">
                <a:solidFill>
                  <a:prstClr val="black"/>
                </a:solidFill>
                <a:latin typeface="Avenir Next" panose="020B0503020202020204" pitchFamily="34" charset="0"/>
              </a:rPr>
              <a:t> et al., </a:t>
            </a:r>
            <a:r>
              <a:rPr lang="en-US" sz="1400" b="1" dirty="0">
                <a:solidFill>
                  <a:prstClr val="black"/>
                </a:solidFill>
                <a:latin typeface="Avenir Next" panose="020B0503020202020204" pitchFamily="34" charset="0"/>
              </a:rPr>
              <a:t>"</a:t>
            </a:r>
            <a:r>
              <a:rPr lang="en-US" sz="1400" b="1" dirty="0">
                <a:solidFill>
                  <a:srgbClr val="1B81C5"/>
                </a:solidFill>
                <a:latin typeface="Avenir Next" panose="020B0503020202020204" pitchFamily="34" charset="0"/>
                <a:hlinkClick r:id="rId4">
                  <a:extLst>
                    <a:ext uri="{A12FA001-AC4F-418D-AE19-62706E023703}">
                      <ahyp:hlinkClr xmlns:ahyp="http://schemas.microsoft.com/office/drawing/2018/hyperlinkcolor" val="tx"/>
                    </a:ext>
                  </a:extLst>
                </a:hlinkClick>
              </a:rPr>
              <a:t>DRAM Bender: An Extensible and Versatile FPGA-based Infrastructure </a:t>
            </a:r>
          </a:p>
          <a:p>
            <a:pPr algn="ctr"/>
            <a:r>
              <a:rPr lang="en-US" sz="1400" b="1" dirty="0">
                <a:solidFill>
                  <a:srgbClr val="1B81C5"/>
                </a:solidFill>
                <a:latin typeface="Avenir Next" panose="020B0503020202020204" pitchFamily="34" charset="0"/>
                <a:hlinkClick r:id="rId4">
                  <a:extLst>
                    <a:ext uri="{A12FA001-AC4F-418D-AE19-62706E023703}">
                      <ahyp:hlinkClr xmlns:ahyp="http://schemas.microsoft.com/office/drawing/2018/hyperlinkcolor" val="tx"/>
                    </a:ext>
                  </a:extLst>
                </a:hlinkClick>
              </a:rPr>
              <a:t>to Easily Test State-of-the-art DRAM Chips</a:t>
            </a:r>
            <a:r>
              <a:rPr lang="en-US" sz="1400" b="1" dirty="0">
                <a:solidFill>
                  <a:prstClr val="black"/>
                </a:solidFill>
                <a:latin typeface="Avenir Next" panose="020B0503020202020204" pitchFamily="34" charset="0"/>
              </a:rPr>
              <a:t>," </a:t>
            </a:r>
            <a:r>
              <a:rPr lang="en-US" sz="1400" dirty="0">
                <a:solidFill>
                  <a:prstClr val="black"/>
                </a:solidFill>
                <a:latin typeface="Avenir Next" panose="020B0503020202020204" pitchFamily="34" charset="0"/>
              </a:rPr>
              <a:t>TCAD, 2023.</a:t>
            </a:r>
          </a:p>
        </p:txBody>
      </p:sp>
      <p:sp>
        <p:nvSpPr>
          <p:cNvPr id="14" name="Title 1">
            <a:extLst>
              <a:ext uri="{FF2B5EF4-FFF2-40B4-BE49-F238E27FC236}">
                <a16:creationId xmlns:a16="http://schemas.microsoft.com/office/drawing/2014/main" id="{42B29106-1C44-0FCB-B454-94E23434AE70}"/>
              </a:ext>
            </a:extLst>
          </p:cNvPr>
          <p:cNvSpPr>
            <a:spLocks noGrp="1"/>
          </p:cNvSpPr>
          <p:nvPr>
            <p:ph type="title"/>
          </p:nvPr>
        </p:nvSpPr>
        <p:spPr>
          <a:xfrm>
            <a:off x="169011" y="132334"/>
            <a:ext cx="8894602" cy="925840"/>
          </a:xfrm>
        </p:spPr>
        <p:txBody>
          <a:bodyPr>
            <a:noAutofit/>
          </a:bodyPr>
          <a:lstStyle/>
          <a:p>
            <a:r>
              <a:rPr lang="en-US" sz="3600" dirty="0"/>
              <a:t>PUD in COTS DRAM: </a:t>
            </a:r>
            <a:br>
              <a:rPr lang="en-US" sz="3600" dirty="0"/>
            </a:br>
            <a:r>
              <a:rPr lang="en-US" sz="2800" dirty="0"/>
              <a:t>Experimental Setup</a:t>
            </a:r>
          </a:p>
        </p:txBody>
      </p:sp>
    </p:spTree>
    <p:extLst>
      <p:ext uri="{BB962C8B-B14F-4D97-AF65-F5344CB8AC3E}">
        <p14:creationId xmlns:p14="http://schemas.microsoft.com/office/powerpoint/2010/main" val="71894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895AC23-CF1D-5A6F-FB26-64D0DE926F08}"/>
              </a:ext>
            </a:extLst>
          </p:cNvPr>
          <p:cNvSpPr>
            <a:spLocks noGrp="1"/>
          </p:cNvSpPr>
          <p:nvPr>
            <p:ph idx="1"/>
          </p:nvPr>
        </p:nvSpPr>
        <p:spPr>
          <a:xfrm>
            <a:off x="228303" y="1223215"/>
            <a:ext cx="8863692" cy="5058316"/>
          </a:xfrm>
        </p:spPr>
        <p:txBody>
          <a:bodyPr>
            <a:normAutofit/>
          </a:bodyPr>
          <a:lstStyle/>
          <a:p>
            <a:pPr>
              <a:buClr>
                <a:schemeClr val="tx1"/>
              </a:buClr>
            </a:pPr>
            <a:r>
              <a:rPr lang="en-GB" sz="2400" b="1" dirty="0">
                <a:solidFill>
                  <a:srgbClr val="1B81C5"/>
                </a:solidFill>
              </a:rPr>
              <a:t>256 DDR4 chips </a:t>
            </a:r>
            <a:r>
              <a:rPr lang="en-GB" sz="2400" dirty="0"/>
              <a:t>from </a:t>
            </a:r>
            <a:r>
              <a:rPr lang="en-GB" sz="2400" b="1" dirty="0">
                <a:solidFill>
                  <a:srgbClr val="1B81C5"/>
                </a:solidFill>
              </a:rPr>
              <a:t>two major DRAM manufacturers</a:t>
            </a:r>
          </a:p>
          <a:p>
            <a:pPr>
              <a:buClr>
                <a:schemeClr val="tx1"/>
              </a:buClr>
            </a:pPr>
            <a:r>
              <a:rPr lang="en-GB" sz="2400" dirty="0"/>
              <a:t>Covers </a:t>
            </a:r>
            <a:r>
              <a:rPr lang="en-GB" sz="2400" b="1" dirty="0">
                <a:solidFill>
                  <a:schemeClr val="accent5"/>
                </a:solidFill>
              </a:rPr>
              <a:t>different die revisions and chip densities</a:t>
            </a:r>
          </a:p>
          <a:p>
            <a:pPr>
              <a:buClr>
                <a:schemeClr val="tx1"/>
              </a:buClr>
            </a:pPr>
            <a:endParaRPr lang="en-GB" sz="2400" dirty="0"/>
          </a:p>
          <a:p>
            <a:endParaRPr lang="en-GB" sz="2400" dirty="0"/>
          </a:p>
          <a:p>
            <a:pPr lvl="1"/>
            <a:endParaRPr lang="en-GB" sz="2000" dirty="0"/>
          </a:p>
        </p:txBody>
      </p:sp>
      <p:sp>
        <p:nvSpPr>
          <p:cNvPr id="5" name="Content Placeholder 2">
            <a:extLst>
              <a:ext uri="{FF2B5EF4-FFF2-40B4-BE49-F238E27FC236}">
                <a16:creationId xmlns:a16="http://schemas.microsoft.com/office/drawing/2014/main" id="{C2DBE452-F062-005D-2CA8-7EC129BCB374}"/>
              </a:ext>
            </a:extLst>
          </p:cNvPr>
          <p:cNvSpPr txBox="1">
            <a:spLocks/>
          </p:cNvSpPr>
          <p:nvPr/>
        </p:nvSpPr>
        <p:spPr>
          <a:xfrm>
            <a:off x="161802" y="5132120"/>
            <a:ext cx="8863692" cy="1725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ambria" panose="02040503050406030204" pitchFamily="18" charset="0"/>
                <a:ea typeface="Cambria" panose="02040503050406030204" pitchFamily="18"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GB"/>
          </a:p>
        </p:txBody>
      </p:sp>
      <p:pic>
        <p:nvPicPr>
          <p:cNvPr id="8" name="Resim 7">
            <a:extLst>
              <a:ext uri="{FF2B5EF4-FFF2-40B4-BE49-F238E27FC236}">
                <a16:creationId xmlns:a16="http://schemas.microsoft.com/office/drawing/2014/main" id="{5E756EFB-0829-1ECA-6B4B-5DDFF01EBB05}"/>
              </a:ext>
            </a:extLst>
          </p:cNvPr>
          <p:cNvPicPr>
            <a:picLocks noChangeAspect="1"/>
          </p:cNvPicPr>
          <p:nvPr/>
        </p:nvPicPr>
        <p:blipFill>
          <a:blip r:embed="rId3"/>
          <a:stretch>
            <a:fillRect/>
          </a:stretch>
        </p:blipFill>
        <p:spPr>
          <a:xfrm>
            <a:off x="1085056" y="2319461"/>
            <a:ext cx="7013270" cy="3578788"/>
          </a:xfrm>
          <a:prstGeom prst="rect">
            <a:avLst/>
          </a:prstGeom>
        </p:spPr>
      </p:pic>
      <p:sp>
        <p:nvSpPr>
          <p:cNvPr id="4" name="Rectangle 3">
            <a:extLst>
              <a:ext uri="{FF2B5EF4-FFF2-40B4-BE49-F238E27FC236}">
                <a16:creationId xmlns:a16="http://schemas.microsoft.com/office/drawing/2014/main" id="{9C2426E0-E7F2-465D-AB72-B11C36ACC5CE}"/>
              </a:ext>
            </a:extLst>
          </p:cNvPr>
          <p:cNvSpPr/>
          <p:nvPr/>
        </p:nvSpPr>
        <p:spPr>
          <a:xfrm>
            <a:off x="3536646" y="2456705"/>
            <a:ext cx="2465802" cy="3330000"/>
          </a:xfrm>
          <a:prstGeom prst="rect">
            <a:avLst/>
          </a:prstGeom>
          <a:solidFill>
            <a:srgbClr val="17A928">
              <a:alpha val="40000"/>
            </a:srgbClr>
          </a:solidFill>
          <a:ln w="2857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Rectangle 5">
            <a:extLst>
              <a:ext uri="{FF2B5EF4-FFF2-40B4-BE49-F238E27FC236}">
                <a16:creationId xmlns:a16="http://schemas.microsoft.com/office/drawing/2014/main" id="{D1159E69-86FD-F1E5-F7E0-2EAFC3F7DB90}"/>
              </a:ext>
            </a:extLst>
          </p:cNvPr>
          <p:cNvSpPr/>
          <p:nvPr/>
        </p:nvSpPr>
        <p:spPr>
          <a:xfrm>
            <a:off x="1175586" y="2457422"/>
            <a:ext cx="1087778" cy="3328566"/>
          </a:xfrm>
          <a:prstGeom prst="rect">
            <a:avLst/>
          </a:prstGeom>
          <a:solidFill>
            <a:srgbClr val="C00000">
              <a:alpha val="30196"/>
            </a:srgbClr>
          </a:solidFill>
          <a:ln w="2857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Title 1">
            <a:extLst>
              <a:ext uri="{FF2B5EF4-FFF2-40B4-BE49-F238E27FC236}">
                <a16:creationId xmlns:a16="http://schemas.microsoft.com/office/drawing/2014/main" id="{50FA29DC-D1CB-18B6-A948-4F0C6BD3CF80}"/>
              </a:ext>
            </a:extLst>
          </p:cNvPr>
          <p:cNvSpPr>
            <a:spLocks noGrp="1"/>
          </p:cNvSpPr>
          <p:nvPr>
            <p:ph type="title"/>
          </p:nvPr>
        </p:nvSpPr>
        <p:spPr>
          <a:xfrm>
            <a:off x="169011" y="132334"/>
            <a:ext cx="8894602" cy="925840"/>
          </a:xfrm>
        </p:spPr>
        <p:txBody>
          <a:bodyPr>
            <a:noAutofit/>
          </a:bodyPr>
          <a:lstStyle/>
          <a:p>
            <a:r>
              <a:rPr lang="en-US" sz="3600" dirty="0"/>
              <a:t>PUD in COTS DRAM: </a:t>
            </a:r>
            <a:br>
              <a:rPr lang="en-US" sz="3600" dirty="0"/>
            </a:br>
            <a:r>
              <a:rPr lang="en-US" sz="2800" dirty="0"/>
              <a:t>Tested DRAM Chips</a:t>
            </a:r>
          </a:p>
        </p:txBody>
      </p:sp>
    </p:spTree>
    <p:extLst>
      <p:ext uri="{BB962C8B-B14F-4D97-AF65-F5344CB8AC3E}">
        <p14:creationId xmlns:p14="http://schemas.microsoft.com/office/powerpoint/2010/main" val="276331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4"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B54D9-DC96-7ACC-FE67-3FCF9827BEF5}"/>
            </a:ext>
          </a:extLst>
        </p:cNvPr>
        <p:cNvGrpSpPr/>
        <p:nvPr/>
      </p:nvGrpSpPr>
      <p:grpSpPr>
        <a:xfrm>
          <a:off x="0" y="0"/>
          <a:ext cx="0" cy="0"/>
          <a:chOff x="0" y="0"/>
          <a:chExt cx="0" cy="0"/>
        </a:xfrm>
      </p:grpSpPr>
      <p:sp>
        <p:nvSpPr>
          <p:cNvPr id="89" name="Content Placeholder 2">
            <a:extLst>
              <a:ext uri="{FF2B5EF4-FFF2-40B4-BE49-F238E27FC236}">
                <a16:creationId xmlns:a16="http://schemas.microsoft.com/office/drawing/2014/main" id="{ED0E094A-676A-1F7E-554B-5AE17D2110CC}"/>
              </a:ext>
            </a:extLst>
          </p:cNvPr>
          <p:cNvSpPr>
            <a:spLocks noGrp="1"/>
          </p:cNvSpPr>
          <p:nvPr>
            <p:ph idx="1"/>
          </p:nvPr>
        </p:nvSpPr>
        <p:spPr>
          <a:xfrm>
            <a:off x="224845" y="1205576"/>
            <a:ext cx="8863692" cy="5041172"/>
          </a:xfrm>
        </p:spPr>
        <p:txBody>
          <a:bodyPr>
            <a:normAutofit/>
          </a:bodyPr>
          <a:lstStyle/>
          <a:p>
            <a:pPr>
              <a:buClr>
                <a:schemeClr val="tx1"/>
              </a:buClr>
            </a:pPr>
            <a:r>
              <a:rPr lang="en-GB" sz="2400" b="1" dirty="0">
                <a:solidFill>
                  <a:schemeClr val="accent4"/>
                </a:solidFill>
              </a:rPr>
              <a:t>Carefully sweep:</a:t>
            </a:r>
          </a:p>
          <a:p>
            <a:pPr lvl="1">
              <a:buClr>
                <a:schemeClr val="tx1"/>
              </a:buClr>
            </a:pPr>
            <a:r>
              <a:rPr lang="en-GB" sz="2000" b="1" dirty="0">
                <a:solidFill>
                  <a:schemeClr val="accent5"/>
                </a:solidFill>
              </a:rPr>
              <a:t>Row addresses:</a:t>
            </a:r>
            <a:r>
              <a:rPr lang="en-GB" sz="2000" dirty="0">
                <a:solidFill>
                  <a:schemeClr val="tx1">
                    <a:lumMod val="75000"/>
                    <a:lumOff val="25000"/>
                  </a:schemeClr>
                </a:solidFill>
              </a:rPr>
              <a:t> Row A and Row B</a:t>
            </a:r>
          </a:p>
          <a:p>
            <a:pPr lvl="1">
              <a:buClr>
                <a:schemeClr val="tx1"/>
              </a:buClr>
            </a:pPr>
            <a:r>
              <a:rPr lang="en-GB" sz="2000" b="1" dirty="0">
                <a:solidFill>
                  <a:schemeClr val="accent5"/>
                </a:solidFill>
              </a:rPr>
              <a:t>Timing parameters:</a:t>
            </a:r>
            <a:r>
              <a:rPr lang="en-GB" sz="2000" dirty="0">
                <a:solidFill>
                  <a:schemeClr val="accent2"/>
                </a:solidFill>
              </a:rPr>
              <a:t> </a:t>
            </a:r>
            <a:r>
              <a:rPr lang="en-GB" sz="2000" dirty="0">
                <a:solidFill>
                  <a:schemeClr val="tx1">
                    <a:lumMod val="75000"/>
                    <a:lumOff val="25000"/>
                  </a:schemeClr>
                </a:solidFill>
              </a:rPr>
              <a:t>Between ACT → PRE and PRE → ACT</a:t>
            </a:r>
          </a:p>
          <a:p>
            <a:pPr lvl="1"/>
            <a:endParaRPr lang="en-GB" sz="1600" dirty="0"/>
          </a:p>
        </p:txBody>
      </p:sp>
      <p:pic>
        <p:nvPicPr>
          <p:cNvPr id="201" name="Grafik 200" descr="Kum Saati 30% düz dolguyla">
            <a:extLst>
              <a:ext uri="{FF2B5EF4-FFF2-40B4-BE49-F238E27FC236}">
                <a16:creationId xmlns:a16="http://schemas.microsoft.com/office/drawing/2014/main" id="{5A9F267F-6465-E41C-E516-2A818B845A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4378" y="2306983"/>
            <a:ext cx="405996" cy="405996"/>
          </a:xfrm>
          <a:prstGeom prst="rect">
            <a:avLst/>
          </a:prstGeom>
        </p:spPr>
      </p:pic>
      <p:sp>
        <p:nvSpPr>
          <p:cNvPr id="116" name="Dikdörtgen 256">
            <a:extLst>
              <a:ext uri="{FF2B5EF4-FFF2-40B4-BE49-F238E27FC236}">
                <a16:creationId xmlns:a16="http://schemas.microsoft.com/office/drawing/2014/main" id="{C80D7775-5F1E-9091-FF37-049AEAF19960}"/>
              </a:ext>
            </a:extLst>
          </p:cNvPr>
          <p:cNvSpPr/>
          <p:nvPr/>
        </p:nvSpPr>
        <p:spPr>
          <a:xfrm>
            <a:off x="966888" y="2507978"/>
            <a:ext cx="1769017" cy="532326"/>
          </a:xfrm>
          <a:prstGeom prst="roundRect">
            <a:avLst/>
          </a:prstGeom>
          <a:solidFill>
            <a:schemeClr val="accent4">
              <a:lumMod val="20000"/>
              <a:lumOff val="80000"/>
              <a:alpha val="78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4"/>
                </a:solidFill>
                <a:latin typeface="Avenir Next" panose="020B0503020202020204" pitchFamily="34" charset="0"/>
                <a:ea typeface="Cambria" panose="02040503050406030204" pitchFamily="18" charset="0"/>
                <a:cs typeface="Cascadia Mono" panose="020B0609020000020004" pitchFamily="49" charset="0"/>
              </a:rPr>
              <a:t>ACT row A</a:t>
            </a:r>
            <a:endParaRPr lang="en-US" sz="2000" b="1" baseline="-25000" dirty="0">
              <a:solidFill>
                <a:schemeClr val="accent4"/>
              </a:solidFill>
              <a:latin typeface="Avenir Next" panose="020B0503020202020204" pitchFamily="34" charset="0"/>
              <a:ea typeface="Cambria" panose="02040503050406030204" pitchFamily="18" charset="0"/>
              <a:cs typeface="Cascadia Mono" panose="020B0609020000020004" pitchFamily="49" charset="0"/>
            </a:endParaRPr>
          </a:p>
        </p:txBody>
      </p:sp>
      <p:sp>
        <p:nvSpPr>
          <p:cNvPr id="117" name="Dikdörtgen 256">
            <a:extLst>
              <a:ext uri="{FF2B5EF4-FFF2-40B4-BE49-F238E27FC236}">
                <a16:creationId xmlns:a16="http://schemas.microsoft.com/office/drawing/2014/main" id="{841E425F-E249-AD23-BD56-3727CCC0DFFC}"/>
              </a:ext>
            </a:extLst>
          </p:cNvPr>
          <p:cNvSpPr/>
          <p:nvPr/>
        </p:nvSpPr>
        <p:spPr>
          <a:xfrm>
            <a:off x="4053963" y="2507978"/>
            <a:ext cx="1326104" cy="532326"/>
          </a:xfrm>
          <a:prstGeom prst="roundRect">
            <a:avLst/>
          </a:prstGeom>
          <a:solidFill>
            <a:srgbClr val="FBE9DF">
              <a:alpha val="78000"/>
            </a:srgb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EC8F61"/>
                </a:solidFill>
                <a:latin typeface="Avenir Next" panose="020B0503020202020204" pitchFamily="34" charset="0"/>
                <a:ea typeface="Cambria" panose="02040503050406030204" pitchFamily="18" charset="0"/>
                <a:cs typeface="Cascadia Mono" panose="020B0609020000020004" pitchFamily="49" charset="0"/>
              </a:rPr>
              <a:t>PRE</a:t>
            </a:r>
            <a:endParaRPr lang="en-US" sz="2400" b="1" baseline="-25000" dirty="0">
              <a:solidFill>
                <a:srgbClr val="EC8F61"/>
              </a:solidFill>
              <a:latin typeface="Avenir Next" panose="020B0503020202020204" pitchFamily="34" charset="0"/>
              <a:ea typeface="Cambria" panose="02040503050406030204" pitchFamily="18" charset="0"/>
              <a:cs typeface="Cascadia Mono" panose="020B0609020000020004" pitchFamily="49" charset="0"/>
            </a:endParaRPr>
          </a:p>
        </p:txBody>
      </p:sp>
      <p:cxnSp>
        <p:nvCxnSpPr>
          <p:cNvPr id="186" name="Düz Ok Bağlayıcısı 185">
            <a:extLst>
              <a:ext uri="{FF2B5EF4-FFF2-40B4-BE49-F238E27FC236}">
                <a16:creationId xmlns:a16="http://schemas.microsoft.com/office/drawing/2014/main" id="{6001DBFA-1F85-EACE-58FB-90AC039319CF}"/>
              </a:ext>
            </a:extLst>
          </p:cNvPr>
          <p:cNvCxnSpPr>
            <a:cxnSpLocks/>
            <a:stCxn id="116" idx="3"/>
            <a:endCxn id="117" idx="1"/>
          </p:cNvCxnSpPr>
          <p:nvPr/>
        </p:nvCxnSpPr>
        <p:spPr>
          <a:xfrm>
            <a:off x="2735905" y="2774141"/>
            <a:ext cx="131805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Dikdörtgen 256">
            <a:extLst>
              <a:ext uri="{FF2B5EF4-FFF2-40B4-BE49-F238E27FC236}">
                <a16:creationId xmlns:a16="http://schemas.microsoft.com/office/drawing/2014/main" id="{70861CDA-D3BD-F13C-5903-E5463FFB9D4B}"/>
              </a:ext>
            </a:extLst>
          </p:cNvPr>
          <p:cNvSpPr/>
          <p:nvPr/>
        </p:nvSpPr>
        <p:spPr>
          <a:xfrm>
            <a:off x="6581145" y="2507978"/>
            <a:ext cx="1769017" cy="532326"/>
          </a:xfrm>
          <a:prstGeom prst="roundRect">
            <a:avLst/>
          </a:prstGeom>
          <a:solidFill>
            <a:srgbClr val="ECE5F3">
              <a:alpha val="78000"/>
            </a:srgb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solidFill>
                <a:latin typeface="Avenir Next" panose="020B0503020202020204" pitchFamily="34" charset="0"/>
                <a:ea typeface="Cambria" panose="02040503050406030204" pitchFamily="18" charset="0"/>
                <a:cs typeface="Cascadia Mono" panose="020B0609020000020004" pitchFamily="49" charset="0"/>
              </a:rPr>
              <a:t>ACT row B</a:t>
            </a:r>
            <a:endParaRPr lang="en-US" sz="2000" b="1" baseline="-25000" dirty="0">
              <a:solidFill>
                <a:schemeClr val="accent5"/>
              </a:solidFill>
              <a:latin typeface="Avenir Next" panose="020B0503020202020204" pitchFamily="34" charset="0"/>
              <a:ea typeface="Cambria" panose="02040503050406030204" pitchFamily="18" charset="0"/>
              <a:cs typeface="Cascadia Mono" panose="020B0609020000020004" pitchFamily="49" charset="0"/>
            </a:endParaRPr>
          </a:p>
        </p:txBody>
      </p:sp>
      <p:cxnSp>
        <p:nvCxnSpPr>
          <p:cNvPr id="61" name="Düz Ok Bağlayıcısı 60">
            <a:extLst>
              <a:ext uri="{FF2B5EF4-FFF2-40B4-BE49-F238E27FC236}">
                <a16:creationId xmlns:a16="http://schemas.microsoft.com/office/drawing/2014/main" id="{05A9285D-4DD4-605C-4F90-BBBAA6627981}"/>
              </a:ext>
            </a:extLst>
          </p:cNvPr>
          <p:cNvCxnSpPr>
            <a:cxnSpLocks/>
            <a:stCxn id="117" idx="3"/>
            <a:endCxn id="58" idx="1"/>
          </p:cNvCxnSpPr>
          <p:nvPr/>
        </p:nvCxnSpPr>
        <p:spPr>
          <a:xfrm>
            <a:off x="5380067" y="2774141"/>
            <a:ext cx="120107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Grafik 201" descr="Kum Saati 30% düz dolguyla">
            <a:extLst>
              <a:ext uri="{FF2B5EF4-FFF2-40B4-BE49-F238E27FC236}">
                <a16:creationId xmlns:a16="http://schemas.microsoft.com/office/drawing/2014/main" id="{ABADB7F0-906C-1148-970F-6C9E150193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7606" y="2306983"/>
            <a:ext cx="405996" cy="405996"/>
          </a:xfrm>
          <a:prstGeom prst="rect">
            <a:avLst/>
          </a:prstGeom>
        </p:spPr>
      </p:pic>
      <p:grpSp>
        <p:nvGrpSpPr>
          <p:cNvPr id="24" name="Group 23">
            <a:extLst>
              <a:ext uri="{FF2B5EF4-FFF2-40B4-BE49-F238E27FC236}">
                <a16:creationId xmlns:a16="http://schemas.microsoft.com/office/drawing/2014/main" id="{C92CEB34-2F4B-7FE1-91DB-7102A6131001}"/>
              </a:ext>
            </a:extLst>
          </p:cNvPr>
          <p:cNvGrpSpPr/>
          <p:nvPr/>
        </p:nvGrpSpPr>
        <p:grpSpPr>
          <a:xfrm>
            <a:off x="2588743" y="4483027"/>
            <a:ext cx="3384557" cy="593439"/>
            <a:chOff x="2502882" y="4439573"/>
            <a:chExt cx="3384557" cy="593439"/>
          </a:xfrm>
        </p:grpSpPr>
        <p:cxnSp>
          <p:nvCxnSpPr>
            <p:cNvPr id="8" name="Straight Connector 7">
              <a:extLst>
                <a:ext uri="{FF2B5EF4-FFF2-40B4-BE49-F238E27FC236}">
                  <a16:creationId xmlns:a16="http://schemas.microsoft.com/office/drawing/2014/main" id="{E0BFD57C-2D63-0C88-A0C6-40591F3679AB}"/>
                </a:ext>
              </a:extLst>
            </p:cNvPr>
            <p:cNvCxnSpPr>
              <a:cxnSpLocks/>
            </p:cNvCxnSpPr>
            <p:nvPr/>
          </p:nvCxnSpPr>
          <p:spPr>
            <a:xfrm>
              <a:off x="2810569" y="4439573"/>
              <a:ext cx="0" cy="593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C6E9117-6364-8190-C033-F67C0DF0BB15}"/>
                </a:ext>
              </a:extLst>
            </p:cNvPr>
            <p:cNvCxnSpPr>
              <a:cxnSpLocks/>
            </p:cNvCxnSpPr>
            <p:nvPr/>
          </p:nvCxnSpPr>
          <p:spPr>
            <a:xfrm>
              <a:off x="3118256" y="4439573"/>
              <a:ext cx="0" cy="593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780D48-104C-86C6-1B16-B224DB8B3DE8}"/>
                </a:ext>
              </a:extLst>
            </p:cNvPr>
            <p:cNvCxnSpPr>
              <a:cxnSpLocks/>
            </p:cNvCxnSpPr>
            <p:nvPr/>
          </p:nvCxnSpPr>
          <p:spPr>
            <a:xfrm>
              <a:off x="3425943" y="4439573"/>
              <a:ext cx="0" cy="593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B18842-ABBE-942E-A683-E83CA55CC666}"/>
                </a:ext>
              </a:extLst>
            </p:cNvPr>
            <p:cNvCxnSpPr>
              <a:cxnSpLocks/>
            </p:cNvCxnSpPr>
            <p:nvPr/>
          </p:nvCxnSpPr>
          <p:spPr>
            <a:xfrm>
              <a:off x="3733630" y="4439573"/>
              <a:ext cx="0" cy="593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AEBF7C-2A84-2509-8F69-B32A09E0FB4C}"/>
                </a:ext>
              </a:extLst>
            </p:cNvPr>
            <p:cNvCxnSpPr>
              <a:cxnSpLocks/>
            </p:cNvCxnSpPr>
            <p:nvPr/>
          </p:nvCxnSpPr>
          <p:spPr>
            <a:xfrm>
              <a:off x="4041317" y="4439573"/>
              <a:ext cx="0" cy="593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8357631-A49F-E317-8904-62E73724EFC2}"/>
                </a:ext>
              </a:extLst>
            </p:cNvPr>
            <p:cNvCxnSpPr>
              <a:cxnSpLocks/>
            </p:cNvCxnSpPr>
            <p:nvPr/>
          </p:nvCxnSpPr>
          <p:spPr>
            <a:xfrm>
              <a:off x="4349004" y="4439573"/>
              <a:ext cx="0" cy="593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63C456-577F-54CA-3956-DC8A929A9651}"/>
                </a:ext>
              </a:extLst>
            </p:cNvPr>
            <p:cNvCxnSpPr>
              <a:cxnSpLocks/>
            </p:cNvCxnSpPr>
            <p:nvPr/>
          </p:nvCxnSpPr>
          <p:spPr>
            <a:xfrm>
              <a:off x="4656691" y="4439573"/>
              <a:ext cx="0" cy="593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04F7D2-E9B6-12F5-AC4A-C5CE64165BE8}"/>
                </a:ext>
              </a:extLst>
            </p:cNvPr>
            <p:cNvCxnSpPr>
              <a:cxnSpLocks/>
            </p:cNvCxnSpPr>
            <p:nvPr/>
          </p:nvCxnSpPr>
          <p:spPr>
            <a:xfrm>
              <a:off x="4964378" y="4439573"/>
              <a:ext cx="0" cy="593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989779D-0B7F-B698-69AA-FE9B635CA29B}"/>
                </a:ext>
              </a:extLst>
            </p:cNvPr>
            <p:cNvCxnSpPr>
              <a:cxnSpLocks/>
            </p:cNvCxnSpPr>
            <p:nvPr/>
          </p:nvCxnSpPr>
          <p:spPr>
            <a:xfrm>
              <a:off x="5272065" y="4439573"/>
              <a:ext cx="0" cy="593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CE570AB-CE24-1C35-A082-31B2D04DA613}"/>
                </a:ext>
              </a:extLst>
            </p:cNvPr>
            <p:cNvCxnSpPr>
              <a:cxnSpLocks/>
            </p:cNvCxnSpPr>
            <p:nvPr/>
          </p:nvCxnSpPr>
          <p:spPr>
            <a:xfrm>
              <a:off x="5579752" y="4439573"/>
              <a:ext cx="0" cy="593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3C863BD-D49C-86B9-A6D5-9E30765F7574}"/>
                </a:ext>
              </a:extLst>
            </p:cNvPr>
            <p:cNvCxnSpPr>
              <a:cxnSpLocks/>
            </p:cNvCxnSpPr>
            <p:nvPr/>
          </p:nvCxnSpPr>
          <p:spPr>
            <a:xfrm>
              <a:off x="5887439" y="4439573"/>
              <a:ext cx="0" cy="593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0F6061-DB89-FAEF-A07F-342E1091888D}"/>
                </a:ext>
              </a:extLst>
            </p:cNvPr>
            <p:cNvCxnSpPr>
              <a:cxnSpLocks/>
            </p:cNvCxnSpPr>
            <p:nvPr/>
          </p:nvCxnSpPr>
          <p:spPr>
            <a:xfrm>
              <a:off x="2502882" y="4439573"/>
              <a:ext cx="0" cy="593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2" name="Metin kutusu 191">
            <a:extLst>
              <a:ext uri="{FF2B5EF4-FFF2-40B4-BE49-F238E27FC236}">
                <a16:creationId xmlns:a16="http://schemas.microsoft.com/office/drawing/2014/main" id="{C18696EC-ED9C-20E6-1A0C-3221FA9610DB}"/>
              </a:ext>
            </a:extLst>
          </p:cNvPr>
          <p:cNvSpPr txBox="1"/>
          <p:nvPr/>
        </p:nvSpPr>
        <p:spPr>
          <a:xfrm>
            <a:off x="6432611" y="4334233"/>
            <a:ext cx="2104519" cy="830997"/>
          </a:xfrm>
          <a:prstGeom prst="rect">
            <a:avLst/>
          </a:prstGeom>
          <a:noFill/>
        </p:spPr>
        <p:txBody>
          <a:bodyPr wrap="square" rtlCol="0">
            <a:spAutoFit/>
          </a:bodyPr>
          <a:lstStyle/>
          <a:p>
            <a:pPr algn="ctr"/>
            <a:r>
              <a:rPr lang="en-US" sz="2400" b="1" dirty="0">
                <a:solidFill>
                  <a:schemeClr val="tx1">
                    <a:lumMod val="95000"/>
                    <a:lumOff val="5000"/>
                  </a:schemeClr>
                </a:solidFill>
                <a:latin typeface="Avenir Next" panose="020B0503020202020204" pitchFamily="34" charset="0"/>
                <a:ea typeface="Cambria" panose="02040503050406030204" pitchFamily="18" charset="0"/>
              </a:rPr>
              <a:t>neighboring subarrays</a:t>
            </a:r>
            <a:endParaRPr lang="en-US" sz="2400" b="1" dirty="0">
              <a:solidFill>
                <a:schemeClr val="tx1">
                  <a:lumMod val="95000"/>
                  <a:lumOff val="5000"/>
                </a:schemeClr>
              </a:solidFill>
              <a:latin typeface="Avenir Next" panose="020B0503020202020204" pitchFamily="34" charset="0"/>
            </a:endParaRPr>
          </a:p>
        </p:txBody>
      </p:sp>
      <p:grpSp>
        <p:nvGrpSpPr>
          <p:cNvPr id="34" name="Group 30">
            <a:extLst>
              <a:ext uri="{FF2B5EF4-FFF2-40B4-BE49-F238E27FC236}">
                <a16:creationId xmlns:a16="http://schemas.microsoft.com/office/drawing/2014/main" id="{16CBC9BF-5065-4C56-7A1C-C5FCB645F2DA}"/>
              </a:ext>
            </a:extLst>
          </p:cNvPr>
          <p:cNvGrpSpPr/>
          <p:nvPr/>
        </p:nvGrpSpPr>
        <p:grpSpPr>
          <a:xfrm>
            <a:off x="2343333" y="3386496"/>
            <a:ext cx="3810269" cy="2764099"/>
            <a:chOff x="1859009" y="3476000"/>
            <a:chExt cx="3810269" cy="2764099"/>
          </a:xfrm>
        </p:grpSpPr>
        <p:grpSp>
          <p:nvGrpSpPr>
            <p:cNvPr id="35" name="Group 28">
              <a:extLst>
                <a:ext uri="{FF2B5EF4-FFF2-40B4-BE49-F238E27FC236}">
                  <a16:creationId xmlns:a16="http://schemas.microsoft.com/office/drawing/2014/main" id="{F0702C1B-1199-6166-5A70-F035EA0A474A}"/>
                </a:ext>
              </a:extLst>
            </p:cNvPr>
            <p:cNvGrpSpPr/>
            <p:nvPr/>
          </p:nvGrpSpPr>
          <p:grpSpPr>
            <a:xfrm>
              <a:off x="1899136" y="3495795"/>
              <a:ext cx="3770142" cy="2744304"/>
              <a:chOff x="1899136" y="3495795"/>
              <a:chExt cx="3770142" cy="2744304"/>
            </a:xfrm>
          </p:grpSpPr>
          <p:sp>
            <p:nvSpPr>
              <p:cNvPr id="41" name="Rectangle 13">
                <a:extLst>
                  <a:ext uri="{FF2B5EF4-FFF2-40B4-BE49-F238E27FC236}">
                    <a16:creationId xmlns:a16="http://schemas.microsoft.com/office/drawing/2014/main" id="{E8227024-0E4A-6A60-5D5A-C01327CB2C9B}"/>
                  </a:ext>
                </a:extLst>
              </p:cNvPr>
              <p:cNvSpPr/>
              <p:nvPr/>
            </p:nvSpPr>
            <p:spPr>
              <a:xfrm>
                <a:off x="1899136" y="3495795"/>
                <a:ext cx="3770142" cy="1080000"/>
              </a:xfrm>
              <a:prstGeom prst="rect">
                <a:avLst/>
              </a:prstGeom>
              <a:solidFill>
                <a:srgbClr val="DDEDF8"/>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sp>
            <p:nvSpPr>
              <p:cNvPr id="42" name="Rectangle 14">
                <a:extLst>
                  <a:ext uri="{FF2B5EF4-FFF2-40B4-BE49-F238E27FC236}">
                    <a16:creationId xmlns:a16="http://schemas.microsoft.com/office/drawing/2014/main" id="{1BAEEC3A-8526-ECE5-9C14-2BFB14E99915}"/>
                  </a:ext>
                </a:extLst>
              </p:cNvPr>
              <p:cNvSpPr/>
              <p:nvPr/>
            </p:nvSpPr>
            <p:spPr>
              <a:xfrm>
                <a:off x="1899136" y="5160099"/>
                <a:ext cx="3770142" cy="1080000"/>
              </a:xfrm>
              <a:prstGeom prst="rect">
                <a:avLst/>
              </a:prstGeom>
              <a:solidFill>
                <a:srgbClr val="ECE5F3"/>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endParaRPr>
              </a:p>
            </p:txBody>
          </p:sp>
        </p:grpSp>
        <p:grpSp>
          <p:nvGrpSpPr>
            <p:cNvPr id="36" name="Group 29">
              <a:extLst>
                <a:ext uri="{FF2B5EF4-FFF2-40B4-BE49-F238E27FC236}">
                  <a16:creationId xmlns:a16="http://schemas.microsoft.com/office/drawing/2014/main" id="{A7DD13CC-C9E6-F3E9-E539-3D6661A4E936}"/>
                </a:ext>
              </a:extLst>
            </p:cNvPr>
            <p:cNvGrpSpPr/>
            <p:nvPr/>
          </p:nvGrpSpPr>
          <p:grpSpPr>
            <a:xfrm>
              <a:off x="1859009" y="3476000"/>
              <a:ext cx="1511055" cy="2086713"/>
              <a:chOff x="1859009" y="3476000"/>
              <a:chExt cx="1511055" cy="2086713"/>
            </a:xfrm>
          </p:grpSpPr>
          <p:sp>
            <p:nvSpPr>
              <p:cNvPr id="39" name="TextBox 15">
                <a:extLst>
                  <a:ext uri="{FF2B5EF4-FFF2-40B4-BE49-F238E27FC236}">
                    <a16:creationId xmlns:a16="http://schemas.microsoft.com/office/drawing/2014/main" id="{05A4AD26-BD49-9DC7-08EF-3AE277EDB17A}"/>
                  </a:ext>
                </a:extLst>
              </p:cNvPr>
              <p:cNvSpPr txBox="1"/>
              <p:nvPr/>
            </p:nvSpPr>
            <p:spPr>
              <a:xfrm>
                <a:off x="1859009" y="3476000"/>
                <a:ext cx="1511055" cy="400110"/>
              </a:xfrm>
              <a:prstGeom prst="rect">
                <a:avLst/>
              </a:prstGeom>
              <a:noFill/>
            </p:spPr>
            <p:txBody>
              <a:bodyPr wrap="none" rtlCol="0">
                <a:spAutoFit/>
              </a:bodyPr>
              <a:lstStyle/>
              <a:p>
                <a:r>
                  <a:rPr lang="en-US" sz="2000" b="1" dirty="0">
                    <a:solidFill>
                      <a:schemeClr val="accent4"/>
                    </a:solidFill>
                    <a:latin typeface="Avenir Next" panose="020B0503020202020204" pitchFamily="34" charset="0"/>
                  </a:rPr>
                  <a:t>subarray X</a:t>
                </a:r>
              </a:p>
            </p:txBody>
          </p:sp>
          <p:sp>
            <p:nvSpPr>
              <p:cNvPr id="40" name="TextBox 16">
                <a:extLst>
                  <a:ext uri="{FF2B5EF4-FFF2-40B4-BE49-F238E27FC236}">
                    <a16:creationId xmlns:a16="http://schemas.microsoft.com/office/drawing/2014/main" id="{3A14F320-C813-827C-39CC-12E57C3F4B72}"/>
                  </a:ext>
                </a:extLst>
              </p:cNvPr>
              <p:cNvSpPr txBox="1"/>
              <p:nvPr/>
            </p:nvSpPr>
            <p:spPr>
              <a:xfrm>
                <a:off x="1859009" y="5162603"/>
                <a:ext cx="1496885" cy="400110"/>
              </a:xfrm>
              <a:prstGeom prst="rect">
                <a:avLst/>
              </a:prstGeom>
              <a:noFill/>
            </p:spPr>
            <p:txBody>
              <a:bodyPr wrap="none" rtlCol="0">
                <a:spAutoFit/>
              </a:bodyPr>
              <a:lstStyle/>
              <a:p>
                <a:r>
                  <a:rPr lang="en-US" sz="2000" b="1" dirty="0">
                    <a:solidFill>
                      <a:schemeClr val="accent5"/>
                    </a:solidFill>
                    <a:latin typeface="Avenir Next" panose="020B0503020202020204" pitchFamily="34" charset="0"/>
                  </a:rPr>
                  <a:t>subarray Y</a:t>
                </a:r>
              </a:p>
            </p:txBody>
          </p:sp>
        </p:grpSp>
      </p:grpSp>
      <p:sp>
        <p:nvSpPr>
          <p:cNvPr id="43" name="Rectangle 7">
            <a:extLst>
              <a:ext uri="{FF2B5EF4-FFF2-40B4-BE49-F238E27FC236}">
                <a16:creationId xmlns:a16="http://schemas.microsoft.com/office/drawing/2014/main" id="{BAD21D67-0FF4-831D-2521-91F49F2EDC45}"/>
              </a:ext>
            </a:extLst>
          </p:cNvPr>
          <p:cNvSpPr/>
          <p:nvPr/>
        </p:nvSpPr>
        <p:spPr>
          <a:xfrm>
            <a:off x="3100912" y="3802533"/>
            <a:ext cx="2560320" cy="407963"/>
          </a:xfrm>
          <a:prstGeom prst="rect">
            <a:avLst/>
          </a:prstGeom>
          <a:solidFill>
            <a:srgbClr val="F2F2F2"/>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solidFill>
                <a:latin typeface="Avenir Next" panose="020B0503020202020204" pitchFamily="34" charset="0"/>
              </a:rPr>
              <a:t>row A</a:t>
            </a:r>
          </a:p>
        </p:txBody>
      </p:sp>
      <p:sp>
        <p:nvSpPr>
          <p:cNvPr id="44" name="Rectangle 11">
            <a:extLst>
              <a:ext uri="{FF2B5EF4-FFF2-40B4-BE49-F238E27FC236}">
                <a16:creationId xmlns:a16="http://schemas.microsoft.com/office/drawing/2014/main" id="{4E8619A8-C8E1-5C30-2024-7360CD8955EE}"/>
              </a:ext>
            </a:extLst>
          </p:cNvPr>
          <p:cNvSpPr/>
          <p:nvPr/>
        </p:nvSpPr>
        <p:spPr>
          <a:xfrm>
            <a:off x="3100912" y="5466837"/>
            <a:ext cx="2560320" cy="407963"/>
          </a:xfrm>
          <a:prstGeom prst="rect">
            <a:avLst/>
          </a:prstGeom>
          <a:solidFill>
            <a:schemeClr val="bg1">
              <a:lumMod val="9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5"/>
                </a:solidFill>
                <a:latin typeface="Avenir Next" panose="020B0503020202020204" pitchFamily="34" charset="0"/>
              </a:rPr>
              <a:t>row B</a:t>
            </a:r>
          </a:p>
        </p:txBody>
      </p:sp>
      <p:grpSp>
        <p:nvGrpSpPr>
          <p:cNvPr id="49" name="Group 26">
            <a:extLst>
              <a:ext uri="{FF2B5EF4-FFF2-40B4-BE49-F238E27FC236}">
                <a16:creationId xmlns:a16="http://schemas.microsoft.com/office/drawing/2014/main" id="{A94A0FEA-9064-5128-EDE5-9E1F702C8C8D}"/>
              </a:ext>
            </a:extLst>
          </p:cNvPr>
          <p:cNvGrpSpPr/>
          <p:nvPr/>
        </p:nvGrpSpPr>
        <p:grpSpPr>
          <a:xfrm>
            <a:off x="1351534" y="3770221"/>
            <a:ext cx="1749378" cy="461665"/>
            <a:chOff x="867210" y="3646598"/>
            <a:chExt cx="1749378" cy="461665"/>
          </a:xfrm>
        </p:grpSpPr>
        <p:cxnSp>
          <p:nvCxnSpPr>
            <p:cNvPr id="50" name="Straight Arrow Connector 10">
              <a:extLst>
                <a:ext uri="{FF2B5EF4-FFF2-40B4-BE49-F238E27FC236}">
                  <a16:creationId xmlns:a16="http://schemas.microsoft.com/office/drawing/2014/main" id="{1130089F-B394-FFDA-D886-8CCDB968E9DD}"/>
                </a:ext>
              </a:extLst>
            </p:cNvPr>
            <p:cNvCxnSpPr>
              <a:cxnSpLocks/>
            </p:cNvCxnSpPr>
            <p:nvPr/>
          </p:nvCxnSpPr>
          <p:spPr>
            <a:xfrm>
              <a:off x="1629651" y="3882888"/>
              <a:ext cx="986937"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23">
              <a:extLst>
                <a:ext uri="{FF2B5EF4-FFF2-40B4-BE49-F238E27FC236}">
                  <a16:creationId xmlns:a16="http://schemas.microsoft.com/office/drawing/2014/main" id="{FCC538D8-8423-BD25-AC98-4EF01E6DD1A9}"/>
                </a:ext>
              </a:extLst>
            </p:cNvPr>
            <p:cNvSpPr txBox="1"/>
            <p:nvPr/>
          </p:nvSpPr>
          <p:spPr>
            <a:xfrm>
              <a:off x="867210" y="3646598"/>
              <a:ext cx="797911" cy="461665"/>
            </a:xfrm>
            <a:prstGeom prst="rect">
              <a:avLst/>
            </a:prstGeom>
            <a:noFill/>
          </p:spPr>
          <p:txBody>
            <a:bodyPr wrap="none" rtlCol="0">
              <a:spAutoFit/>
            </a:bodyPr>
            <a:lstStyle/>
            <a:p>
              <a:r>
                <a:rPr lang="en-US" sz="2400" b="1" dirty="0">
                  <a:solidFill>
                    <a:srgbClr val="C00000"/>
                  </a:solidFill>
                  <a:latin typeface="Avenir Next" panose="020B0503020202020204" pitchFamily="34" charset="0"/>
                </a:rPr>
                <a:t>ACT</a:t>
              </a:r>
            </a:p>
          </p:txBody>
        </p:sp>
      </p:grpSp>
      <p:sp>
        <p:nvSpPr>
          <p:cNvPr id="55" name="TextBox 25">
            <a:extLst>
              <a:ext uri="{FF2B5EF4-FFF2-40B4-BE49-F238E27FC236}">
                <a16:creationId xmlns:a16="http://schemas.microsoft.com/office/drawing/2014/main" id="{9D2F63E5-31B8-DB87-98DD-597D5449B785}"/>
              </a:ext>
            </a:extLst>
          </p:cNvPr>
          <p:cNvSpPr txBox="1"/>
          <p:nvPr/>
        </p:nvSpPr>
        <p:spPr>
          <a:xfrm>
            <a:off x="3261421" y="6147397"/>
            <a:ext cx="1972015" cy="461665"/>
          </a:xfrm>
          <a:prstGeom prst="rect">
            <a:avLst/>
          </a:prstGeom>
          <a:noFill/>
        </p:spPr>
        <p:txBody>
          <a:bodyPr wrap="none" rtlCol="0">
            <a:spAutoFit/>
          </a:bodyPr>
          <a:lstStyle/>
          <a:p>
            <a:pPr algn="ctr"/>
            <a:r>
              <a:rPr lang="en-US" sz="2400" b="1" dirty="0">
                <a:latin typeface="Avenir Next" panose="020B0503020202020204" pitchFamily="34" charset="0"/>
              </a:rPr>
              <a:t>DRAM bank</a:t>
            </a:r>
          </a:p>
        </p:txBody>
      </p:sp>
      <p:grpSp>
        <p:nvGrpSpPr>
          <p:cNvPr id="64" name="Group 26">
            <a:extLst>
              <a:ext uri="{FF2B5EF4-FFF2-40B4-BE49-F238E27FC236}">
                <a16:creationId xmlns:a16="http://schemas.microsoft.com/office/drawing/2014/main" id="{7BFFE513-44BB-2A7F-4EF0-45B8A9F3DE06}"/>
              </a:ext>
            </a:extLst>
          </p:cNvPr>
          <p:cNvGrpSpPr/>
          <p:nvPr/>
        </p:nvGrpSpPr>
        <p:grpSpPr>
          <a:xfrm>
            <a:off x="1351534" y="5424804"/>
            <a:ext cx="1749378" cy="461665"/>
            <a:chOff x="867210" y="3906478"/>
            <a:chExt cx="1749378" cy="461665"/>
          </a:xfrm>
        </p:grpSpPr>
        <p:cxnSp>
          <p:nvCxnSpPr>
            <p:cNvPr id="65" name="Straight Arrow Connector 10">
              <a:extLst>
                <a:ext uri="{FF2B5EF4-FFF2-40B4-BE49-F238E27FC236}">
                  <a16:creationId xmlns:a16="http://schemas.microsoft.com/office/drawing/2014/main" id="{98633833-FCAE-BFB9-A545-81E5784FE06E}"/>
                </a:ext>
              </a:extLst>
            </p:cNvPr>
            <p:cNvCxnSpPr>
              <a:cxnSpLocks/>
            </p:cNvCxnSpPr>
            <p:nvPr/>
          </p:nvCxnSpPr>
          <p:spPr>
            <a:xfrm>
              <a:off x="1629651" y="4142768"/>
              <a:ext cx="986937"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23">
              <a:extLst>
                <a:ext uri="{FF2B5EF4-FFF2-40B4-BE49-F238E27FC236}">
                  <a16:creationId xmlns:a16="http://schemas.microsoft.com/office/drawing/2014/main" id="{2D402AB2-26CE-9A86-6059-0D96389822CF}"/>
                </a:ext>
              </a:extLst>
            </p:cNvPr>
            <p:cNvSpPr txBox="1"/>
            <p:nvPr/>
          </p:nvSpPr>
          <p:spPr>
            <a:xfrm>
              <a:off x="867210" y="3906478"/>
              <a:ext cx="797911" cy="461665"/>
            </a:xfrm>
            <a:prstGeom prst="rect">
              <a:avLst/>
            </a:prstGeom>
            <a:noFill/>
          </p:spPr>
          <p:txBody>
            <a:bodyPr wrap="none" rtlCol="0">
              <a:spAutoFit/>
            </a:bodyPr>
            <a:lstStyle/>
            <a:p>
              <a:r>
                <a:rPr lang="en-US" sz="2400" b="1" dirty="0">
                  <a:solidFill>
                    <a:srgbClr val="C00000"/>
                  </a:solidFill>
                  <a:latin typeface="Avenir Next" panose="020B0503020202020204" pitchFamily="34" charset="0"/>
                </a:rPr>
                <a:t>ACT</a:t>
              </a:r>
            </a:p>
          </p:txBody>
        </p:sp>
      </p:grpSp>
      <p:cxnSp>
        <p:nvCxnSpPr>
          <p:cNvPr id="81" name="Bağlayıcı: Eğri 80">
            <a:extLst>
              <a:ext uri="{FF2B5EF4-FFF2-40B4-BE49-F238E27FC236}">
                <a16:creationId xmlns:a16="http://schemas.microsoft.com/office/drawing/2014/main" id="{A00800C8-94A3-B861-85CD-6872470DEDE2}"/>
              </a:ext>
            </a:extLst>
          </p:cNvPr>
          <p:cNvCxnSpPr>
            <a:cxnSpLocks/>
            <a:stCxn id="41" idx="3"/>
            <a:endCxn id="192" idx="0"/>
          </p:cNvCxnSpPr>
          <p:nvPr/>
        </p:nvCxnSpPr>
        <p:spPr>
          <a:xfrm>
            <a:off x="6153602" y="3946291"/>
            <a:ext cx="1331269" cy="387942"/>
          </a:xfrm>
          <a:prstGeom prst="curvedConnector2">
            <a:avLst/>
          </a:prstGeom>
          <a:ln w="38100">
            <a:solidFill>
              <a:schemeClr val="bg2">
                <a:lumMod val="1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2" name="Bağlayıcı: Eğri 81">
            <a:extLst>
              <a:ext uri="{FF2B5EF4-FFF2-40B4-BE49-F238E27FC236}">
                <a16:creationId xmlns:a16="http://schemas.microsoft.com/office/drawing/2014/main" id="{AA879898-B2AC-3C05-62D1-831DB80138BE}"/>
              </a:ext>
            </a:extLst>
          </p:cNvPr>
          <p:cNvCxnSpPr>
            <a:cxnSpLocks/>
            <a:stCxn id="42" idx="3"/>
            <a:endCxn id="192" idx="2"/>
          </p:cNvCxnSpPr>
          <p:nvPr/>
        </p:nvCxnSpPr>
        <p:spPr>
          <a:xfrm flipV="1">
            <a:off x="6153602" y="5165230"/>
            <a:ext cx="1331269" cy="445365"/>
          </a:xfrm>
          <a:prstGeom prst="curvedConnector2">
            <a:avLst/>
          </a:prstGeom>
          <a:ln w="38100">
            <a:solidFill>
              <a:schemeClr val="bg2">
                <a:lumMod val="1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Dikdörtgen 256">
            <a:extLst>
              <a:ext uri="{FF2B5EF4-FFF2-40B4-BE49-F238E27FC236}">
                <a16:creationId xmlns:a16="http://schemas.microsoft.com/office/drawing/2014/main" id="{187231BA-D988-2611-CD2F-8C979EB9276A}"/>
              </a:ext>
            </a:extLst>
          </p:cNvPr>
          <p:cNvSpPr/>
          <p:nvPr/>
        </p:nvSpPr>
        <p:spPr>
          <a:xfrm>
            <a:off x="2383459" y="4590816"/>
            <a:ext cx="3770137" cy="370985"/>
          </a:xfrm>
          <a:prstGeom prst="rect">
            <a:avLst/>
          </a:prstGeom>
          <a:solidFill>
            <a:schemeClr val="bg1">
              <a:lumMod val="9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50000"/>
                  </a:schemeClr>
                </a:solidFill>
                <a:latin typeface="Avenir Next" panose="020B0503020202020204" pitchFamily="34" charset="0"/>
                <a:ea typeface="Cambria" panose="02040503050406030204" pitchFamily="18" charset="0"/>
                <a:cs typeface="Cascadia Mono" panose="020B0609020000020004" pitchFamily="49" charset="0"/>
              </a:rPr>
              <a:t>shared sense amplifiers</a:t>
            </a:r>
          </a:p>
        </p:txBody>
      </p:sp>
      <p:sp>
        <p:nvSpPr>
          <p:cNvPr id="13" name="Title 1">
            <a:extLst>
              <a:ext uri="{FF2B5EF4-FFF2-40B4-BE49-F238E27FC236}">
                <a16:creationId xmlns:a16="http://schemas.microsoft.com/office/drawing/2014/main" id="{4B38378A-D5A5-0CDE-E233-C44A8BD978A8}"/>
              </a:ext>
            </a:extLst>
          </p:cNvPr>
          <p:cNvSpPr>
            <a:spLocks noGrp="1"/>
          </p:cNvSpPr>
          <p:nvPr>
            <p:ph type="title"/>
          </p:nvPr>
        </p:nvSpPr>
        <p:spPr>
          <a:xfrm>
            <a:off x="169011" y="132334"/>
            <a:ext cx="8894602" cy="925840"/>
          </a:xfrm>
        </p:spPr>
        <p:txBody>
          <a:bodyPr>
            <a:noAutofit/>
          </a:bodyPr>
          <a:lstStyle/>
          <a:p>
            <a:r>
              <a:rPr lang="en-US" sz="3600" dirty="0"/>
              <a:t>PUD in COTS DRAM: </a:t>
            </a:r>
            <a:br>
              <a:rPr lang="en-US" sz="3600" dirty="0"/>
            </a:br>
            <a:r>
              <a:rPr lang="en-US" sz="2800" dirty="0"/>
              <a:t>Testing Methodology</a:t>
            </a:r>
          </a:p>
        </p:txBody>
      </p:sp>
    </p:spTree>
    <p:extLst>
      <p:ext uri="{BB962C8B-B14F-4D97-AF65-F5344CB8AC3E}">
        <p14:creationId xmlns:p14="http://schemas.microsoft.com/office/powerpoint/2010/main" val="4085078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5975F-F805-610A-D02E-835FA12CC3EA}"/>
            </a:ext>
          </a:extLst>
        </p:cNvPr>
        <p:cNvGrpSpPr/>
        <p:nvPr/>
      </p:nvGrpSpPr>
      <p:grpSpPr>
        <a:xfrm>
          <a:off x="0" y="0"/>
          <a:ext cx="0" cy="0"/>
          <a:chOff x="0" y="0"/>
          <a:chExt cx="0" cy="0"/>
        </a:xfrm>
      </p:grpSpPr>
      <p:sp>
        <p:nvSpPr>
          <p:cNvPr id="5" name="Content Placeholder 2" descr=" 5">
            <a:extLst>
              <a:ext uri="{FF2B5EF4-FFF2-40B4-BE49-F238E27FC236}">
                <a16:creationId xmlns:a16="http://schemas.microsoft.com/office/drawing/2014/main" id="{1C5ADE89-277B-4E56-87D6-C4A0D1847276}"/>
              </a:ext>
            </a:extLst>
          </p:cNvPr>
          <p:cNvSpPr txBox="1">
            <a:spLocks/>
          </p:cNvSpPr>
          <p:nvPr/>
        </p:nvSpPr>
        <p:spPr>
          <a:xfrm>
            <a:off x="76200" y="1159117"/>
            <a:ext cx="9067800" cy="545570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a:spcBef>
                <a:spcPts val="400"/>
              </a:spcBef>
              <a:defRPr/>
            </a:pPr>
            <a:r>
              <a:rPr lang="en-US" sz="2100" dirty="0">
                <a:latin typeface="Avenir Next" panose="020B0503020202020204" pitchFamily="34" charset="0"/>
              </a:rPr>
              <a:t>We experimentally demonstrate that </a:t>
            </a:r>
            <a:r>
              <a:rPr lang="en-US" sz="2100" b="1" dirty="0">
                <a:solidFill>
                  <a:schemeClr val="accent4"/>
                </a:solidFill>
                <a:latin typeface="Avenir Next" panose="020B0503020202020204" pitchFamily="34" charset="0"/>
              </a:rPr>
              <a:t>commercial off-the-shelf (COTS)</a:t>
            </a:r>
            <a:r>
              <a:rPr lang="en-US" sz="2100" b="1" dirty="0">
                <a:solidFill>
                  <a:srgbClr val="C06900"/>
                </a:solidFill>
                <a:latin typeface="Avenir Next" panose="020B0503020202020204" pitchFamily="34" charset="0"/>
              </a:rPr>
              <a:t> </a:t>
            </a:r>
            <a:r>
              <a:rPr lang="en-US" sz="2100" dirty="0">
                <a:latin typeface="Avenir Next" panose="020B0503020202020204" pitchFamily="34" charset="0"/>
              </a:rPr>
              <a:t>DRAM chips can perform:</a:t>
            </a:r>
            <a:endParaRPr kumimoji="0" lang="x-none" sz="2100" b="0" i="0" u="none" strike="noStrike" kern="1200" cap="none" spc="0" normalizeH="0" baseline="0" noProof="0" dirty="0">
              <a:ln>
                <a:noFill/>
              </a:ln>
              <a:effectLst/>
              <a:uLnTx/>
              <a:uFillTx/>
              <a:latin typeface="Avenir Next" panose="020B0503020202020204" pitchFamily="34" charset="0"/>
            </a:endParaRPr>
          </a:p>
          <a:p>
            <a:pPr lvl="1">
              <a:spcBef>
                <a:spcPts val="400"/>
              </a:spcBef>
              <a:buClr>
                <a:schemeClr val="tx1"/>
              </a:buClr>
              <a:defRPr/>
            </a:pPr>
            <a:r>
              <a:rPr lang="en-US" sz="2100" b="1" dirty="0">
                <a:solidFill>
                  <a:schemeClr val="accent5"/>
                </a:solidFill>
                <a:latin typeface="Avenir Next" panose="020B0503020202020204" pitchFamily="34" charset="0"/>
              </a:rPr>
              <a:t>Functionally-complete</a:t>
            </a:r>
            <a:r>
              <a:rPr lang="en-US" sz="2100" dirty="0">
                <a:latin typeface="Avenir Next" panose="020B0503020202020204" pitchFamily="34" charset="0"/>
              </a:rPr>
              <a:t> Boolean NOT, NAND, and NOR</a:t>
            </a:r>
          </a:p>
          <a:p>
            <a:pPr lvl="1">
              <a:spcBef>
                <a:spcPts val="400"/>
              </a:spcBef>
              <a:buClr>
                <a:schemeClr val="tx1"/>
              </a:buClr>
              <a:defRPr/>
            </a:pPr>
            <a:r>
              <a:rPr lang="en-US" sz="2100" b="1" dirty="0">
                <a:solidFill>
                  <a:schemeClr val="accent5"/>
                </a:solidFill>
                <a:latin typeface="Avenir Next" panose="020B0503020202020204" pitchFamily="34" charset="0"/>
              </a:rPr>
              <a:t>Up to 16-input</a:t>
            </a:r>
            <a:r>
              <a:rPr lang="en-US" sz="2100" dirty="0">
                <a:solidFill>
                  <a:schemeClr val="accent5"/>
                </a:solidFill>
                <a:latin typeface="Avenir Next" panose="020B0503020202020204" pitchFamily="34" charset="0"/>
              </a:rPr>
              <a:t> </a:t>
            </a:r>
            <a:r>
              <a:rPr lang="en-US" sz="2100" dirty="0">
                <a:latin typeface="Avenir Next" panose="020B0503020202020204" pitchFamily="34" charset="0"/>
              </a:rPr>
              <a:t>AND, NAND, OR, and NOR operations</a:t>
            </a:r>
          </a:p>
          <a:p>
            <a:pPr>
              <a:spcBef>
                <a:spcPts val="400"/>
              </a:spcBef>
              <a:defRPr/>
            </a:pPr>
            <a:r>
              <a:rPr lang="en-US" sz="2100" dirty="0">
                <a:latin typeface="Avenir Next" panose="020B0503020202020204" pitchFamily="34" charset="0"/>
              </a:rPr>
              <a:t>We characterize </a:t>
            </a:r>
            <a:r>
              <a:rPr lang="en-US" sz="2100" b="1" dirty="0">
                <a:solidFill>
                  <a:srgbClr val="0070C0"/>
                </a:solidFill>
                <a:latin typeface="Avenir Next" panose="020B0503020202020204" pitchFamily="34" charset="0"/>
              </a:rPr>
              <a:t>the success rate </a:t>
            </a:r>
            <a:r>
              <a:rPr lang="en-US" sz="2100" dirty="0">
                <a:latin typeface="Avenir Next" panose="020B0503020202020204" pitchFamily="34" charset="0"/>
              </a:rPr>
              <a:t>of these operations on</a:t>
            </a:r>
            <a:br>
              <a:rPr lang="en-US" sz="2100" dirty="0">
                <a:latin typeface="Avenir Next" panose="020B0503020202020204" pitchFamily="34" charset="0"/>
              </a:rPr>
            </a:br>
            <a:r>
              <a:rPr lang="en-US" sz="2100" b="1" dirty="0">
                <a:solidFill>
                  <a:srgbClr val="0070C0"/>
                </a:solidFill>
                <a:latin typeface="Avenir Next" panose="020B0503020202020204" pitchFamily="34" charset="0"/>
              </a:rPr>
              <a:t>256 COTS DDR4 chips </a:t>
            </a:r>
            <a:r>
              <a:rPr lang="en-US" sz="2100" dirty="0">
                <a:latin typeface="Avenir Next" panose="020B0503020202020204" pitchFamily="34" charset="0"/>
              </a:rPr>
              <a:t>from </a:t>
            </a:r>
            <a:r>
              <a:rPr lang="en-US" sz="2100" b="1" dirty="0">
                <a:solidFill>
                  <a:srgbClr val="0070C0"/>
                </a:solidFill>
                <a:latin typeface="Avenir Next" panose="020B0503020202020204" pitchFamily="34" charset="0"/>
              </a:rPr>
              <a:t>two major manufacturers</a:t>
            </a:r>
            <a:endParaRPr lang="en-US" sz="2100" b="1" dirty="0">
              <a:solidFill>
                <a:srgbClr val="7030A0"/>
              </a:solidFill>
              <a:latin typeface="Avenir Next" panose="020B0503020202020204" pitchFamily="34" charset="0"/>
            </a:endParaRPr>
          </a:p>
          <a:p>
            <a:pPr>
              <a:spcBef>
                <a:spcPts val="400"/>
              </a:spcBef>
              <a:defRPr/>
            </a:pPr>
            <a:r>
              <a:rPr lang="en-US" sz="2100" dirty="0">
                <a:latin typeface="Avenir Next" panose="020B0503020202020204" pitchFamily="34" charset="0"/>
              </a:rPr>
              <a:t>We highlight </a:t>
            </a:r>
            <a:r>
              <a:rPr lang="en-US" sz="2100" b="1" dirty="0">
                <a:solidFill>
                  <a:srgbClr val="7030A0"/>
                </a:solidFill>
                <a:latin typeface="Avenir Next" panose="020B0503020202020204" pitchFamily="34" charset="0"/>
              </a:rPr>
              <a:t>two key results:</a:t>
            </a:r>
          </a:p>
          <a:p>
            <a:pPr lvl="1">
              <a:spcBef>
                <a:spcPts val="400"/>
              </a:spcBef>
              <a:buClr>
                <a:schemeClr val="tx1"/>
              </a:buClr>
              <a:defRPr/>
            </a:pPr>
            <a:r>
              <a:rPr lang="en-US" sz="2100" dirty="0">
                <a:latin typeface="Avenir Next" panose="020B0503020202020204" pitchFamily="34" charset="0"/>
              </a:rPr>
              <a:t>We can perform </a:t>
            </a:r>
            <a:r>
              <a:rPr lang="en-US" sz="2100" b="1" dirty="0">
                <a:solidFill>
                  <a:srgbClr val="7030A0"/>
                </a:solidFill>
                <a:latin typeface="Avenir Next" panose="020B0503020202020204" pitchFamily="34" charset="0"/>
              </a:rPr>
              <a:t>NOT</a:t>
            </a:r>
            <a:r>
              <a:rPr lang="en-US" sz="2100" dirty="0">
                <a:latin typeface="Avenir Next" panose="020B0503020202020204" pitchFamily="34" charset="0"/>
              </a:rPr>
              <a:t> and </a:t>
            </a:r>
            <a:br>
              <a:rPr lang="en-US" sz="2100" dirty="0">
                <a:latin typeface="Avenir Next" panose="020B0503020202020204" pitchFamily="34" charset="0"/>
              </a:rPr>
            </a:br>
            <a:r>
              <a:rPr lang="en-US" sz="2100" b="1" dirty="0">
                <a:solidFill>
                  <a:srgbClr val="7030A0"/>
                </a:solidFill>
                <a:latin typeface="Avenir Next" panose="020B0503020202020204" pitchFamily="34" charset="0"/>
              </a:rPr>
              <a:t>{2, 4, 8, 16}-input AND, NAND, OR, and NOR</a:t>
            </a:r>
            <a:r>
              <a:rPr lang="en-US" sz="2100" b="1" dirty="0">
                <a:latin typeface="Avenir Next" panose="020B0503020202020204" pitchFamily="34" charset="0"/>
              </a:rPr>
              <a:t> </a:t>
            </a:r>
            <a:r>
              <a:rPr lang="en-US" sz="2100" dirty="0">
                <a:latin typeface="Avenir Next" panose="020B0503020202020204" pitchFamily="34" charset="0"/>
              </a:rPr>
              <a:t>operations </a:t>
            </a:r>
            <a:br>
              <a:rPr lang="en-US" sz="2100" dirty="0">
                <a:latin typeface="Avenir Next" panose="020B0503020202020204" pitchFamily="34" charset="0"/>
              </a:rPr>
            </a:br>
            <a:r>
              <a:rPr lang="en-US" sz="2100" dirty="0">
                <a:latin typeface="Avenir Next" panose="020B0503020202020204" pitchFamily="34" charset="0"/>
              </a:rPr>
              <a:t>on COTS DRAM chips with </a:t>
            </a:r>
            <a:r>
              <a:rPr lang="en-US" sz="2100" b="1" dirty="0">
                <a:solidFill>
                  <a:srgbClr val="7030A0"/>
                </a:solidFill>
                <a:latin typeface="Avenir Next" panose="020B0503020202020204" pitchFamily="34" charset="0"/>
              </a:rPr>
              <a:t>very high success rates (&gt;94%)</a:t>
            </a:r>
          </a:p>
          <a:p>
            <a:pPr lvl="1">
              <a:spcBef>
                <a:spcPts val="400"/>
              </a:spcBef>
              <a:buClr>
                <a:schemeClr val="tx1"/>
              </a:buClr>
              <a:defRPr/>
            </a:pPr>
            <a:r>
              <a:rPr lang="en-US" sz="2100" b="1" dirty="0">
                <a:solidFill>
                  <a:srgbClr val="7030A0"/>
                </a:solidFill>
                <a:latin typeface="Avenir Next" panose="020B0503020202020204" pitchFamily="34" charset="0"/>
              </a:rPr>
              <a:t>Data</a:t>
            </a:r>
            <a:r>
              <a:rPr lang="en-US" sz="2100" dirty="0">
                <a:latin typeface="Avenir Next" panose="020B0503020202020204" pitchFamily="34" charset="0"/>
              </a:rPr>
              <a:t> </a:t>
            </a:r>
            <a:r>
              <a:rPr lang="en-US" sz="2100" b="1" dirty="0">
                <a:solidFill>
                  <a:srgbClr val="7030A0"/>
                </a:solidFill>
                <a:latin typeface="Avenir Next" panose="020B0503020202020204" pitchFamily="34" charset="0"/>
              </a:rPr>
              <a:t>pattern </a:t>
            </a:r>
            <a:r>
              <a:rPr lang="en-US" sz="2100" dirty="0">
                <a:latin typeface="Avenir Next" panose="020B0503020202020204" pitchFamily="34" charset="0"/>
              </a:rPr>
              <a:t>and </a:t>
            </a:r>
            <a:r>
              <a:rPr lang="en-US" sz="2100" b="1" dirty="0">
                <a:solidFill>
                  <a:srgbClr val="7030A0"/>
                </a:solidFill>
                <a:latin typeface="Avenir Next" panose="020B0503020202020204" pitchFamily="34" charset="0"/>
              </a:rPr>
              <a:t>temperature</a:t>
            </a:r>
            <a:r>
              <a:rPr lang="en-US" sz="2100" dirty="0">
                <a:latin typeface="Avenir Next" panose="020B0503020202020204" pitchFamily="34" charset="0"/>
              </a:rPr>
              <a:t> only slightly affect</a:t>
            </a:r>
            <a:br>
              <a:rPr lang="en-US" sz="2100" dirty="0">
                <a:latin typeface="Avenir Next" panose="020B0503020202020204" pitchFamily="34" charset="0"/>
              </a:rPr>
            </a:br>
            <a:r>
              <a:rPr lang="en-US" sz="2100" dirty="0">
                <a:latin typeface="Avenir Next" panose="020B0503020202020204" pitchFamily="34" charset="0"/>
              </a:rPr>
              <a:t>the reliability of these operations</a:t>
            </a:r>
            <a:endParaRPr lang="en-US" sz="2100" b="1" dirty="0">
              <a:latin typeface="Avenir Next" panose="020B0503020202020204" pitchFamily="34" charset="0"/>
            </a:endParaRPr>
          </a:p>
          <a:p>
            <a:pPr marL="274320" lvl="0" indent="-274320">
              <a:spcBef>
                <a:spcPts val="400"/>
              </a:spcBef>
              <a:defRPr/>
            </a:pPr>
            <a:endParaRPr kumimoji="0" lang="en-US" sz="2100" i="0" u="none" strike="noStrike" kern="1200" cap="none" spc="0" normalizeH="0" baseline="0" noProof="0" dirty="0">
              <a:ln>
                <a:noFill/>
              </a:ln>
              <a:solidFill>
                <a:srgbClr val="ED7D31"/>
              </a:solidFill>
              <a:effectLst/>
              <a:uLnTx/>
              <a:uFillTx/>
              <a:latin typeface="Avenir Next" panose="020B0503020202020204" pitchFamily="34" charset="0"/>
            </a:endParaRPr>
          </a:p>
        </p:txBody>
      </p:sp>
      <p:sp>
        <p:nvSpPr>
          <p:cNvPr id="6" name="Rectangle 274">
            <a:extLst>
              <a:ext uri="{FF2B5EF4-FFF2-40B4-BE49-F238E27FC236}">
                <a16:creationId xmlns:a16="http://schemas.microsoft.com/office/drawing/2014/main" id="{BE43E2CB-31B8-ECF6-0D86-887999654427}"/>
              </a:ext>
            </a:extLst>
          </p:cNvPr>
          <p:cNvSpPr/>
          <p:nvPr/>
        </p:nvSpPr>
        <p:spPr>
          <a:xfrm>
            <a:off x="76200" y="5387395"/>
            <a:ext cx="9029700" cy="1009506"/>
          </a:xfrm>
          <a:prstGeom prst="roundRect">
            <a:avLst/>
          </a:prstGeom>
          <a:solidFill>
            <a:schemeClr val="bg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4"/>
                </a:solidFill>
                <a:latin typeface="Avenir Next" panose="020B0503020202020204" pitchFamily="34" charset="0"/>
              </a:rPr>
              <a:t>We believe these empirical results demonstrate </a:t>
            </a:r>
          </a:p>
          <a:p>
            <a:pPr algn="ctr"/>
            <a:r>
              <a:rPr lang="en-US" sz="2000" b="1" dirty="0">
                <a:solidFill>
                  <a:schemeClr val="accent4"/>
                </a:solidFill>
                <a:latin typeface="Avenir Next" panose="020B0503020202020204" pitchFamily="34" charset="0"/>
              </a:rPr>
              <a:t>the promising potential of using DRAM as a computation substrate</a:t>
            </a:r>
          </a:p>
        </p:txBody>
      </p:sp>
      <p:sp>
        <p:nvSpPr>
          <p:cNvPr id="11" name="Title 1">
            <a:extLst>
              <a:ext uri="{FF2B5EF4-FFF2-40B4-BE49-F238E27FC236}">
                <a16:creationId xmlns:a16="http://schemas.microsoft.com/office/drawing/2014/main" id="{E2480E15-6EC7-06AD-E464-106D40B27FE3}"/>
              </a:ext>
            </a:extLst>
          </p:cNvPr>
          <p:cNvSpPr>
            <a:spLocks noGrp="1"/>
          </p:cNvSpPr>
          <p:nvPr>
            <p:ph type="title"/>
          </p:nvPr>
        </p:nvSpPr>
        <p:spPr>
          <a:xfrm>
            <a:off x="169011" y="132334"/>
            <a:ext cx="8894602" cy="925840"/>
          </a:xfrm>
        </p:spPr>
        <p:txBody>
          <a:bodyPr>
            <a:noAutofit/>
          </a:bodyPr>
          <a:lstStyle/>
          <a:p>
            <a:r>
              <a:rPr lang="en-US" sz="3600" dirty="0"/>
              <a:t>PUD in COTS DRAM: </a:t>
            </a:r>
            <a:br>
              <a:rPr lang="en-US" sz="3600" dirty="0"/>
            </a:br>
            <a:r>
              <a:rPr lang="en-US" sz="2800" dirty="0"/>
              <a:t>Conclusion</a:t>
            </a:r>
          </a:p>
        </p:txBody>
      </p:sp>
    </p:spTree>
    <p:extLst>
      <p:ext uri="{BB962C8B-B14F-4D97-AF65-F5344CB8AC3E}">
        <p14:creationId xmlns:p14="http://schemas.microsoft.com/office/powerpoint/2010/main" val="7004130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011" y="264248"/>
            <a:ext cx="8894602" cy="606084"/>
          </a:xfrm>
        </p:spPr>
        <p:txBody>
          <a:bodyPr>
            <a:normAutofit fontScale="90000"/>
          </a:bodyPr>
          <a:lstStyle/>
          <a:p>
            <a:r>
              <a:rPr lang="en-US" dirty="0"/>
              <a:t>More on: </a:t>
            </a:r>
            <a:br>
              <a:rPr lang="en-US" dirty="0"/>
            </a:br>
            <a:r>
              <a:rPr lang="en-US" sz="4000" dirty="0" err="1"/>
              <a:t>RowClone</a:t>
            </a:r>
            <a:endParaRPr lang="en-US" dirty="0"/>
          </a:p>
        </p:txBody>
      </p:sp>
      <p:sp>
        <p:nvSpPr>
          <p:cNvPr id="3" name="Content Placeholder 2"/>
          <p:cNvSpPr>
            <a:spLocks noGrp="1"/>
          </p:cNvSpPr>
          <p:nvPr>
            <p:ph idx="1"/>
          </p:nvPr>
        </p:nvSpPr>
        <p:spPr>
          <a:xfrm>
            <a:off x="169011" y="1223682"/>
            <a:ext cx="8894602" cy="5006295"/>
          </a:xfrm>
        </p:spPr>
        <p:txBody>
          <a:bodyPr/>
          <a:lstStyle/>
          <a:p>
            <a:r>
              <a:rPr lang="en-US" sz="2200" b="0" i="0" dirty="0">
                <a:solidFill>
                  <a:srgbClr val="000000"/>
                </a:solidFill>
                <a:effectLst/>
              </a:rPr>
              <a:t>Vivek Seshadri, </a:t>
            </a:r>
            <a:r>
              <a:rPr lang="en-US" sz="2200" b="0" i="0" dirty="0" err="1">
                <a:solidFill>
                  <a:srgbClr val="000000"/>
                </a:solidFill>
                <a:effectLst/>
              </a:rPr>
              <a:t>Yoongu</a:t>
            </a:r>
            <a:r>
              <a:rPr lang="en-US" sz="2200" b="0" i="0" dirty="0">
                <a:solidFill>
                  <a:srgbClr val="000000"/>
                </a:solidFill>
                <a:effectLst/>
              </a:rPr>
              <a:t> Kim, Chris </a:t>
            </a:r>
            <a:r>
              <a:rPr lang="en-US" sz="2200" b="0" i="0" dirty="0" err="1">
                <a:solidFill>
                  <a:srgbClr val="000000"/>
                </a:solidFill>
                <a:effectLst/>
              </a:rPr>
              <a:t>Fallin</a:t>
            </a:r>
            <a:r>
              <a:rPr lang="en-US" sz="2200" b="0" i="0" dirty="0">
                <a:solidFill>
                  <a:srgbClr val="000000"/>
                </a:solidFill>
                <a:effectLst/>
              </a:rPr>
              <a:t>, </a:t>
            </a:r>
            <a:r>
              <a:rPr lang="en-US" sz="2200" b="0" i="0" dirty="0" err="1">
                <a:solidFill>
                  <a:srgbClr val="000000"/>
                </a:solidFill>
                <a:effectLst/>
              </a:rPr>
              <a:t>Donghyuk</a:t>
            </a:r>
            <a:r>
              <a:rPr lang="en-US" sz="2200" b="0" i="0" dirty="0">
                <a:solidFill>
                  <a:srgbClr val="000000"/>
                </a:solidFill>
                <a:effectLst/>
              </a:rPr>
              <a:t> Lee, </a:t>
            </a:r>
            <a:r>
              <a:rPr lang="en-US" sz="2200" b="0" i="0" dirty="0" err="1">
                <a:solidFill>
                  <a:srgbClr val="000000"/>
                </a:solidFill>
                <a:effectLst/>
              </a:rPr>
              <a:t>Rachata</a:t>
            </a:r>
            <a:r>
              <a:rPr lang="en-US" sz="2200" b="0" i="0" dirty="0">
                <a:solidFill>
                  <a:srgbClr val="000000"/>
                </a:solidFill>
                <a:effectLst/>
              </a:rPr>
              <a:t> </a:t>
            </a:r>
            <a:r>
              <a:rPr lang="en-US" sz="2200" b="0" i="0" dirty="0" err="1">
                <a:solidFill>
                  <a:srgbClr val="000000"/>
                </a:solidFill>
                <a:effectLst/>
              </a:rPr>
              <a:t>Ausavarungnirun</a:t>
            </a:r>
            <a:r>
              <a:rPr lang="en-US" sz="2200" b="0" i="0" dirty="0">
                <a:solidFill>
                  <a:srgbClr val="000000"/>
                </a:solidFill>
                <a:effectLst/>
              </a:rPr>
              <a:t>, Gennady </a:t>
            </a:r>
            <a:r>
              <a:rPr lang="en-US" sz="2200" b="0" i="0" dirty="0" err="1">
                <a:solidFill>
                  <a:srgbClr val="000000"/>
                </a:solidFill>
                <a:effectLst/>
              </a:rPr>
              <a:t>Pekhimenko</a:t>
            </a:r>
            <a:r>
              <a:rPr lang="en-US" sz="2200" b="0" i="0" dirty="0">
                <a:solidFill>
                  <a:srgbClr val="000000"/>
                </a:solidFill>
                <a:effectLst/>
              </a:rPr>
              <a:t>, </a:t>
            </a:r>
            <a:r>
              <a:rPr lang="en-US" sz="2200" b="0" i="0" dirty="0" err="1">
                <a:solidFill>
                  <a:srgbClr val="000000"/>
                </a:solidFill>
                <a:effectLst/>
              </a:rPr>
              <a:t>Yixin</a:t>
            </a:r>
            <a:r>
              <a:rPr lang="en-US" sz="2200" b="0" i="0" dirty="0">
                <a:solidFill>
                  <a:srgbClr val="000000"/>
                </a:solidFill>
                <a:effectLst/>
              </a:rPr>
              <a:t> Luo, </a:t>
            </a:r>
            <a:r>
              <a:rPr lang="en-US" sz="2200" b="0" i="0" u="sng" dirty="0">
                <a:solidFill>
                  <a:srgbClr val="000000"/>
                </a:solidFill>
                <a:effectLst/>
              </a:rPr>
              <a:t>Onur Mutlu</a:t>
            </a:r>
            <a:r>
              <a:rPr lang="en-US" sz="2200" b="0" i="0" dirty="0">
                <a:solidFill>
                  <a:srgbClr val="000000"/>
                </a:solidFill>
                <a:effectLst/>
              </a:rPr>
              <a:t>, Michael A. </a:t>
            </a:r>
            <a:r>
              <a:rPr lang="en-US" sz="2200" b="0" i="0" dirty="0" err="1">
                <a:solidFill>
                  <a:srgbClr val="000000"/>
                </a:solidFill>
                <a:effectLst/>
              </a:rPr>
              <a:t>Kozuch</a:t>
            </a:r>
            <a:r>
              <a:rPr lang="en-US" sz="2200" b="0" i="0" dirty="0">
                <a:solidFill>
                  <a:srgbClr val="000000"/>
                </a:solidFill>
                <a:effectLst/>
              </a:rPr>
              <a:t>, Phillip B. Gibbons, and Todd C. Mowry,</a:t>
            </a:r>
            <a:br>
              <a:rPr lang="en-US" sz="2200" dirty="0"/>
            </a:br>
            <a:r>
              <a:rPr lang="en-US" sz="2200" b="1" i="0" dirty="0">
                <a:solidFill>
                  <a:schemeClr val="accent4"/>
                </a:solidFill>
                <a:effectLst/>
                <a:hlinkClick r:id="rId2">
                  <a:extLst>
                    <a:ext uri="{A12FA001-AC4F-418D-AE19-62706E023703}">
                      <ahyp:hlinkClr xmlns:ahyp="http://schemas.microsoft.com/office/drawing/2018/hyperlinkcolor" val="tx"/>
                    </a:ext>
                  </a:extLst>
                </a:hlinkClick>
              </a:rPr>
              <a:t>"RowClone: Fast and Energy-Efficient In-DRAM Bulk Data Copy and Initialization"</a:t>
            </a:r>
            <a:br>
              <a:rPr lang="en-US" sz="2200" dirty="0"/>
            </a:br>
            <a:r>
              <a:rPr lang="en-US" sz="2200" b="0" i="1" dirty="0">
                <a:solidFill>
                  <a:srgbClr val="000000"/>
                </a:solidFill>
                <a:effectLst/>
              </a:rPr>
              <a:t>Proceedings of the </a:t>
            </a:r>
            <a:r>
              <a:rPr lang="en-US" sz="2200" b="0" i="1" dirty="0">
                <a:solidFill>
                  <a:srgbClr val="A18BC2"/>
                </a:solidFill>
                <a:effectLst/>
                <a:hlinkClick r:id="rId3">
                  <a:extLst>
                    <a:ext uri="{A12FA001-AC4F-418D-AE19-62706E023703}">
                      <ahyp:hlinkClr xmlns:ahyp="http://schemas.microsoft.com/office/drawing/2018/hyperlinkcolor" val="tx"/>
                    </a:ext>
                  </a:extLst>
                </a:hlinkClick>
              </a:rPr>
              <a:t>46th International Symposium on Microarchitecture</a:t>
            </a:r>
            <a:r>
              <a:rPr lang="en-US" sz="2200" b="0" i="1" dirty="0">
                <a:solidFill>
                  <a:srgbClr val="000000"/>
                </a:solidFill>
                <a:effectLst/>
              </a:rPr>
              <a:t> (</a:t>
            </a:r>
            <a:r>
              <a:rPr lang="en-US" sz="2200" b="1" i="1" dirty="0">
                <a:solidFill>
                  <a:srgbClr val="000000"/>
                </a:solidFill>
                <a:effectLst/>
              </a:rPr>
              <a:t>MICRO</a:t>
            </a:r>
            <a:r>
              <a:rPr lang="en-US" sz="2200" b="0" i="1" dirty="0">
                <a:solidFill>
                  <a:srgbClr val="000000"/>
                </a:solidFill>
                <a:effectLst/>
              </a:rPr>
              <a:t>)</a:t>
            </a:r>
            <a:r>
              <a:rPr lang="en-US" sz="2200" b="0" i="0" dirty="0">
                <a:solidFill>
                  <a:srgbClr val="000000"/>
                </a:solidFill>
                <a:effectLst/>
              </a:rPr>
              <a:t>, Davis, CA, December 2013.</a:t>
            </a:r>
            <a:endParaRPr lang="en-US" sz="2200" dirty="0"/>
          </a:p>
          <a:p>
            <a:endParaRPr lang="en-US" dirty="0"/>
          </a:p>
        </p:txBody>
      </p:sp>
      <p:pic>
        <p:nvPicPr>
          <p:cNvPr id="4" name="Picture 3">
            <a:extLst>
              <a:ext uri="{FF2B5EF4-FFF2-40B4-BE49-F238E27FC236}">
                <a16:creationId xmlns:a16="http://schemas.microsoft.com/office/drawing/2014/main" id="{956476A6-9F7D-6332-E292-D7C29595B94D}"/>
              </a:ext>
            </a:extLst>
          </p:cNvPr>
          <p:cNvPicPr>
            <a:picLocks noChangeAspect="1"/>
          </p:cNvPicPr>
          <p:nvPr/>
        </p:nvPicPr>
        <p:blipFill>
          <a:blip r:embed="rId4"/>
          <a:stretch>
            <a:fillRect/>
          </a:stretch>
        </p:blipFill>
        <p:spPr>
          <a:xfrm>
            <a:off x="404021" y="3416540"/>
            <a:ext cx="8424582" cy="3061159"/>
          </a:xfrm>
          <a:prstGeom prst="rect">
            <a:avLst/>
          </a:prstGeom>
        </p:spPr>
      </p:pic>
    </p:spTree>
    <p:extLst>
      <p:ext uri="{BB962C8B-B14F-4D97-AF65-F5344CB8AC3E}">
        <p14:creationId xmlns:p14="http://schemas.microsoft.com/office/powerpoint/2010/main" val="3689458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011" y="264248"/>
            <a:ext cx="8894602" cy="606084"/>
          </a:xfrm>
        </p:spPr>
        <p:txBody>
          <a:bodyPr>
            <a:normAutofit fontScale="90000"/>
          </a:bodyPr>
          <a:lstStyle/>
          <a:p>
            <a:r>
              <a:rPr lang="en-US" dirty="0"/>
              <a:t>More on: </a:t>
            </a:r>
            <a:br>
              <a:rPr lang="en-US" dirty="0"/>
            </a:br>
            <a:r>
              <a:rPr lang="en-US" sz="4000" dirty="0"/>
              <a:t>In-DRAM Bulk AND/OR</a:t>
            </a:r>
            <a:endParaRPr lang="en-US" dirty="0"/>
          </a:p>
        </p:txBody>
      </p:sp>
      <p:sp>
        <p:nvSpPr>
          <p:cNvPr id="3" name="Content Placeholder 2"/>
          <p:cNvSpPr>
            <a:spLocks noGrp="1"/>
          </p:cNvSpPr>
          <p:nvPr>
            <p:ph idx="1"/>
          </p:nvPr>
        </p:nvSpPr>
        <p:spPr>
          <a:xfrm>
            <a:off x="169011" y="1223682"/>
            <a:ext cx="8894602" cy="5006295"/>
          </a:xfrm>
        </p:spPr>
        <p:txBody>
          <a:bodyPr/>
          <a:lstStyle/>
          <a:p>
            <a:r>
              <a:rPr lang="en-US" sz="2400" dirty="0"/>
              <a:t>Vivek Seshadri, Kevin Hsieh, </a:t>
            </a:r>
            <a:r>
              <a:rPr lang="en-US" sz="2400" dirty="0" err="1"/>
              <a:t>Amirali</a:t>
            </a:r>
            <a:r>
              <a:rPr lang="en-US" sz="2400" dirty="0"/>
              <a:t> </a:t>
            </a:r>
            <a:r>
              <a:rPr lang="en-US" sz="2400" dirty="0" err="1"/>
              <a:t>Boroumand</a:t>
            </a:r>
            <a:r>
              <a:rPr lang="en-US" sz="2400" dirty="0"/>
              <a:t>, Donghyuk Lee, Michael A. </a:t>
            </a:r>
            <a:r>
              <a:rPr lang="en-US" sz="2400" dirty="0" err="1"/>
              <a:t>Kozuch</a:t>
            </a:r>
            <a:r>
              <a:rPr lang="en-US" sz="2400" dirty="0"/>
              <a:t>, Onur Mutlu, Phillip B. Gibbons, and Todd C. </a:t>
            </a:r>
            <a:r>
              <a:rPr lang="en-US" sz="2400" dirty="0" err="1"/>
              <a:t>Mowry</a:t>
            </a:r>
            <a:r>
              <a:rPr lang="en-US" sz="2400" dirty="0"/>
              <a:t>,</a:t>
            </a:r>
            <a:br>
              <a:rPr lang="en-US" sz="2400" dirty="0"/>
            </a:br>
            <a:r>
              <a:rPr lang="en-US" sz="2400" b="1" dirty="0">
                <a:solidFill>
                  <a:schemeClr val="accent4"/>
                </a:solidFill>
                <a:hlinkClick r:id="rId2">
                  <a:extLst>
                    <a:ext uri="{A12FA001-AC4F-418D-AE19-62706E023703}">
                      <ahyp:hlinkClr xmlns:ahyp="http://schemas.microsoft.com/office/drawing/2018/hyperlinkcolor" val="tx"/>
                    </a:ext>
                  </a:extLst>
                </a:hlinkClick>
              </a:rPr>
              <a:t>"Fast Bulk Bitwise AND and OR in DRAM"</a:t>
            </a:r>
            <a:br>
              <a:rPr lang="en-US" sz="2400" dirty="0"/>
            </a:br>
            <a:r>
              <a:rPr lang="en-US" sz="2400" i="1" dirty="0">
                <a:solidFill>
                  <a:srgbClr val="A18BC2"/>
                </a:solidFill>
                <a:hlinkClick r:id="rId3">
                  <a:extLst>
                    <a:ext uri="{A12FA001-AC4F-418D-AE19-62706E023703}">
                      <ahyp:hlinkClr xmlns:ahyp="http://schemas.microsoft.com/office/drawing/2018/hyperlinkcolor" val="tx"/>
                    </a:ext>
                  </a:extLst>
                </a:hlinkClick>
              </a:rPr>
              <a:t>IEEE Computer Architecture Letters</a:t>
            </a:r>
            <a:r>
              <a:rPr lang="en-US" sz="2400" i="1" dirty="0">
                <a:solidFill>
                  <a:srgbClr val="A18BC2"/>
                </a:solidFill>
              </a:rPr>
              <a:t> </a:t>
            </a:r>
            <a:r>
              <a:rPr lang="en-US" sz="2400" i="1" dirty="0"/>
              <a:t>(</a:t>
            </a:r>
            <a:r>
              <a:rPr lang="en-US" sz="2400" b="1" i="1" dirty="0"/>
              <a:t>CAL</a:t>
            </a:r>
            <a:r>
              <a:rPr lang="en-US" sz="2400" i="1" dirty="0"/>
              <a:t>)</a:t>
            </a:r>
            <a:r>
              <a:rPr lang="en-US" sz="2400" dirty="0"/>
              <a:t>, April 2015. </a:t>
            </a:r>
          </a:p>
          <a:p>
            <a:endParaRPr lang="en-US" dirty="0"/>
          </a:p>
          <a:p>
            <a:endParaRPr lang="en-US" dirty="0"/>
          </a:p>
        </p:txBody>
      </p:sp>
      <p:pic>
        <p:nvPicPr>
          <p:cNvPr id="5" name="Picture 4"/>
          <p:cNvPicPr>
            <a:picLocks noChangeAspect="1"/>
          </p:cNvPicPr>
          <p:nvPr/>
        </p:nvPicPr>
        <p:blipFill>
          <a:blip r:embed="rId4"/>
          <a:stretch>
            <a:fillRect/>
          </a:stretch>
        </p:blipFill>
        <p:spPr>
          <a:xfrm>
            <a:off x="0" y="4276418"/>
            <a:ext cx="9144000" cy="1744870"/>
          </a:xfrm>
          <a:prstGeom prst="rect">
            <a:avLst/>
          </a:prstGeom>
        </p:spPr>
      </p:pic>
    </p:spTree>
    <p:extLst>
      <p:ext uri="{BB962C8B-B14F-4D97-AF65-F5344CB8AC3E}">
        <p14:creationId xmlns:p14="http://schemas.microsoft.com/office/powerpoint/2010/main" val="10465518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4488"/>
            <a:ext cx="8610600" cy="4876800"/>
          </a:xfrm>
        </p:spPr>
        <p:txBody>
          <a:bodyPr>
            <a:normAutofit/>
          </a:bodyPr>
          <a:lstStyle/>
          <a:p>
            <a:r>
              <a:rPr lang="en-US" sz="2300" b="0" i="0" dirty="0">
                <a:solidFill>
                  <a:srgbClr val="000000"/>
                </a:solidFill>
                <a:effectLst/>
              </a:rPr>
              <a:t>Vivek Seshadri, </a:t>
            </a:r>
            <a:r>
              <a:rPr lang="en-US" sz="2300" b="0" i="0" dirty="0" err="1">
                <a:solidFill>
                  <a:srgbClr val="000000"/>
                </a:solidFill>
                <a:effectLst/>
              </a:rPr>
              <a:t>Donghyuk</a:t>
            </a:r>
            <a:r>
              <a:rPr lang="en-US" sz="2300" b="0" i="0" dirty="0">
                <a:solidFill>
                  <a:srgbClr val="000000"/>
                </a:solidFill>
                <a:effectLst/>
              </a:rPr>
              <a:t> Lee, Thomas Mullins, Hasan Hassan, Amirali Boroumand, </a:t>
            </a:r>
            <a:r>
              <a:rPr lang="en-US" sz="2300" b="0" i="0" dirty="0" err="1">
                <a:solidFill>
                  <a:srgbClr val="000000"/>
                </a:solidFill>
                <a:effectLst/>
              </a:rPr>
              <a:t>Jeremie</a:t>
            </a:r>
            <a:r>
              <a:rPr lang="en-US" sz="2300" b="0" i="0" dirty="0">
                <a:solidFill>
                  <a:srgbClr val="000000"/>
                </a:solidFill>
                <a:effectLst/>
              </a:rPr>
              <a:t> Kim, Michael A. </a:t>
            </a:r>
            <a:r>
              <a:rPr lang="en-US" sz="2300" b="0" i="0" dirty="0" err="1">
                <a:solidFill>
                  <a:srgbClr val="000000"/>
                </a:solidFill>
                <a:effectLst/>
              </a:rPr>
              <a:t>Kozuch</a:t>
            </a:r>
            <a:r>
              <a:rPr lang="en-US" sz="2300" b="0" i="0" dirty="0">
                <a:solidFill>
                  <a:srgbClr val="000000"/>
                </a:solidFill>
                <a:effectLst/>
              </a:rPr>
              <a:t>, Onur Mutlu, Phillip B. Gibbons, and Todd C. Mowry,</a:t>
            </a:r>
            <a:br>
              <a:rPr lang="en-US" sz="2300" dirty="0"/>
            </a:br>
            <a:r>
              <a:rPr lang="en-US" sz="2300" b="1" i="0" dirty="0">
                <a:solidFill>
                  <a:schemeClr val="accent4"/>
                </a:solidFill>
                <a:effectLst/>
                <a:hlinkClick r:id="rId2">
                  <a:extLst>
                    <a:ext uri="{A12FA001-AC4F-418D-AE19-62706E023703}">
                      <ahyp:hlinkClr xmlns:ahyp="http://schemas.microsoft.com/office/drawing/2018/hyperlinkcolor" val="tx"/>
                    </a:ext>
                  </a:extLst>
                </a:hlinkClick>
              </a:rPr>
              <a:t>"Ambit: In-Memory Accelerator for Bulk Bitwise Operations Using Commodity DRAM Technology"</a:t>
            </a:r>
            <a:br>
              <a:rPr lang="en-US" sz="2300" dirty="0"/>
            </a:br>
            <a:r>
              <a:rPr lang="en-US" sz="2300" b="0" i="1" dirty="0">
                <a:solidFill>
                  <a:srgbClr val="000000"/>
                </a:solidFill>
                <a:effectLst/>
              </a:rPr>
              <a:t>Proceedings of the </a:t>
            </a:r>
            <a:r>
              <a:rPr lang="en-US" sz="2300" b="0" i="1" dirty="0">
                <a:solidFill>
                  <a:srgbClr val="A18BC2"/>
                </a:solidFill>
                <a:effectLst/>
                <a:hlinkClick r:id="rId3">
                  <a:extLst>
                    <a:ext uri="{A12FA001-AC4F-418D-AE19-62706E023703}">
                      <ahyp:hlinkClr xmlns:ahyp="http://schemas.microsoft.com/office/drawing/2018/hyperlinkcolor" val="tx"/>
                    </a:ext>
                  </a:extLst>
                </a:hlinkClick>
              </a:rPr>
              <a:t>50th International Symposium on Microarchitecture</a:t>
            </a:r>
            <a:r>
              <a:rPr lang="en-US" sz="2300" b="0" i="1" dirty="0">
                <a:solidFill>
                  <a:srgbClr val="A18BC2"/>
                </a:solidFill>
                <a:effectLst/>
              </a:rPr>
              <a:t> </a:t>
            </a:r>
            <a:r>
              <a:rPr lang="en-US" sz="2300" b="0" i="1" dirty="0">
                <a:solidFill>
                  <a:srgbClr val="000000"/>
                </a:solidFill>
                <a:effectLst/>
              </a:rPr>
              <a:t>(</a:t>
            </a:r>
            <a:r>
              <a:rPr lang="en-US" sz="2300" b="1" i="1" dirty="0">
                <a:solidFill>
                  <a:srgbClr val="000000"/>
                </a:solidFill>
                <a:effectLst/>
              </a:rPr>
              <a:t>MICRO</a:t>
            </a:r>
            <a:r>
              <a:rPr lang="en-US" sz="2300" b="0" i="1" dirty="0">
                <a:solidFill>
                  <a:srgbClr val="000000"/>
                </a:solidFill>
                <a:effectLst/>
              </a:rPr>
              <a:t>)</a:t>
            </a:r>
            <a:r>
              <a:rPr lang="en-US" sz="2300" b="0" i="0" dirty="0">
                <a:solidFill>
                  <a:srgbClr val="000000"/>
                </a:solidFill>
                <a:effectLst/>
              </a:rPr>
              <a:t>, Boston, MA, USA, October 2017.</a:t>
            </a:r>
            <a:endParaRPr lang="en-US" sz="2300" dirty="0"/>
          </a:p>
          <a:p>
            <a:pPr lvl="1"/>
            <a:endParaRPr lang="en-US" dirty="0"/>
          </a:p>
        </p:txBody>
      </p:sp>
      <p:pic>
        <p:nvPicPr>
          <p:cNvPr id="7" name="Picture 6"/>
          <p:cNvPicPr>
            <a:picLocks noChangeAspect="1"/>
          </p:cNvPicPr>
          <p:nvPr/>
        </p:nvPicPr>
        <p:blipFill>
          <a:blip r:embed="rId4"/>
          <a:stretch>
            <a:fillRect/>
          </a:stretch>
        </p:blipFill>
        <p:spPr>
          <a:xfrm>
            <a:off x="0" y="4023690"/>
            <a:ext cx="9144000" cy="2092201"/>
          </a:xfrm>
          <a:prstGeom prst="rect">
            <a:avLst/>
          </a:prstGeom>
        </p:spPr>
      </p:pic>
      <p:sp>
        <p:nvSpPr>
          <p:cNvPr id="8" name="Title 1">
            <a:extLst>
              <a:ext uri="{FF2B5EF4-FFF2-40B4-BE49-F238E27FC236}">
                <a16:creationId xmlns:a16="http://schemas.microsoft.com/office/drawing/2014/main" id="{7630D808-BCED-2CD2-4902-929A9801FE35}"/>
              </a:ext>
            </a:extLst>
          </p:cNvPr>
          <p:cNvSpPr>
            <a:spLocks noGrp="1"/>
          </p:cNvSpPr>
          <p:nvPr>
            <p:ph type="title"/>
          </p:nvPr>
        </p:nvSpPr>
        <p:spPr>
          <a:xfrm>
            <a:off x="169011" y="270972"/>
            <a:ext cx="8894602" cy="606084"/>
          </a:xfrm>
        </p:spPr>
        <p:txBody>
          <a:bodyPr>
            <a:normAutofit fontScale="90000"/>
          </a:bodyPr>
          <a:lstStyle/>
          <a:p>
            <a:r>
              <a:rPr lang="en-US" dirty="0"/>
              <a:t>More on: </a:t>
            </a:r>
            <a:br>
              <a:rPr lang="en-US" dirty="0"/>
            </a:br>
            <a:r>
              <a:rPr lang="en-US" sz="4000" dirty="0"/>
              <a:t>Ambit</a:t>
            </a:r>
            <a:endParaRPr lang="en-US" dirty="0"/>
          </a:p>
        </p:txBody>
      </p:sp>
    </p:spTree>
    <p:extLst>
      <p:ext uri="{BB962C8B-B14F-4D97-AF65-F5344CB8AC3E}">
        <p14:creationId xmlns:p14="http://schemas.microsoft.com/office/powerpoint/2010/main" val="17272188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4488"/>
            <a:ext cx="8610600" cy="4876800"/>
          </a:xfrm>
        </p:spPr>
        <p:txBody>
          <a:bodyPr>
            <a:normAutofit/>
          </a:bodyPr>
          <a:lstStyle/>
          <a:p>
            <a:r>
              <a:rPr lang="en-US" sz="2200" b="0" i="0" dirty="0">
                <a:solidFill>
                  <a:srgbClr val="000000"/>
                </a:solidFill>
                <a:effectLst/>
              </a:rPr>
              <a:t>Ismail Emir </a:t>
            </a:r>
            <a:r>
              <a:rPr lang="en-US" sz="2200" b="0" i="0" dirty="0" err="1">
                <a:solidFill>
                  <a:srgbClr val="000000"/>
                </a:solidFill>
                <a:effectLst/>
              </a:rPr>
              <a:t>Yuksel</a:t>
            </a:r>
            <a:r>
              <a:rPr lang="en-US" sz="2200" b="0" i="0" dirty="0">
                <a:solidFill>
                  <a:srgbClr val="000000"/>
                </a:solidFill>
                <a:effectLst/>
              </a:rPr>
              <a:t>, Yahya Can </a:t>
            </a:r>
            <a:r>
              <a:rPr lang="en-US" sz="2200" b="0" i="0" dirty="0" err="1">
                <a:solidFill>
                  <a:srgbClr val="000000"/>
                </a:solidFill>
                <a:effectLst/>
              </a:rPr>
              <a:t>Tugrul</a:t>
            </a:r>
            <a:r>
              <a:rPr lang="en-US" sz="2200" b="0" i="0" dirty="0">
                <a:solidFill>
                  <a:srgbClr val="000000"/>
                </a:solidFill>
                <a:effectLst/>
              </a:rPr>
              <a:t>, </a:t>
            </a:r>
            <a:r>
              <a:rPr lang="en-US" sz="2200" b="0" i="0" dirty="0" err="1">
                <a:solidFill>
                  <a:srgbClr val="000000"/>
                </a:solidFill>
                <a:effectLst/>
              </a:rPr>
              <a:t>Ataberk</a:t>
            </a:r>
            <a:r>
              <a:rPr lang="en-US" sz="2200" b="0" i="0" dirty="0">
                <a:solidFill>
                  <a:srgbClr val="000000"/>
                </a:solidFill>
                <a:effectLst/>
              </a:rPr>
              <a:t> </a:t>
            </a:r>
            <a:r>
              <a:rPr lang="en-US" sz="2200" b="0" i="0" dirty="0" err="1">
                <a:solidFill>
                  <a:srgbClr val="000000"/>
                </a:solidFill>
                <a:effectLst/>
              </a:rPr>
              <a:t>Olgun</a:t>
            </a:r>
            <a:r>
              <a:rPr lang="en-US" sz="2200" b="0" i="0" dirty="0">
                <a:solidFill>
                  <a:srgbClr val="000000"/>
                </a:solidFill>
                <a:effectLst/>
              </a:rPr>
              <a:t>, F. </a:t>
            </a:r>
            <a:r>
              <a:rPr lang="en-US" sz="2200" b="0" i="0" dirty="0" err="1">
                <a:solidFill>
                  <a:srgbClr val="000000"/>
                </a:solidFill>
                <a:effectLst/>
              </a:rPr>
              <a:t>Nisa</a:t>
            </a:r>
            <a:r>
              <a:rPr lang="en-US" sz="2200" b="0" i="0" dirty="0">
                <a:solidFill>
                  <a:srgbClr val="000000"/>
                </a:solidFill>
                <a:effectLst/>
              </a:rPr>
              <a:t> </a:t>
            </a:r>
            <a:r>
              <a:rPr lang="en-US" sz="2200" b="0" i="0" dirty="0" err="1">
                <a:solidFill>
                  <a:srgbClr val="000000"/>
                </a:solidFill>
                <a:effectLst/>
              </a:rPr>
              <a:t>Bostanci</a:t>
            </a:r>
            <a:r>
              <a:rPr lang="en-US" sz="2200" b="0" i="0" dirty="0">
                <a:solidFill>
                  <a:srgbClr val="000000"/>
                </a:solidFill>
                <a:effectLst/>
              </a:rPr>
              <a:t>, A. Giray </a:t>
            </a:r>
            <a:r>
              <a:rPr lang="en-US" sz="2200" b="0" i="0" dirty="0" err="1">
                <a:solidFill>
                  <a:srgbClr val="000000"/>
                </a:solidFill>
                <a:effectLst/>
              </a:rPr>
              <a:t>Yaglikci</a:t>
            </a:r>
            <a:r>
              <a:rPr lang="en-US" sz="2200" b="0" i="0" dirty="0">
                <a:solidFill>
                  <a:srgbClr val="000000"/>
                </a:solidFill>
                <a:effectLst/>
              </a:rPr>
              <a:t>, Geraldo F. Oliveira, </a:t>
            </a:r>
            <a:r>
              <a:rPr lang="en-US" sz="2200" b="0" i="0" dirty="0" err="1">
                <a:solidFill>
                  <a:srgbClr val="000000"/>
                </a:solidFill>
                <a:effectLst/>
              </a:rPr>
              <a:t>Haocong</a:t>
            </a:r>
            <a:r>
              <a:rPr lang="en-US" sz="2200" b="0" i="0" dirty="0">
                <a:solidFill>
                  <a:srgbClr val="000000"/>
                </a:solidFill>
                <a:effectLst/>
              </a:rPr>
              <a:t> Luo, Juan Gomez-Luna, Mohammad </a:t>
            </a:r>
            <a:r>
              <a:rPr lang="en-US" sz="2200" b="0" i="0" dirty="0" err="1">
                <a:solidFill>
                  <a:srgbClr val="000000"/>
                </a:solidFill>
                <a:effectLst/>
              </a:rPr>
              <a:t>Sadrosadati</a:t>
            </a:r>
            <a:r>
              <a:rPr lang="en-US" sz="2200" b="0" i="0" dirty="0">
                <a:solidFill>
                  <a:srgbClr val="000000"/>
                </a:solidFill>
                <a:effectLst/>
              </a:rPr>
              <a:t>, and Onur Mutlu,</a:t>
            </a:r>
            <a:br>
              <a:rPr lang="en-US" sz="2200" dirty="0"/>
            </a:br>
            <a:r>
              <a:rPr lang="en-US" sz="2200" b="1" i="0" dirty="0">
                <a:solidFill>
                  <a:schemeClr val="accent4"/>
                </a:solidFill>
                <a:effectLst/>
                <a:hlinkClick r:id="rId2">
                  <a:extLst>
                    <a:ext uri="{A12FA001-AC4F-418D-AE19-62706E023703}">
                      <ahyp:hlinkClr xmlns:ahyp="http://schemas.microsoft.com/office/drawing/2018/hyperlinkcolor" val="tx"/>
                    </a:ext>
                  </a:extLst>
                </a:hlinkClick>
              </a:rPr>
              <a:t>"Functionally-Complete Boolean Logic in Real DRAM Chips: Experimental Characterization and Analysis"</a:t>
            </a:r>
            <a:br>
              <a:rPr lang="en-US" sz="2200" dirty="0"/>
            </a:br>
            <a:r>
              <a:rPr lang="en-US" sz="2200" b="0" i="1" dirty="0">
                <a:solidFill>
                  <a:srgbClr val="000000"/>
                </a:solidFill>
                <a:effectLst/>
              </a:rPr>
              <a:t>Proceedings of the </a:t>
            </a:r>
            <a:r>
              <a:rPr lang="en-US" sz="2200" b="0" i="1" dirty="0">
                <a:solidFill>
                  <a:srgbClr val="A18BC2"/>
                </a:solidFill>
                <a:effectLst/>
                <a:hlinkClick r:id="rId3">
                  <a:extLst>
                    <a:ext uri="{A12FA001-AC4F-418D-AE19-62706E023703}">
                      <ahyp:hlinkClr xmlns:ahyp="http://schemas.microsoft.com/office/drawing/2018/hyperlinkcolor" val="tx"/>
                    </a:ext>
                  </a:extLst>
                </a:hlinkClick>
              </a:rPr>
              <a:t>30th International Symposium on High-Performance Computer Architecture</a:t>
            </a:r>
            <a:r>
              <a:rPr lang="en-US" sz="2200" b="0" i="1" dirty="0">
                <a:solidFill>
                  <a:srgbClr val="A18BC2"/>
                </a:solidFill>
                <a:effectLst/>
              </a:rPr>
              <a:t> </a:t>
            </a:r>
            <a:r>
              <a:rPr lang="en-US" sz="2200" b="0" i="1" dirty="0">
                <a:solidFill>
                  <a:srgbClr val="000000"/>
                </a:solidFill>
                <a:effectLst/>
              </a:rPr>
              <a:t>(</a:t>
            </a:r>
            <a:r>
              <a:rPr lang="en-US" sz="2200" b="1" i="1" dirty="0">
                <a:solidFill>
                  <a:srgbClr val="000000"/>
                </a:solidFill>
                <a:effectLst/>
              </a:rPr>
              <a:t>HPCA</a:t>
            </a:r>
            <a:r>
              <a:rPr lang="en-US" sz="2200" b="0" i="1" dirty="0">
                <a:solidFill>
                  <a:srgbClr val="000000"/>
                </a:solidFill>
                <a:effectLst/>
              </a:rPr>
              <a:t>)</a:t>
            </a:r>
            <a:r>
              <a:rPr lang="en-US" sz="2200" b="0" i="0" dirty="0">
                <a:solidFill>
                  <a:srgbClr val="000000"/>
                </a:solidFill>
                <a:effectLst/>
              </a:rPr>
              <a:t>, April 2024.</a:t>
            </a:r>
            <a:endParaRPr lang="en-US" sz="2200" dirty="0"/>
          </a:p>
        </p:txBody>
      </p:sp>
      <p:sp>
        <p:nvSpPr>
          <p:cNvPr id="8" name="Title 1">
            <a:extLst>
              <a:ext uri="{FF2B5EF4-FFF2-40B4-BE49-F238E27FC236}">
                <a16:creationId xmlns:a16="http://schemas.microsoft.com/office/drawing/2014/main" id="{7630D808-BCED-2CD2-4902-929A9801FE35}"/>
              </a:ext>
            </a:extLst>
          </p:cNvPr>
          <p:cNvSpPr>
            <a:spLocks noGrp="1"/>
          </p:cNvSpPr>
          <p:nvPr>
            <p:ph type="title"/>
          </p:nvPr>
        </p:nvSpPr>
        <p:spPr>
          <a:xfrm>
            <a:off x="169011" y="237352"/>
            <a:ext cx="8894602" cy="606084"/>
          </a:xfrm>
        </p:spPr>
        <p:txBody>
          <a:bodyPr>
            <a:normAutofit fontScale="90000"/>
          </a:bodyPr>
          <a:lstStyle/>
          <a:p>
            <a:r>
              <a:rPr lang="en-US" dirty="0"/>
              <a:t>More on: </a:t>
            </a:r>
            <a:br>
              <a:rPr lang="en-US" dirty="0"/>
            </a:br>
            <a:r>
              <a:rPr lang="en-US" sz="4000" dirty="0"/>
              <a:t>Functionally-Complete DRAM</a:t>
            </a:r>
            <a:endParaRPr lang="en-US" dirty="0"/>
          </a:p>
        </p:txBody>
      </p:sp>
      <p:pic>
        <p:nvPicPr>
          <p:cNvPr id="4" name="Picture 3">
            <a:extLst>
              <a:ext uri="{FF2B5EF4-FFF2-40B4-BE49-F238E27FC236}">
                <a16:creationId xmlns:a16="http://schemas.microsoft.com/office/drawing/2014/main" id="{553999A3-05CF-2686-25AE-6E5E93C1B802}"/>
              </a:ext>
            </a:extLst>
          </p:cNvPr>
          <p:cNvPicPr>
            <a:picLocks noChangeAspect="1"/>
          </p:cNvPicPr>
          <p:nvPr/>
        </p:nvPicPr>
        <p:blipFill>
          <a:blip r:embed="rId4"/>
          <a:stretch>
            <a:fillRect/>
          </a:stretch>
        </p:blipFill>
        <p:spPr>
          <a:xfrm>
            <a:off x="304800" y="3890664"/>
            <a:ext cx="8425649" cy="2130624"/>
          </a:xfrm>
          <a:prstGeom prst="rect">
            <a:avLst/>
          </a:prstGeom>
        </p:spPr>
      </p:pic>
    </p:spTree>
    <p:extLst>
      <p:ext uri="{BB962C8B-B14F-4D97-AF65-F5344CB8AC3E}">
        <p14:creationId xmlns:p14="http://schemas.microsoft.com/office/powerpoint/2010/main" val="3565214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2618-24F7-F63F-52F7-CFF1BEA03E15}"/>
              </a:ext>
            </a:extLst>
          </p:cNvPr>
          <p:cNvSpPr>
            <a:spLocks noGrp="1"/>
          </p:cNvSpPr>
          <p:nvPr>
            <p:ph type="title"/>
          </p:nvPr>
        </p:nvSpPr>
        <p:spPr>
          <a:xfrm>
            <a:off x="169011" y="132334"/>
            <a:ext cx="8894602" cy="917998"/>
          </a:xfrm>
        </p:spPr>
        <p:txBody>
          <a:bodyPr>
            <a:normAutofit fontScale="90000"/>
          </a:bodyPr>
          <a:lstStyle/>
          <a:p>
            <a:r>
              <a:rPr lang="en-US" dirty="0"/>
              <a:t>Processing-in-Memory: </a:t>
            </a:r>
            <a:br>
              <a:rPr lang="en-US" dirty="0"/>
            </a:br>
            <a:r>
              <a:rPr lang="en-US" sz="3600" dirty="0"/>
              <a:t>Challenges</a:t>
            </a:r>
            <a:endParaRPr lang="en-US" dirty="0"/>
          </a:p>
        </p:txBody>
      </p:sp>
      <p:sp>
        <p:nvSpPr>
          <p:cNvPr id="7" name="Rectangle 6">
            <a:extLst>
              <a:ext uri="{FF2B5EF4-FFF2-40B4-BE49-F238E27FC236}">
                <a16:creationId xmlns:a16="http://schemas.microsoft.com/office/drawing/2014/main" id="{FE0D7D45-B8A4-E326-5469-496AF4D7A915}"/>
              </a:ext>
            </a:extLst>
          </p:cNvPr>
          <p:cNvSpPr/>
          <p:nvPr/>
        </p:nvSpPr>
        <p:spPr>
          <a:xfrm>
            <a:off x="16157" y="1228284"/>
            <a:ext cx="9144000" cy="523220"/>
          </a:xfrm>
          <a:prstGeom prst="rect">
            <a:avLst/>
          </a:prstGeom>
          <a:noFill/>
        </p:spPr>
        <p:txBody>
          <a:bodyPr wrap="square">
            <a:spAutoFit/>
          </a:bodyPr>
          <a:lstStyle/>
          <a:p>
            <a:pPr marL="0" marR="0" lvl="1"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cs typeface="Gill Sans MT"/>
              </a:rPr>
              <a:t>To fully support</a:t>
            </a:r>
            <a:r>
              <a:rPr lang="en-US" sz="2800" b="1" dirty="0">
                <a:solidFill>
                  <a:prstClr val="black"/>
                </a:solidFill>
                <a:latin typeface="Avenir Next" panose="020B0503020202020204" pitchFamily="34" charset="0"/>
                <a:cs typeface="Gill Sans MT"/>
              </a:rPr>
              <a:t> PIM systems, </a:t>
            </a:r>
            <a: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cs typeface="Gill Sans MT"/>
              </a:rPr>
              <a:t>we need</a:t>
            </a:r>
            <a:r>
              <a:rPr kumimoji="0" lang="en-US" sz="2800" b="1" i="0" u="none" strike="noStrike" kern="1200" cap="none" spc="0" normalizeH="0" noProof="0" dirty="0">
                <a:ln>
                  <a:noFill/>
                </a:ln>
                <a:solidFill>
                  <a:prstClr val="black"/>
                </a:solidFill>
                <a:effectLst/>
                <a:uLnTx/>
                <a:uFillTx/>
                <a:latin typeface="Avenir Next" panose="020B0503020202020204" pitchFamily="34" charset="0"/>
                <a:cs typeface="Gill Sans MT"/>
              </a:rPr>
              <a:t> to develop:</a:t>
            </a:r>
            <a:endParaRPr kumimoji="0" lang="en-US" sz="2800" b="1" i="0" u="none" strike="noStrike" kern="1200" cap="none" spc="0" normalizeH="0" baseline="0" noProof="0" dirty="0">
              <a:ln>
                <a:noFill/>
              </a:ln>
              <a:solidFill>
                <a:prstClr val="black"/>
              </a:solidFill>
              <a:effectLst/>
              <a:uLnTx/>
              <a:uFillTx/>
              <a:latin typeface="Avenir Next" panose="020B0503020202020204" pitchFamily="34" charset="0"/>
              <a:cs typeface="Gill Sans MT"/>
            </a:endParaRPr>
          </a:p>
        </p:txBody>
      </p:sp>
      <p:grpSp>
        <p:nvGrpSpPr>
          <p:cNvPr id="8" name="Group 7">
            <a:extLst>
              <a:ext uri="{FF2B5EF4-FFF2-40B4-BE49-F238E27FC236}">
                <a16:creationId xmlns:a16="http://schemas.microsoft.com/office/drawing/2014/main" id="{43353EDB-98E6-1613-B532-1CF9803AF10A}"/>
              </a:ext>
            </a:extLst>
          </p:cNvPr>
          <p:cNvGrpSpPr/>
          <p:nvPr/>
        </p:nvGrpSpPr>
        <p:grpSpPr>
          <a:xfrm>
            <a:off x="169011" y="1723124"/>
            <a:ext cx="9448800" cy="874931"/>
            <a:chOff x="568179" y="3421559"/>
            <a:chExt cx="8407213" cy="883477"/>
          </a:xfrm>
        </p:grpSpPr>
        <p:sp>
          <p:nvSpPr>
            <p:cNvPr id="9" name="TextBox 8">
              <a:extLst>
                <a:ext uri="{FF2B5EF4-FFF2-40B4-BE49-F238E27FC236}">
                  <a16:creationId xmlns:a16="http://schemas.microsoft.com/office/drawing/2014/main" id="{BAEF96DB-E03B-9008-2828-1537A7AC14D1}"/>
                </a:ext>
              </a:extLst>
            </p:cNvPr>
            <p:cNvSpPr txBox="1"/>
            <p:nvPr/>
          </p:nvSpPr>
          <p:spPr>
            <a:xfrm>
              <a:off x="568179" y="3421559"/>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cs typeface="Gill Sans MT"/>
                </a:rPr>
                <a:t>1</a:t>
              </a:r>
            </a:p>
          </p:txBody>
        </p:sp>
        <p:sp>
          <p:nvSpPr>
            <p:cNvPr id="10" name="TextBox 9">
              <a:extLst>
                <a:ext uri="{FF2B5EF4-FFF2-40B4-BE49-F238E27FC236}">
                  <a16:creationId xmlns:a16="http://schemas.microsoft.com/office/drawing/2014/main" id="{CF02394F-A07E-ABAF-FEFC-42F0B0B3AB18}"/>
                </a:ext>
              </a:extLst>
            </p:cNvPr>
            <p:cNvSpPr txBox="1"/>
            <p:nvPr/>
          </p:nvSpPr>
          <p:spPr>
            <a:xfrm>
              <a:off x="974390" y="3528080"/>
              <a:ext cx="8001002" cy="776956"/>
            </a:xfrm>
            <a:prstGeom prst="rect">
              <a:avLst/>
            </a:prstGeom>
            <a:noFill/>
          </p:spPr>
          <p:txBody>
            <a:bodyPr wrap="square" rtlCol="0">
              <a:spAutoFit/>
            </a:bodyPr>
            <a:lstStyle/>
            <a:p>
              <a:pPr lvl="0" defTabSz="914400">
                <a:defRPr/>
              </a:pPr>
              <a:r>
                <a:rPr lang="en-US" sz="2200" b="1" dirty="0">
                  <a:solidFill>
                    <a:schemeClr val="accent5"/>
                  </a:solidFill>
                  <a:latin typeface="Avenir Next" panose="020B0503020202020204" pitchFamily="34" charset="0"/>
                  <a:cs typeface="Gill Sans MT"/>
                </a:rPr>
                <a:t>Workload characterization </a:t>
              </a:r>
              <a:r>
                <a:rPr lang="en-US" sz="2200" b="1" dirty="0">
                  <a:solidFill>
                    <a:schemeClr val="tx2"/>
                  </a:solidFill>
                  <a:latin typeface="Avenir Next" panose="020B0503020202020204" pitchFamily="34" charset="0"/>
                  <a:cs typeface="Gill Sans MT"/>
                </a:rPr>
                <a:t>methodologies and </a:t>
              </a:r>
              <a:br>
                <a:rPr lang="en-US" sz="2200" b="1" dirty="0">
                  <a:solidFill>
                    <a:schemeClr val="tx2"/>
                  </a:solidFill>
                  <a:latin typeface="Avenir Next" panose="020B0503020202020204" pitchFamily="34" charset="0"/>
                  <a:cs typeface="Gill Sans MT"/>
                </a:rPr>
              </a:br>
              <a:r>
                <a:rPr lang="en-US" sz="2200" b="1" dirty="0">
                  <a:solidFill>
                    <a:schemeClr val="accent5"/>
                  </a:solidFill>
                  <a:latin typeface="Avenir Next" panose="020B0503020202020204" pitchFamily="34" charset="0"/>
                  <a:cs typeface="Gill Sans MT"/>
                </a:rPr>
                <a:t>benchmark suites </a:t>
              </a:r>
              <a:r>
                <a:rPr lang="en-US" sz="2200" b="1" dirty="0">
                  <a:solidFill>
                    <a:schemeClr val="tx2"/>
                  </a:solidFill>
                  <a:latin typeface="Avenir Next" panose="020B0503020202020204" pitchFamily="34" charset="0"/>
                  <a:cs typeface="Gill Sans MT"/>
                </a:rPr>
                <a:t>targeting PIM architectures</a:t>
              </a:r>
              <a:endParaRPr kumimoji="0" lang="en-US" sz="2200" b="1" i="0" u="none" strike="noStrike" kern="1200" cap="none" spc="0" normalizeH="0" baseline="0" noProof="0" dirty="0">
                <a:ln>
                  <a:noFill/>
                </a:ln>
                <a:solidFill>
                  <a:schemeClr val="tx2"/>
                </a:solidFill>
                <a:effectLst/>
                <a:uLnTx/>
                <a:uFillTx/>
                <a:latin typeface="Avenir Next" panose="020B0503020202020204" pitchFamily="34" charset="0"/>
                <a:cs typeface="Gill Sans MT"/>
              </a:endParaRPr>
            </a:p>
          </p:txBody>
        </p:sp>
      </p:grpSp>
      <p:grpSp>
        <p:nvGrpSpPr>
          <p:cNvPr id="11" name="Group 10">
            <a:extLst>
              <a:ext uri="{FF2B5EF4-FFF2-40B4-BE49-F238E27FC236}">
                <a16:creationId xmlns:a16="http://schemas.microsoft.com/office/drawing/2014/main" id="{7F09EDA1-42E4-0E90-BF1B-003A004BDC19}"/>
              </a:ext>
            </a:extLst>
          </p:cNvPr>
          <p:cNvGrpSpPr/>
          <p:nvPr/>
        </p:nvGrpSpPr>
        <p:grpSpPr>
          <a:xfrm>
            <a:off x="169011" y="2569675"/>
            <a:ext cx="9144000" cy="848609"/>
            <a:chOff x="406767" y="3421560"/>
            <a:chExt cx="8475011" cy="856896"/>
          </a:xfrm>
        </p:grpSpPr>
        <p:sp>
          <p:nvSpPr>
            <p:cNvPr id="12" name="TextBox 11">
              <a:extLst>
                <a:ext uri="{FF2B5EF4-FFF2-40B4-BE49-F238E27FC236}">
                  <a16:creationId xmlns:a16="http://schemas.microsoft.com/office/drawing/2014/main" id="{2DC841EA-8088-156B-DE0C-EA0A0D87F882}"/>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cs typeface="Gill Sans MT"/>
                </a:rPr>
                <a:t>2</a:t>
              </a:r>
            </a:p>
          </p:txBody>
        </p:sp>
        <p:sp>
          <p:nvSpPr>
            <p:cNvPr id="13" name="TextBox 12">
              <a:extLst>
                <a:ext uri="{FF2B5EF4-FFF2-40B4-BE49-F238E27FC236}">
                  <a16:creationId xmlns:a16="http://schemas.microsoft.com/office/drawing/2014/main" id="{524D72BB-FC6A-6E2F-0234-A5CCEDC39E68}"/>
                </a:ext>
              </a:extLst>
            </p:cNvPr>
            <p:cNvSpPr txBox="1"/>
            <p:nvPr/>
          </p:nvSpPr>
          <p:spPr>
            <a:xfrm>
              <a:off x="880776" y="3501501"/>
              <a:ext cx="8001002" cy="776955"/>
            </a:xfrm>
            <a:prstGeom prst="rect">
              <a:avLst/>
            </a:prstGeom>
            <a:noFill/>
          </p:spPr>
          <p:txBody>
            <a:bodyPr wrap="square" rtlCol="0">
              <a:spAutoFit/>
            </a:bodyPr>
            <a:lstStyle/>
            <a:p>
              <a:pPr lvl="0" defTabSz="914400">
                <a:defRPr/>
              </a:pPr>
              <a:r>
                <a:rPr lang="en-US" sz="2200" b="1" dirty="0">
                  <a:solidFill>
                    <a:schemeClr val="accent5"/>
                  </a:solidFill>
                  <a:latin typeface="Avenir Next" panose="020B0503020202020204" pitchFamily="34" charset="0"/>
                  <a:cs typeface="Gill Sans MT"/>
                </a:rPr>
                <a:t>Frameworks</a:t>
              </a:r>
              <a:r>
                <a:rPr lang="en-US" sz="2200" b="1" dirty="0">
                  <a:solidFill>
                    <a:schemeClr val="tx2"/>
                  </a:solidFill>
                  <a:latin typeface="Avenir Next" panose="020B0503020202020204" pitchFamily="34" charset="0"/>
                  <a:cs typeface="Gill Sans MT"/>
                </a:rPr>
                <a:t> that can facilitate the implementation of </a:t>
              </a:r>
              <a:br>
                <a:rPr lang="en-US" sz="2200" b="1" dirty="0">
                  <a:solidFill>
                    <a:schemeClr val="tx2"/>
                  </a:solidFill>
                  <a:latin typeface="Avenir Next" panose="020B0503020202020204" pitchFamily="34" charset="0"/>
                  <a:cs typeface="Gill Sans MT"/>
                </a:rPr>
              </a:br>
              <a:r>
                <a:rPr lang="en-US" sz="2200" b="1" dirty="0">
                  <a:solidFill>
                    <a:schemeClr val="accent5"/>
                  </a:solidFill>
                  <a:latin typeface="Avenir Next" panose="020B0503020202020204" pitchFamily="34" charset="0"/>
                  <a:cs typeface="Gill Sans MT"/>
                </a:rPr>
                <a:t>complex operations and algorithms </a:t>
              </a:r>
              <a:r>
                <a:rPr lang="en-US" sz="2200" b="1" dirty="0">
                  <a:solidFill>
                    <a:schemeClr val="tx2"/>
                  </a:solidFill>
                  <a:latin typeface="Avenir Next" panose="020B0503020202020204" pitchFamily="34" charset="0"/>
                  <a:cs typeface="Gill Sans MT"/>
                </a:rPr>
                <a:t>using PIM primitives</a:t>
              </a:r>
              <a:endParaRPr kumimoji="0" lang="en-US" sz="2200" b="1" i="0" u="none" strike="noStrike" kern="1200" cap="none" spc="0" normalizeH="0" baseline="0" noProof="0" dirty="0">
                <a:ln>
                  <a:noFill/>
                </a:ln>
                <a:solidFill>
                  <a:schemeClr val="tx2"/>
                </a:solidFill>
                <a:effectLst/>
                <a:uLnTx/>
                <a:uFillTx/>
                <a:latin typeface="Avenir Next" panose="020B0503020202020204" pitchFamily="34" charset="0"/>
                <a:cs typeface="Gill Sans MT"/>
              </a:endParaRPr>
            </a:p>
          </p:txBody>
        </p:sp>
      </p:grpSp>
      <p:grpSp>
        <p:nvGrpSpPr>
          <p:cNvPr id="14" name="Group 13">
            <a:extLst>
              <a:ext uri="{FF2B5EF4-FFF2-40B4-BE49-F238E27FC236}">
                <a16:creationId xmlns:a16="http://schemas.microsoft.com/office/drawing/2014/main" id="{83C466CB-296E-ABC7-C899-195B01686C5C}"/>
              </a:ext>
            </a:extLst>
          </p:cNvPr>
          <p:cNvGrpSpPr/>
          <p:nvPr/>
        </p:nvGrpSpPr>
        <p:grpSpPr>
          <a:xfrm>
            <a:off x="169011" y="3389904"/>
            <a:ext cx="9144000" cy="848609"/>
            <a:chOff x="406767" y="3421560"/>
            <a:chExt cx="8475011" cy="856896"/>
          </a:xfrm>
        </p:grpSpPr>
        <p:sp>
          <p:nvSpPr>
            <p:cNvPr id="15" name="TextBox 14">
              <a:extLst>
                <a:ext uri="{FF2B5EF4-FFF2-40B4-BE49-F238E27FC236}">
                  <a16:creationId xmlns:a16="http://schemas.microsoft.com/office/drawing/2014/main" id="{C2B9C1D5-4DAA-44A1-5B2D-8E01CA774D50}"/>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cs typeface="Gill Sans MT"/>
                </a:rPr>
                <a:t>3</a:t>
              </a:r>
            </a:p>
          </p:txBody>
        </p:sp>
        <p:sp>
          <p:nvSpPr>
            <p:cNvPr id="16" name="TextBox 15">
              <a:extLst>
                <a:ext uri="{FF2B5EF4-FFF2-40B4-BE49-F238E27FC236}">
                  <a16:creationId xmlns:a16="http://schemas.microsoft.com/office/drawing/2014/main" id="{CB0D159F-97BE-1388-7CD8-1740668FBB67}"/>
                </a:ext>
              </a:extLst>
            </p:cNvPr>
            <p:cNvSpPr txBox="1"/>
            <p:nvPr/>
          </p:nvSpPr>
          <p:spPr>
            <a:xfrm>
              <a:off x="880776" y="3501501"/>
              <a:ext cx="8001002" cy="776955"/>
            </a:xfrm>
            <a:prstGeom prst="rect">
              <a:avLst/>
            </a:prstGeom>
            <a:noFill/>
          </p:spPr>
          <p:txBody>
            <a:bodyPr wrap="square" rtlCol="0">
              <a:spAutoFit/>
            </a:bodyPr>
            <a:lstStyle/>
            <a:p>
              <a:pPr lvl="0" defTabSz="914400">
                <a:defRPr/>
              </a:pPr>
              <a:r>
                <a:rPr lang="en-US" sz="2200" b="1" dirty="0">
                  <a:solidFill>
                    <a:schemeClr val="accent5"/>
                  </a:solidFill>
                  <a:latin typeface="Avenir Next" panose="020B0503020202020204" pitchFamily="34" charset="0"/>
                  <a:cs typeface="Gill Sans MT"/>
                </a:rPr>
                <a:t>Compiler support </a:t>
              </a:r>
              <a:r>
                <a:rPr lang="en-US" sz="2200" b="1" dirty="0">
                  <a:solidFill>
                    <a:schemeClr val="tx2"/>
                  </a:solidFill>
                  <a:latin typeface="Avenir Next" panose="020B0503020202020204" pitchFamily="34" charset="0"/>
                  <a:cs typeface="Gill Sans MT"/>
                </a:rPr>
                <a:t>and </a:t>
              </a:r>
              <a:r>
                <a:rPr lang="en-US" sz="2200" b="1" dirty="0">
                  <a:solidFill>
                    <a:schemeClr val="accent5"/>
                  </a:solidFill>
                  <a:latin typeface="Avenir Next" panose="020B0503020202020204" pitchFamily="34" charset="0"/>
                  <a:cs typeface="Gill Sans MT"/>
                </a:rPr>
                <a:t>compiler optimizations </a:t>
              </a:r>
              <a:br>
                <a:rPr lang="en-US" sz="2200" b="1" dirty="0">
                  <a:solidFill>
                    <a:schemeClr val="accent5"/>
                  </a:solidFill>
                  <a:latin typeface="Avenir Next" panose="020B0503020202020204" pitchFamily="34" charset="0"/>
                  <a:cs typeface="Gill Sans MT"/>
                </a:rPr>
              </a:br>
              <a:r>
                <a:rPr lang="en-US" sz="2200" b="1" dirty="0">
                  <a:solidFill>
                    <a:schemeClr val="tx2"/>
                  </a:solidFill>
                  <a:latin typeface="Avenir Next" panose="020B0503020202020204" pitchFamily="34" charset="0"/>
                  <a:cs typeface="Gill Sans MT"/>
                </a:rPr>
                <a:t>targeting PIM architectures</a:t>
              </a:r>
              <a:endParaRPr kumimoji="0" lang="en-US" sz="2200" b="1" i="0" u="none" strike="noStrike" kern="1200" cap="none" spc="0" normalizeH="0" baseline="0" noProof="0" dirty="0">
                <a:ln>
                  <a:noFill/>
                </a:ln>
                <a:solidFill>
                  <a:schemeClr val="tx2"/>
                </a:solidFill>
                <a:effectLst/>
                <a:uLnTx/>
                <a:uFillTx/>
                <a:latin typeface="Avenir Next" panose="020B0503020202020204" pitchFamily="34" charset="0"/>
                <a:cs typeface="Gill Sans MT"/>
              </a:endParaRPr>
            </a:p>
          </p:txBody>
        </p:sp>
      </p:grpSp>
      <p:grpSp>
        <p:nvGrpSpPr>
          <p:cNvPr id="17" name="Group 16">
            <a:extLst>
              <a:ext uri="{FF2B5EF4-FFF2-40B4-BE49-F238E27FC236}">
                <a16:creationId xmlns:a16="http://schemas.microsoft.com/office/drawing/2014/main" id="{AE97B900-E22A-6F70-799B-1A4374E9B672}"/>
              </a:ext>
            </a:extLst>
          </p:cNvPr>
          <p:cNvGrpSpPr/>
          <p:nvPr/>
        </p:nvGrpSpPr>
        <p:grpSpPr>
          <a:xfrm>
            <a:off x="169011" y="4210133"/>
            <a:ext cx="9144000" cy="848609"/>
            <a:chOff x="406767" y="3421560"/>
            <a:chExt cx="8475011" cy="856896"/>
          </a:xfrm>
        </p:grpSpPr>
        <p:sp>
          <p:nvSpPr>
            <p:cNvPr id="18" name="TextBox 17">
              <a:extLst>
                <a:ext uri="{FF2B5EF4-FFF2-40B4-BE49-F238E27FC236}">
                  <a16:creationId xmlns:a16="http://schemas.microsoft.com/office/drawing/2014/main" id="{11E32860-7AD2-8A6A-217E-B90E90470E92}"/>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cs typeface="Gill Sans MT"/>
                </a:rPr>
                <a:t>4</a:t>
              </a:r>
            </a:p>
          </p:txBody>
        </p:sp>
        <p:sp>
          <p:nvSpPr>
            <p:cNvPr id="19" name="TextBox 18">
              <a:extLst>
                <a:ext uri="{FF2B5EF4-FFF2-40B4-BE49-F238E27FC236}">
                  <a16:creationId xmlns:a16="http://schemas.microsoft.com/office/drawing/2014/main" id="{87C314A2-166E-35A4-2DFB-EF7D714E2D66}"/>
                </a:ext>
              </a:extLst>
            </p:cNvPr>
            <p:cNvSpPr txBox="1"/>
            <p:nvPr/>
          </p:nvSpPr>
          <p:spPr>
            <a:xfrm>
              <a:off x="880776" y="3501501"/>
              <a:ext cx="8001002" cy="776955"/>
            </a:xfrm>
            <a:prstGeom prst="rect">
              <a:avLst/>
            </a:prstGeom>
            <a:noFill/>
          </p:spPr>
          <p:txBody>
            <a:bodyPr wrap="square" rtlCol="0">
              <a:spAutoFit/>
            </a:bodyPr>
            <a:lstStyle/>
            <a:p>
              <a:pPr lvl="0" defTabSz="914400">
                <a:defRPr/>
              </a:pPr>
              <a:r>
                <a:rPr lang="en-US" sz="2200" b="1" dirty="0">
                  <a:solidFill>
                    <a:schemeClr val="accent5"/>
                  </a:solidFill>
                  <a:latin typeface="Avenir Next" panose="020B0503020202020204" pitchFamily="34" charset="0"/>
                  <a:cs typeface="Gill Sans MT"/>
                </a:rPr>
                <a:t>Operating system support </a:t>
              </a:r>
              <a:r>
                <a:rPr lang="en-US" sz="2200" b="1" dirty="0">
                  <a:solidFill>
                    <a:schemeClr val="tx2"/>
                  </a:solidFill>
                  <a:latin typeface="Avenir Next" panose="020B0503020202020204" pitchFamily="34" charset="0"/>
                  <a:cs typeface="Gill Sans MT"/>
                </a:rPr>
                <a:t>for PIM-aware virtual memory, memory management, data allocation and mapping</a:t>
              </a:r>
              <a:endParaRPr kumimoji="0" lang="en-US" sz="2200" b="1" i="0" u="none" strike="noStrike" kern="1200" cap="none" spc="0" normalizeH="0" baseline="0" noProof="0" dirty="0">
                <a:ln>
                  <a:noFill/>
                </a:ln>
                <a:solidFill>
                  <a:schemeClr val="tx2"/>
                </a:solidFill>
                <a:effectLst/>
                <a:uLnTx/>
                <a:uFillTx/>
                <a:latin typeface="Avenir Next" panose="020B0503020202020204" pitchFamily="34" charset="0"/>
                <a:cs typeface="Gill Sans MT"/>
              </a:endParaRPr>
            </a:p>
          </p:txBody>
        </p:sp>
      </p:grpSp>
      <p:grpSp>
        <p:nvGrpSpPr>
          <p:cNvPr id="20" name="Group 19">
            <a:extLst>
              <a:ext uri="{FF2B5EF4-FFF2-40B4-BE49-F238E27FC236}">
                <a16:creationId xmlns:a16="http://schemas.microsoft.com/office/drawing/2014/main" id="{4D4707DE-1E96-F85E-4F42-323E61D501EB}"/>
              </a:ext>
            </a:extLst>
          </p:cNvPr>
          <p:cNvGrpSpPr/>
          <p:nvPr/>
        </p:nvGrpSpPr>
        <p:grpSpPr>
          <a:xfrm>
            <a:off x="169011" y="5030362"/>
            <a:ext cx="9144000" cy="707887"/>
            <a:chOff x="406767" y="3421560"/>
            <a:chExt cx="8475011" cy="714800"/>
          </a:xfrm>
        </p:grpSpPr>
        <p:sp>
          <p:nvSpPr>
            <p:cNvPr id="21" name="TextBox 20">
              <a:extLst>
                <a:ext uri="{FF2B5EF4-FFF2-40B4-BE49-F238E27FC236}">
                  <a16:creationId xmlns:a16="http://schemas.microsoft.com/office/drawing/2014/main" id="{E1844B5E-0D01-553F-B9F9-D9326665FF27}"/>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cs typeface="Gill Sans MT"/>
                </a:rPr>
                <a:t>5</a:t>
              </a:r>
            </a:p>
          </p:txBody>
        </p:sp>
        <p:sp>
          <p:nvSpPr>
            <p:cNvPr id="22" name="TextBox 21">
              <a:extLst>
                <a:ext uri="{FF2B5EF4-FFF2-40B4-BE49-F238E27FC236}">
                  <a16:creationId xmlns:a16="http://schemas.microsoft.com/office/drawing/2014/main" id="{AEAF9EE6-15E1-41DA-DBAD-6D5BFC2E26E7}"/>
                </a:ext>
              </a:extLst>
            </p:cNvPr>
            <p:cNvSpPr txBox="1"/>
            <p:nvPr/>
          </p:nvSpPr>
          <p:spPr>
            <a:xfrm>
              <a:off x="880776" y="3579826"/>
              <a:ext cx="8001002" cy="435095"/>
            </a:xfrm>
            <a:prstGeom prst="rect">
              <a:avLst/>
            </a:prstGeom>
            <a:noFill/>
          </p:spPr>
          <p:txBody>
            <a:bodyPr wrap="square" rtlCol="0">
              <a:spAutoFit/>
            </a:bodyPr>
            <a:lstStyle/>
            <a:p>
              <a:pPr lvl="0" defTabSz="914400">
                <a:defRPr/>
              </a:pPr>
              <a:r>
                <a:rPr lang="en-US" sz="2200" b="1" dirty="0">
                  <a:solidFill>
                    <a:schemeClr val="tx2"/>
                  </a:solidFill>
                  <a:latin typeface="Avenir Next" panose="020B0503020202020204" pitchFamily="34" charset="0"/>
                  <a:cs typeface="Gill Sans MT"/>
                </a:rPr>
                <a:t>Efficient </a:t>
              </a:r>
              <a:r>
                <a:rPr lang="en-US" sz="2200" b="1" dirty="0">
                  <a:solidFill>
                    <a:schemeClr val="accent5"/>
                  </a:solidFill>
                  <a:latin typeface="Avenir Next" panose="020B0503020202020204" pitchFamily="34" charset="0"/>
                  <a:cs typeface="Gill Sans MT"/>
                </a:rPr>
                <a:t>data coherence </a:t>
              </a:r>
              <a:r>
                <a:rPr lang="en-US" sz="2200" b="1" dirty="0">
                  <a:solidFill>
                    <a:schemeClr val="tx2"/>
                  </a:solidFill>
                  <a:latin typeface="Avenir Next" panose="020B0503020202020204" pitchFamily="34" charset="0"/>
                  <a:cs typeface="Gill Sans MT"/>
                </a:rPr>
                <a:t>and </a:t>
              </a:r>
              <a:r>
                <a:rPr lang="en-US" sz="2200" b="1" dirty="0">
                  <a:solidFill>
                    <a:schemeClr val="accent5"/>
                  </a:solidFill>
                  <a:latin typeface="Avenir Next" panose="020B0503020202020204" pitchFamily="34" charset="0"/>
                  <a:cs typeface="Gill Sans MT"/>
                </a:rPr>
                <a:t>consistency</a:t>
              </a:r>
              <a:r>
                <a:rPr lang="en-US" sz="2200" b="1" dirty="0">
                  <a:solidFill>
                    <a:schemeClr val="tx2"/>
                  </a:solidFill>
                  <a:latin typeface="Avenir Next" panose="020B0503020202020204" pitchFamily="34" charset="0"/>
                  <a:cs typeface="Gill Sans MT"/>
                </a:rPr>
                <a:t> mechanisms</a:t>
              </a:r>
              <a:endParaRPr kumimoji="0" lang="en-US" sz="2200" b="1" i="0" u="none" strike="noStrike" kern="1200" cap="none" spc="0" normalizeH="0" baseline="0" noProof="0" dirty="0">
                <a:ln>
                  <a:noFill/>
                </a:ln>
                <a:solidFill>
                  <a:schemeClr val="tx2"/>
                </a:solidFill>
                <a:effectLst/>
                <a:uLnTx/>
                <a:uFillTx/>
                <a:latin typeface="Avenir Next" panose="020B0503020202020204" pitchFamily="34" charset="0"/>
                <a:cs typeface="Gill Sans MT"/>
              </a:endParaRPr>
            </a:p>
          </p:txBody>
        </p:sp>
      </p:grpSp>
      <p:sp>
        <p:nvSpPr>
          <p:cNvPr id="5" name="Rectangle 4">
            <a:extLst>
              <a:ext uri="{FF2B5EF4-FFF2-40B4-BE49-F238E27FC236}">
                <a16:creationId xmlns:a16="http://schemas.microsoft.com/office/drawing/2014/main" id="{34761AF0-80FE-CCAF-C877-D8C0BBB8F267}"/>
              </a:ext>
            </a:extLst>
          </p:cNvPr>
          <p:cNvSpPr/>
          <p:nvPr/>
        </p:nvSpPr>
        <p:spPr>
          <a:xfrm>
            <a:off x="0" y="5709869"/>
            <a:ext cx="9144000" cy="769441"/>
          </a:xfrm>
          <a:prstGeom prst="rect">
            <a:avLst/>
          </a:prstGeom>
          <a:solidFill>
            <a:schemeClr val="bg1">
              <a:lumMod val="95000"/>
            </a:schemeClr>
          </a:solidFill>
        </p:spPr>
        <p:txBody>
          <a:bodyPr wrap="square">
            <a:spAutoFit/>
          </a:bodyPr>
          <a:lstStyle/>
          <a:p>
            <a:pPr marL="0" lvl="1" algn="ctr" defTabSz="914400">
              <a:defRPr/>
            </a:pPr>
            <a:r>
              <a:rPr lang="en-US" sz="2200" b="1" dirty="0">
                <a:solidFill>
                  <a:srgbClr val="C00000"/>
                </a:solidFill>
                <a:latin typeface="Avenir Next" panose="020B0503020202020204" pitchFamily="34" charset="0"/>
                <a:cs typeface="Gill Sans MT"/>
              </a:rPr>
              <a:t>The </a:t>
            </a:r>
            <a:r>
              <a:rPr lang="en-US" sz="2200" b="1" u="sng" dirty="0">
                <a:solidFill>
                  <a:srgbClr val="C00000"/>
                </a:solidFill>
                <a:latin typeface="Avenir Next" panose="020B0503020202020204" pitchFamily="34" charset="0"/>
                <a:cs typeface="Gill Sans MT"/>
              </a:rPr>
              <a:t>lack of tools</a:t>
            </a:r>
            <a:r>
              <a:rPr lang="en-US" sz="2200" b="1" dirty="0">
                <a:solidFill>
                  <a:srgbClr val="C00000"/>
                </a:solidFill>
                <a:latin typeface="Avenir Next" panose="020B0503020202020204" pitchFamily="34" charset="0"/>
                <a:cs typeface="Gill Sans MT"/>
              </a:rPr>
              <a:t> and </a:t>
            </a:r>
            <a:r>
              <a:rPr lang="en-US" sz="2200" b="1" u="sng" dirty="0">
                <a:solidFill>
                  <a:srgbClr val="C00000"/>
                </a:solidFill>
                <a:latin typeface="Avenir Next" panose="020B0503020202020204" pitchFamily="34" charset="0"/>
                <a:cs typeface="Gill Sans MT"/>
              </a:rPr>
              <a:t>system support</a:t>
            </a:r>
            <a:r>
              <a:rPr lang="en-US" sz="2200" b="1" dirty="0">
                <a:solidFill>
                  <a:srgbClr val="C00000"/>
                </a:solidFill>
                <a:latin typeface="Avenir Next" panose="020B0503020202020204" pitchFamily="34" charset="0"/>
                <a:cs typeface="Gill Sans MT"/>
              </a:rPr>
              <a:t> for </a:t>
            </a:r>
            <a:br>
              <a:rPr lang="en-US" sz="2200" b="1" dirty="0">
                <a:solidFill>
                  <a:srgbClr val="C00000"/>
                </a:solidFill>
                <a:latin typeface="Avenir Next" panose="020B0503020202020204" pitchFamily="34" charset="0"/>
                <a:cs typeface="Gill Sans MT"/>
              </a:rPr>
            </a:br>
            <a:r>
              <a:rPr lang="en-US" sz="2200" b="1" dirty="0">
                <a:solidFill>
                  <a:srgbClr val="C00000"/>
                </a:solidFill>
                <a:latin typeface="Avenir Next" panose="020B0503020202020204" pitchFamily="34" charset="0"/>
                <a:cs typeface="Gill Sans MT"/>
              </a:rPr>
              <a:t>PIM architectures limit the </a:t>
            </a:r>
            <a:r>
              <a:rPr lang="en-US" sz="2200" b="1" u="sng" dirty="0">
                <a:solidFill>
                  <a:srgbClr val="C00000"/>
                </a:solidFill>
                <a:latin typeface="Avenir Next" panose="020B0503020202020204" pitchFamily="34" charset="0"/>
                <a:cs typeface="Gill Sans MT"/>
              </a:rPr>
              <a:t>adoption</a:t>
            </a:r>
            <a:r>
              <a:rPr lang="en-US" sz="2200" b="1" dirty="0">
                <a:solidFill>
                  <a:srgbClr val="C00000"/>
                </a:solidFill>
                <a:latin typeface="Avenir Next" panose="020B0503020202020204" pitchFamily="34" charset="0"/>
                <a:cs typeface="Gill Sans MT"/>
              </a:rPr>
              <a:t> of PIM system</a:t>
            </a:r>
            <a:endParaRPr kumimoji="0" lang="en-US" sz="2200" b="1" i="0" u="none" strike="noStrike" kern="1200" cap="none" spc="0" normalizeH="0" baseline="0" noProof="0" dirty="0">
              <a:ln>
                <a:noFill/>
              </a:ln>
              <a:solidFill>
                <a:srgbClr val="C00000"/>
              </a:solidFill>
              <a:effectLst/>
              <a:uLnTx/>
              <a:uFillTx/>
              <a:latin typeface="Avenir Next" panose="020B0503020202020204" pitchFamily="34" charset="0"/>
              <a:cs typeface="Gill Sans MT"/>
            </a:endParaRPr>
          </a:p>
        </p:txBody>
      </p:sp>
    </p:spTree>
    <p:extLst>
      <p:ext uri="{BB962C8B-B14F-4D97-AF65-F5344CB8AC3E}">
        <p14:creationId xmlns:p14="http://schemas.microsoft.com/office/powerpoint/2010/main" val="32757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260743-ABA5-274B-A6DC-99D41985D2A1}"/>
              </a:ext>
            </a:extLst>
          </p:cNvPr>
          <p:cNvSpPr>
            <a:spLocks noGrp="1"/>
          </p:cNvSpPr>
          <p:nvPr>
            <p:ph idx="1"/>
          </p:nvPr>
        </p:nvSpPr>
        <p:spPr>
          <a:xfrm>
            <a:off x="228600" y="1270660"/>
            <a:ext cx="8610600" cy="4901540"/>
          </a:xfrm>
        </p:spPr>
        <p:txBody>
          <a:bodyPr/>
          <a:lstStyle/>
          <a:p>
            <a:r>
              <a:rPr lang="en-US" sz="1500" dirty="0" err="1"/>
              <a:t>Amirali</a:t>
            </a:r>
            <a:r>
              <a:rPr lang="en-US" sz="1500" dirty="0"/>
              <a:t> </a:t>
            </a:r>
            <a:r>
              <a:rPr lang="en-US" sz="1500" dirty="0" err="1"/>
              <a:t>Boroumand</a:t>
            </a:r>
            <a:r>
              <a:rPr lang="en-US" sz="1500" dirty="0"/>
              <a:t>, </a:t>
            </a:r>
            <a:r>
              <a:rPr lang="en-US" sz="1500" dirty="0" err="1"/>
              <a:t>Saugata</a:t>
            </a:r>
            <a:r>
              <a:rPr lang="en-US" sz="1500" dirty="0"/>
              <a:t> Ghose, </a:t>
            </a:r>
            <a:r>
              <a:rPr lang="en-US" sz="1500" dirty="0" err="1"/>
              <a:t>Berkin</a:t>
            </a:r>
            <a:r>
              <a:rPr lang="en-US" sz="1500" dirty="0"/>
              <a:t> Akin, Ravi Narayanaswami, Geraldo F. Oliveira, </a:t>
            </a:r>
            <a:r>
              <a:rPr lang="en-US" sz="1500" dirty="0" err="1"/>
              <a:t>Xiaoyu</a:t>
            </a:r>
            <a:r>
              <a:rPr lang="en-US" sz="1500" dirty="0"/>
              <a:t> Ma, Eric </a:t>
            </a:r>
            <a:r>
              <a:rPr lang="en-US" sz="1500" dirty="0" err="1"/>
              <a:t>Shiu</a:t>
            </a:r>
            <a:r>
              <a:rPr lang="en-US" sz="1500" dirty="0"/>
              <a:t>, and Onur Mutlu,</a:t>
            </a:r>
            <a:br>
              <a:rPr lang="en-US" sz="1500" dirty="0"/>
            </a:br>
            <a:r>
              <a:rPr lang="en-US" sz="1500" b="1" dirty="0">
                <a:solidFill>
                  <a:schemeClr val="accent5"/>
                </a:solidFill>
                <a:hlinkClick r:id="rId2">
                  <a:extLst>
                    <a:ext uri="{A12FA001-AC4F-418D-AE19-62706E023703}">
                      <ahyp:hlinkClr xmlns:ahyp="http://schemas.microsoft.com/office/drawing/2018/hyperlinkcolor" val="tx"/>
                    </a:ext>
                  </a:extLst>
                </a:hlinkClick>
              </a:rPr>
              <a:t>"Google Neural Network Models for Edge Devices: Analyzing and Mitigating Machine Learning Inference Bottlenecks"</a:t>
            </a:r>
            <a:br>
              <a:rPr lang="en-US" sz="1500" dirty="0">
                <a:solidFill>
                  <a:srgbClr val="0000FF"/>
                </a:solidFill>
              </a:rPr>
            </a:br>
            <a:r>
              <a:rPr lang="en-US" sz="1500" i="1" dirty="0"/>
              <a:t>Proceedings of the </a:t>
            </a:r>
            <a:r>
              <a:rPr lang="en-US" sz="1500" i="1" dirty="0">
                <a:hlinkClick r:id="rId3"/>
              </a:rPr>
              <a:t>30th International Conference on Parallel Architectures and Compilation Techniques</a:t>
            </a:r>
            <a:r>
              <a:rPr lang="en-US" sz="1500" i="1" dirty="0"/>
              <a:t> (</a:t>
            </a:r>
            <a:r>
              <a:rPr lang="en-US" sz="1500" b="1" i="1" dirty="0"/>
              <a:t>PACT</a:t>
            </a:r>
            <a:r>
              <a:rPr lang="en-US" sz="1500" i="1" dirty="0"/>
              <a:t>)</a:t>
            </a:r>
            <a:r>
              <a:rPr lang="en-US" sz="1500" dirty="0"/>
              <a:t>, Virtual, September 2021.</a:t>
            </a:r>
            <a:br>
              <a:rPr lang="en-US" sz="1500" dirty="0"/>
            </a:br>
            <a:r>
              <a:rPr lang="en-US" sz="1500" dirty="0"/>
              <a:t>[</a:t>
            </a:r>
            <a:r>
              <a:rPr lang="en-US" sz="1500" dirty="0">
                <a:hlinkClick r:id="rId4"/>
              </a:rPr>
              <a:t>Slides (pptx)</a:t>
            </a:r>
            <a:r>
              <a:rPr lang="en-US" sz="1500" dirty="0"/>
              <a:t> </a:t>
            </a:r>
            <a:r>
              <a:rPr lang="en-US" sz="1500" dirty="0">
                <a:hlinkClick r:id="rId5"/>
              </a:rPr>
              <a:t>(pdf)</a:t>
            </a:r>
            <a:r>
              <a:rPr lang="en-US" sz="1500" dirty="0"/>
              <a:t>]</a:t>
            </a:r>
            <a:br>
              <a:rPr lang="en-US" sz="1500" dirty="0"/>
            </a:br>
            <a:r>
              <a:rPr lang="en-US" sz="1500" dirty="0"/>
              <a:t>[</a:t>
            </a:r>
            <a:r>
              <a:rPr lang="en-US" sz="1500" dirty="0">
                <a:hlinkClick r:id="rId6"/>
              </a:rPr>
              <a:t>Talk Video</a:t>
            </a:r>
            <a:r>
              <a:rPr lang="en-US" sz="1500" dirty="0"/>
              <a:t> (14 minutes)]</a:t>
            </a:r>
          </a:p>
          <a:p>
            <a:pPr marL="0" indent="0">
              <a:buNone/>
            </a:pPr>
            <a:br>
              <a:rPr lang="en-US" sz="1800" dirty="0"/>
            </a:br>
            <a:br>
              <a:rPr lang="en-US" sz="1800" dirty="0"/>
            </a:br>
            <a:br>
              <a:rPr lang="en-US" sz="1800" dirty="0"/>
            </a:br>
            <a:br>
              <a:rPr lang="en-US" sz="1800" dirty="0"/>
            </a:br>
            <a:endParaRPr lang="en-US" sz="1800" dirty="0"/>
          </a:p>
          <a:p>
            <a:pPr marL="0" indent="0">
              <a:buNone/>
            </a:pPr>
            <a:br>
              <a:rPr lang="en-US" sz="1800" dirty="0"/>
            </a:br>
            <a:br>
              <a:rPr lang="en-US" sz="1800" dirty="0"/>
            </a:br>
            <a:endParaRPr lang="en-US" sz="1800" dirty="0"/>
          </a:p>
        </p:txBody>
      </p:sp>
      <p:pic>
        <p:nvPicPr>
          <p:cNvPr id="6" name="Picture 5">
            <a:extLst>
              <a:ext uri="{FF2B5EF4-FFF2-40B4-BE49-F238E27FC236}">
                <a16:creationId xmlns:a16="http://schemas.microsoft.com/office/drawing/2014/main" id="{E5F50240-ACFE-DB4C-B85E-0E66A9F6E112}"/>
              </a:ext>
            </a:extLst>
          </p:cNvPr>
          <p:cNvPicPr>
            <a:picLocks noChangeAspect="1"/>
          </p:cNvPicPr>
          <p:nvPr/>
        </p:nvPicPr>
        <p:blipFill>
          <a:blip r:embed="rId7"/>
          <a:stretch>
            <a:fillRect/>
          </a:stretch>
        </p:blipFill>
        <p:spPr>
          <a:xfrm>
            <a:off x="0" y="4453707"/>
            <a:ext cx="9144000" cy="1794693"/>
          </a:xfrm>
          <a:prstGeom prst="rect">
            <a:avLst/>
          </a:prstGeom>
        </p:spPr>
      </p:pic>
      <p:sp>
        <p:nvSpPr>
          <p:cNvPr id="5" name="Rectangle 4">
            <a:extLst>
              <a:ext uri="{FF2B5EF4-FFF2-40B4-BE49-F238E27FC236}">
                <a16:creationId xmlns:a16="http://schemas.microsoft.com/office/drawing/2014/main" id="{B36B1348-F067-3402-A629-42472D44DBC9}"/>
              </a:ext>
            </a:extLst>
          </p:cNvPr>
          <p:cNvSpPr/>
          <p:nvPr/>
        </p:nvSpPr>
        <p:spPr>
          <a:xfrm>
            <a:off x="0" y="3200400"/>
            <a:ext cx="9144000" cy="1031051"/>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sng" strike="noStrike" kern="1200" cap="none" spc="0" normalizeH="0" baseline="0" noProof="0" dirty="0">
                <a:ln>
                  <a:noFill/>
                </a:ln>
                <a:solidFill>
                  <a:srgbClr val="C00000"/>
                </a:solidFill>
                <a:effectLst/>
                <a:uLnTx/>
                <a:uFillTx/>
                <a:latin typeface="Avenir Next" panose="020B0503020202020204" pitchFamily="34" charset="0"/>
                <a:ea typeface="ＭＳ Ｐゴシック" panose="020B0600070205080204" pitchFamily="34" charset="-128"/>
              </a:rPr>
              <a:t>&gt; 90%</a:t>
            </a:r>
            <a:r>
              <a:rPr kumimoji="0" lang="en-US" sz="3000" b="1" i="0" strike="noStrike" kern="1200" cap="none" spc="0" normalizeH="0" baseline="0" noProof="0" dirty="0">
                <a:ln>
                  <a:noFill/>
                </a:ln>
                <a:solidFill>
                  <a:srgbClr val="C00000"/>
                </a:solidFill>
                <a:effectLst/>
                <a:uLnTx/>
                <a:uFillTx/>
                <a:latin typeface="Avenir Next" panose="020B0503020202020204" pitchFamily="34" charset="0"/>
                <a:ea typeface="ＭＳ Ｐゴシック" panose="020B0600070205080204" pitchFamily="34" charset="-128"/>
              </a:rPr>
              <a:t> </a:t>
            </a:r>
            <a:r>
              <a:rPr kumimoji="0" lang="en-US" sz="3000" b="1" i="0" u="none" strike="noStrike" kern="1200" cap="none" spc="0" normalizeH="0" baseline="0" noProof="0" dirty="0">
                <a:ln>
                  <a:noFill/>
                </a:ln>
                <a:solidFill>
                  <a:srgbClr val="C00000"/>
                </a:solidFill>
                <a:effectLst/>
                <a:uLnTx/>
                <a:uFillTx/>
                <a:latin typeface="Avenir Next" panose="020B0503020202020204" pitchFamily="34" charset="0"/>
                <a:ea typeface="ＭＳ Ｐゴシック" panose="020B0600070205080204" pitchFamily="34" charset="-128"/>
              </a:rPr>
              <a:t>of the </a:t>
            </a:r>
            <a:r>
              <a:rPr kumimoji="0" lang="en-US" sz="3000" b="1" i="0" u="sng" strike="noStrike" kern="1200" cap="none" spc="0" normalizeH="0" baseline="0" noProof="0" dirty="0">
                <a:ln>
                  <a:noFill/>
                </a:ln>
                <a:solidFill>
                  <a:srgbClr val="C00000"/>
                </a:solidFill>
                <a:effectLst/>
                <a:uLnTx/>
                <a:uFillTx/>
                <a:latin typeface="Avenir Next" panose="020B0503020202020204" pitchFamily="34" charset="0"/>
                <a:ea typeface="ＭＳ Ｐゴシック" panose="020B0600070205080204" pitchFamily="34" charset="-128"/>
              </a:rPr>
              <a:t>total system energy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C00000"/>
                </a:solidFill>
                <a:effectLst/>
                <a:uLnTx/>
                <a:uFillTx/>
                <a:latin typeface="Avenir Next" panose="020B0503020202020204" pitchFamily="34" charset="0"/>
                <a:ea typeface="ＭＳ Ｐゴシック" panose="020B0600070205080204" pitchFamily="34" charset="-128"/>
              </a:rPr>
              <a:t>is spent on </a:t>
            </a:r>
            <a:r>
              <a:rPr kumimoji="0" lang="en-US" sz="3000" b="1" i="0" u="sng" strike="noStrike" kern="1200" cap="none" spc="0" normalizeH="0" baseline="0" noProof="0" dirty="0">
                <a:ln>
                  <a:noFill/>
                </a:ln>
                <a:solidFill>
                  <a:srgbClr val="C00000"/>
                </a:solidFill>
                <a:effectLst/>
                <a:uLnTx/>
                <a:uFillTx/>
                <a:latin typeface="Avenir Next" panose="020B0503020202020204" pitchFamily="34" charset="0"/>
                <a:ea typeface="ＭＳ Ｐゴシック" panose="020B0600070205080204" pitchFamily="34" charset="-128"/>
              </a:rPr>
              <a:t>memory</a:t>
            </a:r>
            <a:r>
              <a:rPr kumimoji="0" lang="en-US" sz="3000" b="1" i="0" u="none" strike="noStrike" kern="1200" cap="none" spc="0" normalizeH="0" baseline="0" noProof="0" dirty="0">
                <a:ln>
                  <a:noFill/>
                </a:ln>
                <a:solidFill>
                  <a:srgbClr val="C00000"/>
                </a:solidFill>
                <a:effectLst/>
                <a:uLnTx/>
                <a:uFillTx/>
                <a:latin typeface="Avenir Next" panose="020B0503020202020204" pitchFamily="34" charset="0"/>
                <a:ea typeface="ＭＳ Ｐゴシック" panose="020B0600070205080204" pitchFamily="34" charset="-128"/>
              </a:rPr>
              <a:t> in large ML models</a:t>
            </a:r>
          </a:p>
        </p:txBody>
      </p:sp>
      <p:sp>
        <p:nvSpPr>
          <p:cNvPr id="13" name="Title 1">
            <a:extLst>
              <a:ext uri="{FF2B5EF4-FFF2-40B4-BE49-F238E27FC236}">
                <a16:creationId xmlns:a16="http://schemas.microsoft.com/office/drawing/2014/main" id="{E6AF0DA6-0815-7ACD-87B0-5FB76C0F51D1}"/>
              </a:ext>
            </a:extLst>
          </p:cNvPr>
          <p:cNvSpPr txBox="1">
            <a:spLocks/>
          </p:cNvSpPr>
          <p:nvPr/>
        </p:nvSpPr>
        <p:spPr bwMode="auto">
          <a:xfrm>
            <a:off x="228600" y="152400"/>
            <a:ext cx="89154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DA2DB"/>
                </a:solidFill>
                <a:effectLst/>
                <a:uLnTx/>
                <a:uFillTx/>
                <a:latin typeface="Avenir Next" panose="020B0503020202020204" pitchFamily="34" charset="0"/>
              </a:rPr>
              <a:t>Data Movement Overwhelms </a:t>
            </a:r>
            <a:br>
              <a:rPr kumimoji="0" lang="en-US" sz="2800" b="1" i="0" u="none" strike="noStrike" kern="0" cap="none" spc="0" normalizeH="0" baseline="0" noProof="0" dirty="0">
                <a:ln>
                  <a:noFill/>
                </a:ln>
                <a:solidFill>
                  <a:srgbClr val="5DA2DB"/>
                </a:solidFill>
                <a:effectLst/>
                <a:uLnTx/>
                <a:uFillTx/>
                <a:latin typeface="Avenir Next" panose="020B0503020202020204" pitchFamily="34" charset="0"/>
              </a:rPr>
            </a:br>
            <a:r>
              <a:rPr kumimoji="0" lang="en-US" sz="2800" b="1" i="0" u="none" strike="noStrike" kern="0" cap="none" spc="0" normalizeH="0" baseline="0" noProof="0" dirty="0">
                <a:ln>
                  <a:noFill/>
                </a:ln>
                <a:solidFill>
                  <a:srgbClr val="5DA2DB"/>
                </a:solidFill>
                <a:effectLst/>
                <a:uLnTx/>
                <a:uFillTx/>
                <a:latin typeface="Avenir Next" panose="020B0503020202020204" pitchFamily="34" charset="0"/>
              </a:rPr>
              <a:t>Modern Accelerators </a:t>
            </a:r>
          </a:p>
        </p:txBody>
      </p:sp>
    </p:spTree>
    <p:extLst>
      <p:ext uri="{BB962C8B-B14F-4D97-AF65-F5344CB8AC3E}">
        <p14:creationId xmlns:p14="http://schemas.microsoft.com/office/powerpoint/2010/main" val="33321315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3C466CB-296E-ABC7-C899-195B01686C5C}"/>
              </a:ext>
            </a:extLst>
          </p:cNvPr>
          <p:cNvGrpSpPr/>
          <p:nvPr/>
        </p:nvGrpSpPr>
        <p:grpSpPr>
          <a:xfrm>
            <a:off x="169011" y="3389904"/>
            <a:ext cx="9144000" cy="848609"/>
            <a:chOff x="406767" y="3421560"/>
            <a:chExt cx="8475011" cy="856896"/>
          </a:xfrm>
        </p:grpSpPr>
        <p:sp>
          <p:nvSpPr>
            <p:cNvPr id="15" name="TextBox 14">
              <a:extLst>
                <a:ext uri="{FF2B5EF4-FFF2-40B4-BE49-F238E27FC236}">
                  <a16:creationId xmlns:a16="http://schemas.microsoft.com/office/drawing/2014/main" id="{C2B9C1D5-4DAA-44A1-5B2D-8E01CA774D50}"/>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cs typeface="Gill Sans MT"/>
                </a:rPr>
                <a:t>3</a:t>
              </a:r>
            </a:p>
          </p:txBody>
        </p:sp>
        <p:sp>
          <p:nvSpPr>
            <p:cNvPr id="16" name="TextBox 15">
              <a:extLst>
                <a:ext uri="{FF2B5EF4-FFF2-40B4-BE49-F238E27FC236}">
                  <a16:creationId xmlns:a16="http://schemas.microsoft.com/office/drawing/2014/main" id="{CB0D159F-97BE-1388-7CD8-1740668FBB67}"/>
                </a:ext>
              </a:extLst>
            </p:cNvPr>
            <p:cNvSpPr txBox="1"/>
            <p:nvPr/>
          </p:nvSpPr>
          <p:spPr>
            <a:xfrm>
              <a:off x="880776" y="3501501"/>
              <a:ext cx="8001002" cy="776955"/>
            </a:xfrm>
            <a:prstGeom prst="rect">
              <a:avLst/>
            </a:prstGeom>
            <a:noFill/>
          </p:spPr>
          <p:txBody>
            <a:bodyPr wrap="square" rtlCol="0">
              <a:spAutoFit/>
            </a:bodyPr>
            <a:lstStyle/>
            <a:p>
              <a:pPr lvl="0" defTabSz="914400">
                <a:defRPr/>
              </a:pPr>
              <a:r>
                <a:rPr lang="en-US" sz="2200" b="1" dirty="0">
                  <a:solidFill>
                    <a:schemeClr val="accent5"/>
                  </a:solidFill>
                  <a:latin typeface="Avenir Next" panose="020B0503020202020204" pitchFamily="34" charset="0"/>
                  <a:cs typeface="Gill Sans MT"/>
                </a:rPr>
                <a:t>Compiler support </a:t>
              </a:r>
              <a:r>
                <a:rPr lang="en-US" sz="2200" b="1" dirty="0">
                  <a:solidFill>
                    <a:schemeClr val="tx2"/>
                  </a:solidFill>
                  <a:latin typeface="Avenir Next" panose="020B0503020202020204" pitchFamily="34" charset="0"/>
                  <a:cs typeface="Gill Sans MT"/>
                </a:rPr>
                <a:t>and </a:t>
              </a:r>
              <a:r>
                <a:rPr lang="en-US" sz="2200" b="1" dirty="0">
                  <a:solidFill>
                    <a:schemeClr val="accent5"/>
                  </a:solidFill>
                  <a:latin typeface="Avenir Next" panose="020B0503020202020204" pitchFamily="34" charset="0"/>
                  <a:cs typeface="Gill Sans MT"/>
                </a:rPr>
                <a:t>compiler optimizations </a:t>
              </a:r>
              <a:br>
                <a:rPr lang="en-US" sz="2200" b="1" dirty="0">
                  <a:solidFill>
                    <a:schemeClr val="accent5"/>
                  </a:solidFill>
                  <a:latin typeface="Avenir Next" panose="020B0503020202020204" pitchFamily="34" charset="0"/>
                  <a:cs typeface="Gill Sans MT"/>
                </a:rPr>
              </a:br>
              <a:r>
                <a:rPr lang="en-US" sz="2200" b="1" dirty="0">
                  <a:solidFill>
                    <a:schemeClr val="tx2"/>
                  </a:solidFill>
                  <a:latin typeface="Avenir Next" panose="020B0503020202020204" pitchFamily="34" charset="0"/>
                  <a:cs typeface="Gill Sans MT"/>
                </a:rPr>
                <a:t>targeting PIM architectures</a:t>
              </a:r>
              <a:endParaRPr kumimoji="0" lang="en-US" sz="2200" b="1" i="0" u="none" strike="noStrike" kern="1200" cap="none" spc="0" normalizeH="0" baseline="0" noProof="0" dirty="0">
                <a:ln>
                  <a:noFill/>
                </a:ln>
                <a:solidFill>
                  <a:schemeClr val="tx2"/>
                </a:solidFill>
                <a:effectLst/>
                <a:uLnTx/>
                <a:uFillTx/>
                <a:latin typeface="Avenir Next" panose="020B0503020202020204" pitchFamily="34" charset="0"/>
                <a:cs typeface="Gill Sans MT"/>
              </a:endParaRPr>
            </a:p>
          </p:txBody>
        </p:sp>
      </p:grpSp>
      <p:grpSp>
        <p:nvGrpSpPr>
          <p:cNvPr id="17" name="Group 16">
            <a:extLst>
              <a:ext uri="{FF2B5EF4-FFF2-40B4-BE49-F238E27FC236}">
                <a16:creationId xmlns:a16="http://schemas.microsoft.com/office/drawing/2014/main" id="{AE97B900-E22A-6F70-799B-1A4374E9B672}"/>
              </a:ext>
            </a:extLst>
          </p:cNvPr>
          <p:cNvGrpSpPr/>
          <p:nvPr/>
        </p:nvGrpSpPr>
        <p:grpSpPr>
          <a:xfrm>
            <a:off x="169011" y="4210133"/>
            <a:ext cx="9144000" cy="848609"/>
            <a:chOff x="406767" y="3421560"/>
            <a:chExt cx="8475011" cy="856896"/>
          </a:xfrm>
        </p:grpSpPr>
        <p:sp>
          <p:nvSpPr>
            <p:cNvPr id="18" name="TextBox 17">
              <a:extLst>
                <a:ext uri="{FF2B5EF4-FFF2-40B4-BE49-F238E27FC236}">
                  <a16:creationId xmlns:a16="http://schemas.microsoft.com/office/drawing/2014/main" id="{11E32860-7AD2-8A6A-217E-B90E90470E92}"/>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cs typeface="Gill Sans MT"/>
                </a:rPr>
                <a:t>4</a:t>
              </a:r>
            </a:p>
          </p:txBody>
        </p:sp>
        <p:sp>
          <p:nvSpPr>
            <p:cNvPr id="19" name="TextBox 18">
              <a:extLst>
                <a:ext uri="{FF2B5EF4-FFF2-40B4-BE49-F238E27FC236}">
                  <a16:creationId xmlns:a16="http://schemas.microsoft.com/office/drawing/2014/main" id="{87C314A2-166E-35A4-2DFB-EF7D714E2D66}"/>
                </a:ext>
              </a:extLst>
            </p:cNvPr>
            <p:cNvSpPr txBox="1"/>
            <p:nvPr/>
          </p:nvSpPr>
          <p:spPr>
            <a:xfrm>
              <a:off x="880776" y="3501501"/>
              <a:ext cx="8001002" cy="776955"/>
            </a:xfrm>
            <a:prstGeom prst="rect">
              <a:avLst/>
            </a:prstGeom>
            <a:noFill/>
          </p:spPr>
          <p:txBody>
            <a:bodyPr wrap="square" rtlCol="0">
              <a:spAutoFit/>
            </a:bodyPr>
            <a:lstStyle/>
            <a:p>
              <a:pPr lvl="0" defTabSz="914400">
                <a:defRPr/>
              </a:pPr>
              <a:r>
                <a:rPr lang="en-US" sz="2200" b="1" dirty="0">
                  <a:solidFill>
                    <a:schemeClr val="accent5"/>
                  </a:solidFill>
                  <a:latin typeface="Avenir Next" panose="020B0503020202020204" pitchFamily="34" charset="0"/>
                  <a:cs typeface="Gill Sans MT"/>
                </a:rPr>
                <a:t>Operating system support </a:t>
              </a:r>
              <a:r>
                <a:rPr lang="en-US" sz="2200" b="1" dirty="0">
                  <a:solidFill>
                    <a:schemeClr val="tx2"/>
                  </a:solidFill>
                  <a:latin typeface="Avenir Next" panose="020B0503020202020204" pitchFamily="34" charset="0"/>
                  <a:cs typeface="Gill Sans MT"/>
                </a:rPr>
                <a:t>for PIM-aware virtual memory, memory management, data allocation and mapping</a:t>
              </a:r>
              <a:endParaRPr kumimoji="0" lang="en-US" sz="2200" b="1" i="0" u="none" strike="noStrike" kern="1200" cap="none" spc="0" normalizeH="0" baseline="0" noProof="0" dirty="0">
                <a:ln>
                  <a:noFill/>
                </a:ln>
                <a:solidFill>
                  <a:schemeClr val="tx2"/>
                </a:solidFill>
                <a:effectLst/>
                <a:uLnTx/>
                <a:uFillTx/>
                <a:latin typeface="Avenir Next" panose="020B0503020202020204" pitchFamily="34" charset="0"/>
                <a:cs typeface="Gill Sans MT"/>
              </a:endParaRPr>
            </a:p>
          </p:txBody>
        </p:sp>
      </p:grpSp>
      <p:sp>
        <p:nvSpPr>
          <p:cNvPr id="2" name="Title 1">
            <a:extLst>
              <a:ext uri="{FF2B5EF4-FFF2-40B4-BE49-F238E27FC236}">
                <a16:creationId xmlns:a16="http://schemas.microsoft.com/office/drawing/2014/main" id="{3FB42618-24F7-F63F-52F7-CFF1BEA03E15}"/>
              </a:ext>
            </a:extLst>
          </p:cNvPr>
          <p:cNvSpPr>
            <a:spLocks noGrp="1"/>
          </p:cNvSpPr>
          <p:nvPr>
            <p:ph type="title"/>
          </p:nvPr>
        </p:nvSpPr>
        <p:spPr>
          <a:xfrm>
            <a:off x="169011" y="132334"/>
            <a:ext cx="8894602" cy="917998"/>
          </a:xfrm>
        </p:spPr>
        <p:txBody>
          <a:bodyPr>
            <a:normAutofit fontScale="90000"/>
          </a:bodyPr>
          <a:lstStyle/>
          <a:p>
            <a:r>
              <a:rPr lang="en-US" dirty="0"/>
              <a:t>Processing-in-Memory: </a:t>
            </a:r>
            <a:br>
              <a:rPr lang="en-US" dirty="0"/>
            </a:br>
            <a:r>
              <a:rPr lang="en-US" sz="3600" dirty="0"/>
              <a:t>In This Talk</a:t>
            </a:r>
            <a:endParaRPr lang="en-US" dirty="0"/>
          </a:p>
        </p:txBody>
      </p:sp>
      <p:sp>
        <p:nvSpPr>
          <p:cNvPr id="7" name="Rectangle 6">
            <a:extLst>
              <a:ext uri="{FF2B5EF4-FFF2-40B4-BE49-F238E27FC236}">
                <a16:creationId xmlns:a16="http://schemas.microsoft.com/office/drawing/2014/main" id="{FE0D7D45-B8A4-E326-5469-496AF4D7A915}"/>
              </a:ext>
            </a:extLst>
          </p:cNvPr>
          <p:cNvSpPr/>
          <p:nvPr/>
        </p:nvSpPr>
        <p:spPr>
          <a:xfrm>
            <a:off x="16157" y="1228284"/>
            <a:ext cx="9144000" cy="523220"/>
          </a:xfrm>
          <a:prstGeom prst="rect">
            <a:avLst/>
          </a:prstGeom>
          <a:noFill/>
        </p:spPr>
        <p:txBody>
          <a:bodyPr wrap="square">
            <a:spAutoFit/>
          </a:bodyPr>
          <a:lstStyle/>
          <a:p>
            <a:pPr marL="0" marR="0" lvl="1"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cs typeface="Gill Sans MT"/>
              </a:rPr>
              <a:t>To fully support</a:t>
            </a:r>
            <a:r>
              <a:rPr lang="en-US" sz="2800" b="1" dirty="0">
                <a:solidFill>
                  <a:prstClr val="black"/>
                </a:solidFill>
                <a:latin typeface="Avenir Next" panose="020B0503020202020204" pitchFamily="34" charset="0"/>
                <a:cs typeface="Gill Sans MT"/>
              </a:rPr>
              <a:t> PIM systems, </a:t>
            </a:r>
            <a: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cs typeface="Gill Sans MT"/>
              </a:rPr>
              <a:t>we need</a:t>
            </a:r>
            <a:r>
              <a:rPr kumimoji="0" lang="en-US" sz="2800" b="1" i="0" u="none" strike="noStrike" kern="1200" cap="none" spc="0" normalizeH="0" noProof="0" dirty="0">
                <a:ln>
                  <a:noFill/>
                </a:ln>
                <a:solidFill>
                  <a:prstClr val="black"/>
                </a:solidFill>
                <a:effectLst/>
                <a:uLnTx/>
                <a:uFillTx/>
                <a:latin typeface="Avenir Next" panose="020B0503020202020204" pitchFamily="34" charset="0"/>
                <a:cs typeface="Gill Sans MT"/>
              </a:rPr>
              <a:t> to develop:</a:t>
            </a:r>
            <a:endParaRPr kumimoji="0" lang="en-US" sz="2800" b="1" i="0" u="none" strike="noStrike" kern="1200" cap="none" spc="0" normalizeH="0" baseline="0" noProof="0" dirty="0">
              <a:ln>
                <a:noFill/>
              </a:ln>
              <a:solidFill>
                <a:prstClr val="black"/>
              </a:solidFill>
              <a:effectLst/>
              <a:uLnTx/>
              <a:uFillTx/>
              <a:latin typeface="Avenir Next" panose="020B0503020202020204" pitchFamily="34" charset="0"/>
              <a:cs typeface="Gill Sans MT"/>
            </a:endParaRPr>
          </a:p>
        </p:txBody>
      </p:sp>
      <p:grpSp>
        <p:nvGrpSpPr>
          <p:cNvPr id="8" name="Group 7">
            <a:extLst>
              <a:ext uri="{FF2B5EF4-FFF2-40B4-BE49-F238E27FC236}">
                <a16:creationId xmlns:a16="http://schemas.microsoft.com/office/drawing/2014/main" id="{43353EDB-98E6-1613-B532-1CF9803AF10A}"/>
              </a:ext>
            </a:extLst>
          </p:cNvPr>
          <p:cNvGrpSpPr/>
          <p:nvPr/>
        </p:nvGrpSpPr>
        <p:grpSpPr>
          <a:xfrm>
            <a:off x="169011" y="1723124"/>
            <a:ext cx="9448800" cy="874931"/>
            <a:chOff x="568179" y="3421559"/>
            <a:chExt cx="8407213" cy="883477"/>
          </a:xfrm>
        </p:grpSpPr>
        <p:sp>
          <p:nvSpPr>
            <p:cNvPr id="9" name="TextBox 8">
              <a:extLst>
                <a:ext uri="{FF2B5EF4-FFF2-40B4-BE49-F238E27FC236}">
                  <a16:creationId xmlns:a16="http://schemas.microsoft.com/office/drawing/2014/main" id="{BAEF96DB-E03B-9008-2828-1537A7AC14D1}"/>
                </a:ext>
              </a:extLst>
            </p:cNvPr>
            <p:cNvSpPr txBox="1"/>
            <p:nvPr/>
          </p:nvSpPr>
          <p:spPr>
            <a:xfrm>
              <a:off x="568179" y="3421559"/>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cs typeface="Gill Sans MT"/>
                </a:rPr>
                <a:t>1</a:t>
              </a:r>
            </a:p>
          </p:txBody>
        </p:sp>
        <p:sp>
          <p:nvSpPr>
            <p:cNvPr id="10" name="TextBox 9">
              <a:extLst>
                <a:ext uri="{FF2B5EF4-FFF2-40B4-BE49-F238E27FC236}">
                  <a16:creationId xmlns:a16="http://schemas.microsoft.com/office/drawing/2014/main" id="{CF02394F-A07E-ABAF-FEFC-42F0B0B3AB18}"/>
                </a:ext>
              </a:extLst>
            </p:cNvPr>
            <p:cNvSpPr txBox="1"/>
            <p:nvPr/>
          </p:nvSpPr>
          <p:spPr>
            <a:xfrm>
              <a:off x="974390" y="3528080"/>
              <a:ext cx="8001002" cy="776956"/>
            </a:xfrm>
            <a:prstGeom prst="rect">
              <a:avLst/>
            </a:prstGeom>
            <a:noFill/>
          </p:spPr>
          <p:txBody>
            <a:bodyPr wrap="square" rtlCol="0">
              <a:spAutoFit/>
            </a:bodyPr>
            <a:lstStyle/>
            <a:p>
              <a:pPr lvl="0" defTabSz="914400">
                <a:defRPr/>
              </a:pPr>
              <a:r>
                <a:rPr lang="en-US" sz="2200" b="1" dirty="0">
                  <a:solidFill>
                    <a:schemeClr val="accent5"/>
                  </a:solidFill>
                  <a:latin typeface="Avenir Next" panose="020B0503020202020204" pitchFamily="34" charset="0"/>
                  <a:cs typeface="Gill Sans MT"/>
                </a:rPr>
                <a:t>Workload characterization </a:t>
              </a:r>
              <a:r>
                <a:rPr lang="en-US" sz="2200" b="1" dirty="0">
                  <a:solidFill>
                    <a:schemeClr val="tx2"/>
                  </a:solidFill>
                  <a:latin typeface="Avenir Next" panose="020B0503020202020204" pitchFamily="34" charset="0"/>
                  <a:cs typeface="Gill Sans MT"/>
                </a:rPr>
                <a:t>methodologies and </a:t>
              </a:r>
              <a:br>
                <a:rPr lang="en-US" sz="2200" b="1" dirty="0">
                  <a:solidFill>
                    <a:schemeClr val="tx2"/>
                  </a:solidFill>
                  <a:latin typeface="Avenir Next" panose="020B0503020202020204" pitchFamily="34" charset="0"/>
                  <a:cs typeface="Gill Sans MT"/>
                </a:rPr>
              </a:br>
              <a:r>
                <a:rPr lang="en-US" sz="2200" b="1" dirty="0">
                  <a:solidFill>
                    <a:schemeClr val="accent5"/>
                  </a:solidFill>
                  <a:latin typeface="Avenir Next" panose="020B0503020202020204" pitchFamily="34" charset="0"/>
                  <a:cs typeface="Gill Sans MT"/>
                </a:rPr>
                <a:t>benchmark suites </a:t>
              </a:r>
              <a:r>
                <a:rPr lang="en-US" sz="2200" b="1" dirty="0">
                  <a:solidFill>
                    <a:schemeClr val="tx2"/>
                  </a:solidFill>
                  <a:latin typeface="Avenir Next" panose="020B0503020202020204" pitchFamily="34" charset="0"/>
                  <a:cs typeface="Gill Sans MT"/>
                </a:rPr>
                <a:t>targeting PIM architectures</a:t>
              </a:r>
              <a:endParaRPr kumimoji="0" lang="en-US" sz="2200" b="1" i="0" u="none" strike="noStrike" kern="1200" cap="none" spc="0" normalizeH="0" baseline="0" noProof="0" dirty="0">
                <a:ln>
                  <a:noFill/>
                </a:ln>
                <a:solidFill>
                  <a:schemeClr val="tx2"/>
                </a:solidFill>
                <a:effectLst/>
                <a:uLnTx/>
                <a:uFillTx/>
                <a:latin typeface="Avenir Next" panose="020B0503020202020204" pitchFamily="34" charset="0"/>
                <a:cs typeface="Gill Sans MT"/>
              </a:endParaRPr>
            </a:p>
          </p:txBody>
        </p:sp>
      </p:grpSp>
      <p:grpSp>
        <p:nvGrpSpPr>
          <p:cNvPr id="20" name="Group 19">
            <a:extLst>
              <a:ext uri="{FF2B5EF4-FFF2-40B4-BE49-F238E27FC236}">
                <a16:creationId xmlns:a16="http://schemas.microsoft.com/office/drawing/2014/main" id="{4D4707DE-1E96-F85E-4F42-323E61D501EB}"/>
              </a:ext>
            </a:extLst>
          </p:cNvPr>
          <p:cNvGrpSpPr/>
          <p:nvPr/>
        </p:nvGrpSpPr>
        <p:grpSpPr>
          <a:xfrm>
            <a:off x="169011" y="5030362"/>
            <a:ext cx="9144000" cy="707887"/>
            <a:chOff x="406767" y="3421560"/>
            <a:chExt cx="8475011" cy="714800"/>
          </a:xfrm>
        </p:grpSpPr>
        <p:sp>
          <p:nvSpPr>
            <p:cNvPr id="21" name="TextBox 20">
              <a:extLst>
                <a:ext uri="{FF2B5EF4-FFF2-40B4-BE49-F238E27FC236}">
                  <a16:creationId xmlns:a16="http://schemas.microsoft.com/office/drawing/2014/main" id="{E1844B5E-0D01-553F-B9F9-D9326665FF27}"/>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cs typeface="Gill Sans MT"/>
                </a:rPr>
                <a:t>5</a:t>
              </a:r>
            </a:p>
          </p:txBody>
        </p:sp>
        <p:sp>
          <p:nvSpPr>
            <p:cNvPr id="22" name="TextBox 21">
              <a:extLst>
                <a:ext uri="{FF2B5EF4-FFF2-40B4-BE49-F238E27FC236}">
                  <a16:creationId xmlns:a16="http://schemas.microsoft.com/office/drawing/2014/main" id="{AEAF9EE6-15E1-41DA-DBAD-6D5BFC2E26E7}"/>
                </a:ext>
              </a:extLst>
            </p:cNvPr>
            <p:cNvSpPr txBox="1"/>
            <p:nvPr/>
          </p:nvSpPr>
          <p:spPr>
            <a:xfrm>
              <a:off x="880776" y="3579826"/>
              <a:ext cx="8001002" cy="435095"/>
            </a:xfrm>
            <a:prstGeom prst="rect">
              <a:avLst/>
            </a:prstGeom>
            <a:noFill/>
          </p:spPr>
          <p:txBody>
            <a:bodyPr wrap="square" rtlCol="0">
              <a:spAutoFit/>
            </a:bodyPr>
            <a:lstStyle/>
            <a:p>
              <a:pPr lvl="0" defTabSz="914400">
                <a:defRPr/>
              </a:pPr>
              <a:r>
                <a:rPr lang="en-US" sz="2200" b="1" dirty="0">
                  <a:solidFill>
                    <a:schemeClr val="tx2"/>
                  </a:solidFill>
                  <a:latin typeface="Avenir Next" panose="020B0503020202020204" pitchFamily="34" charset="0"/>
                  <a:cs typeface="Gill Sans MT"/>
                </a:rPr>
                <a:t>Efficient </a:t>
              </a:r>
              <a:r>
                <a:rPr lang="en-US" sz="2200" b="1" dirty="0">
                  <a:solidFill>
                    <a:schemeClr val="accent5"/>
                  </a:solidFill>
                  <a:latin typeface="Avenir Next" panose="020B0503020202020204" pitchFamily="34" charset="0"/>
                  <a:cs typeface="Gill Sans MT"/>
                </a:rPr>
                <a:t>data coherence </a:t>
              </a:r>
              <a:r>
                <a:rPr lang="en-US" sz="2200" b="1" dirty="0">
                  <a:solidFill>
                    <a:schemeClr val="tx2"/>
                  </a:solidFill>
                  <a:latin typeface="Avenir Next" panose="020B0503020202020204" pitchFamily="34" charset="0"/>
                  <a:cs typeface="Gill Sans MT"/>
                </a:rPr>
                <a:t>and </a:t>
              </a:r>
              <a:r>
                <a:rPr lang="en-US" sz="2200" b="1" dirty="0">
                  <a:solidFill>
                    <a:schemeClr val="accent5"/>
                  </a:solidFill>
                  <a:latin typeface="Avenir Next" panose="020B0503020202020204" pitchFamily="34" charset="0"/>
                  <a:cs typeface="Gill Sans MT"/>
                </a:rPr>
                <a:t>consistency</a:t>
              </a:r>
              <a:r>
                <a:rPr lang="en-US" sz="2200" b="1" dirty="0">
                  <a:solidFill>
                    <a:schemeClr val="tx2"/>
                  </a:solidFill>
                  <a:latin typeface="Avenir Next" panose="020B0503020202020204" pitchFamily="34" charset="0"/>
                  <a:cs typeface="Gill Sans MT"/>
                </a:rPr>
                <a:t> mechanisms</a:t>
              </a:r>
              <a:endParaRPr kumimoji="0" lang="en-US" sz="2200" b="1" i="0" u="none" strike="noStrike" kern="1200" cap="none" spc="0" normalizeH="0" baseline="0" noProof="0" dirty="0">
                <a:ln>
                  <a:noFill/>
                </a:ln>
                <a:solidFill>
                  <a:schemeClr val="tx2"/>
                </a:solidFill>
                <a:effectLst/>
                <a:uLnTx/>
                <a:uFillTx/>
                <a:latin typeface="Avenir Next" panose="020B0503020202020204" pitchFamily="34" charset="0"/>
                <a:cs typeface="Gill Sans MT"/>
              </a:endParaRPr>
            </a:p>
          </p:txBody>
        </p:sp>
      </p:grpSp>
      <p:sp>
        <p:nvSpPr>
          <p:cNvPr id="5" name="Rectangle 4">
            <a:extLst>
              <a:ext uri="{FF2B5EF4-FFF2-40B4-BE49-F238E27FC236}">
                <a16:creationId xmlns:a16="http://schemas.microsoft.com/office/drawing/2014/main" id="{34761AF0-80FE-CCAF-C877-D8C0BBB8F267}"/>
              </a:ext>
            </a:extLst>
          </p:cNvPr>
          <p:cNvSpPr/>
          <p:nvPr/>
        </p:nvSpPr>
        <p:spPr>
          <a:xfrm>
            <a:off x="0" y="5709869"/>
            <a:ext cx="9144000" cy="769441"/>
          </a:xfrm>
          <a:prstGeom prst="rect">
            <a:avLst/>
          </a:prstGeom>
          <a:solidFill>
            <a:schemeClr val="bg1">
              <a:lumMod val="95000"/>
            </a:schemeClr>
          </a:solidFill>
        </p:spPr>
        <p:txBody>
          <a:bodyPr wrap="square">
            <a:spAutoFit/>
          </a:bodyPr>
          <a:lstStyle/>
          <a:p>
            <a:pPr marL="0" lvl="1" algn="ctr" defTabSz="914400">
              <a:defRPr/>
            </a:pPr>
            <a:r>
              <a:rPr lang="en-US" sz="2200" b="1" dirty="0">
                <a:solidFill>
                  <a:srgbClr val="C00000"/>
                </a:solidFill>
                <a:latin typeface="Avenir Next" panose="020B0503020202020204" pitchFamily="34" charset="0"/>
                <a:cs typeface="Gill Sans MT"/>
              </a:rPr>
              <a:t>The </a:t>
            </a:r>
            <a:r>
              <a:rPr lang="en-US" sz="2200" b="1" u="sng" dirty="0">
                <a:solidFill>
                  <a:srgbClr val="C00000"/>
                </a:solidFill>
                <a:latin typeface="Avenir Next" panose="020B0503020202020204" pitchFamily="34" charset="0"/>
                <a:cs typeface="Gill Sans MT"/>
              </a:rPr>
              <a:t>lack of tools</a:t>
            </a:r>
            <a:r>
              <a:rPr lang="en-US" sz="2200" b="1" dirty="0">
                <a:solidFill>
                  <a:srgbClr val="C00000"/>
                </a:solidFill>
                <a:latin typeface="Avenir Next" panose="020B0503020202020204" pitchFamily="34" charset="0"/>
                <a:cs typeface="Gill Sans MT"/>
              </a:rPr>
              <a:t> and </a:t>
            </a:r>
            <a:r>
              <a:rPr lang="en-US" sz="2200" b="1" u="sng" dirty="0">
                <a:solidFill>
                  <a:srgbClr val="C00000"/>
                </a:solidFill>
                <a:latin typeface="Avenir Next" panose="020B0503020202020204" pitchFamily="34" charset="0"/>
                <a:cs typeface="Gill Sans MT"/>
              </a:rPr>
              <a:t>system support</a:t>
            </a:r>
            <a:r>
              <a:rPr lang="en-US" sz="2200" b="1" dirty="0">
                <a:solidFill>
                  <a:srgbClr val="C00000"/>
                </a:solidFill>
                <a:latin typeface="Avenir Next" panose="020B0503020202020204" pitchFamily="34" charset="0"/>
                <a:cs typeface="Gill Sans MT"/>
              </a:rPr>
              <a:t> for </a:t>
            </a:r>
            <a:br>
              <a:rPr lang="en-US" sz="2200" b="1" dirty="0">
                <a:solidFill>
                  <a:srgbClr val="C00000"/>
                </a:solidFill>
                <a:latin typeface="Avenir Next" panose="020B0503020202020204" pitchFamily="34" charset="0"/>
                <a:cs typeface="Gill Sans MT"/>
              </a:rPr>
            </a:br>
            <a:r>
              <a:rPr lang="en-US" sz="2200" b="1" dirty="0">
                <a:solidFill>
                  <a:srgbClr val="C00000"/>
                </a:solidFill>
                <a:latin typeface="Avenir Next" panose="020B0503020202020204" pitchFamily="34" charset="0"/>
                <a:cs typeface="Gill Sans MT"/>
              </a:rPr>
              <a:t>PIM architectures limit the </a:t>
            </a:r>
            <a:r>
              <a:rPr lang="en-US" sz="2200" b="1" u="sng" dirty="0">
                <a:solidFill>
                  <a:srgbClr val="C00000"/>
                </a:solidFill>
                <a:latin typeface="Avenir Next" panose="020B0503020202020204" pitchFamily="34" charset="0"/>
                <a:cs typeface="Gill Sans MT"/>
              </a:rPr>
              <a:t>adoption</a:t>
            </a:r>
            <a:r>
              <a:rPr lang="en-US" sz="2200" b="1" dirty="0">
                <a:solidFill>
                  <a:srgbClr val="C00000"/>
                </a:solidFill>
                <a:latin typeface="Avenir Next" panose="020B0503020202020204" pitchFamily="34" charset="0"/>
                <a:cs typeface="Gill Sans MT"/>
              </a:rPr>
              <a:t> of PIM system</a:t>
            </a:r>
            <a:endParaRPr kumimoji="0" lang="en-US" sz="2200" b="1" i="0" u="none" strike="noStrike" kern="1200" cap="none" spc="0" normalizeH="0" baseline="0" noProof="0" dirty="0">
              <a:ln>
                <a:noFill/>
              </a:ln>
              <a:solidFill>
                <a:srgbClr val="C00000"/>
              </a:solidFill>
              <a:effectLst/>
              <a:uLnTx/>
              <a:uFillTx/>
              <a:latin typeface="Avenir Next" panose="020B0503020202020204" pitchFamily="34" charset="0"/>
              <a:cs typeface="Gill Sans MT"/>
            </a:endParaRPr>
          </a:p>
        </p:txBody>
      </p:sp>
      <p:sp>
        <p:nvSpPr>
          <p:cNvPr id="3" name="Rectangle 2">
            <a:extLst>
              <a:ext uri="{FF2B5EF4-FFF2-40B4-BE49-F238E27FC236}">
                <a16:creationId xmlns:a16="http://schemas.microsoft.com/office/drawing/2014/main" id="{A7719847-8ECF-388B-D442-8667EFB318F1}"/>
              </a:ext>
            </a:extLst>
          </p:cNvPr>
          <p:cNvSpPr/>
          <p:nvPr/>
        </p:nvSpPr>
        <p:spPr>
          <a:xfrm>
            <a:off x="0" y="1828615"/>
            <a:ext cx="9144000" cy="4650695"/>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F09EDA1-42E4-0E90-BF1B-003A004BDC19}"/>
              </a:ext>
            </a:extLst>
          </p:cNvPr>
          <p:cNvGrpSpPr/>
          <p:nvPr/>
        </p:nvGrpSpPr>
        <p:grpSpPr>
          <a:xfrm>
            <a:off x="169011" y="2569675"/>
            <a:ext cx="9144000" cy="848609"/>
            <a:chOff x="406767" y="3421560"/>
            <a:chExt cx="8475011" cy="856896"/>
          </a:xfrm>
        </p:grpSpPr>
        <p:sp>
          <p:nvSpPr>
            <p:cNvPr id="12" name="TextBox 11">
              <a:extLst>
                <a:ext uri="{FF2B5EF4-FFF2-40B4-BE49-F238E27FC236}">
                  <a16:creationId xmlns:a16="http://schemas.microsoft.com/office/drawing/2014/main" id="{2DC841EA-8088-156B-DE0C-EA0A0D87F882}"/>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cs typeface="Gill Sans MT"/>
                </a:rPr>
                <a:t>2</a:t>
              </a:r>
            </a:p>
          </p:txBody>
        </p:sp>
        <p:sp>
          <p:nvSpPr>
            <p:cNvPr id="13" name="TextBox 12">
              <a:extLst>
                <a:ext uri="{FF2B5EF4-FFF2-40B4-BE49-F238E27FC236}">
                  <a16:creationId xmlns:a16="http://schemas.microsoft.com/office/drawing/2014/main" id="{524D72BB-FC6A-6E2F-0234-A5CCEDC39E68}"/>
                </a:ext>
              </a:extLst>
            </p:cNvPr>
            <p:cNvSpPr txBox="1"/>
            <p:nvPr/>
          </p:nvSpPr>
          <p:spPr>
            <a:xfrm>
              <a:off x="880776" y="3501501"/>
              <a:ext cx="8001002" cy="776955"/>
            </a:xfrm>
            <a:prstGeom prst="rect">
              <a:avLst/>
            </a:prstGeom>
            <a:noFill/>
          </p:spPr>
          <p:txBody>
            <a:bodyPr wrap="square" rtlCol="0">
              <a:spAutoFit/>
            </a:bodyPr>
            <a:lstStyle/>
            <a:p>
              <a:pPr lvl="0" defTabSz="914400">
                <a:defRPr/>
              </a:pPr>
              <a:r>
                <a:rPr lang="en-US" sz="2200" b="1" dirty="0">
                  <a:solidFill>
                    <a:schemeClr val="accent5"/>
                  </a:solidFill>
                  <a:latin typeface="Avenir Next" panose="020B0503020202020204" pitchFamily="34" charset="0"/>
                  <a:cs typeface="Gill Sans MT"/>
                </a:rPr>
                <a:t>Frameworks</a:t>
              </a:r>
              <a:r>
                <a:rPr lang="en-US" sz="2200" b="1" dirty="0">
                  <a:solidFill>
                    <a:schemeClr val="tx2"/>
                  </a:solidFill>
                  <a:latin typeface="Avenir Next" panose="020B0503020202020204" pitchFamily="34" charset="0"/>
                  <a:cs typeface="Gill Sans MT"/>
                </a:rPr>
                <a:t> that can facilitate the implementation of </a:t>
              </a:r>
              <a:br>
                <a:rPr lang="en-US" sz="2200" b="1" dirty="0">
                  <a:solidFill>
                    <a:schemeClr val="tx2"/>
                  </a:solidFill>
                  <a:latin typeface="Avenir Next" panose="020B0503020202020204" pitchFamily="34" charset="0"/>
                  <a:cs typeface="Gill Sans MT"/>
                </a:rPr>
              </a:br>
              <a:r>
                <a:rPr lang="en-US" sz="2200" b="1" dirty="0">
                  <a:solidFill>
                    <a:schemeClr val="accent5"/>
                  </a:solidFill>
                  <a:latin typeface="Avenir Next" panose="020B0503020202020204" pitchFamily="34" charset="0"/>
                  <a:cs typeface="Gill Sans MT"/>
                </a:rPr>
                <a:t>complex operations and algorithms </a:t>
              </a:r>
              <a:r>
                <a:rPr lang="en-US" sz="2200" b="1" dirty="0">
                  <a:solidFill>
                    <a:schemeClr val="tx2"/>
                  </a:solidFill>
                  <a:latin typeface="Avenir Next" panose="020B0503020202020204" pitchFamily="34" charset="0"/>
                  <a:cs typeface="Gill Sans MT"/>
                </a:rPr>
                <a:t>using PIM primitives</a:t>
              </a:r>
              <a:endParaRPr kumimoji="0" lang="en-US" sz="2200" b="1" i="0" u="none" strike="noStrike" kern="1200" cap="none" spc="0" normalizeH="0" baseline="0" noProof="0" dirty="0">
                <a:ln>
                  <a:noFill/>
                </a:ln>
                <a:solidFill>
                  <a:schemeClr val="tx2"/>
                </a:solidFill>
                <a:effectLst/>
                <a:uLnTx/>
                <a:uFillTx/>
                <a:latin typeface="Avenir Next" panose="020B0503020202020204" pitchFamily="34" charset="0"/>
                <a:cs typeface="Gill Sans MT"/>
              </a:endParaRPr>
            </a:p>
          </p:txBody>
        </p:sp>
      </p:grpSp>
    </p:spTree>
    <p:extLst>
      <p:ext uri="{BB962C8B-B14F-4D97-AF65-F5344CB8AC3E}">
        <p14:creationId xmlns:p14="http://schemas.microsoft.com/office/powerpoint/2010/main" val="34038652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F67DCC-EA54-178A-547F-3A9AD5578AD8}"/>
              </a:ext>
            </a:extLst>
          </p:cNvPr>
          <p:cNvSpPr>
            <a:spLocks noGrp="1"/>
          </p:cNvSpPr>
          <p:nvPr>
            <p:ph idx="1"/>
          </p:nvPr>
        </p:nvSpPr>
        <p:spPr>
          <a:xfrm>
            <a:off x="169011" y="1270747"/>
            <a:ext cx="8894602" cy="4959230"/>
          </a:xfrm>
        </p:spPr>
        <p:txBody>
          <a:bodyPr>
            <a:normAutofit/>
          </a:bodyPr>
          <a:lstStyle/>
          <a:p>
            <a:r>
              <a:rPr lang="en-US" sz="2200" b="1" i="0" u="sng" dirty="0">
                <a:solidFill>
                  <a:srgbClr val="000000"/>
                </a:solidFill>
                <a:effectLst/>
              </a:rPr>
              <a:t>Geraldo F. Oliveira</a:t>
            </a:r>
            <a:r>
              <a:rPr lang="en-US" sz="2200" b="0" i="0" dirty="0">
                <a:solidFill>
                  <a:srgbClr val="000000"/>
                </a:solidFill>
                <a:effectLst/>
              </a:rPr>
              <a:t>, </a:t>
            </a:r>
            <a:r>
              <a:rPr lang="en-US" sz="2200" b="0" i="0" dirty="0" err="1">
                <a:solidFill>
                  <a:srgbClr val="000000"/>
                </a:solidFill>
                <a:effectLst/>
              </a:rPr>
              <a:t>Nastaran</a:t>
            </a:r>
            <a:r>
              <a:rPr lang="en-US" sz="2200" b="0" i="0" dirty="0">
                <a:solidFill>
                  <a:srgbClr val="000000"/>
                </a:solidFill>
                <a:effectLst/>
              </a:rPr>
              <a:t> </a:t>
            </a:r>
            <a:r>
              <a:rPr lang="en-US" sz="2200" b="0" i="0" dirty="0" err="1">
                <a:solidFill>
                  <a:srgbClr val="000000"/>
                </a:solidFill>
                <a:effectLst/>
              </a:rPr>
              <a:t>Hajinazar</a:t>
            </a:r>
            <a:r>
              <a:rPr lang="en-US" sz="2200" b="0" i="0" dirty="0">
                <a:solidFill>
                  <a:srgbClr val="000000"/>
                </a:solidFill>
                <a:effectLst/>
              </a:rPr>
              <a:t>, Sven Gregorio, Joao </a:t>
            </a:r>
            <a:r>
              <a:rPr lang="en-US" sz="2200" b="0" i="0" dirty="0" err="1">
                <a:solidFill>
                  <a:srgbClr val="000000"/>
                </a:solidFill>
                <a:effectLst/>
              </a:rPr>
              <a:t>Dinis</a:t>
            </a:r>
            <a:r>
              <a:rPr lang="en-US" sz="2200" b="0" i="0" dirty="0">
                <a:solidFill>
                  <a:srgbClr val="000000"/>
                </a:solidFill>
                <a:effectLst/>
              </a:rPr>
              <a:t> Ferreira, Nika Mansouri </a:t>
            </a:r>
            <a:r>
              <a:rPr lang="en-US" sz="2200" b="0" i="0" dirty="0" err="1">
                <a:solidFill>
                  <a:srgbClr val="000000"/>
                </a:solidFill>
                <a:effectLst/>
              </a:rPr>
              <a:t>Ghiasi</a:t>
            </a:r>
            <a:r>
              <a:rPr lang="en-US" sz="2200" b="0" i="0" dirty="0">
                <a:solidFill>
                  <a:srgbClr val="000000"/>
                </a:solidFill>
                <a:effectLst/>
              </a:rPr>
              <a:t>, </a:t>
            </a:r>
            <a:r>
              <a:rPr lang="en-US" sz="2200" b="0" i="0" dirty="0" err="1">
                <a:solidFill>
                  <a:srgbClr val="000000"/>
                </a:solidFill>
                <a:effectLst/>
              </a:rPr>
              <a:t>Minesh</a:t>
            </a:r>
            <a:r>
              <a:rPr lang="en-US" sz="2200" b="0" i="0" dirty="0">
                <a:solidFill>
                  <a:srgbClr val="000000"/>
                </a:solidFill>
                <a:effectLst/>
              </a:rPr>
              <a:t> Patel, Mohammed </a:t>
            </a:r>
            <a:r>
              <a:rPr lang="en-US" sz="2200" b="0" i="0" dirty="0" err="1">
                <a:solidFill>
                  <a:srgbClr val="000000"/>
                </a:solidFill>
                <a:effectLst/>
              </a:rPr>
              <a:t>Alser</a:t>
            </a:r>
            <a:r>
              <a:rPr lang="en-US" sz="2200" b="0" i="0" dirty="0">
                <a:solidFill>
                  <a:srgbClr val="000000"/>
                </a:solidFill>
                <a:effectLst/>
              </a:rPr>
              <a:t>, Saugata Ghose, Juan Gomez-Luna, and Onur Mutlu,</a:t>
            </a:r>
            <a:br>
              <a:rPr lang="en-US" sz="2200" b="0" i="0" dirty="0">
                <a:solidFill>
                  <a:srgbClr val="000000"/>
                </a:solidFill>
                <a:effectLst/>
              </a:rPr>
            </a:br>
            <a:r>
              <a:rPr lang="en-US" sz="2200" b="1" i="0" dirty="0">
                <a:solidFill>
                  <a:schemeClr val="accent4"/>
                </a:solidFill>
                <a:effectLst/>
                <a:hlinkClick r:id="rId3">
                  <a:extLst>
                    <a:ext uri="{A12FA001-AC4F-418D-AE19-62706E023703}">
                      <ahyp:hlinkClr xmlns:ahyp="http://schemas.microsoft.com/office/drawing/2018/hyperlinkcolor" val="tx"/>
                    </a:ext>
                  </a:extLst>
                </a:hlinkClick>
              </a:rPr>
              <a:t>"SIMDRAM: An End-to-End Framework for Bit-Serial SIMD Computing in DRAM"</a:t>
            </a:r>
            <a:br>
              <a:rPr lang="en-US" sz="2200" b="0" i="0" dirty="0">
                <a:solidFill>
                  <a:srgbClr val="000000"/>
                </a:solidFill>
                <a:effectLst/>
              </a:rPr>
            </a:br>
            <a:r>
              <a:rPr lang="en-US" sz="2200" b="0" i="1" dirty="0">
                <a:solidFill>
                  <a:srgbClr val="000000"/>
                </a:solidFill>
                <a:effectLst/>
              </a:rPr>
              <a:t>Proceedings of the </a:t>
            </a:r>
            <a:r>
              <a:rPr lang="en-US" sz="2200" b="0" i="1" dirty="0">
                <a:solidFill>
                  <a:schemeClr val="accent5"/>
                </a:solidFill>
                <a:effectLst/>
                <a:hlinkClick r:id="rId4">
                  <a:extLst>
                    <a:ext uri="{A12FA001-AC4F-418D-AE19-62706E023703}">
                      <ahyp:hlinkClr xmlns:ahyp="http://schemas.microsoft.com/office/drawing/2018/hyperlinkcolor" val="tx"/>
                    </a:ext>
                  </a:extLst>
                </a:hlinkClick>
              </a:rPr>
              <a:t>26th International Conference on Architectural Support for Programming Languages and Operating Systems</a:t>
            </a:r>
            <a:r>
              <a:rPr lang="en-US" sz="2200" b="0" i="1" dirty="0">
                <a:solidFill>
                  <a:schemeClr val="accent5"/>
                </a:solidFill>
                <a:effectLst/>
              </a:rPr>
              <a:t> </a:t>
            </a:r>
            <a:r>
              <a:rPr lang="en-US" sz="2200" b="0" i="1" dirty="0">
                <a:solidFill>
                  <a:srgbClr val="000000"/>
                </a:solidFill>
                <a:effectLst/>
              </a:rPr>
              <a:t>(</a:t>
            </a:r>
            <a:r>
              <a:rPr lang="en-US" sz="2200" b="1" i="1" dirty="0">
                <a:solidFill>
                  <a:srgbClr val="000000"/>
                </a:solidFill>
                <a:effectLst/>
              </a:rPr>
              <a:t>ASPLOS</a:t>
            </a:r>
            <a:r>
              <a:rPr lang="en-US" sz="2200" b="0" i="1" dirty="0">
                <a:solidFill>
                  <a:srgbClr val="000000"/>
                </a:solidFill>
                <a:effectLst/>
              </a:rPr>
              <a:t>)</a:t>
            </a:r>
            <a:r>
              <a:rPr lang="en-US" sz="2200" b="0" i="0" dirty="0">
                <a:solidFill>
                  <a:srgbClr val="000000"/>
                </a:solidFill>
                <a:effectLst/>
              </a:rPr>
              <a:t>, </a:t>
            </a:r>
            <a:br>
              <a:rPr lang="en-US" sz="2200" b="0" i="0" dirty="0">
                <a:solidFill>
                  <a:srgbClr val="000000"/>
                </a:solidFill>
                <a:effectLst/>
              </a:rPr>
            </a:br>
            <a:r>
              <a:rPr lang="en-US" sz="2200" b="0" i="0" dirty="0">
                <a:solidFill>
                  <a:srgbClr val="000000"/>
                </a:solidFill>
                <a:effectLst/>
              </a:rPr>
              <a:t>Virtual, March-April 2021.</a:t>
            </a:r>
            <a:br>
              <a:rPr lang="en-US" sz="1800" b="0" i="0" dirty="0">
                <a:solidFill>
                  <a:srgbClr val="000000"/>
                </a:solidFill>
                <a:effectLst/>
              </a:rPr>
            </a:br>
            <a:endParaRPr lang="en-US" sz="1800" dirty="0"/>
          </a:p>
        </p:txBody>
      </p:sp>
      <p:sp>
        <p:nvSpPr>
          <p:cNvPr id="4" name="Title 1">
            <a:extLst>
              <a:ext uri="{FF2B5EF4-FFF2-40B4-BE49-F238E27FC236}">
                <a16:creationId xmlns:a16="http://schemas.microsoft.com/office/drawing/2014/main" id="{71C65E7F-4489-3DD6-BDB4-2AE15B535E10}"/>
              </a:ext>
            </a:extLst>
          </p:cNvPr>
          <p:cNvSpPr>
            <a:spLocks noGrp="1"/>
          </p:cNvSpPr>
          <p:nvPr>
            <p:ph type="title"/>
          </p:nvPr>
        </p:nvSpPr>
        <p:spPr>
          <a:xfrm>
            <a:off x="169011" y="132334"/>
            <a:ext cx="8894602" cy="917998"/>
          </a:xfrm>
        </p:spPr>
        <p:txBody>
          <a:bodyPr>
            <a:normAutofit fontScale="90000"/>
          </a:bodyPr>
          <a:lstStyle/>
          <a:p>
            <a:r>
              <a:rPr lang="en-US" dirty="0"/>
              <a:t>Frameworks for PIM: </a:t>
            </a:r>
            <a:br>
              <a:rPr lang="en-US" dirty="0"/>
            </a:br>
            <a:r>
              <a:rPr lang="en-US" sz="3600" dirty="0"/>
              <a:t>SIMDRAM</a:t>
            </a:r>
            <a:endParaRPr lang="en-US" dirty="0"/>
          </a:p>
        </p:txBody>
      </p:sp>
      <p:pic>
        <p:nvPicPr>
          <p:cNvPr id="6" name="Picture 5">
            <a:extLst>
              <a:ext uri="{FF2B5EF4-FFF2-40B4-BE49-F238E27FC236}">
                <a16:creationId xmlns:a16="http://schemas.microsoft.com/office/drawing/2014/main" id="{1F34CC75-AE70-6089-97F9-42D0CD2D6D5B}"/>
              </a:ext>
            </a:extLst>
          </p:cNvPr>
          <p:cNvPicPr>
            <a:picLocks noChangeAspect="1"/>
          </p:cNvPicPr>
          <p:nvPr/>
        </p:nvPicPr>
        <p:blipFill rotWithShape="1">
          <a:blip r:embed="rId5"/>
          <a:srcRect l="3565" t="11909"/>
          <a:stretch/>
        </p:blipFill>
        <p:spPr>
          <a:xfrm>
            <a:off x="572163" y="4407084"/>
            <a:ext cx="8088298" cy="2043308"/>
          </a:xfrm>
          <a:prstGeom prst="rect">
            <a:avLst/>
          </a:prstGeom>
        </p:spPr>
      </p:pic>
    </p:spTree>
    <p:extLst>
      <p:ext uri="{BB962C8B-B14F-4D97-AF65-F5344CB8AC3E}">
        <p14:creationId xmlns:p14="http://schemas.microsoft.com/office/powerpoint/2010/main" val="5937314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3BDE8-46CC-8D47-991F-4D759631276F}"/>
              </a:ext>
            </a:extLst>
          </p:cNvPr>
          <p:cNvSpPr>
            <a:spLocks noGrp="1"/>
          </p:cNvSpPr>
          <p:nvPr>
            <p:ph idx="1"/>
          </p:nvPr>
        </p:nvSpPr>
        <p:spPr>
          <a:xfrm>
            <a:off x="370332" y="2059306"/>
            <a:ext cx="8403336" cy="2739389"/>
          </a:xfrm>
          <a:prstGeom prst="roundRect">
            <a:avLst>
              <a:gd name="adj" fmla="val 9770"/>
            </a:avLst>
          </a:prstGeom>
          <a:solidFill>
            <a:srgbClr val="F2F2F2"/>
          </a:solidFill>
          <a:ln w="38100">
            <a:solidFill>
              <a:schemeClr val="accent4"/>
            </a:solidFill>
          </a:ln>
        </p:spPr>
        <p:txBody>
          <a:bodyPr anchor="ctr">
            <a:normAutofit/>
          </a:bodyPr>
          <a:lstStyle/>
          <a:p>
            <a:pPr marL="0" indent="0" algn="ctr">
              <a:buNone/>
            </a:pPr>
            <a:r>
              <a:rPr lang="en-US" sz="2400" b="1" dirty="0">
                <a:solidFill>
                  <a:schemeClr val="accent4"/>
                </a:solidFill>
              </a:rPr>
              <a:t>Design a PUM framework that </a:t>
            </a:r>
          </a:p>
          <a:p>
            <a:pPr marL="0" indent="0" algn="ctr">
              <a:buNone/>
            </a:pPr>
            <a:r>
              <a:rPr lang="en-US" sz="2400" b="1" dirty="0">
                <a:solidFill>
                  <a:schemeClr val="accent4"/>
                </a:solidFill>
              </a:rPr>
              <a:t>(1) </a:t>
            </a:r>
            <a:r>
              <a:rPr lang="en-US" sz="2400" b="1" u="sng" dirty="0">
                <a:solidFill>
                  <a:schemeClr val="accent4"/>
                </a:solidFill>
              </a:rPr>
              <a:t>Efficiently</a:t>
            </a:r>
            <a:r>
              <a:rPr lang="en-US" sz="2400" b="1" dirty="0">
                <a:solidFill>
                  <a:schemeClr val="accent4"/>
                </a:solidFill>
              </a:rPr>
              <a:t> implements complex operations</a:t>
            </a:r>
          </a:p>
          <a:p>
            <a:pPr marL="0" indent="0" algn="ctr">
              <a:buNone/>
            </a:pPr>
            <a:r>
              <a:rPr lang="en-US" sz="2400" b="1" dirty="0">
                <a:solidFill>
                  <a:schemeClr val="accent4"/>
                </a:solidFill>
              </a:rPr>
              <a:t>(2) </a:t>
            </a:r>
            <a:r>
              <a:rPr lang="en-US" sz="2400" b="1" u="sng" dirty="0">
                <a:solidFill>
                  <a:schemeClr val="accent4"/>
                </a:solidFill>
              </a:rPr>
              <a:t>Flexibility</a:t>
            </a:r>
            <a:r>
              <a:rPr lang="en-US" sz="2400" b="1" dirty="0">
                <a:solidFill>
                  <a:schemeClr val="accent4"/>
                </a:solidFill>
              </a:rPr>
              <a:t> supports new PUM operations</a:t>
            </a:r>
          </a:p>
          <a:p>
            <a:pPr marL="0" indent="0" algn="ctr">
              <a:buNone/>
            </a:pPr>
            <a:r>
              <a:rPr lang="en-US" sz="2400" b="1" dirty="0">
                <a:solidFill>
                  <a:schemeClr val="accent4"/>
                </a:solidFill>
              </a:rPr>
              <a:t>(3) </a:t>
            </a:r>
            <a:r>
              <a:rPr lang="en-US" sz="2400" b="1" u="sng" dirty="0">
                <a:solidFill>
                  <a:schemeClr val="accent4"/>
                </a:solidFill>
              </a:rPr>
              <a:t>Minimally</a:t>
            </a:r>
            <a:r>
              <a:rPr lang="en-US" sz="2400" b="1" dirty="0">
                <a:solidFill>
                  <a:schemeClr val="accent4"/>
                </a:solidFill>
              </a:rPr>
              <a:t> changes the DRAM architecture</a:t>
            </a:r>
          </a:p>
        </p:txBody>
      </p:sp>
      <p:sp>
        <p:nvSpPr>
          <p:cNvPr id="2" name="TextBox 1">
            <a:extLst>
              <a:ext uri="{FF2B5EF4-FFF2-40B4-BE49-F238E27FC236}">
                <a16:creationId xmlns:a16="http://schemas.microsoft.com/office/drawing/2014/main" id="{2CD829C2-5540-33E3-48FF-2DEB0B712E69}"/>
              </a:ext>
            </a:extLst>
          </p:cNvPr>
          <p:cNvSpPr txBox="1"/>
          <p:nvPr/>
        </p:nvSpPr>
        <p:spPr>
          <a:xfrm rot="16200000">
            <a:off x="-690004" y="3244335"/>
            <a:ext cx="2739390"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75000"/>
                  </a:schemeClr>
                </a:solidFill>
                <a:effectLst/>
                <a:uLnTx/>
                <a:uFillTx/>
                <a:latin typeface="Avenir Next" panose="020B0503020202020204" pitchFamily="34" charset="0"/>
              </a:rPr>
              <a:t>Goal</a:t>
            </a:r>
          </a:p>
        </p:txBody>
      </p:sp>
      <p:sp>
        <p:nvSpPr>
          <p:cNvPr id="7" name="Title 1">
            <a:extLst>
              <a:ext uri="{FF2B5EF4-FFF2-40B4-BE49-F238E27FC236}">
                <a16:creationId xmlns:a16="http://schemas.microsoft.com/office/drawing/2014/main" id="{19D99B6E-498C-772E-2F4C-FC12A6896993}"/>
              </a:ext>
            </a:extLst>
          </p:cNvPr>
          <p:cNvSpPr>
            <a:spLocks noGrp="1"/>
          </p:cNvSpPr>
          <p:nvPr>
            <p:ph type="title"/>
          </p:nvPr>
        </p:nvSpPr>
        <p:spPr>
          <a:xfrm>
            <a:off x="169011" y="132334"/>
            <a:ext cx="8894602" cy="925840"/>
          </a:xfrm>
        </p:spPr>
        <p:txBody>
          <a:bodyPr>
            <a:noAutofit/>
          </a:bodyPr>
          <a:lstStyle/>
          <a:p>
            <a:r>
              <a:rPr lang="en-US" sz="3600" dirty="0"/>
              <a:t>Our Goal</a:t>
            </a:r>
            <a:endParaRPr lang="en-US" sz="2800" dirty="0"/>
          </a:p>
        </p:txBody>
      </p:sp>
    </p:spTree>
    <p:extLst>
      <p:ext uri="{BB962C8B-B14F-4D97-AF65-F5344CB8AC3E}">
        <p14:creationId xmlns:p14="http://schemas.microsoft.com/office/powerpoint/2010/main" val="144487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3BDE8-46CC-8D47-991F-4D759631276F}"/>
              </a:ext>
            </a:extLst>
          </p:cNvPr>
          <p:cNvSpPr>
            <a:spLocks noGrp="1"/>
          </p:cNvSpPr>
          <p:nvPr>
            <p:ph idx="1"/>
          </p:nvPr>
        </p:nvSpPr>
        <p:spPr>
          <a:xfrm>
            <a:off x="78189" y="1191490"/>
            <a:ext cx="8987622" cy="5666510"/>
          </a:xfrm>
        </p:spPr>
        <p:txBody>
          <a:bodyPr/>
          <a:lstStyle/>
          <a:p>
            <a:r>
              <a:rPr lang="en-CA" dirty="0"/>
              <a:t>SIMDRAM framework is built around a DRAM substrate that enables two techniques:</a:t>
            </a:r>
          </a:p>
          <a:p>
            <a:pPr lvl="1"/>
            <a:endParaRPr lang="en-US" dirty="0"/>
          </a:p>
          <a:p>
            <a:pPr lvl="1"/>
            <a:endParaRPr lang="en-US" dirty="0"/>
          </a:p>
        </p:txBody>
      </p:sp>
      <p:sp>
        <p:nvSpPr>
          <p:cNvPr id="44" name="Rectangle 43">
            <a:extLst>
              <a:ext uri="{FF2B5EF4-FFF2-40B4-BE49-F238E27FC236}">
                <a16:creationId xmlns:a16="http://schemas.microsoft.com/office/drawing/2014/main" id="{A08905E8-42CC-F349-A45A-B5006174B525}"/>
              </a:ext>
            </a:extLst>
          </p:cNvPr>
          <p:cNvSpPr/>
          <p:nvPr/>
        </p:nvSpPr>
        <p:spPr>
          <a:xfrm>
            <a:off x="624649" y="2116254"/>
            <a:ext cx="2993769" cy="400110"/>
          </a:xfrm>
          <a:prstGeom prst="rect">
            <a:avLst/>
          </a:prstGeom>
        </p:spPr>
        <p:txBody>
          <a:bodyPr wrap="none">
            <a:spAutoFit/>
          </a:bodyPr>
          <a:lstStyle/>
          <a:p>
            <a:pPr lvl="0" algn="ctr">
              <a:defRPr/>
            </a:pPr>
            <a:r>
              <a:rPr lang="en-US" sz="2000" b="1" dirty="0">
                <a:solidFill>
                  <a:schemeClr val="accent4"/>
                </a:solidFill>
                <a:latin typeface="Avenir Next" panose="020B0503020202020204" pitchFamily="34" charset="0"/>
                <a:cs typeface="Arial" panose="020B0604020202020204" pitchFamily="34" charset="0"/>
              </a:rPr>
              <a:t>(1) </a:t>
            </a:r>
            <a:r>
              <a:rPr lang="en-US" sz="2000" b="1" u="sng" dirty="0">
                <a:solidFill>
                  <a:schemeClr val="accent4"/>
                </a:solidFill>
                <a:latin typeface="Avenir Next" panose="020B0503020202020204" pitchFamily="34" charset="0"/>
                <a:cs typeface="Arial" panose="020B0604020202020204" pitchFamily="34" charset="0"/>
              </a:rPr>
              <a:t>Vertical data layout</a:t>
            </a:r>
          </a:p>
        </p:txBody>
      </p:sp>
      <p:grpSp>
        <p:nvGrpSpPr>
          <p:cNvPr id="113" name="Group 112">
            <a:extLst>
              <a:ext uri="{FF2B5EF4-FFF2-40B4-BE49-F238E27FC236}">
                <a16:creationId xmlns:a16="http://schemas.microsoft.com/office/drawing/2014/main" id="{9085F27E-EFC7-2E43-8D41-8AD8EA776005}"/>
              </a:ext>
            </a:extLst>
          </p:cNvPr>
          <p:cNvGrpSpPr/>
          <p:nvPr/>
        </p:nvGrpSpPr>
        <p:grpSpPr>
          <a:xfrm>
            <a:off x="861221" y="2550469"/>
            <a:ext cx="3125947" cy="2586303"/>
            <a:chOff x="465576" y="2389889"/>
            <a:chExt cx="3125947" cy="2586303"/>
          </a:xfrm>
        </p:grpSpPr>
        <p:cxnSp>
          <p:nvCxnSpPr>
            <p:cNvPr id="46" name="Straight Arrow Connector 45">
              <a:extLst>
                <a:ext uri="{FF2B5EF4-FFF2-40B4-BE49-F238E27FC236}">
                  <a16:creationId xmlns:a16="http://schemas.microsoft.com/office/drawing/2014/main" id="{8DEE3538-05A0-094A-9D32-2AC042A93D4F}"/>
                </a:ext>
              </a:extLst>
            </p:cNvPr>
            <p:cNvCxnSpPr>
              <a:cxnSpLocks/>
            </p:cNvCxnSpPr>
            <p:nvPr/>
          </p:nvCxnSpPr>
          <p:spPr>
            <a:xfrm>
              <a:off x="2808126" y="2931238"/>
              <a:ext cx="0" cy="1417320"/>
            </a:xfrm>
            <a:prstGeom prst="straightConnector1">
              <a:avLst/>
            </a:prstGeom>
            <a:ln w="1905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F85C9C47-61D9-514F-AC12-B892EEF349D8}"/>
                </a:ext>
              </a:extLst>
            </p:cNvPr>
            <p:cNvSpPr/>
            <p:nvPr/>
          </p:nvSpPr>
          <p:spPr>
            <a:xfrm rot="5400000" flipH="1" flipV="1">
              <a:off x="2210291" y="3441442"/>
              <a:ext cx="1191523" cy="400110"/>
            </a:xfrm>
            <a:prstGeom prst="rect">
              <a:avLst/>
            </a:prstGeom>
            <a:solidFill>
              <a:schemeClr val="bg1"/>
            </a:solidFill>
          </p:spPr>
          <p:txBody>
            <a:bodyPr wrap="square" anchor="ctr">
              <a:spAutoFit/>
            </a:bodyPr>
            <a:lstStyle/>
            <a:p>
              <a:pPr algn="ctr"/>
              <a:r>
                <a:rPr lang="en-US" sz="1000" i="1" dirty="0">
                  <a:latin typeface="Avenir Next" panose="020B0503020202020204" pitchFamily="34" charset="0"/>
                  <a:cs typeface="Arial" panose="020B0604020202020204" pitchFamily="34" charset="0"/>
                </a:rPr>
                <a:t>4-bit element size</a:t>
              </a:r>
            </a:p>
          </p:txBody>
        </p:sp>
        <p:cxnSp>
          <p:nvCxnSpPr>
            <p:cNvPr id="48" name="Straight Connector 47">
              <a:extLst>
                <a:ext uri="{FF2B5EF4-FFF2-40B4-BE49-F238E27FC236}">
                  <a16:creationId xmlns:a16="http://schemas.microsoft.com/office/drawing/2014/main" id="{40872D0E-4A7A-E44A-ACDD-E2296BE5AC01}"/>
                </a:ext>
              </a:extLst>
            </p:cNvPr>
            <p:cNvCxnSpPr>
              <a:cxnSpLocks/>
            </p:cNvCxnSpPr>
            <p:nvPr/>
          </p:nvCxnSpPr>
          <p:spPr>
            <a:xfrm flipV="1">
              <a:off x="2808126" y="4155473"/>
              <a:ext cx="0" cy="84960"/>
            </a:xfrm>
            <a:prstGeom prst="line">
              <a:avLst/>
            </a:prstGeom>
            <a:ln w="19050">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8CB4F47B-8722-8441-8BC6-2BF4EC5194D9}"/>
                </a:ext>
              </a:extLst>
            </p:cNvPr>
            <p:cNvSpPr/>
            <p:nvPr/>
          </p:nvSpPr>
          <p:spPr>
            <a:xfrm rot="5400000">
              <a:off x="1823007" y="3484442"/>
              <a:ext cx="1417320" cy="310896"/>
            </a:xfrm>
            <a:prstGeom prst="roundRect">
              <a:avLst/>
            </a:prstGeom>
            <a:solidFill>
              <a:srgbClr val="E5DBAD"/>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effectLst>
                  <a:outerShdw blurRad="38100" dist="38100" dir="2700000" algn="tl">
                    <a:srgbClr val="000000">
                      <a:alpha val="43137"/>
                    </a:srgbClr>
                  </a:outerShdw>
                </a:effectLst>
                <a:latin typeface="Avenir Next" panose="020B0503020202020204" pitchFamily="34" charset="0"/>
              </a:endParaRPr>
            </a:p>
          </p:txBody>
        </p:sp>
        <p:sp>
          <p:nvSpPr>
            <p:cNvPr id="50" name="Rounded Rectangle 49">
              <a:extLst>
                <a:ext uri="{FF2B5EF4-FFF2-40B4-BE49-F238E27FC236}">
                  <a16:creationId xmlns:a16="http://schemas.microsoft.com/office/drawing/2014/main" id="{2C6F5D11-CFBC-E44A-8CE2-B71472CABC0F}"/>
                </a:ext>
              </a:extLst>
            </p:cNvPr>
            <p:cNvSpPr/>
            <p:nvPr/>
          </p:nvSpPr>
          <p:spPr>
            <a:xfrm rot="5400000">
              <a:off x="1420432" y="3484535"/>
              <a:ext cx="1413371" cy="306763"/>
            </a:xfrm>
            <a:prstGeom prst="roundRect">
              <a:avLst/>
            </a:prstGeom>
            <a:solidFill>
              <a:srgbClr val="7DB677"/>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effectLst>
                  <a:outerShdw blurRad="38100" dist="38100" dir="2700000" algn="tl">
                    <a:srgbClr val="000000">
                      <a:alpha val="43137"/>
                    </a:srgbClr>
                  </a:outerShdw>
                </a:effectLst>
                <a:latin typeface="Avenir Next" panose="020B0503020202020204" pitchFamily="34" charset="0"/>
              </a:endParaRPr>
            </a:p>
          </p:txBody>
        </p:sp>
        <p:sp>
          <p:nvSpPr>
            <p:cNvPr id="51" name="Rounded Rectangle 50">
              <a:extLst>
                <a:ext uri="{FF2B5EF4-FFF2-40B4-BE49-F238E27FC236}">
                  <a16:creationId xmlns:a16="http://schemas.microsoft.com/office/drawing/2014/main" id="{39891797-4F05-6942-BA14-B6713F8D720A}"/>
                </a:ext>
              </a:extLst>
            </p:cNvPr>
            <p:cNvSpPr/>
            <p:nvPr/>
          </p:nvSpPr>
          <p:spPr>
            <a:xfrm rot="5400000">
              <a:off x="1016590" y="3484935"/>
              <a:ext cx="1395121" cy="306763"/>
            </a:xfrm>
            <a:prstGeom prst="roundRect">
              <a:avLst/>
            </a:prstGeom>
            <a:solidFill>
              <a:srgbClr val="86C2C4"/>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effectLst>
                  <a:outerShdw blurRad="38100" dist="38100" dir="2700000" algn="tl">
                    <a:srgbClr val="000000">
                      <a:alpha val="43137"/>
                    </a:srgbClr>
                  </a:outerShdw>
                </a:effectLst>
                <a:latin typeface="Avenir Next" panose="020B0503020202020204" pitchFamily="34" charset="0"/>
              </a:endParaRPr>
            </a:p>
          </p:txBody>
        </p:sp>
        <p:sp>
          <p:nvSpPr>
            <p:cNvPr id="52" name="Rounded Rectangle 51">
              <a:extLst>
                <a:ext uri="{FF2B5EF4-FFF2-40B4-BE49-F238E27FC236}">
                  <a16:creationId xmlns:a16="http://schemas.microsoft.com/office/drawing/2014/main" id="{B505D2B8-F58B-DA4B-BFA3-C3FE9909F07E}"/>
                </a:ext>
              </a:extLst>
            </p:cNvPr>
            <p:cNvSpPr/>
            <p:nvPr/>
          </p:nvSpPr>
          <p:spPr>
            <a:xfrm rot="5400000">
              <a:off x="619053" y="3475410"/>
              <a:ext cx="1395120" cy="306763"/>
            </a:xfrm>
            <a:prstGeom prst="roundRect">
              <a:avLst/>
            </a:prstGeom>
            <a:solidFill>
              <a:srgbClr val="9FBED9"/>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effectLst>
                  <a:outerShdw blurRad="38100" dist="38100" dir="2700000" algn="tl">
                    <a:srgbClr val="000000">
                      <a:alpha val="43137"/>
                    </a:srgbClr>
                  </a:outerShdw>
                </a:effectLst>
                <a:latin typeface="Avenir Next" panose="020B0503020202020204" pitchFamily="34" charset="0"/>
              </a:endParaRPr>
            </a:p>
          </p:txBody>
        </p:sp>
        <p:grpSp>
          <p:nvGrpSpPr>
            <p:cNvPr id="53" name="Group 52">
              <a:extLst>
                <a:ext uri="{FF2B5EF4-FFF2-40B4-BE49-F238E27FC236}">
                  <a16:creationId xmlns:a16="http://schemas.microsoft.com/office/drawing/2014/main" id="{51984AFC-DCD9-1344-A010-D311782B95BB}"/>
                </a:ext>
              </a:extLst>
            </p:cNvPr>
            <p:cNvGrpSpPr/>
            <p:nvPr/>
          </p:nvGrpSpPr>
          <p:grpSpPr>
            <a:xfrm>
              <a:off x="838412" y="2945325"/>
              <a:ext cx="1904672" cy="1400209"/>
              <a:chOff x="2273663" y="1360078"/>
              <a:chExt cx="1904672" cy="1400209"/>
            </a:xfrm>
          </p:grpSpPr>
          <p:cxnSp>
            <p:nvCxnSpPr>
              <p:cNvPr id="54" name="Straight Connector 53">
                <a:extLst>
                  <a:ext uri="{FF2B5EF4-FFF2-40B4-BE49-F238E27FC236}">
                    <a16:creationId xmlns:a16="http://schemas.microsoft.com/office/drawing/2014/main" id="{31666C08-233D-114A-A997-A2C3BD87861E}"/>
                  </a:ext>
                </a:extLst>
              </p:cNvPr>
              <p:cNvCxnSpPr>
                <a:cxnSpLocks/>
              </p:cNvCxnSpPr>
              <p:nvPr/>
            </p:nvCxnSpPr>
            <p:spPr>
              <a:xfrm>
                <a:off x="3966158" y="1360078"/>
                <a:ext cx="0" cy="139927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40EC77E-B16E-C349-9034-44E727CFEA38}"/>
                  </a:ext>
                </a:extLst>
              </p:cNvPr>
              <p:cNvCxnSpPr>
                <a:cxnSpLocks/>
              </p:cNvCxnSpPr>
              <p:nvPr/>
            </p:nvCxnSpPr>
            <p:spPr>
              <a:xfrm>
                <a:off x="3562682" y="1360078"/>
                <a:ext cx="0" cy="139927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73F59E2-DB55-0F4A-AD55-88730DEDDA1A}"/>
                  </a:ext>
                </a:extLst>
              </p:cNvPr>
              <p:cNvCxnSpPr>
                <a:cxnSpLocks/>
              </p:cNvCxnSpPr>
              <p:nvPr/>
            </p:nvCxnSpPr>
            <p:spPr>
              <a:xfrm>
                <a:off x="3159205" y="1360078"/>
                <a:ext cx="0" cy="139927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C0B2E30-6570-0642-A372-F5DE9B408D54}"/>
                  </a:ext>
                </a:extLst>
              </p:cNvPr>
              <p:cNvCxnSpPr>
                <a:cxnSpLocks/>
              </p:cNvCxnSpPr>
              <p:nvPr/>
            </p:nvCxnSpPr>
            <p:spPr>
              <a:xfrm>
                <a:off x="2755729" y="1360078"/>
                <a:ext cx="0" cy="139927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34F8C4A-B5AE-5F45-A189-A7F16550DC1D}"/>
                  </a:ext>
                </a:extLst>
              </p:cNvPr>
              <p:cNvCxnSpPr>
                <a:cxnSpLocks/>
              </p:cNvCxnSpPr>
              <p:nvPr/>
            </p:nvCxnSpPr>
            <p:spPr>
              <a:xfrm>
                <a:off x="2486695" y="1524059"/>
                <a:ext cx="169164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838DAC0-9BF5-5548-9694-A9419BB9122B}"/>
                  </a:ext>
                </a:extLst>
              </p:cNvPr>
              <p:cNvCxnSpPr>
                <a:cxnSpLocks/>
              </p:cNvCxnSpPr>
              <p:nvPr/>
            </p:nvCxnSpPr>
            <p:spPr>
              <a:xfrm flipV="1">
                <a:off x="2486554" y="1865822"/>
                <a:ext cx="1691640" cy="402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B0DE4FD-ED0D-2B4E-A582-D866C5A053E5}"/>
                  </a:ext>
                </a:extLst>
              </p:cNvPr>
              <p:cNvCxnSpPr>
                <a:cxnSpLocks/>
              </p:cNvCxnSpPr>
              <p:nvPr/>
            </p:nvCxnSpPr>
            <p:spPr>
              <a:xfrm>
                <a:off x="2485229" y="2220601"/>
                <a:ext cx="169164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2BE749-4E84-9848-A320-C7C7A80C0409}"/>
                  </a:ext>
                </a:extLst>
              </p:cNvPr>
              <p:cNvCxnSpPr>
                <a:cxnSpLocks/>
              </p:cNvCxnSpPr>
              <p:nvPr/>
            </p:nvCxnSpPr>
            <p:spPr>
              <a:xfrm>
                <a:off x="2486185" y="2569619"/>
                <a:ext cx="169164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8F6B029F-A1C8-1C42-A433-8D1587801EBA}"/>
                  </a:ext>
                </a:extLst>
              </p:cNvPr>
              <p:cNvGrpSpPr/>
              <p:nvPr/>
            </p:nvGrpSpPr>
            <p:grpSpPr>
              <a:xfrm>
                <a:off x="2637580" y="1414194"/>
                <a:ext cx="1440494" cy="1272246"/>
                <a:chOff x="2612180" y="1388794"/>
                <a:chExt cx="1440494" cy="1272246"/>
              </a:xfrm>
            </p:grpSpPr>
            <p:sp>
              <p:nvSpPr>
                <p:cNvPr id="64" name="Oval 63">
                  <a:extLst>
                    <a:ext uri="{FF2B5EF4-FFF2-40B4-BE49-F238E27FC236}">
                      <a16:creationId xmlns:a16="http://schemas.microsoft.com/office/drawing/2014/main" id="{69C48A3F-85AE-0842-B172-52AF6C1CD99A}"/>
                    </a:ext>
                  </a:extLst>
                </p:cNvPr>
                <p:cNvSpPr>
                  <a:spLocks noChangeAspect="1"/>
                </p:cNvSpPr>
                <p:nvPr/>
              </p:nvSpPr>
              <p:spPr>
                <a:xfrm>
                  <a:off x="3017121" y="1388794"/>
                  <a:ext cx="228600" cy="227929"/>
                </a:xfrm>
                <a:prstGeom prst="ellipse">
                  <a:avLst/>
                </a:prstGeom>
                <a:solidFill>
                  <a:srgbClr val="62B9BE"/>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00" b="1" dirty="0">
                    <a:solidFill>
                      <a:schemeClr val="tx1"/>
                    </a:solidFill>
                    <a:latin typeface="Avenir Next" panose="020B0503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4B798CA8-1070-8746-BD84-46301B48B381}"/>
                    </a:ext>
                  </a:extLst>
                </p:cNvPr>
                <p:cNvSpPr>
                  <a:spLocks noChangeAspect="1"/>
                </p:cNvSpPr>
                <p:nvPr/>
              </p:nvSpPr>
              <p:spPr>
                <a:xfrm>
                  <a:off x="3420598" y="1388794"/>
                  <a:ext cx="228600" cy="227929"/>
                </a:xfrm>
                <a:prstGeom prst="ellipse">
                  <a:avLst/>
                </a:prstGeom>
                <a:solidFill>
                  <a:srgbClr val="8AC581"/>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00" b="1" dirty="0">
                    <a:solidFill>
                      <a:schemeClr val="tx1"/>
                    </a:solidFill>
                    <a:latin typeface="Avenir Next" panose="020B0503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E7E87A9E-5343-A246-858C-4783944500D6}"/>
                    </a:ext>
                  </a:extLst>
                </p:cNvPr>
                <p:cNvSpPr>
                  <a:spLocks noChangeAspect="1"/>
                </p:cNvSpPr>
                <p:nvPr/>
              </p:nvSpPr>
              <p:spPr>
                <a:xfrm>
                  <a:off x="3824074" y="1388794"/>
                  <a:ext cx="228600" cy="227929"/>
                </a:xfrm>
                <a:prstGeom prst="ellipse">
                  <a:avLst/>
                </a:prstGeom>
                <a:solidFill>
                  <a:srgbClr val="EDDC82"/>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00" b="1" dirty="0">
                    <a:solidFill>
                      <a:schemeClr val="tx1"/>
                    </a:solidFill>
                    <a:latin typeface="Avenir Next" panose="020B0503020202020204" pitchFamily="34" charset="0"/>
                    <a:cs typeface="Arial" panose="020B0604020202020204" pitchFamily="34" charset="0"/>
                  </a:endParaRPr>
                </a:p>
              </p:txBody>
            </p:sp>
            <p:sp>
              <p:nvSpPr>
                <p:cNvPr id="67" name="Oval 66">
                  <a:extLst>
                    <a:ext uri="{FF2B5EF4-FFF2-40B4-BE49-F238E27FC236}">
                      <a16:creationId xmlns:a16="http://schemas.microsoft.com/office/drawing/2014/main" id="{27491FF8-91AC-6F40-96DF-C68F2EAC77D5}"/>
                    </a:ext>
                  </a:extLst>
                </p:cNvPr>
                <p:cNvSpPr>
                  <a:spLocks noChangeAspect="1"/>
                </p:cNvSpPr>
                <p:nvPr/>
              </p:nvSpPr>
              <p:spPr>
                <a:xfrm>
                  <a:off x="2613646" y="1388794"/>
                  <a:ext cx="229273" cy="228600"/>
                </a:xfrm>
                <a:prstGeom prst="ellipse">
                  <a:avLst/>
                </a:prstGeom>
                <a:solidFill>
                  <a:srgbClr val="7DB0DE"/>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00" b="1" dirty="0">
                    <a:solidFill>
                      <a:schemeClr val="tx1"/>
                    </a:solidFill>
                    <a:latin typeface="Avenir Next" panose="020B0503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76BBFE03-4716-E84F-A740-04DC4ECB9EE8}"/>
                    </a:ext>
                  </a:extLst>
                </p:cNvPr>
                <p:cNvSpPr>
                  <a:spLocks noChangeAspect="1"/>
                </p:cNvSpPr>
                <p:nvPr/>
              </p:nvSpPr>
              <p:spPr>
                <a:xfrm>
                  <a:off x="3016980" y="1734583"/>
                  <a:ext cx="228600" cy="227929"/>
                </a:xfrm>
                <a:prstGeom prst="ellipse">
                  <a:avLst/>
                </a:prstGeom>
                <a:solidFill>
                  <a:srgbClr val="68BBBE"/>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00" b="1" dirty="0">
                    <a:solidFill>
                      <a:schemeClr val="tx1"/>
                    </a:solidFill>
                    <a:latin typeface="Avenir Next" panose="020B0503020202020204" pitchFamily="34" charset="0"/>
                    <a:cs typeface="Arial" panose="020B0604020202020204" pitchFamily="34" charset="0"/>
                  </a:endParaRPr>
                </a:p>
              </p:txBody>
            </p:sp>
            <p:sp>
              <p:nvSpPr>
                <p:cNvPr id="69" name="Oval 68">
                  <a:extLst>
                    <a:ext uri="{FF2B5EF4-FFF2-40B4-BE49-F238E27FC236}">
                      <a16:creationId xmlns:a16="http://schemas.microsoft.com/office/drawing/2014/main" id="{7B186617-48D2-D948-BF98-0FA74A5A6D36}"/>
                    </a:ext>
                  </a:extLst>
                </p:cNvPr>
                <p:cNvSpPr>
                  <a:spLocks noChangeAspect="1"/>
                </p:cNvSpPr>
                <p:nvPr/>
              </p:nvSpPr>
              <p:spPr>
                <a:xfrm>
                  <a:off x="3420457" y="1734583"/>
                  <a:ext cx="228600" cy="227929"/>
                </a:xfrm>
                <a:prstGeom prst="ellipse">
                  <a:avLst/>
                </a:prstGeom>
                <a:solidFill>
                  <a:srgbClr val="99CC91"/>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00" b="1" dirty="0">
                    <a:solidFill>
                      <a:schemeClr val="tx1"/>
                    </a:solidFill>
                    <a:latin typeface="Avenir Next" panose="020B0503020202020204" pitchFamily="34" charset="0"/>
                    <a:cs typeface="Arial" panose="020B0604020202020204" pitchFamily="34" charset="0"/>
                  </a:endParaRPr>
                </a:p>
              </p:txBody>
            </p:sp>
            <p:sp>
              <p:nvSpPr>
                <p:cNvPr id="70" name="Oval 69">
                  <a:extLst>
                    <a:ext uri="{FF2B5EF4-FFF2-40B4-BE49-F238E27FC236}">
                      <a16:creationId xmlns:a16="http://schemas.microsoft.com/office/drawing/2014/main" id="{4685007E-6A80-8A4E-BBB2-56253D7576B8}"/>
                    </a:ext>
                  </a:extLst>
                </p:cNvPr>
                <p:cNvSpPr>
                  <a:spLocks noChangeAspect="1"/>
                </p:cNvSpPr>
                <p:nvPr/>
              </p:nvSpPr>
              <p:spPr>
                <a:xfrm>
                  <a:off x="3823933" y="1734583"/>
                  <a:ext cx="228600" cy="227929"/>
                </a:xfrm>
                <a:prstGeom prst="ellipse">
                  <a:avLst/>
                </a:prstGeom>
                <a:solidFill>
                  <a:srgbClr val="EEDD88"/>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00" b="1" dirty="0">
                    <a:solidFill>
                      <a:schemeClr val="tx1"/>
                    </a:solidFill>
                    <a:latin typeface="Avenir Next" panose="020B0503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45EDAEC3-43A1-184C-988C-6BDCE805B604}"/>
                    </a:ext>
                  </a:extLst>
                </p:cNvPr>
                <p:cNvSpPr>
                  <a:spLocks noChangeAspect="1"/>
                </p:cNvSpPr>
                <p:nvPr/>
              </p:nvSpPr>
              <p:spPr>
                <a:xfrm>
                  <a:off x="2613504" y="1734583"/>
                  <a:ext cx="228600" cy="227929"/>
                </a:xfrm>
                <a:prstGeom prst="ellipse">
                  <a:avLst/>
                </a:prstGeom>
                <a:solidFill>
                  <a:srgbClr val="8DBAE4"/>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00" b="1" dirty="0">
                    <a:solidFill>
                      <a:schemeClr val="tx1"/>
                    </a:solidFill>
                    <a:latin typeface="Avenir Next" panose="020B0503020202020204" pitchFamily="34" charset="0"/>
                    <a:cs typeface="Arial" panose="020B0604020202020204" pitchFamily="34" charset="0"/>
                  </a:endParaRPr>
                </a:p>
              </p:txBody>
            </p:sp>
            <p:sp>
              <p:nvSpPr>
                <p:cNvPr id="72" name="Oval 71">
                  <a:extLst>
                    <a:ext uri="{FF2B5EF4-FFF2-40B4-BE49-F238E27FC236}">
                      <a16:creationId xmlns:a16="http://schemas.microsoft.com/office/drawing/2014/main" id="{83AE7083-4710-2948-8FBC-DEB4B7EEEBD8}"/>
                    </a:ext>
                  </a:extLst>
                </p:cNvPr>
                <p:cNvSpPr>
                  <a:spLocks noChangeAspect="1"/>
                </p:cNvSpPr>
                <p:nvPr/>
              </p:nvSpPr>
              <p:spPr>
                <a:xfrm>
                  <a:off x="3015656" y="2084093"/>
                  <a:ext cx="228600" cy="227929"/>
                </a:xfrm>
                <a:prstGeom prst="ellipse">
                  <a:avLst/>
                </a:prstGeom>
                <a:solidFill>
                  <a:srgbClr val="7EC5C9"/>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00" b="1" dirty="0">
                    <a:solidFill>
                      <a:schemeClr val="tx1"/>
                    </a:solidFill>
                    <a:latin typeface="Avenir Next" panose="020B0503020202020204" pitchFamily="34" charset="0"/>
                    <a:cs typeface="Arial" panose="020B0604020202020204" pitchFamily="34" charset="0"/>
                  </a:endParaRPr>
                </a:p>
              </p:txBody>
            </p:sp>
            <p:sp>
              <p:nvSpPr>
                <p:cNvPr id="73" name="Oval 72">
                  <a:extLst>
                    <a:ext uri="{FF2B5EF4-FFF2-40B4-BE49-F238E27FC236}">
                      <a16:creationId xmlns:a16="http://schemas.microsoft.com/office/drawing/2014/main" id="{634BFC26-D991-DF48-AFB4-F8A1737D50DA}"/>
                    </a:ext>
                  </a:extLst>
                </p:cNvPr>
                <p:cNvSpPr>
                  <a:spLocks noChangeAspect="1"/>
                </p:cNvSpPr>
                <p:nvPr/>
              </p:nvSpPr>
              <p:spPr>
                <a:xfrm>
                  <a:off x="3419133" y="2084093"/>
                  <a:ext cx="228600" cy="227929"/>
                </a:xfrm>
                <a:prstGeom prst="ellipse">
                  <a:avLst/>
                </a:prstGeom>
                <a:solidFill>
                  <a:srgbClr val="A4D29D"/>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00" b="1" dirty="0">
                    <a:solidFill>
                      <a:schemeClr val="tx1"/>
                    </a:solidFill>
                    <a:latin typeface="Avenir Next" panose="020B0503020202020204" pitchFamily="34" charset="0"/>
                    <a:cs typeface="Arial" panose="020B0604020202020204" pitchFamily="34" charset="0"/>
                  </a:endParaRPr>
                </a:p>
              </p:txBody>
            </p:sp>
            <p:sp>
              <p:nvSpPr>
                <p:cNvPr id="74" name="Oval 73">
                  <a:extLst>
                    <a:ext uri="{FF2B5EF4-FFF2-40B4-BE49-F238E27FC236}">
                      <a16:creationId xmlns:a16="http://schemas.microsoft.com/office/drawing/2014/main" id="{FB797A49-4F37-1B43-ABD6-51FB89BD3A25}"/>
                    </a:ext>
                  </a:extLst>
                </p:cNvPr>
                <p:cNvSpPr>
                  <a:spLocks noChangeAspect="1"/>
                </p:cNvSpPr>
                <p:nvPr/>
              </p:nvSpPr>
              <p:spPr>
                <a:xfrm>
                  <a:off x="3822609" y="2084093"/>
                  <a:ext cx="228600" cy="227929"/>
                </a:xfrm>
                <a:prstGeom prst="ellipse">
                  <a:avLst/>
                </a:prstGeom>
                <a:solidFill>
                  <a:srgbClr val="F2E7A5"/>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00" b="1" dirty="0">
                    <a:solidFill>
                      <a:schemeClr val="tx1"/>
                    </a:solidFill>
                    <a:latin typeface="Avenir Next" panose="020B0503020202020204" pitchFamily="34" charset="0"/>
                    <a:cs typeface="Arial" panose="020B0604020202020204" pitchFamily="34" charset="0"/>
                  </a:endParaRPr>
                </a:p>
              </p:txBody>
            </p:sp>
            <p:sp>
              <p:nvSpPr>
                <p:cNvPr id="75" name="Oval 74">
                  <a:extLst>
                    <a:ext uri="{FF2B5EF4-FFF2-40B4-BE49-F238E27FC236}">
                      <a16:creationId xmlns:a16="http://schemas.microsoft.com/office/drawing/2014/main" id="{A0CF9792-4094-3B45-92E8-C5B72C549D52}"/>
                    </a:ext>
                  </a:extLst>
                </p:cNvPr>
                <p:cNvSpPr>
                  <a:spLocks noChangeAspect="1"/>
                </p:cNvSpPr>
                <p:nvPr/>
              </p:nvSpPr>
              <p:spPr>
                <a:xfrm>
                  <a:off x="2612180" y="2084093"/>
                  <a:ext cx="228600" cy="227929"/>
                </a:xfrm>
                <a:prstGeom prst="ellipse">
                  <a:avLst/>
                </a:prstGeom>
                <a:solidFill>
                  <a:srgbClr val="9EC6E6"/>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00" b="1" dirty="0">
                    <a:solidFill>
                      <a:schemeClr val="tx1"/>
                    </a:solidFill>
                    <a:latin typeface="Avenir Next" panose="020B0503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F64B35DD-292A-A647-B1FD-156D335C5C1B}"/>
                    </a:ext>
                  </a:extLst>
                </p:cNvPr>
                <p:cNvSpPr>
                  <a:spLocks noChangeAspect="1"/>
                </p:cNvSpPr>
                <p:nvPr/>
              </p:nvSpPr>
              <p:spPr>
                <a:xfrm>
                  <a:off x="3016612" y="2433111"/>
                  <a:ext cx="228600" cy="227929"/>
                </a:xfrm>
                <a:prstGeom prst="ellipse">
                  <a:avLst/>
                </a:prstGeom>
                <a:solidFill>
                  <a:srgbClr val="8DCECE"/>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00" b="1" dirty="0">
                    <a:solidFill>
                      <a:schemeClr val="tx1"/>
                    </a:solidFill>
                    <a:latin typeface="Avenir Next" panose="020B0503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E81F99BA-F3B0-0B4E-AEAC-4FB3820A6686}"/>
                    </a:ext>
                  </a:extLst>
                </p:cNvPr>
                <p:cNvSpPr>
                  <a:spLocks noChangeAspect="1"/>
                </p:cNvSpPr>
                <p:nvPr/>
              </p:nvSpPr>
              <p:spPr>
                <a:xfrm>
                  <a:off x="3420089" y="2433111"/>
                  <a:ext cx="228600" cy="227929"/>
                </a:xfrm>
                <a:prstGeom prst="ellipse">
                  <a:avLst/>
                </a:prstGeom>
                <a:solidFill>
                  <a:srgbClr val="B1DAAB"/>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00" b="1" dirty="0">
                    <a:solidFill>
                      <a:schemeClr val="tx1"/>
                    </a:solidFill>
                    <a:latin typeface="Avenir Next" panose="020B0503020202020204" pitchFamily="34" charset="0"/>
                    <a:cs typeface="Arial" panose="020B0604020202020204" pitchFamily="34" charset="0"/>
                  </a:endParaRPr>
                </a:p>
              </p:txBody>
            </p:sp>
            <p:sp>
              <p:nvSpPr>
                <p:cNvPr id="78" name="Oval 77">
                  <a:extLst>
                    <a:ext uri="{FF2B5EF4-FFF2-40B4-BE49-F238E27FC236}">
                      <a16:creationId xmlns:a16="http://schemas.microsoft.com/office/drawing/2014/main" id="{F8F26717-74BF-7344-9D65-75549AABA764}"/>
                    </a:ext>
                  </a:extLst>
                </p:cNvPr>
                <p:cNvSpPr>
                  <a:spLocks noChangeAspect="1"/>
                </p:cNvSpPr>
                <p:nvPr/>
              </p:nvSpPr>
              <p:spPr>
                <a:xfrm>
                  <a:off x="3823565" y="2433111"/>
                  <a:ext cx="228600" cy="227929"/>
                </a:xfrm>
                <a:prstGeom prst="ellipse">
                  <a:avLst/>
                </a:prstGeom>
                <a:solidFill>
                  <a:srgbClr val="F7EDB8"/>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00" b="1" dirty="0">
                    <a:solidFill>
                      <a:schemeClr val="tx1"/>
                    </a:solidFill>
                    <a:latin typeface="Avenir Next" panose="020B0503020202020204" pitchFamily="34" charset="0"/>
                    <a:cs typeface="Arial" panose="020B0604020202020204" pitchFamily="34" charset="0"/>
                  </a:endParaRPr>
                </a:p>
              </p:txBody>
            </p:sp>
            <p:sp>
              <p:nvSpPr>
                <p:cNvPr id="79" name="Oval 78">
                  <a:extLst>
                    <a:ext uri="{FF2B5EF4-FFF2-40B4-BE49-F238E27FC236}">
                      <a16:creationId xmlns:a16="http://schemas.microsoft.com/office/drawing/2014/main" id="{58ACAAF1-12F0-AE4B-AB03-8C15C1255D66}"/>
                    </a:ext>
                  </a:extLst>
                </p:cNvPr>
                <p:cNvSpPr>
                  <a:spLocks noChangeAspect="1"/>
                </p:cNvSpPr>
                <p:nvPr/>
              </p:nvSpPr>
              <p:spPr>
                <a:xfrm>
                  <a:off x="2613136" y="2433111"/>
                  <a:ext cx="228600" cy="227929"/>
                </a:xfrm>
                <a:prstGeom prst="ellipse">
                  <a:avLst/>
                </a:prstGeom>
                <a:solidFill>
                  <a:srgbClr val="AECEEA"/>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00" b="1" dirty="0">
                    <a:solidFill>
                      <a:srgbClr val="EDDC82"/>
                    </a:solidFill>
                    <a:latin typeface="Avenir Next" panose="020B0503020202020204" pitchFamily="34" charset="0"/>
                    <a:cs typeface="Arial" panose="020B0604020202020204" pitchFamily="34" charset="0"/>
                  </a:endParaRPr>
                </a:p>
              </p:txBody>
            </p:sp>
          </p:grpSp>
          <p:sp>
            <p:nvSpPr>
              <p:cNvPr id="63" name="Rounded Rectangle 62">
                <a:extLst>
                  <a:ext uri="{FF2B5EF4-FFF2-40B4-BE49-F238E27FC236}">
                    <a16:creationId xmlns:a16="http://schemas.microsoft.com/office/drawing/2014/main" id="{3249002E-FEA7-F945-82C1-C72BC5E38C59}"/>
                  </a:ext>
                </a:extLst>
              </p:cNvPr>
              <p:cNvSpPr/>
              <p:nvPr/>
            </p:nvSpPr>
            <p:spPr>
              <a:xfrm rot="5400000" flipH="1" flipV="1">
                <a:off x="1689662" y="1949169"/>
                <a:ext cx="1395119" cy="227118"/>
              </a:xfrm>
              <a:prstGeom prst="roundRect">
                <a:avLst/>
              </a:prstGeom>
              <a:solidFill>
                <a:schemeClr val="bg1"/>
              </a:solidFill>
              <a:ln w="19050">
                <a:solidFill>
                  <a:schemeClr val="tx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i="1" dirty="0">
                    <a:solidFill>
                      <a:schemeClr val="tx1"/>
                    </a:solidFill>
                    <a:latin typeface="Avenir Next" panose="020B0503020202020204" pitchFamily="34" charset="0"/>
                    <a:cs typeface="Arial" panose="020B0604020202020204" pitchFamily="34" charset="0"/>
                  </a:rPr>
                  <a:t>Row  Decoder</a:t>
                </a:r>
              </a:p>
            </p:txBody>
          </p:sp>
        </p:grpSp>
        <p:sp>
          <p:nvSpPr>
            <p:cNvPr id="80" name="Rectangle 79">
              <a:extLst>
                <a:ext uri="{FF2B5EF4-FFF2-40B4-BE49-F238E27FC236}">
                  <a16:creationId xmlns:a16="http://schemas.microsoft.com/office/drawing/2014/main" id="{ECFDA4A4-A5FB-D443-B14A-83725EA2169C}"/>
                </a:ext>
              </a:extLst>
            </p:cNvPr>
            <p:cNvSpPr/>
            <p:nvPr/>
          </p:nvSpPr>
          <p:spPr>
            <a:xfrm>
              <a:off x="465576" y="2389889"/>
              <a:ext cx="3019745" cy="369332"/>
            </a:xfrm>
            <a:prstGeom prst="rect">
              <a:avLst/>
            </a:prstGeom>
          </p:spPr>
          <p:txBody>
            <a:bodyPr wrap="square">
              <a:spAutoFit/>
            </a:bodyPr>
            <a:lstStyle/>
            <a:p>
              <a:r>
                <a:rPr lang="en-US" dirty="0">
                  <a:latin typeface="Avenir Next" panose="020B0503020202020204" pitchFamily="34" charset="0"/>
                  <a:cs typeface="Arial" panose="020B0604020202020204" pitchFamily="34" charset="0"/>
                </a:rPr>
                <a:t>most significant bit (MSB)</a:t>
              </a:r>
            </a:p>
          </p:txBody>
        </p:sp>
        <p:sp>
          <p:nvSpPr>
            <p:cNvPr id="81" name="Rectangle 80">
              <a:extLst>
                <a:ext uri="{FF2B5EF4-FFF2-40B4-BE49-F238E27FC236}">
                  <a16:creationId xmlns:a16="http://schemas.microsoft.com/office/drawing/2014/main" id="{DC2D5FDB-77A7-2C49-9045-475B975C902C}"/>
                </a:ext>
              </a:extLst>
            </p:cNvPr>
            <p:cNvSpPr/>
            <p:nvPr/>
          </p:nvSpPr>
          <p:spPr>
            <a:xfrm>
              <a:off x="571780" y="4606860"/>
              <a:ext cx="3019743" cy="369332"/>
            </a:xfrm>
            <a:prstGeom prst="rect">
              <a:avLst/>
            </a:prstGeom>
          </p:spPr>
          <p:txBody>
            <a:bodyPr wrap="square">
              <a:spAutoFit/>
            </a:bodyPr>
            <a:lstStyle/>
            <a:p>
              <a:r>
                <a:rPr lang="en-US" dirty="0">
                  <a:latin typeface="Avenir Next" panose="020B0503020202020204" pitchFamily="34" charset="0"/>
                  <a:cs typeface="Arial" panose="020B0604020202020204" pitchFamily="34" charset="0"/>
                </a:rPr>
                <a:t>least significant bit (LSB)</a:t>
              </a:r>
            </a:p>
          </p:txBody>
        </p:sp>
        <p:cxnSp>
          <p:nvCxnSpPr>
            <p:cNvPr id="82" name="Curved Connector 81">
              <a:extLst>
                <a:ext uri="{FF2B5EF4-FFF2-40B4-BE49-F238E27FC236}">
                  <a16:creationId xmlns:a16="http://schemas.microsoft.com/office/drawing/2014/main" id="{FB0562C0-87A3-3446-B0F6-6889A62C166F}"/>
                </a:ext>
              </a:extLst>
            </p:cNvPr>
            <p:cNvCxnSpPr>
              <a:cxnSpLocks/>
            </p:cNvCxnSpPr>
            <p:nvPr/>
          </p:nvCxnSpPr>
          <p:spPr>
            <a:xfrm rot="16200000" flipH="1">
              <a:off x="2216212" y="2755923"/>
              <a:ext cx="263300" cy="169617"/>
            </a:xfrm>
            <a:prstGeom prst="curvedConnector3">
              <a:avLst>
                <a:gd name="adj1" fmla="val 50000"/>
              </a:avLst>
            </a:prstGeom>
            <a:ln w="19050">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3" name="Curved Connector 82">
              <a:extLst>
                <a:ext uri="{FF2B5EF4-FFF2-40B4-BE49-F238E27FC236}">
                  <a16:creationId xmlns:a16="http://schemas.microsoft.com/office/drawing/2014/main" id="{C1548052-EC1D-6A40-9820-BE5AFDCDC10E}"/>
                </a:ext>
              </a:extLst>
            </p:cNvPr>
            <p:cNvCxnSpPr>
              <a:cxnSpLocks/>
            </p:cNvCxnSpPr>
            <p:nvPr/>
          </p:nvCxnSpPr>
          <p:spPr>
            <a:xfrm rot="5400000" flipH="1" flipV="1">
              <a:off x="2143672" y="4366797"/>
              <a:ext cx="373965" cy="215007"/>
            </a:xfrm>
            <a:prstGeom prst="curvedConnector3">
              <a:avLst>
                <a:gd name="adj1" fmla="val 50000"/>
              </a:avLst>
            </a:prstGeom>
            <a:ln w="19050">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13175D2-0967-DA47-8432-0061046AA52B}"/>
                </a:ext>
              </a:extLst>
            </p:cNvPr>
            <p:cNvCxnSpPr>
              <a:cxnSpLocks/>
            </p:cNvCxnSpPr>
            <p:nvPr/>
          </p:nvCxnSpPr>
          <p:spPr>
            <a:xfrm flipV="1">
              <a:off x="2808126" y="3045735"/>
              <a:ext cx="0" cy="84960"/>
            </a:xfrm>
            <a:prstGeom prst="line">
              <a:avLst/>
            </a:prstGeom>
            <a:ln w="19050">
              <a:solidFill>
                <a:schemeClr val="tx1">
                  <a:lumMod val="75000"/>
                  <a:lumOff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CD8217C0-069C-234D-99D3-BB6E688D12C1}"/>
              </a:ext>
            </a:extLst>
          </p:cNvPr>
          <p:cNvGrpSpPr/>
          <p:nvPr/>
        </p:nvGrpSpPr>
        <p:grpSpPr>
          <a:xfrm>
            <a:off x="5704495" y="3101411"/>
            <a:ext cx="2464036" cy="1580939"/>
            <a:chOff x="5200641" y="2349165"/>
            <a:chExt cx="3366722" cy="2191573"/>
          </a:xfrm>
        </p:grpSpPr>
        <p:sp>
          <p:nvSpPr>
            <p:cNvPr id="91" name="Rounded Rectangle 90">
              <a:extLst>
                <a:ext uri="{FF2B5EF4-FFF2-40B4-BE49-F238E27FC236}">
                  <a16:creationId xmlns:a16="http://schemas.microsoft.com/office/drawing/2014/main" id="{2F8B2480-4393-394C-8958-EF09D439B1CB}"/>
                </a:ext>
              </a:extLst>
            </p:cNvPr>
            <p:cNvSpPr/>
            <p:nvPr/>
          </p:nvSpPr>
          <p:spPr>
            <a:xfrm>
              <a:off x="5200641" y="2349165"/>
              <a:ext cx="3291001" cy="2191573"/>
            </a:xfrm>
            <a:prstGeom prst="roundRect">
              <a:avLst>
                <a:gd name="adj" fmla="val 11409"/>
              </a:avLst>
            </a:prstGeom>
            <a:solidFill>
              <a:schemeClr val="accent5">
                <a:lumMod val="20000"/>
                <a:lumOff val="80000"/>
              </a:schemeClr>
            </a:solidFill>
            <a:ln w="19050">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t"/>
            <a:lstStyle/>
            <a:p>
              <a:pPr algn="ctr"/>
              <a:endParaRPr lang="en-US" sz="1400" b="1" dirty="0">
                <a:solidFill>
                  <a:schemeClr val="tx1"/>
                </a:solidFill>
                <a:latin typeface="Avenir Next" panose="020B0503020202020204" pitchFamily="34" charset="0"/>
                <a:cs typeface="Arial" panose="020B0604020202020204" pitchFamily="34" charset="0"/>
              </a:endParaRPr>
            </a:p>
          </p:txBody>
        </p:sp>
        <p:grpSp>
          <p:nvGrpSpPr>
            <p:cNvPr id="92" name="Group 91">
              <a:extLst>
                <a:ext uri="{FF2B5EF4-FFF2-40B4-BE49-F238E27FC236}">
                  <a16:creationId xmlns:a16="http://schemas.microsoft.com/office/drawing/2014/main" id="{F4BCCB2E-1A19-7642-B16B-3AFB13E12052}"/>
                </a:ext>
              </a:extLst>
            </p:cNvPr>
            <p:cNvGrpSpPr/>
            <p:nvPr/>
          </p:nvGrpSpPr>
          <p:grpSpPr>
            <a:xfrm>
              <a:off x="5206922" y="2702784"/>
              <a:ext cx="3360441" cy="1517944"/>
              <a:chOff x="2363293" y="4500155"/>
              <a:chExt cx="1872824" cy="845973"/>
            </a:xfrm>
          </p:grpSpPr>
          <p:grpSp>
            <p:nvGrpSpPr>
              <p:cNvPr id="93" name="Group 92">
                <a:extLst>
                  <a:ext uri="{FF2B5EF4-FFF2-40B4-BE49-F238E27FC236}">
                    <a16:creationId xmlns:a16="http://schemas.microsoft.com/office/drawing/2014/main" id="{BEE791C5-435D-FA40-A2CB-C0BD55392076}"/>
                  </a:ext>
                </a:extLst>
              </p:cNvPr>
              <p:cNvGrpSpPr/>
              <p:nvPr/>
            </p:nvGrpSpPr>
            <p:grpSpPr>
              <a:xfrm>
                <a:off x="3493108" y="4877423"/>
                <a:ext cx="360464" cy="69048"/>
                <a:chOff x="4793112" y="4167661"/>
                <a:chExt cx="360464" cy="69048"/>
              </a:xfrm>
            </p:grpSpPr>
            <p:cxnSp>
              <p:nvCxnSpPr>
                <p:cNvPr id="108" name="Straight Connector 107">
                  <a:extLst>
                    <a:ext uri="{FF2B5EF4-FFF2-40B4-BE49-F238E27FC236}">
                      <a16:creationId xmlns:a16="http://schemas.microsoft.com/office/drawing/2014/main" id="{256CB30A-B175-3F41-A159-7C6B2D02425F}"/>
                    </a:ext>
                  </a:extLst>
                </p:cNvPr>
                <p:cNvCxnSpPr/>
                <p:nvPr/>
              </p:nvCxnSpPr>
              <p:spPr>
                <a:xfrm flipH="1">
                  <a:off x="4793112" y="4202185"/>
                  <a:ext cx="345242"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Flowchart: Connector 11">
                  <a:extLst>
                    <a:ext uri="{FF2B5EF4-FFF2-40B4-BE49-F238E27FC236}">
                      <a16:creationId xmlns:a16="http://schemas.microsoft.com/office/drawing/2014/main" id="{25FAC7E5-A244-5B44-A3A1-D3EAB8E070DE}"/>
                    </a:ext>
                  </a:extLst>
                </p:cNvPr>
                <p:cNvSpPr/>
                <p:nvPr/>
              </p:nvSpPr>
              <p:spPr>
                <a:xfrm>
                  <a:off x="5084528" y="4167661"/>
                  <a:ext cx="69048" cy="69048"/>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94" name="Group 93">
                <a:extLst>
                  <a:ext uri="{FF2B5EF4-FFF2-40B4-BE49-F238E27FC236}">
                    <a16:creationId xmlns:a16="http://schemas.microsoft.com/office/drawing/2014/main" id="{65A3DF85-9482-E344-A376-611852AD15D1}"/>
                  </a:ext>
                </a:extLst>
              </p:cNvPr>
              <p:cNvGrpSpPr/>
              <p:nvPr/>
            </p:nvGrpSpPr>
            <p:grpSpPr>
              <a:xfrm>
                <a:off x="2368638" y="4532111"/>
                <a:ext cx="679321" cy="261559"/>
                <a:chOff x="3527794" y="3827728"/>
                <a:chExt cx="679321" cy="261559"/>
              </a:xfrm>
            </p:grpSpPr>
            <p:cxnSp>
              <p:nvCxnSpPr>
                <p:cNvPr id="105" name="Straight Connector 104">
                  <a:extLst>
                    <a:ext uri="{FF2B5EF4-FFF2-40B4-BE49-F238E27FC236}">
                      <a16:creationId xmlns:a16="http://schemas.microsoft.com/office/drawing/2014/main" id="{9A5E572D-0D85-AE46-8F5C-74537BAD004E}"/>
                    </a:ext>
                  </a:extLst>
                </p:cNvPr>
                <p:cNvCxnSpPr/>
                <p:nvPr/>
              </p:nvCxnSpPr>
              <p:spPr>
                <a:xfrm flipH="1">
                  <a:off x="3861872" y="3935947"/>
                  <a:ext cx="345243" cy="0"/>
                </a:xfrm>
                <a:prstGeom prst="line">
                  <a:avLst/>
                </a:prstGeom>
                <a:solidFill>
                  <a:schemeClr val="tx1"/>
                </a:solidFill>
                <a:ln w="25400" cap="flat" cmpd="sng" algn="ctr">
                  <a:solidFill>
                    <a:schemeClr val="tx1"/>
                  </a:solidFill>
                  <a:prstDash val="solid"/>
                </a:ln>
                <a:effectLst/>
              </p:spPr>
            </p:cxnSp>
            <p:sp>
              <p:nvSpPr>
                <p:cNvPr id="106" name="Flowchart: Connector 8">
                  <a:extLst>
                    <a:ext uri="{FF2B5EF4-FFF2-40B4-BE49-F238E27FC236}">
                      <a16:creationId xmlns:a16="http://schemas.microsoft.com/office/drawing/2014/main" id="{D5748731-2FFF-1948-B38B-EA2203B7681D}"/>
                    </a:ext>
                  </a:extLst>
                </p:cNvPr>
                <p:cNvSpPr/>
                <p:nvPr/>
              </p:nvSpPr>
              <p:spPr>
                <a:xfrm>
                  <a:off x="3792823" y="3901423"/>
                  <a:ext cx="69049" cy="69048"/>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107" name="Rectangle 106">
                  <a:extLst>
                    <a:ext uri="{FF2B5EF4-FFF2-40B4-BE49-F238E27FC236}">
                      <a16:creationId xmlns:a16="http://schemas.microsoft.com/office/drawing/2014/main" id="{0E9BD3F8-A763-4D41-88FA-BD199D9D18A3}"/>
                    </a:ext>
                  </a:extLst>
                </p:cNvPr>
                <p:cNvSpPr/>
                <p:nvPr/>
              </p:nvSpPr>
              <p:spPr>
                <a:xfrm>
                  <a:off x="3527794" y="3827728"/>
                  <a:ext cx="254142" cy="26155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grpSp>
          <p:grpSp>
            <p:nvGrpSpPr>
              <p:cNvPr id="95" name="Group 94">
                <a:extLst>
                  <a:ext uri="{FF2B5EF4-FFF2-40B4-BE49-F238E27FC236}">
                    <a16:creationId xmlns:a16="http://schemas.microsoft.com/office/drawing/2014/main" id="{4E9685E2-A40C-7D47-9CA2-69EAAAC3CA34}"/>
                  </a:ext>
                </a:extLst>
              </p:cNvPr>
              <p:cNvGrpSpPr/>
              <p:nvPr/>
            </p:nvGrpSpPr>
            <p:grpSpPr>
              <a:xfrm>
                <a:off x="2363293" y="4808615"/>
                <a:ext cx="684666" cy="261559"/>
                <a:chOff x="3522449" y="4200874"/>
                <a:chExt cx="684666" cy="261559"/>
              </a:xfrm>
            </p:grpSpPr>
            <p:cxnSp>
              <p:nvCxnSpPr>
                <p:cNvPr id="102" name="Straight Connector 101">
                  <a:extLst>
                    <a:ext uri="{FF2B5EF4-FFF2-40B4-BE49-F238E27FC236}">
                      <a16:creationId xmlns:a16="http://schemas.microsoft.com/office/drawing/2014/main" id="{E7E9EB84-D0C5-8946-BA38-F5B928D77408}"/>
                    </a:ext>
                  </a:extLst>
                </p:cNvPr>
                <p:cNvCxnSpPr/>
                <p:nvPr/>
              </p:nvCxnSpPr>
              <p:spPr>
                <a:xfrm flipH="1">
                  <a:off x="3861872" y="4304206"/>
                  <a:ext cx="345243" cy="0"/>
                </a:xfrm>
                <a:prstGeom prst="line">
                  <a:avLst/>
                </a:prstGeom>
                <a:solidFill>
                  <a:schemeClr val="tx1"/>
                </a:solidFill>
                <a:ln w="25400" cap="flat" cmpd="sng" algn="ctr">
                  <a:solidFill>
                    <a:schemeClr val="tx1"/>
                  </a:solidFill>
                  <a:prstDash val="solid"/>
                </a:ln>
                <a:effectLst/>
              </p:spPr>
            </p:cxnSp>
            <p:sp>
              <p:nvSpPr>
                <p:cNvPr id="103" name="Flowchart: Connector 9">
                  <a:extLst>
                    <a:ext uri="{FF2B5EF4-FFF2-40B4-BE49-F238E27FC236}">
                      <a16:creationId xmlns:a16="http://schemas.microsoft.com/office/drawing/2014/main" id="{DBB05C82-B171-1F4E-8B1B-0344E0C85FE1}"/>
                    </a:ext>
                  </a:extLst>
                </p:cNvPr>
                <p:cNvSpPr/>
                <p:nvPr/>
              </p:nvSpPr>
              <p:spPr>
                <a:xfrm>
                  <a:off x="3800251" y="4269682"/>
                  <a:ext cx="69049" cy="69048"/>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104" name="Rectangle 103">
                  <a:extLst>
                    <a:ext uri="{FF2B5EF4-FFF2-40B4-BE49-F238E27FC236}">
                      <a16:creationId xmlns:a16="http://schemas.microsoft.com/office/drawing/2014/main" id="{225F5B4E-F1CD-CC45-B42D-133A8808817D}"/>
                    </a:ext>
                  </a:extLst>
                </p:cNvPr>
                <p:cNvSpPr/>
                <p:nvPr/>
              </p:nvSpPr>
              <p:spPr>
                <a:xfrm>
                  <a:off x="3522449" y="4200874"/>
                  <a:ext cx="244377" cy="26155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grpSp>
          <p:sp>
            <p:nvSpPr>
              <p:cNvPr id="96" name="Rectangle 95">
                <a:extLst>
                  <a:ext uri="{FF2B5EF4-FFF2-40B4-BE49-F238E27FC236}">
                    <a16:creationId xmlns:a16="http://schemas.microsoft.com/office/drawing/2014/main" id="{8FC226C0-6844-C74A-9FD6-83BBFDDA7483}"/>
                  </a:ext>
                </a:extLst>
              </p:cNvPr>
              <p:cNvSpPr/>
              <p:nvPr/>
            </p:nvSpPr>
            <p:spPr>
              <a:xfrm>
                <a:off x="3818407" y="4780569"/>
                <a:ext cx="417710" cy="26155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prstClr val="black"/>
                    </a:solidFill>
                    <a:effectLst/>
                    <a:uLnTx/>
                    <a:uFillTx/>
                    <a:latin typeface="Avenir Next" panose="020B0503020202020204" pitchFamily="34" charset="0"/>
                  </a:rPr>
                  <a:t>out</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nvGrpSpPr>
              <p:cNvPr id="97" name="Group 96">
                <a:extLst>
                  <a:ext uri="{FF2B5EF4-FFF2-40B4-BE49-F238E27FC236}">
                    <a16:creationId xmlns:a16="http://schemas.microsoft.com/office/drawing/2014/main" id="{A5D0E016-9520-6E4A-8F2B-339052BEB2A4}"/>
                  </a:ext>
                </a:extLst>
              </p:cNvPr>
              <p:cNvGrpSpPr/>
              <p:nvPr/>
            </p:nvGrpSpPr>
            <p:grpSpPr>
              <a:xfrm>
                <a:off x="2374448" y="5084569"/>
                <a:ext cx="649439" cy="261559"/>
                <a:chOff x="3541773" y="4616424"/>
                <a:chExt cx="649439" cy="261559"/>
              </a:xfrm>
            </p:grpSpPr>
            <p:sp>
              <p:nvSpPr>
                <p:cNvPr id="99" name="Flowchart: Connector 9">
                  <a:extLst>
                    <a:ext uri="{FF2B5EF4-FFF2-40B4-BE49-F238E27FC236}">
                      <a16:creationId xmlns:a16="http://schemas.microsoft.com/office/drawing/2014/main" id="{D3DE8B3D-3F4F-D840-A626-1EB5C0D6BD78}"/>
                    </a:ext>
                  </a:extLst>
                </p:cNvPr>
                <p:cNvSpPr/>
                <p:nvPr/>
              </p:nvSpPr>
              <p:spPr>
                <a:xfrm>
                  <a:off x="3800250" y="4671824"/>
                  <a:ext cx="69048" cy="69048"/>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100" name="Rectangle 99">
                  <a:extLst>
                    <a:ext uri="{FF2B5EF4-FFF2-40B4-BE49-F238E27FC236}">
                      <a16:creationId xmlns:a16="http://schemas.microsoft.com/office/drawing/2014/main" id="{B6146C27-D3A0-6745-A3F3-BEB99E133328}"/>
                    </a:ext>
                  </a:extLst>
                </p:cNvPr>
                <p:cNvSpPr/>
                <p:nvPr/>
              </p:nvSpPr>
              <p:spPr>
                <a:xfrm>
                  <a:off x="3541773" y="4616424"/>
                  <a:ext cx="344471" cy="26155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C</a:t>
                  </a:r>
                  <a:r>
                    <a:rPr kumimoji="0" lang="en-US" sz="1600" b="1" i="0" u="none" strike="noStrike" kern="1200" cap="none" spc="0" normalizeH="0" baseline="-25000" noProof="0" dirty="0">
                      <a:ln>
                        <a:noFill/>
                      </a:ln>
                      <a:solidFill>
                        <a:prstClr val="black"/>
                      </a:solidFill>
                      <a:effectLst/>
                      <a:uLnTx/>
                      <a:uFillTx/>
                      <a:latin typeface="Avenir Next" panose="020B0503020202020204" pitchFamily="34" charset="0"/>
                    </a:rPr>
                    <a:t>in</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101" name="Straight Connector 100">
                  <a:extLst>
                    <a:ext uri="{FF2B5EF4-FFF2-40B4-BE49-F238E27FC236}">
                      <a16:creationId xmlns:a16="http://schemas.microsoft.com/office/drawing/2014/main" id="{11989D48-B9A3-674F-A088-39FBBF3103CD}"/>
                    </a:ext>
                  </a:extLst>
                </p:cNvPr>
                <p:cNvCxnSpPr/>
                <p:nvPr/>
              </p:nvCxnSpPr>
              <p:spPr>
                <a:xfrm flipH="1">
                  <a:off x="3845969" y="4715418"/>
                  <a:ext cx="345243" cy="0"/>
                </a:xfrm>
                <a:prstGeom prst="line">
                  <a:avLst/>
                </a:prstGeom>
                <a:solidFill>
                  <a:schemeClr val="tx1"/>
                </a:solidFill>
                <a:ln w="25400" cap="flat" cmpd="sng" algn="ctr">
                  <a:solidFill>
                    <a:schemeClr val="tx1"/>
                  </a:solidFill>
                  <a:prstDash val="solid"/>
                </a:ln>
                <a:effectLst/>
              </p:spPr>
            </p:cxnSp>
          </p:grpSp>
          <p:sp>
            <p:nvSpPr>
              <p:cNvPr id="98" name="Oval 97">
                <a:extLst>
                  <a:ext uri="{FF2B5EF4-FFF2-40B4-BE49-F238E27FC236}">
                    <a16:creationId xmlns:a16="http://schemas.microsoft.com/office/drawing/2014/main" id="{BB2C9386-CBD4-9C4E-9B9A-A95335A58DA2}"/>
                  </a:ext>
                </a:extLst>
              </p:cNvPr>
              <p:cNvSpPr/>
              <p:nvPr/>
            </p:nvSpPr>
            <p:spPr>
              <a:xfrm>
                <a:off x="2834830" y="4500155"/>
                <a:ext cx="774753" cy="774753"/>
              </a:xfrm>
              <a:prstGeom prst="ellipse">
                <a:avLst/>
              </a:prstGeom>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Avenir Next" panose="020B0503020202020204" pitchFamily="34" charset="0"/>
                  </a:rPr>
                  <a:t>MAJ</a:t>
                </a:r>
              </a:p>
            </p:txBody>
          </p:sp>
        </p:grpSp>
      </p:grpSp>
      <p:sp>
        <p:nvSpPr>
          <p:cNvPr id="110" name="Rectangle 109">
            <a:extLst>
              <a:ext uri="{FF2B5EF4-FFF2-40B4-BE49-F238E27FC236}">
                <a16:creationId xmlns:a16="http://schemas.microsoft.com/office/drawing/2014/main" id="{AA6A849E-E7C4-6044-A431-4EECF15AAC88}"/>
              </a:ext>
            </a:extLst>
          </p:cNvPr>
          <p:cNvSpPr/>
          <p:nvPr/>
        </p:nvSpPr>
        <p:spPr>
          <a:xfrm>
            <a:off x="4775210" y="2062164"/>
            <a:ext cx="4129657" cy="400110"/>
          </a:xfrm>
          <a:prstGeom prst="rect">
            <a:avLst/>
          </a:prstGeom>
        </p:spPr>
        <p:txBody>
          <a:bodyPr wrap="none">
            <a:spAutoFit/>
          </a:bodyPr>
          <a:lstStyle/>
          <a:p>
            <a:pPr lvl="0" algn="ctr">
              <a:defRPr/>
            </a:pPr>
            <a:r>
              <a:rPr lang="en-US" sz="2000" b="1" dirty="0">
                <a:solidFill>
                  <a:schemeClr val="accent5"/>
                </a:solidFill>
                <a:latin typeface="Avenir Next" panose="020B0503020202020204" pitchFamily="34" charset="0"/>
                <a:cs typeface="Arial" panose="020B0604020202020204" pitchFamily="34" charset="0"/>
              </a:rPr>
              <a:t>(2) </a:t>
            </a:r>
            <a:r>
              <a:rPr lang="en-US" sz="2000" b="1" u="sng" dirty="0">
                <a:solidFill>
                  <a:schemeClr val="accent5"/>
                </a:solidFill>
                <a:latin typeface="Avenir Next" panose="020B0503020202020204" pitchFamily="34" charset="0"/>
                <a:cs typeface="Arial" panose="020B0604020202020204" pitchFamily="34" charset="0"/>
              </a:rPr>
              <a:t>Majority-based computation</a:t>
            </a:r>
          </a:p>
        </p:txBody>
      </p:sp>
      <p:sp>
        <p:nvSpPr>
          <p:cNvPr id="111" name="Rectangle 110">
            <a:extLst>
              <a:ext uri="{FF2B5EF4-FFF2-40B4-BE49-F238E27FC236}">
                <a16:creationId xmlns:a16="http://schemas.microsoft.com/office/drawing/2014/main" id="{A5DB2E84-A5F8-4E4E-AD4F-1B7C5E79DD8F}"/>
              </a:ext>
            </a:extLst>
          </p:cNvPr>
          <p:cNvSpPr/>
          <p:nvPr/>
        </p:nvSpPr>
        <p:spPr>
          <a:xfrm>
            <a:off x="231861" y="5132038"/>
            <a:ext cx="4340139" cy="1446550"/>
          </a:xfrm>
          <a:prstGeom prst="rect">
            <a:avLst/>
          </a:prstGeom>
        </p:spPr>
        <p:txBody>
          <a:bodyPr wrap="square">
            <a:spAutoFit/>
          </a:bodyPr>
          <a:lstStyle/>
          <a:p>
            <a:r>
              <a:rPr lang="en-US" sz="2000" b="1" dirty="0">
                <a:latin typeface="Avenir Next" panose="020B0503020202020204" pitchFamily="34" charset="0"/>
                <a:cs typeface="Arial" panose="020B0604020202020204" pitchFamily="34" charset="0"/>
              </a:rPr>
              <a:t>Pros</a:t>
            </a:r>
            <a:r>
              <a:rPr lang="en-US" sz="2000" b="1" dirty="0">
                <a:solidFill>
                  <a:srgbClr val="C00000"/>
                </a:solidFill>
                <a:latin typeface="Avenir Next" panose="020B0503020202020204" pitchFamily="34" charset="0"/>
                <a:cs typeface="Arial" panose="020B0604020202020204" pitchFamily="34" charset="0"/>
              </a:rPr>
              <a:t> </a:t>
            </a:r>
            <a:r>
              <a:rPr lang="en-US" sz="2000" b="1" dirty="0">
                <a:latin typeface="Avenir Next" panose="020B0503020202020204" pitchFamily="34" charset="0"/>
                <a:cs typeface="Arial" panose="020B0604020202020204" pitchFamily="34" charset="0"/>
              </a:rPr>
              <a:t>compared to the conventional</a:t>
            </a:r>
            <a:r>
              <a:rPr lang="en-US" sz="2000" b="1" dirty="0">
                <a:solidFill>
                  <a:srgbClr val="C00000"/>
                </a:solidFill>
                <a:latin typeface="Avenir Next" panose="020B0503020202020204" pitchFamily="34" charset="0"/>
                <a:cs typeface="Arial" panose="020B0604020202020204" pitchFamily="34" charset="0"/>
              </a:rPr>
              <a:t> </a:t>
            </a:r>
            <a:r>
              <a:rPr lang="en-US" sz="2000" b="1" dirty="0">
                <a:solidFill>
                  <a:schemeClr val="accent4"/>
                </a:solidFill>
                <a:latin typeface="Avenir Next" panose="020B0503020202020204" pitchFamily="34" charset="0"/>
                <a:cs typeface="Arial" panose="020B0604020202020204" pitchFamily="34" charset="0"/>
              </a:rPr>
              <a:t>horizontal layout:</a:t>
            </a:r>
          </a:p>
          <a:p>
            <a:endParaRPr lang="en-US" sz="800" b="1" dirty="0">
              <a:solidFill>
                <a:srgbClr val="C00000"/>
              </a:solidFill>
              <a:latin typeface="Avenir Next" panose="020B0503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venir Next" panose="020B0503020202020204" pitchFamily="34" charset="0"/>
                <a:cs typeface="Arial" panose="020B0604020202020204" pitchFamily="34" charset="0"/>
              </a:rPr>
              <a:t>Implicit shift operation</a:t>
            </a:r>
          </a:p>
          <a:p>
            <a:pPr marL="342900" indent="-342900">
              <a:buFont typeface="Arial" panose="020B0604020202020204" pitchFamily="34" charset="0"/>
              <a:buChar char="•"/>
            </a:pPr>
            <a:r>
              <a:rPr lang="en-US" sz="2000" dirty="0">
                <a:latin typeface="Avenir Next" panose="020B0503020202020204" pitchFamily="34" charset="0"/>
                <a:cs typeface="Arial" panose="020B0604020202020204" pitchFamily="34" charset="0"/>
              </a:rPr>
              <a:t>Massive parallelism</a:t>
            </a:r>
          </a:p>
        </p:txBody>
      </p:sp>
      <p:sp>
        <p:nvSpPr>
          <p:cNvPr id="112" name="TextBox 111">
            <a:extLst>
              <a:ext uri="{FF2B5EF4-FFF2-40B4-BE49-F238E27FC236}">
                <a16:creationId xmlns:a16="http://schemas.microsoft.com/office/drawing/2014/main" id="{3C15F7EB-449A-2347-8242-FA56A336841A}"/>
              </a:ext>
            </a:extLst>
          </p:cNvPr>
          <p:cNvSpPr txBox="1"/>
          <p:nvPr/>
        </p:nvSpPr>
        <p:spPr>
          <a:xfrm>
            <a:off x="4680638" y="2536123"/>
            <a:ext cx="4224228" cy="400110"/>
          </a:xfrm>
          <a:prstGeom prst="rect">
            <a:avLst/>
          </a:prstGeom>
          <a:noFill/>
        </p:spPr>
        <p:txBody>
          <a:bodyPr wrap="square" rtlCol="0">
            <a:spAutoFit/>
          </a:bodyPr>
          <a:lstStyle/>
          <a:p>
            <a:pPr lvl="0" algn="ctr" defTabSz="914400">
              <a:defRPr/>
            </a:pPr>
            <a:r>
              <a:rPr lang="en-US" sz="2000" dirty="0" err="1">
                <a:latin typeface="Avenir Next" panose="020B0503020202020204" pitchFamily="34" charset="0"/>
              </a:rPr>
              <a:t>C</a:t>
            </a:r>
            <a:r>
              <a:rPr lang="en-US" sz="2000" baseline="-25000" dirty="0" err="1">
                <a:latin typeface="Avenir Next" panose="020B0503020202020204" pitchFamily="34" charset="0"/>
              </a:rPr>
              <a:t>out</a:t>
            </a:r>
            <a:r>
              <a:rPr lang="en-US" sz="2000" dirty="0">
                <a:latin typeface="Avenir Next" panose="020B0503020202020204" pitchFamily="34" charset="0"/>
              </a:rPr>
              <a:t>= AB + </a:t>
            </a:r>
            <a:r>
              <a:rPr lang="en-US" sz="2000" dirty="0" err="1">
                <a:latin typeface="Avenir Next" panose="020B0503020202020204" pitchFamily="34" charset="0"/>
              </a:rPr>
              <a:t>AC</a:t>
            </a:r>
            <a:r>
              <a:rPr lang="en-US" sz="2000" baseline="-25000" dirty="0" err="1">
                <a:latin typeface="Avenir Next" panose="020B0503020202020204" pitchFamily="34" charset="0"/>
              </a:rPr>
              <a:t>in</a:t>
            </a:r>
            <a:r>
              <a:rPr lang="en-US" sz="2000" dirty="0">
                <a:latin typeface="Avenir Next" panose="020B0503020202020204" pitchFamily="34" charset="0"/>
              </a:rPr>
              <a:t> + </a:t>
            </a:r>
            <a:r>
              <a:rPr lang="en-US" sz="2000" dirty="0" err="1">
                <a:latin typeface="Avenir Next" panose="020B0503020202020204" pitchFamily="34" charset="0"/>
              </a:rPr>
              <a:t>BC</a:t>
            </a:r>
            <a:r>
              <a:rPr lang="en-US" sz="2000" baseline="-25000" dirty="0" err="1">
                <a:latin typeface="Avenir Next" panose="020B0503020202020204" pitchFamily="34" charset="0"/>
              </a:rPr>
              <a:t>in</a:t>
            </a:r>
            <a:endParaRPr lang="en-US" sz="2000" baseline="-25000" dirty="0">
              <a:latin typeface="Avenir Next" panose="020B0503020202020204" pitchFamily="34" charset="0"/>
            </a:endParaRPr>
          </a:p>
        </p:txBody>
      </p:sp>
      <p:sp>
        <p:nvSpPr>
          <p:cNvPr id="114" name="Rectangle 113">
            <a:extLst>
              <a:ext uri="{FF2B5EF4-FFF2-40B4-BE49-F238E27FC236}">
                <a16:creationId xmlns:a16="http://schemas.microsoft.com/office/drawing/2014/main" id="{255A87C3-964B-F448-8CB5-714CDB5C2109}"/>
              </a:ext>
            </a:extLst>
          </p:cNvPr>
          <p:cNvSpPr/>
          <p:nvPr/>
        </p:nvSpPr>
        <p:spPr>
          <a:xfrm>
            <a:off x="4897974" y="5132038"/>
            <a:ext cx="4224229" cy="1446550"/>
          </a:xfrm>
          <a:prstGeom prst="rect">
            <a:avLst/>
          </a:prstGeom>
        </p:spPr>
        <p:txBody>
          <a:bodyPr wrap="square">
            <a:spAutoFit/>
          </a:bodyPr>
          <a:lstStyle/>
          <a:p>
            <a:r>
              <a:rPr lang="en-US" sz="2000" b="1" dirty="0">
                <a:latin typeface="Avenir Next" panose="020B0503020202020204" pitchFamily="34" charset="0"/>
                <a:cs typeface="Arial" panose="020B0604020202020204" pitchFamily="34" charset="0"/>
              </a:rPr>
              <a:t>Pros</a:t>
            </a:r>
            <a:r>
              <a:rPr lang="en-US" sz="2000" b="1" dirty="0">
                <a:solidFill>
                  <a:srgbClr val="C00000"/>
                </a:solidFill>
                <a:latin typeface="Avenir Next" panose="020B0503020202020204" pitchFamily="34" charset="0"/>
                <a:cs typeface="Arial" panose="020B0604020202020204" pitchFamily="34" charset="0"/>
              </a:rPr>
              <a:t> </a:t>
            </a:r>
            <a:r>
              <a:rPr lang="en-US" sz="2000" b="1" dirty="0">
                <a:latin typeface="Avenir Next" panose="020B0503020202020204" pitchFamily="34" charset="0"/>
                <a:cs typeface="Arial" panose="020B0604020202020204" pitchFamily="34" charset="0"/>
              </a:rPr>
              <a:t>compared to</a:t>
            </a:r>
            <a:r>
              <a:rPr lang="en-US" sz="2000" b="1" dirty="0">
                <a:solidFill>
                  <a:srgbClr val="C00000"/>
                </a:solidFill>
                <a:latin typeface="Avenir Next" panose="020B0503020202020204" pitchFamily="34" charset="0"/>
                <a:cs typeface="Arial" panose="020B0604020202020204" pitchFamily="34" charset="0"/>
              </a:rPr>
              <a:t> </a:t>
            </a:r>
            <a:r>
              <a:rPr lang="en-US" sz="2000" b="1" dirty="0">
                <a:solidFill>
                  <a:schemeClr val="accent5"/>
                </a:solidFill>
                <a:latin typeface="Avenir Next" panose="020B0503020202020204" pitchFamily="34" charset="0"/>
                <a:cs typeface="Arial" panose="020B0604020202020204" pitchFamily="34" charset="0"/>
              </a:rPr>
              <a:t>AND/OR/NOT-based </a:t>
            </a:r>
            <a:r>
              <a:rPr lang="en-US" sz="2000" b="1" dirty="0">
                <a:latin typeface="Avenir Next" panose="020B0503020202020204" pitchFamily="34" charset="0"/>
                <a:cs typeface="Arial" panose="020B0604020202020204" pitchFamily="34" charset="0"/>
              </a:rPr>
              <a:t>computation:</a:t>
            </a:r>
          </a:p>
          <a:p>
            <a:endParaRPr lang="en-US" sz="800" b="1" dirty="0">
              <a:solidFill>
                <a:srgbClr val="C00000"/>
              </a:solidFill>
              <a:latin typeface="Avenir Next" panose="020B0503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venir Next" panose="020B0503020202020204" pitchFamily="34" charset="0"/>
                <a:cs typeface="Arial" panose="020B0604020202020204" pitchFamily="34" charset="0"/>
              </a:rPr>
              <a:t>Higher performance</a:t>
            </a:r>
          </a:p>
          <a:p>
            <a:pPr marL="342900" indent="-342900">
              <a:buFont typeface="Arial" panose="020B0604020202020204" pitchFamily="34" charset="0"/>
              <a:buChar char="•"/>
            </a:pPr>
            <a:r>
              <a:rPr lang="en-US" sz="2000" dirty="0">
                <a:latin typeface="Avenir Next" panose="020B0503020202020204" pitchFamily="34" charset="0"/>
                <a:cs typeface="Arial" panose="020B0604020202020204" pitchFamily="34" charset="0"/>
              </a:rPr>
              <a:t>Lower energy consumption</a:t>
            </a:r>
          </a:p>
        </p:txBody>
      </p:sp>
      <p:sp>
        <p:nvSpPr>
          <p:cNvPr id="6" name="Title 1">
            <a:extLst>
              <a:ext uri="{FF2B5EF4-FFF2-40B4-BE49-F238E27FC236}">
                <a16:creationId xmlns:a16="http://schemas.microsoft.com/office/drawing/2014/main" id="{9F053971-9383-8104-BCBE-50F4AF3265B9}"/>
              </a:ext>
            </a:extLst>
          </p:cNvPr>
          <p:cNvSpPr>
            <a:spLocks noGrp="1"/>
          </p:cNvSpPr>
          <p:nvPr>
            <p:ph type="title"/>
          </p:nvPr>
        </p:nvSpPr>
        <p:spPr>
          <a:xfrm>
            <a:off x="169011" y="132334"/>
            <a:ext cx="8894602" cy="917998"/>
          </a:xfrm>
        </p:spPr>
        <p:txBody>
          <a:bodyPr>
            <a:normAutofit fontScale="90000"/>
          </a:bodyPr>
          <a:lstStyle/>
          <a:p>
            <a:r>
              <a:rPr lang="en-US" dirty="0"/>
              <a:t>SIMDRAM Framework: </a:t>
            </a:r>
            <a:br>
              <a:rPr lang="en-US" dirty="0"/>
            </a:br>
            <a:r>
              <a:rPr lang="en-US" sz="3600" dirty="0"/>
              <a:t>PUM Substrate &amp; Key Ideas</a:t>
            </a:r>
            <a:endParaRPr lang="en-US" dirty="0"/>
          </a:p>
        </p:txBody>
      </p:sp>
    </p:spTree>
    <p:extLst>
      <p:ext uri="{BB962C8B-B14F-4D97-AF65-F5344CB8AC3E}">
        <p14:creationId xmlns:p14="http://schemas.microsoft.com/office/powerpoint/2010/main" val="207990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5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1">
                                            <p:txEl>
                                              <p:pRg st="0" end="0"/>
                                            </p:txEl>
                                          </p:spTgt>
                                        </p:tgtEl>
                                        <p:attrNameLst>
                                          <p:attrName>style.visibility</p:attrName>
                                        </p:attrNameLst>
                                      </p:cBhvr>
                                      <p:to>
                                        <p:strVal val="visible"/>
                                      </p:to>
                                    </p:set>
                                    <p:animEffect transition="in" filter="fade">
                                      <p:cBhvr>
                                        <p:cTn id="17" dur="500"/>
                                        <p:tgtEl>
                                          <p:spTgt spid="111">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1">
                                            <p:txEl>
                                              <p:pRg st="2" end="2"/>
                                            </p:txEl>
                                          </p:spTgt>
                                        </p:tgtEl>
                                        <p:attrNameLst>
                                          <p:attrName>style.visibility</p:attrName>
                                        </p:attrNameLst>
                                      </p:cBhvr>
                                      <p:to>
                                        <p:strVal val="visible"/>
                                      </p:to>
                                    </p:set>
                                    <p:animEffect transition="in" filter="fade">
                                      <p:cBhvr>
                                        <p:cTn id="20" dur="500"/>
                                        <p:tgtEl>
                                          <p:spTgt spid="111">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11">
                                            <p:txEl>
                                              <p:pRg st="3" end="3"/>
                                            </p:txEl>
                                          </p:spTgt>
                                        </p:tgtEl>
                                        <p:attrNameLst>
                                          <p:attrName>style.visibility</p:attrName>
                                        </p:attrNameLst>
                                      </p:cBhvr>
                                      <p:to>
                                        <p:strVal val="visible"/>
                                      </p:to>
                                    </p:set>
                                    <p:animEffect transition="in" filter="fade">
                                      <p:cBhvr>
                                        <p:cTn id="23" dur="500"/>
                                        <p:tgtEl>
                                          <p:spTgt spid="111">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0"/>
                                        </p:tgtEl>
                                        <p:attrNameLst>
                                          <p:attrName>style.visibility</p:attrName>
                                        </p:attrNameLst>
                                      </p:cBhvr>
                                      <p:to>
                                        <p:strVal val="visible"/>
                                      </p:to>
                                    </p:set>
                                    <p:animEffect transition="in" filter="fade">
                                      <p:cBhvr>
                                        <p:cTn id="26" dur="500"/>
                                        <p:tgtEl>
                                          <p:spTgt spid="1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500"/>
                                        <p:tgtEl>
                                          <p:spTgt spid="112"/>
                                        </p:tgtEl>
                                      </p:cBhvr>
                                    </p:animEffect>
                                  </p:childTnLst>
                                </p:cTn>
                              </p:par>
                              <p:par>
                                <p:cTn id="32" presetID="10" presetClass="entr" presetSubtype="0" fill="hold" nodeType="with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4">
                                            <p:txEl>
                                              <p:pRg st="0" end="0"/>
                                            </p:txEl>
                                          </p:spTgt>
                                        </p:tgtEl>
                                        <p:attrNameLst>
                                          <p:attrName>style.visibility</p:attrName>
                                        </p:attrNameLst>
                                      </p:cBhvr>
                                      <p:to>
                                        <p:strVal val="visible"/>
                                      </p:to>
                                    </p:set>
                                    <p:animEffect transition="in" filter="fade">
                                      <p:cBhvr>
                                        <p:cTn id="39" dur="500"/>
                                        <p:tgtEl>
                                          <p:spTgt spid="114">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4">
                                            <p:txEl>
                                              <p:pRg st="2" end="2"/>
                                            </p:txEl>
                                          </p:spTgt>
                                        </p:tgtEl>
                                        <p:attrNameLst>
                                          <p:attrName>style.visibility</p:attrName>
                                        </p:attrNameLst>
                                      </p:cBhvr>
                                      <p:to>
                                        <p:strVal val="visible"/>
                                      </p:to>
                                    </p:set>
                                    <p:animEffect transition="in" filter="fade">
                                      <p:cBhvr>
                                        <p:cTn id="42" dur="500"/>
                                        <p:tgtEl>
                                          <p:spTgt spid="114">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14">
                                            <p:txEl>
                                              <p:pRg st="3" end="3"/>
                                            </p:txEl>
                                          </p:spTgt>
                                        </p:tgtEl>
                                        <p:attrNameLst>
                                          <p:attrName>style.visibility</p:attrName>
                                        </p:attrNameLst>
                                      </p:cBhvr>
                                      <p:to>
                                        <p:strVal val="visible"/>
                                      </p:to>
                                    </p:set>
                                    <p:animEffect transition="in" filter="fade">
                                      <p:cBhvr>
                                        <p:cTn id="45" dur="500"/>
                                        <p:tgtEl>
                                          <p:spTgt spid="1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110" grpId="0"/>
      <p:bldP spid="1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ounded Rectangle 159">
            <a:extLst>
              <a:ext uri="{FF2B5EF4-FFF2-40B4-BE49-F238E27FC236}">
                <a16:creationId xmlns:a16="http://schemas.microsoft.com/office/drawing/2014/main" id="{4AC448A1-D8FC-074B-83B4-F13809959B84}"/>
              </a:ext>
            </a:extLst>
          </p:cNvPr>
          <p:cNvSpPr/>
          <p:nvPr/>
        </p:nvSpPr>
        <p:spPr>
          <a:xfrm>
            <a:off x="3056442" y="4155574"/>
            <a:ext cx="3907140" cy="2443475"/>
          </a:xfrm>
          <a:prstGeom prst="roundRect">
            <a:avLst/>
          </a:prstGeom>
          <a:solidFill>
            <a:srgbClr val="F9F2EF"/>
          </a:solid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grpSp>
        <p:nvGrpSpPr>
          <p:cNvPr id="4" name="Group 3">
            <a:extLst>
              <a:ext uri="{FF2B5EF4-FFF2-40B4-BE49-F238E27FC236}">
                <a16:creationId xmlns:a16="http://schemas.microsoft.com/office/drawing/2014/main" id="{D15069BC-5B11-7743-B528-35178FAE71ED}"/>
              </a:ext>
            </a:extLst>
          </p:cNvPr>
          <p:cNvGrpSpPr/>
          <p:nvPr/>
        </p:nvGrpSpPr>
        <p:grpSpPr>
          <a:xfrm>
            <a:off x="7116062" y="4126518"/>
            <a:ext cx="2105825" cy="2379840"/>
            <a:chOff x="7116062" y="3738583"/>
            <a:chExt cx="2105825" cy="2379840"/>
          </a:xfrm>
        </p:grpSpPr>
        <p:sp>
          <p:nvSpPr>
            <p:cNvPr id="480" name="Rectangle 479">
              <a:extLst>
                <a:ext uri="{FF2B5EF4-FFF2-40B4-BE49-F238E27FC236}">
                  <a16:creationId xmlns:a16="http://schemas.microsoft.com/office/drawing/2014/main" id="{9AFA37DF-98AF-2A42-A277-2415E78A0DFE}"/>
                </a:ext>
              </a:extLst>
            </p:cNvPr>
            <p:cNvSpPr/>
            <p:nvPr/>
          </p:nvSpPr>
          <p:spPr>
            <a:xfrm>
              <a:off x="7279373" y="4036626"/>
              <a:ext cx="1779205" cy="2081797"/>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ndParaRPr>
            </a:p>
          </p:txBody>
        </p:sp>
        <p:sp>
          <p:nvSpPr>
            <p:cNvPr id="512" name="Rectangle 511">
              <a:extLst>
                <a:ext uri="{FF2B5EF4-FFF2-40B4-BE49-F238E27FC236}">
                  <a16:creationId xmlns:a16="http://schemas.microsoft.com/office/drawing/2014/main" id="{700FA02F-65ED-7C4E-A239-5A4A264BDB14}"/>
                </a:ext>
              </a:extLst>
            </p:cNvPr>
            <p:cNvSpPr/>
            <p:nvPr/>
          </p:nvSpPr>
          <p:spPr>
            <a:xfrm>
              <a:off x="7116062" y="3738583"/>
              <a:ext cx="2105825"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venir Next" panose="020B0503020202020204" pitchFamily="34" charset="0"/>
                  <a:cs typeface="Arial" panose="020B0604020202020204" pitchFamily="34" charset="0"/>
                </a:rPr>
                <a:t>SIMDRAM Output</a:t>
              </a:r>
            </a:p>
          </p:txBody>
        </p:sp>
        <p:sp>
          <p:nvSpPr>
            <p:cNvPr id="527" name="Rectangle 526">
              <a:extLst>
                <a:ext uri="{FF2B5EF4-FFF2-40B4-BE49-F238E27FC236}">
                  <a16:creationId xmlns:a16="http://schemas.microsoft.com/office/drawing/2014/main" id="{9784C941-66A3-5040-BA46-DAC418472FA1}"/>
                </a:ext>
              </a:extLst>
            </p:cNvPr>
            <p:cNvSpPr/>
            <p:nvPr/>
          </p:nvSpPr>
          <p:spPr>
            <a:xfrm>
              <a:off x="7333034" y="4022208"/>
              <a:ext cx="1768434" cy="58413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98" b="0" i="1" u="none" strike="noStrike" kern="1200" cap="none" spc="0" normalizeH="0" baseline="0" noProof="0" dirty="0">
                  <a:ln>
                    <a:noFill/>
                  </a:ln>
                  <a:solidFill>
                    <a:srgbClr val="2E5597"/>
                  </a:solidFill>
                  <a:effectLst/>
                  <a:uLnTx/>
                  <a:uFillTx/>
                  <a:latin typeface="Avenir Next" panose="020B0503020202020204" pitchFamily="34" charset="0"/>
                  <a:cs typeface="Arial" panose="020B0604020202020204" pitchFamily="34" charset="0"/>
                </a:rPr>
                <a:t>Instruction result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98" b="0" i="1" u="none" strike="noStrike" kern="1200" cap="none" spc="0" normalizeH="0" baseline="0" noProof="0" dirty="0">
                  <a:ln>
                    <a:noFill/>
                  </a:ln>
                  <a:solidFill>
                    <a:srgbClr val="2E5597"/>
                  </a:solidFill>
                  <a:effectLst/>
                  <a:uLnTx/>
                  <a:uFillTx/>
                  <a:latin typeface="Avenir Next" panose="020B0503020202020204" pitchFamily="34" charset="0"/>
                  <a:cs typeface="Arial" panose="020B0604020202020204" pitchFamily="34" charset="0"/>
                </a:rPr>
                <a:t>in memory</a:t>
              </a:r>
            </a:p>
          </p:txBody>
        </p:sp>
      </p:grpSp>
      <p:sp>
        <p:nvSpPr>
          <p:cNvPr id="159" name="Rounded Rectangle 158">
            <a:extLst>
              <a:ext uri="{FF2B5EF4-FFF2-40B4-BE49-F238E27FC236}">
                <a16:creationId xmlns:a16="http://schemas.microsoft.com/office/drawing/2014/main" id="{CE0A9994-29A9-8347-A12F-21F4FFB866BF}"/>
              </a:ext>
            </a:extLst>
          </p:cNvPr>
          <p:cNvSpPr/>
          <p:nvPr/>
        </p:nvSpPr>
        <p:spPr>
          <a:xfrm>
            <a:off x="4425755" y="1294146"/>
            <a:ext cx="1809803" cy="2494674"/>
          </a:xfrm>
          <a:prstGeom prst="roundRect">
            <a:avLst/>
          </a:prstGeom>
          <a:solidFill>
            <a:srgbClr val="F9F2EF"/>
          </a:solid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57" name="Rounded Rectangle 156">
            <a:extLst>
              <a:ext uri="{FF2B5EF4-FFF2-40B4-BE49-F238E27FC236}">
                <a16:creationId xmlns:a16="http://schemas.microsoft.com/office/drawing/2014/main" id="{2989069A-F661-FE42-B264-D815DC8F0544}"/>
              </a:ext>
            </a:extLst>
          </p:cNvPr>
          <p:cNvSpPr/>
          <p:nvPr/>
        </p:nvSpPr>
        <p:spPr>
          <a:xfrm>
            <a:off x="2517838" y="1259377"/>
            <a:ext cx="1754690" cy="2223831"/>
          </a:xfrm>
          <a:prstGeom prst="roundRect">
            <a:avLst/>
          </a:prstGeom>
          <a:solidFill>
            <a:srgbClr val="F9F2EF"/>
          </a:solid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grpSp>
        <p:nvGrpSpPr>
          <p:cNvPr id="539" name="Group 538">
            <a:extLst>
              <a:ext uri="{FF2B5EF4-FFF2-40B4-BE49-F238E27FC236}">
                <a16:creationId xmlns:a16="http://schemas.microsoft.com/office/drawing/2014/main" id="{69A25650-7088-E942-BE76-58AD68057FC5}"/>
              </a:ext>
            </a:extLst>
          </p:cNvPr>
          <p:cNvGrpSpPr/>
          <p:nvPr/>
        </p:nvGrpSpPr>
        <p:grpSpPr>
          <a:xfrm>
            <a:off x="2784191" y="4137449"/>
            <a:ext cx="4109777" cy="2461604"/>
            <a:chOff x="2784191" y="4268508"/>
            <a:chExt cx="4109777" cy="2461604"/>
          </a:xfrm>
        </p:grpSpPr>
        <p:sp>
          <p:nvSpPr>
            <p:cNvPr id="485" name="Rectangle 484">
              <a:extLst>
                <a:ext uri="{FF2B5EF4-FFF2-40B4-BE49-F238E27FC236}">
                  <a16:creationId xmlns:a16="http://schemas.microsoft.com/office/drawing/2014/main" id="{B6F33155-1D4A-2D44-8995-E31DEBF89CA4}"/>
                </a:ext>
              </a:extLst>
            </p:cNvPr>
            <p:cNvSpPr/>
            <p:nvPr/>
          </p:nvSpPr>
          <p:spPr>
            <a:xfrm>
              <a:off x="3159645" y="4569003"/>
              <a:ext cx="3707606" cy="1836613"/>
            </a:xfrm>
            <a:prstGeom prst="rect">
              <a:avLst/>
            </a:prstGeom>
            <a:solidFill>
              <a:srgbClr val="D4DAD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266" b="1" i="0" u="none" strike="noStrike" kern="1200" cap="none" spc="0" normalizeH="0" baseline="0" noProof="0" dirty="0">
                <a:ln>
                  <a:noFill/>
                </a:ln>
                <a:noFill/>
                <a:effectLst>
                  <a:outerShdw blurRad="38100" dist="38100" dir="2700000" algn="tl">
                    <a:srgbClr val="000000">
                      <a:alpha val="43137"/>
                    </a:srgbClr>
                  </a:outerShdw>
                </a:effectLst>
                <a:uLnTx/>
                <a:uFillTx/>
                <a:latin typeface="Cambria" panose="02040503050406030204" pitchFamily="18" charset="0"/>
              </a:endParaRPr>
            </a:p>
          </p:txBody>
        </p:sp>
        <mc:AlternateContent xmlns:mc="http://schemas.openxmlformats.org/markup-compatibility/2006" xmlns:a14="http://schemas.microsoft.com/office/drawing/2010/main">
          <mc:Choice Requires="a14">
            <p:sp>
              <p:nvSpPr>
                <p:cNvPr id="506" name="Rectangle 505">
                  <a:extLst>
                    <a:ext uri="{FF2B5EF4-FFF2-40B4-BE49-F238E27FC236}">
                      <a16:creationId xmlns:a16="http://schemas.microsoft.com/office/drawing/2014/main" id="{AA201954-4CB7-F043-8993-22912F606DF1}"/>
                    </a:ext>
                  </a:extLst>
                </p:cNvPr>
                <p:cNvSpPr/>
                <p:nvPr/>
              </p:nvSpPr>
              <p:spPr>
                <a:xfrm>
                  <a:off x="3202188" y="4268508"/>
                  <a:ext cx="3691780" cy="553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venir Next" panose="020B0503020202020204" pitchFamily="34" charset="0"/>
                      <a:cs typeface="Arial" panose="020B0604020202020204" pitchFamily="34" charset="0"/>
                    </a:rPr>
                    <a:t>Step 3: </a:t>
                  </a:r>
                  <a:r>
                    <a:rPr kumimoji="0" lang="en-US" sz="1400" b="0" i="0" u="none" strike="noStrike" kern="1200" cap="none" spc="0" normalizeH="0" baseline="0" noProof="0" dirty="0">
                      <a:ln>
                        <a:noFill/>
                      </a:ln>
                      <a:solidFill>
                        <a:prstClr val="black"/>
                      </a:solidFill>
                      <a:effectLst/>
                      <a:uLnTx/>
                      <a:uFillTx/>
                      <a:latin typeface="Avenir Next" panose="020B0503020202020204" pitchFamily="34" charset="0"/>
                      <a:cs typeface="Arial" panose="020B0604020202020204" pitchFamily="34" charset="0"/>
                    </a:rPr>
                    <a:t>Execution according to </a:t>
                  </a:r>
                  <a14:m>
                    <m:oMath xmlns:m="http://schemas.openxmlformats.org/officeDocument/2006/math">
                      <m:r>
                        <m:rPr>
                          <m:sty m:val="p"/>
                        </m:rPr>
                        <a:rPr kumimoji="0" lang="en-US" sz="1400" b="0" i="0" u="none" strike="noStrike" kern="120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μ</m:t>
                      </m:r>
                    </m:oMath>
                  </a14:m>
                  <a:r>
                    <a:rPr kumimoji="0" lang="en-US" sz="1400" b="0" i="0" u="none" strike="noStrike" kern="1200" cap="none" spc="0" normalizeH="0" baseline="0" noProof="0" dirty="0">
                      <a:ln>
                        <a:noFill/>
                      </a:ln>
                      <a:solidFill>
                        <a:prstClr val="black"/>
                      </a:solidFill>
                      <a:effectLst/>
                      <a:uLnTx/>
                      <a:uFillTx/>
                      <a:latin typeface="Avenir Next" panose="020B0503020202020204" pitchFamily="34" charset="0"/>
                      <a:cs typeface="Arial" panose="020B0604020202020204" pitchFamily="34" charset="0"/>
                    </a:rPr>
                    <a:t>Program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cs typeface="Arial" panose="020B0604020202020204" pitchFamily="34" charset="0"/>
                    </a:rPr>
                    <a:t> </a:t>
                  </a:r>
                </a:p>
              </p:txBody>
            </p:sp>
          </mc:Choice>
          <mc:Fallback xmlns="">
            <p:sp>
              <p:nvSpPr>
                <p:cNvPr id="506" name="Rectangle 505">
                  <a:extLst>
                    <a:ext uri="{FF2B5EF4-FFF2-40B4-BE49-F238E27FC236}">
                      <a16:creationId xmlns:a16="http://schemas.microsoft.com/office/drawing/2014/main" id="{AA201954-4CB7-F043-8993-22912F606DF1}"/>
                    </a:ext>
                  </a:extLst>
                </p:cNvPr>
                <p:cNvSpPr>
                  <a:spLocks noRot="1" noChangeAspect="1" noMove="1" noResize="1" noEditPoints="1" noAdjustHandles="1" noChangeArrowheads="1" noChangeShapeType="1" noTextEdit="1"/>
                </p:cNvSpPr>
                <p:nvPr/>
              </p:nvSpPr>
              <p:spPr>
                <a:xfrm>
                  <a:off x="3202188" y="4268508"/>
                  <a:ext cx="3691780" cy="553998"/>
                </a:xfrm>
                <a:prstGeom prst="rect">
                  <a:avLst/>
                </a:prstGeom>
                <a:blipFill>
                  <a:blip r:embed="rId3"/>
                  <a:stretch>
                    <a:fillRect/>
                  </a:stretch>
                </a:blipFill>
              </p:spPr>
              <p:txBody>
                <a:bodyPr/>
                <a:lstStyle/>
                <a:p>
                  <a:r>
                    <a:rPr lang="en-US">
                      <a:noFill/>
                    </a:rPr>
                    <a:t> </a:t>
                  </a:r>
                </a:p>
              </p:txBody>
            </p:sp>
          </mc:Fallback>
        </mc:AlternateContent>
        <p:sp>
          <p:nvSpPr>
            <p:cNvPr id="509" name="Rectangle 508">
              <a:extLst>
                <a:ext uri="{FF2B5EF4-FFF2-40B4-BE49-F238E27FC236}">
                  <a16:creationId xmlns:a16="http://schemas.microsoft.com/office/drawing/2014/main" id="{11EEB551-2120-B245-8E0A-A96351D3B463}"/>
                </a:ext>
              </a:extLst>
            </p:cNvPr>
            <p:cNvSpPr/>
            <p:nvPr/>
          </p:nvSpPr>
          <p:spPr>
            <a:xfrm>
              <a:off x="4078736" y="6391878"/>
              <a:ext cx="1932709" cy="33823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8" b="0" i="1" u="none" strike="noStrike" kern="1200" cap="none" spc="0" normalizeH="0" baseline="0" noProof="0" dirty="0">
                  <a:ln>
                    <a:noFill/>
                  </a:ln>
                  <a:solidFill>
                    <a:prstClr val="black"/>
                  </a:solidFill>
                  <a:effectLst/>
                  <a:uLnTx/>
                  <a:uFillTx/>
                  <a:latin typeface="Avenir Next" panose="020B0503020202020204" pitchFamily="34" charset="0"/>
                  <a:cs typeface="Arial" panose="020B0604020202020204" pitchFamily="34" charset="0"/>
                </a:rPr>
                <a:t>Memory Controller</a:t>
              </a:r>
            </a:p>
          </p:txBody>
        </p:sp>
        <p:sp>
          <p:nvSpPr>
            <p:cNvPr id="530" name="Right Arrow 529">
              <a:extLst>
                <a:ext uri="{FF2B5EF4-FFF2-40B4-BE49-F238E27FC236}">
                  <a16:creationId xmlns:a16="http://schemas.microsoft.com/office/drawing/2014/main" id="{7C5845D4-4CA6-3E42-B6D7-0362C943D4DB}"/>
                </a:ext>
              </a:extLst>
            </p:cNvPr>
            <p:cNvSpPr/>
            <p:nvPr/>
          </p:nvSpPr>
          <p:spPr>
            <a:xfrm>
              <a:off x="2784191" y="5423150"/>
              <a:ext cx="280794" cy="258213"/>
            </a:xfrm>
            <a:prstGeom prst="rightArrow">
              <a:avLst/>
            </a:prstGeom>
            <a:ln w="12700">
              <a:prstDash val="soli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mbria" panose="02040503050406030204" pitchFamily="18" charset="0"/>
              </a:endParaRPr>
            </a:p>
          </p:txBody>
        </p:sp>
      </p:grpSp>
      <p:grpSp>
        <p:nvGrpSpPr>
          <p:cNvPr id="538" name="Group 537">
            <a:extLst>
              <a:ext uri="{FF2B5EF4-FFF2-40B4-BE49-F238E27FC236}">
                <a16:creationId xmlns:a16="http://schemas.microsoft.com/office/drawing/2014/main" id="{08AF0EC2-609C-F644-8103-F442ADEE8FB0}"/>
              </a:ext>
            </a:extLst>
          </p:cNvPr>
          <p:cNvGrpSpPr/>
          <p:nvPr/>
        </p:nvGrpSpPr>
        <p:grpSpPr>
          <a:xfrm>
            <a:off x="66283" y="4130483"/>
            <a:ext cx="2701102" cy="2143375"/>
            <a:chOff x="66283" y="4261542"/>
            <a:chExt cx="2701102" cy="2143375"/>
          </a:xfrm>
        </p:grpSpPr>
        <p:sp>
          <p:nvSpPr>
            <p:cNvPr id="482" name="Rectangle 481">
              <a:extLst>
                <a:ext uri="{FF2B5EF4-FFF2-40B4-BE49-F238E27FC236}">
                  <a16:creationId xmlns:a16="http://schemas.microsoft.com/office/drawing/2014/main" id="{7ECC5597-7531-DD4A-A762-4F493DD7DC72}"/>
                </a:ext>
              </a:extLst>
            </p:cNvPr>
            <p:cNvSpPr/>
            <p:nvPr/>
          </p:nvSpPr>
          <p:spPr>
            <a:xfrm>
              <a:off x="66283" y="4555620"/>
              <a:ext cx="2652598" cy="1849297"/>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ndParaRPr>
            </a:p>
          </p:txBody>
        </p:sp>
        <p:sp>
          <p:nvSpPr>
            <p:cNvPr id="483" name="Rounded Rectangle 482">
              <a:extLst>
                <a:ext uri="{FF2B5EF4-FFF2-40B4-BE49-F238E27FC236}">
                  <a16:creationId xmlns:a16="http://schemas.microsoft.com/office/drawing/2014/main" id="{98B3D348-B9C5-7E40-8AF0-F8D66D07DD9B}"/>
                </a:ext>
              </a:extLst>
            </p:cNvPr>
            <p:cNvSpPr/>
            <p:nvPr/>
          </p:nvSpPr>
          <p:spPr>
            <a:xfrm>
              <a:off x="174824" y="4882613"/>
              <a:ext cx="2446884" cy="1422183"/>
            </a:xfrm>
            <a:prstGeom prst="roundRect">
              <a:avLst/>
            </a:prstGeom>
            <a:solidFill>
              <a:schemeClr val="bg1"/>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ndParaRPr>
            </a:p>
          </p:txBody>
        </p:sp>
        <p:sp>
          <p:nvSpPr>
            <p:cNvPr id="484" name="Rectangle 483">
              <a:extLst>
                <a:ext uri="{FF2B5EF4-FFF2-40B4-BE49-F238E27FC236}">
                  <a16:creationId xmlns:a16="http://schemas.microsoft.com/office/drawing/2014/main" id="{26B285CE-11E6-1743-8406-B4E5D173D7B4}"/>
                </a:ext>
              </a:extLst>
            </p:cNvPr>
            <p:cNvSpPr/>
            <p:nvPr/>
          </p:nvSpPr>
          <p:spPr>
            <a:xfrm>
              <a:off x="767103" y="4261542"/>
              <a:ext cx="109036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venir Next" panose="020B0503020202020204" pitchFamily="34" charset="0"/>
                  <a:cs typeface="Arial" panose="020B0604020202020204" pitchFamily="34" charset="0"/>
                </a:rPr>
                <a:t>User Input</a:t>
              </a:r>
            </a:p>
          </p:txBody>
        </p:sp>
        <p:sp>
          <p:nvSpPr>
            <p:cNvPr id="487" name="Rectangle 486">
              <a:extLst>
                <a:ext uri="{FF2B5EF4-FFF2-40B4-BE49-F238E27FC236}">
                  <a16:creationId xmlns:a16="http://schemas.microsoft.com/office/drawing/2014/main" id="{1BCC0FA6-6593-B848-B7BB-4CB32A174C35}"/>
                </a:ext>
              </a:extLst>
            </p:cNvPr>
            <p:cNvSpPr/>
            <p:nvPr/>
          </p:nvSpPr>
          <p:spPr>
            <a:xfrm>
              <a:off x="291206" y="5444803"/>
              <a:ext cx="2036555" cy="327477"/>
            </a:xfrm>
            <a:prstGeom prst="rect">
              <a:avLst/>
            </a:prstGeom>
            <a:solidFill>
              <a:srgbClr val="FFBF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266"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ndParaRPr>
            </a:p>
          </p:txBody>
        </p:sp>
        <p:sp>
          <p:nvSpPr>
            <p:cNvPr id="511" name="Rectangle 510">
              <a:extLst>
                <a:ext uri="{FF2B5EF4-FFF2-40B4-BE49-F238E27FC236}">
                  <a16:creationId xmlns:a16="http://schemas.microsoft.com/office/drawing/2014/main" id="{6DEB2F96-2CE8-2048-A0CE-39C107EEA67F}"/>
                </a:ext>
              </a:extLst>
            </p:cNvPr>
            <p:cNvSpPr/>
            <p:nvPr/>
          </p:nvSpPr>
          <p:spPr>
            <a:xfrm>
              <a:off x="67607" y="4563039"/>
              <a:ext cx="269977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546A"/>
                  </a:solidFill>
                  <a:effectLst/>
                  <a:uLnTx/>
                  <a:uFillTx/>
                  <a:latin typeface="Avenir Next" panose="020B0503020202020204" pitchFamily="34" charset="0"/>
                  <a:cs typeface="Arial" panose="020B0604020202020204" pitchFamily="34" charset="0"/>
                </a:rPr>
                <a:t>SIMDRAM-enabled application</a:t>
              </a:r>
            </a:p>
          </p:txBody>
        </p:sp>
      </p:grpSp>
      <p:graphicFrame>
        <p:nvGraphicFramePr>
          <p:cNvPr id="311" name="Table 310">
            <a:extLst>
              <a:ext uri="{FF2B5EF4-FFF2-40B4-BE49-F238E27FC236}">
                <a16:creationId xmlns:a16="http://schemas.microsoft.com/office/drawing/2014/main" id="{50A10DFB-237C-1B45-AB7A-463F2C2CCC5B}"/>
              </a:ext>
            </a:extLst>
          </p:cNvPr>
          <p:cNvGraphicFramePr>
            <a:graphicFrameLocks noGrp="1"/>
          </p:cNvGraphicFramePr>
          <p:nvPr>
            <p:extLst>
              <p:ext uri="{D42A27DB-BD31-4B8C-83A1-F6EECF244321}">
                <p14:modId xmlns:p14="http://schemas.microsoft.com/office/powerpoint/2010/main" val="2541638634"/>
              </p:ext>
            </p:extLst>
          </p:nvPr>
        </p:nvGraphicFramePr>
        <p:xfrm>
          <a:off x="4600883" y="2087281"/>
          <a:ext cx="1513531" cy="1348330"/>
        </p:xfrm>
        <a:graphic>
          <a:graphicData uri="http://schemas.openxmlformats.org/drawingml/2006/table">
            <a:tbl>
              <a:tblPr firstRow="1" bandRow="1">
                <a:tableStyleId>{2D5ABB26-0587-4C30-8999-92F81FD0307C}</a:tableStyleId>
              </a:tblPr>
              <a:tblGrid>
                <a:gridCol w="1513531">
                  <a:extLst>
                    <a:ext uri="{9D8B030D-6E8A-4147-A177-3AD203B41FA5}">
                      <a16:colId xmlns:a16="http://schemas.microsoft.com/office/drawing/2014/main" val="3411314267"/>
                    </a:ext>
                  </a:extLst>
                </a:gridCol>
              </a:tblGrid>
              <a:tr h="269666">
                <a:tc>
                  <a:txBody>
                    <a:bodyPr/>
                    <a:lstStyle/>
                    <a:p>
                      <a:r>
                        <a:rPr lang="en-US" sz="1400" b="0" dirty="0">
                          <a:latin typeface="Courier New" panose="02070309020205020404" pitchFamily="49" charset="0"/>
                          <a:cs typeface="Courier New" panose="02070309020205020404" pitchFamily="49" charset="0"/>
                        </a:rPr>
                        <a:t> ACT/PRE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9564133"/>
                  </a:ext>
                </a:extLst>
              </a:tr>
              <a:tr h="269666">
                <a:tc>
                  <a:txBody>
                    <a:bodyPr/>
                    <a:lstStyle/>
                    <a:p>
                      <a:r>
                        <a:rPr lang="en-US" sz="1400" b="0" dirty="0">
                          <a:latin typeface="Courier New" panose="02070309020205020404" pitchFamily="49" charset="0"/>
                          <a:cs typeface="Courier New" panose="02070309020205020404" pitchFamily="49" charset="0"/>
                        </a:rPr>
                        <a:t> ACT/PRE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EF5CC"/>
                    </a:solidFill>
                  </a:tcPr>
                </a:tc>
                <a:extLst>
                  <a:ext uri="{0D108BD9-81ED-4DB2-BD59-A6C34878D82A}">
                    <a16:rowId xmlns:a16="http://schemas.microsoft.com/office/drawing/2014/main" val="2610732602"/>
                  </a:ext>
                </a:extLst>
              </a:tr>
              <a:tr h="269666">
                <a:tc>
                  <a:txBody>
                    <a:bodyPr/>
                    <a:lstStyle/>
                    <a:p>
                      <a:r>
                        <a:rPr lang="en-US" sz="1400" b="0" dirty="0">
                          <a:latin typeface="Courier New" panose="02070309020205020404" pitchFamily="49" charset="0"/>
                          <a:cs typeface="Courier New" panose="02070309020205020404" pitchFamily="49" charset="0"/>
                        </a:rPr>
                        <a:t> ACT/PRE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CCDFFF"/>
                    </a:solidFill>
                  </a:tcPr>
                </a:tc>
                <a:extLst>
                  <a:ext uri="{0D108BD9-81ED-4DB2-BD59-A6C34878D82A}">
                    <a16:rowId xmlns:a16="http://schemas.microsoft.com/office/drawing/2014/main" val="1245392560"/>
                  </a:ext>
                </a:extLst>
              </a:tr>
              <a:tr h="269666">
                <a:tc>
                  <a:txBody>
                    <a:bodyPr/>
                    <a:lstStyle/>
                    <a:p>
                      <a:r>
                        <a:rPr lang="en-US" sz="1400" b="0" dirty="0">
                          <a:latin typeface="Courier New" panose="02070309020205020404" pitchFamily="49" charset="0"/>
                          <a:cs typeface="Courier New" panose="02070309020205020404" pitchFamily="49" charset="0"/>
                        </a:rPr>
                        <a:t> ACT/ACT/PRE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A8D4AA"/>
                    </a:solidFill>
                  </a:tcPr>
                </a:tc>
                <a:extLst>
                  <a:ext uri="{0D108BD9-81ED-4DB2-BD59-A6C34878D82A}">
                    <a16:rowId xmlns:a16="http://schemas.microsoft.com/office/drawing/2014/main" val="2074523024"/>
                  </a:ext>
                </a:extLst>
              </a:tr>
              <a:tr h="269666">
                <a:tc>
                  <a:txBody>
                    <a:bodyPr/>
                    <a:lstStyle/>
                    <a:p>
                      <a:r>
                        <a:rPr lang="en-US" sz="1400" b="0" dirty="0">
                          <a:latin typeface="Courier New" panose="02070309020205020404" pitchFamily="49" charset="0"/>
                          <a:cs typeface="Courier New" panose="02070309020205020404" pitchFamily="49" charset="0"/>
                        </a:rPr>
                        <a:t> done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75727766"/>
                  </a:ext>
                </a:extLst>
              </a:tr>
            </a:tbl>
          </a:graphicData>
        </a:graphic>
      </p:graphicFrame>
      <p:sp>
        <p:nvSpPr>
          <p:cNvPr id="312" name="Rectangle 311">
            <a:extLst>
              <a:ext uri="{FF2B5EF4-FFF2-40B4-BE49-F238E27FC236}">
                <a16:creationId xmlns:a16="http://schemas.microsoft.com/office/drawing/2014/main" id="{D7280049-9ED3-3947-9F28-E8F495F29C7B}"/>
              </a:ext>
            </a:extLst>
          </p:cNvPr>
          <p:cNvSpPr/>
          <p:nvPr/>
        </p:nvSpPr>
        <p:spPr>
          <a:xfrm>
            <a:off x="6271191" y="1623553"/>
            <a:ext cx="2800096" cy="2244457"/>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ndParaRPr>
          </a:p>
        </p:txBody>
      </p:sp>
      <p:cxnSp>
        <p:nvCxnSpPr>
          <p:cNvPr id="314" name="Straight Arrow Connector 313">
            <a:extLst>
              <a:ext uri="{FF2B5EF4-FFF2-40B4-BE49-F238E27FC236}">
                <a16:creationId xmlns:a16="http://schemas.microsoft.com/office/drawing/2014/main" id="{989EFE27-25B1-1F44-B095-4CC257B80B80}"/>
              </a:ext>
            </a:extLst>
          </p:cNvPr>
          <p:cNvCxnSpPr>
            <a:cxnSpLocks/>
          </p:cNvCxnSpPr>
          <p:nvPr/>
        </p:nvCxnSpPr>
        <p:spPr>
          <a:xfrm>
            <a:off x="6114414" y="2215226"/>
            <a:ext cx="156777"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6770D35C-7264-0049-95CD-58D4DDF3EDED}"/>
              </a:ext>
            </a:extLst>
          </p:cNvPr>
          <p:cNvSpPr/>
          <p:nvPr/>
        </p:nvSpPr>
        <p:spPr>
          <a:xfrm flipH="1">
            <a:off x="11015591" y="2382396"/>
            <a:ext cx="143179" cy="86362"/>
          </a:xfrm>
          <a:prstGeom prst="ellipse">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mbria" panose="02040503050406030204" pitchFamily="18" charset="0"/>
              <a:cs typeface="Arial" panose="020B0604020202020204" pitchFamily="34" charset="0"/>
            </a:endParaRPr>
          </a:p>
        </p:txBody>
      </p:sp>
      <p:sp>
        <p:nvSpPr>
          <p:cNvPr id="161" name="Rounded Rectangle 160">
            <a:extLst>
              <a:ext uri="{FF2B5EF4-FFF2-40B4-BE49-F238E27FC236}">
                <a16:creationId xmlns:a16="http://schemas.microsoft.com/office/drawing/2014/main" id="{E16D2382-6E39-114C-A5F7-46D42793A4BF}"/>
              </a:ext>
            </a:extLst>
          </p:cNvPr>
          <p:cNvSpPr/>
          <p:nvPr/>
        </p:nvSpPr>
        <p:spPr>
          <a:xfrm>
            <a:off x="6369829" y="1655686"/>
            <a:ext cx="2607347" cy="1171525"/>
          </a:xfrm>
          <a:prstGeom prst="roundRect">
            <a:avLst/>
          </a:prstGeom>
          <a:solidFill>
            <a:srgbClr val="F9F2EF"/>
          </a:solid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346" name="Rectangle 345">
            <a:extLst>
              <a:ext uri="{FF2B5EF4-FFF2-40B4-BE49-F238E27FC236}">
                <a16:creationId xmlns:a16="http://schemas.microsoft.com/office/drawing/2014/main" id="{1DC1A0F9-70D7-B448-BC54-7750CE6339AE}"/>
              </a:ext>
            </a:extLst>
          </p:cNvPr>
          <p:cNvSpPr/>
          <p:nvPr/>
        </p:nvSpPr>
        <p:spPr>
          <a:xfrm>
            <a:off x="6854162" y="1300335"/>
            <a:ext cx="2105825"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venir Next" panose="020B0503020202020204" pitchFamily="34" charset="0"/>
                <a:cs typeface="Arial" panose="020B0604020202020204" pitchFamily="34" charset="0"/>
              </a:rPr>
              <a:t>SIMDRAM Output</a:t>
            </a:r>
          </a:p>
        </p:txBody>
      </p:sp>
      <p:grpSp>
        <p:nvGrpSpPr>
          <p:cNvPr id="413" name="Group 412">
            <a:extLst>
              <a:ext uri="{FF2B5EF4-FFF2-40B4-BE49-F238E27FC236}">
                <a16:creationId xmlns:a16="http://schemas.microsoft.com/office/drawing/2014/main" id="{8A315B32-246B-344C-B00D-2D50360431A0}"/>
              </a:ext>
            </a:extLst>
          </p:cNvPr>
          <p:cNvGrpSpPr/>
          <p:nvPr/>
        </p:nvGrpSpPr>
        <p:grpSpPr>
          <a:xfrm>
            <a:off x="96203" y="1296152"/>
            <a:ext cx="2108505" cy="2106083"/>
            <a:chOff x="185117" y="1916050"/>
            <a:chExt cx="2355144" cy="2549656"/>
          </a:xfrm>
        </p:grpSpPr>
        <p:sp>
          <p:nvSpPr>
            <p:cNvPr id="347" name="Rectangle 346">
              <a:extLst>
                <a:ext uri="{FF2B5EF4-FFF2-40B4-BE49-F238E27FC236}">
                  <a16:creationId xmlns:a16="http://schemas.microsoft.com/office/drawing/2014/main" id="{926A9443-4A7F-B340-B495-8DEC465CEB8F}"/>
                </a:ext>
              </a:extLst>
            </p:cNvPr>
            <p:cNvSpPr/>
            <p:nvPr/>
          </p:nvSpPr>
          <p:spPr>
            <a:xfrm>
              <a:off x="682041" y="1916050"/>
              <a:ext cx="1458721" cy="3726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venir Next" panose="020B0503020202020204" pitchFamily="34" charset="0"/>
                  <a:cs typeface="Arial" panose="020B0604020202020204" pitchFamily="34" charset="0"/>
                </a:rPr>
                <a:t>User Input</a:t>
              </a:r>
            </a:p>
          </p:txBody>
        </p:sp>
        <p:sp>
          <p:nvSpPr>
            <p:cNvPr id="348" name="Rectangle 347">
              <a:extLst>
                <a:ext uri="{FF2B5EF4-FFF2-40B4-BE49-F238E27FC236}">
                  <a16:creationId xmlns:a16="http://schemas.microsoft.com/office/drawing/2014/main" id="{5DC29713-5DE8-524E-A574-56227018A709}"/>
                </a:ext>
              </a:extLst>
            </p:cNvPr>
            <p:cNvSpPr/>
            <p:nvPr/>
          </p:nvSpPr>
          <p:spPr>
            <a:xfrm>
              <a:off x="185117" y="2303641"/>
              <a:ext cx="2355144" cy="2138313"/>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ndParaRPr>
            </a:p>
          </p:txBody>
        </p:sp>
        <p:grpSp>
          <p:nvGrpSpPr>
            <p:cNvPr id="409" name="Group 408">
              <a:extLst>
                <a:ext uri="{FF2B5EF4-FFF2-40B4-BE49-F238E27FC236}">
                  <a16:creationId xmlns:a16="http://schemas.microsoft.com/office/drawing/2014/main" id="{4BBB42AF-207D-8C44-9BEB-FC30D95D6D4B}"/>
                </a:ext>
              </a:extLst>
            </p:cNvPr>
            <p:cNvGrpSpPr/>
            <p:nvPr/>
          </p:nvGrpSpPr>
          <p:grpSpPr>
            <a:xfrm>
              <a:off x="290791" y="2622675"/>
              <a:ext cx="2112038" cy="1843031"/>
              <a:chOff x="290791" y="2622675"/>
              <a:chExt cx="2112038" cy="1843031"/>
            </a:xfrm>
          </p:grpSpPr>
          <p:sp>
            <p:nvSpPr>
              <p:cNvPr id="350" name="Rounded Rectangle 349">
                <a:extLst>
                  <a:ext uri="{FF2B5EF4-FFF2-40B4-BE49-F238E27FC236}">
                    <a16:creationId xmlns:a16="http://schemas.microsoft.com/office/drawing/2014/main" id="{6D3A1CD3-1656-4A4D-A9A0-DBA1702BECAE}"/>
                  </a:ext>
                </a:extLst>
              </p:cNvPr>
              <p:cNvSpPr/>
              <p:nvPr/>
            </p:nvSpPr>
            <p:spPr>
              <a:xfrm>
                <a:off x="290791" y="2622675"/>
                <a:ext cx="2112038" cy="1468592"/>
              </a:xfrm>
              <a:prstGeom prst="roundRect">
                <a:avLst/>
              </a:prstGeom>
              <a:solidFill>
                <a:schemeClr val="bg1"/>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ndParaRPr>
              </a:p>
            </p:txBody>
          </p:sp>
          <p:grpSp>
            <p:nvGrpSpPr>
              <p:cNvPr id="351" name="Group 350">
                <a:extLst>
                  <a:ext uri="{FF2B5EF4-FFF2-40B4-BE49-F238E27FC236}">
                    <a16:creationId xmlns:a16="http://schemas.microsoft.com/office/drawing/2014/main" id="{5CC6CC20-848A-8E46-936F-05C4F53EC60E}"/>
                  </a:ext>
                </a:extLst>
              </p:cNvPr>
              <p:cNvGrpSpPr/>
              <p:nvPr/>
            </p:nvGrpSpPr>
            <p:grpSpPr>
              <a:xfrm>
                <a:off x="377937" y="2784891"/>
                <a:ext cx="1970675" cy="1263750"/>
                <a:chOff x="867018" y="2489687"/>
                <a:chExt cx="2314002" cy="1360547"/>
              </a:xfrm>
            </p:grpSpPr>
            <p:grpSp>
              <p:nvGrpSpPr>
                <p:cNvPr id="353" name="Group 352">
                  <a:extLst>
                    <a:ext uri="{FF2B5EF4-FFF2-40B4-BE49-F238E27FC236}">
                      <a16:creationId xmlns:a16="http://schemas.microsoft.com/office/drawing/2014/main" id="{D3E7F195-04A5-4B4D-B2B8-43EF22AD9995}"/>
                    </a:ext>
                  </a:extLst>
                </p:cNvPr>
                <p:cNvGrpSpPr/>
                <p:nvPr/>
              </p:nvGrpSpPr>
              <p:grpSpPr>
                <a:xfrm>
                  <a:off x="1143322" y="2489687"/>
                  <a:ext cx="1235746" cy="391038"/>
                  <a:chOff x="2411760" y="3068960"/>
                  <a:chExt cx="6065150" cy="1584176"/>
                </a:xfrm>
                <a:solidFill>
                  <a:schemeClr val="tx1"/>
                </a:solidFill>
              </p:grpSpPr>
              <p:sp>
                <p:nvSpPr>
                  <p:cNvPr id="373" name="Flowchart: Delay 3">
                    <a:extLst>
                      <a:ext uri="{FF2B5EF4-FFF2-40B4-BE49-F238E27FC236}">
                        <a16:creationId xmlns:a16="http://schemas.microsoft.com/office/drawing/2014/main" id="{26B61A90-35A5-B849-8852-2CD7EC13F006}"/>
                      </a:ext>
                    </a:extLst>
                  </p:cNvPr>
                  <p:cNvSpPr/>
                  <p:nvPr/>
                </p:nvSpPr>
                <p:spPr>
                  <a:xfrm>
                    <a:off x="3707904" y="3068960"/>
                    <a:ext cx="1728192" cy="1584176"/>
                  </a:xfrm>
                  <a:prstGeom prst="flowChartDelay">
                    <a:avLst/>
                  </a:prstGeom>
                  <a:solidFill>
                    <a:schemeClr val="bg2">
                      <a:lumMod val="90000"/>
                    </a:schemeClr>
                  </a:solidFill>
                  <a:ln w="12700" cap="flat" cmpd="sng" algn="ctr">
                    <a:solidFill>
                      <a:schemeClr val="tx1"/>
                    </a:solidFill>
                    <a:prstDash val="solid"/>
                  </a:ln>
                  <a:effectLst/>
                </p:spPr>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prstClr val="white"/>
                      </a:solidFill>
                      <a:effectLst/>
                      <a:uLnTx/>
                      <a:uFillTx/>
                      <a:latin typeface="Cambria" panose="02040503050406030204" pitchFamily="18" charset="0"/>
                      <a:cs typeface="Arial" panose="020B0604020202020204" pitchFamily="34" charset="0"/>
                    </a:endParaRPr>
                  </a:p>
                </p:txBody>
              </p:sp>
              <p:cxnSp>
                <p:nvCxnSpPr>
                  <p:cNvPr id="374" name="Straight Connector 373">
                    <a:extLst>
                      <a:ext uri="{FF2B5EF4-FFF2-40B4-BE49-F238E27FC236}">
                        <a16:creationId xmlns:a16="http://schemas.microsoft.com/office/drawing/2014/main" id="{9628BD32-F67E-7841-9609-8E2EAF01F2C3}"/>
                      </a:ext>
                    </a:extLst>
                  </p:cNvPr>
                  <p:cNvCxnSpPr/>
                  <p:nvPr/>
                </p:nvCxnSpPr>
                <p:spPr>
                  <a:xfrm flipH="1">
                    <a:off x="2627784" y="3284984"/>
                    <a:ext cx="1080120" cy="0"/>
                  </a:xfrm>
                  <a:prstGeom prst="line">
                    <a:avLst/>
                  </a:prstGeom>
                  <a:grpFill/>
                  <a:ln w="12700" cap="flat" cmpd="sng" algn="ctr">
                    <a:solidFill>
                      <a:schemeClr val="tx1"/>
                    </a:solidFill>
                    <a:prstDash val="solid"/>
                  </a:ln>
                  <a:effectLst/>
                </p:spPr>
              </p:cxnSp>
              <p:cxnSp>
                <p:nvCxnSpPr>
                  <p:cNvPr id="375" name="Straight Connector 374">
                    <a:extLst>
                      <a:ext uri="{FF2B5EF4-FFF2-40B4-BE49-F238E27FC236}">
                        <a16:creationId xmlns:a16="http://schemas.microsoft.com/office/drawing/2014/main" id="{BE6B1FC3-6068-1C4B-BCD7-1ADA7298461A}"/>
                      </a:ext>
                    </a:extLst>
                  </p:cNvPr>
                  <p:cNvCxnSpPr/>
                  <p:nvPr/>
                </p:nvCxnSpPr>
                <p:spPr>
                  <a:xfrm flipH="1">
                    <a:off x="2627784" y="4437112"/>
                    <a:ext cx="1080120" cy="0"/>
                  </a:xfrm>
                  <a:prstGeom prst="line">
                    <a:avLst/>
                  </a:prstGeom>
                  <a:grpFill/>
                  <a:ln w="12700" cap="flat" cmpd="sng" algn="ctr">
                    <a:solidFill>
                      <a:schemeClr val="tx1"/>
                    </a:solidFill>
                    <a:prstDash val="solid"/>
                  </a:ln>
                  <a:effectLst/>
                </p:spPr>
              </p:cxnSp>
              <p:cxnSp>
                <p:nvCxnSpPr>
                  <p:cNvPr id="376" name="Straight Connector 375">
                    <a:extLst>
                      <a:ext uri="{FF2B5EF4-FFF2-40B4-BE49-F238E27FC236}">
                        <a16:creationId xmlns:a16="http://schemas.microsoft.com/office/drawing/2014/main" id="{96839A2E-1158-9F4C-AE2B-5D4AF7550023}"/>
                      </a:ext>
                    </a:extLst>
                  </p:cNvPr>
                  <p:cNvCxnSpPr>
                    <a:cxnSpLocks/>
                  </p:cNvCxnSpPr>
                  <p:nvPr/>
                </p:nvCxnSpPr>
                <p:spPr>
                  <a:xfrm flipH="1">
                    <a:off x="5436099" y="3838796"/>
                    <a:ext cx="3040811" cy="0"/>
                  </a:xfrm>
                  <a:prstGeom prst="line">
                    <a:avLst/>
                  </a:prstGeom>
                  <a:grpFill/>
                  <a:ln w="12700" cap="flat" cmpd="sng" algn="ctr">
                    <a:solidFill>
                      <a:schemeClr val="tx1"/>
                    </a:solidFill>
                    <a:prstDash val="solid"/>
                  </a:ln>
                  <a:effectLst/>
                </p:spPr>
              </p:cxnSp>
              <p:sp>
                <p:nvSpPr>
                  <p:cNvPr id="377" name="Flowchart: Connector 8">
                    <a:extLst>
                      <a:ext uri="{FF2B5EF4-FFF2-40B4-BE49-F238E27FC236}">
                        <a16:creationId xmlns:a16="http://schemas.microsoft.com/office/drawing/2014/main" id="{60460D75-4240-344D-B9E2-7077639318F1}"/>
                      </a:ext>
                    </a:extLst>
                  </p:cNvPr>
                  <p:cNvSpPr/>
                  <p:nvPr/>
                </p:nvSpPr>
                <p:spPr>
                  <a:xfrm>
                    <a:off x="2411760" y="3176972"/>
                    <a:ext cx="216024" cy="216024"/>
                  </a:xfrm>
                  <a:prstGeom prst="flowChartConnector">
                    <a:avLst/>
                  </a:prstGeom>
                  <a:grpFill/>
                  <a:ln w="12700" cap="flat" cmpd="sng" algn="ctr">
                    <a:solidFill>
                      <a:schemeClr val="tx1"/>
                    </a:solidFill>
                    <a:prstDash val="solid"/>
                  </a:ln>
                  <a:effectLst/>
                </p:spPr>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prstClr val="white"/>
                      </a:solidFill>
                      <a:effectLst/>
                      <a:uLnTx/>
                      <a:uFillTx/>
                      <a:latin typeface="Cambria" panose="02040503050406030204" pitchFamily="18" charset="0"/>
                      <a:cs typeface="Arial" panose="020B0604020202020204" pitchFamily="34" charset="0"/>
                    </a:endParaRPr>
                  </a:p>
                </p:txBody>
              </p:sp>
              <p:sp>
                <p:nvSpPr>
                  <p:cNvPr id="378" name="Flowchart: Connector 9">
                    <a:extLst>
                      <a:ext uri="{FF2B5EF4-FFF2-40B4-BE49-F238E27FC236}">
                        <a16:creationId xmlns:a16="http://schemas.microsoft.com/office/drawing/2014/main" id="{6C096043-331C-E44A-8DFE-DBD98FCF6BAF}"/>
                      </a:ext>
                    </a:extLst>
                  </p:cNvPr>
                  <p:cNvSpPr/>
                  <p:nvPr/>
                </p:nvSpPr>
                <p:spPr>
                  <a:xfrm>
                    <a:off x="2435000" y="4329100"/>
                    <a:ext cx="216024" cy="216024"/>
                  </a:xfrm>
                  <a:prstGeom prst="flowChartConnector">
                    <a:avLst/>
                  </a:prstGeom>
                  <a:grpFill/>
                  <a:ln w="12700" cap="flat" cmpd="sng" algn="ctr">
                    <a:solidFill>
                      <a:schemeClr val="tx1"/>
                    </a:solidFill>
                    <a:prstDash val="solid"/>
                  </a:ln>
                  <a:effectLst/>
                </p:spPr>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prstClr val="white"/>
                      </a:solidFill>
                      <a:effectLst/>
                      <a:uLnTx/>
                      <a:uFillTx/>
                      <a:latin typeface="Cambria" panose="02040503050406030204" pitchFamily="18" charset="0"/>
                      <a:cs typeface="Arial" panose="020B0604020202020204" pitchFamily="34" charset="0"/>
                    </a:endParaRPr>
                  </a:p>
                </p:txBody>
              </p:sp>
            </p:grpSp>
            <p:grpSp>
              <p:nvGrpSpPr>
                <p:cNvPr id="354" name="Group 353">
                  <a:extLst>
                    <a:ext uri="{FF2B5EF4-FFF2-40B4-BE49-F238E27FC236}">
                      <a16:creationId xmlns:a16="http://schemas.microsoft.com/office/drawing/2014/main" id="{A4AA7C71-A6FF-2A47-B81E-D0A8BBD9DB39}"/>
                    </a:ext>
                  </a:extLst>
                </p:cNvPr>
                <p:cNvGrpSpPr/>
                <p:nvPr/>
              </p:nvGrpSpPr>
              <p:grpSpPr>
                <a:xfrm>
                  <a:off x="1170063" y="3244568"/>
                  <a:ext cx="1457426" cy="391038"/>
                  <a:chOff x="-636961" y="3068958"/>
                  <a:chExt cx="7153177" cy="1584176"/>
                </a:xfrm>
                <a:solidFill>
                  <a:schemeClr val="tx1"/>
                </a:solidFill>
              </p:grpSpPr>
              <p:sp>
                <p:nvSpPr>
                  <p:cNvPr id="370" name="Flowchart: Delay 3">
                    <a:extLst>
                      <a:ext uri="{FF2B5EF4-FFF2-40B4-BE49-F238E27FC236}">
                        <a16:creationId xmlns:a16="http://schemas.microsoft.com/office/drawing/2014/main" id="{30504E93-59F7-684B-A507-813F29BF6977}"/>
                      </a:ext>
                    </a:extLst>
                  </p:cNvPr>
                  <p:cNvSpPr/>
                  <p:nvPr/>
                </p:nvSpPr>
                <p:spPr>
                  <a:xfrm>
                    <a:off x="3707903" y="3068958"/>
                    <a:ext cx="1728193" cy="1584176"/>
                  </a:xfrm>
                  <a:prstGeom prst="flowChartDelay">
                    <a:avLst/>
                  </a:prstGeom>
                  <a:solidFill>
                    <a:schemeClr val="bg2">
                      <a:lumMod val="90000"/>
                    </a:schemeClr>
                  </a:solidFill>
                  <a:ln w="12700" cap="flat" cmpd="sng" algn="ctr">
                    <a:solidFill>
                      <a:schemeClr val="tx1"/>
                    </a:solidFill>
                    <a:prstDash val="solid"/>
                  </a:ln>
                  <a:effectLst/>
                </p:spPr>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white"/>
                      </a:solidFill>
                      <a:effectLst/>
                      <a:uLnTx/>
                      <a:uFillTx/>
                      <a:latin typeface="Cambria" panose="02040503050406030204" pitchFamily="18" charset="0"/>
                      <a:cs typeface="Arial" panose="020B0604020202020204" pitchFamily="34" charset="0"/>
                    </a:endParaRPr>
                  </a:p>
                </p:txBody>
              </p:sp>
              <p:cxnSp>
                <p:nvCxnSpPr>
                  <p:cNvPr id="371" name="Straight Connector 370">
                    <a:extLst>
                      <a:ext uri="{FF2B5EF4-FFF2-40B4-BE49-F238E27FC236}">
                        <a16:creationId xmlns:a16="http://schemas.microsoft.com/office/drawing/2014/main" id="{4FF3FDE9-AABF-EC44-B7B5-E4AFB0F3C880}"/>
                      </a:ext>
                    </a:extLst>
                  </p:cNvPr>
                  <p:cNvCxnSpPr>
                    <a:cxnSpLocks/>
                  </p:cNvCxnSpPr>
                  <p:nvPr/>
                </p:nvCxnSpPr>
                <p:spPr>
                  <a:xfrm flipH="1">
                    <a:off x="-636961" y="4437111"/>
                    <a:ext cx="4344865" cy="0"/>
                  </a:xfrm>
                  <a:prstGeom prst="line">
                    <a:avLst/>
                  </a:prstGeom>
                  <a:grpFill/>
                  <a:ln w="12700" cap="flat" cmpd="sng" algn="ctr">
                    <a:solidFill>
                      <a:schemeClr val="tx1"/>
                    </a:solidFill>
                    <a:prstDash val="solid"/>
                  </a:ln>
                  <a:effectLst/>
                </p:spPr>
              </p:cxnSp>
              <p:cxnSp>
                <p:nvCxnSpPr>
                  <p:cNvPr id="372" name="Straight Connector 371">
                    <a:extLst>
                      <a:ext uri="{FF2B5EF4-FFF2-40B4-BE49-F238E27FC236}">
                        <a16:creationId xmlns:a16="http://schemas.microsoft.com/office/drawing/2014/main" id="{48D9C89C-98F2-464D-A5AF-B7A2A5D7A125}"/>
                      </a:ext>
                    </a:extLst>
                  </p:cNvPr>
                  <p:cNvCxnSpPr/>
                  <p:nvPr/>
                </p:nvCxnSpPr>
                <p:spPr>
                  <a:xfrm flipH="1">
                    <a:off x="5436096" y="3838795"/>
                    <a:ext cx="1080120" cy="0"/>
                  </a:xfrm>
                  <a:prstGeom prst="line">
                    <a:avLst/>
                  </a:prstGeom>
                  <a:grpFill/>
                  <a:ln w="12700" cap="flat" cmpd="sng" algn="ctr">
                    <a:solidFill>
                      <a:schemeClr val="tx1"/>
                    </a:solidFill>
                    <a:prstDash val="solid"/>
                  </a:ln>
                  <a:effectLst/>
                </p:spPr>
              </p:cxnSp>
            </p:grpSp>
            <p:grpSp>
              <p:nvGrpSpPr>
                <p:cNvPr id="355" name="Group 354">
                  <a:extLst>
                    <a:ext uri="{FF2B5EF4-FFF2-40B4-BE49-F238E27FC236}">
                      <a16:creationId xmlns:a16="http://schemas.microsoft.com/office/drawing/2014/main" id="{7454E905-B01C-064A-AF64-5A8F34B38732}"/>
                    </a:ext>
                  </a:extLst>
                </p:cNvPr>
                <p:cNvGrpSpPr/>
                <p:nvPr/>
              </p:nvGrpSpPr>
              <p:grpSpPr>
                <a:xfrm>
                  <a:off x="1253356" y="3106816"/>
                  <a:ext cx="792250" cy="386595"/>
                  <a:chOff x="2627784" y="3086962"/>
                  <a:chExt cx="3888432" cy="1566174"/>
                </a:xfrm>
                <a:solidFill>
                  <a:schemeClr val="tx1"/>
                </a:solidFill>
              </p:grpSpPr>
              <p:cxnSp>
                <p:nvCxnSpPr>
                  <p:cNvPr id="366" name="Straight Connector 365">
                    <a:extLst>
                      <a:ext uri="{FF2B5EF4-FFF2-40B4-BE49-F238E27FC236}">
                        <a16:creationId xmlns:a16="http://schemas.microsoft.com/office/drawing/2014/main" id="{F5F217FA-089B-AC49-9004-4DFD2A03B6D5}"/>
                      </a:ext>
                    </a:extLst>
                  </p:cNvPr>
                  <p:cNvCxnSpPr/>
                  <p:nvPr/>
                </p:nvCxnSpPr>
                <p:spPr>
                  <a:xfrm flipH="1">
                    <a:off x="2627784" y="3284984"/>
                    <a:ext cx="108012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AA4E303F-3306-7545-93AB-B999238ABC06}"/>
                      </a:ext>
                    </a:extLst>
                  </p:cNvPr>
                  <p:cNvCxnSpPr>
                    <a:cxnSpLocks/>
                  </p:cNvCxnSpPr>
                  <p:nvPr/>
                </p:nvCxnSpPr>
                <p:spPr>
                  <a:xfrm flipH="1">
                    <a:off x="3059829" y="4437113"/>
                    <a:ext cx="648074"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E9205109-4956-B64B-84C3-F775CF6E84F3}"/>
                      </a:ext>
                    </a:extLst>
                  </p:cNvPr>
                  <p:cNvCxnSpPr/>
                  <p:nvPr/>
                </p:nvCxnSpPr>
                <p:spPr>
                  <a:xfrm flipH="1">
                    <a:off x="5436096" y="3838795"/>
                    <a:ext cx="108012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9" name="Flowchart: Stored Data 4">
                    <a:extLst>
                      <a:ext uri="{FF2B5EF4-FFF2-40B4-BE49-F238E27FC236}">
                        <a16:creationId xmlns:a16="http://schemas.microsoft.com/office/drawing/2014/main" id="{CC6CED34-8F4A-5A42-A308-A36DA0341328}"/>
                      </a:ext>
                    </a:extLst>
                  </p:cNvPr>
                  <p:cNvSpPr/>
                  <p:nvPr/>
                </p:nvSpPr>
                <p:spPr>
                  <a:xfrm rot="10800000">
                    <a:off x="3491880" y="3086962"/>
                    <a:ext cx="1944216" cy="1566174"/>
                  </a:xfrm>
                  <a:prstGeom prst="flowChartOnlineStorage">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white"/>
                      </a:solidFill>
                      <a:effectLst/>
                      <a:uLnTx/>
                      <a:uFillTx/>
                      <a:latin typeface="Cambria" panose="02040503050406030204" pitchFamily="18" charset="0"/>
                      <a:cs typeface="Arial" panose="020B0604020202020204" pitchFamily="34" charset="0"/>
                    </a:endParaRPr>
                  </a:p>
                </p:txBody>
              </p:sp>
            </p:grpSp>
            <p:cxnSp>
              <p:nvCxnSpPr>
                <p:cNvPr id="356" name="Straight Connector 355">
                  <a:extLst>
                    <a:ext uri="{FF2B5EF4-FFF2-40B4-BE49-F238E27FC236}">
                      <a16:creationId xmlns:a16="http://schemas.microsoft.com/office/drawing/2014/main" id="{F3100D61-190D-3A45-8CDA-FF7262E0AC57}"/>
                    </a:ext>
                  </a:extLst>
                </p:cNvPr>
                <p:cNvCxnSpPr/>
                <p:nvPr/>
              </p:nvCxnSpPr>
              <p:spPr>
                <a:xfrm>
                  <a:off x="1266365" y="2536344"/>
                  <a:ext cx="0" cy="628772"/>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E0D6ABBF-36FD-F74C-ADAC-B1ADDDDEBC6B}"/>
                    </a:ext>
                  </a:extLst>
                </p:cNvPr>
                <p:cNvCxnSpPr/>
                <p:nvPr/>
              </p:nvCxnSpPr>
              <p:spPr>
                <a:xfrm>
                  <a:off x="1341383" y="2818929"/>
                  <a:ext cx="0" cy="628772"/>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8" name="Flowchart: Connector 9">
                  <a:extLst>
                    <a:ext uri="{FF2B5EF4-FFF2-40B4-BE49-F238E27FC236}">
                      <a16:creationId xmlns:a16="http://schemas.microsoft.com/office/drawing/2014/main" id="{EFD37F48-0A01-FC4C-9164-E0C476E8E86C}"/>
                    </a:ext>
                  </a:extLst>
                </p:cNvPr>
                <p:cNvSpPr/>
                <p:nvPr/>
              </p:nvSpPr>
              <p:spPr>
                <a:xfrm>
                  <a:off x="1148056" y="3555622"/>
                  <a:ext cx="44014" cy="53323"/>
                </a:xfrm>
                <a:prstGeom prst="flowChartConnector">
                  <a:avLst/>
                </a:prstGeom>
                <a:solidFill>
                  <a:schemeClr val="tx1"/>
                </a:solidFill>
                <a:ln w="12700" cap="flat" cmpd="sng" algn="ctr">
                  <a:solidFill>
                    <a:schemeClr val="tx1"/>
                  </a:solidFill>
                  <a:prstDash val="solid"/>
                </a:ln>
                <a:effectLst/>
              </p:spPr>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prstClr val="white"/>
                    </a:solidFill>
                    <a:effectLst/>
                    <a:uLnTx/>
                    <a:uFillTx/>
                    <a:latin typeface="Cambria" panose="02040503050406030204" pitchFamily="18" charset="0"/>
                    <a:cs typeface="Arial" panose="020B0604020202020204" pitchFamily="34" charset="0"/>
                  </a:endParaRPr>
                </a:p>
              </p:txBody>
            </p:sp>
            <p:sp>
              <p:nvSpPr>
                <p:cNvPr id="359" name="Rectangle 358">
                  <a:extLst>
                    <a:ext uri="{FF2B5EF4-FFF2-40B4-BE49-F238E27FC236}">
                      <a16:creationId xmlns:a16="http://schemas.microsoft.com/office/drawing/2014/main" id="{2D59317E-919D-D54C-8BEA-6FC827BDD41A}"/>
                    </a:ext>
                  </a:extLst>
                </p:cNvPr>
                <p:cNvSpPr/>
                <p:nvPr/>
              </p:nvSpPr>
              <p:spPr>
                <a:xfrm>
                  <a:off x="867018" y="3462467"/>
                  <a:ext cx="242288" cy="387767"/>
                </a:xfrm>
                <a:prstGeom prst="rect">
                  <a:avLst/>
                </a:prstGeom>
                <a:ln w="12700">
                  <a:noFill/>
                </a:ln>
              </p:spPr>
              <p:txBody>
                <a:bodyPr wrap="none">
                  <a:spAutoFit/>
                </a:bodyPr>
                <a:lstStyle/>
                <a:p>
                  <a:pPr marL="0" marR="0" lvl="0" indent="0" algn="l" defTabSz="176104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25000" noProof="0" dirty="0">
                    <a:ln>
                      <a:noFill/>
                    </a:ln>
                    <a:solidFill>
                      <a:prstClr val="black"/>
                    </a:solidFill>
                    <a:effectLst/>
                    <a:uLnTx/>
                    <a:uFillTx/>
                    <a:latin typeface="Cambria" panose="02040503050406030204" pitchFamily="18" charset="0"/>
                    <a:cs typeface="Arial" panose="020B0604020202020204" pitchFamily="34" charset="0"/>
                  </a:endParaRPr>
                </a:p>
              </p:txBody>
            </p:sp>
            <p:grpSp>
              <p:nvGrpSpPr>
                <p:cNvPr id="360" name="Group 359">
                  <a:extLst>
                    <a:ext uri="{FF2B5EF4-FFF2-40B4-BE49-F238E27FC236}">
                      <a16:creationId xmlns:a16="http://schemas.microsoft.com/office/drawing/2014/main" id="{2344E00C-07C5-2848-8171-BE21DAFBD530}"/>
                    </a:ext>
                  </a:extLst>
                </p:cNvPr>
                <p:cNvGrpSpPr/>
                <p:nvPr/>
              </p:nvGrpSpPr>
              <p:grpSpPr>
                <a:xfrm>
                  <a:off x="2364779" y="3102978"/>
                  <a:ext cx="792250" cy="386595"/>
                  <a:chOff x="2627784" y="3086962"/>
                  <a:chExt cx="3888432" cy="1566174"/>
                </a:xfrm>
                <a:solidFill>
                  <a:schemeClr val="tx1"/>
                </a:solidFill>
              </p:grpSpPr>
              <p:cxnSp>
                <p:nvCxnSpPr>
                  <p:cNvPr id="363" name="Straight Connector 362">
                    <a:extLst>
                      <a:ext uri="{FF2B5EF4-FFF2-40B4-BE49-F238E27FC236}">
                        <a16:creationId xmlns:a16="http://schemas.microsoft.com/office/drawing/2014/main" id="{65C91438-F58E-724F-8870-724BC34DB667}"/>
                      </a:ext>
                    </a:extLst>
                  </p:cNvPr>
                  <p:cNvCxnSpPr/>
                  <p:nvPr/>
                </p:nvCxnSpPr>
                <p:spPr>
                  <a:xfrm flipH="1">
                    <a:off x="2627784" y="3284984"/>
                    <a:ext cx="108012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C8F7712D-BC82-E847-96B0-2DBD452D2866}"/>
                      </a:ext>
                    </a:extLst>
                  </p:cNvPr>
                  <p:cNvCxnSpPr/>
                  <p:nvPr/>
                </p:nvCxnSpPr>
                <p:spPr>
                  <a:xfrm flipH="1">
                    <a:off x="5436096" y="3838795"/>
                    <a:ext cx="108012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Flowchart: Stored Data 4">
                    <a:extLst>
                      <a:ext uri="{FF2B5EF4-FFF2-40B4-BE49-F238E27FC236}">
                        <a16:creationId xmlns:a16="http://schemas.microsoft.com/office/drawing/2014/main" id="{EE06E169-9E9E-B741-939C-F0AFDB6AE525}"/>
                      </a:ext>
                    </a:extLst>
                  </p:cNvPr>
                  <p:cNvSpPr/>
                  <p:nvPr/>
                </p:nvSpPr>
                <p:spPr>
                  <a:xfrm rot="10800000">
                    <a:off x="3491880" y="3086962"/>
                    <a:ext cx="1944216" cy="1566174"/>
                  </a:xfrm>
                  <a:prstGeom prst="flowChartOnlineStorage">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white"/>
                      </a:solidFill>
                      <a:effectLst/>
                      <a:uLnTx/>
                      <a:uFillTx/>
                      <a:latin typeface="Cambria" panose="02040503050406030204" pitchFamily="18" charset="0"/>
                      <a:cs typeface="Arial" panose="020B0604020202020204" pitchFamily="34" charset="0"/>
                    </a:endParaRPr>
                  </a:p>
                </p:txBody>
              </p:sp>
            </p:grpSp>
            <p:cxnSp>
              <p:nvCxnSpPr>
                <p:cNvPr id="361" name="Straight Connector 360">
                  <a:extLst>
                    <a:ext uri="{FF2B5EF4-FFF2-40B4-BE49-F238E27FC236}">
                      <a16:creationId xmlns:a16="http://schemas.microsoft.com/office/drawing/2014/main" id="{A55E3C17-B8F6-2E47-BEB5-1EB898F935BC}"/>
                    </a:ext>
                  </a:extLst>
                </p:cNvPr>
                <p:cNvCxnSpPr>
                  <a:cxnSpLocks/>
                </p:cNvCxnSpPr>
                <p:nvPr/>
              </p:nvCxnSpPr>
              <p:spPr>
                <a:xfrm flipV="1">
                  <a:off x="2371923" y="2683463"/>
                  <a:ext cx="0" cy="475539"/>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2" name="Flowchart: Connector 11">
                  <a:extLst>
                    <a:ext uri="{FF2B5EF4-FFF2-40B4-BE49-F238E27FC236}">
                      <a16:creationId xmlns:a16="http://schemas.microsoft.com/office/drawing/2014/main" id="{1F485AEE-B408-DC4D-8F1C-F6AB053C3062}"/>
                    </a:ext>
                  </a:extLst>
                </p:cNvPr>
                <p:cNvSpPr/>
                <p:nvPr/>
              </p:nvSpPr>
              <p:spPr>
                <a:xfrm>
                  <a:off x="3137006" y="3261899"/>
                  <a:ext cx="44014" cy="53323"/>
                </a:xfrm>
                <a:prstGeom prst="flowChartConnector">
                  <a:avLst/>
                </a:prstGeom>
                <a:solidFill>
                  <a:schemeClr val="tx1"/>
                </a:solidFill>
                <a:ln w="12700" cap="flat" cmpd="sng" algn="ctr">
                  <a:solidFill>
                    <a:schemeClr val="tx1"/>
                  </a:solidFill>
                  <a:prstDash val="solid"/>
                </a:ln>
                <a:effectLst/>
              </p:spPr>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prstClr val="white"/>
                    </a:solidFill>
                    <a:effectLst/>
                    <a:uLnTx/>
                    <a:uFillTx/>
                    <a:latin typeface="Cambria" panose="02040503050406030204" pitchFamily="18" charset="0"/>
                    <a:cs typeface="Arial" panose="020B0604020202020204" pitchFamily="34" charset="0"/>
                  </a:endParaRPr>
                </a:p>
              </p:txBody>
            </p:sp>
          </p:grpSp>
          <p:sp>
            <p:nvSpPr>
              <p:cNvPr id="352" name="Rectangle 351">
                <a:extLst>
                  <a:ext uri="{FF2B5EF4-FFF2-40B4-BE49-F238E27FC236}">
                    <a16:creationId xmlns:a16="http://schemas.microsoft.com/office/drawing/2014/main" id="{07DC30E6-1B5F-0F4F-8959-97CE64645BA2}"/>
                  </a:ext>
                </a:extLst>
              </p:cNvPr>
              <p:cNvSpPr/>
              <p:nvPr/>
            </p:nvSpPr>
            <p:spPr>
              <a:xfrm>
                <a:off x="361555" y="4093106"/>
                <a:ext cx="1990691" cy="37260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venir Next" panose="020B0503020202020204" pitchFamily="34" charset="0"/>
                    <a:cs typeface="Arial" panose="020B0604020202020204" pitchFamily="34" charset="0"/>
                  </a:rPr>
                  <a:t>AND/OR/NOT logic</a:t>
                </a:r>
              </a:p>
            </p:txBody>
          </p:sp>
        </p:grpSp>
        <p:sp>
          <p:nvSpPr>
            <p:cNvPr id="400" name="Rectangle 399">
              <a:extLst>
                <a:ext uri="{FF2B5EF4-FFF2-40B4-BE49-F238E27FC236}">
                  <a16:creationId xmlns:a16="http://schemas.microsoft.com/office/drawing/2014/main" id="{E336A133-A62A-9446-B18C-C1137BE6BB28}"/>
                </a:ext>
              </a:extLst>
            </p:cNvPr>
            <p:cNvSpPr/>
            <p:nvPr/>
          </p:nvSpPr>
          <p:spPr>
            <a:xfrm>
              <a:off x="407761" y="2294229"/>
              <a:ext cx="1802097" cy="3539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a:ln>
                    <a:noFill/>
                  </a:ln>
                  <a:solidFill>
                    <a:srgbClr val="44546A"/>
                  </a:solidFill>
                  <a:effectLst/>
                  <a:uLnTx/>
                  <a:uFillTx/>
                  <a:latin typeface="Avenir Next" panose="020B0503020202020204" pitchFamily="34" charset="0"/>
                  <a:cs typeface="Arial" panose="020B0604020202020204" pitchFamily="34" charset="0"/>
                </a:rPr>
                <a:t>Desired operation</a:t>
              </a:r>
            </a:p>
          </p:txBody>
        </p:sp>
      </p:grpSp>
      <p:sp>
        <p:nvSpPr>
          <p:cNvPr id="402" name="Rectangle 401">
            <a:extLst>
              <a:ext uri="{FF2B5EF4-FFF2-40B4-BE49-F238E27FC236}">
                <a16:creationId xmlns:a16="http://schemas.microsoft.com/office/drawing/2014/main" id="{A4C2B0B1-F109-BF40-86A2-AF13430F2E5D}"/>
              </a:ext>
            </a:extLst>
          </p:cNvPr>
          <p:cNvSpPr/>
          <p:nvPr/>
        </p:nvSpPr>
        <p:spPr>
          <a:xfrm>
            <a:off x="6886746" y="2554873"/>
            <a:ext cx="1423788" cy="3231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1" u="none" strike="noStrike" kern="1200" cap="none" spc="0" normalizeH="0" baseline="0" noProof="0" dirty="0">
                <a:ln>
                  <a:noFill/>
                </a:ln>
                <a:solidFill>
                  <a:prstClr val="black"/>
                </a:solidFill>
                <a:effectLst/>
                <a:uLnTx/>
                <a:uFillTx/>
                <a:latin typeface="Avenir Next" panose="020B0503020202020204" pitchFamily="34" charset="0"/>
                <a:cs typeface="Arial" panose="020B0604020202020204" pitchFamily="34" charset="0"/>
              </a:rPr>
              <a:t>Main memory</a:t>
            </a:r>
          </a:p>
        </p:txBody>
      </p:sp>
      <p:sp>
        <p:nvSpPr>
          <p:cNvPr id="162" name="Rounded Rectangle 161">
            <a:extLst>
              <a:ext uri="{FF2B5EF4-FFF2-40B4-BE49-F238E27FC236}">
                <a16:creationId xmlns:a16="http://schemas.microsoft.com/office/drawing/2014/main" id="{D11BDCBF-8442-C243-8A00-0018F174F026}"/>
              </a:ext>
            </a:extLst>
          </p:cNvPr>
          <p:cNvSpPr/>
          <p:nvPr/>
        </p:nvSpPr>
        <p:spPr>
          <a:xfrm>
            <a:off x="6306823" y="2906257"/>
            <a:ext cx="2709508" cy="965676"/>
          </a:xfrm>
          <a:prstGeom prst="roundRect">
            <a:avLst/>
          </a:prstGeom>
          <a:solidFill>
            <a:srgbClr val="F9F2EF"/>
          </a:solid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grpSp>
        <p:nvGrpSpPr>
          <p:cNvPr id="537" name="Group 536">
            <a:extLst>
              <a:ext uri="{FF2B5EF4-FFF2-40B4-BE49-F238E27FC236}">
                <a16:creationId xmlns:a16="http://schemas.microsoft.com/office/drawing/2014/main" id="{683F3061-9834-6644-B7F1-5ED1C37BD9E5}"/>
              </a:ext>
            </a:extLst>
          </p:cNvPr>
          <p:cNvGrpSpPr/>
          <p:nvPr/>
        </p:nvGrpSpPr>
        <p:grpSpPr>
          <a:xfrm>
            <a:off x="6324048" y="2953426"/>
            <a:ext cx="2666557" cy="944792"/>
            <a:chOff x="6324048" y="3191579"/>
            <a:chExt cx="2666557" cy="944792"/>
          </a:xfrm>
        </p:grpSpPr>
        <p:grpSp>
          <p:nvGrpSpPr>
            <p:cNvPr id="410" name="Group 409">
              <a:extLst>
                <a:ext uri="{FF2B5EF4-FFF2-40B4-BE49-F238E27FC236}">
                  <a16:creationId xmlns:a16="http://schemas.microsoft.com/office/drawing/2014/main" id="{94490D99-D821-E243-93B4-A3FF1AF53E3B}"/>
                </a:ext>
              </a:extLst>
            </p:cNvPr>
            <p:cNvGrpSpPr/>
            <p:nvPr/>
          </p:nvGrpSpPr>
          <p:grpSpPr>
            <a:xfrm>
              <a:off x="7658494" y="3191579"/>
              <a:ext cx="1332111" cy="757166"/>
              <a:chOff x="8712770" y="3601416"/>
              <a:chExt cx="1332111" cy="757166"/>
            </a:xfrm>
          </p:grpSpPr>
          <p:grpSp>
            <p:nvGrpSpPr>
              <p:cNvPr id="327" name="Group 326">
                <a:extLst>
                  <a:ext uri="{FF2B5EF4-FFF2-40B4-BE49-F238E27FC236}">
                    <a16:creationId xmlns:a16="http://schemas.microsoft.com/office/drawing/2014/main" id="{FE0C7429-FA54-754D-8C1D-5BF9B31B050D}"/>
                  </a:ext>
                </a:extLst>
              </p:cNvPr>
              <p:cNvGrpSpPr/>
              <p:nvPr/>
            </p:nvGrpSpPr>
            <p:grpSpPr>
              <a:xfrm>
                <a:off x="9235986" y="3601416"/>
                <a:ext cx="808895" cy="757166"/>
                <a:chOff x="4180572" y="1209835"/>
                <a:chExt cx="420003" cy="393144"/>
              </a:xfrm>
            </p:grpSpPr>
            <p:cxnSp>
              <p:nvCxnSpPr>
                <p:cNvPr id="332" name="Straight Connector 331">
                  <a:extLst>
                    <a:ext uri="{FF2B5EF4-FFF2-40B4-BE49-F238E27FC236}">
                      <a16:creationId xmlns:a16="http://schemas.microsoft.com/office/drawing/2014/main" id="{34F1355F-1BFB-C047-BC57-D543E8F10332}"/>
                    </a:ext>
                  </a:extLst>
                </p:cNvPr>
                <p:cNvCxnSpPr>
                  <a:cxnSpLocks/>
                </p:cNvCxnSpPr>
                <p:nvPr/>
              </p:nvCxnSpPr>
              <p:spPr>
                <a:xfrm rot="5400000">
                  <a:off x="4390574" y="1117898"/>
                  <a:ext cx="0" cy="420003"/>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C1CFE73E-19C4-B643-A9BD-39BE8B85C4CA}"/>
                    </a:ext>
                  </a:extLst>
                </p:cNvPr>
                <p:cNvCxnSpPr>
                  <a:cxnSpLocks/>
                </p:cNvCxnSpPr>
                <p:nvPr/>
              </p:nvCxnSpPr>
              <p:spPr>
                <a:xfrm rot="5400000">
                  <a:off x="4390574" y="1157152"/>
                  <a:ext cx="0" cy="420003"/>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F0BB670D-9CEE-BA48-A6A0-071258D82313}"/>
                    </a:ext>
                  </a:extLst>
                </p:cNvPr>
                <p:cNvCxnSpPr>
                  <a:cxnSpLocks/>
                </p:cNvCxnSpPr>
                <p:nvPr/>
              </p:nvCxnSpPr>
              <p:spPr>
                <a:xfrm rot="5400000">
                  <a:off x="4390574" y="1196406"/>
                  <a:ext cx="0" cy="420003"/>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F2CD54D5-0F3E-B346-AB6D-588F2D60AD14}"/>
                    </a:ext>
                  </a:extLst>
                </p:cNvPr>
                <p:cNvCxnSpPr>
                  <a:cxnSpLocks/>
                </p:cNvCxnSpPr>
                <p:nvPr/>
              </p:nvCxnSpPr>
              <p:spPr>
                <a:xfrm rot="5400000">
                  <a:off x="4390574" y="1235660"/>
                  <a:ext cx="0" cy="420003"/>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EF7C06F5-062E-9240-B458-4F9F35B23884}"/>
                    </a:ext>
                  </a:extLst>
                </p:cNvPr>
                <p:cNvCxnSpPr>
                  <a:cxnSpLocks/>
                </p:cNvCxnSpPr>
                <p:nvPr/>
              </p:nvCxnSpPr>
              <p:spPr>
                <a:xfrm rot="5400000">
                  <a:off x="4390574" y="1274913"/>
                  <a:ext cx="0" cy="420003"/>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101AEF7E-71CD-744C-A3E6-029BFA850EB2}"/>
                    </a:ext>
                  </a:extLst>
                </p:cNvPr>
                <p:cNvCxnSpPr>
                  <a:cxnSpLocks/>
                </p:cNvCxnSpPr>
                <p:nvPr/>
              </p:nvCxnSpPr>
              <p:spPr>
                <a:xfrm rot="5400000">
                  <a:off x="4390574" y="1078644"/>
                  <a:ext cx="0" cy="420003"/>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392E9778-4BD5-0B40-9454-8D6E5B7A6E04}"/>
                    </a:ext>
                  </a:extLst>
                </p:cNvPr>
                <p:cNvCxnSpPr>
                  <a:cxnSpLocks/>
                </p:cNvCxnSpPr>
                <p:nvPr/>
              </p:nvCxnSpPr>
              <p:spPr>
                <a:xfrm rot="5400000">
                  <a:off x="4390574" y="1314167"/>
                  <a:ext cx="0" cy="420003"/>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EBC9AE41-85FD-E840-AB4B-9B311BA89CAA}"/>
                    </a:ext>
                  </a:extLst>
                </p:cNvPr>
                <p:cNvCxnSpPr>
                  <a:cxnSpLocks/>
                </p:cNvCxnSpPr>
                <p:nvPr/>
              </p:nvCxnSpPr>
              <p:spPr>
                <a:xfrm>
                  <a:off x="4306703" y="1209835"/>
                  <a:ext cx="0" cy="393144"/>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E16BDAD3-622F-ED48-8001-40C3260A5787}"/>
                    </a:ext>
                  </a:extLst>
                </p:cNvPr>
                <p:cNvCxnSpPr>
                  <a:cxnSpLocks/>
                </p:cNvCxnSpPr>
                <p:nvPr/>
              </p:nvCxnSpPr>
              <p:spPr>
                <a:xfrm>
                  <a:off x="4348638" y="1209835"/>
                  <a:ext cx="0" cy="393144"/>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BFC1505F-B406-394F-BCF5-F52F283D10EE}"/>
                    </a:ext>
                  </a:extLst>
                </p:cNvPr>
                <p:cNvCxnSpPr>
                  <a:cxnSpLocks/>
                </p:cNvCxnSpPr>
                <p:nvPr/>
              </p:nvCxnSpPr>
              <p:spPr>
                <a:xfrm>
                  <a:off x="4390575" y="1209835"/>
                  <a:ext cx="0" cy="393144"/>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4AC61C37-3EC1-D244-B3CB-BE318676DB72}"/>
                    </a:ext>
                  </a:extLst>
                </p:cNvPr>
                <p:cNvCxnSpPr>
                  <a:cxnSpLocks/>
                </p:cNvCxnSpPr>
                <p:nvPr/>
              </p:nvCxnSpPr>
              <p:spPr>
                <a:xfrm>
                  <a:off x="4432510" y="1209835"/>
                  <a:ext cx="0" cy="393144"/>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0B04ED13-D8A4-B846-80FC-8F089810E80F}"/>
                    </a:ext>
                  </a:extLst>
                </p:cNvPr>
                <p:cNvCxnSpPr>
                  <a:cxnSpLocks/>
                </p:cNvCxnSpPr>
                <p:nvPr/>
              </p:nvCxnSpPr>
              <p:spPr>
                <a:xfrm>
                  <a:off x="4474446" y="1209835"/>
                  <a:ext cx="0" cy="393144"/>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A1CA297-36D5-7746-A2EE-CB518FCB47E0}"/>
                    </a:ext>
                  </a:extLst>
                </p:cNvPr>
                <p:cNvCxnSpPr>
                  <a:cxnSpLocks/>
                </p:cNvCxnSpPr>
                <p:nvPr/>
              </p:nvCxnSpPr>
              <p:spPr>
                <a:xfrm>
                  <a:off x="4264768" y="1209835"/>
                  <a:ext cx="0" cy="393144"/>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712090C9-6421-DE43-BD72-8E242FCC3021}"/>
                    </a:ext>
                  </a:extLst>
                </p:cNvPr>
                <p:cNvCxnSpPr>
                  <a:cxnSpLocks/>
                </p:cNvCxnSpPr>
                <p:nvPr/>
              </p:nvCxnSpPr>
              <p:spPr>
                <a:xfrm>
                  <a:off x="4516382" y="1209835"/>
                  <a:ext cx="0" cy="393144"/>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28" name="Straight Arrow Connector 327">
                <a:extLst>
                  <a:ext uri="{FF2B5EF4-FFF2-40B4-BE49-F238E27FC236}">
                    <a16:creationId xmlns:a16="http://schemas.microsoft.com/office/drawing/2014/main" id="{2CF305BB-4A2B-6D4E-A77F-915E56B27204}"/>
                  </a:ext>
                </a:extLst>
              </p:cNvPr>
              <p:cNvCxnSpPr>
                <a:cxnSpLocks/>
              </p:cNvCxnSpPr>
              <p:nvPr/>
            </p:nvCxnSpPr>
            <p:spPr>
              <a:xfrm flipV="1">
                <a:off x="8712770" y="3786178"/>
                <a:ext cx="497162" cy="2"/>
              </a:xfrm>
              <a:prstGeom prst="straightConnector1">
                <a:avLst/>
              </a:prstGeom>
              <a:ln w="25400">
                <a:solidFill>
                  <a:schemeClr val="tx1"/>
                </a:solidFill>
                <a:prstDash val="sysDot"/>
                <a:headEnd type="none" w="med" len="med"/>
                <a:tailEnd type="stealth"/>
              </a:ln>
            </p:spPr>
            <p:style>
              <a:lnRef idx="1">
                <a:schemeClr val="accent1"/>
              </a:lnRef>
              <a:fillRef idx="0">
                <a:schemeClr val="accent1"/>
              </a:fillRef>
              <a:effectRef idx="0">
                <a:schemeClr val="accent1"/>
              </a:effectRef>
              <a:fontRef idx="minor">
                <a:schemeClr val="tx1"/>
              </a:fontRef>
            </p:style>
          </p:cxnSp>
          <p:sp>
            <p:nvSpPr>
              <p:cNvPr id="329" name="Alternate Process 328">
                <a:extLst>
                  <a:ext uri="{FF2B5EF4-FFF2-40B4-BE49-F238E27FC236}">
                    <a16:creationId xmlns:a16="http://schemas.microsoft.com/office/drawing/2014/main" id="{979AE97D-8066-A045-A4B3-8C6A639EC3A6}"/>
                  </a:ext>
                </a:extLst>
              </p:cNvPr>
              <p:cNvSpPr/>
              <p:nvPr/>
            </p:nvSpPr>
            <p:spPr>
              <a:xfrm>
                <a:off x="9328542" y="3681756"/>
                <a:ext cx="616373" cy="616373"/>
              </a:xfrm>
              <a:prstGeom prst="flowChartAlternateProcess">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ndParaRPr>
              </a:p>
            </p:txBody>
          </p:sp>
          <p:sp>
            <p:nvSpPr>
              <p:cNvPr id="330" name="Alternate Process 329">
                <a:extLst>
                  <a:ext uri="{FF2B5EF4-FFF2-40B4-BE49-F238E27FC236}">
                    <a16:creationId xmlns:a16="http://schemas.microsoft.com/office/drawing/2014/main" id="{3091CE4C-BB11-544F-A61C-EAE97BB2D73F}"/>
                  </a:ext>
                </a:extLst>
              </p:cNvPr>
              <p:cNvSpPr>
                <a:spLocks noChangeAspect="1"/>
              </p:cNvSpPr>
              <p:nvPr/>
            </p:nvSpPr>
            <p:spPr>
              <a:xfrm>
                <a:off x="9413187" y="3772082"/>
                <a:ext cx="440267" cy="440267"/>
              </a:xfrm>
              <a:prstGeom prst="flowChartAlternateProcess">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ndParaRPr>
              </a:p>
            </p:txBody>
          </p:sp>
          <p:sp>
            <p:nvSpPr>
              <p:cNvPr id="331" name="Rectangle 330">
                <a:extLst>
                  <a:ext uri="{FF2B5EF4-FFF2-40B4-BE49-F238E27FC236}">
                    <a16:creationId xmlns:a16="http://schemas.microsoft.com/office/drawing/2014/main" id="{880C3E18-32D4-F948-BCBB-7B676F25A018}"/>
                  </a:ext>
                </a:extLst>
              </p:cNvPr>
              <p:cNvSpPr/>
              <p:nvPr/>
            </p:nvSpPr>
            <p:spPr>
              <a:xfrm>
                <a:off x="9383793" y="3824517"/>
                <a:ext cx="479811" cy="32944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41" b="1" i="0" u="none" strike="noStrike" kern="1200" cap="none" spc="0" normalizeH="0" baseline="0" noProof="0" dirty="0">
                    <a:ln>
                      <a:noFill/>
                    </a:ln>
                    <a:solidFill>
                      <a:prstClr val="white"/>
                    </a:solidFill>
                    <a:effectLst/>
                    <a:uLnTx/>
                    <a:uFillTx/>
                    <a:latin typeface="Cambria" panose="02040503050406030204" pitchFamily="18" charset="0"/>
                    <a:cs typeface="Arial" panose="020B0604020202020204" pitchFamily="34" charset="0"/>
                  </a:rPr>
                  <a:t>ISA</a:t>
                </a:r>
                <a:endParaRPr kumimoji="0" lang="en-US" sz="1541" b="1" i="0" u="none" strike="noStrike" kern="1200" cap="none" spc="0" normalizeH="0" baseline="0" noProof="0" dirty="0">
                  <a:ln>
                    <a:noFill/>
                  </a:ln>
                  <a:solidFill>
                    <a:prstClr val="white"/>
                  </a:solidFill>
                  <a:effectLst/>
                  <a:uLnTx/>
                  <a:uFillTx/>
                  <a:latin typeface="Cambria" panose="02040503050406030204" pitchFamily="18" charset="0"/>
                </a:endParaRPr>
              </a:p>
            </p:txBody>
          </p:sp>
        </p:grpSp>
        <p:sp>
          <p:nvSpPr>
            <p:cNvPr id="403" name="Alternate Process 402">
              <a:extLst>
                <a:ext uri="{FF2B5EF4-FFF2-40B4-BE49-F238E27FC236}">
                  <a16:creationId xmlns:a16="http://schemas.microsoft.com/office/drawing/2014/main" id="{5FC3BDFA-A94E-B34F-BDB2-72466C92F8DF}"/>
                </a:ext>
              </a:extLst>
            </p:cNvPr>
            <p:cNvSpPr/>
            <p:nvPr/>
          </p:nvSpPr>
          <p:spPr>
            <a:xfrm>
              <a:off x="6396862" y="3213312"/>
              <a:ext cx="1226000" cy="347543"/>
            </a:xfrm>
            <a:prstGeom prst="flowChartAlternateProcess">
              <a:avLst/>
            </a:prstGeom>
            <a:solidFill>
              <a:srgbClr val="FFBFBF">
                <a:alpha val="20000"/>
              </a:srgbClr>
            </a:solidFill>
            <a:ln w="25400">
              <a:solidFill>
                <a:schemeClr val="tx1"/>
              </a:solidFill>
              <a:prstDash val="sysDot"/>
            </a:ln>
          </p:spPr>
          <p:style>
            <a:lnRef idx="2">
              <a:schemeClr val="dk1"/>
            </a:lnRef>
            <a:fillRef idx="1">
              <a:schemeClr val="lt1"/>
            </a:fillRef>
            <a:effectRef idx="0">
              <a:schemeClr val="dk1"/>
            </a:effectRef>
            <a:fontRef idx="minor">
              <a:schemeClr val="dk1"/>
            </a:fontRef>
          </p:style>
          <p:txBody>
            <a:bodyPr wrap="square" tIns="52832" bIns="52832"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48" i="0" u="none" strike="noStrike" kern="1200" cap="none" spc="0" normalizeH="0" baseline="0" noProof="0" dirty="0" err="1">
                  <a:ln>
                    <a:noFill/>
                  </a:ln>
                  <a:solidFill>
                    <a:srgbClr val="C00000"/>
                  </a:solidFill>
                  <a:effectLst/>
                  <a:uLnTx/>
                  <a:uFillTx/>
                  <a:latin typeface="Courier New" panose="02070309020205020404" pitchFamily="49" charset="0"/>
                  <a:cs typeface="Courier New" panose="02070309020205020404" pitchFamily="49" charset="0"/>
                </a:rPr>
                <a:t>bbop_new</a:t>
              </a:r>
              <a:endParaRPr kumimoji="0" lang="en-US" sz="1348" i="0" u="none" strike="noStrike" kern="1200" cap="none" spc="0" normalizeH="0" baseline="0" noProof="0" dirty="0">
                <a:ln>
                  <a:noFill/>
                </a:ln>
                <a:solidFill>
                  <a:srgbClr val="C00000"/>
                </a:solidFill>
                <a:effectLst/>
                <a:uLnTx/>
                <a:uFillTx/>
                <a:latin typeface="Courier New" panose="02070309020205020404" pitchFamily="49" charset="0"/>
                <a:ea typeface="Cambria Math" panose="02040503050406030204" pitchFamily="18" charset="0"/>
                <a:cs typeface="Courier New" panose="02070309020205020404" pitchFamily="49" charset="0"/>
              </a:endParaRPr>
            </a:p>
          </p:txBody>
        </p:sp>
        <p:sp>
          <p:nvSpPr>
            <p:cNvPr id="404" name="Rectangle 403">
              <a:extLst>
                <a:ext uri="{FF2B5EF4-FFF2-40B4-BE49-F238E27FC236}">
                  <a16:creationId xmlns:a16="http://schemas.microsoft.com/office/drawing/2014/main" id="{E378B32C-66DC-EE4B-9A94-EBF4BB4C270D}"/>
                </a:ext>
              </a:extLst>
            </p:cNvPr>
            <p:cNvSpPr/>
            <p:nvPr/>
          </p:nvSpPr>
          <p:spPr>
            <a:xfrm>
              <a:off x="6324048" y="3551596"/>
              <a:ext cx="1677062"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2E5597"/>
                  </a:solidFill>
                  <a:effectLst/>
                  <a:uLnTx/>
                  <a:uFillTx/>
                  <a:latin typeface="Avenir Next" panose="020B0503020202020204" pitchFamily="34" charset="0"/>
                  <a:cs typeface="Arial" panose="020B0604020202020204" pitchFamily="34" charset="0"/>
                </a:rPr>
                <a:t>New SIMDRAM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2E5597"/>
                  </a:solidFill>
                  <a:effectLst/>
                  <a:uLnTx/>
                  <a:uFillTx/>
                  <a:latin typeface="Avenir Next" panose="020B0503020202020204" pitchFamily="34" charset="0"/>
                  <a:cs typeface="Arial" panose="020B0604020202020204" pitchFamily="34" charset="0"/>
                </a:rPr>
                <a:t>instruction</a:t>
              </a:r>
            </a:p>
          </p:txBody>
        </p:sp>
      </p:grpSp>
      <p:sp>
        <p:nvSpPr>
          <p:cNvPr id="417" name="Right Arrow 416">
            <a:extLst>
              <a:ext uri="{FF2B5EF4-FFF2-40B4-BE49-F238E27FC236}">
                <a16:creationId xmlns:a16="http://schemas.microsoft.com/office/drawing/2014/main" id="{15CAE4DC-0951-124F-ACDB-2F0D941D15E4}"/>
              </a:ext>
            </a:extLst>
          </p:cNvPr>
          <p:cNvSpPr/>
          <p:nvPr/>
        </p:nvSpPr>
        <p:spPr>
          <a:xfrm>
            <a:off x="4225141" y="2345044"/>
            <a:ext cx="280794" cy="258213"/>
          </a:xfrm>
          <a:prstGeom prst="rightArrow">
            <a:avLst/>
          </a:prstGeom>
          <a:ln w="12700">
            <a:prstDash val="soli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mbria" panose="02040503050406030204" pitchFamily="18" charset="0"/>
            </a:endParaRPr>
          </a:p>
        </p:txBody>
      </p:sp>
      <p:sp>
        <p:nvSpPr>
          <p:cNvPr id="418" name="Rectangle 417">
            <a:extLst>
              <a:ext uri="{FF2B5EF4-FFF2-40B4-BE49-F238E27FC236}">
                <a16:creationId xmlns:a16="http://schemas.microsoft.com/office/drawing/2014/main" id="{66BB5B68-297B-8C48-BE99-8A29882E520B}"/>
              </a:ext>
            </a:extLst>
          </p:cNvPr>
          <p:cNvSpPr/>
          <p:nvPr/>
        </p:nvSpPr>
        <p:spPr>
          <a:xfrm>
            <a:off x="4220177" y="1366855"/>
            <a:ext cx="2208216" cy="64633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venir Next" panose="020B0503020202020204" pitchFamily="34" charset="0"/>
                <a:cs typeface="Arial" panose="020B0604020202020204" pitchFamily="34" charset="0"/>
              </a:rPr>
              <a:t>Step 2: Generate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a:solidFill>
                  <a:prstClr val="black"/>
                </a:solidFill>
                <a:latin typeface="Avenir Next" panose="020B0503020202020204" pitchFamily="34" charset="0"/>
                <a:cs typeface="Arial" panose="020B0604020202020204" pitchFamily="34" charset="0"/>
              </a:rPr>
              <a:t>sequence of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a:solidFill>
                  <a:prstClr val="black"/>
                </a:solidFill>
                <a:latin typeface="Avenir Next" panose="020B0503020202020204" pitchFamily="34" charset="0"/>
                <a:cs typeface="Arial" panose="020B0604020202020204" pitchFamily="34" charset="0"/>
              </a:rPr>
              <a:t>DRAM commands</a:t>
            </a:r>
            <a:endParaRPr kumimoji="0" lang="en-US" sz="1800" b="0" i="1" u="none" strike="noStrike" kern="1200" cap="none" spc="0" normalizeH="0" baseline="0" noProof="0" dirty="0">
              <a:ln>
                <a:noFill/>
              </a:ln>
              <a:solidFill>
                <a:prstClr val="black"/>
              </a:solidFill>
              <a:effectLst/>
              <a:uLnTx/>
              <a:uFillTx/>
              <a:latin typeface="Avenir Next" panose="020B0503020202020204" pitchFamily="34" charset="0"/>
              <a:cs typeface="Arial" panose="020B0604020202020204" pitchFamily="34" charset="0"/>
            </a:endParaRPr>
          </a:p>
        </p:txBody>
      </p:sp>
      <p:cxnSp>
        <p:nvCxnSpPr>
          <p:cNvPr id="422" name="Straight Arrow Connector 421">
            <a:extLst>
              <a:ext uri="{FF2B5EF4-FFF2-40B4-BE49-F238E27FC236}">
                <a16:creationId xmlns:a16="http://schemas.microsoft.com/office/drawing/2014/main" id="{847CFCE8-060D-8545-A201-97FA8F015EC6}"/>
              </a:ext>
            </a:extLst>
          </p:cNvPr>
          <p:cNvCxnSpPr>
            <a:cxnSpLocks/>
          </p:cNvCxnSpPr>
          <p:nvPr/>
        </p:nvCxnSpPr>
        <p:spPr>
          <a:xfrm>
            <a:off x="6114413" y="3013734"/>
            <a:ext cx="156777"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486" name="Table 485">
            <a:extLst>
              <a:ext uri="{FF2B5EF4-FFF2-40B4-BE49-F238E27FC236}">
                <a16:creationId xmlns:a16="http://schemas.microsoft.com/office/drawing/2014/main" id="{78791F7B-E9B4-9249-8D57-C9EF7EE495EA}"/>
              </a:ext>
            </a:extLst>
          </p:cNvPr>
          <p:cNvGraphicFramePr>
            <a:graphicFrameLocks noGrp="1"/>
          </p:cNvGraphicFramePr>
          <p:nvPr>
            <p:extLst>
              <p:ext uri="{D42A27DB-BD31-4B8C-83A1-F6EECF244321}">
                <p14:modId xmlns:p14="http://schemas.microsoft.com/office/powerpoint/2010/main" val="1943711337"/>
              </p:ext>
            </p:extLst>
          </p:nvPr>
        </p:nvGraphicFramePr>
        <p:xfrm>
          <a:off x="209136" y="4746330"/>
          <a:ext cx="2444077" cy="1356352"/>
        </p:xfrm>
        <a:graphic>
          <a:graphicData uri="http://schemas.openxmlformats.org/drawingml/2006/table">
            <a:tbl>
              <a:tblPr firstRow="1" bandRow="1">
                <a:tableStyleId>{5940675A-B579-460E-94D1-54222C63F5DA}</a:tableStyleId>
              </a:tblPr>
              <a:tblGrid>
                <a:gridCol w="2444077">
                  <a:extLst>
                    <a:ext uri="{9D8B030D-6E8A-4147-A177-3AD203B41FA5}">
                      <a16:colId xmlns:a16="http://schemas.microsoft.com/office/drawing/2014/main" val="3411314267"/>
                    </a:ext>
                  </a:extLst>
                </a:gridCol>
              </a:tblGrid>
              <a:tr h="341188">
                <a:tc>
                  <a:txBody>
                    <a:bodyPr/>
                    <a:lstStyle/>
                    <a:p>
                      <a:r>
                        <a:rPr lang="en-US" sz="1500" b="1" dirty="0">
                          <a:latin typeface="Courier New" panose="02070309020205020404" pitchFamily="49" charset="0"/>
                          <a:cs typeface="Courier New" panose="02070309020205020404" pitchFamily="49" charset="0"/>
                        </a:rPr>
                        <a:t>foo () {</a:t>
                      </a:r>
                    </a:p>
                  </a:txBody>
                  <a:tcPr marL="121921" marR="121921" marT="60959" marB="60959">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19050" cap="flat" cmpd="sng" algn="ctr">
                      <a:noFill/>
                      <a:prstDash val="sys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69564133"/>
                  </a:ext>
                </a:extLst>
              </a:tr>
              <a:tr h="204063">
                <a:tc>
                  <a:txBody>
                    <a:bodyPr/>
                    <a:lstStyle/>
                    <a:p>
                      <a:endParaRPr lang="en-US" sz="600" b="1" dirty="0">
                        <a:latin typeface="Courier New" panose="02070309020205020404" pitchFamily="49" charset="0"/>
                        <a:cs typeface="Courier New" panose="02070309020205020404" pitchFamily="49" charset="0"/>
                      </a:endParaRPr>
                    </a:p>
                  </a:txBody>
                  <a:tcPr marL="121921" marR="121921" marT="60959" marB="60959">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4110005"/>
                  </a:ext>
                </a:extLst>
              </a:tr>
              <a:tr h="341188">
                <a:tc>
                  <a:txBody>
                    <a:bodyPr/>
                    <a:lstStyle/>
                    <a:p>
                      <a:r>
                        <a:rPr lang="en-US" sz="1500" b="0" i="1" dirty="0">
                          <a:latin typeface="Courier New" panose="02070309020205020404" pitchFamily="49" charset="0"/>
                          <a:cs typeface="Courier New" panose="02070309020205020404" pitchFamily="49" charset="0"/>
                        </a:rPr>
                        <a:t> </a:t>
                      </a:r>
                      <a:r>
                        <a:rPr lang="en-US" sz="1500" b="0" i="1" dirty="0" err="1">
                          <a:solidFill>
                            <a:srgbClr val="C00000"/>
                          </a:solidFill>
                          <a:latin typeface="Courier New" panose="02070309020205020404" pitchFamily="49" charset="0"/>
                          <a:cs typeface="Courier New" panose="02070309020205020404" pitchFamily="49" charset="0"/>
                        </a:rPr>
                        <a:t>bbop_new</a:t>
                      </a:r>
                      <a:endParaRPr lang="en-US" sz="1500" b="0" i="1" dirty="0">
                        <a:latin typeface="Courier New" panose="02070309020205020404" pitchFamily="49" charset="0"/>
                        <a:cs typeface="Courier New" panose="02070309020205020404" pitchFamily="49" charset="0"/>
                      </a:endParaRPr>
                    </a:p>
                  </a:txBody>
                  <a:tcPr marL="121921" marR="121921" marT="60959" marB="60959">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16655706"/>
                  </a:ext>
                </a:extLst>
              </a:tr>
              <a:tr h="4254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b="1" dirty="0">
                          <a:solidFill>
                            <a:schemeClr val="tx2"/>
                          </a:solidFill>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a:t>
                      </a:r>
                    </a:p>
                  </a:txBody>
                  <a:tcPr marL="121921" marR="121921" marT="60959" marB="60959">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12700" cmpd="sng">
                      <a:noFill/>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27320"/>
                  </a:ext>
                </a:extLst>
              </a:tr>
            </a:tbl>
          </a:graphicData>
        </a:graphic>
      </p:graphicFrame>
      <p:cxnSp>
        <p:nvCxnSpPr>
          <p:cNvPr id="490" name="Straight Arrow Connector 489">
            <a:extLst>
              <a:ext uri="{FF2B5EF4-FFF2-40B4-BE49-F238E27FC236}">
                <a16:creationId xmlns:a16="http://schemas.microsoft.com/office/drawing/2014/main" id="{3B85649E-AF19-C741-9832-0401BA82F27F}"/>
              </a:ext>
            </a:extLst>
          </p:cNvPr>
          <p:cNvCxnSpPr>
            <a:cxnSpLocks/>
          </p:cNvCxnSpPr>
          <p:nvPr/>
        </p:nvCxnSpPr>
        <p:spPr>
          <a:xfrm>
            <a:off x="4773682" y="5360754"/>
            <a:ext cx="239766" cy="0"/>
          </a:xfrm>
          <a:prstGeom prst="straightConnector1">
            <a:avLst/>
          </a:prstGeom>
          <a:ln w="25400">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514" name="Group 513">
            <a:extLst>
              <a:ext uri="{FF2B5EF4-FFF2-40B4-BE49-F238E27FC236}">
                <a16:creationId xmlns:a16="http://schemas.microsoft.com/office/drawing/2014/main" id="{A08F4D0E-7D3F-7A48-86B1-0434036B7964}"/>
              </a:ext>
            </a:extLst>
          </p:cNvPr>
          <p:cNvGrpSpPr/>
          <p:nvPr/>
        </p:nvGrpSpPr>
        <p:grpSpPr>
          <a:xfrm>
            <a:off x="3268356" y="4618397"/>
            <a:ext cx="1427824" cy="1662994"/>
            <a:chOff x="2217624" y="4009629"/>
            <a:chExt cx="741370" cy="863478"/>
          </a:xfrm>
        </p:grpSpPr>
        <p:sp>
          <p:nvSpPr>
            <p:cNvPr id="515" name="Rounded Rectangle 514">
              <a:extLst>
                <a:ext uri="{FF2B5EF4-FFF2-40B4-BE49-F238E27FC236}">
                  <a16:creationId xmlns:a16="http://schemas.microsoft.com/office/drawing/2014/main" id="{08AF774E-E94E-4947-BF44-FD03B960F8C4}"/>
                </a:ext>
              </a:extLst>
            </p:cNvPr>
            <p:cNvSpPr/>
            <p:nvPr/>
          </p:nvSpPr>
          <p:spPr>
            <a:xfrm>
              <a:off x="2217624" y="4009629"/>
              <a:ext cx="741370" cy="723412"/>
            </a:xfrm>
            <a:prstGeom prst="roundRect">
              <a:avLst/>
            </a:prstGeom>
            <a:solidFill>
              <a:schemeClr val="bg1"/>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ndParaRPr>
            </a:p>
          </p:txBody>
        </p:sp>
        <p:sp>
          <p:nvSpPr>
            <p:cNvPr id="516" name="Rectangle 515">
              <a:extLst>
                <a:ext uri="{FF2B5EF4-FFF2-40B4-BE49-F238E27FC236}">
                  <a16:creationId xmlns:a16="http://schemas.microsoft.com/office/drawing/2014/main" id="{DD609931-2E46-0A4C-B315-50004B55606A}"/>
                </a:ext>
              </a:extLst>
            </p:cNvPr>
            <p:cNvSpPr/>
            <p:nvPr/>
          </p:nvSpPr>
          <p:spPr>
            <a:xfrm>
              <a:off x="2263266" y="4697485"/>
              <a:ext cx="678081" cy="17562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8" b="0" i="1" u="none" strike="noStrike" kern="1200" cap="none" spc="0" normalizeH="0" baseline="0" noProof="0" dirty="0">
                  <a:ln>
                    <a:noFill/>
                  </a:ln>
                  <a:solidFill>
                    <a:prstClr val="black"/>
                  </a:solidFill>
                  <a:effectLst/>
                  <a:uLnTx/>
                  <a:uFillTx/>
                  <a:latin typeface="Avenir Next" panose="020B0503020202020204" pitchFamily="34" charset="0"/>
                  <a:cs typeface="Arial" panose="020B0604020202020204" pitchFamily="34" charset="0"/>
                </a:rPr>
                <a:t>Control Unit</a:t>
              </a:r>
            </a:p>
          </p:txBody>
        </p:sp>
        <p:grpSp>
          <p:nvGrpSpPr>
            <p:cNvPr id="517" name="Group 516">
              <a:extLst>
                <a:ext uri="{FF2B5EF4-FFF2-40B4-BE49-F238E27FC236}">
                  <a16:creationId xmlns:a16="http://schemas.microsoft.com/office/drawing/2014/main" id="{38957CF0-65A1-AA45-80C1-0E8CD7734AB4}"/>
                </a:ext>
              </a:extLst>
            </p:cNvPr>
            <p:cNvGrpSpPr/>
            <p:nvPr/>
          </p:nvGrpSpPr>
          <p:grpSpPr>
            <a:xfrm>
              <a:off x="2389421" y="4106286"/>
              <a:ext cx="472920" cy="530098"/>
              <a:chOff x="1825441" y="5257201"/>
              <a:chExt cx="348402" cy="390525"/>
            </a:xfrm>
          </p:grpSpPr>
          <p:sp>
            <p:nvSpPr>
              <p:cNvPr id="518" name="Oval 517">
                <a:extLst>
                  <a:ext uri="{FF2B5EF4-FFF2-40B4-BE49-F238E27FC236}">
                    <a16:creationId xmlns:a16="http://schemas.microsoft.com/office/drawing/2014/main" id="{82D077C6-3D0F-3541-A76C-EB4E48A284DB}"/>
                  </a:ext>
                </a:extLst>
              </p:cNvPr>
              <p:cNvSpPr/>
              <p:nvPr/>
            </p:nvSpPr>
            <p:spPr>
              <a:xfrm>
                <a:off x="1825441" y="5257201"/>
                <a:ext cx="118872" cy="117475"/>
              </a:xfrm>
              <a:prstGeom prst="ellipse">
                <a:avLst/>
              </a:prstGeom>
              <a:solidFill>
                <a:srgbClr val="E5EAF4"/>
              </a:solidFill>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mbria" panose="02040503050406030204" pitchFamily="18" charset="0"/>
                </a:endParaRPr>
              </a:p>
            </p:txBody>
          </p:sp>
          <p:sp>
            <p:nvSpPr>
              <p:cNvPr id="519" name="Oval 518">
                <a:extLst>
                  <a:ext uri="{FF2B5EF4-FFF2-40B4-BE49-F238E27FC236}">
                    <a16:creationId xmlns:a16="http://schemas.microsoft.com/office/drawing/2014/main" id="{AB48AD88-6CB8-1D40-843A-730A6C34712D}"/>
                  </a:ext>
                </a:extLst>
              </p:cNvPr>
              <p:cNvSpPr/>
              <p:nvPr/>
            </p:nvSpPr>
            <p:spPr>
              <a:xfrm>
                <a:off x="2054971" y="5374676"/>
                <a:ext cx="118872" cy="117475"/>
              </a:xfrm>
              <a:prstGeom prst="ellipse">
                <a:avLst/>
              </a:prstGeom>
              <a:solidFill>
                <a:srgbClr val="E5EAF4"/>
              </a:solidFill>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mbria" panose="02040503050406030204" pitchFamily="18" charset="0"/>
                </a:endParaRPr>
              </a:p>
            </p:txBody>
          </p:sp>
          <p:sp>
            <p:nvSpPr>
              <p:cNvPr id="520" name="Oval 519">
                <a:extLst>
                  <a:ext uri="{FF2B5EF4-FFF2-40B4-BE49-F238E27FC236}">
                    <a16:creationId xmlns:a16="http://schemas.microsoft.com/office/drawing/2014/main" id="{7F44A061-D99D-5A43-9E51-DE4141D729AD}"/>
                  </a:ext>
                </a:extLst>
              </p:cNvPr>
              <p:cNvSpPr/>
              <p:nvPr/>
            </p:nvSpPr>
            <p:spPr>
              <a:xfrm>
                <a:off x="1825441" y="5530251"/>
                <a:ext cx="118872" cy="117475"/>
              </a:xfrm>
              <a:prstGeom prst="ellipse">
                <a:avLst/>
              </a:prstGeom>
              <a:solidFill>
                <a:srgbClr val="E5EAF4"/>
              </a:solidFill>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mbria" panose="02040503050406030204" pitchFamily="18" charset="0"/>
                </a:endParaRPr>
              </a:p>
            </p:txBody>
          </p:sp>
          <p:cxnSp>
            <p:nvCxnSpPr>
              <p:cNvPr id="521" name="Curved Connector 520">
                <a:extLst>
                  <a:ext uri="{FF2B5EF4-FFF2-40B4-BE49-F238E27FC236}">
                    <a16:creationId xmlns:a16="http://schemas.microsoft.com/office/drawing/2014/main" id="{C9579566-E314-B146-8DAA-B14A04E4AFFF}"/>
                  </a:ext>
                </a:extLst>
              </p:cNvPr>
              <p:cNvCxnSpPr>
                <a:cxnSpLocks/>
                <a:stCxn id="518" idx="6"/>
                <a:endCxn id="519" idx="0"/>
              </p:cNvCxnSpPr>
              <p:nvPr/>
            </p:nvCxnSpPr>
            <p:spPr>
              <a:xfrm>
                <a:off x="1944313" y="5315939"/>
                <a:ext cx="170094" cy="58737"/>
              </a:xfrm>
              <a:prstGeom prst="curvedConnector2">
                <a:avLst/>
              </a:prstGeom>
              <a:ln w="12700">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2" name="Curved Connector 521">
                <a:extLst>
                  <a:ext uri="{FF2B5EF4-FFF2-40B4-BE49-F238E27FC236}">
                    <a16:creationId xmlns:a16="http://schemas.microsoft.com/office/drawing/2014/main" id="{3BED516E-BF3A-9747-9B5C-4087A9D12BE7}"/>
                  </a:ext>
                </a:extLst>
              </p:cNvPr>
              <p:cNvCxnSpPr>
                <a:cxnSpLocks/>
                <a:stCxn id="519" idx="2"/>
                <a:endCxn id="518" idx="4"/>
              </p:cNvCxnSpPr>
              <p:nvPr/>
            </p:nvCxnSpPr>
            <p:spPr>
              <a:xfrm rot="10800000">
                <a:off x="1884877" y="5374676"/>
                <a:ext cx="170094" cy="58738"/>
              </a:xfrm>
              <a:prstGeom prst="curvedConnector2">
                <a:avLst/>
              </a:prstGeom>
              <a:ln w="12700">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3" name="Curved Connector 522">
                <a:extLst>
                  <a:ext uri="{FF2B5EF4-FFF2-40B4-BE49-F238E27FC236}">
                    <a16:creationId xmlns:a16="http://schemas.microsoft.com/office/drawing/2014/main" id="{A76A2905-4981-4548-BFC9-8FA901B9F259}"/>
                  </a:ext>
                </a:extLst>
              </p:cNvPr>
              <p:cNvCxnSpPr>
                <a:cxnSpLocks/>
                <a:stCxn id="519" idx="4"/>
                <a:endCxn id="520" idx="6"/>
              </p:cNvCxnSpPr>
              <p:nvPr/>
            </p:nvCxnSpPr>
            <p:spPr>
              <a:xfrm rot="5400000">
                <a:off x="1980941" y="5455523"/>
                <a:ext cx="96838" cy="170094"/>
              </a:xfrm>
              <a:prstGeom prst="curvedConnector2">
                <a:avLst/>
              </a:prstGeom>
              <a:ln w="12700">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24" name="Curved Connector 523">
                <a:extLst>
                  <a:ext uri="{FF2B5EF4-FFF2-40B4-BE49-F238E27FC236}">
                    <a16:creationId xmlns:a16="http://schemas.microsoft.com/office/drawing/2014/main" id="{9FDFB617-090F-4840-B030-712021578D5C}"/>
                  </a:ext>
                </a:extLst>
              </p:cNvPr>
              <p:cNvCxnSpPr>
                <a:cxnSpLocks/>
                <a:stCxn id="520" idx="1"/>
                <a:endCxn id="518" idx="3"/>
              </p:cNvCxnSpPr>
              <p:nvPr/>
            </p:nvCxnSpPr>
            <p:spPr>
              <a:xfrm rot="5400000" flipH="1" flipV="1">
                <a:off x="1747858" y="5452464"/>
                <a:ext cx="189983" cy="12700"/>
              </a:xfrm>
              <a:prstGeom prst="curvedConnector3">
                <a:avLst/>
              </a:prstGeom>
              <a:ln w="12700">
                <a:solidFill>
                  <a:schemeClr val="tx1">
                    <a:lumMod val="75000"/>
                    <a:lumOff val="2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cxnSp>
        <p:nvCxnSpPr>
          <p:cNvPr id="491" name="Straight Arrow Connector 490">
            <a:extLst>
              <a:ext uri="{FF2B5EF4-FFF2-40B4-BE49-F238E27FC236}">
                <a16:creationId xmlns:a16="http://schemas.microsoft.com/office/drawing/2014/main" id="{B31F4B60-71E4-B941-8828-4F3B9440474D}"/>
              </a:ext>
            </a:extLst>
          </p:cNvPr>
          <p:cNvCxnSpPr>
            <a:cxnSpLocks/>
          </p:cNvCxnSpPr>
          <p:nvPr/>
        </p:nvCxnSpPr>
        <p:spPr>
          <a:xfrm>
            <a:off x="6855040" y="5460277"/>
            <a:ext cx="424333"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92" name="Oval 491">
            <a:extLst>
              <a:ext uri="{FF2B5EF4-FFF2-40B4-BE49-F238E27FC236}">
                <a16:creationId xmlns:a16="http://schemas.microsoft.com/office/drawing/2014/main" id="{12A4C154-7025-FD47-A024-BDD217DDFD58}"/>
              </a:ext>
            </a:extLst>
          </p:cNvPr>
          <p:cNvSpPr/>
          <p:nvPr/>
        </p:nvSpPr>
        <p:spPr>
          <a:xfrm rot="16200000" flipH="1">
            <a:off x="8866977" y="6340638"/>
            <a:ext cx="22083" cy="20871"/>
          </a:xfrm>
          <a:prstGeom prst="ellipse">
            <a:avLst/>
          </a:prstGeom>
          <a:solidFill>
            <a:schemeClr val="bg1">
              <a:lumMod val="95000"/>
            </a:schemeClr>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mbria" panose="02040503050406030204" pitchFamily="18" charset="0"/>
            </a:endParaRPr>
          </a:p>
        </p:txBody>
      </p:sp>
      <p:sp>
        <p:nvSpPr>
          <p:cNvPr id="493" name="Oval 492">
            <a:extLst>
              <a:ext uri="{FF2B5EF4-FFF2-40B4-BE49-F238E27FC236}">
                <a16:creationId xmlns:a16="http://schemas.microsoft.com/office/drawing/2014/main" id="{2874F35A-5065-F44D-AA27-27A15C79842D}"/>
              </a:ext>
            </a:extLst>
          </p:cNvPr>
          <p:cNvSpPr/>
          <p:nvPr/>
        </p:nvSpPr>
        <p:spPr>
          <a:xfrm rot="16200000" flipH="1">
            <a:off x="8866977" y="5229179"/>
            <a:ext cx="22083" cy="20871"/>
          </a:xfrm>
          <a:prstGeom prst="ellipse">
            <a:avLst/>
          </a:prstGeom>
          <a:solidFill>
            <a:schemeClr val="bg1">
              <a:lumMod val="95000"/>
            </a:schemeClr>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mbria" panose="02040503050406030204" pitchFamily="18" charset="0"/>
            </a:endParaRPr>
          </a:p>
        </p:txBody>
      </p:sp>
      <p:grpSp>
        <p:nvGrpSpPr>
          <p:cNvPr id="7" name="Group 6">
            <a:extLst>
              <a:ext uri="{FF2B5EF4-FFF2-40B4-BE49-F238E27FC236}">
                <a16:creationId xmlns:a16="http://schemas.microsoft.com/office/drawing/2014/main" id="{9AFFF311-89B6-074A-8E50-84D97135160F}"/>
              </a:ext>
            </a:extLst>
          </p:cNvPr>
          <p:cNvGrpSpPr/>
          <p:nvPr/>
        </p:nvGrpSpPr>
        <p:grpSpPr>
          <a:xfrm>
            <a:off x="7378326" y="4961958"/>
            <a:ext cx="1598850" cy="1447274"/>
            <a:chOff x="7378326" y="4574023"/>
            <a:chExt cx="1598850" cy="1447274"/>
          </a:xfrm>
        </p:grpSpPr>
        <p:sp>
          <p:nvSpPr>
            <p:cNvPr id="481" name="Rounded Rectangle 480">
              <a:extLst>
                <a:ext uri="{FF2B5EF4-FFF2-40B4-BE49-F238E27FC236}">
                  <a16:creationId xmlns:a16="http://schemas.microsoft.com/office/drawing/2014/main" id="{4CC62BDE-543A-A646-AD15-2F6D0BA003C8}"/>
                </a:ext>
              </a:extLst>
            </p:cNvPr>
            <p:cNvSpPr/>
            <p:nvPr/>
          </p:nvSpPr>
          <p:spPr>
            <a:xfrm>
              <a:off x="7378326" y="4574023"/>
              <a:ext cx="1598850" cy="1447274"/>
            </a:xfrm>
            <a:prstGeom prst="roundRect">
              <a:avLst/>
            </a:pr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ndParaRPr>
            </a:p>
          </p:txBody>
        </p:sp>
        <p:sp>
          <p:nvSpPr>
            <p:cNvPr id="508" name="Rectangle 507">
              <a:extLst>
                <a:ext uri="{FF2B5EF4-FFF2-40B4-BE49-F238E27FC236}">
                  <a16:creationId xmlns:a16="http://schemas.microsoft.com/office/drawing/2014/main" id="{1674EF55-FBAC-C140-B105-969C7E8487A7}"/>
                </a:ext>
              </a:extLst>
            </p:cNvPr>
            <p:cNvSpPr/>
            <p:nvPr/>
          </p:nvSpPr>
          <p:spPr>
            <a:xfrm rot="16200000">
              <a:off x="7050052" y="5149985"/>
              <a:ext cx="1117742" cy="35900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33" i="0" u="none" strike="noStrike" kern="1200" cap="none" spc="0" normalizeH="0" baseline="0" noProof="0" dirty="0">
                  <a:ln>
                    <a:noFill/>
                  </a:ln>
                  <a:solidFill>
                    <a:prstClr val="black"/>
                  </a:solidFill>
                  <a:effectLst/>
                  <a:uLnTx/>
                  <a:uFillTx/>
                  <a:latin typeface="Avenir Next" panose="020B0503020202020204" pitchFamily="34" charset="0"/>
                  <a:cs typeface="Courier New" panose="02070309020205020404" pitchFamily="49" charset="0"/>
                </a:rPr>
                <a:t>ACT/PRE</a:t>
              </a:r>
            </a:p>
          </p:txBody>
        </p:sp>
        <p:cxnSp>
          <p:nvCxnSpPr>
            <p:cNvPr id="513" name="Straight Arrow Connector 512">
              <a:extLst>
                <a:ext uri="{FF2B5EF4-FFF2-40B4-BE49-F238E27FC236}">
                  <a16:creationId xmlns:a16="http://schemas.microsoft.com/office/drawing/2014/main" id="{67315A1D-7333-AF40-992D-CD542F832E8F}"/>
                </a:ext>
              </a:extLst>
            </p:cNvPr>
            <p:cNvCxnSpPr>
              <a:cxnSpLocks/>
            </p:cNvCxnSpPr>
            <p:nvPr/>
          </p:nvCxnSpPr>
          <p:spPr>
            <a:xfrm flipV="1">
              <a:off x="7756927" y="5327935"/>
              <a:ext cx="497162" cy="2"/>
            </a:xfrm>
            <a:prstGeom prst="straightConnector1">
              <a:avLst/>
            </a:prstGeom>
            <a:ln w="25400">
              <a:solidFill>
                <a:schemeClr val="tx1"/>
              </a:solidFill>
              <a:prstDash val="sysDot"/>
              <a:headEnd type="none" w="med" len="med"/>
              <a:tailEnd type="stealth"/>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86EEC01-1B3C-E648-9FD9-9FAA1DBE32F6}"/>
                </a:ext>
              </a:extLst>
            </p:cNvPr>
            <p:cNvGrpSpPr/>
            <p:nvPr/>
          </p:nvGrpSpPr>
          <p:grpSpPr>
            <a:xfrm>
              <a:off x="8308041" y="4657875"/>
              <a:ext cx="557538" cy="1269957"/>
              <a:chOff x="8308041" y="4657875"/>
              <a:chExt cx="557538" cy="1269957"/>
            </a:xfrm>
          </p:grpSpPr>
          <p:grpSp>
            <p:nvGrpSpPr>
              <p:cNvPr id="494" name="Group 493">
                <a:extLst>
                  <a:ext uri="{FF2B5EF4-FFF2-40B4-BE49-F238E27FC236}">
                    <a16:creationId xmlns:a16="http://schemas.microsoft.com/office/drawing/2014/main" id="{274DF094-4A4F-EE40-A2C8-396255F6A071}"/>
                  </a:ext>
                </a:extLst>
              </p:cNvPr>
              <p:cNvGrpSpPr/>
              <p:nvPr/>
            </p:nvGrpSpPr>
            <p:grpSpPr>
              <a:xfrm>
                <a:off x="8308041" y="4657875"/>
                <a:ext cx="557538" cy="1269957"/>
                <a:chOff x="4830795" y="4111398"/>
                <a:chExt cx="289491" cy="755921"/>
              </a:xfrm>
            </p:grpSpPr>
            <p:grpSp>
              <p:nvGrpSpPr>
                <p:cNvPr id="495" name="Group 494">
                  <a:extLst>
                    <a:ext uri="{FF2B5EF4-FFF2-40B4-BE49-F238E27FC236}">
                      <a16:creationId xmlns:a16="http://schemas.microsoft.com/office/drawing/2014/main" id="{E5755728-FCB9-8C4E-A32A-4028662ECD5C}"/>
                    </a:ext>
                  </a:extLst>
                </p:cNvPr>
                <p:cNvGrpSpPr/>
                <p:nvPr/>
              </p:nvGrpSpPr>
              <p:grpSpPr>
                <a:xfrm>
                  <a:off x="4830795" y="4111398"/>
                  <a:ext cx="289489" cy="755921"/>
                  <a:chOff x="4830795" y="4111398"/>
                  <a:chExt cx="289489" cy="755921"/>
                </a:xfrm>
              </p:grpSpPr>
              <p:sp>
                <p:nvSpPr>
                  <p:cNvPr id="497" name="Rectangle 496">
                    <a:extLst>
                      <a:ext uri="{FF2B5EF4-FFF2-40B4-BE49-F238E27FC236}">
                        <a16:creationId xmlns:a16="http://schemas.microsoft.com/office/drawing/2014/main" id="{4CF51F47-9CF9-E246-8AF7-923C6DFFD206}"/>
                      </a:ext>
                    </a:extLst>
                  </p:cNvPr>
                  <p:cNvSpPr/>
                  <p:nvPr/>
                </p:nvSpPr>
                <p:spPr>
                  <a:xfrm rot="16200000">
                    <a:off x="4614131" y="4344138"/>
                    <a:ext cx="722817" cy="289489"/>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mbria" panose="02040503050406030204" pitchFamily="18" charset="0"/>
                    </a:endParaRPr>
                  </a:p>
                </p:txBody>
              </p:sp>
              <p:sp>
                <p:nvSpPr>
                  <p:cNvPr id="498" name="Oval 497">
                    <a:extLst>
                      <a:ext uri="{FF2B5EF4-FFF2-40B4-BE49-F238E27FC236}">
                        <a16:creationId xmlns:a16="http://schemas.microsoft.com/office/drawing/2014/main" id="{08F4B84C-DC65-DC4A-9941-F10662BD6C08}"/>
                      </a:ext>
                    </a:extLst>
                  </p:cNvPr>
                  <p:cNvSpPr/>
                  <p:nvPr/>
                </p:nvSpPr>
                <p:spPr>
                  <a:xfrm rot="16200000" flipH="1">
                    <a:off x="4928537" y="4832470"/>
                    <a:ext cx="35830" cy="33867"/>
                  </a:xfrm>
                  <a:prstGeom prst="ellipse">
                    <a:avLst/>
                  </a:prstGeom>
                  <a:solidFill>
                    <a:srgbClr val="FEFEFE"/>
                  </a:solidFill>
                  <a:ln w="12700" cap="flat" cmpd="sng" algn="ctr">
                    <a:solidFill>
                      <a:srgbClr val="FEFEFE"/>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mbria" panose="02040503050406030204" pitchFamily="18" charset="0"/>
                    </a:endParaRPr>
                  </a:p>
                </p:txBody>
              </p:sp>
              <p:sp>
                <p:nvSpPr>
                  <p:cNvPr id="499" name="Oval 498">
                    <a:extLst>
                      <a:ext uri="{FF2B5EF4-FFF2-40B4-BE49-F238E27FC236}">
                        <a16:creationId xmlns:a16="http://schemas.microsoft.com/office/drawing/2014/main" id="{E795B588-B028-1E44-97F4-6AC8A2F616A4}"/>
                      </a:ext>
                    </a:extLst>
                  </p:cNvPr>
                  <p:cNvSpPr/>
                  <p:nvPr/>
                </p:nvSpPr>
                <p:spPr>
                  <a:xfrm rot="16200000" flipH="1">
                    <a:off x="5018879" y="4832470"/>
                    <a:ext cx="35830" cy="33867"/>
                  </a:xfrm>
                  <a:prstGeom prst="ellipse">
                    <a:avLst/>
                  </a:prstGeom>
                  <a:solidFill>
                    <a:srgbClr val="FEFEFE"/>
                  </a:solidFill>
                  <a:ln w="12700" cap="flat" cmpd="sng" algn="ctr">
                    <a:solidFill>
                      <a:srgbClr val="FEFEFE"/>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mbria" panose="02040503050406030204" pitchFamily="18" charset="0"/>
                    </a:endParaRPr>
                  </a:p>
                </p:txBody>
              </p:sp>
              <p:sp>
                <p:nvSpPr>
                  <p:cNvPr id="500" name="Oval 499">
                    <a:extLst>
                      <a:ext uri="{FF2B5EF4-FFF2-40B4-BE49-F238E27FC236}">
                        <a16:creationId xmlns:a16="http://schemas.microsoft.com/office/drawing/2014/main" id="{189C9B04-5FAE-244B-9F2B-53D0DCC3CAEB}"/>
                      </a:ext>
                    </a:extLst>
                  </p:cNvPr>
                  <p:cNvSpPr/>
                  <p:nvPr/>
                </p:nvSpPr>
                <p:spPr>
                  <a:xfrm rot="16200000" flipH="1">
                    <a:off x="4928537" y="4112379"/>
                    <a:ext cx="35830" cy="33867"/>
                  </a:xfrm>
                  <a:prstGeom prst="ellipse">
                    <a:avLst/>
                  </a:prstGeom>
                  <a:solidFill>
                    <a:srgbClr val="FEFEFE"/>
                  </a:solidFill>
                  <a:ln w="12700" cap="flat" cmpd="sng" algn="ctr">
                    <a:solidFill>
                      <a:srgbClr val="FEFEFE"/>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mbria" panose="02040503050406030204" pitchFamily="18" charset="0"/>
                    </a:endParaRPr>
                  </a:p>
                </p:txBody>
              </p:sp>
              <p:sp>
                <p:nvSpPr>
                  <p:cNvPr id="501" name="Oval 500">
                    <a:extLst>
                      <a:ext uri="{FF2B5EF4-FFF2-40B4-BE49-F238E27FC236}">
                        <a16:creationId xmlns:a16="http://schemas.microsoft.com/office/drawing/2014/main" id="{EBEE26E3-3CFD-3E45-AFAA-C5A356787197}"/>
                      </a:ext>
                    </a:extLst>
                  </p:cNvPr>
                  <p:cNvSpPr/>
                  <p:nvPr/>
                </p:nvSpPr>
                <p:spPr>
                  <a:xfrm rot="16200000" flipH="1">
                    <a:off x="5018879" y="4112379"/>
                    <a:ext cx="35830" cy="33867"/>
                  </a:xfrm>
                  <a:prstGeom prst="ellipse">
                    <a:avLst/>
                  </a:prstGeom>
                  <a:solidFill>
                    <a:srgbClr val="FEFEFE"/>
                  </a:solidFill>
                  <a:ln w="12700" cap="flat" cmpd="sng" algn="ctr">
                    <a:solidFill>
                      <a:srgbClr val="FEFEFE"/>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mbria" panose="02040503050406030204" pitchFamily="18" charset="0"/>
                    </a:endParaRPr>
                  </a:p>
                </p:txBody>
              </p:sp>
            </p:grpSp>
            <p:sp>
              <p:nvSpPr>
                <p:cNvPr id="496" name="Rectangle 495">
                  <a:extLst>
                    <a:ext uri="{FF2B5EF4-FFF2-40B4-BE49-F238E27FC236}">
                      <a16:creationId xmlns:a16="http://schemas.microsoft.com/office/drawing/2014/main" id="{D894887A-25F1-1F44-BEEE-9C506341120D}"/>
                    </a:ext>
                  </a:extLst>
                </p:cNvPr>
                <p:cNvSpPr/>
                <p:nvPr/>
              </p:nvSpPr>
              <p:spPr>
                <a:xfrm rot="16200000">
                  <a:off x="4819059" y="4476133"/>
                  <a:ext cx="575362" cy="27093"/>
                </a:xfrm>
                <a:prstGeom prst="rect">
                  <a:avLst/>
                </a:prstGeom>
                <a:pattFill prst="dkVert">
                  <a:fgClr>
                    <a:srgbClr val="FFC000">
                      <a:lumMod val="60000"/>
                      <a:lumOff val="40000"/>
                    </a:srgbClr>
                  </a:fgClr>
                  <a:bgClr>
                    <a:sysClr val="window" lastClr="FFFFFF"/>
                  </a:bgClr>
                </a:patt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mbria" panose="02040503050406030204" pitchFamily="18" charset="0"/>
                  </a:endParaRPr>
                </a:p>
              </p:txBody>
            </p:sp>
          </p:grpSp>
          <p:grpSp>
            <p:nvGrpSpPr>
              <p:cNvPr id="502" name="Group 501">
                <a:extLst>
                  <a:ext uri="{FF2B5EF4-FFF2-40B4-BE49-F238E27FC236}">
                    <a16:creationId xmlns:a16="http://schemas.microsoft.com/office/drawing/2014/main" id="{2DB1DD8B-FB18-8849-9A9F-035F264A4AC8}"/>
                  </a:ext>
                </a:extLst>
              </p:cNvPr>
              <p:cNvGrpSpPr/>
              <p:nvPr/>
            </p:nvGrpSpPr>
            <p:grpSpPr>
              <a:xfrm rot="16200000">
                <a:off x="8185361" y="5143465"/>
                <a:ext cx="756076" cy="293602"/>
                <a:chOff x="4340198" y="1826549"/>
                <a:chExt cx="485918" cy="276639"/>
              </a:xfrm>
            </p:grpSpPr>
            <p:sp>
              <p:nvSpPr>
                <p:cNvPr id="503" name="Rectangle 502">
                  <a:extLst>
                    <a:ext uri="{FF2B5EF4-FFF2-40B4-BE49-F238E27FC236}">
                      <a16:creationId xmlns:a16="http://schemas.microsoft.com/office/drawing/2014/main" id="{8F40DD31-E5D3-1949-BB4A-77B0A48B9C3C}"/>
                    </a:ext>
                  </a:extLst>
                </p:cNvPr>
                <p:cNvSpPr/>
                <p:nvPr/>
              </p:nvSpPr>
              <p:spPr>
                <a:xfrm>
                  <a:off x="4340198" y="1826549"/>
                  <a:ext cx="174612" cy="276637"/>
                </a:xfrm>
                <a:prstGeom prst="rect">
                  <a:avLst/>
                </a:prstGeom>
                <a:solidFill>
                  <a:sysClr val="windowText" lastClr="000000"/>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mbria" panose="02040503050406030204" pitchFamily="18" charset="0"/>
                  </a:endParaRPr>
                </a:p>
              </p:txBody>
            </p:sp>
            <p:sp>
              <p:nvSpPr>
                <p:cNvPr id="504" name="Rectangle 503">
                  <a:extLst>
                    <a:ext uri="{FF2B5EF4-FFF2-40B4-BE49-F238E27FC236}">
                      <a16:creationId xmlns:a16="http://schemas.microsoft.com/office/drawing/2014/main" id="{A95F48CB-8E25-8B4E-AE80-FF1A55ADD162}"/>
                    </a:ext>
                  </a:extLst>
                </p:cNvPr>
                <p:cNvSpPr/>
                <p:nvPr/>
              </p:nvSpPr>
              <p:spPr>
                <a:xfrm>
                  <a:off x="4651504" y="1826550"/>
                  <a:ext cx="174612" cy="276638"/>
                </a:xfrm>
                <a:prstGeom prst="rect">
                  <a:avLst/>
                </a:prstGeom>
                <a:solidFill>
                  <a:sysClr val="windowText" lastClr="000000"/>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mbria" panose="02040503050406030204" pitchFamily="18" charset="0"/>
                  </a:endParaRPr>
                </a:p>
              </p:txBody>
            </p:sp>
          </p:grpSp>
          <p:sp>
            <p:nvSpPr>
              <p:cNvPr id="528" name="Oval 527">
                <a:extLst>
                  <a:ext uri="{FF2B5EF4-FFF2-40B4-BE49-F238E27FC236}">
                    <a16:creationId xmlns:a16="http://schemas.microsoft.com/office/drawing/2014/main" id="{18A4C544-1AC7-8549-9BF1-30B0708AB663}"/>
                  </a:ext>
                </a:extLst>
              </p:cNvPr>
              <p:cNvSpPr>
                <a:spLocks noChangeAspect="1"/>
              </p:cNvSpPr>
              <p:nvPr/>
            </p:nvSpPr>
            <p:spPr>
              <a:xfrm>
                <a:off x="8788782" y="5824283"/>
                <a:ext cx="52832" cy="52832"/>
              </a:xfrm>
              <a:prstGeom prst="ellipse">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ndParaRPr>
              </a:p>
            </p:txBody>
          </p:sp>
          <p:sp>
            <p:nvSpPr>
              <p:cNvPr id="529" name="Oval 528">
                <a:extLst>
                  <a:ext uri="{FF2B5EF4-FFF2-40B4-BE49-F238E27FC236}">
                    <a16:creationId xmlns:a16="http://schemas.microsoft.com/office/drawing/2014/main" id="{5EC38BF4-30F8-1543-A138-A684F818BBD9}"/>
                  </a:ext>
                </a:extLst>
              </p:cNvPr>
              <p:cNvSpPr>
                <a:spLocks noChangeAspect="1"/>
              </p:cNvSpPr>
              <p:nvPr/>
            </p:nvSpPr>
            <p:spPr>
              <a:xfrm>
                <a:off x="8782340" y="4720793"/>
                <a:ext cx="52832" cy="52832"/>
              </a:xfrm>
              <a:prstGeom prst="ellipse">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ndParaRPr>
              </a:p>
            </p:txBody>
          </p:sp>
        </p:grpSp>
      </p:grpSp>
      <p:graphicFrame>
        <p:nvGraphicFramePr>
          <p:cNvPr id="531" name="Table 530">
            <a:extLst>
              <a:ext uri="{FF2B5EF4-FFF2-40B4-BE49-F238E27FC236}">
                <a16:creationId xmlns:a16="http://schemas.microsoft.com/office/drawing/2014/main" id="{1229032C-D001-F644-92AC-B94E443D54F6}"/>
              </a:ext>
            </a:extLst>
          </p:cNvPr>
          <p:cNvGraphicFramePr>
            <a:graphicFrameLocks noGrp="1"/>
          </p:cNvGraphicFramePr>
          <p:nvPr>
            <p:extLst>
              <p:ext uri="{D42A27DB-BD31-4B8C-83A1-F6EECF244321}">
                <p14:modId xmlns:p14="http://schemas.microsoft.com/office/powerpoint/2010/main" val="2122392829"/>
              </p:ext>
            </p:extLst>
          </p:nvPr>
        </p:nvGraphicFramePr>
        <p:xfrm>
          <a:off x="5082745" y="4663656"/>
          <a:ext cx="1513531" cy="1348330"/>
        </p:xfrm>
        <a:graphic>
          <a:graphicData uri="http://schemas.openxmlformats.org/drawingml/2006/table">
            <a:tbl>
              <a:tblPr firstRow="1" bandRow="1">
                <a:tableStyleId>{2D5ABB26-0587-4C30-8999-92F81FD0307C}</a:tableStyleId>
              </a:tblPr>
              <a:tblGrid>
                <a:gridCol w="1513531">
                  <a:extLst>
                    <a:ext uri="{9D8B030D-6E8A-4147-A177-3AD203B41FA5}">
                      <a16:colId xmlns:a16="http://schemas.microsoft.com/office/drawing/2014/main" val="3411314267"/>
                    </a:ext>
                  </a:extLst>
                </a:gridCol>
              </a:tblGrid>
              <a:tr h="269666">
                <a:tc>
                  <a:txBody>
                    <a:bodyPr/>
                    <a:lstStyle/>
                    <a:p>
                      <a:r>
                        <a:rPr lang="en-US" sz="1400" b="0" dirty="0">
                          <a:latin typeface="Courier New" panose="02070309020205020404" pitchFamily="49" charset="0"/>
                          <a:cs typeface="Courier New" panose="02070309020205020404" pitchFamily="49" charset="0"/>
                        </a:rPr>
                        <a:t> ACT/PRE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9564133"/>
                  </a:ext>
                </a:extLst>
              </a:tr>
              <a:tr h="269666">
                <a:tc>
                  <a:txBody>
                    <a:bodyPr/>
                    <a:lstStyle/>
                    <a:p>
                      <a:r>
                        <a:rPr lang="en-US" sz="1400" b="0" dirty="0">
                          <a:latin typeface="Courier New" panose="02070309020205020404" pitchFamily="49" charset="0"/>
                          <a:cs typeface="Courier New" panose="02070309020205020404" pitchFamily="49" charset="0"/>
                        </a:rPr>
                        <a:t> ACT/PRE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EF5CC"/>
                    </a:solidFill>
                  </a:tcPr>
                </a:tc>
                <a:extLst>
                  <a:ext uri="{0D108BD9-81ED-4DB2-BD59-A6C34878D82A}">
                    <a16:rowId xmlns:a16="http://schemas.microsoft.com/office/drawing/2014/main" val="2610732602"/>
                  </a:ext>
                </a:extLst>
              </a:tr>
              <a:tr h="269666">
                <a:tc>
                  <a:txBody>
                    <a:bodyPr/>
                    <a:lstStyle/>
                    <a:p>
                      <a:r>
                        <a:rPr lang="en-US" sz="1400" b="0" dirty="0">
                          <a:latin typeface="Courier New" panose="02070309020205020404" pitchFamily="49" charset="0"/>
                          <a:cs typeface="Courier New" panose="02070309020205020404" pitchFamily="49" charset="0"/>
                        </a:rPr>
                        <a:t> ACT/PRE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CCDFFF"/>
                    </a:solidFill>
                  </a:tcPr>
                </a:tc>
                <a:extLst>
                  <a:ext uri="{0D108BD9-81ED-4DB2-BD59-A6C34878D82A}">
                    <a16:rowId xmlns:a16="http://schemas.microsoft.com/office/drawing/2014/main" val="1245392560"/>
                  </a:ext>
                </a:extLst>
              </a:tr>
              <a:tr h="269666">
                <a:tc>
                  <a:txBody>
                    <a:bodyPr/>
                    <a:lstStyle/>
                    <a:p>
                      <a:r>
                        <a:rPr lang="en-US" sz="1400" b="0" dirty="0">
                          <a:latin typeface="Courier New" panose="02070309020205020404" pitchFamily="49" charset="0"/>
                          <a:cs typeface="Courier New" panose="02070309020205020404" pitchFamily="49" charset="0"/>
                        </a:rPr>
                        <a:t> ACT/PRE/PRE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A8D4AA"/>
                    </a:solidFill>
                  </a:tcPr>
                </a:tc>
                <a:extLst>
                  <a:ext uri="{0D108BD9-81ED-4DB2-BD59-A6C34878D82A}">
                    <a16:rowId xmlns:a16="http://schemas.microsoft.com/office/drawing/2014/main" val="2074523024"/>
                  </a:ext>
                </a:extLst>
              </a:tr>
              <a:tr h="269666">
                <a:tc>
                  <a:txBody>
                    <a:bodyPr/>
                    <a:lstStyle/>
                    <a:p>
                      <a:r>
                        <a:rPr lang="en-US" sz="1400" b="0" dirty="0">
                          <a:latin typeface="Courier New" panose="02070309020205020404" pitchFamily="49" charset="0"/>
                          <a:cs typeface="Courier New" panose="02070309020205020404" pitchFamily="49" charset="0"/>
                        </a:rPr>
                        <a:t> done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75727766"/>
                  </a:ext>
                </a:extLst>
              </a:tr>
            </a:tbl>
          </a:graphicData>
        </a:graphic>
      </p:graphicFrame>
      <p:cxnSp>
        <p:nvCxnSpPr>
          <p:cNvPr id="533" name="Straight Connector 532">
            <a:extLst>
              <a:ext uri="{FF2B5EF4-FFF2-40B4-BE49-F238E27FC236}">
                <a16:creationId xmlns:a16="http://schemas.microsoft.com/office/drawing/2014/main" id="{9F194B97-A4A4-1F4A-A3A1-1A1C65904476}"/>
              </a:ext>
            </a:extLst>
          </p:cNvPr>
          <p:cNvCxnSpPr/>
          <p:nvPr/>
        </p:nvCxnSpPr>
        <p:spPr>
          <a:xfrm>
            <a:off x="129785" y="3984789"/>
            <a:ext cx="8884429"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535" name="Group 534">
            <a:extLst>
              <a:ext uri="{FF2B5EF4-FFF2-40B4-BE49-F238E27FC236}">
                <a16:creationId xmlns:a16="http://schemas.microsoft.com/office/drawing/2014/main" id="{96685389-20B3-8146-B6CF-E569C240BE1C}"/>
              </a:ext>
            </a:extLst>
          </p:cNvPr>
          <p:cNvGrpSpPr/>
          <p:nvPr/>
        </p:nvGrpSpPr>
        <p:grpSpPr>
          <a:xfrm>
            <a:off x="2307434" y="1319099"/>
            <a:ext cx="1931355" cy="2034407"/>
            <a:chOff x="2307434" y="1557252"/>
            <a:chExt cx="1931355" cy="2034407"/>
          </a:xfrm>
        </p:grpSpPr>
        <p:grpSp>
          <p:nvGrpSpPr>
            <p:cNvPr id="416" name="Group 415">
              <a:extLst>
                <a:ext uri="{FF2B5EF4-FFF2-40B4-BE49-F238E27FC236}">
                  <a16:creationId xmlns:a16="http://schemas.microsoft.com/office/drawing/2014/main" id="{D06BFF73-B8EA-3D47-ADEB-7CFAD8555C79}"/>
                </a:ext>
              </a:extLst>
            </p:cNvPr>
            <p:cNvGrpSpPr/>
            <p:nvPr/>
          </p:nvGrpSpPr>
          <p:grpSpPr>
            <a:xfrm>
              <a:off x="2610075" y="1557252"/>
              <a:ext cx="1628714" cy="2034407"/>
              <a:chOff x="2705191" y="1974313"/>
              <a:chExt cx="1628714" cy="2034407"/>
            </a:xfrm>
          </p:grpSpPr>
          <p:grpSp>
            <p:nvGrpSpPr>
              <p:cNvPr id="414" name="Group 413">
                <a:extLst>
                  <a:ext uri="{FF2B5EF4-FFF2-40B4-BE49-F238E27FC236}">
                    <a16:creationId xmlns:a16="http://schemas.microsoft.com/office/drawing/2014/main" id="{8D26F9AA-55CA-5743-8D81-55784DD770A5}"/>
                  </a:ext>
                </a:extLst>
              </p:cNvPr>
              <p:cNvGrpSpPr/>
              <p:nvPr/>
            </p:nvGrpSpPr>
            <p:grpSpPr>
              <a:xfrm>
                <a:off x="2755612" y="2475443"/>
                <a:ext cx="1578293" cy="1533277"/>
                <a:chOff x="3211452" y="2874384"/>
                <a:chExt cx="1578293" cy="1533277"/>
              </a:xfrm>
            </p:grpSpPr>
            <p:sp>
              <p:nvSpPr>
                <p:cNvPr id="379" name="Rounded Rectangle 378">
                  <a:extLst>
                    <a:ext uri="{FF2B5EF4-FFF2-40B4-BE49-F238E27FC236}">
                      <a16:creationId xmlns:a16="http://schemas.microsoft.com/office/drawing/2014/main" id="{2E7BFECB-70FA-7F47-80F2-805C0314D392}"/>
                    </a:ext>
                  </a:extLst>
                </p:cNvPr>
                <p:cNvSpPr/>
                <p:nvPr/>
              </p:nvSpPr>
              <p:spPr>
                <a:xfrm>
                  <a:off x="3211452" y="2874384"/>
                  <a:ext cx="1466613" cy="1204068"/>
                </a:xfrm>
                <a:prstGeom prst="roundRect">
                  <a:avLst/>
                </a:prstGeom>
                <a:solidFill>
                  <a:schemeClr val="bg1"/>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ndParaRPr>
                </a:p>
              </p:txBody>
            </p:sp>
            <p:grpSp>
              <p:nvGrpSpPr>
                <p:cNvPr id="408" name="Group 407">
                  <a:extLst>
                    <a:ext uri="{FF2B5EF4-FFF2-40B4-BE49-F238E27FC236}">
                      <a16:creationId xmlns:a16="http://schemas.microsoft.com/office/drawing/2014/main" id="{A14FF517-2E12-FC47-882D-2E8C59A93BBB}"/>
                    </a:ext>
                  </a:extLst>
                </p:cNvPr>
                <p:cNvGrpSpPr/>
                <p:nvPr/>
              </p:nvGrpSpPr>
              <p:grpSpPr>
                <a:xfrm>
                  <a:off x="3412005" y="3198852"/>
                  <a:ext cx="1161942" cy="528322"/>
                  <a:chOff x="3412005" y="3198852"/>
                  <a:chExt cx="1161942" cy="528322"/>
                </a:xfrm>
              </p:grpSpPr>
              <p:grpSp>
                <p:nvGrpSpPr>
                  <p:cNvPr id="381" name="Group 380">
                    <a:extLst>
                      <a:ext uri="{FF2B5EF4-FFF2-40B4-BE49-F238E27FC236}">
                        <a16:creationId xmlns:a16="http://schemas.microsoft.com/office/drawing/2014/main" id="{2E0EFF5E-6202-DA47-8AD7-65046C1735C1}"/>
                      </a:ext>
                    </a:extLst>
                  </p:cNvPr>
                  <p:cNvGrpSpPr/>
                  <p:nvPr/>
                </p:nvGrpSpPr>
                <p:grpSpPr>
                  <a:xfrm>
                    <a:off x="3412005" y="3198852"/>
                    <a:ext cx="1128558" cy="528322"/>
                    <a:chOff x="1332999" y="4174190"/>
                    <a:chExt cx="1175252" cy="550180"/>
                  </a:xfrm>
                </p:grpSpPr>
                <p:grpSp>
                  <p:nvGrpSpPr>
                    <p:cNvPr id="383" name="Group 382">
                      <a:extLst>
                        <a:ext uri="{FF2B5EF4-FFF2-40B4-BE49-F238E27FC236}">
                          <a16:creationId xmlns:a16="http://schemas.microsoft.com/office/drawing/2014/main" id="{90112E02-8E4D-764B-81E5-B5AE43416020}"/>
                        </a:ext>
                      </a:extLst>
                    </p:cNvPr>
                    <p:cNvGrpSpPr/>
                    <p:nvPr/>
                  </p:nvGrpSpPr>
                  <p:grpSpPr>
                    <a:xfrm>
                      <a:off x="2147787" y="4431167"/>
                      <a:ext cx="360464" cy="69048"/>
                      <a:chOff x="4793112" y="4167661"/>
                      <a:chExt cx="360464" cy="69048"/>
                    </a:xfrm>
                  </p:grpSpPr>
                  <p:cxnSp>
                    <p:nvCxnSpPr>
                      <p:cNvPr id="394" name="Straight Connector 393">
                        <a:extLst>
                          <a:ext uri="{FF2B5EF4-FFF2-40B4-BE49-F238E27FC236}">
                            <a16:creationId xmlns:a16="http://schemas.microsoft.com/office/drawing/2014/main" id="{0F5DE70C-DCDB-9047-8B2D-0972443A5BD8}"/>
                          </a:ext>
                        </a:extLst>
                      </p:cNvPr>
                      <p:cNvCxnSpPr/>
                      <p:nvPr/>
                    </p:nvCxnSpPr>
                    <p:spPr>
                      <a:xfrm flipH="1">
                        <a:off x="4793112" y="4202185"/>
                        <a:ext cx="345242" cy="0"/>
                      </a:xfrm>
                      <a:prstGeom prst="line">
                        <a:avLst/>
                      </a:prstGeom>
                      <a:solidFill>
                        <a:schemeClr val="tx1"/>
                      </a:solid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5" name="Flowchart: Connector 11">
                        <a:extLst>
                          <a:ext uri="{FF2B5EF4-FFF2-40B4-BE49-F238E27FC236}">
                            <a16:creationId xmlns:a16="http://schemas.microsoft.com/office/drawing/2014/main" id="{2632382D-A056-FD43-AD2C-A7F8EA1831BF}"/>
                          </a:ext>
                        </a:extLst>
                      </p:cNvPr>
                      <p:cNvSpPr/>
                      <p:nvPr/>
                    </p:nvSpPr>
                    <p:spPr>
                      <a:xfrm>
                        <a:off x="5084528" y="4167661"/>
                        <a:ext cx="69048" cy="69048"/>
                      </a:xfrm>
                      <a:prstGeom prst="flowChartConnector">
                        <a:avLst/>
                      </a:prstGeom>
                      <a:solidFill>
                        <a:schemeClr val="tx1"/>
                      </a:solidFill>
                      <a:ln w="12700" cap="flat" cmpd="sng" algn="ctr">
                        <a:solidFill>
                          <a:schemeClr val="tx1"/>
                        </a:solidFill>
                        <a:prstDash val="solid"/>
                      </a:ln>
                      <a:effectLst/>
                    </p:spPr>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3467" b="0" i="0" u="none" strike="noStrike" kern="0" cap="none" spc="0" normalizeH="0" baseline="0" noProof="0">
                          <a:ln>
                            <a:noFill/>
                          </a:ln>
                          <a:solidFill>
                            <a:prstClr val="white"/>
                          </a:solidFill>
                          <a:effectLst/>
                          <a:uLnTx/>
                          <a:uFillTx/>
                          <a:latin typeface="Cambria" panose="02040503050406030204" pitchFamily="18" charset="0"/>
                        </a:endParaRPr>
                      </a:p>
                    </p:txBody>
                  </p:sp>
                </p:grpSp>
                <p:grpSp>
                  <p:nvGrpSpPr>
                    <p:cNvPr id="384" name="Group 383">
                      <a:extLst>
                        <a:ext uri="{FF2B5EF4-FFF2-40B4-BE49-F238E27FC236}">
                          <a16:creationId xmlns:a16="http://schemas.microsoft.com/office/drawing/2014/main" id="{DC6B394D-4AC6-4D4B-9472-BE87C07F22F8}"/>
                        </a:ext>
                      </a:extLst>
                    </p:cNvPr>
                    <p:cNvGrpSpPr/>
                    <p:nvPr/>
                  </p:nvGrpSpPr>
                  <p:grpSpPr>
                    <a:xfrm>
                      <a:off x="1333740" y="4250347"/>
                      <a:ext cx="414294" cy="69048"/>
                      <a:chOff x="3838217" y="3992220"/>
                      <a:chExt cx="414294" cy="69048"/>
                    </a:xfrm>
                  </p:grpSpPr>
                  <p:cxnSp>
                    <p:nvCxnSpPr>
                      <p:cNvPr id="392" name="Straight Connector 391">
                        <a:extLst>
                          <a:ext uri="{FF2B5EF4-FFF2-40B4-BE49-F238E27FC236}">
                            <a16:creationId xmlns:a16="http://schemas.microsoft.com/office/drawing/2014/main" id="{7430DEA5-979B-1E4D-8B44-1B147801909E}"/>
                          </a:ext>
                        </a:extLst>
                      </p:cNvPr>
                      <p:cNvCxnSpPr/>
                      <p:nvPr/>
                    </p:nvCxnSpPr>
                    <p:spPr>
                      <a:xfrm flipH="1">
                        <a:off x="3907266" y="4026731"/>
                        <a:ext cx="345245" cy="0"/>
                      </a:xfrm>
                      <a:prstGeom prst="line">
                        <a:avLst/>
                      </a:prstGeom>
                      <a:solidFill>
                        <a:schemeClr val="tx1"/>
                      </a:solidFill>
                      <a:ln w="12700" cap="flat" cmpd="sng" algn="ctr">
                        <a:solidFill>
                          <a:schemeClr val="tx1"/>
                        </a:solidFill>
                        <a:prstDash val="solid"/>
                      </a:ln>
                      <a:effectLst/>
                    </p:spPr>
                  </p:cxnSp>
                  <p:sp>
                    <p:nvSpPr>
                      <p:cNvPr id="393" name="Flowchart: Connector 8">
                        <a:extLst>
                          <a:ext uri="{FF2B5EF4-FFF2-40B4-BE49-F238E27FC236}">
                            <a16:creationId xmlns:a16="http://schemas.microsoft.com/office/drawing/2014/main" id="{E95AB8CB-F0A3-7D42-88D4-8FD7C5BFF50F}"/>
                          </a:ext>
                        </a:extLst>
                      </p:cNvPr>
                      <p:cNvSpPr/>
                      <p:nvPr/>
                    </p:nvSpPr>
                    <p:spPr>
                      <a:xfrm>
                        <a:off x="3838217" y="3992220"/>
                        <a:ext cx="69049" cy="69048"/>
                      </a:xfrm>
                      <a:prstGeom prst="flowChartConnector">
                        <a:avLst/>
                      </a:prstGeom>
                      <a:solidFill>
                        <a:schemeClr val="tx1"/>
                      </a:solidFill>
                      <a:ln w="12700" cap="flat" cmpd="sng" algn="ctr">
                        <a:solidFill>
                          <a:schemeClr val="tx1"/>
                        </a:solidFill>
                        <a:prstDash val="solid"/>
                      </a:ln>
                      <a:effectLst/>
                    </p:spPr>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3467" b="0" i="0" u="none" strike="noStrike" kern="0" cap="none" spc="0" normalizeH="0" baseline="0" noProof="0">
                          <a:ln>
                            <a:noFill/>
                          </a:ln>
                          <a:solidFill>
                            <a:prstClr val="white"/>
                          </a:solidFill>
                          <a:effectLst/>
                          <a:uLnTx/>
                          <a:uFillTx/>
                          <a:latin typeface="Cambria" panose="02040503050406030204" pitchFamily="18" charset="0"/>
                        </a:endParaRPr>
                      </a:p>
                    </p:txBody>
                  </p:sp>
                </p:grpSp>
                <p:grpSp>
                  <p:nvGrpSpPr>
                    <p:cNvPr id="385" name="Group 384">
                      <a:extLst>
                        <a:ext uri="{FF2B5EF4-FFF2-40B4-BE49-F238E27FC236}">
                          <a16:creationId xmlns:a16="http://schemas.microsoft.com/office/drawing/2014/main" id="{1C6DFE12-5613-F64E-9744-3B5530C3E624}"/>
                        </a:ext>
                      </a:extLst>
                    </p:cNvPr>
                    <p:cNvGrpSpPr/>
                    <p:nvPr/>
                  </p:nvGrpSpPr>
                  <p:grpSpPr>
                    <a:xfrm>
                      <a:off x="1341169" y="4431167"/>
                      <a:ext cx="406864" cy="69048"/>
                      <a:chOff x="3845646" y="4269682"/>
                      <a:chExt cx="406864" cy="69048"/>
                    </a:xfrm>
                  </p:grpSpPr>
                  <p:cxnSp>
                    <p:nvCxnSpPr>
                      <p:cNvPr id="390" name="Straight Connector 389">
                        <a:extLst>
                          <a:ext uri="{FF2B5EF4-FFF2-40B4-BE49-F238E27FC236}">
                            <a16:creationId xmlns:a16="http://schemas.microsoft.com/office/drawing/2014/main" id="{5923A7B9-B94E-A848-A136-F6DE99FC773A}"/>
                          </a:ext>
                        </a:extLst>
                      </p:cNvPr>
                      <p:cNvCxnSpPr/>
                      <p:nvPr/>
                    </p:nvCxnSpPr>
                    <p:spPr>
                      <a:xfrm flipH="1">
                        <a:off x="3907266" y="4304207"/>
                        <a:ext cx="345244" cy="0"/>
                      </a:xfrm>
                      <a:prstGeom prst="line">
                        <a:avLst/>
                      </a:prstGeom>
                      <a:solidFill>
                        <a:schemeClr val="tx1"/>
                      </a:solidFill>
                      <a:ln w="12700" cap="flat" cmpd="sng" algn="ctr">
                        <a:solidFill>
                          <a:schemeClr val="tx1"/>
                        </a:solidFill>
                        <a:prstDash val="solid"/>
                      </a:ln>
                      <a:effectLst/>
                    </p:spPr>
                  </p:cxnSp>
                  <p:sp>
                    <p:nvSpPr>
                      <p:cNvPr id="391" name="Flowchart: Connector 9">
                        <a:extLst>
                          <a:ext uri="{FF2B5EF4-FFF2-40B4-BE49-F238E27FC236}">
                            <a16:creationId xmlns:a16="http://schemas.microsoft.com/office/drawing/2014/main" id="{4B77B613-2F03-6E4A-AD34-B8504D238286}"/>
                          </a:ext>
                        </a:extLst>
                      </p:cNvPr>
                      <p:cNvSpPr/>
                      <p:nvPr/>
                    </p:nvSpPr>
                    <p:spPr>
                      <a:xfrm>
                        <a:off x="3845646" y="4269682"/>
                        <a:ext cx="69049" cy="69048"/>
                      </a:xfrm>
                      <a:prstGeom prst="flowChartConnector">
                        <a:avLst/>
                      </a:prstGeom>
                      <a:solidFill>
                        <a:schemeClr val="tx1"/>
                      </a:solidFill>
                      <a:ln w="12700" cap="flat" cmpd="sng" algn="ctr">
                        <a:solidFill>
                          <a:schemeClr val="tx1"/>
                        </a:solidFill>
                        <a:prstDash val="solid"/>
                      </a:ln>
                      <a:effectLst/>
                    </p:spPr>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3467" b="0" i="0" u="none" strike="noStrike" kern="0" cap="none" spc="0" normalizeH="0" baseline="0" noProof="0">
                          <a:ln>
                            <a:noFill/>
                          </a:ln>
                          <a:solidFill>
                            <a:prstClr val="white"/>
                          </a:solidFill>
                          <a:effectLst/>
                          <a:uLnTx/>
                          <a:uFillTx/>
                          <a:latin typeface="Cambria" panose="02040503050406030204" pitchFamily="18" charset="0"/>
                        </a:endParaRPr>
                      </a:p>
                    </p:txBody>
                  </p:sp>
                </p:grpSp>
                <p:grpSp>
                  <p:nvGrpSpPr>
                    <p:cNvPr id="386" name="Group 385">
                      <a:extLst>
                        <a:ext uri="{FF2B5EF4-FFF2-40B4-BE49-F238E27FC236}">
                          <a16:creationId xmlns:a16="http://schemas.microsoft.com/office/drawing/2014/main" id="{C0A2E64F-6546-F042-811A-622AC14A99B1}"/>
                        </a:ext>
                      </a:extLst>
                    </p:cNvPr>
                    <p:cNvGrpSpPr/>
                    <p:nvPr/>
                  </p:nvGrpSpPr>
                  <p:grpSpPr>
                    <a:xfrm>
                      <a:off x="1332999" y="4593843"/>
                      <a:ext cx="390964" cy="69048"/>
                      <a:chOff x="3845645" y="4571954"/>
                      <a:chExt cx="390964" cy="69048"/>
                    </a:xfrm>
                  </p:grpSpPr>
                  <p:sp>
                    <p:nvSpPr>
                      <p:cNvPr id="388" name="Flowchart: Connector 9">
                        <a:extLst>
                          <a:ext uri="{FF2B5EF4-FFF2-40B4-BE49-F238E27FC236}">
                            <a16:creationId xmlns:a16="http://schemas.microsoft.com/office/drawing/2014/main" id="{CFB88838-9CFC-BE4E-998E-9F66DC098730}"/>
                          </a:ext>
                        </a:extLst>
                      </p:cNvPr>
                      <p:cNvSpPr/>
                      <p:nvPr/>
                    </p:nvSpPr>
                    <p:spPr>
                      <a:xfrm>
                        <a:off x="3845645" y="4571954"/>
                        <a:ext cx="69047" cy="69048"/>
                      </a:xfrm>
                      <a:prstGeom prst="flowChartConnector">
                        <a:avLst/>
                      </a:prstGeom>
                      <a:solidFill>
                        <a:schemeClr val="tx1"/>
                      </a:solidFill>
                      <a:ln w="12700" cap="flat" cmpd="sng" algn="ctr">
                        <a:solidFill>
                          <a:schemeClr val="tx1"/>
                        </a:solidFill>
                        <a:prstDash val="solid"/>
                      </a:ln>
                      <a:effectLst/>
                    </p:spPr>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GB" sz="3467" b="0" i="0" u="none" strike="noStrike" kern="0" cap="none" spc="0" normalizeH="0" baseline="0" noProof="0">
                          <a:ln>
                            <a:noFill/>
                          </a:ln>
                          <a:solidFill>
                            <a:prstClr val="white"/>
                          </a:solidFill>
                          <a:effectLst/>
                          <a:uLnTx/>
                          <a:uFillTx/>
                          <a:latin typeface="Cambria" panose="02040503050406030204" pitchFamily="18" charset="0"/>
                        </a:endParaRPr>
                      </a:p>
                    </p:txBody>
                  </p:sp>
                  <p:cxnSp>
                    <p:nvCxnSpPr>
                      <p:cNvPr id="389" name="Straight Connector 388">
                        <a:extLst>
                          <a:ext uri="{FF2B5EF4-FFF2-40B4-BE49-F238E27FC236}">
                            <a16:creationId xmlns:a16="http://schemas.microsoft.com/office/drawing/2014/main" id="{38D784D0-9C48-EA4C-9B1D-0EDF227F3BAE}"/>
                          </a:ext>
                        </a:extLst>
                      </p:cNvPr>
                      <p:cNvCxnSpPr/>
                      <p:nvPr/>
                    </p:nvCxnSpPr>
                    <p:spPr>
                      <a:xfrm flipH="1">
                        <a:off x="3891367" y="4615548"/>
                        <a:ext cx="345242" cy="0"/>
                      </a:xfrm>
                      <a:prstGeom prst="line">
                        <a:avLst/>
                      </a:prstGeom>
                      <a:solidFill>
                        <a:schemeClr val="tx1"/>
                      </a:solidFill>
                      <a:ln w="12700" cap="flat" cmpd="sng" algn="ctr">
                        <a:solidFill>
                          <a:schemeClr val="tx1"/>
                        </a:solidFill>
                        <a:prstDash val="solid"/>
                      </a:ln>
                      <a:effectLst/>
                    </p:spPr>
                  </p:cxnSp>
                </p:grpSp>
                <p:sp>
                  <p:nvSpPr>
                    <p:cNvPr id="387" name="Oval 386">
                      <a:extLst>
                        <a:ext uri="{FF2B5EF4-FFF2-40B4-BE49-F238E27FC236}">
                          <a16:creationId xmlns:a16="http://schemas.microsoft.com/office/drawing/2014/main" id="{B9309423-001F-EC4B-A985-B4DEBFFAD982}"/>
                        </a:ext>
                      </a:extLst>
                    </p:cNvPr>
                    <p:cNvSpPr>
                      <a:spLocks noChangeAspect="1"/>
                    </p:cNvSpPr>
                    <p:nvPr/>
                  </p:nvSpPr>
                  <p:spPr>
                    <a:xfrm>
                      <a:off x="1650303" y="4174190"/>
                      <a:ext cx="550179" cy="550180"/>
                    </a:xfrm>
                    <a:prstGeom prst="ellipse">
                      <a:avLst/>
                    </a:prstGeom>
                    <a:solidFill>
                      <a:srgbClr val="D3DBD5"/>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1761043" rtl="0" eaLnBrk="1" fontAlgn="auto" latinLnBrk="0" hangingPunct="1">
                        <a:lnSpc>
                          <a:spcPct val="100000"/>
                        </a:lnSpc>
                        <a:spcBef>
                          <a:spcPts val="0"/>
                        </a:spcBef>
                        <a:spcAft>
                          <a:spcPts val="0"/>
                        </a:spcAft>
                        <a:buClrTx/>
                        <a:buSzTx/>
                        <a:buFontTx/>
                        <a:buNone/>
                        <a:tabLst/>
                        <a:defRPr/>
                      </a:pPr>
                      <a:endParaRPr kumimoji="0" lang="en-US" sz="2022" b="0" i="0" u="none" strike="noStrike" kern="1200" cap="none" spc="0" normalizeH="0" baseline="0" noProof="0" dirty="0">
                        <a:ln>
                          <a:noFill/>
                        </a:ln>
                        <a:solidFill>
                          <a:prstClr val="black"/>
                        </a:solidFill>
                        <a:effectLst/>
                        <a:uLnTx/>
                        <a:uFillTx/>
                        <a:latin typeface="Cambria" panose="02040503050406030204" pitchFamily="18" charset="0"/>
                        <a:cs typeface="Arial" panose="020B0604020202020204" pitchFamily="34" charset="0"/>
                      </a:endParaRPr>
                    </a:p>
                  </p:txBody>
                </p:sp>
              </p:grpSp>
              <p:sp>
                <p:nvSpPr>
                  <p:cNvPr id="382" name="TextBox 381">
                    <a:extLst>
                      <a:ext uri="{FF2B5EF4-FFF2-40B4-BE49-F238E27FC236}">
                        <a16:creationId xmlns:a16="http://schemas.microsoft.com/office/drawing/2014/main" id="{0169CB78-9A64-3943-AAF8-0F621B786CF9}"/>
                      </a:ext>
                    </a:extLst>
                  </p:cNvPr>
                  <p:cNvSpPr txBox="1"/>
                  <p:nvPr/>
                </p:nvSpPr>
                <p:spPr>
                  <a:xfrm>
                    <a:off x="3694179" y="3310909"/>
                    <a:ext cx="879768" cy="3294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41" b="0" i="0" u="none" strike="noStrike" kern="1200" cap="none" spc="0" normalizeH="0" baseline="0" noProof="0" dirty="0">
                        <a:ln>
                          <a:noFill/>
                        </a:ln>
                        <a:solidFill>
                          <a:prstClr val="black"/>
                        </a:solidFill>
                        <a:effectLst/>
                        <a:uLnTx/>
                        <a:uFillTx/>
                        <a:latin typeface="Avenir Next" panose="020B0503020202020204" pitchFamily="34" charset="0"/>
                        <a:cs typeface="Arial" panose="020B0604020202020204" pitchFamily="34" charset="0"/>
                      </a:rPr>
                      <a:t>MAJ</a:t>
                    </a:r>
                  </a:p>
                </p:txBody>
              </p:sp>
            </p:grpSp>
            <p:sp>
              <p:nvSpPr>
                <p:cNvPr id="396" name="Rectangle 395">
                  <a:extLst>
                    <a:ext uri="{FF2B5EF4-FFF2-40B4-BE49-F238E27FC236}">
                      <a16:creationId xmlns:a16="http://schemas.microsoft.com/office/drawing/2014/main" id="{253C3A41-5E8D-9945-B93A-5F07E7684541}"/>
                    </a:ext>
                  </a:extLst>
                </p:cNvPr>
                <p:cNvSpPr/>
                <p:nvPr/>
              </p:nvSpPr>
              <p:spPr>
                <a:xfrm>
                  <a:off x="3226497" y="4084496"/>
                  <a:ext cx="1563248" cy="3231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1" u="none" strike="noStrike" kern="1200" cap="none" spc="0" normalizeH="0" baseline="0" noProof="0" dirty="0">
                      <a:ln>
                        <a:noFill/>
                      </a:ln>
                      <a:solidFill>
                        <a:prstClr val="black"/>
                      </a:solidFill>
                      <a:effectLst/>
                      <a:uLnTx/>
                      <a:uFillTx/>
                      <a:latin typeface="Avenir Next" panose="020B0503020202020204" pitchFamily="34" charset="0"/>
                      <a:cs typeface="Arial" panose="020B0604020202020204" pitchFamily="34" charset="0"/>
                    </a:rPr>
                    <a:t>MAJ/NOT logic</a:t>
                  </a:r>
                </a:p>
              </p:txBody>
            </p:sp>
          </p:grpSp>
          <p:sp>
            <p:nvSpPr>
              <p:cNvPr id="415" name="Rectangle 414">
                <a:extLst>
                  <a:ext uri="{FF2B5EF4-FFF2-40B4-BE49-F238E27FC236}">
                    <a16:creationId xmlns:a16="http://schemas.microsoft.com/office/drawing/2014/main" id="{D2DF1CC8-CF8C-4941-8135-FD7570C97FD7}"/>
                  </a:ext>
                </a:extLst>
              </p:cNvPr>
              <p:cNvSpPr/>
              <p:nvPr/>
            </p:nvSpPr>
            <p:spPr>
              <a:xfrm>
                <a:off x="2705191" y="1974313"/>
                <a:ext cx="1604927"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venir Next" panose="020B0503020202020204" pitchFamily="34" charset="0"/>
                    <a:cs typeface="Arial" panose="020B0604020202020204" pitchFamily="34" charset="0"/>
                  </a:rPr>
                  <a:t>Step 1: Generate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venir Next" panose="020B0503020202020204" pitchFamily="34" charset="0"/>
                    <a:cs typeface="Arial" panose="020B0604020202020204" pitchFamily="34" charset="0"/>
                  </a:rPr>
                  <a:t>MAJ logic</a:t>
                </a:r>
              </a:p>
            </p:txBody>
          </p:sp>
        </p:grpSp>
        <p:sp>
          <p:nvSpPr>
            <p:cNvPr id="534" name="Right Arrow 533">
              <a:extLst>
                <a:ext uri="{FF2B5EF4-FFF2-40B4-BE49-F238E27FC236}">
                  <a16:creationId xmlns:a16="http://schemas.microsoft.com/office/drawing/2014/main" id="{444D3331-2F50-DA42-AB1E-B39351D5CBEF}"/>
                </a:ext>
              </a:extLst>
            </p:cNvPr>
            <p:cNvSpPr/>
            <p:nvPr/>
          </p:nvSpPr>
          <p:spPr>
            <a:xfrm>
              <a:off x="2307434" y="2619261"/>
              <a:ext cx="280794" cy="258213"/>
            </a:xfrm>
            <a:prstGeom prst="rightArrow">
              <a:avLst/>
            </a:prstGeom>
            <a:ln w="12700">
              <a:prstDash val="soli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mbria" panose="02040503050406030204" pitchFamily="18" charset="0"/>
              </a:endParaRPr>
            </a:p>
          </p:txBody>
        </p:sp>
      </p:grpSp>
      <mc:AlternateContent xmlns:mc="http://schemas.openxmlformats.org/markup-compatibility/2006" xmlns:a14="http://schemas.microsoft.com/office/drawing/2010/main">
        <mc:Choice Requires="a14">
          <p:sp>
            <p:nvSpPr>
              <p:cNvPr id="156" name="Rectangle 155">
                <a:extLst>
                  <a:ext uri="{FF2B5EF4-FFF2-40B4-BE49-F238E27FC236}">
                    <a16:creationId xmlns:a16="http://schemas.microsoft.com/office/drawing/2014/main" id="{EF9D8263-4725-9041-8503-14C3B104646A}"/>
                  </a:ext>
                </a:extLst>
              </p:cNvPr>
              <p:cNvSpPr/>
              <p:nvPr/>
            </p:nvSpPr>
            <p:spPr>
              <a:xfrm>
                <a:off x="4548574" y="3417814"/>
                <a:ext cx="15596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600" b="0" i="1" u="none" strike="noStrike" kern="120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𝜇</m:t>
                    </m:r>
                  </m:oMath>
                </a14:m>
                <a:r>
                  <a:rPr kumimoji="0" lang="en-US" sz="1600" b="0" i="1" u="none" strike="noStrike" kern="1200" cap="none" spc="0" normalizeH="0" baseline="0" noProof="0" dirty="0">
                    <a:ln>
                      <a:noFill/>
                    </a:ln>
                    <a:solidFill>
                      <a:prstClr val="black"/>
                    </a:solidFill>
                    <a:effectLst/>
                    <a:uLnTx/>
                    <a:uFillTx/>
                    <a:latin typeface="Cambria" panose="02040503050406030204" pitchFamily="18" charset="0"/>
                    <a:cs typeface="Arial" panose="020B0604020202020204" pitchFamily="34" charset="0"/>
                  </a:rPr>
                  <a:t>Program</a:t>
                </a:r>
              </a:p>
            </p:txBody>
          </p:sp>
        </mc:Choice>
        <mc:Fallback xmlns="">
          <p:sp>
            <p:nvSpPr>
              <p:cNvPr id="156" name="Rectangle 155">
                <a:extLst>
                  <a:ext uri="{FF2B5EF4-FFF2-40B4-BE49-F238E27FC236}">
                    <a16:creationId xmlns:a16="http://schemas.microsoft.com/office/drawing/2014/main" id="{EF9D8263-4725-9041-8503-14C3B104646A}"/>
                  </a:ext>
                </a:extLst>
              </p:cNvPr>
              <p:cNvSpPr>
                <a:spLocks noRot="1" noChangeAspect="1" noMove="1" noResize="1" noEditPoints="1" noAdjustHandles="1" noChangeArrowheads="1" noChangeShapeType="1" noTextEdit="1"/>
              </p:cNvSpPr>
              <p:nvPr/>
            </p:nvSpPr>
            <p:spPr>
              <a:xfrm>
                <a:off x="4548574" y="3417814"/>
                <a:ext cx="1559686" cy="338554"/>
              </a:xfrm>
              <a:prstGeom prst="rect">
                <a:avLst/>
              </a:prstGeom>
              <a:blipFill>
                <a:blip r:embed="rId4"/>
                <a:stretch>
                  <a:fillRect t="-7407" b="-25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13" name="Table 312">
                <a:extLst>
                  <a:ext uri="{FF2B5EF4-FFF2-40B4-BE49-F238E27FC236}">
                    <a16:creationId xmlns:a16="http://schemas.microsoft.com/office/drawing/2014/main" id="{D0429E05-B3ED-384C-BF0B-8DDE60CBE7F0}"/>
                  </a:ext>
                </a:extLst>
              </p:cNvPr>
              <p:cNvGraphicFramePr>
                <a:graphicFrameLocks noGrp="1"/>
              </p:cNvGraphicFramePr>
              <p:nvPr>
                <p:extLst>
                  <p:ext uri="{D42A27DB-BD31-4B8C-83A1-F6EECF244321}">
                    <p14:modId xmlns:p14="http://schemas.microsoft.com/office/powerpoint/2010/main" val="1092087242"/>
                  </p:ext>
                </p:extLst>
              </p:nvPr>
            </p:nvGraphicFramePr>
            <p:xfrm>
              <a:off x="6446659" y="1971069"/>
              <a:ext cx="2479168" cy="574158"/>
            </p:xfrm>
            <a:graphic>
              <a:graphicData uri="http://schemas.openxmlformats.org/drawingml/2006/table">
                <a:tbl>
                  <a:tblPr firstRow="1" bandRow="1">
                    <a:tableStyleId>{5940675A-B579-460E-94D1-54222C63F5DA}</a:tableStyleId>
                  </a:tblPr>
                  <a:tblGrid>
                    <a:gridCol w="1233238">
                      <a:extLst>
                        <a:ext uri="{9D8B030D-6E8A-4147-A177-3AD203B41FA5}">
                          <a16:colId xmlns:a16="http://schemas.microsoft.com/office/drawing/2014/main" val="2789733682"/>
                        </a:ext>
                      </a:extLst>
                    </a:gridCol>
                    <a:gridCol w="1245930">
                      <a:extLst>
                        <a:ext uri="{9D8B030D-6E8A-4147-A177-3AD203B41FA5}">
                          <a16:colId xmlns:a16="http://schemas.microsoft.com/office/drawing/2014/main" val="2094255041"/>
                        </a:ext>
                      </a:extLst>
                    </a:gridCol>
                  </a:tblGrid>
                  <a:tr h="287079">
                    <a:tc>
                      <a:txBody>
                        <a:bodyPr/>
                        <a:lstStyle/>
                        <a:p>
                          <a:pPr algn="ctr"/>
                          <a14:m>
                            <m:oMathPara xmlns:m="http://schemas.openxmlformats.org/officeDocument/2006/math">
                              <m:oMathParaPr>
                                <m:jc m:val="centerGroup"/>
                              </m:oMathParaPr>
                              <m:oMath xmlns:m="http://schemas.openxmlformats.org/officeDocument/2006/math">
                                <m:r>
                                  <a:rPr lang="en-US" sz="1300" b="0" i="1" smtClean="0">
                                    <a:solidFill>
                                      <a:sysClr val="windowText" lastClr="000000"/>
                                    </a:solidFill>
                                    <a:latin typeface="Cambria Math" panose="02040503050406030204" pitchFamily="18" charset="0"/>
                                    <a:ea typeface="Cambria Math" panose="02040503050406030204" pitchFamily="18" charset="0"/>
                                  </a:rPr>
                                  <m:t>𝜇</m:t>
                                </m:r>
                                <m:r>
                                  <a:rPr lang="en-US" sz="1300" b="0" i="1" smtClean="0">
                                    <a:solidFill>
                                      <a:sysClr val="windowText" lastClr="000000"/>
                                    </a:solidFill>
                                    <a:latin typeface="Cambria Math" panose="02040503050406030204" pitchFamily="18" charset="0"/>
                                    <a:ea typeface="Cambria Math" panose="02040503050406030204" pitchFamily="18" charset="0"/>
                                  </a:rPr>
                                  <m:t>𝑃𝑟𝑜𝑔𝑟𝑎𝑚</m:t>
                                </m:r>
                              </m:oMath>
                            </m:oMathPara>
                          </a14:m>
                          <a:endParaRPr lang="en-US" sz="1300" b="0" dirty="0"/>
                        </a:p>
                      </a:txBody>
                      <a:tcPr marL="121921" marR="121921" marT="0" marB="0">
                        <a:lnL w="12700" cmpd="sng">
                          <a:noFill/>
                        </a:lnL>
                        <a:lnT w="12700" cmpd="sng">
                          <a:noFill/>
                        </a:lnT>
                        <a:solidFill>
                          <a:schemeClr val="bg1"/>
                        </a:solidFill>
                      </a:tcPr>
                    </a:tc>
                    <a:tc>
                      <a:txBody>
                        <a:bodyPr/>
                        <a:lstStyle/>
                        <a:p>
                          <a:pPr algn="ctr"/>
                          <a:endParaRPr lang="en-US" sz="1300" dirty="0"/>
                        </a:p>
                      </a:txBody>
                      <a:tcPr marL="121921" marR="121921" marT="0" marB="0">
                        <a:lnR w="12700" cmpd="sng">
                          <a:noFill/>
                        </a:lnR>
                        <a:lnT w="12700" cmpd="sng">
                          <a:noFill/>
                        </a:lnT>
                        <a:solidFill>
                          <a:schemeClr val="bg1"/>
                        </a:solidFill>
                      </a:tcPr>
                    </a:tc>
                    <a:extLst>
                      <a:ext uri="{0D108BD9-81ED-4DB2-BD59-A6C34878D82A}">
                        <a16:rowId xmlns:a16="http://schemas.microsoft.com/office/drawing/2014/main" val="434241827"/>
                      </a:ext>
                    </a:extLst>
                  </a:tr>
                  <a:tr h="287079">
                    <a:tc>
                      <a:txBody>
                        <a:bodyPr/>
                        <a:lstStyle/>
                        <a:p>
                          <a:pPr algn="ctr"/>
                          <a14:m>
                            <m:oMathPara xmlns:m="http://schemas.openxmlformats.org/officeDocument/2006/math">
                              <m:oMathParaPr>
                                <m:jc m:val="centerGroup"/>
                              </m:oMathParaPr>
                              <m:oMath xmlns:m="http://schemas.openxmlformats.org/officeDocument/2006/math">
                                <m:r>
                                  <a:rPr lang="en-US" sz="1300" b="0" i="1" smtClean="0">
                                    <a:solidFill>
                                      <a:srgbClr val="C00000"/>
                                    </a:solidFill>
                                    <a:latin typeface="Cambria Math" panose="02040503050406030204" pitchFamily="18" charset="0"/>
                                    <a:ea typeface="Cambria Math" panose="02040503050406030204" pitchFamily="18" charset="0"/>
                                  </a:rPr>
                                  <m:t>𝜇</m:t>
                                </m:r>
                                <m:r>
                                  <a:rPr lang="en-US" sz="1300" b="0" i="1" smtClean="0">
                                    <a:solidFill>
                                      <a:srgbClr val="C00000"/>
                                    </a:solidFill>
                                    <a:latin typeface="Cambria Math" panose="02040503050406030204" pitchFamily="18" charset="0"/>
                                    <a:ea typeface="Cambria Math" panose="02040503050406030204" pitchFamily="18" charset="0"/>
                                  </a:rPr>
                                  <m:t>𝑃𝑟𝑜𝑔𝑟𝑎𝑚</m:t>
                                </m:r>
                              </m:oMath>
                            </m:oMathPara>
                          </a14:m>
                          <a:endParaRPr lang="en-US" sz="1300" b="0" dirty="0">
                            <a:solidFill>
                              <a:srgbClr val="C00000"/>
                            </a:solidFill>
                          </a:endParaRPr>
                        </a:p>
                      </a:txBody>
                      <a:tcPr marL="121921" marR="121921" marT="0" marB="0">
                        <a:lnL w="12700" cmpd="sng">
                          <a:noFill/>
                        </a:lnL>
                        <a:lnB w="12700" cmpd="sng">
                          <a:noFill/>
                        </a:lnB>
                        <a:solidFill>
                          <a:srgbClr val="FFBFBF">
                            <a:alpha val="20000"/>
                          </a:srgbClr>
                        </a:solidFill>
                      </a:tcPr>
                    </a:tc>
                    <a:tc>
                      <a:txBody>
                        <a:bodyPr/>
                        <a:lstStyle/>
                        <a:p>
                          <a:pPr algn="ctr"/>
                          <a:endParaRPr lang="en-US" sz="1300" dirty="0"/>
                        </a:p>
                      </a:txBody>
                      <a:tcPr marL="121921" marR="121921" marT="0" marB="0">
                        <a:lnR w="12700" cmpd="sng">
                          <a:noFill/>
                        </a:lnR>
                        <a:lnB w="12700" cmpd="sng">
                          <a:noFill/>
                        </a:lnB>
                        <a:solidFill>
                          <a:srgbClr val="FFBFBF">
                            <a:alpha val="20000"/>
                          </a:srgbClr>
                        </a:solidFill>
                      </a:tcPr>
                    </a:tc>
                    <a:extLst>
                      <a:ext uri="{0D108BD9-81ED-4DB2-BD59-A6C34878D82A}">
                        <a16:rowId xmlns:a16="http://schemas.microsoft.com/office/drawing/2014/main" val="879152306"/>
                      </a:ext>
                    </a:extLst>
                  </a:tr>
                </a:tbl>
              </a:graphicData>
            </a:graphic>
          </p:graphicFrame>
        </mc:Choice>
        <mc:Fallback xmlns="">
          <p:graphicFrame>
            <p:nvGraphicFramePr>
              <p:cNvPr id="313" name="Table 312">
                <a:extLst>
                  <a:ext uri="{FF2B5EF4-FFF2-40B4-BE49-F238E27FC236}">
                    <a16:creationId xmlns:a16="http://schemas.microsoft.com/office/drawing/2014/main" id="{D0429E05-B3ED-384C-BF0B-8DDE60CBE7F0}"/>
                  </a:ext>
                </a:extLst>
              </p:cNvPr>
              <p:cNvGraphicFramePr>
                <a:graphicFrameLocks noGrp="1"/>
              </p:cNvGraphicFramePr>
              <p:nvPr>
                <p:extLst>
                  <p:ext uri="{D42A27DB-BD31-4B8C-83A1-F6EECF244321}">
                    <p14:modId xmlns:p14="http://schemas.microsoft.com/office/powerpoint/2010/main" val="1092087242"/>
                  </p:ext>
                </p:extLst>
              </p:nvPr>
            </p:nvGraphicFramePr>
            <p:xfrm>
              <a:off x="6446659" y="1971069"/>
              <a:ext cx="2479168" cy="574158"/>
            </p:xfrm>
            <a:graphic>
              <a:graphicData uri="http://schemas.openxmlformats.org/drawingml/2006/table">
                <a:tbl>
                  <a:tblPr firstRow="1" bandRow="1">
                    <a:tableStyleId>{5940675A-B579-460E-94D1-54222C63F5DA}</a:tableStyleId>
                  </a:tblPr>
                  <a:tblGrid>
                    <a:gridCol w="1233238">
                      <a:extLst>
                        <a:ext uri="{9D8B030D-6E8A-4147-A177-3AD203B41FA5}">
                          <a16:colId xmlns:a16="http://schemas.microsoft.com/office/drawing/2014/main" val="2789733682"/>
                        </a:ext>
                      </a:extLst>
                    </a:gridCol>
                    <a:gridCol w="1245930">
                      <a:extLst>
                        <a:ext uri="{9D8B030D-6E8A-4147-A177-3AD203B41FA5}">
                          <a16:colId xmlns:a16="http://schemas.microsoft.com/office/drawing/2014/main" val="2094255041"/>
                        </a:ext>
                      </a:extLst>
                    </a:gridCol>
                  </a:tblGrid>
                  <a:tr h="287079">
                    <a:tc>
                      <a:txBody>
                        <a:bodyPr/>
                        <a:lstStyle/>
                        <a:p>
                          <a:endParaRPr lang="en-US"/>
                        </a:p>
                      </a:txBody>
                      <a:tcPr marL="121921" marR="121921" marT="0" marB="0">
                        <a:lnL w="12700" cmpd="sng">
                          <a:noFill/>
                        </a:lnL>
                        <a:lnT w="12700" cmpd="sng">
                          <a:noFill/>
                        </a:lnT>
                        <a:blipFill>
                          <a:blip r:embed="rId5"/>
                          <a:stretch>
                            <a:fillRect r="-103093" b="-104348"/>
                          </a:stretch>
                        </a:blipFill>
                      </a:tcPr>
                    </a:tc>
                    <a:tc>
                      <a:txBody>
                        <a:bodyPr/>
                        <a:lstStyle/>
                        <a:p>
                          <a:pPr algn="ctr"/>
                          <a:endParaRPr lang="en-US" sz="1300" dirty="0"/>
                        </a:p>
                      </a:txBody>
                      <a:tcPr marL="121921" marR="121921" marT="0" marB="0">
                        <a:lnR w="12700" cmpd="sng">
                          <a:noFill/>
                        </a:lnR>
                        <a:lnT w="12700" cmpd="sng">
                          <a:noFill/>
                        </a:lnT>
                        <a:solidFill>
                          <a:schemeClr val="bg1"/>
                        </a:solidFill>
                      </a:tcPr>
                    </a:tc>
                    <a:extLst>
                      <a:ext uri="{0D108BD9-81ED-4DB2-BD59-A6C34878D82A}">
                        <a16:rowId xmlns:a16="http://schemas.microsoft.com/office/drawing/2014/main" val="434241827"/>
                      </a:ext>
                    </a:extLst>
                  </a:tr>
                  <a:tr h="287079">
                    <a:tc>
                      <a:txBody>
                        <a:bodyPr/>
                        <a:lstStyle/>
                        <a:p>
                          <a:endParaRPr lang="en-US"/>
                        </a:p>
                      </a:txBody>
                      <a:tcPr marL="121921" marR="121921" marT="0" marB="0">
                        <a:lnL w="12700" cmpd="sng">
                          <a:noFill/>
                        </a:lnL>
                        <a:lnB w="12700" cmpd="sng">
                          <a:noFill/>
                        </a:lnB>
                        <a:blipFill>
                          <a:blip r:embed="rId5"/>
                          <a:stretch>
                            <a:fillRect t="-100000" r="-103093" b="-4348"/>
                          </a:stretch>
                        </a:blipFill>
                      </a:tcPr>
                    </a:tc>
                    <a:tc>
                      <a:txBody>
                        <a:bodyPr/>
                        <a:lstStyle/>
                        <a:p>
                          <a:pPr algn="ctr"/>
                          <a:endParaRPr lang="en-US" sz="1300" dirty="0"/>
                        </a:p>
                      </a:txBody>
                      <a:tcPr marL="121921" marR="121921" marT="0" marB="0">
                        <a:lnR w="12700" cmpd="sng">
                          <a:noFill/>
                        </a:lnR>
                        <a:lnB w="12700" cmpd="sng">
                          <a:noFill/>
                        </a:lnB>
                        <a:solidFill>
                          <a:srgbClr val="FFBFBF">
                            <a:alpha val="20000"/>
                          </a:srgbClr>
                        </a:solidFill>
                      </a:tcPr>
                    </a:tc>
                    <a:extLst>
                      <a:ext uri="{0D108BD9-81ED-4DB2-BD59-A6C34878D82A}">
                        <a16:rowId xmlns:a16="http://schemas.microsoft.com/office/drawing/2014/main" val="879152306"/>
                      </a:ext>
                    </a:extLst>
                  </a:tr>
                </a:tbl>
              </a:graphicData>
            </a:graphic>
          </p:graphicFrame>
        </mc:Fallback>
      </mc:AlternateContent>
      <p:grpSp>
        <p:nvGrpSpPr>
          <p:cNvPr id="536" name="Group 535">
            <a:extLst>
              <a:ext uri="{FF2B5EF4-FFF2-40B4-BE49-F238E27FC236}">
                <a16:creationId xmlns:a16="http://schemas.microsoft.com/office/drawing/2014/main" id="{2560DD54-9826-2C47-AB02-2D240A0B9D80}"/>
              </a:ext>
            </a:extLst>
          </p:cNvPr>
          <p:cNvGrpSpPr/>
          <p:nvPr/>
        </p:nvGrpSpPr>
        <p:grpSpPr>
          <a:xfrm>
            <a:off x="6427968" y="1642656"/>
            <a:ext cx="2581861" cy="876925"/>
            <a:chOff x="6398771" y="1855706"/>
            <a:chExt cx="2581861" cy="876925"/>
          </a:xfrm>
        </p:grpSpPr>
        <p:grpSp>
          <p:nvGrpSpPr>
            <p:cNvPr id="411" name="Group 410">
              <a:extLst>
                <a:ext uri="{FF2B5EF4-FFF2-40B4-BE49-F238E27FC236}">
                  <a16:creationId xmlns:a16="http://schemas.microsoft.com/office/drawing/2014/main" id="{FF418A7D-059D-6D42-81F6-DBE7E7D21647}"/>
                </a:ext>
              </a:extLst>
            </p:cNvPr>
            <p:cNvGrpSpPr/>
            <p:nvPr/>
          </p:nvGrpSpPr>
          <p:grpSpPr>
            <a:xfrm>
              <a:off x="7799060" y="2499642"/>
              <a:ext cx="981071" cy="194415"/>
              <a:chOff x="8915995" y="2957417"/>
              <a:chExt cx="981071" cy="194415"/>
            </a:xfrm>
          </p:grpSpPr>
          <p:sp>
            <p:nvSpPr>
              <p:cNvPr id="318" name="Rectangle 317">
                <a:extLst>
                  <a:ext uri="{FF2B5EF4-FFF2-40B4-BE49-F238E27FC236}">
                    <a16:creationId xmlns:a16="http://schemas.microsoft.com/office/drawing/2014/main" id="{C992AC50-DC13-E74F-88D1-7802744C36A9}"/>
                  </a:ext>
                </a:extLst>
              </p:cNvPr>
              <p:cNvSpPr/>
              <p:nvPr/>
            </p:nvSpPr>
            <p:spPr>
              <a:xfrm>
                <a:off x="8915995" y="2960414"/>
                <a:ext cx="193681" cy="18177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ndParaRPr>
              </a:p>
            </p:txBody>
          </p:sp>
          <p:sp>
            <p:nvSpPr>
              <p:cNvPr id="319" name="Rectangle 318">
                <a:extLst>
                  <a:ext uri="{FF2B5EF4-FFF2-40B4-BE49-F238E27FC236}">
                    <a16:creationId xmlns:a16="http://schemas.microsoft.com/office/drawing/2014/main" id="{D80906D0-E127-714F-9EEF-4E0EBC42F894}"/>
                  </a:ext>
                </a:extLst>
              </p:cNvPr>
              <p:cNvSpPr/>
              <p:nvPr/>
            </p:nvSpPr>
            <p:spPr>
              <a:xfrm>
                <a:off x="9115367" y="2960414"/>
                <a:ext cx="193681" cy="181779"/>
              </a:xfrm>
              <a:prstGeom prst="rect">
                <a:avLst/>
              </a:prstGeom>
              <a:solidFill>
                <a:srgbClr val="FFF5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ndParaRPr>
              </a:p>
            </p:txBody>
          </p:sp>
          <p:sp>
            <p:nvSpPr>
              <p:cNvPr id="320" name="Rectangle 319">
                <a:extLst>
                  <a:ext uri="{FF2B5EF4-FFF2-40B4-BE49-F238E27FC236}">
                    <a16:creationId xmlns:a16="http://schemas.microsoft.com/office/drawing/2014/main" id="{E73B4CC9-DBE2-9A44-A34E-CCAD535F3A01}"/>
                  </a:ext>
                </a:extLst>
              </p:cNvPr>
              <p:cNvSpPr/>
              <p:nvPr/>
            </p:nvSpPr>
            <p:spPr>
              <a:xfrm>
                <a:off x="9302399" y="2958834"/>
                <a:ext cx="193681" cy="181779"/>
              </a:xfrm>
              <a:prstGeom prst="rect">
                <a:avLst/>
              </a:prstGeom>
              <a:solidFill>
                <a:srgbClr val="CCD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ndParaRPr>
              </a:p>
            </p:txBody>
          </p:sp>
          <p:sp>
            <p:nvSpPr>
              <p:cNvPr id="321" name="Rectangle 320">
                <a:extLst>
                  <a:ext uri="{FF2B5EF4-FFF2-40B4-BE49-F238E27FC236}">
                    <a16:creationId xmlns:a16="http://schemas.microsoft.com/office/drawing/2014/main" id="{FD7D0DC0-81B9-D944-BADC-40C28F06EC59}"/>
                  </a:ext>
                </a:extLst>
              </p:cNvPr>
              <p:cNvSpPr/>
              <p:nvPr/>
            </p:nvSpPr>
            <p:spPr>
              <a:xfrm>
                <a:off x="9498287" y="2957417"/>
                <a:ext cx="193681" cy="181779"/>
              </a:xfrm>
              <a:prstGeom prst="rect">
                <a:avLst/>
              </a:prstGeom>
              <a:solidFill>
                <a:srgbClr val="A8D4A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ndParaRPr>
              </a:p>
            </p:txBody>
          </p:sp>
          <p:sp>
            <p:nvSpPr>
              <p:cNvPr id="322" name="Rectangle 321">
                <a:extLst>
                  <a:ext uri="{FF2B5EF4-FFF2-40B4-BE49-F238E27FC236}">
                    <a16:creationId xmlns:a16="http://schemas.microsoft.com/office/drawing/2014/main" id="{2BB41B32-4625-3E4E-879F-E44646621104}"/>
                  </a:ext>
                </a:extLst>
              </p:cNvPr>
              <p:cNvSpPr/>
              <p:nvPr/>
            </p:nvSpPr>
            <p:spPr>
              <a:xfrm>
                <a:off x="9695138" y="2958836"/>
                <a:ext cx="193681" cy="18177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ndParaRPr>
              </a:p>
            </p:txBody>
          </p:sp>
          <p:sp>
            <p:nvSpPr>
              <p:cNvPr id="323" name="Rectangle 322">
                <a:extLst>
                  <a:ext uri="{FF2B5EF4-FFF2-40B4-BE49-F238E27FC236}">
                    <a16:creationId xmlns:a16="http://schemas.microsoft.com/office/drawing/2014/main" id="{B16A6573-C63A-604E-BCF7-11033B6B437F}"/>
                  </a:ext>
                </a:extLst>
              </p:cNvPr>
              <p:cNvSpPr/>
              <p:nvPr/>
            </p:nvSpPr>
            <p:spPr>
              <a:xfrm>
                <a:off x="8924556" y="2970053"/>
                <a:ext cx="972510" cy="18177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16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ndParaRPr>
              </a:p>
            </p:txBody>
          </p:sp>
        </p:grpSp>
        <p:sp>
          <p:nvSpPr>
            <p:cNvPr id="324" name="Alternate Process 323">
              <a:extLst>
                <a:ext uri="{FF2B5EF4-FFF2-40B4-BE49-F238E27FC236}">
                  <a16:creationId xmlns:a16="http://schemas.microsoft.com/office/drawing/2014/main" id="{38133FEE-43AB-C44A-8F12-40B52477EF96}"/>
                </a:ext>
              </a:extLst>
            </p:cNvPr>
            <p:cNvSpPr/>
            <p:nvPr/>
          </p:nvSpPr>
          <p:spPr>
            <a:xfrm>
              <a:off x="6413697" y="2171484"/>
              <a:ext cx="2507323" cy="561147"/>
            </a:xfrm>
            <a:prstGeom prst="flowChartAlternateProcess">
              <a:avLst/>
            </a:prstGeom>
            <a:noFill/>
            <a:ln w="25400">
              <a:solidFill>
                <a:schemeClr val="tx1"/>
              </a:solidFill>
              <a:prstDash val="sysDot"/>
            </a:ln>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348" b="1" i="0" u="none" strike="noStrike" kern="1200" cap="none" spc="0" normalizeH="0" baseline="0" noProof="0" dirty="0">
                  <a:ln>
                    <a:noFill/>
                  </a:ln>
                  <a:solidFill>
                    <a:srgbClr val="C00000"/>
                  </a:solidFill>
                  <a:effectLst/>
                  <a:uLnTx/>
                  <a:uFillTx/>
                  <a:latin typeface="Cambria" panose="02040503050406030204" pitchFamily="18" charset="0"/>
                  <a:ea typeface="Cambria Math" panose="02040503050406030204" pitchFamily="18" charset="0"/>
                  <a:cs typeface="Courier New" panose="02070309020205020404" pitchFamily="49" charset="0"/>
                </a:rPr>
              </a:br>
              <a:endParaRPr kumimoji="0" lang="en-US" sz="1348" b="1" i="0" u="none" strike="noStrike" kern="1200" cap="none" spc="0" normalizeH="0" baseline="0" noProof="0" dirty="0">
                <a:ln>
                  <a:noFill/>
                </a:ln>
                <a:solidFill>
                  <a:srgbClr val="C00000"/>
                </a:solidFill>
                <a:effectLst/>
                <a:uLnTx/>
                <a:uFillTx/>
                <a:latin typeface="Cambria" panose="02040503050406030204" pitchFamily="18" charset="0"/>
                <a:ea typeface="Cambria Math" panose="02040503050406030204" pitchFamily="18"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325" name="Rectangle 324">
                  <a:extLst>
                    <a:ext uri="{FF2B5EF4-FFF2-40B4-BE49-F238E27FC236}">
                      <a16:creationId xmlns:a16="http://schemas.microsoft.com/office/drawing/2014/main" id="{CDDEC419-1959-D94D-A13C-5010ED3DF0FC}"/>
                    </a:ext>
                  </a:extLst>
                </p:cNvPr>
                <p:cNvSpPr/>
                <p:nvPr/>
              </p:nvSpPr>
              <p:spPr>
                <a:xfrm>
                  <a:off x="6398771" y="1855706"/>
                  <a:ext cx="258186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2E5597"/>
                      </a:solidFill>
                      <a:effectLst/>
                      <a:uLnTx/>
                      <a:uFillTx/>
                      <a:latin typeface="Avenir Next" panose="020B0503020202020204" pitchFamily="34" charset="0"/>
                      <a:cs typeface="Arial" panose="020B0604020202020204" pitchFamily="34" charset="0"/>
                    </a:rPr>
                    <a:t>New SIMDRAM </a:t>
                  </a:r>
                  <a14:m>
                    <m:oMath xmlns:m="http://schemas.openxmlformats.org/officeDocument/2006/math">
                      <m:r>
                        <a:rPr kumimoji="0" lang="en-US" sz="1600" b="0" i="1" u="none" strike="noStrike" kern="1200" cap="none" spc="0" normalizeH="0" baseline="0" noProof="0">
                          <a:ln>
                            <a:noFill/>
                          </a:ln>
                          <a:solidFill>
                            <a:srgbClr val="2E5597"/>
                          </a:solidFill>
                          <a:effectLst/>
                          <a:uLnTx/>
                          <a:uFillTx/>
                          <a:latin typeface="Cambria Math" panose="02040503050406030204" pitchFamily="18" charset="0"/>
                          <a:ea typeface="Cambria Math" panose="02040503050406030204" pitchFamily="18" charset="0"/>
                        </a:rPr>
                        <m:t>𝜇</m:t>
                      </m:r>
                    </m:oMath>
                  </a14:m>
                  <a:r>
                    <a:rPr kumimoji="0" lang="en-US" sz="1600" b="0" i="1" u="none" strike="noStrike" kern="1200" cap="none" spc="0" normalizeH="0" baseline="0" noProof="0" dirty="0">
                      <a:ln>
                        <a:noFill/>
                      </a:ln>
                      <a:solidFill>
                        <a:srgbClr val="2E5597"/>
                      </a:solidFill>
                      <a:effectLst/>
                      <a:uLnTx/>
                      <a:uFillTx/>
                      <a:latin typeface="Avenir Next" panose="020B0503020202020204" pitchFamily="34" charset="0"/>
                      <a:cs typeface="Arial" panose="020B0604020202020204" pitchFamily="34" charset="0"/>
                    </a:rPr>
                    <a:t>Program</a:t>
                  </a:r>
                </a:p>
              </p:txBody>
            </p:sp>
          </mc:Choice>
          <mc:Fallback xmlns="">
            <p:sp>
              <p:nvSpPr>
                <p:cNvPr id="325" name="Rectangle 324">
                  <a:extLst>
                    <a:ext uri="{FF2B5EF4-FFF2-40B4-BE49-F238E27FC236}">
                      <a16:creationId xmlns:a16="http://schemas.microsoft.com/office/drawing/2014/main" id="{CDDEC419-1959-D94D-A13C-5010ED3DF0FC}"/>
                    </a:ext>
                  </a:extLst>
                </p:cNvPr>
                <p:cNvSpPr>
                  <a:spLocks noRot="1" noChangeAspect="1" noMove="1" noResize="1" noEditPoints="1" noAdjustHandles="1" noChangeArrowheads="1" noChangeShapeType="1" noTextEdit="1"/>
                </p:cNvSpPr>
                <p:nvPr/>
              </p:nvSpPr>
              <p:spPr>
                <a:xfrm>
                  <a:off x="6398771" y="1855706"/>
                  <a:ext cx="2581861" cy="338554"/>
                </a:xfrm>
                <a:prstGeom prst="rect">
                  <a:avLst/>
                </a:prstGeom>
                <a:blipFill>
                  <a:blip r:embed="rId6"/>
                  <a:stretch>
                    <a:fillRect l="-488" t="-3704" r="-488" b="-2222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10" name="Rectangle 509">
                <a:extLst>
                  <a:ext uri="{FF2B5EF4-FFF2-40B4-BE49-F238E27FC236}">
                    <a16:creationId xmlns:a16="http://schemas.microsoft.com/office/drawing/2014/main" id="{9C6CE501-A4E7-5B41-86A1-C530B64A3437}"/>
                  </a:ext>
                </a:extLst>
              </p:cNvPr>
              <p:cNvSpPr/>
              <p:nvPr/>
            </p:nvSpPr>
            <p:spPr>
              <a:xfrm>
                <a:off x="5062752" y="5937760"/>
                <a:ext cx="15596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600" b="0" i="1" u="none" strike="noStrike" kern="120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𝜇</m:t>
                    </m:r>
                  </m:oMath>
                </a14:m>
                <a:r>
                  <a:rPr kumimoji="0" lang="en-US" sz="1600" b="0" i="1" u="none" strike="noStrike" kern="1200" cap="none" spc="0" normalizeH="0" baseline="0" noProof="0" dirty="0">
                    <a:ln>
                      <a:noFill/>
                    </a:ln>
                    <a:solidFill>
                      <a:prstClr val="black"/>
                    </a:solidFill>
                    <a:effectLst/>
                    <a:uLnTx/>
                    <a:uFillTx/>
                    <a:latin typeface="Avenir Next" panose="020B0503020202020204" pitchFamily="34" charset="0"/>
                    <a:cs typeface="Arial" panose="020B0604020202020204" pitchFamily="34" charset="0"/>
                  </a:rPr>
                  <a:t>Program</a:t>
                </a:r>
              </a:p>
            </p:txBody>
          </p:sp>
        </mc:Choice>
        <mc:Fallback xmlns="">
          <p:sp>
            <p:nvSpPr>
              <p:cNvPr id="510" name="Rectangle 509">
                <a:extLst>
                  <a:ext uri="{FF2B5EF4-FFF2-40B4-BE49-F238E27FC236}">
                    <a16:creationId xmlns:a16="http://schemas.microsoft.com/office/drawing/2014/main" id="{9C6CE501-A4E7-5B41-86A1-C530B64A3437}"/>
                  </a:ext>
                </a:extLst>
              </p:cNvPr>
              <p:cNvSpPr>
                <a:spLocks noRot="1" noChangeAspect="1" noMove="1" noResize="1" noEditPoints="1" noAdjustHandles="1" noChangeArrowheads="1" noChangeShapeType="1" noTextEdit="1"/>
              </p:cNvSpPr>
              <p:nvPr/>
            </p:nvSpPr>
            <p:spPr>
              <a:xfrm>
                <a:off x="5062752" y="5937760"/>
                <a:ext cx="1559686" cy="338554"/>
              </a:xfrm>
              <a:prstGeom prst="rect">
                <a:avLst/>
              </a:prstGeom>
              <a:blipFill>
                <a:blip r:embed="rId7"/>
                <a:stretch>
                  <a:fillRect t="-3571" b="-17857"/>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5D3D5665-E716-22D6-8F83-26C52E47E697}"/>
              </a:ext>
            </a:extLst>
          </p:cNvPr>
          <p:cNvSpPr>
            <a:spLocks noGrp="1"/>
          </p:cNvSpPr>
          <p:nvPr>
            <p:ph type="title"/>
          </p:nvPr>
        </p:nvSpPr>
        <p:spPr>
          <a:xfrm>
            <a:off x="169011" y="132334"/>
            <a:ext cx="8894602" cy="917998"/>
          </a:xfrm>
        </p:spPr>
        <p:txBody>
          <a:bodyPr>
            <a:normAutofit fontScale="90000"/>
          </a:bodyPr>
          <a:lstStyle/>
          <a:p>
            <a:r>
              <a:rPr lang="en-US" dirty="0"/>
              <a:t>SIMDRAM Framework: </a:t>
            </a:r>
            <a:br>
              <a:rPr lang="en-US" dirty="0"/>
            </a:br>
            <a:r>
              <a:rPr lang="en-US" sz="3600" dirty="0"/>
              <a:t>Overview</a:t>
            </a:r>
            <a:endParaRPr lang="en-US" dirty="0"/>
          </a:p>
        </p:txBody>
      </p:sp>
    </p:spTree>
    <p:extLst>
      <p:ext uri="{BB962C8B-B14F-4D97-AF65-F5344CB8AC3E}">
        <p14:creationId xmlns:p14="http://schemas.microsoft.com/office/powerpoint/2010/main" val="205538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animEffect transition="in" filter="fade">
                                      <p:cBhvr>
                                        <p:cTn id="7" dur="500"/>
                                        <p:tgtEl>
                                          <p:spTgt spid="4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fade">
                                      <p:cBhvr>
                                        <p:cTn id="12" dur="500"/>
                                        <p:tgtEl>
                                          <p:spTgt spid="157"/>
                                        </p:tgtEl>
                                      </p:cBhvr>
                                    </p:animEffect>
                                  </p:childTnLst>
                                </p:cTn>
                              </p:par>
                              <p:par>
                                <p:cTn id="13" presetID="10" presetClass="entr" presetSubtype="0" fill="hold" nodeType="withEffect">
                                  <p:stCondLst>
                                    <p:cond delay="0"/>
                                  </p:stCondLst>
                                  <p:childTnLst>
                                    <p:set>
                                      <p:cBhvr>
                                        <p:cTn id="14" dur="1" fill="hold">
                                          <p:stCondLst>
                                            <p:cond delay="0"/>
                                          </p:stCondLst>
                                        </p:cTn>
                                        <p:tgtEl>
                                          <p:spTgt spid="535"/>
                                        </p:tgtEl>
                                        <p:attrNameLst>
                                          <p:attrName>style.visibility</p:attrName>
                                        </p:attrNameLst>
                                      </p:cBhvr>
                                      <p:to>
                                        <p:strVal val="visible"/>
                                      </p:to>
                                    </p:set>
                                    <p:animEffect transition="in" filter="fade">
                                      <p:cBhvr>
                                        <p:cTn id="15" dur="500"/>
                                        <p:tgtEl>
                                          <p:spTgt spid="5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17"/>
                                        </p:tgtEl>
                                        <p:attrNameLst>
                                          <p:attrName>style.visibility</p:attrName>
                                        </p:attrNameLst>
                                      </p:cBhvr>
                                      <p:to>
                                        <p:strVal val="visible"/>
                                      </p:to>
                                    </p:set>
                                    <p:animEffect transition="in" filter="fade">
                                      <p:cBhvr>
                                        <p:cTn id="20" dur="500"/>
                                        <p:tgtEl>
                                          <p:spTgt spid="417"/>
                                        </p:tgtEl>
                                      </p:cBhvr>
                                    </p:animEffect>
                                  </p:childTnLst>
                                </p:cTn>
                              </p:par>
                              <p:par>
                                <p:cTn id="21" presetID="10" presetClass="exit" presetSubtype="0" fill="hold" grpId="1" nodeType="withEffect">
                                  <p:stCondLst>
                                    <p:cond delay="0"/>
                                  </p:stCondLst>
                                  <p:childTnLst>
                                    <p:animEffect transition="out" filter="fade">
                                      <p:cBhvr>
                                        <p:cTn id="22" dur="500"/>
                                        <p:tgtEl>
                                          <p:spTgt spid="157"/>
                                        </p:tgtEl>
                                      </p:cBhvr>
                                    </p:animEffect>
                                    <p:set>
                                      <p:cBhvr>
                                        <p:cTn id="23" dur="1" fill="hold">
                                          <p:stCondLst>
                                            <p:cond delay="499"/>
                                          </p:stCondLst>
                                        </p:cTn>
                                        <p:tgtEl>
                                          <p:spTgt spid="157"/>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59"/>
                                        </p:tgtEl>
                                        <p:attrNameLst>
                                          <p:attrName>style.visibility</p:attrName>
                                        </p:attrNameLst>
                                      </p:cBhvr>
                                      <p:to>
                                        <p:strVal val="visible"/>
                                      </p:to>
                                    </p:set>
                                    <p:animEffect transition="in" filter="fade">
                                      <p:cBhvr>
                                        <p:cTn id="26" dur="500"/>
                                        <p:tgtEl>
                                          <p:spTgt spid="159"/>
                                        </p:tgtEl>
                                      </p:cBhvr>
                                    </p:animEffect>
                                  </p:childTnLst>
                                </p:cTn>
                              </p:par>
                              <p:par>
                                <p:cTn id="27" presetID="10" presetClass="entr" presetSubtype="0" fill="hold" nodeType="withEffect">
                                  <p:stCondLst>
                                    <p:cond delay="0"/>
                                  </p:stCondLst>
                                  <p:childTnLst>
                                    <p:set>
                                      <p:cBhvr>
                                        <p:cTn id="28" dur="1" fill="hold">
                                          <p:stCondLst>
                                            <p:cond delay="0"/>
                                          </p:stCondLst>
                                        </p:cTn>
                                        <p:tgtEl>
                                          <p:spTgt spid="311"/>
                                        </p:tgtEl>
                                        <p:attrNameLst>
                                          <p:attrName>style.visibility</p:attrName>
                                        </p:attrNameLst>
                                      </p:cBhvr>
                                      <p:to>
                                        <p:strVal val="visible"/>
                                      </p:to>
                                    </p:set>
                                    <p:animEffect transition="in" filter="fade">
                                      <p:cBhvr>
                                        <p:cTn id="29" dur="500"/>
                                        <p:tgtEl>
                                          <p:spTgt spid="3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18"/>
                                        </p:tgtEl>
                                        <p:attrNameLst>
                                          <p:attrName>style.visibility</p:attrName>
                                        </p:attrNameLst>
                                      </p:cBhvr>
                                      <p:to>
                                        <p:strVal val="visible"/>
                                      </p:to>
                                    </p:set>
                                    <p:animEffect transition="in" filter="fade">
                                      <p:cBhvr>
                                        <p:cTn id="32" dur="500"/>
                                        <p:tgtEl>
                                          <p:spTgt spid="4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6">
                                            <p:txEl>
                                              <p:pRg st="0" end="0"/>
                                            </p:txEl>
                                          </p:spTgt>
                                        </p:tgtEl>
                                        <p:attrNameLst>
                                          <p:attrName>style.visibility</p:attrName>
                                        </p:attrNameLst>
                                      </p:cBhvr>
                                      <p:to>
                                        <p:strVal val="visible"/>
                                      </p:to>
                                    </p:set>
                                    <p:animEffect transition="in" filter="fade">
                                      <p:cBhvr>
                                        <p:cTn id="37" dur="500"/>
                                        <p:tgtEl>
                                          <p:spTgt spid="156">
                                            <p:txEl>
                                              <p:pRg st="0" end="0"/>
                                            </p:tx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422"/>
                                        </p:tgtEl>
                                        <p:attrNameLst>
                                          <p:attrName>style.visibility</p:attrName>
                                        </p:attrNameLst>
                                      </p:cBhvr>
                                      <p:to>
                                        <p:strVal val="visible"/>
                                      </p:to>
                                    </p:set>
                                    <p:animEffect transition="in" filter="fade">
                                      <p:cBhvr>
                                        <p:cTn id="41" dur="500"/>
                                        <p:tgtEl>
                                          <p:spTgt spid="422"/>
                                        </p:tgtEl>
                                      </p:cBhvr>
                                    </p:animEffect>
                                  </p:childTnLst>
                                </p:cTn>
                              </p:par>
                              <p:par>
                                <p:cTn id="42" presetID="10" presetClass="entr" presetSubtype="0" fill="hold" nodeType="withEffect">
                                  <p:stCondLst>
                                    <p:cond delay="0"/>
                                  </p:stCondLst>
                                  <p:childTnLst>
                                    <p:set>
                                      <p:cBhvr>
                                        <p:cTn id="43" dur="1" fill="hold">
                                          <p:stCondLst>
                                            <p:cond delay="0"/>
                                          </p:stCondLst>
                                        </p:cTn>
                                        <p:tgtEl>
                                          <p:spTgt spid="314"/>
                                        </p:tgtEl>
                                        <p:attrNameLst>
                                          <p:attrName>style.visibility</p:attrName>
                                        </p:attrNameLst>
                                      </p:cBhvr>
                                      <p:to>
                                        <p:strVal val="visible"/>
                                      </p:to>
                                    </p:set>
                                    <p:animEffect transition="in" filter="fade">
                                      <p:cBhvr>
                                        <p:cTn id="44" dur="500"/>
                                        <p:tgtEl>
                                          <p:spTgt spid="3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2"/>
                                        </p:tgtEl>
                                        <p:attrNameLst>
                                          <p:attrName>style.visibility</p:attrName>
                                        </p:attrNameLst>
                                      </p:cBhvr>
                                      <p:to>
                                        <p:strVal val="visible"/>
                                      </p:to>
                                    </p:set>
                                    <p:animEffect transition="in" filter="fade">
                                      <p:cBhvr>
                                        <p:cTn id="47" dur="500"/>
                                        <p:tgtEl>
                                          <p:spTgt spid="3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59"/>
                                        </p:tgtEl>
                                      </p:cBhvr>
                                    </p:animEffect>
                                    <p:set>
                                      <p:cBhvr>
                                        <p:cTn id="52" dur="1" fill="hold">
                                          <p:stCondLst>
                                            <p:cond delay="499"/>
                                          </p:stCondLst>
                                        </p:cTn>
                                        <p:tgtEl>
                                          <p:spTgt spid="159"/>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346"/>
                                        </p:tgtEl>
                                        <p:attrNameLst>
                                          <p:attrName>style.visibility</p:attrName>
                                        </p:attrNameLst>
                                      </p:cBhvr>
                                      <p:to>
                                        <p:strVal val="visible"/>
                                      </p:to>
                                    </p:set>
                                    <p:animEffect transition="in" filter="fade">
                                      <p:cBhvr>
                                        <p:cTn id="55" dur="500"/>
                                        <p:tgtEl>
                                          <p:spTgt spid="346"/>
                                        </p:tgtEl>
                                      </p:cBhvr>
                                    </p:animEffect>
                                  </p:childTnLst>
                                </p:cTn>
                              </p:par>
                              <p:par>
                                <p:cTn id="56" presetID="1" presetClass="entr" presetSubtype="0" fill="hold" nodeType="withEffect">
                                  <p:stCondLst>
                                    <p:cond delay="0"/>
                                  </p:stCondLst>
                                  <p:childTnLst>
                                    <p:set>
                                      <p:cBhvr>
                                        <p:cTn id="57" dur="1" fill="hold">
                                          <p:stCondLst>
                                            <p:cond delay="0"/>
                                          </p:stCondLst>
                                        </p:cTn>
                                        <p:tgtEl>
                                          <p:spTgt spid="536"/>
                                        </p:tgtEl>
                                        <p:attrNameLst>
                                          <p:attrName>style.visibility</p:attrName>
                                        </p:attrNameLst>
                                      </p:cBhvr>
                                      <p:to>
                                        <p:strVal val="visible"/>
                                      </p:to>
                                    </p:set>
                                  </p:childTnLst>
                                </p:cTn>
                              </p:par>
                              <p:par>
                                <p:cTn id="58" presetID="10" presetClass="entr" presetSubtype="0" fill="hold" grpId="0" nodeType="withEffect">
                                  <p:stCondLst>
                                    <p:cond delay="0"/>
                                  </p:stCondLst>
                                  <p:childTnLst>
                                    <p:set>
                                      <p:cBhvr>
                                        <p:cTn id="59" dur="1" fill="hold">
                                          <p:stCondLst>
                                            <p:cond delay="0"/>
                                          </p:stCondLst>
                                        </p:cTn>
                                        <p:tgtEl>
                                          <p:spTgt spid="161"/>
                                        </p:tgtEl>
                                        <p:attrNameLst>
                                          <p:attrName>style.visibility</p:attrName>
                                        </p:attrNameLst>
                                      </p:cBhvr>
                                      <p:to>
                                        <p:strVal val="visible"/>
                                      </p:to>
                                    </p:set>
                                    <p:animEffect transition="in" filter="fade">
                                      <p:cBhvr>
                                        <p:cTn id="60" dur="500"/>
                                        <p:tgtEl>
                                          <p:spTgt spid="161"/>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40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161"/>
                                        </p:tgtEl>
                                      </p:cBhvr>
                                    </p:animEffect>
                                    <p:set>
                                      <p:cBhvr>
                                        <p:cTn id="69" dur="1" fill="hold">
                                          <p:stCondLst>
                                            <p:cond delay="499"/>
                                          </p:stCondLst>
                                        </p:cTn>
                                        <p:tgtEl>
                                          <p:spTgt spid="161"/>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537"/>
                                        </p:tgtEl>
                                        <p:attrNameLst>
                                          <p:attrName>style.visibility</p:attrName>
                                        </p:attrNameLst>
                                      </p:cBhvr>
                                      <p:to>
                                        <p:strVal val="visible"/>
                                      </p:to>
                                    </p:set>
                                  </p:childTnLst>
                                </p:cTn>
                              </p:par>
                              <p:par>
                                <p:cTn id="72" presetID="10" presetClass="entr" presetSubtype="0" fill="hold" grpId="0"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grpId="1" nodeType="clickEffect">
                                  <p:stCondLst>
                                    <p:cond delay="0"/>
                                  </p:stCondLst>
                                  <p:childTnLst>
                                    <p:animEffect transition="out" filter="fade">
                                      <p:cBhvr>
                                        <p:cTn id="78" dur="500"/>
                                        <p:tgtEl>
                                          <p:spTgt spid="162"/>
                                        </p:tgtEl>
                                      </p:cBhvr>
                                    </p:animEffect>
                                    <p:set>
                                      <p:cBhvr>
                                        <p:cTn id="79" dur="1" fill="hold">
                                          <p:stCondLst>
                                            <p:cond delay="499"/>
                                          </p:stCondLst>
                                        </p:cTn>
                                        <p:tgtEl>
                                          <p:spTgt spid="162"/>
                                        </p:tgtEl>
                                        <p:attrNameLst>
                                          <p:attrName>style.visibility</p:attrName>
                                        </p:attrNameLst>
                                      </p:cBhvr>
                                      <p:to>
                                        <p:strVal val="hidden"/>
                                      </p:to>
                                    </p:set>
                                  </p:childTnLst>
                                </p:cTn>
                              </p:par>
                              <p:par>
                                <p:cTn id="80" presetID="10" presetClass="entr" presetSubtype="0" fill="hold" nodeType="withEffect">
                                  <p:stCondLst>
                                    <p:cond delay="0"/>
                                  </p:stCondLst>
                                  <p:childTnLst>
                                    <p:set>
                                      <p:cBhvr>
                                        <p:cTn id="81" dur="1" fill="hold">
                                          <p:stCondLst>
                                            <p:cond delay="0"/>
                                          </p:stCondLst>
                                        </p:cTn>
                                        <p:tgtEl>
                                          <p:spTgt spid="486"/>
                                        </p:tgtEl>
                                        <p:attrNameLst>
                                          <p:attrName>style.visibility</p:attrName>
                                        </p:attrNameLst>
                                      </p:cBhvr>
                                      <p:to>
                                        <p:strVal val="visible"/>
                                      </p:to>
                                    </p:set>
                                    <p:animEffect transition="in" filter="fade">
                                      <p:cBhvr>
                                        <p:cTn id="82" dur="500"/>
                                        <p:tgtEl>
                                          <p:spTgt spid="486"/>
                                        </p:tgtEl>
                                      </p:cBhvr>
                                    </p:animEffect>
                                  </p:childTnLst>
                                </p:cTn>
                              </p:par>
                              <p:par>
                                <p:cTn id="83" presetID="10" presetClass="entr" presetSubtype="0" fill="hold" nodeType="withEffect">
                                  <p:stCondLst>
                                    <p:cond delay="0"/>
                                  </p:stCondLst>
                                  <p:childTnLst>
                                    <p:set>
                                      <p:cBhvr>
                                        <p:cTn id="84" dur="1" fill="hold">
                                          <p:stCondLst>
                                            <p:cond delay="0"/>
                                          </p:stCondLst>
                                        </p:cTn>
                                        <p:tgtEl>
                                          <p:spTgt spid="538"/>
                                        </p:tgtEl>
                                        <p:attrNameLst>
                                          <p:attrName>style.visibility</p:attrName>
                                        </p:attrNameLst>
                                      </p:cBhvr>
                                      <p:to>
                                        <p:strVal val="visible"/>
                                      </p:to>
                                    </p:set>
                                    <p:animEffect transition="in" filter="fade">
                                      <p:cBhvr>
                                        <p:cTn id="85" dur="500"/>
                                        <p:tgtEl>
                                          <p:spTgt spid="538"/>
                                        </p:tgtEl>
                                      </p:cBhvr>
                                    </p:animEffect>
                                  </p:childTnLst>
                                </p:cTn>
                              </p:par>
                              <p:par>
                                <p:cTn id="86" presetID="10" presetClass="entr" presetSubtype="0" fill="hold" nodeType="withEffect">
                                  <p:stCondLst>
                                    <p:cond delay="0"/>
                                  </p:stCondLst>
                                  <p:childTnLst>
                                    <p:set>
                                      <p:cBhvr>
                                        <p:cTn id="87" dur="1" fill="hold">
                                          <p:stCondLst>
                                            <p:cond delay="0"/>
                                          </p:stCondLst>
                                        </p:cTn>
                                        <p:tgtEl>
                                          <p:spTgt spid="539"/>
                                        </p:tgtEl>
                                        <p:attrNameLst>
                                          <p:attrName>style.visibility</p:attrName>
                                        </p:attrNameLst>
                                      </p:cBhvr>
                                      <p:to>
                                        <p:strVal val="visible"/>
                                      </p:to>
                                    </p:set>
                                    <p:animEffect transition="in" filter="fade">
                                      <p:cBhvr>
                                        <p:cTn id="88" dur="500"/>
                                        <p:tgtEl>
                                          <p:spTgt spid="539"/>
                                        </p:tgtEl>
                                      </p:cBhvr>
                                    </p:animEffect>
                                  </p:childTnLst>
                                </p:cTn>
                              </p:par>
                              <p:par>
                                <p:cTn id="89" presetID="1" presetClass="entr" presetSubtype="0" fill="hold" nodeType="withEffect">
                                  <p:stCondLst>
                                    <p:cond delay="0"/>
                                  </p:stCondLst>
                                  <p:childTnLst>
                                    <p:set>
                                      <p:cBhvr>
                                        <p:cTn id="90" dur="1" fill="hold">
                                          <p:stCondLst>
                                            <p:cond delay="0"/>
                                          </p:stCondLst>
                                        </p:cTn>
                                        <p:tgtEl>
                                          <p:spTgt spid="514"/>
                                        </p:tgtEl>
                                        <p:attrNameLst>
                                          <p:attrName>style.visibility</p:attrName>
                                        </p:attrNameLst>
                                      </p:cBhvr>
                                      <p:to>
                                        <p:strVal val="visible"/>
                                      </p:to>
                                    </p:set>
                                  </p:childTnLst>
                                </p:cTn>
                              </p:par>
                              <p:par>
                                <p:cTn id="91" presetID="10" presetClass="entr" presetSubtype="0" fill="hold" grpId="0" nodeType="withEffect">
                                  <p:stCondLst>
                                    <p:cond delay="0"/>
                                  </p:stCondLst>
                                  <p:childTnLst>
                                    <p:set>
                                      <p:cBhvr>
                                        <p:cTn id="92" dur="1" fill="hold">
                                          <p:stCondLst>
                                            <p:cond delay="0"/>
                                          </p:stCondLst>
                                        </p:cTn>
                                        <p:tgtEl>
                                          <p:spTgt spid="160"/>
                                        </p:tgtEl>
                                        <p:attrNameLst>
                                          <p:attrName>style.visibility</p:attrName>
                                        </p:attrNameLst>
                                      </p:cBhvr>
                                      <p:to>
                                        <p:strVal val="visible"/>
                                      </p:to>
                                    </p:set>
                                    <p:animEffect transition="in" filter="fade">
                                      <p:cBhvr>
                                        <p:cTn id="93" dur="500"/>
                                        <p:tgtEl>
                                          <p:spTgt spid="160"/>
                                        </p:tgtEl>
                                      </p:cBhvr>
                                    </p:animEffect>
                                  </p:childTnLst>
                                </p:cTn>
                              </p:par>
                              <p:par>
                                <p:cTn id="94" presetID="1" presetClass="entr" presetSubtype="0" fill="hold" nodeType="withEffect">
                                  <p:stCondLst>
                                    <p:cond delay="0"/>
                                  </p:stCondLst>
                                  <p:childTnLst>
                                    <p:set>
                                      <p:cBhvr>
                                        <p:cTn id="95" dur="1" fill="hold">
                                          <p:stCondLst>
                                            <p:cond delay="0"/>
                                          </p:stCondLst>
                                        </p:cTn>
                                        <p:tgtEl>
                                          <p:spTgt spid="490"/>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531"/>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510"/>
                                        </p:tgtEl>
                                        <p:attrNameLst>
                                          <p:attrName>style.visibility</p:attrName>
                                        </p:attrNameLst>
                                      </p:cBhvr>
                                      <p:to>
                                        <p:strVal val="visible"/>
                                      </p:to>
                                    </p:set>
                                  </p:childTnLst>
                                </p:cTn>
                              </p:par>
                              <p:par>
                                <p:cTn id="100" presetID="10" presetClass="entr" presetSubtype="0" fill="hold" nodeType="withEffect">
                                  <p:stCondLst>
                                    <p:cond delay="0"/>
                                  </p:stCondLst>
                                  <p:childTnLst>
                                    <p:set>
                                      <p:cBhvr>
                                        <p:cTn id="101" dur="1" fill="hold">
                                          <p:stCondLst>
                                            <p:cond delay="0"/>
                                          </p:stCondLst>
                                        </p:cTn>
                                        <p:tgtEl>
                                          <p:spTgt spid="491"/>
                                        </p:tgtEl>
                                        <p:attrNameLst>
                                          <p:attrName>style.visibility</p:attrName>
                                        </p:attrNameLst>
                                      </p:cBhvr>
                                      <p:to>
                                        <p:strVal val="visible"/>
                                      </p:to>
                                    </p:set>
                                    <p:animEffect transition="in" filter="fade">
                                      <p:cBhvr>
                                        <p:cTn id="102" dur="500"/>
                                        <p:tgtEl>
                                          <p:spTgt spid="491"/>
                                        </p:tgtEl>
                                      </p:cBhvr>
                                    </p:animEffect>
                                  </p:childTnLst>
                                </p:cTn>
                              </p:par>
                              <p:par>
                                <p:cTn id="103" presetID="10" presetClass="entr" presetSubtype="0" fill="hold" nodeType="withEffect">
                                  <p:stCondLst>
                                    <p:cond delay="0"/>
                                  </p:stCondLst>
                                  <p:childTnLst>
                                    <p:set>
                                      <p:cBhvr>
                                        <p:cTn id="104" dur="1" fill="hold">
                                          <p:stCondLst>
                                            <p:cond delay="0"/>
                                          </p:stCondLst>
                                        </p:cTn>
                                        <p:tgtEl>
                                          <p:spTgt spid="4"/>
                                        </p:tgtEl>
                                        <p:attrNameLst>
                                          <p:attrName>style.visibility</p:attrName>
                                        </p:attrNameLst>
                                      </p:cBhvr>
                                      <p:to>
                                        <p:strVal val="visible"/>
                                      </p:to>
                                    </p:set>
                                    <p:animEffect transition="in" filter="fade">
                                      <p:cBhvr>
                                        <p:cTn id="105" dur="500"/>
                                        <p:tgtEl>
                                          <p:spTgt spid="4"/>
                                        </p:tgtEl>
                                      </p:cBhvr>
                                    </p:animEffect>
                                  </p:childTnLst>
                                </p:cTn>
                              </p:par>
                              <p:par>
                                <p:cTn id="106" presetID="10" presetClass="entr" presetSubtype="0" fill="hold" nodeType="withEffect">
                                  <p:stCondLst>
                                    <p:cond delay="0"/>
                                  </p:stCondLst>
                                  <p:childTnLst>
                                    <p:set>
                                      <p:cBhvr>
                                        <p:cTn id="107" dur="1" fill="hold">
                                          <p:stCondLst>
                                            <p:cond delay="0"/>
                                          </p:stCondLst>
                                        </p:cTn>
                                        <p:tgtEl>
                                          <p:spTgt spid="7"/>
                                        </p:tgtEl>
                                        <p:attrNameLst>
                                          <p:attrName>style.visibility</p:attrName>
                                        </p:attrNameLst>
                                      </p:cBhvr>
                                      <p:to>
                                        <p:strVal val="visible"/>
                                      </p:to>
                                    </p:set>
                                    <p:animEffect transition="in" filter="fade">
                                      <p:cBhvr>
                                        <p:cTn id="10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59" grpId="0" animBg="1"/>
      <p:bldP spid="159" grpId="1" animBg="1"/>
      <p:bldP spid="157" grpId="0" animBg="1"/>
      <p:bldP spid="157" grpId="1" animBg="1"/>
      <p:bldP spid="312" grpId="0" animBg="1"/>
      <p:bldP spid="161" grpId="0" animBg="1"/>
      <p:bldP spid="161" grpId="1" animBg="1"/>
      <p:bldP spid="346" grpId="0"/>
      <p:bldP spid="402" grpId="0"/>
      <p:bldP spid="162" grpId="0" animBg="1"/>
      <p:bldP spid="162" grpId="1" animBg="1"/>
      <p:bldP spid="417" grpId="0" animBg="1"/>
      <p:bldP spid="418" grpId="0"/>
      <p:bldP spid="5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4" name="Group 673">
            <a:extLst>
              <a:ext uri="{FF2B5EF4-FFF2-40B4-BE49-F238E27FC236}">
                <a16:creationId xmlns:a16="http://schemas.microsoft.com/office/drawing/2014/main" id="{5D28CC08-DE3C-5615-23C3-930F96495798}"/>
              </a:ext>
            </a:extLst>
          </p:cNvPr>
          <p:cNvGrpSpPr/>
          <p:nvPr/>
        </p:nvGrpSpPr>
        <p:grpSpPr>
          <a:xfrm>
            <a:off x="7868816" y="2300187"/>
            <a:ext cx="1081825" cy="842034"/>
            <a:chOff x="7868816" y="2300187"/>
            <a:chExt cx="1081825" cy="842034"/>
          </a:xfrm>
        </p:grpSpPr>
        <p:sp>
          <p:nvSpPr>
            <p:cNvPr id="703" name="TextBox 702">
              <a:extLst>
                <a:ext uri="{FF2B5EF4-FFF2-40B4-BE49-F238E27FC236}">
                  <a16:creationId xmlns:a16="http://schemas.microsoft.com/office/drawing/2014/main" id="{33137FE4-B408-F6F6-C4FC-0DE6F6216D46}"/>
                </a:ext>
              </a:extLst>
            </p:cNvPr>
            <p:cNvSpPr txBox="1"/>
            <p:nvPr/>
          </p:nvSpPr>
          <p:spPr>
            <a:xfrm>
              <a:off x="7868816" y="2772889"/>
              <a:ext cx="1081825" cy="369332"/>
            </a:xfrm>
            <a:prstGeom prst="rect">
              <a:avLst/>
            </a:prstGeom>
            <a:noFill/>
          </p:spPr>
          <p:txBody>
            <a:bodyPr wrap="square">
              <a:spAutoFit/>
            </a:bodyPr>
            <a:lstStyle/>
            <a:p>
              <a:r>
                <a:rPr lang="en-US" sz="1800" b="1" i="1" dirty="0">
                  <a:latin typeface="Avenir Next" panose="020B0503020202020204" pitchFamily="34" charset="0"/>
                </a:rPr>
                <a:t>← </a:t>
              </a:r>
              <a:r>
                <a:rPr lang="en-US" sz="1800" b="1" dirty="0" err="1">
                  <a:latin typeface="Avenir Next" panose="020B0503020202020204" pitchFamily="34" charset="0"/>
                </a:rPr>
                <a:t>C</a:t>
              </a:r>
              <a:r>
                <a:rPr lang="en-US" sz="1800" b="1" baseline="-25000" dirty="0" err="1">
                  <a:latin typeface="Avenir Next" panose="020B0503020202020204" pitchFamily="34" charset="0"/>
                </a:rPr>
                <a:t>in</a:t>
              </a:r>
              <a:endParaRPr lang="en-US" baseline="-25000" dirty="0"/>
            </a:p>
          </p:txBody>
        </p:sp>
        <p:sp>
          <p:nvSpPr>
            <p:cNvPr id="320" name="TextBox 319">
              <a:extLst>
                <a:ext uri="{FF2B5EF4-FFF2-40B4-BE49-F238E27FC236}">
                  <a16:creationId xmlns:a16="http://schemas.microsoft.com/office/drawing/2014/main" id="{F69479AD-FA49-1BC5-BDC2-F58781DBFEF0}"/>
                </a:ext>
              </a:extLst>
            </p:cNvPr>
            <p:cNvSpPr txBox="1"/>
            <p:nvPr/>
          </p:nvSpPr>
          <p:spPr>
            <a:xfrm>
              <a:off x="7868816" y="2536538"/>
              <a:ext cx="1081825" cy="369332"/>
            </a:xfrm>
            <a:prstGeom prst="rect">
              <a:avLst/>
            </a:prstGeom>
            <a:noFill/>
          </p:spPr>
          <p:txBody>
            <a:bodyPr wrap="square">
              <a:spAutoFit/>
            </a:bodyPr>
            <a:lstStyle/>
            <a:p>
              <a:r>
                <a:rPr lang="en-US" b="1" i="1" dirty="0">
                  <a:latin typeface="Avenir Next" panose="020B0503020202020204" pitchFamily="34" charset="0"/>
                </a:rPr>
                <a:t>← </a:t>
              </a:r>
              <a:r>
                <a:rPr lang="en-US" b="1" dirty="0">
                  <a:latin typeface="Avenir Next" panose="020B0503020202020204" pitchFamily="34" charset="0"/>
                </a:rPr>
                <a:t>B</a:t>
              </a:r>
              <a:endParaRPr lang="en-US" baseline="-25000" dirty="0"/>
            </a:p>
          </p:txBody>
        </p:sp>
        <p:sp>
          <p:nvSpPr>
            <p:cNvPr id="321" name="TextBox 320">
              <a:extLst>
                <a:ext uri="{FF2B5EF4-FFF2-40B4-BE49-F238E27FC236}">
                  <a16:creationId xmlns:a16="http://schemas.microsoft.com/office/drawing/2014/main" id="{FF50B97B-EC1E-B7CB-CD42-C91BFFF4A3CB}"/>
                </a:ext>
              </a:extLst>
            </p:cNvPr>
            <p:cNvSpPr txBox="1"/>
            <p:nvPr/>
          </p:nvSpPr>
          <p:spPr>
            <a:xfrm>
              <a:off x="7868816" y="2300187"/>
              <a:ext cx="1081825" cy="369332"/>
            </a:xfrm>
            <a:prstGeom prst="rect">
              <a:avLst/>
            </a:prstGeom>
            <a:noFill/>
          </p:spPr>
          <p:txBody>
            <a:bodyPr wrap="square">
              <a:spAutoFit/>
            </a:bodyPr>
            <a:lstStyle/>
            <a:p>
              <a:r>
                <a:rPr lang="en-US" b="1" i="1" dirty="0">
                  <a:latin typeface="Avenir Next" panose="020B0503020202020204" pitchFamily="34" charset="0"/>
                </a:rPr>
                <a:t>← </a:t>
              </a:r>
              <a:r>
                <a:rPr lang="en-US" b="1" dirty="0">
                  <a:latin typeface="Avenir Next" panose="020B0503020202020204" pitchFamily="34" charset="0"/>
                </a:rPr>
                <a:t>A</a:t>
              </a:r>
              <a:endParaRPr lang="en-US" baseline="-25000" dirty="0"/>
            </a:p>
          </p:txBody>
        </p:sp>
      </p:grpSp>
      <p:grpSp>
        <p:nvGrpSpPr>
          <p:cNvPr id="340" name="Group 339">
            <a:extLst>
              <a:ext uri="{FF2B5EF4-FFF2-40B4-BE49-F238E27FC236}">
                <a16:creationId xmlns:a16="http://schemas.microsoft.com/office/drawing/2014/main" id="{CC35E45C-1727-4240-ABB6-6BB6AD7FC789}"/>
              </a:ext>
            </a:extLst>
          </p:cNvPr>
          <p:cNvGrpSpPr/>
          <p:nvPr/>
        </p:nvGrpSpPr>
        <p:grpSpPr>
          <a:xfrm>
            <a:off x="1734836" y="2404844"/>
            <a:ext cx="1414038" cy="1414038"/>
            <a:chOff x="4876800" y="1600199"/>
            <a:chExt cx="2819401" cy="2819401"/>
          </a:xfrm>
        </p:grpSpPr>
        <p:grpSp>
          <p:nvGrpSpPr>
            <p:cNvPr id="341" name="Group 340">
              <a:extLst>
                <a:ext uri="{FF2B5EF4-FFF2-40B4-BE49-F238E27FC236}">
                  <a16:creationId xmlns:a16="http://schemas.microsoft.com/office/drawing/2014/main" id="{07D786E9-9BD2-604B-9AB2-DA6C25171B9D}"/>
                </a:ext>
              </a:extLst>
            </p:cNvPr>
            <p:cNvGrpSpPr/>
            <p:nvPr/>
          </p:nvGrpSpPr>
          <p:grpSpPr>
            <a:xfrm>
              <a:off x="5486400" y="3962400"/>
              <a:ext cx="2209800" cy="457200"/>
              <a:chOff x="5486400" y="3962400"/>
              <a:chExt cx="2209800" cy="457200"/>
            </a:xfrm>
          </p:grpSpPr>
          <p:sp>
            <p:nvSpPr>
              <p:cNvPr id="386" name="DRAM">
                <a:extLst>
                  <a:ext uri="{FF2B5EF4-FFF2-40B4-BE49-F238E27FC236}">
                    <a16:creationId xmlns:a16="http://schemas.microsoft.com/office/drawing/2014/main" id="{25AFF8CC-D2CE-4944-968E-16A914E96E0B}"/>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7" name="DRAM">
                <a:extLst>
                  <a:ext uri="{FF2B5EF4-FFF2-40B4-BE49-F238E27FC236}">
                    <a16:creationId xmlns:a16="http://schemas.microsoft.com/office/drawing/2014/main" id="{A59A5E2D-A64B-0D4D-8EA7-1030BECFC5C9}"/>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8" name="DRAM">
                <a:extLst>
                  <a:ext uri="{FF2B5EF4-FFF2-40B4-BE49-F238E27FC236}">
                    <a16:creationId xmlns:a16="http://schemas.microsoft.com/office/drawing/2014/main" id="{0AC56506-EA43-4C44-AEE1-7C14A8E91E6F}"/>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9" name="DRAM">
                <a:extLst>
                  <a:ext uri="{FF2B5EF4-FFF2-40B4-BE49-F238E27FC236}">
                    <a16:creationId xmlns:a16="http://schemas.microsoft.com/office/drawing/2014/main" id="{830F5712-D881-B848-A163-37C9BC9623BB}"/>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0" name="DRAM">
                <a:extLst>
                  <a:ext uri="{FF2B5EF4-FFF2-40B4-BE49-F238E27FC236}">
                    <a16:creationId xmlns:a16="http://schemas.microsoft.com/office/drawing/2014/main" id="{E35B8059-AE62-1C4D-A6FA-AE4C00592107}"/>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2" name="Group 341">
              <a:extLst>
                <a:ext uri="{FF2B5EF4-FFF2-40B4-BE49-F238E27FC236}">
                  <a16:creationId xmlns:a16="http://schemas.microsoft.com/office/drawing/2014/main" id="{FBFD512B-2633-3941-98E3-3FB6F769F062}"/>
                </a:ext>
              </a:extLst>
            </p:cNvPr>
            <p:cNvGrpSpPr/>
            <p:nvPr/>
          </p:nvGrpSpPr>
          <p:grpSpPr>
            <a:xfrm>
              <a:off x="4876800" y="1600200"/>
              <a:ext cx="457200" cy="2209800"/>
              <a:chOff x="4876800" y="1600200"/>
              <a:chExt cx="457200" cy="2209800"/>
            </a:xfrm>
          </p:grpSpPr>
          <p:sp>
            <p:nvSpPr>
              <p:cNvPr id="381" name="DRAM">
                <a:extLst>
                  <a:ext uri="{FF2B5EF4-FFF2-40B4-BE49-F238E27FC236}">
                    <a16:creationId xmlns:a16="http://schemas.microsoft.com/office/drawing/2014/main" id="{F0295A5A-104C-AC47-9B22-B86FF4637CC5}"/>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2" name="DRAM">
                <a:extLst>
                  <a:ext uri="{FF2B5EF4-FFF2-40B4-BE49-F238E27FC236}">
                    <a16:creationId xmlns:a16="http://schemas.microsoft.com/office/drawing/2014/main" id="{A95732E7-8722-DB42-BE30-4D7D083459E8}"/>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3" name="DRAM">
                <a:extLst>
                  <a:ext uri="{FF2B5EF4-FFF2-40B4-BE49-F238E27FC236}">
                    <a16:creationId xmlns:a16="http://schemas.microsoft.com/office/drawing/2014/main" id="{5C191B66-3FF9-B243-8625-8D3D8B5E0920}"/>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4" name="DRAM">
                <a:extLst>
                  <a:ext uri="{FF2B5EF4-FFF2-40B4-BE49-F238E27FC236}">
                    <a16:creationId xmlns:a16="http://schemas.microsoft.com/office/drawing/2014/main" id="{6A936B45-032D-1B4A-A275-60DFAFDAF3CD}"/>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5" name="DRAM">
                <a:extLst>
                  <a:ext uri="{FF2B5EF4-FFF2-40B4-BE49-F238E27FC236}">
                    <a16:creationId xmlns:a16="http://schemas.microsoft.com/office/drawing/2014/main" id="{92AC43AF-98B8-354F-84BD-0B1B67F3266A}"/>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3" name="Group 342">
              <a:extLst>
                <a:ext uri="{FF2B5EF4-FFF2-40B4-BE49-F238E27FC236}">
                  <a16:creationId xmlns:a16="http://schemas.microsoft.com/office/drawing/2014/main" id="{8A7DDA86-1037-5A4C-9F1C-0055EB7E57D7}"/>
                </a:ext>
              </a:extLst>
            </p:cNvPr>
            <p:cNvGrpSpPr/>
            <p:nvPr/>
          </p:nvGrpSpPr>
          <p:grpSpPr>
            <a:xfrm>
              <a:off x="5676900" y="1600199"/>
              <a:ext cx="1828800" cy="2362201"/>
              <a:chOff x="5676900" y="1170708"/>
              <a:chExt cx="1828800" cy="2791692"/>
            </a:xfrm>
          </p:grpSpPr>
          <p:cxnSp>
            <p:nvCxnSpPr>
              <p:cNvPr id="376" name="Straight Connector 375">
                <a:extLst>
                  <a:ext uri="{FF2B5EF4-FFF2-40B4-BE49-F238E27FC236}">
                    <a16:creationId xmlns:a16="http://schemas.microsoft.com/office/drawing/2014/main" id="{29FFA326-7640-9F45-8A15-1DCBB1088151}"/>
                  </a:ext>
                </a:extLst>
              </p:cNvPr>
              <p:cNvCxnSpPr>
                <a:cxnSpLocks/>
                <a:stCxn id="346" idx="0"/>
                <a:endCxn id="386"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324A8636-04C6-E741-B3D0-3FEBDF3B314B}"/>
                  </a:ext>
                </a:extLst>
              </p:cNvPr>
              <p:cNvCxnSpPr>
                <a:cxnSpLocks/>
                <a:stCxn id="348" idx="0"/>
                <a:endCxn id="388"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A36AED9A-C4A2-6041-88E8-2AB310150EBF}"/>
                  </a:ext>
                </a:extLst>
              </p:cNvPr>
              <p:cNvCxnSpPr>
                <a:cxnSpLocks/>
                <a:stCxn id="349" idx="0"/>
                <a:endCxn id="389"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AD0D7C1B-7F60-CB44-9583-5C5F08F22337}"/>
                  </a:ext>
                </a:extLst>
              </p:cNvPr>
              <p:cNvCxnSpPr>
                <a:cxnSpLocks/>
                <a:stCxn id="350" idx="0"/>
                <a:endCxn id="390"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E5D9C3DF-A3E2-804A-A10F-680406B6A719}"/>
                  </a:ext>
                </a:extLst>
              </p:cNvPr>
              <p:cNvCxnSpPr>
                <a:cxnSpLocks/>
                <a:stCxn id="347" idx="0"/>
                <a:endCxn id="387"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4" name="Group 343">
              <a:extLst>
                <a:ext uri="{FF2B5EF4-FFF2-40B4-BE49-F238E27FC236}">
                  <a16:creationId xmlns:a16="http://schemas.microsoft.com/office/drawing/2014/main" id="{48E21240-B567-8A4A-A2AD-6B219C062D5D}"/>
                </a:ext>
              </a:extLst>
            </p:cNvPr>
            <p:cNvGrpSpPr/>
            <p:nvPr/>
          </p:nvGrpSpPr>
          <p:grpSpPr>
            <a:xfrm>
              <a:off x="5334000" y="1790700"/>
              <a:ext cx="2362201" cy="1828800"/>
              <a:chOff x="5333998" y="1790700"/>
              <a:chExt cx="2791691" cy="1828800"/>
            </a:xfrm>
          </p:grpSpPr>
          <p:cxnSp>
            <p:nvCxnSpPr>
              <p:cNvPr id="371" name="Straight Connector 370">
                <a:extLst>
                  <a:ext uri="{FF2B5EF4-FFF2-40B4-BE49-F238E27FC236}">
                    <a16:creationId xmlns:a16="http://schemas.microsoft.com/office/drawing/2014/main" id="{C28A874C-9927-4B48-B779-3E40D990C9B4}"/>
                  </a:ext>
                </a:extLst>
              </p:cNvPr>
              <p:cNvCxnSpPr>
                <a:cxnSpLocks/>
                <a:stCxn id="350" idx="6"/>
                <a:endCxn id="381"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CB2AC50A-9D6B-764F-B364-48AE4970D378}"/>
                  </a:ext>
                </a:extLst>
              </p:cNvPr>
              <p:cNvCxnSpPr>
                <a:cxnSpLocks/>
                <a:stCxn id="355" idx="6"/>
                <a:endCxn id="382"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882D8C5E-F052-234C-8FF5-6A7DB46C8CD4}"/>
                  </a:ext>
                </a:extLst>
              </p:cNvPr>
              <p:cNvCxnSpPr>
                <a:cxnSpLocks/>
                <a:stCxn id="360" idx="6"/>
                <a:endCxn id="383"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1682FC39-5945-094F-A3FA-E8231AF82D4C}"/>
                  </a:ext>
                </a:extLst>
              </p:cNvPr>
              <p:cNvCxnSpPr>
                <a:cxnSpLocks/>
                <a:stCxn id="365" idx="6"/>
                <a:endCxn id="384"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AD25485F-B7C0-674E-A307-AD236EC77A9C}"/>
                  </a:ext>
                </a:extLst>
              </p:cNvPr>
              <p:cNvCxnSpPr>
                <a:cxnSpLocks/>
                <a:stCxn id="370" idx="6"/>
                <a:endCxn id="385"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5" name="Group 344">
              <a:extLst>
                <a:ext uri="{FF2B5EF4-FFF2-40B4-BE49-F238E27FC236}">
                  <a16:creationId xmlns:a16="http://schemas.microsoft.com/office/drawing/2014/main" id="{229D41FD-2CCA-4249-A6DE-D48343BF5009}"/>
                </a:ext>
              </a:extLst>
            </p:cNvPr>
            <p:cNvGrpSpPr/>
            <p:nvPr/>
          </p:nvGrpSpPr>
          <p:grpSpPr>
            <a:xfrm>
              <a:off x="5486400" y="1600200"/>
              <a:ext cx="2209800" cy="2209800"/>
              <a:chOff x="5486400" y="1600200"/>
              <a:chExt cx="2209800" cy="2209800"/>
            </a:xfrm>
          </p:grpSpPr>
          <p:sp>
            <p:nvSpPr>
              <p:cNvPr id="346" name="Oval 345">
                <a:extLst>
                  <a:ext uri="{FF2B5EF4-FFF2-40B4-BE49-F238E27FC236}">
                    <a16:creationId xmlns:a16="http://schemas.microsoft.com/office/drawing/2014/main" id="{DFA999E8-5131-9248-A99D-83D97CD28E87}"/>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7" name="Oval 346">
                <a:extLst>
                  <a:ext uri="{FF2B5EF4-FFF2-40B4-BE49-F238E27FC236}">
                    <a16:creationId xmlns:a16="http://schemas.microsoft.com/office/drawing/2014/main" id="{065DA791-AF26-F244-A31B-F9A127DC50E2}"/>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8" name="Oval 347">
                <a:extLst>
                  <a:ext uri="{FF2B5EF4-FFF2-40B4-BE49-F238E27FC236}">
                    <a16:creationId xmlns:a16="http://schemas.microsoft.com/office/drawing/2014/main" id="{67B7BC3F-263D-044F-9E20-F4A092F79728}"/>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9" name="Oval 348">
                <a:extLst>
                  <a:ext uri="{FF2B5EF4-FFF2-40B4-BE49-F238E27FC236}">
                    <a16:creationId xmlns:a16="http://schemas.microsoft.com/office/drawing/2014/main" id="{CD12FE48-46D9-1B4F-9B29-8C8A04EC544B}"/>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0" name="Oval 349">
                <a:extLst>
                  <a:ext uri="{FF2B5EF4-FFF2-40B4-BE49-F238E27FC236}">
                    <a16:creationId xmlns:a16="http://schemas.microsoft.com/office/drawing/2014/main" id="{23297995-A6C8-D942-BDAC-591A2FC62004}"/>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1" name="Oval 350">
                <a:extLst>
                  <a:ext uri="{FF2B5EF4-FFF2-40B4-BE49-F238E27FC236}">
                    <a16:creationId xmlns:a16="http://schemas.microsoft.com/office/drawing/2014/main" id="{FB120AB4-4E3C-EA40-A7D1-5A3A9B7410F3}"/>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2" name="Oval 351">
                <a:extLst>
                  <a:ext uri="{FF2B5EF4-FFF2-40B4-BE49-F238E27FC236}">
                    <a16:creationId xmlns:a16="http://schemas.microsoft.com/office/drawing/2014/main" id="{5E36ACE9-B990-2241-9BB2-3CCBF85BCB6C}"/>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3" name="Oval 352">
                <a:extLst>
                  <a:ext uri="{FF2B5EF4-FFF2-40B4-BE49-F238E27FC236}">
                    <a16:creationId xmlns:a16="http://schemas.microsoft.com/office/drawing/2014/main" id="{906D173F-0B41-CD43-890F-4DB06902718B}"/>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4" name="Oval 353">
                <a:extLst>
                  <a:ext uri="{FF2B5EF4-FFF2-40B4-BE49-F238E27FC236}">
                    <a16:creationId xmlns:a16="http://schemas.microsoft.com/office/drawing/2014/main" id="{A5F9740F-4DC2-D143-96E8-4E47516C8007}"/>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5" name="Oval 354">
                <a:extLst>
                  <a:ext uri="{FF2B5EF4-FFF2-40B4-BE49-F238E27FC236}">
                    <a16:creationId xmlns:a16="http://schemas.microsoft.com/office/drawing/2014/main" id="{0C330B6F-B25C-EE4B-8723-8E248F44CE9D}"/>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6" name="Oval 355">
                <a:extLst>
                  <a:ext uri="{FF2B5EF4-FFF2-40B4-BE49-F238E27FC236}">
                    <a16:creationId xmlns:a16="http://schemas.microsoft.com/office/drawing/2014/main" id="{164373B5-05E8-DC4A-9EC7-F480CBECB24F}"/>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7" name="Oval 356">
                <a:extLst>
                  <a:ext uri="{FF2B5EF4-FFF2-40B4-BE49-F238E27FC236}">
                    <a16:creationId xmlns:a16="http://schemas.microsoft.com/office/drawing/2014/main" id="{682ACD19-D060-094B-AD85-49DBBF550BFA}"/>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8" name="Oval 357">
                <a:extLst>
                  <a:ext uri="{FF2B5EF4-FFF2-40B4-BE49-F238E27FC236}">
                    <a16:creationId xmlns:a16="http://schemas.microsoft.com/office/drawing/2014/main" id="{FACC320E-5148-DC4D-97F0-CB0A40C53999}"/>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9" name="Oval 358">
                <a:extLst>
                  <a:ext uri="{FF2B5EF4-FFF2-40B4-BE49-F238E27FC236}">
                    <a16:creationId xmlns:a16="http://schemas.microsoft.com/office/drawing/2014/main" id="{AFC00C1E-7968-864E-845D-B29D96B13045}"/>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0" name="Oval 359">
                <a:extLst>
                  <a:ext uri="{FF2B5EF4-FFF2-40B4-BE49-F238E27FC236}">
                    <a16:creationId xmlns:a16="http://schemas.microsoft.com/office/drawing/2014/main" id="{B2A34CFC-CA03-BD41-B205-90944A53C23C}"/>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1" name="Oval 360">
                <a:extLst>
                  <a:ext uri="{FF2B5EF4-FFF2-40B4-BE49-F238E27FC236}">
                    <a16:creationId xmlns:a16="http://schemas.microsoft.com/office/drawing/2014/main" id="{8FF0B806-9899-6B41-8779-96C7F77A15E8}"/>
                  </a:ext>
                </a:extLst>
              </p:cNvPr>
              <p:cNvSpPr/>
              <p:nvPr/>
            </p:nvSpPr>
            <p:spPr>
              <a:xfrm>
                <a:off x="54864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2" name="Oval 361">
                <a:extLst>
                  <a:ext uri="{FF2B5EF4-FFF2-40B4-BE49-F238E27FC236}">
                    <a16:creationId xmlns:a16="http://schemas.microsoft.com/office/drawing/2014/main" id="{5AE1ED62-1930-7042-8983-A26AEDA97921}"/>
                  </a:ext>
                </a:extLst>
              </p:cNvPr>
              <p:cNvSpPr/>
              <p:nvPr/>
            </p:nvSpPr>
            <p:spPr>
              <a:xfrm>
                <a:off x="59436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3" name="Oval 362">
                <a:extLst>
                  <a:ext uri="{FF2B5EF4-FFF2-40B4-BE49-F238E27FC236}">
                    <a16:creationId xmlns:a16="http://schemas.microsoft.com/office/drawing/2014/main" id="{02BFFBE3-F9E0-EA42-BED8-30937998D054}"/>
                  </a:ext>
                </a:extLst>
              </p:cNvPr>
              <p:cNvSpPr/>
              <p:nvPr/>
            </p:nvSpPr>
            <p:spPr>
              <a:xfrm>
                <a:off x="64008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4" name="Oval 363">
                <a:extLst>
                  <a:ext uri="{FF2B5EF4-FFF2-40B4-BE49-F238E27FC236}">
                    <a16:creationId xmlns:a16="http://schemas.microsoft.com/office/drawing/2014/main" id="{A6E7ED46-7F33-FD40-ADDD-D8DA1AB93894}"/>
                  </a:ext>
                </a:extLst>
              </p:cNvPr>
              <p:cNvSpPr/>
              <p:nvPr/>
            </p:nvSpPr>
            <p:spPr>
              <a:xfrm>
                <a:off x="68580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5" name="Oval 364">
                <a:extLst>
                  <a:ext uri="{FF2B5EF4-FFF2-40B4-BE49-F238E27FC236}">
                    <a16:creationId xmlns:a16="http://schemas.microsoft.com/office/drawing/2014/main" id="{7B0D521E-528E-5B44-AF3A-B583B35EB5AD}"/>
                  </a:ext>
                </a:extLst>
              </p:cNvPr>
              <p:cNvSpPr/>
              <p:nvPr/>
            </p:nvSpPr>
            <p:spPr>
              <a:xfrm>
                <a:off x="73152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6" name="Oval 365">
                <a:extLst>
                  <a:ext uri="{FF2B5EF4-FFF2-40B4-BE49-F238E27FC236}">
                    <a16:creationId xmlns:a16="http://schemas.microsoft.com/office/drawing/2014/main" id="{DF2CB39B-98B7-7540-86CF-CFCCDFF05ED9}"/>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7" name="Oval 366">
                <a:extLst>
                  <a:ext uri="{FF2B5EF4-FFF2-40B4-BE49-F238E27FC236}">
                    <a16:creationId xmlns:a16="http://schemas.microsoft.com/office/drawing/2014/main" id="{3B60278B-CD23-EA4F-ACA9-3CBA14D8E405}"/>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8" name="Oval 367">
                <a:extLst>
                  <a:ext uri="{FF2B5EF4-FFF2-40B4-BE49-F238E27FC236}">
                    <a16:creationId xmlns:a16="http://schemas.microsoft.com/office/drawing/2014/main" id="{0EA7443B-358B-CA4E-AD9A-30C5ADF6AAAD}"/>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9" name="Oval 368">
                <a:extLst>
                  <a:ext uri="{FF2B5EF4-FFF2-40B4-BE49-F238E27FC236}">
                    <a16:creationId xmlns:a16="http://schemas.microsoft.com/office/drawing/2014/main" id="{98B80347-3184-0044-B50C-AF956B90BEFE}"/>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0" name="Oval 369">
                <a:extLst>
                  <a:ext uri="{FF2B5EF4-FFF2-40B4-BE49-F238E27FC236}">
                    <a16:creationId xmlns:a16="http://schemas.microsoft.com/office/drawing/2014/main" id="{24F96B99-A27F-8642-9D72-69558AE15435}"/>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391" name="Group 390">
            <a:extLst>
              <a:ext uri="{FF2B5EF4-FFF2-40B4-BE49-F238E27FC236}">
                <a16:creationId xmlns:a16="http://schemas.microsoft.com/office/drawing/2014/main" id="{B11AFC47-D992-1E46-A46D-0AA729C4BB6D}"/>
              </a:ext>
            </a:extLst>
          </p:cNvPr>
          <p:cNvGrpSpPr/>
          <p:nvPr/>
        </p:nvGrpSpPr>
        <p:grpSpPr>
          <a:xfrm>
            <a:off x="3292364" y="2404844"/>
            <a:ext cx="1414038" cy="1414038"/>
            <a:chOff x="4876800" y="1600199"/>
            <a:chExt cx="2819401" cy="2819401"/>
          </a:xfrm>
        </p:grpSpPr>
        <p:grpSp>
          <p:nvGrpSpPr>
            <p:cNvPr id="392" name="Group 391">
              <a:extLst>
                <a:ext uri="{FF2B5EF4-FFF2-40B4-BE49-F238E27FC236}">
                  <a16:creationId xmlns:a16="http://schemas.microsoft.com/office/drawing/2014/main" id="{39382EDE-AA35-184B-8C6B-C26BF87175EE}"/>
                </a:ext>
              </a:extLst>
            </p:cNvPr>
            <p:cNvGrpSpPr/>
            <p:nvPr/>
          </p:nvGrpSpPr>
          <p:grpSpPr>
            <a:xfrm>
              <a:off x="5486400" y="3962400"/>
              <a:ext cx="2209800" cy="457200"/>
              <a:chOff x="5486400" y="3962400"/>
              <a:chExt cx="2209800" cy="457200"/>
            </a:xfrm>
          </p:grpSpPr>
          <p:sp>
            <p:nvSpPr>
              <p:cNvPr id="437" name="DRAM">
                <a:extLst>
                  <a:ext uri="{FF2B5EF4-FFF2-40B4-BE49-F238E27FC236}">
                    <a16:creationId xmlns:a16="http://schemas.microsoft.com/office/drawing/2014/main" id="{A9CB3F9B-AAF7-7248-9BB0-B4B86E99CEEC}"/>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8" name="DRAM">
                <a:extLst>
                  <a:ext uri="{FF2B5EF4-FFF2-40B4-BE49-F238E27FC236}">
                    <a16:creationId xmlns:a16="http://schemas.microsoft.com/office/drawing/2014/main" id="{1D7D8DCC-B86C-C641-BA28-D0BD8AF05D2D}"/>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9" name="DRAM">
                <a:extLst>
                  <a:ext uri="{FF2B5EF4-FFF2-40B4-BE49-F238E27FC236}">
                    <a16:creationId xmlns:a16="http://schemas.microsoft.com/office/drawing/2014/main" id="{BAB1A4EB-C414-0448-8A0B-7E519FE8B954}"/>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0" name="DRAM">
                <a:extLst>
                  <a:ext uri="{FF2B5EF4-FFF2-40B4-BE49-F238E27FC236}">
                    <a16:creationId xmlns:a16="http://schemas.microsoft.com/office/drawing/2014/main" id="{398F608C-8B86-D84E-BD47-CE3649AB9E11}"/>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1" name="DRAM">
                <a:extLst>
                  <a:ext uri="{FF2B5EF4-FFF2-40B4-BE49-F238E27FC236}">
                    <a16:creationId xmlns:a16="http://schemas.microsoft.com/office/drawing/2014/main" id="{08B71CC4-8A4F-DD4C-BEE0-866EBE59AE7B}"/>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3" name="Group 392">
              <a:extLst>
                <a:ext uri="{FF2B5EF4-FFF2-40B4-BE49-F238E27FC236}">
                  <a16:creationId xmlns:a16="http://schemas.microsoft.com/office/drawing/2014/main" id="{07A10A8B-DE37-4D4B-B3B7-53AF498FCE7A}"/>
                </a:ext>
              </a:extLst>
            </p:cNvPr>
            <p:cNvGrpSpPr/>
            <p:nvPr/>
          </p:nvGrpSpPr>
          <p:grpSpPr>
            <a:xfrm>
              <a:off x="4876800" y="1600200"/>
              <a:ext cx="457200" cy="2209800"/>
              <a:chOff x="4876800" y="1600200"/>
              <a:chExt cx="457200" cy="2209800"/>
            </a:xfrm>
          </p:grpSpPr>
          <p:sp>
            <p:nvSpPr>
              <p:cNvPr id="432" name="DRAM">
                <a:extLst>
                  <a:ext uri="{FF2B5EF4-FFF2-40B4-BE49-F238E27FC236}">
                    <a16:creationId xmlns:a16="http://schemas.microsoft.com/office/drawing/2014/main" id="{74EDFB8B-4EAC-6540-A2DE-26FA676ABF83}"/>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3" name="DRAM">
                <a:extLst>
                  <a:ext uri="{FF2B5EF4-FFF2-40B4-BE49-F238E27FC236}">
                    <a16:creationId xmlns:a16="http://schemas.microsoft.com/office/drawing/2014/main" id="{1874FD00-A6E9-6F4E-BEAF-20253DAF4197}"/>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4" name="DRAM">
                <a:extLst>
                  <a:ext uri="{FF2B5EF4-FFF2-40B4-BE49-F238E27FC236}">
                    <a16:creationId xmlns:a16="http://schemas.microsoft.com/office/drawing/2014/main" id="{6C1E8F37-B137-C546-9510-9D33EEA5B944}"/>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5" name="DRAM">
                <a:extLst>
                  <a:ext uri="{FF2B5EF4-FFF2-40B4-BE49-F238E27FC236}">
                    <a16:creationId xmlns:a16="http://schemas.microsoft.com/office/drawing/2014/main" id="{E9A156C1-4F9B-2144-B478-CA14902A62BE}"/>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6" name="DRAM">
                <a:extLst>
                  <a:ext uri="{FF2B5EF4-FFF2-40B4-BE49-F238E27FC236}">
                    <a16:creationId xmlns:a16="http://schemas.microsoft.com/office/drawing/2014/main" id="{5D3FE231-9579-B543-97D9-CC936EC8F370}"/>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4" name="Group 393">
              <a:extLst>
                <a:ext uri="{FF2B5EF4-FFF2-40B4-BE49-F238E27FC236}">
                  <a16:creationId xmlns:a16="http://schemas.microsoft.com/office/drawing/2014/main" id="{22BF00FC-B81D-7B4D-9B63-8DE814646255}"/>
                </a:ext>
              </a:extLst>
            </p:cNvPr>
            <p:cNvGrpSpPr/>
            <p:nvPr/>
          </p:nvGrpSpPr>
          <p:grpSpPr>
            <a:xfrm>
              <a:off x="5676900" y="1600199"/>
              <a:ext cx="1828800" cy="2362201"/>
              <a:chOff x="5676900" y="1170708"/>
              <a:chExt cx="1828800" cy="2791692"/>
            </a:xfrm>
          </p:grpSpPr>
          <p:cxnSp>
            <p:nvCxnSpPr>
              <p:cNvPr id="427" name="Straight Connector 426">
                <a:extLst>
                  <a:ext uri="{FF2B5EF4-FFF2-40B4-BE49-F238E27FC236}">
                    <a16:creationId xmlns:a16="http://schemas.microsoft.com/office/drawing/2014/main" id="{66825576-4991-D141-A606-275CE07F0B90}"/>
                  </a:ext>
                </a:extLst>
              </p:cNvPr>
              <p:cNvCxnSpPr>
                <a:cxnSpLocks/>
                <a:stCxn id="397" idx="0"/>
                <a:endCxn id="437"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C05FEDD8-553B-E246-AC5C-15BB1D44C318}"/>
                  </a:ext>
                </a:extLst>
              </p:cNvPr>
              <p:cNvCxnSpPr>
                <a:cxnSpLocks/>
                <a:stCxn id="399" idx="0"/>
                <a:endCxn id="439"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8FB76780-C566-3E4E-8A55-1CF551183030}"/>
                  </a:ext>
                </a:extLst>
              </p:cNvPr>
              <p:cNvCxnSpPr>
                <a:cxnSpLocks/>
                <a:stCxn id="400" idx="0"/>
                <a:endCxn id="440"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AB3A500C-1762-C142-9DAF-D39B74DCAAB7}"/>
                  </a:ext>
                </a:extLst>
              </p:cNvPr>
              <p:cNvCxnSpPr>
                <a:cxnSpLocks/>
                <a:stCxn id="401" idx="0"/>
                <a:endCxn id="441"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A37406B4-A1DE-BA40-9ABC-FB28B753EA8D}"/>
                  </a:ext>
                </a:extLst>
              </p:cNvPr>
              <p:cNvCxnSpPr>
                <a:cxnSpLocks/>
                <a:stCxn id="398" idx="0"/>
                <a:endCxn id="438"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5" name="Group 394">
              <a:extLst>
                <a:ext uri="{FF2B5EF4-FFF2-40B4-BE49-F238E27FC236}">
                  <a16:creationId xmlns:a16="http://schemas.microsoft.com/office/drawing/2014/main" id="{E3601414-FC10-A340-A9F2-B35360F8AA5F}"/>
                </a:ext>
              </a:extLst>
            </p:cNvPr>
            <p:cNvGrpSpPr/>
            <p:nvPr/>
          </p:nvGrpSpPr>
          <p:grpSpPr>
            <a:xfrm>
              <a:off x="5334000" y="1790700"/>
              <a:ext cx="2362201" cy="1828800"/>
              <a:chOff x="5333998" y="1790700"/>
              <a:chExt cx="2791691" cy="1828800"/>
            </a:xfrm>
          </p:grpSpPr>
          <p:cxnSp>
            <p:nvCxnSpPr>
              <p:cNvPr id="422" name="Straight Connector 421">
                <a:extLst>
                  <a:ext uri="{FF2B5EF4-FFF2-40B4-BE49-F238E27FC236}">
                    <a16:creationId xmlns:a16="http://schemas.microsoft.com/office/drawing/2014/main" id="{F35E9050-B57E-A94A-9B8A-7599A47F425F}"/>
                  </a:ext>
                </a:extLst>
              </p:cNvPr>
              <p:cNvCxnSpPr>
                <a:cxnSpLocks/>
                <a:stCxn id="401" idx="6"/>
                <a:endCxn id="432"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2C7C2EC-B504-BB48-9DC6-65CE93CF1E5F}"/>
                  </a:ext>
                </a:extLst>
              </p:cNvPr>
              <p:cNvCxnSpPr>
                <a:cxnSpLocks/>
                <a:stCxn id="406" idx="6"/>
                <a:endCxn id="433"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583846CB-F02D-534C-9969-8B7615699FDC}"/>
                  </a:ext>
                </a:extLst>
              </p:cNvPr>
              <p:cNvCxnSpPr>
                <a:cxnSpLocks/>
                <a:endCxn id="434" idx="0"/>
              </p:cNvCxnSpPr>
              <p:nvPr/>
            </p:nvCxnSpPr>
            <p:spPr>
              <a:xfrm flipH="1">
                <a:off x="5333998" y="2705100"/>
                <a:ext cx="2791686"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6B33149D-96A6-2E4C-B353-11478420610B}"/>
                  </a:ext>
                </a:extLst>
              </p:cNvPr>
              <p:cNvCxnSpPr>
                <a:cxnSpLocks/>
                <a:stCxn id="416" idx="6"/>
                <a:endCxn id="435"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1F40B3AF-6386-7842-A059-5DF6B3A1BEEE}"/>
                  </a:ext>
                </a:extLst>
              </p:cNvPr>
              <p:cNvCxnSpPr>
                <a:cxnSpLocks/>
                <a:stCxn id="421" idx="6"/>
                <a:endCxn id="436"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6" name="Group 395">
              <a:extLst>
                <a:ext uri="{FF2B5EF4-FFF2-40B4-BE49-F238E27FC236}">
                  <a16:creationId xmlns:a16="http://schemas.microsoft.com/office/drawing/2014/main" id="{0CEB0A94-5D02-4C48-84CA-74AD2EA1A2BA}"/>
                </a:ext>
              </a:extLst>
            </p:cNvPr>
            <p:cNvGrpSpPr/>
            <p:nvPr/>
          </p:nvGrpSpPr>
          <p:grpSpPr>
            <a:xfrm>
              <a:off x="5486400" y="1600200"/>
              <a:ext cx="2209800" cy="2209800"/>
              <a:chOff x="5486400" y="1600200"/>
              <a:chExt cx="2209800" cy="2209800"/>
            </a:xfrm>
          </p:grpSpPr>
          <p:sp>
            <p:nvSpPr>
              <p:cNvPr id="397" name="Oval 396">
                <a:extLst>
                  <a:ext uri="{FF2B5EF4-FFF2-40B4-BE49-F238E27FC236}">
                    <a16:creationId xmlns:a16="http://schemas.microsoft.com/office/drawing/2014/main" id="{5CAC80A3-2785-964C-AF7D-F3DA04063AC1}"/>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8" name="Oval 397">
                <a:extLst>
                  <a:ext uri="{FF2B5EF4-FFF2-40B4-BE49-F238E27FC236}">
                    <a16:creationId xmlns:a16="http://schemas.microsoft.com/office/drawing/2014/main" id="{0DACBBC9-83C1-534B-82C4-1CC17CC0CC39}"/>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9" name="Oval 398">
                <a:extLst>
                  <a:ext uri="{FF2B5EF4-FFF2-40B4-BE49-F238E27FC236}">
                    <a16:creationId xmlns:a16="http://schemas.microsoft.com/office/drawing/2014/main" id="{B006351D-1681-5E4E-9833-C8B18EEBA193}"/>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0" name="Oval 399">
                <a:extLst>
                  <a:ext uri="{FF2B5EF4-FFF2-40B4-BE49-F238E27FC236}">
                    <a16:creationId xmlns:a16="http://schemas.microsoft.com/office/drawing/2014/main" id="{121DA3DE-42CF-AA41-B62D-C5884F8E9599}"/>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1" name="Oval 400">
                <a:extLst>
                  <a:ext uri="{FF2B5EF4-FFF2-40B4-BE49-F238E27FC236}">
                    <a16:creationId xmlns:a16="http://schemas.microsoft.com/office/drawing/2014/main" id="{17AFB6DE-6324-8748-8969-24311267FAB1}"/>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2" name="Oval 401">
                <a:extLst>
                  <a:ext uri="{FF2B5EF4-FFF2-40B4-BE49-F238E27FC236}">
                    <a16:creationId xmlns:a16="http://schemas.microsoft.com/office/drawing/2014/main" id="{3CD32634-F17B-334A-9B7D-89B774CE5C15}"/>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3" name="Oval 402">
                <a:extLst>
                  <a:ext uri="{FF2B5EF4-FFF2-40B4-BE49-F238E27FC236}">
                    <a16:creationId xmlns:a16="http://schemas.microsoft.com/office/drawing/2014/main" id="{4A4B272E-AC75-C248-A5B8-AAC608C9A2D5}"/>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4" name="Oval 403">
                <a:extLst>
                  <a:ext uri="{FF2B5EF4-FFF2-40B4-BE49-F238E27FC236}">
                    <a16:creationId xmlns:a16="http://schemas.microsoft.com/office/drawing/2014/main" id="{FE89EF87-4F03-7F44-A3F6-D4BD1A634048}"/>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5" name="Oval 404">
                <a:extLst>
                  <a:ext uri="{FF2B5EF4-FFF2-40B4-BE49-F238E27FC236}">
                    <a16:creationId xmlns:a16="http://schemas.microsoft.com/office/drawing/2014/main" id="{FE50D5CD-8EE7-6E49-9324-D95F1BF7716F}"/>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6" name="Oval 405">
                <a:extLst>
                  <a:ext uri="{FF2B5EF4-FFF2-40B4-BE49-F238E27FC236}">
                    <a16:creationId xmlns:a16="http://schemas.microsoft.com/office/drawing/2014/main" id="{F1670559-868E-AC43-8485-7A0CD3BBF6DD}"/>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7" name="Oval 406">
                <a:extLst>
                  <a:ext uri="{FF2B5EF4-FFF2-40B4-BE49-F238E27FC236}">
                    <a16:creationId xmlns:a16="http://schemas.microsoft.com/office/drawing/2014/main" id="{8A4D17F5-B8CC-454E-AAE6-2BB19366F797}"/>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8" name="Oval 407">
                <a:extLst>
                  <a:ext uri="{FF2B5EF4-FFF2-40B4-BE49-F238E27FC236}">
                    <a16:creationId xmlns:a16="http://schemas.microsoft.com/office/drawing/2014/main" id="{403FA7A9-CA8A-C246-9A8D-4B2D6CCB5BED}"/>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9" name="Oval 408">
                <a:extLst>
                  <a:ext uri="{FF2B5EF4-FFF2-40B4-BE49-F238E27FC236}">
                    <a16:creationId xmlns:a16="http://schemas.microsoft.com/office/drawing/2014/main" id="{914EE22A-B051-274B-B345-0D2FA2B1F1FD}"/>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0" name="Oval 409">
                <a:extLst>
                  <a:ext uri="{FF2B5EF4-FFF2-40B4-BE49-F238E27FC236}">
                    <a16:creationId xmlns:a16="http://schemas.microsoft.com/office/drawing/2014/main" id="{BDDD48E8-8884-574D-B570-D4559E5AC908}"/>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1" name="Oval 410">
                <a:extLst>
                  <a:ext uri="{FF2B5EF4-FFF2-40B4-BE49-F238E27FC236}">
                    <a16:creationId xmlns:a16="http://schemas.microsoft.com/office/drawing/2014/main" id="{111294A3-02F0-FC49-AD3B-E507B6D2BE99}"/>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2" name="Oval 411">
                <a:extLst>
                  <a:ext uri="{FF2B5EF4-FFF2-40B4-BE49-F238E27FC236}">
                    <a16:creationId xmlns:a16="http://schemas.microsoft.com/office/drawing/2014/main" id="{48731768-F3AB-8E49-A023-62B38772DB46}"/>
                  </a:ext>
                </a:extLst>
              </p:cNvPr>
              <p:cNvSpPr/>
              <p:nvPr/>
            </p:nvSpPr>
            <p:spPr>
              <a:xfrm>
                <a:off x="54864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3" name="Oval 412">
                <a:extLst>
                  <a:ext uri="{FF2B5EF4-FFF2-40B4-BE49-F238E27FC236}">
                    <a16:creationId xmlns:a16="http://schemas.microsoft.com/office/drawing/2014/main" id="{2BF851CC-F68B-9B4C-A58B-81DC812CDE0F}"/>
                  </a:ext>
                </a:extLst>
              </p:cNvPr>
              <p:cNvSpPr/>
              <p:nvPr/>
            </p:nvSpPr>
            <p:spPr>
              <a:xfrm>
                <a:off x="59436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4" name="Oval 413">
                <a:extLst>
                  <a:ext uri="{FF2B5EF4-FFF2-40B4-BE49-F238E27FC236}">
                    <a16:creationId xmlns:a16="http://schemas.microsoft.com/office/drawing/2014/main" id="{9D63C112-10DF-624C-8D85-74C0EA9ED444}"/>
                  </a:ext>
                </a:extLst>
              </p:cNvPr>
              <p:cNvSpPr/>
              <p:nvPr/>
            </p:nvSpPr>
            <p:spPr>
              <a:xfrm>
                <a:off x="64008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5" name="Oval 414">
                <a:extLst>
                  <a:ext uri="{FF2B5EF4-FFF2-40B4-BE49-F238E27FC236}">
                    <a16:creationId xmlns:a16="http://schemas.microsoft.com/office/drawing/2014/main" id="{447245FE-FD9D-CA40-8259-1603D9CEB6D8}"/>
                  </a:ext>
                </a:extLst>
              </p:cNvPr>
              <p:cNvSpPr/>
              <p:nvPr/>
            </p:nvSpPr>
            <p:spPr>
              <a:xfrm>
                <a:off x="68580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6" name="Oval 415">
                <a:extLst>
                  <a:ext uri="{FF2B5EF4-FFF2-40B4-BE49-F238E27FC236}">
                    <a16:creationId xmlns:a16="http://schemas.microsoft.com/office/drawing/2014/main" id="{CC79A9FE-3B4F-8445-A57E-FCB77904C8B2}"/>
                  </a:ext>
                </a:extLst>
              </p:cNvPr>
              <p:cNvSpPr/>
              <p:nvPr/>
            </p:nvSpPr>
            <p:spPr>
              <a:xfrm>
                <a:off x="73152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7" name="Oval 416">
                <a:extLst>
                  <a:ext uri="{FF2B5EF4-FFF2-40B4-BE49-F238E27FC236}">
                    <a16:creationId xmlns:a16="http://schemas.microsoft.com/office/drawing/2014/main" id="{530B1789-DEDE-5A4F-B6E8-2F2A76B4CCA5}"/>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8" name="Oval 417">
                <a:extLst>
                  <a:ext uri="{FF2B5EF4-FFF2-40B4-BE49-F238E27FC236}">
                    <a16:creationId xmlns:a16="http://schemas.microsoft.com/office/drawing/2014/main" id="{25A88D22-A089-B446-90A4-D23E278BD77B}"/>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9" name="Oval 418">
                <a:extLst>
                  <a:ext uri="{FF2B5EF4-FFF2-40B4-BE49-F238E27FC236}">
                    <a16:creationId xmlns:a16="http://schemas.microsoft.com/office/drawing/2014/main" id="{BE8D1DAB-6891-EF42-A2A3-F98009328A0C}"/>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0" name="Oval 419">
                <a:extLst>
                  <a:ext uri="{FF2B5EF4-FFF2-40B4-BE49-F238E27FC236}">
                    <a16:creationId xmlns:a16="http://schemas.microsoft.com/office/drawing/2014/main" id="{D588EFFB-B1F6-594B-8932-B3E72E749BB6}"/>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1" name="Oval 420">
                <a:extLst>
                  <a:ext uri="{FF2B5EF4-FFF2-40B4-BE49-F238E27FC236}">
                    <a16:creationId xmlns:a16="http://schemas.microsoft.com/office/drawing/2014/main" id="{D7A2543D-F2FA-2846-88E0-36744AC44107}"/>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442" name="Group 441">
            <a:extLst>
              <a:ext uri="{FF2B5EF4-FFF2-40B4-BE49-F238E27FC236}">
                <a16:creationId xmlns:a16="http://schemas.microsoft.com/office/drawing/2014/main" id="{69B8068D-BF55-2445-AA62-170FB58B36DB}"/>
              </a:ext>
            </a:extLst>
          </p:cNvPr>
          <p:cNvGrpSpPr/>
          <p:nvPr/>
        </p:nvGrpSpPr>
        <p:grpSpPr>
          <a:xfrm>
            <a:off x="4859036" y="2404844"/>
            <a:ext cx="1414038" cy="1414038"/>
            <a:chOff x="4876800" y="1600199"/>
            <a:chExt cx="2819401" cy="2819401"/>
          </a:xfrm>
        </p:grpSpPr>
        <p:grpSp>
          <p:nvGrpSpPr>
            <p:cNvPr id="443" name="Group 442">
              <a:extLst>
                <a:ext uri="{FF2B5EF4-FFF2-40B4-BE49-F238E27FC236}">
                  <a16:creationId xmlns:a16="http://schemas.microsoft.com/office/drawing/2014/main" id="{D198D2CE-51A2-A441-BAC1-C5E8EA0E0648}"/>
                </a:ext>
              </a:extLst>
            </p:cNvPr>
            <p:cNvGrpSpPr/>
            <p:nvPr/>
          </p:nvGrpSpPr>
          <p:grpSpPr>
            <a:xfrm>
              <a:off x="5486400" y="3962400"/>
              <a:ext cx="2209800" cy="457200"/>
              <a:chOff x="5486400" y="3962400"/>
              <a:chExt cx="2209800" cy="457200"/>
            </a:xfrm>
          </p:grpSpPr>
          <p:sp>
            <p:nvSpPr>
              <p:cNvPr id="488" name="DRAM">
                <a:extLst>
                  <a:ext uri="{FF2B5EF4-FFF2-40B4-BE49-F238E27FC236}">
                    <a16:creationId xmlns:a16="http://schemas.microsoft.com/office/drawing/2014/main" id="{0678D576-D408-374F-BB1E-37E5E148221D}"/>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9" name="DRAM">
                <a:extLst>
                  <a:ext uri="{FF2B5EF4-FFF2-40B4-BE49-F238E27FC236}">
                    <a16:creationId xmlns:a16="http://schemas.microsoft.com/office/drawing/2014/main" id="{EF3D6B44-03F3-FA47-A211-89B88C1D8801}"/>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0" name="DRAM">
                <a:extLst>
                  <a:ext uri="{FF2B5EF4-FFF2-40B4-BE49-F238E27FC236}">
                    <a16:creationId xmlns:a16="http://schemas.microsoft.com/office/drawing/2014/main" id="{D7530F8D-26C2-C347-96FC-A67F07A00680}"/>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1" name="DRAM">
                <a:extLst>
                  <a:ext uri="{FF2B5EF4-FFF2-40B4-BE49-F238E27FC236}">
                    <a16:creationId xmlns:a16="http://schemas.microsoft.com/office/drawing/2014/main" id="{81C987C6-F8C8-D942-B797-54712625359A}"/>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2" name="DRAM">
                <a:extLst>
                  <a:ext uri="{FF2B5EF4-FFF2-40B4-BE49-F238E27FC236}">
                    <a16:creationId xmlns:a16="http://schemas.microsoft.com/office/drawing/2014/main" id="{5799F454-A959-5741-AE35-1BD49ED8E542}"/>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4" name="Group 443">
              <a:extLst>
                <a:ext uri="{FF2B5EF4-FFF2-40B4-BE49-F238E27FC236}">
                  <a16:creationId xmlns:a16="http://schemas.microsoft.com/office/drawing/2014/main" id="{16780B42-A788-A042-AB39-8DD97B532AF6}"/>
                </a:ext>
              </a:extLst>
            </p:cNvPr>
            <p:cNvGrpSpPr/>
            <p:nvPr/>
          </p:nvGrpSpPr>
          <p:grpSpPr>
            <a:xfrm>
              <a:off x="4876800" y="1600200"/>
              <a:ext cx="457200" cy="2209800"/>
              <a:chOff x="4876800" y="1600200"/>
              <a:chExt cx="457200" cy="2209800"/>
            </a:xfrm>
          </p:grpSpPr>
          <p:sp>
            <p:nvSpPr>
              <p:cNvPr id="483" name="DRAM">
                <a:extLst>
                  <a:ext uri="{FF2B5EF4-FFF2-40B4-BE49-F238E27FC236}">
                    <a16:creationId xmlns:a16="http://schemas.microsoft.com/office/drawing/2014/main" id="{900429D3-F700-B545-81E6-C863C38D624B}"/>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4" name="DRAM">
                <a:extLst>
                  <a:ext uri="{FF2B5EF4-FFF2-40B4-BE49-F238E27FC236}">
                    <a16:creationId xmlns:a16="http://schemas.microsoft.com/office/drawing/2014/main" id="{3BE8BAE2-67F2-004F-8688-652275D2FB1A}"/>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5" name="DRAM">
                <a:extLst>
                  <a:ext uri="{FF2B5EF4-FFF2-40B4-BE49-F238E27FC236}">
                    <a16:creationId xmlns:a16="http://schemas.microsoft.com/office/drawing/2014/main" id="{B468E5A2-4C92-F341-AF9F-C025BA07AF6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6" name="DRAM">
                <a:extLst>
                  <a:ext uri="{FF2B5EF4-FFF2-40B4-BE49-F238E27FC236}">
                    <a16:creationId xmlns:a16="http://schemas.microsoft.com/office/drawing/2014/main" id="{869B0F21-4DD9-9242-8C2D-5555525158CC}"/>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7" name="DRAM">
                <a:extLst>
                  <a:ext uri="{FF2B5EF4-FFF2-40B4-BE49-F238E27FC236}">
                    <a16:creationId xmlns:a16="http://schemas.microsoft.com/office/drawing/2014/main" id="{D75EC8AE-5B52-E64A-A8CB-7EE2D5BDA8FF}"/>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5" name="Group 444">
              <a:extLst>
                <a:ext uri="{FF2B5EF4-FFF2-40B4-BE49-F238E27FC236}">
                  <a16:creationId xmlns:a16="http://schemas.microsoft.com/office/drawing/2014/main" id="{C48ADD2C-8A28-0E4D-9B87-797E8D373E6A}"/>
                </a:ext>
              </a:extLst>
            </p:cNvPr>
            <p:cNvGrpSpPr/>
            <p:nvPr/>
          </p:nvGrpSpPr>
          <p:grpSpPr>
            <a:xfrm>
              <a:off x="5676900" y="1600199"/>
              <a:ext cx="1828800" cy="2362201"/>
              <a:chOff x="5676900" y="1170708"/>
              <a:chExt cx="1828800" cy="2791692"/>
            </a:xfrm>
          </p:grpSpPr>
          <p:cxnSp>
            <p:nvCxnSpPr>
              <p:cNvPr id="478" name="Straight Connector 477">
                <a:extLst>
                  <a:ext uri="{FF2B5EF4-FFF2-40B4-BE49-F238E27FC236}">
                    <a16:creationId xmlns:a16="http://schemas.microsoft.com/office/drawing/2014/main" id="{D5273E0E-2E69-C543-B299-7151560E4744}"/>
                  </a:ext>
                </a:extLst>
              </p:cNvPr>
              <p:cNvCxnSpPr>
                <a:cxnSpLocks/>
                <a:stCxn id="448" idx="0"/>
                <a:endCxn id="488"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32CB46B5-29CC-E640-B989-83C91A0F1DC6}"/>
                  </a:ext>
                </a:extLst>
              </p:cNvPr>
              <p:cNvCxnSpPr>
                <a:cxnSpLocks/>
                <a:stCxn id="450" idx="0"/>
                <a:endCxn id="490"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BE99638C-67B6-5344-B38C-BA715AC38263}"/>
                  </a:ext>
                </a:extLst>
              </p:cNvPr>
              <p:cNvCxnSpPr>
                <a:cxnSpLocks/>
                <a:stCxn id="451" idx="0"/>
                <a:endCxn id="491"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7FB28B8-39C8-6F46-84D4-8A26AE6E0CF8}"/>
                  </a:ext>
                </a:extLst>
              </p:cNvPr>
              <p:cNvCxnSpPr>
                <a:cxnSpLocks/>
                <a:stCxn id="452" idx="0"/>
                <a:endCxn id="492"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5DB3D965-AC2B-D64E-BC8C-316F3DA0E93A}"/>
                  </a:ext>
                </a:extLst>
              </p:cNvPr>
              <p:cNvCxnSpPr>
                <a:cxnSpLocks/>
                <a:stCxn id="449" idx="0"/>
                <a:endCxn id="489"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6" name="Group 445">
              <a:extLst>
                <a:ext uri="{FF2B5EF4-FFF2-40B4-BE49-F238E27FC236}">
                  <a16:creationId xmlns:a16="http://schemas.microsoft.com/office/drawing/2014/main" id="{A29A615E-F89D-A841-BF3B-7B6BFA18A1DA}"/>
                </a:ext>
              </a:extLst>
            </p:cNvPr>
            <p:cNvGrpSpPr/>
            <p:nvPr/>
          </p:nvGrpSpPr>
          <p:grpSpPr>
            <a:xfrm>
              <a:off x="5334000" y="1790700"/>
              <a:ext cx="2362201" cy="1828800"/>
              <a:chOff x="5333998" y="1790700"/>
              <a:chExt cx="2791691" cy="1828800"/>
            </a:xfrm>
          </p:grpSpPr>
          <p:cxnSp>
            <p:nvCxnSpPr>
              <p:cNvPr id="473" name="Straight Connector 472">
                <a:extLst>
                  <a:ext uri="{FF2B5EF4-FFF2-40B4-BE49-F238E27FC236}">
                    <a16:creationId xmlns:a16="http://schemas.microsoft.com/office/drawing/2014/main" id="{830CB917-365E-F643-BA30-E874848DB8A2}"/>
                  </a:ext>
                </a:extLst>
              </p:cNvPr>
              <p:cNvCxnSpPr>
                <a:cxnSpLocks/>
                <a:stCxn id="452" idx="6"/>
                <a:endCxn id="483"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FBE9D054-33AF-B143-96FD-890B3149E8CB}"/>
                  </a:ext>
                </a:extLst>
              </p:cNvPr>
              <p:cNvCxnSpPr>
                <a:cxnSpLocks/>
                <a:stCxn id="457" idx="6"/>
                <a:endCxn id="484"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FB5426AA-0D88-4241-A8FF-C378BCD21C4E}"/>
                  </a:ext>
                </a:extLst>
              </p:cNvPr>
              <p:cNvCxnSpPr>
                <a:cxnSpLocks/>
                <a:stCxn id="462" idx="6"/>
                <a:endCxn id="485"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C2B13EE8-91D5-CC45-8C9E-D56FB7F7BA01}"/>
                  </a:ext>
                </a:extLst>
              </p:cNvPr>
              <p:cNvCxnSpPr>
                <a:cxnSpLocks/>
                <a:stCxn id="467" idx="6"/>
                <a:endCxn id="486"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9B7FBB1A-D3BB-724A-9778-29263723AFA2}"/>
                  </a:ext>
                </a:extLst>
              </p:cNvPr>
              <p:cNvCxnSpPr>
                <a:cxnSpLocks/>
                <a:stCxn id="472" idx="6"/>
                <a:endCxn id="487"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13348C4C-7884-CB44-B7DE-A56D7A15844F}"/>
                </a:ext>
              </a:extLst>
            </p:cNvPr>
            <p:cNvGrpSpPr/>
            <p:nvPr/>
          </p:nvGrpSpPr>
          <p:grpSpPr>
            <a:xfrm>
              <a:off x="5486400" y="1600200"/>
              <a:ext cx="2209800" cy="2209800"/>
              <a:chOff x="5486400" y="1600200"/>
              <a:chExt cx="2209800" cy="2209800"/>
            </a:xfrm>
          </p:grpSpPr>
          <p:sp>
            <p:nvSpPr>
              <p:cNvPr id="448" name="Oval 447">
                <a:extLst>
                  <a:ext uri="{FF2B5EF4-FFF2-40B4-BE49-F238E27FC236}">
                    <a16:creationId xmlns:a16="http://schemas.microsoft.com/office/drawing/2014/main" id="{24C71FF8-3179-F14D-86F6-A1C637F1A2F4}"/>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9" name="Oval 448">
                <a:extLst>
                  <a:ext uri="{FF2B5EF4-FFF2-40B4-BE49-F238E27FC236}">
                    <a16:creationId xmlns:a16="http://schemas.microsoft.com/office/drawing/2014/main" id="{5BED9737-40F0-804A-B12A-C19DF7CEA3C3}"/>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0" name="Oval 449">
                <a:extLst>
                  <a:ext uri="{FF2B5EF4-FFF2-40B4-BE49-F238E27FC236}">
                    <a16:creationId xmlns:a16="http://schemas.microsoft.com/office/drawing/2014/main" id="{814C4FE6-8FDE-F44E-AE75-F03234EFFD74}"/>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1" name="Oval 450">
                <a:extLst>
                  <a:ext uri="{FF2B5EF4-FFF2-40B4-BE49-F238E27FC236}">
                    <a16:creationId xmlns:a16="http://schemas.microsoft.com/office/drawing/2014/main" id="{387778BC-760E-4844-B58B-FBAB72CAEACF}"/>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2" name="Oval 451">
                <a:extLst>
                  <a:ext uri="{FF2B5EF4-FFF2-40B4-BE49-F238E27FC236}">
                    <a16:creationId xmlns:a16="http://schemas.microsoft.com/office/drawing/2014/main" id="{06954692-01E8-364F-9096-547A9F0F1DCB}"/>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3" name="Oval 452">
                <a:extLst>
                  <a:ext uri="{FF2B5EF4-FFF2-40B4-BE49-F238E27FC236}">
                    <a16:creationId xmlns:a16="http://schemas.microsoft.com/office/drawing/2014/main" id="{BE7E0E99-EFBE-904A-87E7-32B675135F8A}"/>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4" name="Oval 453">
                <a:extLst>
                  <a:ext uri="{FF2B5EF4-FFF2-40B4-BE49-F238E27FC236}">
                    <a16:creationId xmlns:a16="http://schemas.microsoft.com/office/drawing/2014/main" id="{2229678A-3CFC-2E48-A46F-EB5C710DF52A}"/>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5" name="Oval 454">
                <a:extLst>
                  <a:ext uri="{FF2B5EF4-FFF2-40B4-BE49-F238E27FC236}">
                    <a16:creationId xmlns:a16="http://schemas.microsoft.com/office/drawing/2014/main" id="{52BEC7C7-BDB5-0E45-B194-02F9D064F9BC}"/>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6" name="Oval 455">
                <a:extLst>
                  <a:ext uri="{FF2B5EF4-FFF2-40B4-BE49-F238E27FC236}">
                    <a16:creationId xmlns:a16="http://schemas.microsoft.com/office/drawing/2014/main" id="{9AFA80CE-EF96-D14E-94E6-38E92D53DEF9}"/>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7" name="Oval 456">
                <a:extLst>
                  <a:ext uri="{FF2B5EF4-FFF2-40B4-BE49-F238E27FC236}">
                    <a16:creationId xmlns:a16="http://schemas.microsoft.com/office/drawing/2014/main" id="{DEECA570-AE76-1B4A-99B4-0FC906931064}"/>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8" name="Oval 457">
                <a:extLst>
                  <a:ext uri="{FF2B5EF4-FFF2-40B4-BE49-F238E27FC236}">
                    <a16:creationId xmlns:a16="http://schemas.microsoft.com/office/drawing/2014/main" id="{628374C7-FC57-5B42-B1DE-FA1FB56CCDCA}"/>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9" name="Oval 458">
                <a:extLst>
                  <a:ext uri="{FF2B5EF4-FFF2-40B4-BE49-F238E27FC236}">
                    <a16:creationId xmlns:a16="http://schemas.microsoft.com/office/drawing/2014/main" id="{80F7262C-9673-4B40-A4AE-4BA8B0B0CA34}"/>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0" name="Oval 459">
                <a:extLst>
                  <a:ext uri="{FF2B5EF4-FFF2-40B4-BE49-F238E27FC236}">
                    <a16:creationId xmlns:a16="http://schemas.microsoft.com/office/drawing/2014/main" id="{7F3ADF92-BBB6-1148-819E-571498015E80}"/>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1" name="Oval 460">
                <a:extLst>
                  <a:ext uri="{FF2B5EF4-FFF2-40B4-BE49-F238E27FC236}">
                    <a16:creationId xmlns:a16="http://schemas.microsoft.com/office/drawing/2014/main" id="{A0C1A5B2-2187-A44A-9655-0793CDEADDFB}"/>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2" name="Oval 461">
                <a:extLst>
                  <a:ext uri="{FF2B5EF4-FFF2-40B4-BE49-F238E27FC236}">
                    <a16:creationId xmlns:a16="http://schemas.microsoft.com/office/drawing/2014/main" id="{479B3574-7BF1-B144-9945-92FBFA41E6D8}"/>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463" name="Oval 462">
                <a:extLst>
                  <a:ext uri="{FF2B5EF4-FFF2-40B4-BE49-F238E27FC236}">
                    <a16:creationId xmlns:a16="http://schemas.microsoft.com/office/drawing/2014/main" id="{DED774DC-06AE-9D48-86FC-A00763484136}"/>
                  </a:ext>
                </a:extLst>
              </p:cNvPr>
              <p:cNvSpPr/>
              <p:nvPr/>
            </p:nvSpPr>
            <p:spPr>
              <a:xfrm>
                <a:off x="54864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4" name="Oval 463">
                <a:extLst>
                  <a:ext uri="{FF2B5EF4-FFF2-40B4-BE49-F238E27FC236}">
                    <a16:creationId xmlns:a16="http://schemas.microsoft.com/office/drawing/2014/main" id="{7B2A9E4B-44A2-164B-B1DB-443A919613CC}"/>
                  </a:ext>
                </a:extLst>
              </p:cNvPr>
              <p:cNvSpPr/>
              <p:nvPr/>
            </p:nvSpPr>
            <p:spPr>
              <a:xfrm>
                <a:off x="59436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5" name="Oval 464">
                <a:extLst>
                  <a:ext uri="{FF2B5EF4-FFF2-40B4-BE49-F238E27FC236}">
                    <a16:creationId xmlns:a16="http://schemas.microsoft.com/office/drawing/2014/main" id="{829FDD50-D31C-2540-9085-DB8414EF4E8E}"/>
                  </a:ext>
                </a:extLst>
              </p:cNvPr>
              <p:cNvSpPr/>
              <p:nvPr/>
            </p:nvSpPr>
            <p:spPr>
              <a:xfrm>
                <a:off x="64008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6" name="Oval 465">
                <a:extLst>
                  <a:ext uri="{FF2B5EF4-FFF2-40B4-BE49-F238E27FC236}">
                    <a16:creationId xmlns:a16="http://schemas.microsoft.com/office/drawing/2014/main" id="{5E7C2804-8644-B746-835C-D065FA8D5405}"/>
                  </a:ext>
                </a:extLst>
              </p:cNvPr>
              <p:cNvSpPr/>
              <p:nvPr/>
            </p:nvSpPr>
            <p:spPr>
              <a:xfrm>
                <a:off x="68580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7" name="Oval 466">
                <a:extLst>
                  <a:ext uri="{FF2B5EF4-FFF2-40B4-BE49-F238E27FC236}">
                    <a16:creationId xmlns:a16="http://schemas.microsoft.com/office/drawing/2014/main" id="{87C05D59-E623-A04A-80B1-E6FFE75C92D6}"/>
                  </a:ext>
                </a:extLst>
              </p:cNvPr>
              <p:cNvSpPr/>
              <p:nvPr/>
            </p:nvSpPr>
            <p:spPr>
              <a:xfrm>
                <a:off x="73152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8" name="Oval 467">
                <a:extLst>
                  <a:ext uri="{FF2B5EF4-FFF2-40B4-BE49-F238E27FC236}">
                    <a16:creationId xmlns:a16="http://schemas.microsoft.com/office/drawing/2014/main" id="{3267DF9E-FA37-7D44-9F34-901B4C4F4D7B}"/>
                  </a:ext>
                </a:extLst>
              </p:cNvPr>
              <p:cNvSpPr/>
              <p:nvPr/>
            </p:nvSpPr>
            <p:spPr>
              <a:xfrm>
                <a:off x="5486400" y="34290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9" name="Oval 468">
                <a:extLst>
                  <a:ext uri="{FF2B5EF4-FFF2-40B4-BE49-F238E27FC236}">
                    <a16:creationId xmlns:a16="http://schemas.microsoft.com/office/drawing/2014/main" id="{4B23D1B3-4F53-D54D-8431-CF0A97582A40}"/>
                  </a:ext>
                </a:extLst>
              </p:cNvPr>
              <p:cNvSpPr/>
              <p:nvPr/>
            </p:nvSpPr>
            <p:spPr>
              <a:xfrm>
                <a:off x="5943600" y="34290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0" name="Oval 469">
                <a:extLst>
                  <a:ext uri="{FF2B5EF4-FFF2-40B4-BE49-F238E27FC236}">
                    <a16:creationId xmlns:a16="http://schemas.microsoft.com/office/drawing/2014/main" id="{2D6333D6-7104-384F-AF49-E796BD27E384}"/>
                  </a:ext>
                </a:extLst>
              </p:cNvPr>
              <p:cNvSpPr/>
              <p:nvPr/>
            </p:nvSpPr>
            <p:spPr>
              <a:xfrm>
                <a:off x="6400800" y="34290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1" name="Oval 470">
                <a:extLst>
                  <a:ext uri="{FF2B5EF4-FFF2-40B4-BE49-F238E27FC236}">
                    <a16:creationId xmlns:a16="http://schemas.microsoft.com/office/drawing/2014/main" id="{F6EE3721-CE27-C448-A382-4681B02FBCF6}"/>
                  </a:ext>
                </a:extLst>
              </p:cNvPr>
              <p:cNvSpPr/>
              <p:nvPr/>
            </p:nvSpPr>
            <p:spPr>
              <a:xfrm>
                <a:off x="6858000" y="34290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2" name="Oval 471">
                <a:extLst>
                  <a:ext uri="{FF2B5EF4-FFF2-40B4-BE49-F238E27FC236}">
                    <a16:creationId xmlns:a16="http://schemas.microsoft.com/office/drawing/2014/main" id="{DB8D1C2C-8531-384A-A4CD-73FF528A9A53}"/>
                  </a:ext>
                </a:extLst>
              </p:cNvPr>
              <p:cNvSpPr/>
              <p:nvPr/>
            </p:nvSpPr>
            <p:spPr>
              <a:xfrm>
                <a:off x="7315200" y="34290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grpSp>
      </p:grpSp>
      <p:grpSp>
        <p:nvGrpSpPr>
          <p:cNvPr id="493" name="Group 492">
            <a:extLst>
              <a:ext uri="{FF2B5EF4-FFF2-40B4-BE49-F238E27FC236}">
                <a16:creationId xmlns:a16="http://schemas.microsoft.com/office/drawing/2014/main" id="{C18E73BE-3676-6C47-99A2-2502C0DABE65}"/>
              </a:ext>
            </a:extLst>
          </p:cNvPr>
          <p:cNvGrpSpPr/>
          <p:nvPr/>
        </p:nvGrpSpPr>
        <p:grpSpPr>
          <a:xfrm>
            <a:off x="6416564" y="2404844"/>
            <a:ext cx="1414038" cy="1414038"/>
            <a:chOff x="4876800" y="1600199"/>
            <a:chExt cx="2819401" cy="2819401"/>
          </a:xfrm>
        </p:grpSpPr>
        <p:grpSp>
          <p:nvGrpSpPr>
            <p:cNvPr id="494" name="Group 493">
              <a:extLst>
                <a:ext uri="{FF2B5EF4-FFF2-40B4-BE49-F238E27FC236}">
                  <a16:creationId xmlns:a16="http://schemas.microsoft.com/office/drawing/2014/main" id="{7A31BB98-6CE6-844D-B7DE-C384980CF0C5}"/>
                </a:ext>
              </a:extLst>
            </p:cNvPr>
            <p:cNvGrpSpPr/>
            <p:nvPr/>
          </p:nvGrpSpPr>
          <p:grpSpPr>
            <a:xfrm>
              <a:off x="5486400" y="3962400"/>
              <a:ext cx="2209800" cy="457200"/>
              <a:chOff x="5486400" y="3962400"/>
              <a:chExt cx="2209800" cy="457200"/>
            </a:xfrm>
          </p:grpSpPr>
          <p:sp>
            <p:nvSpPr>
              <p:cNvPr id="539" name="DRAM">
                <a:extLst>
                  <a:ext uri="{FF2B5EF4-FFF2-40B4-BE49-F238E27FC236}">
                    <a16:creationId xmlns:a16="http://schemas.microsoft.com/office/drawing/2014/main" id="{9A1BD144-AEC9-3045-83AB-BD0ABC7379C5}"/>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0" name="DRAM">
                <a:extLst>
                  <a:ext uri="{FF2B5EF4-FFF2-40B4-BE49-F238E27FC236}">
                    <a16:creationId xmlns:a16="http://schemas.microsoft.com/office/drawing/2014/main" id="{761EC13D-6A91-7444-AD80-A8BAB533BA95}"/>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1" name="DRAM">
                <a:extLst>
                  <a:ext uri="{FF2B5EF4-FFF2-40B4-BE49-F238E27FC236}">
                    <a16:creationId xmlns:a16="http://schemas.microsoft.com/office/drawing/2014/main" id="{0C4B4D74-9199-0D49-85BF-D3B0AE5A0A9C}"/>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2" name="DRAM">
                <a:extLst>
                  <a:ext uri="{FF2B5EF4-FFF2-40B4-BE49-F238E27FC236}">
                    <a16:creationId xmlns:a16="http://schemas.microsoft.com/office/drawing/2014/main" id="{CF958D15-7F01-4148-8183-4CDE60D57BB0}"/>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3" name="DRAM">
                <a:extLst>
                  <a:ext uri="{FF2B5EF4-FFF2-40B4-BE49-F238E27FC236}">
                    <a16:creationId xmlns:a16="http://schemas.microsoft.com/office/drawing/2014/main" id="{22072E6E-43C3-434E-85B9-1734A3DA3CC8}"/>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5" name="Group 494">
              <a:extLst>
                <a:ext uri="{FF2B5EF4-FFF2-40B4-BE49-F238E27FC236}">
                  <a16:creationId xmlns:a16="http://schemas.microsoft.com/office/drawing/2014/main" id="{C85E57FF-417D-1244-90BE-91B56947ED6A}"/>
                </a:ext>
              </a:extLst>
            </p:cNvPr>
            <p:cNvGrpSpPr/>
            <p:nvPr/>
          </p:nvGrpSpPr>
          <p:grpSpPr>
            <a:xfrm>
              <a:off x="4876800" y="1600200"/>
              <a:ext cx="457200" cy="2209800"/>
              <a:chOff x="4876800" y="1600200"/>
              <a:chExt cx="457200" cy="2209800"/>
            </a:xfrm>
          </p:grpSpPr>
          <p:sp>
            <p:nvSpPr>
              <p:cNvPr id="534" name="DRAM">
                <a:extLst>
                  <a:ext uri="{FF2B5EF4-FFF2-40B4-BE49-F238E27FC236}">
                    <a16:creationId xmlns:a16="http://schemas.microsoft.com/office/drawing/2014/main" id="{AA216CB4-B04A-F641-B4A2-54AE2C718F39}"/>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5" name="DRAM">
                <a:extLst>
                  <a:ext uri="{FF2B5EF4-FFF2-40B4-BE49-F238E27FC236}">
                    <a16:creationId xmlns:a16="http://schemas.microsoft.com/office/drawing/2014/main" id="{CF772D57-1478-674C-9626-DBB9A5139FE0}"/>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6" name="DRAM">
                <a:extLst>
                  <a:ext uri="{FF2B5EF4-FFF2-40B4-BE49-F238E27FC236}">
                    <a16:creationId xmlns:a16="http://schemas.microsoft.com/office/drawing/2014/main" id="{2DB3F5F4-4E6C-2C4B-87DB-6CDC6AE700C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7" name="DRAM">
                <a:extLst>
                  <a:ext uri="{FF2B5EF4-FFF2-40B4-BE49-F238E27FC236}">
                    <a16:creationId xmlns:a16="http://schemas.microsoft.com/office/drawing/2014/main" id="{C621CC86-C337-CB4E-8947-45BF29EB84DA}"/>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8" name="DRAM">
                <a:extLst>
                  <a:ext uri="{FF2B5EF4-FFF2-40B4-BE49-F238E27FC236}">
                    <a16:creationId xmlns:a16="http://schemas.microsoft.com/office/drawing/2014/main" id="{29C4F183-DFE7-E044-BFF0-3D5499757A44}"/>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6" name="Group 495">
              <a:extLst>
                <a:ext uri="{FF2B5EF4-FFF2-40B4-BE49-F238E27FC236}">
                  <a16:creationId xmlns:a16="http://schemas.microsoft.com/office/drawing/2014/main" id="{6F02C8AE-47E3-B04D-9F06-83FA57235803}"/>
                </a:ext>
              </a:extLst>
            </p:cNvPr>
            <p:cNvGrpSpPr/>
            <p:nvPr/>
          </p:nvGrpSpPr>
          <p:grpSpPr>
            <a:xfrm>
              <a:off x="5676900" y="1600199"/>
              <a:ext cx="1828800" cy="2362201"/>
              <a:chOff x="5676900" y="1170708"/>
              <a:chExt cx="1828800" cy="2791692"/>
            </a:xfrm>
          </p:grpSpPr>
          <p:cxnSp>
            <p:nvCxnSpPr>
              <p:cNvPr id="529" name="Straight Connector 528">
                <a:extLst>
                  <a:ext uri="{FF2B5EF4-FFF2-40B4-BE49-F238E27FC236}">
                    <a16:creationId xmlns:a16="http://schemas.microsoft.com/office/drawing/2014/main" id="{6882D6E4-207C-FF43-96BB-B4FA7C67D369}"/>
                  </a:ext>
                </a:extLst>
              </p:cNvPr>
              <p:cNvCxnSpPr>
                <a:cxnSpLocks/>
                <a:stCxn id="499" idx="0"/>
                <a:endCxn id="539"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CAC2B23-36F6-6741-ADEF-63BBFDE1ED87}"/>
                  </a:ext>
                </a:extLst>
              </p:cNvPr>
              <p:cNvCxnSpPr>
                <a:cxnSpLocks/>
                <a:stCxn id="501" idx="0"/>
                <a:endCxn id="541"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FCD623BC-66BA-F048-B770-A953F02FFB33}"/>
                  </a:ext>
                </a:extLst>
              </p:cNvPr>
              <p:cNvCxnSpPr>
                <a:cxnSpLocks/>
                <a:stCxn id="502" idx="0"/>
                <a:endCxn id="542"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96B040DB-DCA8-5A4D-AB95-17BC0EE776BF}"/>
                  </a:ext>
                </a:extLst>
              </p:cNvPr>
              <p:cNvCxnSpPr>
                <a:cxnSpLocks/>
                <a:stCxn id="503" idx="0"/>
                <a:endCxn id="543"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062CCD-ADCA-6540-B2EA-E01E5B870645}"/>
                  </a:ext>
                </a:extLst>
              </p:cNvPr>
              <p:cNvCxnSpPr>
                <a:cxnSpLocks/>
                <a:stCxn id="500" idx="0"/>
                <a:endCxn id="540"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4DD6419A-00B2-5C4E-A3DB-44B953F63562}"/>
                </a:ext>
              </a:extLst>
            </p:cNvPr>
            <p:cNvGrpSpPr/>
            <p:nvPr/>
          </p:nvGrpSpPr>
          <p:grpSpPr>
            <a:xfrm>
              <a:off x="5334000" y="1790700"/>
              <a:ext cx="2362201" cy="1828800"/>
              <a:chOff x="5333998" y="1790700"/>
              <a:chExt cx="2791691" cy="1828800"/>
            </a:xfrm>
          </p:grpSpPr>
          <p:cxnSp>
            <p:nvCxnSpPr>
              <p:cNvPr id="524" name="Straight Connector 523">
                <a:extLst>
                  <a:ext uri="{FF2B5EF4-FFF2-40B4-BE49-F238E27FC236}">
                    <a16:creationId xmlns:a16="http://schemas.microsoft.com/office/drawing/2014/main" id="{EE5C0398-A720-3144-9F53-7CD4C82BA66B}"/>
                  </a:ext>
                </a:extLst>
              </p:cNvPr>
              <p:cNvCxnSpPr>
                <a:cxnSpLocks/>
                <a:stCxn id="503" idx="6"/>
                <a:endCxn id="534"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05BF3662-E368-8449-92EE-28F646654D3C}"/>
                  </a:ext>
                </a:extLst>
              </p:cNvPr>
              <p:cNvCxnSpPr>
                <a:cxnSpLocks/>
                <a:stCxn id="508" idx="6"/>
                <a:endCxn id="535"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05E8873-0C5E-B148-9C8D-50E3D14F67A1}"/>
                  </a:ext>
                </a:extLst>
              </p:cNvPr>
              <p:cNvCxnSpPr>
                <a:cxnSpLocks/>
                <a:stCxn id="513" idx="6"/>
                <a:endCxn id="536"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74BFC937-2623-664B-A013-E49100192E53}"/>
                  </a:ext>
                </a:extLst>
              </p:cNvPr>
              <p:cNvCxnSpPr>
                <a:cxnSpLocks/>
                <a:stCxn id="518" idx="6"/>
                <a:endCxn id="537"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5F24BADA-BF50-4E4D-A5EF-FA03570CB6E3}"/>
                  </a:ext>
                </a:extLst>
              </p:cNvPr>
              <p:cNvCxnSpPr>
                <a:cxnSpLocks/>
                <a:stCxn id="523" idx="6"/>
                <a:endCxn id="538"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E2506A27-9906-1748-BAE5-CFC7FC41AC47}"/>
                </a:ext>
              </a:extLst>
            </p:cNvPr>
            <p:cNvGrpSpPr/>
            <p:nvPr/>
          </p:nvGrpSpPr>
          <p:grpSpPr>
            <a:xfrm>
              <a:off x="5486400" y="1600200"/>
              <a:ext cx="2209800" cy="2209800"/>
              <a:chOff x="5486400" y="1600200"/>
              <a:chExt cx="2209800" cy="2209800"/>
            </a:xfrm>
          </p:grpSpPr>
          <p:sp>
            <p:nvSpPr>
              <p:cNvPr id="499" name="Oval 498">
                <a:extLst>
                  <a:ext uri="{FF2B5EF4-FFF2-40B4-BE49-F238E27FC236}">
                    <a16:creationId xmlns:a16="http://schemas.microsoft.com/office/drawing/2014/main" id="{648A249F-2317-DC44-A18D-5B28FA7EB2D4}"/>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0" name="Oval 499">
                <a:extLst>
                  <a:ext uri="{FF2B5EF4-FFF2-40B4-BE49-F238E27FC236}">
                    <a16:creationId xmlns:a16="http://schemas.microsoft.com/office/drawing/2014/main" id="{7935AB27-9CDE-5F49-B3EC-591AB75293B4}"/>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1" name="Oval 500">
                <a:extLst>
                  <a:ext uri="{FF2B5EF4-FFF2-40B4-BE49-F238E27FC236}">
                    <a16:creationId xmlns:a16="http://schemas.microsoft.com/office/drawing/2014/main" id="{FBFEF2F0-CADA-3A46-A933-2B122B7EF1C1}"/>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2" name="Oval 501">
                <a:extLst>
                  <a:ext uri="{FF2B5EF4-FFF2-40B4-BE49-F238E27FC236}">
                    <a16:creationId xmlns:a16="http://schemas.microsoft.com/office/drawing/2014/main" id="{8AB217DF-9258-0246-B01A-DE28CE0A6A99}"/>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3" name="Oval 502">
                <a:extLst>
                  <a:ext uri="{FF2B5EF4-FFF2-40B4-BE49-F238E27FC236}">
                    <a16:creationId xmlns:a16="http://schemas.microsoft.com/office/drawing/2014/main" id="{D4F217FB-465B-8E4E-86AF-552D2F9FDE30}"/>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4" name="Oval 503">
                <a:extLst>
                  <a:ext uri="{FF2B5EF4-FFF2-40B4-BE49-F238E27FC236}">
                    <a16:creationId xmlns:a16="http://schemas.microsoft.com/office/drawing/2014/main" id="{46AD35E3-8739-D642-B226-DBEB04476BD4}"/>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5" name="Oval 504">
                <a:extLst>
                  <a:ext uri="{FF2B5EF4-FFF2-40B4-BE49-F238E27FC236}">
                    <a16:creationId xmlns:a16="http://schemas.microsoft.com/office/drawing/2014/main" id="{F2F2A3D1-972D-A744-85E0-2AC501A2037B}"/>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6" name="Oval 505">
                <a:extLst>
                  <a:ext uri="{FF2B5EF4-FFF2-40B4-BE49-F238E27FC236}">
                    <a16:creationId xmlns:a16="http://schemas.microsoft.com/office/drawing/2014/main" id="{C979A457-0774-1D4B-9738-259F381836A5}"/>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507" name="Oval 506">
                <a:extLst>
                  <a:ext uri="{FF2B5EF4-FFF2-40B4-BE49-F238E27FC236}">
                    <a16:creationId xmlns:a16="http://schemas.microsoft.com/office/drawing/2014/main" id="{1E50A537-6B52-A846-BA1A-87CDA3F205F2}"/>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8" name="Oval 507">
                <a:extLst>
                  <a:ext uri="{FF2B5EF4-FFF2-40B4-BE49-F238E27FC236}">
                    <a16:creationId xmlns:a16="http://schemas.microsoft.com/office/drawing/2014/main" id="{4F7D6E31-3FFA-EE49-95EB-154981707E78}"/>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9" name="Oval 508">
                <a:extLst>
                  <a:ext uri="{FF2B5EF4-FFF2-40B4-BE49-F238E27FC236}">
                    <a16:creationId xmlns:a16="http://schemas.microsoft.com/office/drawing/2014/main" id="{B80DE81C-67D6-AF4F-9DE5-21A918375722}"/>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0" name="Oval 509">
                <a:extLst>
                  <a:ext uri="{FF2B5EF4-FFF2-40B4-BE49-F238E27FC236}">
                    <a16:creationId xmlns:a16="http://schemas.microsoft.com/office/drawing/2014/main" id="{0B2850E4-3002-D14C-B0E2-9250FD059622}"/>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1" name="Oval 510">
                <a:extLst>
                  <a:ext uri="{FF2B5EF4-FFF2-40B4-BE49-F238E27FC236}">
                    <a16:creationId xmlns:a16="http://schemas.microsoft.com/office/drawing/2014/main" id="{B1EC7E16-5182-9F48-8713-0DCFC76A853E}"/>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2" name="Oval 511">
                <a:extLst>
                  <a:ext uri="{FF2B5EF4-FFF2-40B4-BE49-F238E27FC236}">
                    <a16:creationId xmlns:a16="http://schemas.microsoft.com/office/drawing/2014/main" id="{77BCC63A-C8C3-C746-9F66-396BA0036F7B}"/>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3" name="Oval 512">
                <a:extLst>
                  <a:ext uri="{FF2B5EF4-FFF2-40B4-BE49-F238E27FC236}">
                    <a16:creationId xmlns:a16="http://schemas.microsoft.com/office/drawing/2014/main" id="{9BC39E81-A53D-4047-B819-3A68D276E480}"/>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4" name="Oval 513">
                <a:extLst>
                  <a:ext uri="{FF2B5EF4-FFF2-40B4-BE49-F238E27FC236}">
                    <a16:creationId xmlns:a16="http://schemas.microsoft.com/office/drawing/2014/main" id="{1B80541F-EC24-7440-875B-83EED2A12FC2}"/>
                  </a:ext>
                </a:extLst>
              </p:cNvPr>
              <p:cNvSpPr/>
              <p:nvPr/>
            </p:nvSpPr>
            <p:spPr>
              <a:xfrm>
                <a:off x="54864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5" name="Oval 514">
                <a:extLst>
                  <a:ext uri="{FF2B5EF4-FFF2-40B4-BE49-F238E27FC236}">
                    <a16:creationId xmlns:a16="http://schemas.microsoft.com/office/drawing/2014/main" id="{2316466A-9A28-CA48-9E49-539E3949E84A}"/>
                  </a:ext>
                </a:extLst>
              </p:cNvPr>
              <p:cNvSpPr/>
              <p:nvPr/>
            </p:nvSpPr>
            <p:spPr>
              <a:xfrm>
                <a:off x="59436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6" name="Oval 515">
                <a:extLst>
                  <a:ext uri="{FF2B5EF4-FFF2-40B4-BE49-F238E27FC236}">
                    <a16:creationId xmlns:a16="http://schemas.microsoft.com/office/drawing/2014/main" id="{0C51090D-42B7-7743-98D8-6A6E5A2834FA}"/>
                  </a:ext>
                </a:extLst>
              </p:cNvPr>
              <p:cNvSpPr/>
              <p:nvPr/>
            </p:nvSpPr>
            <p:spPr>
              <a:xfrm>
                <a:off x="64008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7" name="Oval 516">
                <a:extLst>
                  <a:ext uri="{FF2B5EF4-FFF2-40B4-BE49-F238E27FC236}">
                    <a16:creationId xmlns:a16="http://schemas.microsoft.com/office/drawing/2014/main" id="{03B972F8-1AB3-3B4A-9C4F-3A1CC8F77238}"/>
                  </a:ext>
                </a:extLst>
              </p:cNvPr>
              <p:cNvSpPr/>
              <p:nvPr/>
            </p:nvSpPr>
            <p:spPr>
              <a:xfrm>
                <a:off x="68580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8" name="Oval 517">
                <a:extLst>
                  <a:ext uri="{FF2B5EF4-FFF2-40B4-BE49-F238E27FC236}">
                    <a16:creationId xmlns:a16="http://schemas.microsoft.com/office/drawing/2014/main" id="{4E23D68E-38B4-6246-924A-84A4A1422991}"/>
                  </a:ext>
                </a:extLst>
              </p:cNvPr>
              <p:cNvSpPr/>
              <p:nvPr/>
            </p:nvSpPr>
            <p:spPr>
              <a:xfrm>
                <a:off x="73152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9" name="Oval 518">
                <a:extLst>
                  <a:ext uri="{FF2B5EF4-FFF2-40B4-BE49-F238E27FC236}">
                    <a16:creationId xmlns:a16="http://schemas.microsoft.com/office/drawing/2014/main" id="{67003421-CB64-BF40-8AC1-940F7088F6CA}"/>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0" name="Oval 519">
                <a:extLst>
                  <a:ext uri="{FF2B5EF4-FFF2-40B4-BE49-F238E27FC236}">
                    <a16:creationId xmlns:a16="http://schemas.microsoft.com/office/drawing/2014/main" id="{83129518-5492-3A45-AF60-F432A33D4E68}"/>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1" name="Oval 520">
                <a:extLst>
                  <a:ext uri="{FF2B5EF4-FFF2-40B4-BE49-F238E27FC236}">
                    <a16:creationId xmlns:a16="http://schemas.microsoft.com/office/drawing/2014/main" id="{D8541C93-702C-664F-9F56-2D9C64CBE9F0}"/>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2" name="Oval 521">
                <a:extLst>
                  <a:ext uri="{FF2B5EF4-FFF2-40B4-BE49-F238E27FC236}">
                    <a16:creationId xmlns:a16="http://schemas.microsoft.com/office/drawing/2014/main" id="{CE301F35-DEE6-2A44-9F9C-9EBACA25E644}"/>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3" name="Oval 522">
                <a:extLst>
                  <a:ext uri="{FF2B5EF4-FFF2-40B4-BE49-F238E27FC236}">
                    <a16:creationId xmlns:a16="http://schemas.microsoft.com/office/drawing/2014/main" id="{34FFF707-AF67-2D43-B96E-59B04BFFD2C4}"/>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cxnSp>
        <p:nvCxnSpPr>
          <p:cNvPr id="547" name="Straight Connector 546">
            <a:extLst>
              <a:ext uri="{FF2B5EF4-FFF2-40B4-BE49-F238E27FC236}">
                <a16:creationId xmlns:a16="http://schemas.microsoft.com/office/drawing/2014/main" id="{53579C7D-B09B-3D4E-A43B-EF7C88397D1E}"/>
              </a:ext>
            </a:extLst>
          </p:cNvPr>
          <p:cNvCxnSpPr/>
          <p:nvPr/>
        </p:nvCxnSpPr>
        <p:spPr>
          <a:xfrm flipH="1">
            <a:off x="1506235" y="2218682"/>
            <a:ext cx="6403145" cy="0"/>
          </a:xfrm>
          <a:prstGeom prst="line">
            <a:avLst/>
          </a:prstGeom>
          <a:solidFill>
            <a:schemeClr val="tx1">
              <a:lumMod val="65000"/>
              <a:lumOff val="35000"/>
            </a:schemeClr>
          </a:solidFill>
          <a:ln w="38100" cap="rnd">
            <a:solidFill>
              <a:schemeClr val="tx1"/>
            </a:solidFill>
            <a:round/>
            <a:headEnd type="none"/>
            <a:tailEnd w="lg" len="sm"/>
          </a:ln>
        </p:spPr>
        <p:style>
          <a:lnRef idx="1">
            <a:schemeClr val="accent1"/>
          </a:lnRef>
          <a:fillRef idx="0">
            <a:schemeClr val="accent1"/>
          </a:fillRef>
          <a:effectRef idx="0">
            <a:schemeClr val="accent1"/>
          </a:effectRef>
          <a:fontRef idx="minor">
            <a:schemeClr val="tx1"/>
          </a:fontRef>
        </p:style>
      </p:cxnSp>
      <p:grpSp>
        <p:nvGrpSpPr>
          <p:cNvPr id="548" name="Group 547">
            <a:extLst>
              <a:ext uri="{FF2B5EF4-FFF2-40B4-BE49-F238E27FC236}">
                <a16:creationId xmlns:a16="http://schemas.microsoft.com/office/drawing/2014/main" id="{77405137-7C59-4D48-AC4D-D86D437B657B}"/>
              </a:ext>
            </a:extLst>
          </p:cNvPr>
          <p:cNvGrpSpPr/>
          <p:nvPr/>
        </p:nvGrpSpPr>
        <p:grpSpPr>
          <a:xfrm>
            <a:off x="1851480" y="2218682"/>
            <a:ext cx="4671060" cy="1219201"/>
            <a:chOff x="2174045" y="1143000"/>
            <a:chExt cx="4671060" cy="1219201"/>
          </a:xfrm>
        </p:grpSpPr>
        <p:cxnSp>
          <p:nvCxnSpPr>
            <p:cNvPr id="549" name="Straight Connector 548">
              <a:extLst>
                <a:ext uri="{FF2B5EF4-FFF2-40B4-BE49-F238E27FC236}">
                  <a16:creationId xmlns:a16="http://schemas.microsoft.com/office/drawing/2014/main" id="{ED134D6C-BD07-8F4B-A299-A98FFDF82189}"/>
                </a:ext>
              </a:extLst>
            </p:cNvPr>
            <p:cNvCxnSpPr/>
            <p:nvPr/>
          </p:nvCxnSpPr>
          <p:spPr>
            <a:xfrm flipV="1">
              <a:off x="217404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30F3C61B-4E68-F245-98C5-E45566DB5050}"/>
                </a:ext>
              </a:extLst>
            </p:cNvPr>
            <p:cNvCxnSpPr/>
            <p:nvPr/>
          </p:nvCxnSpPr>
          <p:spPr>
            <a:xfrm flipV="1">
              <a:off x="3730049"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881A953A-5FA6-C443-A98F-4C893ECD3FCD}"/>
                </a:ext>
              </a:extLst>
            </p:cNvPr>
            <p:cNvCxnSpPr/>
            <p:nvPr/>
          </p:nvCxnSpPr>
          <p:spPr>
            <a:xfrm flipV="1">
              <a:off x="530332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6F1732F6-1671-7546-B8ED-0D71E76BF3AF}"/>
                </a:ext>
              </a:extLst>
            </p:cNvPr>
            <p:cNvCxnSpPr/>
            <p:nvPr/>
          </p:nvCxnSpPr>
          <p:spPr>
            <a:xfrm flipV="1">
              <a:off x="684510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sp>
        <p:nvSpPr>
          <p:cNvPr id="558" name="DRAM">
            <a:extLst>
              <a:ext uri="{FF2B5EF4-FFF2-40B4-BE49-F238E27FC236}">
                <a16:creationId xmlns:a16="http://schemas.microsoft.com/office/drawing/2014/main" id="{351BD9D8-FB36-6C4D-8E04-6C3C0A7EAB3D}"/>
              </a:ext>
            </a:extLst>
          </p:cNvPr>
          <p:cNvSpPr/>
          <p:nvPr/>
        </p:nvSpPr>
        <p:spPr>
          <a:xfrm rot="16200000">
            <a:off x="249481" y="2789636"/>
            <a:ext cx="2057400" cy="458292"/>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a:noFill/>
                </a:ln>
                <a:solidFill>
                  <a:srgbClr val="000000"/>
                </a:solidFill>
                <a:effectLst/>
                <a:uLnTx/>
                <a:uFillTx/>
                <a:latin typeface="Avenir Next" panose="020B0503020202020204" pitchFamily="34" charset="0"/>
              </a:rPr>
              <a:t>row decoder</a:t>
            </a:r>
          </a:p>
        </p:txBody>
      </p:sp>
      <p:sp>
        <p:nvSpPr>
          <p:cNvPr id="5" name="Title 1">
            <a:extLst>
              <a:ext uri="{FF2B5EF4-FFF2-40B4-BE49-F238E27FC236}">
                <a16:creationId xmlns:a16="http://schemas.microsoft.com/office/drawing/2014/main" id="{670BE055-2BD2-36C1-A61A-707F615E1226}"/>
              </a:ext>
            </a:extLst>
          </p:cNvPr>
          <p:cNvSpPr>
            <a:spLocks noGrp="1"/>
          </p:cNvSpPr>
          <p:nvPr>
            <p:ph type="title"/>
          </p:nvPr>
        </p:nvSpPr>
        <p:spPr>
          <a:xfrm>
            <a:off x="169011" y="132334"/>
            <a:ext cx="8894602" cy="925840"/>
          </a:xfrm>
        </p:spPr>
        <p:txBody>
          <a:bodyPr>
            <a:noAutofit/>
          </a:bodyPr>
          <a:lstStyle/>
          <a:p>
            <a:r>
              <a:rPr lang="en-US" sz="3600" dirty="0"/>
              <a:t>Background: </a:t>
            </a:r>
            <a:br>
              <a:rPr lang="en-US" sz="3600" dirty="0"/>
            </a:br>
            <a:r>
              <a:rPr lang="en-US" sz="2800" dirty="0"/>
              <a:t>Bulk Bitwise Arithmetic Operations</a:t>
            </a:r>
          </a:p>
        </p:txBody>
      </p:sp>
      <p:sp>
        <p:nvSpPr>
          <p:cNvPr id="691" name="TextBox 690">
            <a:extLst>
              <a:ext uri="{FF2B5EF4-FFF2-40B4-BE49-F238E27FC236}">
                <a16:creationId xmlns:a16="http://schemas.microsoft.com/office/drawing/2014/main" id="{36B455A9-BA6E-546E-A8DB-390603F495CA}"/>
              </a:ext>
            </a:extLst>
          </p:cNvPr>
          <p:cNvSpPr txBox="1"/>
          <p:nvPr/>
        </p:nvSpPr>
        <p:spPr>
          <a:xfrm>
            <a:off x="10576" y="6092412"/>
            <a:ext cx="9144000" cy="261610"/>
          </a:xfrm>
          <a:prstGeom prst="rect">
            <a:avLst/>
          </a:prstGeom>
          <a:noFill/>
        </p:spPr>
        <p:txBody>
          <a:bodyPr wrap="square">
            <a:spAutoFit/>
          </a:bodyPr>
          <a:lstStyle/>
          <a:p>
            <a:pPr algn="ctr" fontAlgn="t"/>
            <a:r>
              <a:rPr lang="en-US" sz="1100" dirty="0">
                <a:effectLst/>
                <a:latin typeface="Avenir Next" panose="020B0503020202020204" pitchFamily="34" charset="0"/>
              </a:rPr>
              <a:t>Oliveira, Geraldo F., et al. ”</a:t>
            </a:r>
            <a:r>
              <a:rPr lang="en-US" sz="1100" b="1" dirty="0">
                <a:solidFill>
                  <a:schemeClr val="accent4"/>
                </a:solidFill>
                <a:effectLst/>
                <a:latin typeface="Avenir Next" panose="020B0503020202020204" pitchFamily="34" charset="0"/>
              </a:rPr>
              <a:t>SIMDRAM: An End-to-End Framework for Bit-Serial SIMD Computing in DRAM</a:t>
            </a:r>
            <a:r>
              <a:rPr lang="en-US" sz="1100" dirty="0">
                <a:effectLst/>
                <a:latin typeface="Avenir Next" panose="020B0503020202020204" pitchFamily="34" charset="0"/>
              </a:rPr>
              <a:t>," in ASPLOS, 2021</a:t>
            </a:r>
            <a:endParaRPr lang="en-US" sz="1100" dirty="0">
              <a:latin typeface="Avenir Next" panose="020B0503020202020204" pitchFamily="34" charset="0"/>
            </a:endParaRPr>
          </a:p>
        </p:txBody>
      </p:sp>
      <p:sp>
        <p:nvSpPr>
          <p:cNvPr id="692" name="Rectangle 691">
            <a:extLst>
              <a:ext uri="{FF2B5EF4-FFF2-40B4-BE49-F238E27FC236}">
                <a16:creationId xmlns:a16="http://schemas.microsoft.com/office/drawing/2014/main" id="{69A63F96-956C-5EA9-0F9A-0FF68D3CAE89}"/>
              </a:ext>
            </a:extLst>
          </p:cNvPr>
          <p:cNvSpPr/>
          <p:nvPr/>
        </p:nvSpPr>
        <p:spPr>
          <a:xfrm>
            <a:off x="0" y="1188985"/>
            <a:ext cx="9144000" cy="774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Avenir Next" panose="020B0503020202020204" pitchFamily="34" charset="0"/>
              </a:rPr>
              <a:t>Bulk bitwise arithmetic can be performed by </a:t>
            </a:r>
            <a:br>
              <a:rPr lang="en-US" sz="2200" b="1" dirty="0">
                <a:solidFill>
                  <a:schemeClr val="tx1"/>
                </a:solidFill>
                <a:latin typeface="Avenir Next" panose="020B0503020202020204" pitchFamily="34" charset="0"/>
              </a:rPr>
            </a:br>
            <a:r>
              <a:rPr lang="en-US" sz="2200" b="1" dirty="0">
                <a:solidFill>
                  <a:srgbClr val="1A82C4"/>
                </a:solidFill>
                <a:latin typeface="Avenir Next" panose="020B0503020202020204" pitchFamily="34" charset="0"/>
              </a:rPr>
              <a:t>orchestrating in-DRAM row copy and majority operations</a:t>
            </a:r>
            <a:endParaRPr lang="en-US" sz="2200" b="1" dirty="0">
              <a:solidFill>
                <a:schemeClr val="tx1"/>
              </a:solidFill>
              <a:latin typeface="Avenir Next" panose="020B0503020202020204" pitchFamily="34" charset="0"/>
            </a:endParaRPr>
          </a:p>
        </p:txBody>
      </p:sp>
      <p:grpSp>
        <p:nvGrpSpPr>
          <p:cNvPr id="930" name="Group 929">
            <a:extLst>
              <a:ext uri="{FF2B5EF4-FFF2-40B4-BE49-F238E27FC236}">
                <a16:creationId xmlns:a16="http://schemas.microsoft.com/office/drawing/2014/main" id="{6DD59908-A0BB-3B17-B149-F8A109ED9290}"/>
              </a:ext>
            </a:extLst>
          </p:cNvPr>
          <p:cNvGrpSpPr/>
          <p:nvPr/>
        </p:nvGrpSpPr>
        <p:grpSpPr>
          <a:xfrm>
            <a:off x="481440" y="4279928"/>
            <a:ext cx="2944027" cy="1715944"/>
            <a:chOff x="68939" y="4119012"/>
            <a:chExt cx="3172968" cy="1849383"/>
          </a:xfrm>
        </p:grpSpPr>
        <p:sp>
          <p:nvSpPr>
            <p:cNvPr id="676" name="Rounded Rectangle 675">
              <a:extLst>
                <a:ext uri="{FF2B5EF4-FFF2-40B4-BE49-F238E27FC236}">
                  <a16:creationId xmlns:a16="http://schemas.microsoft.com/office/drawing/2014/main" id="{3C8A255B-B58A-71C3-26CD-A0804A176530}"/>
                </a:ext>
              </a:extLst>
            </p:cNvPr>
            <p:cNvSpPr/>
            <p:nvPr/>
          </p:nvSpPr>
          <p:spPr>
            <a:xfrm>
              <a:off x="68939" y="4119012"/>
              <a:ext cx="3172968" cy="1849383"/>
            </a:xfrm>
            <a:prstGeom prst="roundRect">
              <a:avLst>
                <a:gd name="adj" fmla="val 4316"/>
              </a:avLst>
            </a:prstGeom>
            <a:solidFill>
              <a:schemeClr val="bg1">
                <a:lumMod val="95000"/>
              </a:schemeClr>
            </a:solidFill>
            <a:ln w="28575">
              <a:solidFill>
                <a:schemeClr val="tx1"/>
              </a:solidFill>
              <a:prstDash val="dash"/>
            </a:ln>
          </p:spPr>
          <p:style>
            <a:lnRef idx="2">
              <a:schemeClr val="dk1"/>
            </a:lnRef>
            <a:fillRef idx="1">
              <a:schemeClr val="lt1"/>
            </a:fillRef>
            <a:effectRef idx="0">
              <a:schemeClr val="dk1"/>
            </a:effectRef>
            <a:fontRef idx="minor">
              <a:schemeClr val="dk1"/>
            </a:fontRef>
          </p:style>
          <p:txBody>
            <a:bodyPr lIns="0" tIns="0" rIns="0" bIns="0" rtlCol="0" anchor="t"/>
            <a:lstStyle/>
            <a:p>
              <a:pPr algn="ctr"/>
              <a:endParaRPr lang="en-US" sz="1400" b="1" dirty="0">
                <a:solidFill>
                  <a:schemeClr val="tx1"/>
                </a:solidFill>
                <a:latin typeface="Cambria" panose="02040503050406030204" pitchFamily="18" charset="0"/>
                <a:cs typeface="Arial" panose="020B0604020202020204" pitchFamily="34" charset="0"/>
              </a:endParaRPr>
            </a:p>
          </p:txBody>
        </p:sp>
        <p:sp>
          <p:nvSpPr>
            <p:cNvPr id="732" name="Rectangle 731">
              <a:extLst>
                <a:ext uri="{FF2B5EF4-FFF2-40B4-BE49-F238E27FC236}">
                  <a16:creationId xmlns:a16="http://schemas.microsoft.com/office/drawing/2014/main" id="{AAEFE50D-C1F8-2BE4-6AD7-7316E48B5F0D}"/>
                </a:ext>
              </a:extLst>
            </p:cNvPr>
            <p:cNvSpPr/>
            <p:nvPr/>
          </p:nvSpPr>
          <p:spPr>
            <a:xfrm>
              <a:off x="2498095" y="4399645"/>
              <a:ext cx="622286" cy="338554"/>
            </a:xfrm>
            <a:prstGeom prst="rect">
              <a:avLst/>
            </a:prstGeom>
            <a:ln w="31750">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Sum</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nvGrpSpPr>
            <p:cNvPr id="924" name="Group 923">
              <a:extLst>
                <a:ext uri="{FF2B5EF4-FFF2-40B4-BE49-F238E27FC236}">
                  <a16:creationId xmlns:a16="http://schemas.microsoft.com/office/drawing/2014/main" id="{158884AC-91C6-155C-27CE-077A680978E5}"/>
                </a:ext>
              </a:extLst>
            </p:cNvPr>
            <p:cNvGrpSpPr/>
            <p:nvPr/>
          </p:nvGrpSpPr>
          <p:grpSpPr>
            <a:xfrm>
              <a:off x="208475" y="4141275"/>
              <a:ext cx="2838168" cy="1695189"/>
              <a:chOff x="208475" y="4141275"/>
              <a:chExt cx="2838168" cy="1695189"/>
            </a:xfrm>
          </p:grpSpPr>
          <p:cxnSp>
            <p:nvCxnSpPr>
              <p:cNvPr id="710" name="Straight Connector 709">
                <a:extLst>
                  <a:ext uri="{FF2B5EF4-FFF2-40B4-BE49-F238E27FC236}">
                    <a16:creationId xmlns:a16="http://schemas.microsoft.com/office/drawing/2014/main" id="{54AA3EE5-4A57-3BAC-9F49-F7985857A868}"/>
                  </a:ext>
                </a:extLst>
              </p:cNvPr>
              <p:cNvCxnSpPr>
                <a:cxnSpLocks/>
                <a:endCxn id="713" idx="6"/>
              </p:cNvCxnSpPr>
              <p:nvPr/>
            </p:nvCxnSpPr>
            <p:spPr>
              <a:xfrm flipH="1">
                <a:off x="595525" y="4310313"/>
                <a:ext cx="407381" cy="0"/>
              </a:xfrm>
              <a:prstGeom prst="line">
                <a:avLst/>
              </a:prstGeom>
              <a:solidFill>
                <a:schemeClr val="tx1"/>
              </a:solidFill>
              <a:ln w="31750" cap="flat" cmpd="sng" algn="ctr">
                <a:solidFill>
                  <a:schemeClr val="tx1"/>
                </a:solidFill>
                <a:prstDash val="solid"/>
              </a:ln>
              <a:effectLst/>
            </p:spPr>
          </p:cxnSp>
          <p:cxnSp>
            <p:nvCxnSpPr>
              <p:cNvPr id="711" name="Straight Connector 710">
                <a:extLst>
                  <a:ext uri="{FF2B5EF4-FFF2-40B4-BE49-F238E27FC236}">
                    <a16:creationId xmlns:a16="http://schemas.microsoft.com/office/drawing/2014/main" id="{E662011D-D887-C3D9-7F67-74DD16BBB9B8}"/>
                  </a:ext>
                </a:extLst>
              </p:cNvPr>
              <p:cNvCxnSpPr>
                <a:cxnSpLocks/>
                <a:endCxn id="714" idx="6"/>
              </p:cNvCxnSpPr>
              <p:nvPr/>
            </p:nvCxnSpPr>
            <p:spPr>
              <a:xfrm flipH="1">
                <a:off x="600022" y="4580379"/>
                <a:ext cx="393193" cy="0"/>
              </a:xfrm>
              <a:prstGeom prst="line">
                <a:avLst/>
              </a:prstGeom>
              <a:solidFill>
                <a:schemeClr val="tx1"/>
              </a:solidFill>
              <a:ln w="31750" cap="flat" cmpd="sng" algn="ctr">
                <a:solidFill>
                  <a:schemeClr val="tx1"/>
                </a:solidFill>
                <a:prstDash val="solid"/>
              </a:ln>
              <a:effectLst/>
            </p:spPr>
          </p:cxnSp>
          <p:cxnSp>
            <p:nvCxnSpPr>
              <p:cNvPr id="712" name="Straight Connector 711">
                <a:extLst>
                  <a:ext uri="{FF2B5EF4-FFF2-40B4-BE49-F238E27FC236}">
                    <a16:creationId xmlns:a16="http://schemas.microsoft.com/office/drawing/2014/main" id="{29CEA658-F455-F765-0340-0A2B73338723}"/>
                  </a:ext>
                </a:extLst>
              </p:cNvPr>
              <p:cNvCxnSpPr>
                <a:cxnSpLocks/>
              </p:cNvCxnSpPr>
              <p:nvPr/>
            </p:nvCxnSpPr>
            <p:spPr>
              <a:xfrm flipH="1">
                <a:off x="1189991" y="4440129"/>
                <a:ext cx="588345" cy="0"/>
              </a:xfrm>
              <a:prstGeom prst="line">
                <a:avLst/>
              </a:prstGeom>
              <a:solidFill>
                <a:schemeClr val="tx1"/>
              </a:solidFill>
              <a:ln w="31750" cap="flat" cmpd="sng" algn="ctr">
                <a:solidFill>
                  <a:schemeClr val="tx1"/>
                </a:solidFill>
                <a:prstDash val="solid"/>
              </a:ln>
              <a:effectLst/>
            </p:spPr>
          </p:cxnSp>
          <p:sp>
            <p:nvSpPr>
              <p:cNvPr id="713" name="Flowchart: Connector 8">
                <a:extLst>
                  <a:ext uri="{FF2B5EF4-FFF2-40B4-BE49-F238E27FC236}">
                    <a16:creationId xmlns:a16="http://schemas.microsoft.com/office/drawing/2014/main" id="{1B5EBAF6-64C1-26E6-DB82-C04AA6E09214}"/>
                  </a:ext>
                </a:extLst>
              </p:cNvPr>
              <p:cNvSpPr/>
              <p:nvPr/>
            </p:nvSpPr>
            <p:spPr>
              <a:xfrm>
                <a:off x="540661" y="4284994"/>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714" name="Flowchart: Connector 9">
                <a:extLst>
                  <a:ext uri="{FF2B5EF4-FFF2-40B4-BE49-F238E27FC236}">
                    <a16:creationId xmlns:a16="http://schemas.microsoft.com/office/drawing/2014/main" id="{59BC0256-66CD-DB28-F625-1DA2F3315194}"/>
                  </a:ext>
                </a:extLst>
              </p:cNvPr>
              <p:cNvSpPr/>
              <p:nvPr/>
            </p:nvSpPr>
            <p:spPr>
              <a:xfrm>
                <a:off x="545158" y="4555060"/>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cxnSp>
            <p:nvCxnSpPr>
              <p:cNvPr id="707" name="Straight Connector 706">
                <a:extLst>
                  <a:ext uri="{FF2B5EF4-FFF2-40B4-BE49-F238E27FC236}">
                    <a16:creationId xmlns:a16="http://schemas.microsoft.com/office/drawing/2014/main" id="{9935C091-77DE-EA9E-7CAA-8D2F5D53627B}"/>
                  </a:ext>
                </a:extLst>
              </p:cNvPr>
              <p:cNvCxnSpPr>
                <a:cxnSpLocks/>
              </p:cNvCxnSpPr>
              <p:nvPr/>
            </p:nvCxnSpPr>
            <p:spPr>
              <a:xfrm flipH="1">
                <a:off x="582459" y="5325314"/>
                <a:ext cx="936538" cy="0"/>
              </a:xfrm>
              <a:prstGeom prst="line">
                <a:avLst/>
              </a:prstGeom>
              <a:solidFill>
                <a:schemeClr val="tx1"/>
              </a:solidFill>
              <a:ln w="31750" cap="flat" cmpd="sng" algn="ctr">
                <a:solidFill>
                  <a:schemeClr val="tx1"/>
                </a:solidFill>
                <a:prstDash val="solid"/>
              </a:ln>
              <a:effectLst/>
            </p:spPr>
          </p:cxnSp>
          <p:grpSp>
            <p:nvGrpSpPr>
              <p:cNvPr id="734" name="Group 733">
                <a:extLst>
                  <a:ext uri="{FF2B5EF4-FFF2-40B4-BE49-F238E27FC236}">
                    <a16:creationId xmlns:a16="http://schemas.microsoft.com/office/drawing/2014/main" id="{A1F1C624-6A9A-D3BE-7C50-F4990FFD9488}"/>
                  </a:ext>
                </a:extLst>
              </p:cNvPr>
              <p:cNvGrpSpPr/>
              <p:nvPr/>
            </p:nvGrpSpPr>
            <p:grpSpPr>
              <a:xfrm>
                <a:off x="981182" y="5465123"/>
                <a:ext cx="798224" cy="371341"/>
                <a:chOff x="1459215" y="5246899"/>
                <a:chExt cx="798224" cy="371341"/>
              </a:xfrm>
            </p:grpSpPr>
            <p:cxnSp>
              <p:nvCxnSpPr>
                <p:cNvPr id="708" name="Straight Connector 707">
                  <a:extLst>
                    <a:ext uri="{FF2B5EF4-FFF2-40B4-BE49-F238E27FC236}">
                      <a16:creationId xmlns:a16="http://schemas.microsoft.com/office/drawing/2014/main" id="{F151D60A-0492-92B0-FDA4-566E0E6B834A}"/>
                    </a:ext>
                  </a:extLst>
                </p:cNvPr>
                <p:cNvCxnSpPr>
                  <a:cxnSpLocks/>
                </p:cNvCxnSpPr>
                <p:nvPr/>
              </p:nvCxnSpPr>
              <p:spPr>
                <a:xfrm flipH="1">
                  <a:off x="1775704" y="5427354"/>
                  <a:ext cx="481735" cy="0"/>
                </a:xfrm>
                <a:prstGeom prst="line">
                  <a:avLst/>
                </a:prstGeom>
                <a:solidFill>
                  <a:schemeClr val="tx1"/>
                </a:solidFill>
                <a:ln w="31750" cap="flat" cmpd="sng" algn="ctr">
                  <a:solidFill>
                    <a:schemeClr val="tx1"/>
                  </a:solidFill>
                  <a:prstDash val="solid"/>
                </a:ln>
                <a:effectLst/>
              </p:spPr>
            </p:cxnSp>
            <p:sp>
              <p:nvSpPr>
                <p:cNvPr id="706" name="Flowchart: Delay 3">
                  <a:extLst>
                    <a:ext uri="{FF2B5EF4-FFF2-40B4-BE49-F238E27FC236}">
                      <a16:creationId xmlns:a16="http://schemas.microsoft.com/office/drawing/2014/main" id="{B769767D-F677-4C4A-84B6-411ED69C0D6F}"/>
                    </a:ext>
                  </a:extLst>
                </p:cNvPr>
                <p:cNvSpPr/>
                <p:nvPr/>
              </p:nvSpPr>
              <p:spPr>
                <a:xfrm>
                  <a:off x="1459215" y="5246899"/>
                  <a:ext cx="334375" cy="371341"/>
                </a:xfrm>
                <a:prstGeom prst="flowChartDelay">
                  <a:avLst/>
                </a:prstGeom>
                <a:solidFill>
                  <a:schemeClr val="accent2">
                    <a:lumMod val="20000"/>
                    <a:lumOff val="80000"/>
                  </a:schemeClr>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mbria" panose="02040503050406030204" pitchFamily="18" charset="0"/>
                  </a:endParaRPr>
                </a:p>
              </p:txBody>
            </p:sp>
          </p:grpSp>
          <p:sp>
            <p:nvSpPr>
              <p:cNvPr id="324" name="Rectangle 323">
                <a:extLst>
                  <a:ext uri="{FF2B5EF4-FFF2-40B4-BE49-F238E27FC236}">
                    <a16:creationId xmlns:a16="http://schemas.microsoft.com/office/drawing/2014/main" id="{966C4972-4C74-84F3-67FA-8620E1547F9B}"/>
                  </a:ext>
                </a:extLst>
              </p:cNvPr>
              <p:cNvSpPr/>
              <p:nvPr/>
            </p:nvSpPr>
            <p:spPr>
              <a:xfrm>
                <a:off x="208475" y="4141275"/>
                <a:ext cx="333746" cy="338554"/>
              </a:xfrm>
              <a:prstGeom prst="rect">
                <a:avLst/>
              </a:prstGeom>
              <a:ln w="31750">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325" name="Rectangle 324">
                <a:extLst>
                  <a:ext uri="{FF2B5EF4-FFF2-40B4-BE49-F238E27FC236}">
                    <a16:creationId xmlns:a16="http://schemas.microsoft.com/office/drawing/2014/main" id="{94F6CDA2-093E-3E09-F857-6AABB1FA7A96}"/>
                  </a:ext>
                </a:extLst>
              </p:cNvPr>
              <p:cNvSpPr/>
              <p:nvPr/>
            </p:nvSpPr>
            <p:spPr>
              <a:xfrm>
                <a:off x="208475" y="4416126"/>
                <a:ext cx="320922" cy="338554"/>
              </a:xfrm>
              <a:prstGeom prst="rect">
                <a:avLst/>
              </a:prstGeom>
              <a:ln w="31750">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cxnSp>
            <p:nvCxnSpPr>
              <p:cNvPr id="327" name="Straight Connector 326">
                <a:extLst>
                  <a:ext uri="{FF2B5EF4-FFF2-40B4-BE49-F238E27FC236}">
                    <a16:creationId xmlns:a16="http://schemas.microsoft.com/office/drawing/2014/main" id="{710F08B6-EBBF-E2ED-09E1-5F16F1F85078}"/>
                  </a:ext>
                </a:extLst>
              </p:cNvPr>
              <p:cNvCxnSpPr>
                <a:cxnSpLocks/>
              </p:cNvCxnSpPr>
              <p:nvPr/>
            </p:nvCxnSpPr>
            <p:spPr>
              <a:xfrm>
                <a:off x="725690" y="4320026"/>
                <a:ext cx="0" cy="1216152"/>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39B429FB-4F16-7EFA-8DE9-DF5EE81B845B}"/>
                  </a:ext>
                </a:extLst>
              </p:cNvPr>
              <p:cNvCxnSpPr>
                <a:cxnSpLocks/>
              </p:cNvCxnSpPr>
              <p:nvPr/>
            </p:nvCxnSpPr>
            <p:spPr>
              <a:xfrm>
                <a:off x="792918" y="4572333"/>
                <a:ext cx="0" cy="1219821"/>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9" name="Flowchart: Connector 9">
                <a:extLst>
                  <a:ext uri="{FF2B5EF4-FFF2-40B4-BE49-F238E27FC236}">
                    <a16:creationId xmlns:a16="http://schemas.microsoft.com/office/drawing/2014/main" id="{9A541027-139F-8AAF-A7E6-687F6D13DBCE}"/>
                  </a:ext>
                </a:extLst>
              </p:cNvPr>
              <p:cNvSpPr/>
              <p:nvPr/>
            </p:nvSpPr>
            <p:spPr>
              <a:xfrm>
                <a:off x="545156" y="5299993"/>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330" name="Rectangle 329">
                <a:extLst>
                  <a:ext uri="{FF2B5EF4-FFF2-40B4-BE49-F238E27FC236}">
                    <a16:creationId xmlns:a16="http://schemas.microsoft.com/office/drawing/2014/main" id="{0F695186-71F4-17A6-34A9-024A94F0FEDD}"/>
                  </a:ext>
                </a:extLst>
              </p:cNvPr>
              <p:cNvSpPr/>
              <p:nvPr/>
            </p:nvSpPr>
            <p:spPr>
              <a:xfrm>
                <a:off x="208475" y="5160743"/>
                <a:ext cx="452368" cy="338554"/>
              </a:xfrm>
              <a:prstGeom prst="rect">
                <a:avLst/>
              </a:prstGeom>
              <a:ln w="31750">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prstClr val="black"/>
                    </a:solidFill>
                    <a:effectLst/>
                    <a:uLnTx/>
                    <a:uFillTx/>
                    <a:latin typeface="Avenir Next" panose="020B0503020202020204" pitchFamily="34" charset="0"/>
                  </a:rPr>
                  <a:t>in</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nvGrpSpPr>
              <p:cNvPr id="331" name="Group 330">
                <a:extLst>
                  <a:ext uri="{FF2B5EF4-FFF2-40B4-BE49-F238E27FC236}">
                    <a16:creationId xmlns:a16="http://schemas.microsoft.com/office/drawing/2014/main" id="{A44780B9-4CA3-4CD3-32CF-E182805281E8}"/>
                  </a:ext>
                </a:extLst>
              </p:cNvPr>
              <p:cNvGrpSpPr/>
              <p:nvPr/>
            </p:nvGrpSpPr>
            <p:grpSpPr>
              <a:xfrm>
                <a:off x="1753498" y="5162594"/>
                <a:ext cx="752345" cy="367122"/>
                <a:chOff x="2627784" y="3086962"/>
                <a:chExt cx="3888432" cy="1566174"/>
              </a:xfrm>
              <a:solidFill>
                <a:schemeClr val="tx1"/>
              </a:solidFill>
            </p:grpSpPr>
            <p:cxnSp>
              <p:nvCxnSpPr>
                <p:cNvPr id="335" name="Straight Connector 334">
                  <a:extLst>
                    <a:ext uri="{FF2B5EF4-FFF2-40B4-BE49-F238E27FC236}">
                      <a16:creationId xmlns:a16="http://schemas.microsoft.com/office/drawing/2014/main" id="{989DBA56-9584-397E-60A1-C5359268B0FA}"/>
                    </a:ext>
                  </a:extLst>
                </p:cNvPr>
                <p:cNvCxnSpPr/>
                <p:nvPr/>
              </p:nvCxnSpPr>
              <p:spPr>
                <a:xfrm flipH="1">
                  <a:off x="2627784" y="3284984"/>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BD45F1FB-AA29-9D29-7C96-2518255B66CF}"/>
                    </a:ext>
                  </a:extLst>
                </p:cNvPr>
                <p:cNvCxnSpPr/>
                <p:nvPr/>
              </p:nvCxnSpPr>
              <p:spPr>
                <a:xfrm flipH="1">
                  <a:off x="5436096" y="3838795"/>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7" name="Flowchart: Stored Data 4">
                  <a:extLst>
                    <a:ext uri="{FF2B5EF4-FFF2-40B4-BE49-F238E27FC236}">
                      <a16:creationId xmlns:a16="http://schemas.microsoft.com/office/drawing/2014/main" id="{C6329B9D-698D-A9EE-752F-15BF92356FF5}"/>
                    </a:ext>
                  </a:extLst>
                </p:cNvPr>
                <p:cNvSpPr/>
                <p:nvPr/>
              </p:nvSpPr>
              <p:spPr>
                <a:xfrm rot="10800000">
                  <a:off x="3491880" y="3086962"/>
                  <a:ext cx="1944216" cy="1566174"/>
                </a:xfrm>
                <a:prstGeom prst="flowChartOnlineStorage">
                  <a:avLst/>
                </a:prstGeom>
                <a:solidFill>
                  <a:schemeClr val="accent6">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mbria" panose="02040503050406030204" pitchFamily="18" charset="0"/>
                  </a:endParaRPr>
                </a:p>
              </p:txBody>
            </p:sp>
          </p:grpSp>
          <p:sp>
            <p:nvSpPr>
              <p:cNvPr id="333" name="Flowchart: Connector 11">
                <a:extLst>
                  <a:ext uri="{FF2B5EF4-FFF2-40B4-BE49-F238E27FC236}">
                    <a16:creationId xmlns:a16="http://schemas.microsoft.com/office/drawing/2014/main" id="{93672375-DA51-86D9-76FB-EB9A82355C64}"/>
                  </a:ext>
                </a:extLst>
              </p:cNvPr>
              <p:cNvSpPr/>
              <p:nvPr/>
            </p:nvSpPr>
            <p:spPr>
              <a:xfrm>
                <a:off x="2486827" y="5313510"/>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mbria" panose="02040503050406030204" pitchFamily="18" charset="0"/>
                </a:endParaRPr>
              </a:p>
            </p:txBody>
          </p:sp>
          <p:sp>
            <p:nvSpPr>
              <p:cNvPr id="334" name="Rectangle 333">
                <a:extLst>
                  <a:ext uri="{FF2B5EF4-FFF2-40B4-BE49-F238E27FC236}">
                    <a16:creationId xmlns:a16="http://schemas.microsoft.com/office/drawing/2014/main" id="{C2FC3151-1BD1-ACC1-0059-07860A169FF3}"/>
                  </a:ext>
                </a:extLst>
              </p:cNvPr>
              <p:cNvSpPr/>
              <p:nvPr/>
            </p:nvSpPr>
            <p:spPr>
              <a:xfrm>
                <a:off x="2498095" y="5188507"/>
                <a:ext cx="548548" cy="338554"/>
              </a:xfrm>
              <a:prstGeom prst="rect">
                <a:avLst/>
              </a:prstGeom>
              <a:ln w="31750">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prstClr val="black"/>
                    </a:solidFill>
                    <a:effectLst/>
                    <a:uLnTx/>
                    <a:uFillTx/>
                    <a:latin typeface="Avenir Next" panose="020B0503020202020204" pitchFamily="34" charset="0"/>
                  </a:rPr>
                  <a:t>out</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nvGrpSpPr>
              <p:cNvPr id="723" name="Group 722">
                <a:extLst>
                  <a:ext uri="{FF2B5EF4-FFF2-40B4-BE49-F238E27FC236}">
                    <a16:creationId xmlns:a16="http://schemas.microsoft.com/office/drawing/2014/main" id="{B39D4A8F-6357-F4AD-58CB-FC9A85A816DA}"/>
                  </a:ext>
                </a:extLst>
              </p:cNvPr>
              <p:cNvGrpSpPr/>
              <p:nvPr/>
            </p:nvGrpSpPr>
            <p:grpSpPr>
              <a:xfrm>
                <a:off x="387754" y="4166093"/>
                <a:ext cx="941524" cy="562135"/>
                <a:chOff x="1943277" y="4431876"/>
                <a:chExt cx="941524" cy="562135"/>
              </a:xfrm>
            </p:grpSpPr>
            <p:sp>
              <p:nvSpPr>
                <p:cNvPr id="719" name="Flowchart: Stored Data 4">
                  <a:extLst>
                    <a:ext uri="{FF2B5EF4-FFF2-40B4-BE49-F238E27FC236}">
                      <a16:creationId xmlns:a16="http://schemas.microsoft.com/office/drawing/2014/main" id="{ED07682D-F6D9-A93B-8C2A-6EA9C0EFF1FD}"/>
                    </a:ext>
                  </a:extLst>
                </p:cNvPr>
                <p:cNvSpPr/>
                <p:nvPr/>
              </p:nvSpPr>
              <p:spPr>
                <a:xfrm rot="10800000">
                  <a:off x="2508629" y="4530496"/>
                  <a:ext cx="376172" cy="367122"/>
                </a:xfrm>
                <a:prstGeom prst="flowChartOnlineStorage">
                  <a:avLst/>
                </a:prstGeom>
                <a:solidFill>
                  <a:schemeClr val="accent1">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mbria" panose="02040503050406030204" pitchFamily="18" charset="0"/>
                  </a:endParaRPr>
                </a:p>
              </p:txBody>
            </p:sp>
            <p:sp>
              <p:nvSpPr>
                <p:cNvPr id="722" name="Arc 721">
                  <a:extLst>
                    <a:ext uri="{FF2B5EF4-FFF2-40B4-BE49-F238E27FC236}">
                      <a16:creationId xmlns:a16="http://schemas.microsoft.com/office/drawing/2014/main" id="{9C97B469-EE6A-9FBF-97A0-F17C93B77EEF}"/>
                    </a:ext>
                  </a:extLst>
                </p:cNvPr>
                <p:cNvSpPr/>
                <p:nvPr/>
              </p:nvSpPr>
              <p:spPr>
                <a:xfrm rot="2700000">
                  <a:off x="1928672" y="4446481"/>
                  <a:ext cx="562135" cy="532925"/>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4" name="Group 723">
                <a:extLst>
                  <a:ext uri="{FF2B5EF4-FFF2-40B4-BE49-F238E27FC236}">
                    <a16:creationId xmlns:a16="http://schemas.microsoft.com/office/drawing/2014/main" id="{F6DB0CC9-0BBF-DC0C-CF8C-26952B53C599}"/>
                  </a:ext>
                </a:extLst>
              </p:cNvPr>
              <p:cNvGrpSpPr/>
              <p:nvPr/>
            </p:nvGrpSpPr>
            <p:grpSpPr>
              <a:xfrm>
                <a:off x="1277817" y="4294644"/>
                <a:ext cx="1231118" cy="562135"/>
                <a:chOff x="1862668" y="4431876"/>
                <a:chExt cx="1231118" cy="562135"/>
              </a:xfrm>
            </p:grpSpPr>
            <p:grpSp>
              <p:nvGrpSpPr>
                <p:cNvPr id="725" name="Group 724">
                  <a:extLst>
                    <a:ext uri="{FF2B5EF4-FFF2-40B4-BE49-F238E27FC236}">
                      <a16:creationId xmlns:a16="http://schemas.microsoft.com/office/drawing/2014/main" id="{C0CCE39B-DDAD-8EC3-FDED-853FE890EE96}"/>
                    </a:ext>
                  </a:extLst>
                </p:cNvPr>
                <p:cNvGrpSpPr/>
                <p:nvPr/>
              </p:nvGrpSpPr>
              <p:grpSpPr>
                <a:xfrm>
                  <a:off x="1862668" y="4530496"/>
                  <a:ext cx="1231118" cy="367122"/>
                  <a:chOff x="153284" y="3086962"/>
                  <a:chExt cx="6362932" cy="1566174"/>
                </a:xfrm>
                <a:solidFill>
                  <a:schemeClr val="tx1"/>
                </a:solidFill>
              </p:grpSpPr>
              <p:cxnSp>
                <p:nvCxnSpPr>
                  <p:cNvPr id="727" name="Straight Connector 726">
                    <a:extLst>
                      <a:ext uri="{FF2B5EF4-FFF2-40B4-BE49-F238E27FC236}">
                        <a16:creationId xmlns:a16="http://schemas.microsoft.com/office/drawing/2014/main" id="{A49B1AC7-70E1-B294-82D2-C12CE12FDFB2}"/>
                      </a:ext>
                    </a:extLst>
                  </p:cNvPr>
                  <p:cNvCxnSpPr/>
                  <p:nvPr/>
                </p:nvCxnSpPr>
                <p:spPr>
                  <a:xfrm flipH="1">
                    <a:off x="2627784" y="3284984"/>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id="{DB9645DB-1A1B-FE91-809F-0A0E4FD5D137}"/>
                      </a:ext>
                    </a:extLst>
                  </p:cNvPr>
                  <p:cNvCxnSpPr>
                    <a:cxnSpLocks/>
                  </p:cNvCxnSpPr>
                  <p:nvPr/>
                </p:nvCxnSpPr>
                <p:spPr>
                  <a:xfrm flipH="1">
                    <a:off x="153284" y="4437114"/>
                    <a:ext cx="3544501"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9" name="Straight Connector 728">
                    <a:extLst>
                      <a:ext uri="{FF2B5EF4-FFF2-40B4-BE49-F238E27FC236}">
                        <a16:creationId xmlns:a16="http://schemas.microsoft.com/office/drawing/2014/main" id="{7996E093-0B41-1262-B9CB-460FE766241D}"/>
                      </a:ext>
                    </a:extLst>
                  </p:cNvPr>
                  <p:cNvCxnSpPr/>
                  <p:nvPr/>
                </p:nvCxnSpPr>
                <p:spPr>
                  <a:xfrm flipH="1">
                    <a:off x="5436096" y="3838795"/>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30" name="Flowchart: Stored Data 4">
                    <a:extLst>
                      <a:ext uri="{FF2B5EF4-FFF2-40B4-BE49-F238E27FC236}">
                        <a16:creationId xmlns:a16="http://schemas.microsoft.com/office/drawing/2014/main" id="{514115C1-E070-3F35-6037-A0A263DA8184}"/>
                      </a:ext>
                    </a:extLst>
                  </p:cNvPr>
                  <p:cNvSpPr/>
                  <p:nvPr/>
                </p:nvSpPr>
                <p:spPr>
                  <a:xfrm rot="10800000">
                    <a:off x="3491880" y="3086962"/>
                    <a:ext cx="1944216" cy="1566174"/>
                  </a:xfrm>
                  <a:prstGeom prst="flowChartOnlineStorage">
                    <a:avLst/>
                  </a:prstGeom>
                  <a:solidFill>
                    <a:schemeClr val="accent1">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mbria" panose="02040503050406030204" pitchFamily="18" charset="0"/>
                    </a:endParaRPr>
                  </a:p>
                </p:txBody>
              </p:sp>
            </p:grpSp>
            <p:sp>
              <p:nvSpPr>
                <p:cNvPr id="726" name="Arc 725">
                  <a:extLst>
                    <a:ext uri="{FF2B5EF4-FFF2-40B4-BE49-F238E27FC236}">
                      <a16:creationId xmlns:a16="http://schemas.microsoft.com/office/drawing/2014/main" id="{8472DE3E-FAC8-FA9F-E14A-2AF0BB094CC9}"/>
                    </a:ext>
                  </a:extLst>
                </p:cNvPr>
                <p:cNvSpPr/>
                <p:nvPr/>
              </p:nvSpPr>
              <p:spPr>
                <a:xfrm rot="2700000">
                  <a:off x="1928672" y="4446481"/>
                  <a:ext cx="562135" cy="532925"/>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31" name="Flowchart: Connector 11">
                <a:extLst>
                  <a:ext uri="{FF2B5EF4-FFF2-40B4-BE49-F238E27FC236}">
                    <a16:creationId xmlns:a16="http://schemas.microsoft.com/office/drawing/2014/main" id="{C5604EFF-9854-0A3B-9CE3-7156F936F49F}"/>
                  </a:ext>
                </a:extLst>
              </p:cNvPr>
              <p:cNvSpPr/>
              <p:nvPr/>
            </p:nvSpPr>
            <p:spPr>
              <a:xfrm>
                <a:off x="2477196" y="4539832"/>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mbria" panose="02040503050406030204" pitchFamily="18" charset="0"/>
                </a:endParaRPr>
              </a:p>
            </p:txBody>
          </p:sp>
          <p:cxnSp>
            <p:nvCxnSpPr>
              <p:cNvPr id="740" name="Straight Connector 739">
                <a:extLst>
                  <a:ext uri="{FF2B5EF4-FFF2-40B4-BE49-F238E27FC236}">
                    <a16:creationId xmlns:a16="http://schemas.microsoft.com/office/drawing/2014/main" id="{4E92D7D6-84E9-DB3F-0127-4A438799E889}"/>
                  </a:ext>
                </a:extLst>
              </p:cNvPr>
              <p:cNvCxnSpPr>
                <a:cxnSpLocks/>
              </p:cNvCxnSpPr>
              <p:nvPr/>
            </p:nvCxnSpPr>
            <p:spPr>
              <a:xfrm flipH="1">
                <a:off x="784230" y="5781445"/>
                <a:ext cx="208985"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a:extLst>
                  <a:ext uri="{FF2B5EF4-FFF2-40B4-BE49-F238E27FC236}">
                    <a16:creationId xmlns:a16="http://schemas.microsoft.com/office/drawing/2014/main" id="{13472D66-385D-BDE9-A7D6-519ECFF0E62B}"/>
                  </a:ext>
                </a:extLst>
              </p:cNvPr>
              <p:cNvCxnSpPr>
                <a:cxnSpLocks/>
              </p:cNvCxnSpPr>
              <p:nvPr/>
            </p:nvCxnSpPr>
            <p:spPr>
              <a:xfrm flipH="1">
                <a:off x="719037" y="5525946"/>
                <a:ext cx="262145"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47" name="Flowchart: Delay 3">
                <a:extLst>
                  <a:ext uri="{FF2B5EF4-FFF2-40B4-BE49-F238E27FC236}">
                    <a16:creationId xmlns:a16="http://schemas.microsoft.com/office/drawing/2014/main" id="{B1E538C7-CDB4-3AA1-3857-64E0BA14F3B6}"/>
                  </a:ext>
                </a:extLst>
              </p:cNvPr>
              <p:cNvSpPr/>
              <p:nvPr/>
            </p:nvSpPr>
            <p:spPr>
              <a:xfrm>
                <a:off x="1512111" y="5033490"/>
                <a:ext cx="334375" cy="371341"/>
              </a:xfrm>
              <a:prstGeom prst="flowChartDelay">
                <a:avLst/>
              </a:prstGeom>
              <a:solidFill>
                <a:schemeClr val="accent2">
                  <a:lumMod val="20000"/>
                  <a:lumOff val="80000"/>
                </a:schemeClr>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mbria" panose="02040503050406030204" pitchFamily="18" charset="0"/>
                </a:endParaRPr>
              </a:p>
            </p:txBody>
          </p:sp>
          <p:cxnSp>
            <p:nvCxnSpPr>
              <p:cNvPr id="750" name="Straight Connector 749">
                <a:extLst>
                  <a:ext uri="{FF2B5EF4-FFF2-40B4-BE49-F238E27FC236}">
                    <a16:creationId xmlns:a16="http://schemas.microsoft.com/office/drawing/2014/main" id="{CCBD4D62-41B3-D3BA-4C3F-35E4D1699F2F}"/>
                  </a:ext>
                </a:extLst>
              </p:cNvPr>
              <p:cNvCxnSpPr/>
              <p:nvPr/>
            </p:nvCxnSpPr>
            <p:spPr>
              <a:xfrm flipH="1">
                <a:off x="1753498" y="5478154"/>
                <a:ext cx="208985"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id="{A71F47DB-DFE2-F1BE-F739-981BCAFED3C9}"/>
                  </a:ext>
                </a:extLst>
              </p:cNvPr>
              <p:cNvCxnSpPr>
                <a:cxnSpLocks/>
              </p:cNvCxnSpPr>
              <p:nvPr/>
            </p:nvCxnSpPr>
            <p:spPr>
              <a:xfrm>
                <a:off x="1766558" y="5477889"/>
                <a:ext cx="0" cy="159246"/>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id="{48928786-455C-7DD1-8C33-97285C571170}"/>
                  </a:ext>
                </a:extLst>
              </p:cNvPr>
              <p:cNvCxnSpPr>
                <a:cxnSpLocks/>
              </p:cNvCxnSpPr>
              <p:nvPr/>
            </p:nvCxnSpPr>
            <p:spPr>
              <a:xfrm>
                <a:off x="1289850" y="4709749"/>
                <a:ext cx="0" cy="615562"/>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id="{983005EB-355E-63DF-C372-90B9F65D5108}"/>
                  </a:ext>
                </a:extLst>
              </p:cNvPr>
              <p:cNvCxnSpPr>
                <a:cxnSpLocks/>
              </p:cNvCxnSpPr>
              <p:nvPr/>
            </p:nvCxnSpPr>
            <p:spPr>
              <a:xfrm>
                <a:off x="1404519" y="4443693"/>
                <a:ext cx="0" cy="645004"/>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B6F78CFD-19B5-A15B-173A-599FBBB4A285}"/>
                  </a:ext>
                </a:extLst>
              </p:cNvPr>
              <p:cNvCxnSpPr>
                <a:cxnSpLocks/>
              </p:cNvCxnSpPr>
              <p:nvPr/>
            </p:nvCxnSpPr>
            <p:spPr>
              <a:xfrm flipH="1">
                <a:off x="1392486" y="5084686"/>
                <a:ext cx="126511"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32" name="Group 931">
            <a:extLst>
              <a:ext uri="{FF2B5EF4-FFF2-40B4-BE49-F238E27FC236}">
                <a16:creationId xmlns:a16="http://schemas.microsoft.com/office/drawing/2014/main" id="{9AA39F5E-CB4B-F045-2441-BC78F1F3253E}"/>
              </a:ext>
            </a:extLst>
          </p:cNvPr>
          <p:cNvGrpSpPr/>
          <p:nvPr/>
        </p:nvGrpSpPr>
        <p:grpSpPr>
          <a:xfrm>
            <a:off x="3597098" y="4365844"/>
            <a:ext cx="1949208" cy="1544111"/>
            <a:chOff x="3254297" y="4237296"/>
            <a:chExt cx="2100787" cy="1664188"/>
          </a:xfrm>
        </p:grpSpPr>
        <p:sp>
          <p:nvSpPr>
            <p:cNvPr id="767" name="Right Arrow 766">
              <a:extLst>
                <a:ext uri="{FF2B5EF4-FFF2-40B4-BE49-F238E27FC236}">
                  <a16:creationId xmlns:a16="http://schemas.microsoft.com/office/drawing/2014/main" id="{9356BE1E-CC6A-B1EE-0D89-7BDBCB62947E}"/>
                </a:ext>
              </a:extLst>
            </p:cNvPr>
            <p:cNvSpPr/>
            <p:nvPr/>
          </p:nvSpPr>
          <p:spPr>
            <a:xfrm>
              <a:off x="3756888" y="4237296"/>
              <a:ext cx="1095605" cy="62667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C00000"/>
                </a:solidFill>
                <a:latin typeface="Cambria" panose="02040503050406030204" pitchFamily="18" charset="0"/>
              </a:endParaRPr>
            </a:p>
          </p:txBody>
        </p:sp>
        <p:grpSp>
          <p:nvGrpSpPr>
            <p:cNvPr id="868" name="Group 867">
              <a:extLst>
                <a:ext uri="{FF2B5EF4-FFF2-40B4-BE49-F238E27FC236}">
                  <a16:creationId xmlns:a16="http://schemas.microsoft.com/office/drawing/2014/main" id="{74732692-2322-2EC2-BAD4-51FB9E075F7E}"/>
                </a:ext>
              </a:extLst>
            </p:cNvPr>
            <p:cNvGrpSpPr/>
            <p:nvPr/>
          </p:nvGrpSpPr>
          <p:grpSpPr>
            <a:xfrm>
              <a:off x="3254297" y="5045138"/>
              <a:ext cx="2100787" cy="856346"/>
              <a:chOff x="1625773" y="3594322"/>
              <a:chExt cx="4818362" cy="1964114"/>
            </a:xfrm>
          </p:grpSpPr>
          <p:grpSp>
            <p:nvGrpSpPr>
              <p:cNvPr id="812" name="Group 811">
                <a:extLst>
                  <a:ext uri="{FF2B5EF4-FFF2-40B4-BE49-F238E27FC236}">
                    <a16:creationId xmlns:a16="http://schemas.microsoft.com/office/drawing/2014/main" id="{C63C516A-318A-3985-FDD2-A6EFD15B317E}"/>
                  </a:ext>
                </a:extLst>
              </p:cNvPr>
              <p:cNvGrpSpPr/>
              <p:nvPr/>
            </p:nvGrpSpPr>
            <p:grpSpPr>
              <a:xfrm>
                <a:off x="1630903" y="3594322"/>
                <a:ext cx="2040689" cy="906059"/>
                <a:chOff x="270003" y="1188132"/>
                <a:chExt cx="2040689" cy="906059"/>
              </a:xfrm>
            </p:grpSpPr>
            <p:sp>
              <p:nvSpPr>
                <p:cNvPr id="813" name="Flowchart: Delay 3">
                  <a:extLst>
                    <a:ext uri="{FF2B5EF4-FFF2-40B4-BE49-F238E27FC236}">
                      <a16:creationId xmlns:a16="http://schemas.microsoft.com/office/drawing/2014/main" id="{031540F3-738E-CCC7-D9D8-1339E561C6BD}"/>
                    </a:ext>
                  </a:extLst>
                </p:cNvPr>
                <p:cNvSpPr/>
                <p:nvPr/>
              </p:nvSpPr>
              <p:spPr>
                <a:xfrm>
                  <a:off x="1097571" y="1294320"/>
                  <a:ext cx="464016" cy="515314"/>
                </a:xfrm>
                <a:prstGeom prst="flowChartDelay">
                  <a:avLst/>
                </a:prstGeom>
                <a:solidFill>
                  <a:schemeClr val="accent2">
                    <a:lumMod val="20000"/>
                    <a:lumOff val="80000"/>
                  </a:schemeClr>
                </a:solidFill>
                <a:ln w="28575"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cxnSp>
              <p:nvCxnSpPr>
                <p:cNvPr id="814" name="Straight Connector 813">
                  <a:extLst>
                    <a:ext uri="{FF2B5EF4-FFF2-40B4-BE49-F238E27FC236}">
                      <a16:creationId xmlns:a16="http://schemas.microsoft.com/office/drawing/2014/main" id="{4F70308D-B054-D902-87B7-406F0F7FD513}"/>
                    </a:ext>
                  </a:extLst>
                </p:cNvPr>
                <p:cNvCxnSpPr/>
                <p:nvPr/>
              </p:nvCxnSpPr>
              <p:spPr>
                <a:xfrm flipH="1">
                  <a:off x="807561" y="1364590"/>
                  <a:ext cx="290010" cy="0"/>
                </a:xfrm>
                <a:prstGeom prst="line">
                  <a:avLst/>
                </a:prstGeom>
                <a:solidFill>
                  <a:schemeClr val="tx1"/>
                </a:solidFill>
                <a:ln w="25400" cap="flat" cmpd="sng" algn="ctr">
                  <a:solidFill>
                    <a:schemeClr val="tx1"/>
                  </a:solidFill>
                  <a:prstDash val="solid"/>
                </a:ln>
                <a:effectLst/>
              </p:spPr>
            </p:cxnSp>
            <p:cxnSp>
              <p:nvCxnSpPr>
                <p:cNvPr id="815" name="Straight Connector 814">
                  <a:extLst>
                    <a:ext uri="{FF2B5EF4-FFF2-40B4-BE49-F238E27FC236}">
                      <a16:creationId xmlns:a16="http://schemas.microsoft.com/office/drawing/2014/main" id="{4F8965C5-7C06-4267-538E-0E2EF4346A6C}"/>
                    </a:ext>
                  </a:extLst>
                </p:cNvPr>
                <p:cNvCxnSpPr/>
                <p:nvPr/>
              </p:nvCxnSpPr>
              <p:spPr>
                <a:xfrm flipH="1">
                  <a:off x="807561" y="1739364"/>
                  <a:ext cx="290010" cy="0"/>
                </a:xfrm>
                <a:prstGeom prst="line">
                  <a:avLst/>
                </a:prstGeom>
                <a:solidFill>
                  <a:schemeClr val="tx1"/>
                </a:solidFill>
                <a:ln w="25400" cap="flat" cmpd="sng" algn="ctr">
                  <a:solidFill>
                    <a:schemeClr val="tx1"/>
                  </a:solidFill>
                  <a:prstDash val="solid"/>
                </a:ln>
                <a:effectLst/>
              </p:spPr>
            </p:cxnSp>
            <p:sp>
              <p:nvSpPr>
                <p:cNvPr id="816" name="Flowchart: Connector 8">
                  <a:extLst>
                    <a:ext uri="{FF2B5EF4-FFF2-40B4-BE49-F238E27FC236}">
                      <a16:creationId xmlns:a16="http://schemas.microsoft.com/office/drawing/2014/main" id="{4A4027AC-EB99-63C8-5917-3D89A04333F0}"/>
                    </a:ext>
                  </a:extLst>
                </p:cNvPr>
                <p:cNvSpPr/>
                <p:nvPr/>
              </p:nvSpPr>
              <p:spPr>
                <a:xfrm>
                  <a:off x="749559" y="1329455"/>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17" name="Flowchart: Connector 9">
                  <a:extLst>
                    <a:ext uri="{FF2B5EF4-FFF2-40B4-BE49-F238E27FC236}">
                      <a16:creationId xmlns:a16="http://schemas.microsoft.com/office/drawing/2014/main" id="{D81BAFD5-A3DF-54A0-F94A-80783B0337A2}"/>
                    </a:ext>
                  </a:extLst>
                </p:cNvPr>
                <p:cNvSpPr/>
                <p:nvPr/>
              </p:nvSpPr>
              <p:spPr>
                <a:xfrm>
                  <a:off x="755799" y="17042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18" name="Rectangle 817">
                  <a:extLst>
                    <a:ext uri="{FF2B5EF4-FFF2-40B4-BE49-F238E27FC236}">
                      <a16:creationId xmlns:a16="http://schemas.microsoft.com/office/drawing/2014/main" id="{20147177-2793-17B5-0F22-A725BB12C58C}"/>
                    </a:ext>
                  </a:extLst>
                </p:cNvPr>
                <p:cNvSpPr/>
                <p:nvPr/>
              </p:nvSpPr>
              <p:spPr>
                <a:xfrm>
                  <a:off x="270003" y="1188132"/>
                  <a:ext cx="576081"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19" name="Rectangle 818">
                  <a:extLst>
                    <a:ext uri="{FF2B5EF4-FFF2-40B4-BE49-F238E27FC236}">
                      <a16:creationId xmlns:a16="http://schemas.microsoft.com/office/drawing/2014/main" id="{7915463C-6C78-B748-DE30-306B16F3B2CB}"/>
                    </a:ext>
                  </a:extLst>
                </p:cNvPr>
                <p:cNvSpPr/>
                <p:nvPr/>
              </p:nvSpPr>
              <p:spPr>
                <a:xfrm>
                  <a:off x="282122" y="1569546"/>
                  <a:ext cx="560007"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20" name="Rectangle 819">
                  <a:extLst>
                    <a:ext uri="{FF2B5EF4-FFF2-40B4-BE49-F238E27FC236}">
                      <a16:creationId xmlns:a16="http://schemas.microsoft.com/office/drawing/2014/main" id="{D30D10C6-4064-0EEC-839A-A86F1687803D}"/>
                    </a:ext>
                  </a:extLst>
                </p:cNvPr>
                <p:cNvSpPr/>
                <p:nvPr/>
              </p:nvSpPr>
              <p:spPr>
                <a:xfrm>
                  <a:off x="1744253" y="1284316"/>
                  <a:ext cx="566439"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21" name="Straight Connector 820">
                  <a:extLst>
                    <a:ext uri="{FF2B5EF4-FFF2-40B4-BE49-F238E27FC236}">
                      <a16:creationId xmlns:a16="http://schemas.microsoft.com/office/drawing/2014/main" id="{8370B5D7-9057-10CB-3385-C70CEB895032}"/>
                    </a:ext>
                  </a:extLst>
                </p:cNvPr>
                <p:cNvCxnSpPr/>
                <p:nvPr/>
              </p:nvCxnSpPr>
              <p:spPr>
                <a:xfrm flipH="1">
                  <a:off x="1573902" y="1572620"/>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22" name="Flowchart: Connector 11">
                  <a:extLst>
                    <a:ext uri="{FF2B5EF4-FFF2-40B4-BE49-F238E27FC236}">
                      <a16:creationId xmlns:a16="http://schemas.microsoft.com/office/drawing/2014/main" id="{2491A6F3-2B07-BD29-457A-9CE12E37337C}"/>
                    </a:ext>
                  </a:extLst>
                </p:cNvPr>
                <p:cNvSpPr/>
                <p:nvPr/>
              </p:nvSpPr>
              <p:spPr>
                <a:xfrm>
                  <a:off x="1829156" y="15370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823" name="Group 822">
                <a:extLst>
                  <a:ext uri="{FF2B5EF4-FFF2-40B4-BE49-F238E27FC236}">
                    <a16:creationId xmlns:a16="http://schemas.microsoft.com/office/drawing/2014/main" id="{5FB9F9EB-3D2C-C9DA-B534-5F0565BC64E1}"/>
                  </a:ext>
                </a:extLst>
              </p:cNvPr>
              <p:cNvGrpSpPr/>
              <p:nvPr/>
            </p:nvGrpSpPr>
            <p:grpSpPr>
              <a:xfrm>
                <a:off x="1625773" y="4652377"/>
                <a:ext cx="2055856" cy="906059"/>
                <a:chOff x="358356" y="2010575"/>
                <a:chExt cx="2055856" cy="906059"/>
              </a:xfrm>
            </p:grpSpPr>
            <p:sp>
              <p:nvSpPr>
                <p:cNvPr id="824" name="Flowchart: Stored Data 4">
                  <a:extLst>
                    <a:ext uri="{FF2B5EF4-FFF2-40B4-BE49-F238E27FC236}">
                      <a16:creationId xmlns:a16="http://schemas.microsoft.com/office/drawing/2014/main" id="{1D70E46F-EC32-CC30-9E10-8155831580FB}"/>
                    </a:ext>
                  </a:extLst>
                </p:cNvPr>
                <p:cNvSpPr/>
                <p:nvPr/>
              </p:nvSpPr>
              <p:spPr>
                <a:xfrm rot="10800000">
                  <a:off x="1126571" y="2107580"/>
                  <a:ext cx="522018" cy="509459"/>
                </a:xfrm>
                <a:prstGeom prst="flowChartOnlineStorage">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Avenir Next" panose="020B0503020202020204" pitchFamily="34" charset="0"/>
                  </a:endParaRPr>
                </a:p>
              </p:txBody>
            </p:sp>
            <p:cxnSp>
              <p:nvCxnSpPr>
                <p:cNvPr id="825" name="Straight Connector 824">
                  <a:extLst>
                    <a:ext uri="{FF2B5EF4-FFF2-40B4-BE49-F238E27FC236}">
                      <a16:creationId xmlns:a16="http://schemas.microsoft.com/office/drawing/2014/main" id="{07A9CB46-6D68-7751-3FE6-6AFB166B5D92}"/>
                    </a:ext>
                  </a:extLst>
                </p:cNvPr>
                <p:cNvCxnSpPr/>
                <p:nvPr/>
              </p:nvCxnSpPr>
              <p:spPr>
                <a:xfrm flipH="1">
                  <a:off x="895914" y="2187033"/>
                  <a:ext cx="290010" cy="0"/>
                </a:xfrm>
                <a:prstGeom prst="line">
                  <a:avLst/>
                </a:prstGeom>
                <a:solidFill>
                  <a:schemeClr val="tx1"/>
                </a:solidFill>
                <a:ln w="25400" cap="flat" cmpd="sng" algn="ctr">
                  <a:solidFill>
                    <a:schemeClr val="tx1"/>
                  </a:solidFill>
                  <a:prstDash val="solid"/>
                </a:ln>
                <a:effectLst/>
              </p:spPr>
            </p:cxnSp>
            <p:cxnSp>
              <p:nvCxnSpPr>
                <p:cNvPr id="826" name="Straight Connector 825">
                  <a:extLst>
                    <a:ext uri="{FF2B5EF4-FFF2-40B4-BE49-F238E27FC236}">
                      <a16:creationId xmlns:a16="http://schemas.microsoft.com/office/drawing/2014/main" id="{F20F1BF3-3660-B1E4-405F-F06E2E1AB395}"/>
                    </a:ext>
                  </a:extLst>
                </p:cNvPr>
                <p:cNvCxnSpPr/>
                <p:nvPr/>
              </p:nvCxnSpPr>
              <p:spPr>
                <a:xfrm flipH="1">
                  <a:off x="895914" y="2561807"/>
                  <a:ext cx="290010" cy="0"/>
                </a:xfrm>
                <a:prstGeom prst="line">
                  <a:avLst/>
                </a:prstGeom>
                <a:solidFill>
                  <a:schemeClr val="tx1"/>
                </a:solidFill>
                <a:ln w="25400" cap="flat" cmpd="sng" algn="ctr">
                  <a:solidFill>
                    <a:schemeClr val="tx1"/>
                  </a:solidFill>
                  <a:prstDash val="solid"/>
                </a:ln>
                <a:effectLst/>
              </p:spPr>
            </p:cxnSp>
            <p:sp>
              <p:nvSpPr>
                <p:cNvPr id="827" name="Flowchart: Connector 8">
                  <a:extLst>
                    <a:ext uri="{FF2B5EF4-FFF2-40B4-BE49-F238E27FC236}">
                      <a16:creationId xmlns:a16="http://schemas.microsoft.com/office/drawing/2014/main" id="{3468B345-6122-9B40-A217-3D2E256ADFDB}"/>
                    </a:ext>
                  </a:extLst>
                </p:cNvPr>
                <p:cNvSpPr/>
                <p:nvPr/>
              </p:nvSpPr>
              <p:spPr>
                <a:xfrm>
                  <a:off x="837912" y="2151898"/>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28" name="Flowchart: Connector 9">
                  <a:extLst>
                    <a:ext uri="{FF2B5EF4-FFF2-40B4-BE49-F238E27FC236}">
                      <a16:creationId xmlns:a16="http://schemas.microsoft.com/office/drawing/2014/main" id="{92DBB769-AC45-B16B-9B82-79677FB520AC}"/>
                    </a:ext>
                  </a:extLst>
                </p:cNvPr>
                <p:cNvSpPr/>
                <p:nvPr/>
              </p:nvSpPr>
              <p:spPr>
                <a:xfrm>
                  <a:off x="844152" y="2526672"/>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29" name="Rectangle 828">
                  <a:extLst>
                    <a:ext uri="{FF2B5EF4-FFF2-40B4-BE49-F238E27FC236}">
                      <a16:creationId xmlns:a16="http://schemas.microsoft.com/office/drawing/2014/main" id="{7FB92ED6-63BD-F1FE-E966-2E5258905C01}"/>
                    </a:ext>
                  </a:extLst>
                </p:cNvPr>
                <p:cNvSpPr/>
                <p:nvPr/>
              </p:nvSpPr>
              <p:spPr>
                <a:xfrm>
                  <a:off x="358356" y="2010575"/>
                  <a:ext cx="576081"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30" name="Rectangle 829">
                  <a:extLst>
                    <a:ext uri="{FF2B5EF4-FFF2-40B4-BE49-F238E27FC236}">
                      <a16:creationId xmlns:a16="http://schemas.microsoft.com/office/drawing/2014/main" id="{F1ADA9B8-7BE3-E611-4357-C377BC81809A}"/>
                    </a:ext>
                  </a:extLst>
                </p:cNvPr>
                <p:cNvSpPr/>
                <p:nvPr/>
              </p:nvSpPr>
              <p:spPr>
                <a:xfrm>
                  <a:off x="370477" y="2391989"/>
                  <a:ext cx="560007"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31" name="Rectangle 830">
                  <a:extLst>
                    <a:ext uri="{FF2B5EF4-FFF2-40B4-BE49-F238E27FC236}">
                      <a16:creationId xmlns:a16="http://schemas.microsoft.com/office/drawing/2014/main" id="{2B9B6685-88AF-72F1-F798-D7B06F3CBE1C}"/>
                    </a:ext>
                  </a:extLst>
                </p:cNvPr>
                <p:cNvSpPr/>
                <p:nvPr/>
              </p:nvSpPr>
              <p:spPr>
                <a:xfrm>
                  <a:off x="1847773" y="2110645"/>
                  <a:ext cx="566439"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32" name="Straight Connector 831">
                  <a:extLst>
                    <a:ext uri="{FF2B5EF4-FFF2-40B4-BE49-F238E27FC236}">
                      <a16:creationId xmlns:a16="http://schemas.microsoft.com/office/drawing/2014/main" id="{5A36B7F0-609B-B852-E458-8B34EE086655}"/>
                    </a:ext>
                  </a:extLst>
                </p:cNvPr>
                <p:cNvCxnSpPr/>
                <p:nvPr/>
              </p:nvCxnSpPr>
              <p:spPr>
                <a:xfrm flipH="1">
                  <a:off x="1655800" y="2355704"/>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3" name="Flowchart: Connector 11">
                  <a:extLst>
                    <a:ext uri="{FF2B5EF4-FFF2-40B4-BE49-F238E27FC236}">
                      <a16:creationId xmlns:a16="http://schemas.microsoft.com/office/drawing/2014/main" id="{08B6DE0F-3341-21E0-8386-D231D1B3BE0B}"/>
                    </a:ext>
                  </a:extLst>
                </p:cNvPr>
                <p:cNvSpPr/>
                <p:nvPr/>
              </p:nvSpPr>
              <p:spPr>
                <a:xfrm>
                  <a:off x="1911054" y="2320113"/>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pic>
            <p:nvPicPr>
              <p:cNvPr id="834" name="Picture 833" descr="A picture containing white&#10;&#10;Description automatically generated">
                <a:extLst>
                  <a:ext uri="{FF2B5EF4-FFF2-40B4-BE49-F238E27FC236}">
                    <a16:creationId xmlns:a16="http://schemas.microsoft.com/office/drawing/2014/main" id="{DAC1512F-711D-74C3-0A12-4E8936A15C0F}"/>
                  </a:ext>
                </a:extLst>
              </p:cNvPr>
              <p:cNvPicPr>
                <a:picLocks noChangeAspect="1"/>
              </p:cNvPicPr>
              <p:nvPr/>
            </p:nvPicPr>
            <p:blipFill>
              <a:blip r:embed="rId3"/>
              <a:stretch>
                <a:fillRect/>
              </a:stretch>
            </p:blipFill>
            <p:spPr>
              <a:xfrm>
                <a:off x="3716343" y="3824653"/>
                <a:ext cx="352767" cy="361233"/>
              </a:xfrm>
              <a:prstGeom prst="rect">
                <a:avLst/>
              </a:prstGeom>
            </p:spPr>
          </p:pic>
          <p:pic>
            <p:nvPicPr>
              <p:cNvPr id="835" name="Picture 834" descr="A picture containing white&#10;&#10;Description automatically generated">
                <a:extLst>
                  <a:ext uri="{FF2B5EF4-FFF2-40B4-BE49-F238E27FC236}">
                    <a16:creationId xmlns:a16="http://schemas.microsoft.com/office/drawing/2014/main" id="{28E89F1B-0A27-A68C-F802-2101AA93D9DB}"/>
                  </a:ext>
                </a:extLst>
              </p:cNvPr>
              <p:cNvPicPr>
                <a:picLocks noChangeAspect="1"/>
              </p:cNvPicPr>
              <p:nvPr/>
            </p:nvPicPr>
            <p:blipFill>
              <a:blip r:embed="rId3"/>
              <a:stretch>
                <a:fillRect/>
              </a:stretch>
            </p:blipFill>
            <p:spPr>
              <a:xfrm>
                <a:off x="3735304" y="4805866"/>
                <a:ext cx="371156" cy="380063"/>
              </a:xfrm>
              <a:prstGeom prst="rect">
                <a:avLst/>
              </a:prstGeom>
            </p:spPr>
          </p:pic>
          <p:grpSp>
            <p:nvGrpSpPr>
              <p:cNvPr id="836" name="Group 835">
                <a:extLst>
                  <a:ext uri="{FF2B5EF4-FFF2-40B4-BE49-F238E27FC236}">
                    <a16:creationId xmlns:a16="http://schemas.microsoft.com/office/drawing/2014/main" id="{7067F7D6-4847-D594-A5E0-67AF6156C09C}"/>
                  </a:ext>
                </a:extLst>
              </p:cNvPr>
              <p:cNvGrpSpPr/>
              <p:nvPr/>
            </p:nvGrpSpPr>
            <p:grpSpPr>
              <a:xfrm>
                <a:off x="4369847" y="3604680"/>
                <a:ext cx="2074288" cy="937105"/>
                <a:chOff x="2983259" y="1133408"/>
                <a:chExt cx="2074288" cy="937105"/>
              </a:xfrm>
            </p:grpSpPr>
            <p:grpSp>
              <p:nvGrpSpPr>
                <p:cNvPr id="837" name="Group 836">
                  <a:extLst>
                    <a:ext uri="{FF2B5EF4-FFF2-40B4-BE49-F238E27FC236}">
                      <a16:creationId xmlns:a16="http://schemas.microsoft.com/office/drawing/2014/main" id="{49A61FC1-44AC-E69B-509A-59FC9BCC78B6}"/>
                    </a:ext>
                  </a:extLst>
                </p:cNvPr>
                <p:cNvGrpSpPr/>
                <p:nvPr/>
              </p:nvGrpSpPr>
              <p:grpSpPr>
                <a:xfrm>
                  <a:off x="2983259" y="1133408"/>
                  <a:ext cx="2074288" cy="937105"/>
                  <a:chOff x="3218324" y="1198702"/>
                  <a:chExt cx="2074288" cy="937105"/>
                </a:xfrm>
              </p:grpSpPr>
              <p:grpSp>
                <p:nvGrpSpPr>
                  <p:cNvPr id="840" name="Group 839">
                    <a:extLst>
                      <a:ext uri="{FF2B5EF4-FFF2-40B4-BE49-F238E27FC236}">
                        <a16:creationId xmlns:a16="http://schemas.microsoft.com/office/drawing/2014/main" id="{53F2DECA-FCC5-4831-2526-47CCC3B822ED}"/>
                      </a:ext>
                    </a:extLst>
                  </p:cNvPr>
                  <p:cNvGrpSpPr/>
                  <p:nvPr/>
                </p:nvGrpSpPr>
                <p:grpSpPr>
                  <a:xfrm>
                    <a:off x="3218324" y="1198702"/>
                    <a:ext cx="2074288" cy="727771"/>
                    <a:chOff x="279647" y="1188132"/>
                    <a:chExt cx="2074288" cy="727771"/>
                  </a:xfrm>
                </p:grpSpPr>
                <p:sp>
                  <p:nvSpPr>
                    <p:cNvPr id="842" name="Flowchart: Delay 3">
                      <a:extLst>
                        <a:ext uri="{FF2B5EF4-FFF2-40B4-BE49-F238E27FC236}">
                          <a16:creationId xmlns:a16="http://schemas.microsoft.com/office/drawing/2014/main" id="{630E3828-AC05-87B4-D0E9-1C90CF149727}"/>
                        </a:ext>
                      </a:extLst>
                    </p:cNvPr>
                    <p:cNvSpPr/>
                    <p:nvPr/>
                  </p:nvSpPr>
                  <p:spPr>
                    <a:xfrm>
                      <a:off x="1026691" y="1294320"/>
                      <a:ext cx="512064" cy="515314"/>
                    </a:xfrm>
                    <a:prstGeom prst="ellipse">
                      <a:avLst/>
                    </a:prstGeom>
                    <a:solidFill>
                      <a:schemeClr val="accent2">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1" i="0" u="none" strike="noStrike" kern="0" cap="none" spc="0" normalizeH="0" baseline="0" noProof="0" dirty="0">
                          <a:ln>
                            <a:noFill/>
                          </a:ln>
                          <a:effectLst/>
                          <a:uLnTx/>
                          <a:uFillTx/>
                          <a:latin typeface="Avenir Next" panose="020B0503020202020204" pitchFamily="34" charset="0"/>
                        </a:rPr>
                        <a:t>MAJ</a:t>
                      </a:r>
                    </a:p>
                  </p:txBody>
                </p:sp>
                <p:cxnSp>
                  <p:nvCxnSpPr>
                    <p:cNvPr id="843" name="Straight Connector 842">
                      <a:extLst>
                        <a:ext uri="{FF2B5EF4-FFF2-40B4-BE49-F238E27FC236}">
                          <a16:creationId xmlns:a16="http://schemas.microsoft.com/office/drawing/2014/main" id="{EE5B0F5E-D01C-C024-C3E4-FBAB91DE8D7A}"/>
                        </a:ext>
                      </a:extLst>
                    </p:cNvPr>
                    <p:cNvCxnSpPr/>
                    <p:nvPr/>
                  </p:nvCxnSpPr>
                  <p:spPr>
                    <a:xfrm flipH="1">
                      <a:off x="807561" y="1364590"/>
                      <a:ext cx="290010" cy="0"/>
                    </a:xfrm>
                    <a:prstGeom prst="line">
                      <a:avLst/>
                    </a:prstGeom>
                    <a:solidFill>
                      <a:schemeClr val="tx1"/>
                    </a:solidFill>
                    <a:ln w="25400" cap="flat" cmpd="sng" algn="ctr">
                      <a:solidFill>
                        <a:schemeClr val="tx1"/>
                      </a:solidFill>
                      <a:prstDash val="solid"/>
                    </a:ln>
                    <a:effectLst/>
                  </p:spPr>
                </p:cxnSp>
                <p:cxnSp>
                  <p:nvCxnSpPr>
                    <p:cNvPr id="844" name="Straight Connector 843">
                      <a:extLst>
                        <a:ext uri="{FF2B5EF4-FFF2-40B4-BE49-F238E27FC236}">
                          <a16:creationId xmlns:a16="http://schemas.microsoft.com/office/drawing/2014/main" id="{29B7A574-0117-9CD0-819E-04E223D52C5C}"/>
                        </a:ext>
                      </a:extLst>
                    </p:cNvPr>
                    <p:cNvCxnSpPr>
                      <a:cxnSpLocks/>
                      <a:endCxn id="846" idx="6"/>
                    </p:cNvCxnSpPr>
                    <p:nvPr/>
                  </p:nvCxnSpPr>
                  <p:spPr>
                    <a:xfrm flipH="1">
                      <a:off x="813801" y="1568642"/>
                      <a:ext cx="217408" cy="0"/>
                    </a:xfrm>
                    <a:prstGeom prst="line">
                      <a:avLst/>
                    </a:prstGeom>
                    <a:solidFill>
                      <a:schemeClr val="tx1"/>
                    </a:solidFill>
                    <a:ln w="25400" cap="flat" cmpd="sng" algn="ctr">
                      <a:solidFill>
                        <a:schemeClr val="tx1"/>
                      </a:solidFill>
                      <a:prstDash val="solid"/>
                    </a:ln>
                    <a:effectLst/>
                  </p:spPr>
                </p:cxnSp>
                <p:sp>
                  <p:nvSpPr>
                    <p:cNvPr id="845" name="Flowchart: Connector 8">
                      <a:extLst>
                        <a:ext uri="{FF2B5EF4-FFF2-40B4-BE49-F238E27FC236}">
                          <a16:creationId xmlns:a16="http://schemas.microsoft.com/office/drawing/2014/main" id="{2084D290-FE18-9FCE-3ECA-BD8069F29458}"/>
                        </a:ext>
                      </a:extLst>
                    </p:cNvPr>
                    <p:cNvSpPr/>
                    <p:nvPr/>
                  </p:nvSpPr>
                  <p:spPr>
                    <a:xfrm>
                      <a:off x="749559" y="1329455"/>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46" name="Flowchart: Connector 9">
                      <a:extLst>
                        <a:ext uri="{FF2B5EF4-FFF2-40B4-BE49-F238E27FC236}">
                          <a16:creationId xmlns:a16="http://schemas.microsoft.com/office/drawing/2014/main" id="{65F23FDF-6330-5FDE-F3B3-9EC6ED304A4B}"/>
                        </a:ext>
                      </a:extLst>
                    </p:cNvPr>
                    <p:cNvSpPr/>
                    <p:nvPr/>
                  </p:nvSpPr>
                  <p:spPr>
                    <a:xfrm>
                      <a:off x="755799" y="153350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47" name="Rectangle 846">
                      <a:extLst>
                        <a:ext uri="{FF2B5EF4-FFF2-40B4-BE49-F238E27FC236}">
                          <a16:creationId xmlns:a16="http://schemas.microsoft.com/office/drawing/2014/main" id="{1605B9BE-8DA7-D15F-D726-5504AF622200}"/>
                        </a:ext>
                      </a:extLst>
                    </p:cNvPr>
                    <p:cNvSpPr/>
                    <p:nvPr/>
                  </p:nvSpPr>
                  <p:spPr>
                    <a:xfrm>
                      <a:off x="279647" y="1188132"/>
                      <a:ext cx="556793"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48" name="Rectangle 847">
                      <a:extLst>
                        <a:ext uri="{FF2B5EF4-FFF2-40B4-BE49-F238E27FC236}">
                          <a16:creationId xmlns:a16="http://schemas.microsoft.com/office/drawing/2014/main" id="{FC1E47A8-DE4A-2DA6-4535-C5E06B661D60}"/>
                        </a:ext>
                      </a:extLst>
                    </p:cNvPr>
                    <p:cNvSpPr/>
                    <p:nvPr/>
                  </p:nvSpPr>
                  <p:spPr>
                    <a:xfrm>
                      <a:off x="398460" y="1422120"/>
                      <a:ext cx="327333" cy="493783"/>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49" name="Rectangle 848">
                      <a:extLst>
                        <a:ext uri="{FF2B5EF4-FFF2-40B4-BE49-F238E27FC236}">
                          <a16:creationId xmlns:a16="http://schemas.microsoft.com/office/drawing/2014/main" id="{CD18BDF6-D2EF-BF74-FFAB-91921144C376}"/>
                        </a:ext>
                      </a:extLst>
                    </p:cNvPr>
                    <p:cNvSpPr/>
                    <p:nvPr/>
                  </p:nvSpPr>
                  <p:spPr>
                    <a:xfrm>
                      <a:off x="1787496" y="1284316"/>
                      <a:ext cx="566439"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50" name="Straight Connector 849">
                      <a:extLst>
                        <a:ext uri="{FF2B5EF4-FFF2-40B4-BE49-F238E27FC236}">
                          <a16:creationId xmlns:a16="http://schemas.microsoft.com/office/drawing/2014/main" id="{E151B6BA-B73E-2751-288A-6F5B490C63CE}"/>
                        </a:ext>
                      </a:extLst>
                    </p:cNvPr>
                    <p:cNvCxnSpPr/>
                    <p:nvPr/>
                  </p:nvCxnSpPr>
                  <p:spPr>
                    <a:xfrm flipH="1">
                      <a:off x="1545550" y="1572620"/>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51" name="Flowchart: Connector 11">
                      <a:extLst>
                        <a:ext uri="{FF2B5EF4-FFF2-40B4-BE49-F238E27FC236}">
                          <a16:creationId xmlns:a16="http://schemas.microsoft.com/office/drawing/2014/main" id="{B55B4AA8-45E9-4A84-1404-B77A1F68515A}"/>
                        </a:ext>
                      </a:extLst>
                    </p:cNvPr>
                    <p:cNvSpPr/>
                    <p:nvPr/>
                  </p:nvSpPr>
                  <p:spPr>
                    <a:xfrm>
                      <a:off x="1829156" y="15370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sp>
                <p:nvSpPr>
                  <p:cNvPr id="841" name="Rectangle 840">
                    <a:extLst>
                      <a:ext uri="{FF2B5EF4-FFF2-40B4-BE49-F238E27FC236}">
                        <a16:creationId xmlns:a16="http://schemas.microsoft.com/office/drawing/2014/main" id="{BF1E9AA6-FDDA-6319-8788-D4790D32826F}"/>
                      </a:ext>
                    </a:extLst>
                  </p:cNvPr>
                  <p:cNvSpPr/>
                  <p:nvPr/>
                </p:nvSpPr>
                <p:spPr>
                  <a:xfrm>
                    <a:off x="3233577" y="1642024"/>
                    <a:ext cx="537504"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venir Next" panose="020B0503020202020204" pitchFamily="34" charset="0"/>
                      </a:rPr>
                      <a:t>0</a:t>
                    </a:r>
                    <a:endParaRPr kumimoji="0" lang="en-US" sz="1000" b="1" i="0" u="none" strike="noStrike" kern="1200" cap="none" spc="0" normalizeH="0" baseline="0" noProof="0" dirty="0">
                      <a:ln>
                        <a:noFill/>
                      </a:ln>
                      <a:solidFill>
                        <a:prstClr val="black"/>
                      </a:solidFill>
                      <a:effectLst/>
                      <a:uLnTx/>
                      <a:uFillTx/>
                      <a:latin typeface="Avenir Next" panose="020B0503020202020204" pitchFamily="34" charset="0"/>
                    </a:endParaRPr>
                  </a:p>
                </p:txBody>
              </p:sp>
            </p:grpSp>
            <p:cxnSp>
              <p:nvCxnSpPr>
                <p:cNvPr id="838" name="Straight Connector 837">
                  <a:extLst>
                    <a:ext uri="{FF2B5EF4-FFF2-40B4-BE49-F238E27FC236}">
                      <a16:creationId xmlns:a16="http://schemas.microsoft.com/office/drawing/2014/main" id="{D30F4FD5-956F-FDB4-6205-6F9BC5B0CA58}"/>
                    </a:ext>
                  </a:extLst>
                </p:cNvPr>
                <p:cNvCxnSpPr>
                  <a:cxnSpLocks/>
                  <a:stCxn id="842" idx="4"/>
                </p:cNvCxnSpPr>
                <p:nvPr/>
              </p:nvCxnSpPr>
              <p:spPr>
                <a:xfrm flipH="1" flipV="1">
                  <a:off x="3516263" y="1728112"/>
                  <a:ext cx="365760" cy="0"/>
                </a:xfrm>
                <a:prstGeom prst="line">
                  <a:avLst/>
                </a:prstGeom>
                <a:solidFill>
                  <a:schemeClr val="tx1"/>
                </a:solidFill>
                <a:ln w="25400" cap="flat" cmpd="sng" algn="ctr">
                  <a:solidFill>
                    <a:schemeClr val="tx1"/>
                  </a:solidFill>
                  <a:prstDash val="solid"/>
                </a:ln>
                <a:effectLst/>
              </p:spPr>
            </p:cxnSp>
            <p:sp>
              <p:nvSpPr>
                <p:cNvPr id="839" name="Flowchart: Connector 9">
                  <a:extLst>
                    <a:ext uri="{FF2B5EF4-FFF2-40B4-BE49-F238E27FC236}">
                      <a16:creationId xmlns:a16="http://schemas.microsoft.com/office/drawing/2014/main" id="{8C99C9DA-C966-29D5-9FF9-C1223B8EB75D}"/>
                    </a:ext>
                  </a:extLst>
                </p:cNvPr>
                <p:cNvSpPr/>
                <p:nvPr/>
              </p:nvSpPr>
              <p:spPr>
                <a:xfrm>
                  <a:off x="3464500" y="169297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852" name="Group 851">
                <a:extLst>
                  <a:ext uri="{FF2B5EF4-FFF2-40B4-BE49-F238E27FC236}">
                    <a16:creationId xmlns:a16="http://schemas.microsoft.com/office/drawing/2014/main" id="{0A45A470-990B-771F-9409-B003CBEA9CB3}"/>
                  </a:ext>
                </a:extLst>
              </p:cNvPr>
              <p:cNvGrpSpPr/>
              <p:nvPr/>
            </p:nvGrpSpPr>
            <p:grpSpPr>
              <a:xfrm>
                <a:off x="4357631" y="4590469"/>
                <a:ext cx="2050985" cy="937105"/>
                <a:chOff x="2983259" y="1133408"/>
                <a:chExt cx="2050985" cy="937105"/>
              </a:xfrm>
            </p:grpSpPr>
            <p:grpSp>
              <p:nvGrpSpPr>
                <p:cNvPr id="853" name="Group 852">
                  <a:extLst>
                    <a:ext uri="{FF2B5EF4-FFF2-40B4-BE49-F238E27FC236}">
                      <a16:creationId xmlns:a16="http://schemas.microsoft.com/office/drawing/2014/main" id="{46F94BAB-938B-DF9D-D0AA-650CB3BD61D4}"/>
                    </a:ext>
                  </a:extLst>
                </p:cNvPr>
                <p:cNvGrpSpPr/>
                <p:nvPr/>
              </p:nvGrpSpPr>
              <p:grpSpPr>
                <a:xfrm>
                  <a:off x="2983259" y="1133408"/>
                  <a:ext cx="2050985" cy="937105"/>
                  <a:chOff x="3218324" y="1198702"/>
                  <a:chExt cx="2050985" cy="937105"/>
                </a:xfrm>
              </p:grpSpPr>
              <p:grpSp>
                <p:nvGrpSpPr>
                  <p:cNvPr id="856" name="Group 855">
                    <a:extLst>
                      <a:ext uri="{FF2B5EF4-FFF2-40B4-BE49-F238E27FC236}">
                        <a16:creationId xmlns:a16="http://schemas.microsoft.com/office/drawing/2014/main" id="{EFFC91BB-58BF-3AB8-29AA-FCFD59A198E4}"/>
                      </a:ext>
                    </a:extLst>
                  </p:cNvPr>
                  <p:cNvGrpSpPr/>
                  <p:nvPr/>
                </p:nvGrpSpPr>
                <p:grpSpPr>
                  <a:xfrm>
                    <a:off x="3218324" y="1198702"/>
                    <a:ext cx="2050985" cy="727771"/>
                    <a:chOff x="279647" y="1188132"/>
                    <a:chExt cx="2050985" cy="727771"/>
                  </a:xfrm>
                </p:grpSpPr>
                <p:sp>
                  <p:nvSpPr>
                    <p:cNvPr id="858" name="Flowchart: Delay 3">
                      <a:extLst>
                        <a:ext uri="{FF2B5EF4-FFF2-40B4-BE49-F238E27FC236}">
                          <a16:creationId xmlns:a16="http://schemas.microsoft.com/office/drawing/2014/main" id="{B930822D-BB4E-066A-93D1-8CAB74273F45}"/>
                        </a:ext>
                      </a:extLst>
                    </p:cNvPr>
                    <p:cNvSpPr/>
                    <p:nvPr/>
                  </p:nvSpPr>
                  <p:spPr>
                    <a:xfrm>
                      <a:off x="1026691" y="1294320"/>
                      <a:ext cx="512064" cy="515314"/>
                    </a:xfrm>
                    <a:prstGeom prst="ellipse">
                      <a:avLst/>
                    </a:prstGeom>
                    <a:solidFill>
                      <a:schemeClr val="accent6">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1" i="0" u="none" strike="noStrike" kern="0" cap="none" spc="0" normalizeH="0" baseline="0" noProof="0" dirty="0">
                          <a:ln>
                            <a:noFill/>
                          </a:ln>
                          <a:effectLst/>
                          <a:uLnTx/>
                          <a:uFillTx/>
                          <a:latin typeface="Avenir Next" panose="020B0503020202020204" pitchFamily="34" charset="0"/>
                        </a:rPr>
                        <a:t>MAJ</a:t>
                      </a:r>
                    </a:p>
                  </p:txBody>
                </p:sp>
                <p:cxnSp>
                  <p:nvCxnSpPr>
                    <p:cNvPr id="859" name="Straight Connector 858">
                      <a:extLst>
                        <a:ext uri="{FF2B5EF4-FFF2-40B4-BE49-F238E27FC236}">
                          <a16:creationId xmlns:a16="http://schemas.microsoft.com/office/drawing/2014/main" id="{6671BD54-02C8-4D52-747B-98C7087AFB05}"/>
                        </a:ext>
                      </a:extLst>
                    </p:cNvPr>
                    <p:cNvCxnSpPr/>
                    <p:nvPr/>
                  </p:nvCxnSpPr>
                  <p:spPr>
                    <a:xfrm flipH="1">
                      <a:off x="807561" y="1364590"/>
                      <a:ext cx="290010" cy="0"/>
                    </a:xfrm>
                    <a:prstGeom prst="line">
                      <a:avLst/>
                    </a:prstGeom>
                    <a:solidFill>
                      <a:schemeClr val="tx1"/>
                    </a:solidFill>
                    <a:ln w="25400" cap="flat" cmpd="sng" algn="ctr">
                      <a:solidFill>
                        <a:schemeClr val="tx1"/>
                      </a:solidFill>
                      <a:prstDash val="solid"/>
                    </a:ln>
                    <a:effectLst/>
                  </p:spPr>
                </p:cxnSp>
                <p:cxnSp>
                  <p:nvCxnSpPr>
                    <p:cNvPr id="860" name="Straight Connector 859">
                      <a:extLst>
                        <a:ext uri="{FF2B5EF4-FFF2-40B4-BE49-F238E27FC236}">
                          <a16:creationId xmlns:a16="http://schemas.microsoft.com/office/drawing/2014/main" id="{C8E62BE7-3F1B-76DD-DB4F-560C00ED9B1B}"/>
                        </a:ext>
                      </a:extLst>
                    </p:cNvPr>
                    <p:cNvCxnSpPr>
                      <a:cxnSpLocks/>
                      <a:endCxn id="862" idx="6"/>
                    </p:cNvCxnSpPr>
                    <p:nvPr/>
                  </p:nvCxnSpPr>
                  <p:spPr>
                    <a:xfrm flipH="1">
                      <a:off x="813801" y="1568642"/>
                      <a:ext cx="217408" cy="0"/>
                    </a:xfrm>
                    <a:prstGeom prst="line">
                      <a:avLst/>
                    </a:prstGeom>
                    <a:solidFill>
                      <a:schemeClr val="tx1"/>
                    </a:solidFill>
                    <a:ln w="25400" cap="flat" cmpd="sng" algn="ctr">
                      <a:solidFill>
                        <a:schemeClr val="tx1"/>
                      </a:solidFill>
                      <a:prstDash val="solid"/>
                    </a:ln>
                    <a:effectLst/>
                  </p:spPr>
                </p:cxnSp>
                <p:sp>
                  <p:nvSpPr>
                    <p:cNvPr id="861" name="Flowchart: Connector 8">
                      <a:extLst>
                        <a:ext uri="{FF2B5EF4-FFF2-40B4-BE49-F238E27FC236}">
                          <a16:creationId xmlns:a16="http://schemas.microsoft.com/office/drawing/2014/main" id="{773DFF95-A484-6429-B416-C06BDFE39B1B}"/>
                        </a:ext>
                      </a:extLst>
                    </p:cNvPr>
                    <p:cNvSpPr/>
                    <p:nvPr/>
                  </p:nvSpPr>
                  <p:spPr>
                    <a:xfrm>
                      <a:off x="749559" y="1329455"/>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62" name="Flowchart: Connector 9">
                      <a:extLst>
                        <a:ext uri="{FF2B5EF4-FFF2-40B4-BE49-F238E27FC236}">
                          <a16:creationId xmlns:a16="http://schemas.microsoft.com/office/drawing/2014/main" id="{E11C9281-F5E2-9693-1CAB-01BB16D0B568}"/>
                        </a:ext>
                      </a:extLst>
                    </p:cNvPr>
                    <p:cNvSpPr/>
                    <p:nvPr/>
                  </p:nvSpPr>
                  <p:spPr>
                    <a:xfrm>
                      <a:off x="755799" y="153350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63" name="Rectangle 862">
                      <a:extLst>
                        <a:ext uri="{FF2B5EF4-FFF2-40B4-BE49-F238E27FC236}">
                          <a16:creationId xmlns:a16="http://schemas.microsoft.com/office/drawing/2014/main" id="{7C81ADD1-6CAE-52AF-299F-195F00C518B1}"/>
                        </a:ext>
                      </a:extLst>
                    </p:cNvPr>
                    <p:cNvSpPr/>
                    <p:nvPr/>
                  </p:nvSpPr>
                  <p:spPr>
                    <a:xfrm>
                      <a:off x="279647" y="1188132"/>
                      <a:ext cx="556793"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64" name="Rectangle 863">
                      <a:extLst>
                        <a:ext uri="{FF2B5EF4-FFF2-40B4-BE49-F238E27FC236}">
                          <a16:creationId xmlns:a16="http://schemas.microsoft.com/office/drawing/2014/main" id="{7FE871C9-93B8-D0F9-A87F-74B88851B14F}"/>
                        </a:ext>
                      </a:extLst>
                    </p:cNvPr>
                    <p:cNvSpPr/>
                    <p:nvPr/>
                  </p:nvSpPr>
                  <p:spPr>
                    <a:xfrm>
                      <a:off x="398460" y="1422120"/>
                      <a:ext cx="327333" cy="493783"/>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65" name="Rectangle 864">
                      <a:extLst>
                        <a:ext uri="{FF2B5EF4-FFF2-40B4-BE49-F238E27FC236}">
                          <a16:creationId xmlns:a16="http://schemas.microsoft.com/office/drawing/2014/main" id="{49644BA9-01EF-53E6-51D9-1615DD1A66D6}"/>
                        </a:ext>
                      </a:extLst>
                    </p:cNvPr>
                    <p:cNvSpPr/>
                    <p:nvPr/>
                  </p:nvSpPr>
                  <p:spPr>
                    <a:xfrm>
                      <a:off x="1764192" y="1282635"/>
                      <a:ext cx="566440"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66" name="Straight Connector 865">
                      <a:extLst>
                        <a:ext uri="{FF2B5EF4-FFF2-40B4-BE49-F238E27FC236}">
                          <a16:creationId xmlns:a16="http://schemas.microsoft.com/office/drawing/2014/main" id="{0CD2D9F6-D384-9FDD-6C7A-A46F6B268BEF}"/>
                        </a:ext>
                      </a:extLst>
                    </p:cNvPr>
                    <p:cNvCxnSpPr/>
                    <p:nvPr/>
                  </p:nvCxnSpPr>
                  <p:spPr>
                    <a:xfrm flipH="1">
                      <a:off x="1545550" y="1572620"/>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7" name="Flowchart: Connector 11">
                      <a:extLst>
                        <a:ext uri="{FF2B5EF4-FFF2-40B4-BE49-F238E27FC236}">
                          <a16:creationId xmlns:a16="http://schemas.microsoft.com/office/drawing/2014/main" id="{069E3969-F157-F025-9914-254138E4A5A1}"/>
                        </a:ext>
                      </a:extLst>
                    </p:cNvPr>
                    <p:cNvSpPr/>
                    <p:nvPr/>
                  </p:nvSpPr>
                  <p:spPr>
                    <a:xfrm>
                      <a:off x="1829156" y="15370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sp>
                <p:nvSpPr>
                  <p:cNvPr id="857" name="Rectangle 856">
                    <a:extLst>
                      <a:ext uri="{FF2B5EF4-FFF2-40B4-BE49-F238E27FC236}">
                        <a16:creationId xmlns:a16="http://schemas.microsoft.com/office/drawing/2014/main" id="{B03D3E87-6006-1A33-1459-53AF74AD3965}"/>
                      </a:ext>
                    </a:extLst>
                  </p:cNvPr>
                  <p:cNvSpPr/>
                  <p:nvPr/>
                </p:nvSpPr>
                <p:spPr>
                  <a:xfrm>
                    <a:off x="3233577" y="1642024"/>
                    <a:ext cx="537504"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venir Next" panose="020B0503020202020204" pitchFamily="34" charset="0"/>
                      </a:rPr>
                      <a:t>1</a:t>
                    </a:r>
                    <a:endParaRPr kumimoji="0" lang="en-US" sz="1000" b="1" i="0" u="none" strike="noStrike" kern="1200" cap="none" spc="0" normalizeH="0" baseline="0" noProof="0" dirty="0">
                      <a:ln>
                        <a:noFill/>
                      </a:ln>
                      <a:solidFill>
                        <a:prstClr val="black"/>
                      </a:solidFill>
                      <a:effectLst/>
                      <a:uLnTx/>
                      <a:uFillTx/>
                      <a:latin typeface="Avenir Next" panose="020B0503020202020204" pitchFamily="34" charset="0"/>
                    </a:endParaRPr>
                  </a:p>
                </p:txBody>
              </p:sp>
            </p:grpSp>
            <p:cxnSp>
              <p:nvCxnSpPr>
                <p:cNvPr id="854" name="Straight Connector 853">
                  <a:extLst>
                    <a:ext uri="{FF2B5EF4-FFF2-40B4-BE49-F238E27FC236}">
                      <a16:creationId xmlns:a16="http://schemas.microsoft.com/office/drawing/2014/main" id="{2DEE7807-20DF-1BED-815E-38346DDB077C}"/>
                    </a:ext>
                  </a:extLst>
                </p:cNvPr>
                <p:cNvCxnSpPr>
                  <a:cxnSpLocks/>
                  <a:stCxn id="858" idx="4"/>
                </p:cNvCxnSpPr>
                <p:nvPr/>
              </p:nvCxnSpPr>
              <p:spPr>
                <a:xfrm flipH="1" flipV="1">
                  <a:off x="3516263" y="1728112"/>
                  <a:ext cx="365760" cy="0"/>
                </a:xfrm>
                <a:prstGeom prst="line">
                  <a:avLst/>
                </a:prstGeom>
                <a:solidFill>
                  <a:schemeClr val="tx1"/>
                </a:solidFill>
                <a:ln w="25400" cap="flat" cmpd="sng" algn="ctr">
                  <a:solidFill>
                    <a:schemeClr val="tx1"/>
                  </a:solidFill>
                  <a:prstDash val="solid"/>
                </a:ln>
                <a:effectLst/>
              </p:spPr>
            </p:cxnSp>
            <p:sp>
              <p:nvSpPr>
                <p:cNvPr id="855" name="Flowchart: Connector 9">
                  <a:extLst>
                    <a:ext uri="{FF2B5EF4-FFF2-40B4-BE49-F238E27FC236}">
                      <a16:creationId xmlns:a16="http://schemas.microsoft.com/office/drawing/2014/main" id="{C705D13B-8685-D2B6-5864-BC6EA0B0CA62}"/>
                    </a:ext>
                  </a:extLst>
                </p:cNvPr>
                <p:cNvSpPr/>
                <p:nvPr/>
              </p:nvSpPr>
              <p:spPr>
                <a:xfrm>
                  <a:off x="3464500" y="169297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grpSp>
      <p:grpSp>
        <p:nvGrpSpPr>
          <p:cNvPr id="931" name="Group 930">
            <a:extLst>
              <a:ext uri="{FF2B5EF4-FFF2-40B4-BE49-F238E27FC236}">
                <a16:creationId xmlns:a16="http://schemas.microsoft.com/office/drawing/2014/main" id="{2CF946C9-ADB4-8982-2E0C-C0944808B891}"/>
              </a:ext>
            </a:extLst>
          </p:cNvPr>
          <p:cNvGrpSpPr/>
          <p:nvPr/>
        </p:nvGrpSpPr>
        <p:grpSpPr>
          <a:xfrm>
            <a:off x="5717936" y="4279928"/>
            <a:ext cx="2944625" cy="1715944"/>
            <a:chOff x="5508472" y="4130912"/>
            <a:chExt cx="3173612" cy="1849383"/>
          </a:xfrm>
        </p:grpSpPr>
        <p:sp>
          <p:nvSpPr>
            <p:cNvPr id="929" name="Rounded Rectangle 928">
              <a:extLst>
                <a:ext uri="{FF2B5EF4-FFF2-40B4-BE49-F238E27FC236}">
                  <a16:creationId xmlns:a16="http://schemas.microsoft.com/office/drawing/2014/main" id="{6F18DF52-B1FA-3355-A072-D39B8AD0C954}"/>
                </a:ext>
              </a:extLst>
            </p:cNvPr>
            <p:cNvSpPr/>
            <p:nvPr/>
          </p:nvSpPr>
          <p:spPr>
            <a:xfrm>
              <a:off x="5508472" y="4130912"/>
              <a:ext cx="3173612" cy="1849383"/>
            </a:xfrm>
            <a:prstGeom prst="roundRect">
              <a:avLst>
                <a:gd name="adj" fmla="val 4316"/>
              </a:avLst>
            </a:prstGeom>
            <a:solidFill>
              <a:schemeClr val="bg1">
                <a:lumMod val="95000"/>
              </a:schemeClr>
            </a:solidFill>
            <a:ln w="28575">
              <a:solidFill>
                <a:schemeClr val="tx1"/>
              </a:solidFill>
              <a:prstDash val="dash"/>
            </a:ln>
          </p:spPr>
          <p:style>
            <a:lnRef idx="2">
              <a:schemeClr val="dk1"/>
            </a:lnRef>
            <a:fillRef idx="1">
              <a:schemeClr val="lt1"/>
            </a:fillRef>
            <a:effectRef idx="0">
              <a:schemeClr val="dk1"/>
            </a:effectRef>
            <a:fontRef idx="minor">
              <a:schemeClr val="dk1"/>
            </a:fontRef>
          </p:style>
          <p:txBody>
            <a:bodyPr lIns="0" tIns="0" rIns="0" bIns="0" rtlCol="0" anchor="t"/>
            <a:lstStyle/>
            <a:p>
              <a:pPr algn="ctr"/>
              <a:endParaRPr lang="en-US" sz="1400" b="1" dirty="0">
                <a:solidFill>
                  <a:schemeClr val="tx1"/>
                </a:solidFill>
                <a:latin typeface="Cambria" panose="02040503050406030204" pitchFamily="18" charset="0"/>
                <a:cs typeface="Arial" panose="020B0604020202020204" pitchFamily="34" charset="0"/>
              </a:endParaRPr>
            </a:p>
          </p:txBody>
        </p:sp>
        <p:grpSp>
          <p:nvGrpSpPr>
            <p:cNvPr id="928" name="Group 927">
              <a:extLst>
                <a:ext uri="{FF2B5EF4-FFF2-40B4-BE49-F238E27FC236}">
                  <a16:creationId xmlns:a16="http://schemas.microsoft.com/office/drawing/2014/main" id="{AE9E9E61-2226-D746-311A-D10687EE476B}"/>
                </a:ext>
              </a:extLst>
            </p:cNvPr>
            <p:cNvGrpSpPr/>
            <p:nvPr/>
          </p:nvGrpSpPr>
          <p:grpSpPr>
            <a:xfrm>
              <a:off x="5526635" y="4276509"/>
              <a:ext cx="3141290" cy="1552062"/>
              <a:chOff x="5526635" y="4276509"/>
              <a:chExt cx="3141290" cy="1552062"/>
            </a:xfrm>
          </p:grpSpPr>
          <p:cxnSp>
            <p:nvCxnSpPr>
              <p:cNvPr id="808" name="Straight Connector 807">
                <a:extLst>
                  <a:ext uri="{FF2B5EF4-FFF2-40B4-BE49-F238E27FC236}">
                    <a16:creationId xmlns:a16="http://schemas.microsoft.com/office/drawing/2014/main" id="{83E1B20E-8580-9455-3526-F179312ACDCD}"/>
                  </a:ext>
                </a:extLst>
              </p:cNvPr>
              <p:cNvCxnSpPr>
                <a:cxnSpLocks/>
                <a:stCxn id="921" idx="6"/>
              </p:cNvCxnSpPr>
              <p:nvPr/>
            </p:nvCxnSpPr>
            <p:spPr>
              <a:xfrm flipH="1">
                <a:off x="6741726" y="4600031"/>
                <a:ext cx="1355103" cy="940"/>
              </a:xfrm>
              <a:prstGeom prst="line">
                <a:avLst/>
              </a:prstGeom>
              <a:solidFill>
                <a:schemeClr val="tx1"/>
              </a:solidFill>
              <a:ln w="31750" cap="flat" cmpd="sng" algn="ctr">
                <a:solidFill>
                  <a:schemeClr val="tx1"/>
                </a:solidFill>
                <a:prstDash val="solid"/>
              </a:ln>
              <a:effectLst/>
            </p:spPr>
          </p:cxnSp>
          <p:sp>
            <p:nvSpPr>
              <p:cNvPr id="811" name="Flowchart: Delay 3">
                <a:extLst>
                  <a:ext uri="{FF2B5EF4-FFF2-40B4-BE49-F238E27FC236}">
                    <a16:creationId xmlns:a16="http://schemas.microsoft.com/office/drawing/2014/main" id="{359EA596-6487-8B07-F365-F793D2D34602}"/>
                  </a:ext>
                </a:extLst>
              </p:cNvPr>
              <p:cNvSpPr/>
              <p:nvPr/>
            </p:nvSpPr>
            <p:spPr>
              <a:xfrm>
                <a:off x="6543312" y="4363693"/>
                <a:ext cx="490427" cy="490427"/>
              </a:xfrm>
              <a:prstGeom prst="ellipse">
                <a:avLst/>
              </a:prstGeom>
              <a:solidFill>
                <a:schemeClr val="accent6">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latin typeface="Avenir Next" panose="020B0503020202020204" pitchFamily="34" charset="0"/>
                  </a:rPr>
                  <a:t>MAJ</a:t>
                </a:r>
              </a:p>
            </p:txBody>
          </p:sp>
          <p:grpSp>
            <p:nvGrpSpPr>
              <p:cNvPr id="871" name="Group 870">
                <a:extLst>
                  <a:ext uri="{FF2B5EF4-FFF2-40B4-BE49-F238E27FC236}">
                    <a16:creationId xmlns:a16="http://schemas.microsoft.com/office/drawing/2014/main" id="{953E17C1-8857-C40A-D90B-5840C0165137}"/>
                  </a:ext>
                </a:extLst>
              </p:cNvPr>
              <p:cNvGrpSpPr/>
              <p:nvPr/>
            </p:nvGrpSpPr>
            <p:grpSpPr>
              <a:xfrm>
                <a:off x="5571051" y="4637352"/>
                <a:ext cx="677189" cy="338554"/>
                <a:chOff x="5633392" y="4259433"/>
                <a:chExt cx="677189" cy="338554"/>
              </a:xfrm>
            </p:grpSpPr>
            <p:sp>
              <p:nvSpPr>
                <p:cNvPr id="809" name="Flowchart: Connector 8">
                  <a:extLst>
                    <a:ext uri="{FF2B5EF4-FFF2-40B4-BE49-F238E27FC236}">
                      <a16:creationId xmlns:a16="http://schemas.microsoft.com/office/drawing/2014/main" id="{4CC137F9-4F06-FC2C-B320-5BA5BA63575C}"/>
                    </a:ext>
                  </a:extLst>
                </p:cNvPr>
                <p:cNvSpPr/>
                <p:nvPr/>
              </p:nvSpPr>
              <p:spPr>
                <a:xfrm>
                  <a:off x="5977273" y="4394785"/>
                  <a:ext cx="64008" cy="67301"/>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nvGrpSpPr>
                <p:cNvPr id="870" name="Group 869">
                  <a:extLst>
                    <a:ext uri="{FF2B5EF4-FFF2-40B4-BE49-F238E27FC236}">
                      <a16:creationId xmlns:a16="http://schemas.microsoft.com/office/drawing/2014/main" id="{ED92999F-6A26-4572-7717-DCCD554E915F}"/>
                    </a:ext>
                  </a:extLst>
                </p:cNvPr>
                <p:cNvGrpSpPr/>
                <p:nvPr/>
              </p:nvGrpSpPr>
              <p:grpSpPr>
                <a:xfrm>
                  <a:off x="5633392" y="4259433"/>
                  <a:ext cx="677189" cy="338554"/>
                  <a:chOff x="5633392" y="4259433"/>
                  <a:chExt cx="677189" cy="338554"/>
                </a:xfrm>
              </p:grpSpPr>
              <p:cxnSp>
                <p:nvCxnSpPr>
                  <p:cNvPr id="806" name="Straight Connector 805">
                    <a:extLst>
                      <a:ext uri="{FF2B5EF4-FFF2-40B4-BE49-F238E27FC236}">
                        <a16:creationId xmlns:a16="http://schemas.microsoft.com/office/drawing/2014/main" id="{07F307F7-CA23-7D5A-8DC6-904E7A4325AD}"/>
                      </a:ext>
                    </a:extLst>
                  </p:cNvPr>
                  <p:cNvCxnSpPr/>
                  <p:nvPr/>
                </p:nvCxnSpPr>
                <p:spPr>
                  <a:xfrm flipH="1">
                    <a:off x="6032825" y="4428435"/>
                    <a:ext cx="277756" cy="0"/>
                  </a:xfrm>
                  <a:prstGeom prst="line">
                    <a:avLst/>
                  </a:prstGeom>
                  <a:solidFill>
                    <a:schemeClr val="tx1"/>
                  </a:solidFill>
                  <a:ln w="31750" cap="flat" cmpd="sng" algn="ctr">
                    <a:solidFill>
                      <a:schemeClr val="tx1"/>
                    </a:solidFill>
                    <a:prstDash val="solid"/>
                  </a:ln>
                  <a:effectLst/>
                </p:spPr>
              </p:cxnSp>
              <p:sp>
                <p:nvSpPr>
                  <p:cNvPr id="788" name="Rectangle 787">
                    <a:extLst>
                      <a:ext uri="{FF2B5EF4-FFF2-40B4-BE49-F238E27FC236}">
                        <a16:creationId xmlns:a16="http://schemas.microsoft.com/office/drawing/2014/main" id="{5283EB26-F3D5-5BE5-2AFE-3C8ED3434756}"/>
                      </a:ext>
                    </a:extLst>
                  </p:cNvPr>
                  <p:cNvSpPr/>
                  <p:nvPr/>
                </p:nvSpPr>
                <p:spPr>
                  <a:xfrm>
                    <a:off x="5633392" y="4259433"/>
                    <a:ext cx="320922" cy="338554"/>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grpSp>
          </p:grpSp>
          <p:cxnSp>
            <p:nvCxnSpPr>
              <p:cNvPr id="802" name="Straight Connector 801">
                <a:extLst>
                  <a:ext uri="{FF2B5EF4-FFF2-40B4-BE49-F238E27FC236}">
                    <a16:creationId xmlns:a16="http://schemas.microsoft.com/office/drawing/2014/main" id="{EECE36D3-96B1-ED6B-75AE-90B2AB1F2937}"/>
                  </a:ext>
                </a:extLst>
              </p:cNvPr>
              <p:cNvCxnSpPr>
                <a:cxnSpLocks/>
                <a:stCxn id="771" idx="2"/>
              </p:cNvCxnSpPr>
              <p:nvPr/>
            </p:nvCxnSpPr>
            <p:spPr>
              <a:xfrm flipH="1">
                <a:off x="6228064" y="5583357"/>
                <a:ext cx="315248"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id="{14B3C86B-1883-CF01-CE18-413A37409070}"/>
                  </a:ext>
                </a:extLst>
              </p:cNvPr>
              <p:cNvCxnSpPr>
                <a:cxnSpLocks/>
              </p:cNvCxnSpPr>
              <p:nvPr/>
            </p:nvCxnSpPr>
            <p:spPr>
              <a:xfrm>
                <a:off x="6238449" y="4592990"/>
                <a:ext cx="0" cy="1004349"/>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3" name="Group 872">
                <a:extLst>
                  <a:ext uri="{FF2B5EF4-FFF2-40B4-BE49-F238E27FC236}">
                    <a16:creationId xmlns:a16="http://schemas.microsoft.com/office/drawing/2014/main" id="{59F73162-4775-D6A7-0B99-F9F590A224F8}"/>
                  </a:ext>
                </a:extLst>
              </p:cNvPr>
              <p:cNvGrpSpPr/>
              <p:nvPr/>
            </p:nvGrpSpPr>
            <p:grpSpPr>
              <a:xfrm>
                <a:off x="5558439" y="4276509"/>
                <a:ext cx="1056694" cy="407002"/>
                <a:chOff x="5628542" y="5588905"/>
                <a:chExt cx="1056694" cy="407002"/>
              </a:xfrm>
            </p:grpSpPr>
            <p:sp>
              <p:nvSpPr>
                <p:cNvPr id="793" name="Flowchart: Connector 9">
                  <a:extLst>
                    <a:ext uri="{FF2B5EF4-FFF2-40B4-BE49-F238E27FC236}">
                      <a16:creationId xmlns:a16="http://schemas.microsoft.com/office/drawing/2014/main" id="{639F892F-A277-6996-0701-ABC05E5422FB}"/>
                    </a:ext>
                  </a:extLst>
                </p:cNvPr>
                <p:cNvSpPr/>
                <p:nvPr/>
              </p:nvSpPr>
              <p:spPr>
                <a:xfrm>
                  <a:off x="5983247" y="5706480"/>
                  <a:ext cx="64008" cy="6730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nvGrpSpPr>
                <p:cNvPr id="872" name="Group 871">
                  <a:extLst>
                    <a:ext uri="{FF2B5EF4-FFF2-40B4-BE49-F238E27FC236}">
                      <a16:creationId xmlns:a16="http://schemas.microsoft.com/office/drawing/2014/main" id="{17CA39AB-9D08-969F-40F9-05EF8037AE68}"/>
                    </a:ext>
                  </a:extLst>
                </p:cNvPr>
                <p:cNvGrpSpPr/>
                <p:nvPr/>
              </p:nvGrpSpPr>
              <p:grpSpPr>
                <a:xfrm>
                  <a:off x="5628542" y="5588905"/>
                  <a:ext cx="1056694" cy="407002"/>
                  <a:chOff x="5628542" y="5588905"/>
                  <a:chExt cx="1056694" cy="407002"/>
                </a:xfrm>
              </p:grpSpPr>
              <p:cxnSp>
                <p:nvCxnSpPr>
                  <p:cNvPr id="804" name="Straight Connector 803">
                    <a:extLst>
                      <a:ext uri="{FF2B5EF4-FFF2-40B4-BE49-F238E27FC236}">
                        <a16:creationId xmlns:a16="http://schemas.microsoft.com/office/drawing/2014/main" id="{4A8FC346-1DD5-EB54-ADE2-3B9F274168A1}"/>
                      </a:ext>
                    </a:extLst>
                  </p:cNvPr>
                  <p:cNvCxnSpPr>
                    <a:cxnSpLocks/>
                    <a:stCxn id="811" idx="1"/>
                  </p:cNvCxnSpPr>
                  <p:nvPr/>
                </p:nvCxnSpPr>
                <p:spPr>
                  <a:xfrm flipH="1" flipV="1">
                    <a:off x="6004718" y="5740127"/>
                    <a:ext cx="680518" cy="7783"/>
                  </a:xfrm>
                  <a:prstGeom prst="line">
                    <a:avLst/>
                  </a:prstGeom>
                  <a:solidFill>
                    <a:schemeClr val="tx1"/>
                  </a:solidFill>
                  <a:ln w="31750" cap="flat" cmpd="sng" algn="ctr">
                    <a:solidFill>
                      <a:schemeClr val="tx1"/>
                    </a:solidFill>
                    <a:prstDash val="solid"/>
                  </a:ln>
                  <a:effectLst/>
                </p:spPr>
              </p:cxnSp>
              <p:sp>
                <p:nvSpPr>
                  <p:cNvPr id="794" name="Rectangle 793">
                    <a:extLst>
                      <a:ext uri="{FF2B5EF4-FFF2-40B4-BE49-F238E27FC236}">
                        <a16:creationId xmlns:a16="http://schemas.microsoft.com/office/drawing/2014/main" id="{6349C753-DA9D-6100-249A-D074B9B8CD74}"/>
                      </a:ext>
                    </a:extLst>
                  </p:cNvPr>
                  <p:cNvSpPr/>
                  <p:nvPr/>
                </p:nvSpPr>
                <p:spPr>
                  <a:xfrm>
                    <a:off x="5628542" y="5588905"/>
                    <a:ext cx="543827" cy="407002"/>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prstClr val="black"/>
                        </a:solidFill>
                        <a:effectLst/>
                        <a:uLnTx/>
                        <a:uFillTx/>
                        <a:latin typeface="Avenir Next" panose="020B0503020202020204" pitchFamily="34" charset="0"/>
                      </a:rPr>
                      <a:t>in</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grpSp>
          <p:sp>
            <p:nvSpPr>
              <p:cNvPr id="771" name="Flowchart: Delay 3">
                <a:extLst>
                  <a:ext uri="{FF2B5EF4-FFF2-40B4-BE49-F238E27FC236}">
                    <a16:creationId xmlns:a16="http://schemas.microsoft.com/office/drawing/2014/main" id="{13E2CF0A-2157-DBB6-DA05-2B9A662171E2}"/>
                  </a:ext>
                </a:extLst>
              </p:cNvPr>
              <p:cNvSpPr/>
              <p:nvPr/>
            </p:nvSpPr>
            <p:spPr>
              <a:xfrm>
                <a:off x="6543312" y="5338143"/>
                <a:ext cx="490427" cy="490428"/>
              </a:xfrm>
              <a:prstGeom prst="ellipse">
                <a:avLst/>
              </a:prstGeom>
              <a:solidFill>
                <a:schemeClr val="accent2">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latin typeface="Avenir Next" panose="020B0503020202020204" pitchFamily="34" charset="0"/>
                  </a:rPr>
                  <a:t>MAJ</a:t>
                </a:r>
              </a:p>
            </p:txBody>
          </p:sp>
          <p:grpSp>
            <p:nvGrpSpPr>
              <p:cNvPr id="869" name="Group 868">
                <a:extLst>
                  <a:ext uri="{FF2B5EF4-FFF2-40B4-BE49-F238E27FC236}">
                    <a16:creationId xmlns:a16="http://schemas.microsoft.com/office/drawing/2014/main" id="{EE277DB1-462E-E0F6-F525-E3BEDEF23CE9}"/>
                  </a:ext>
                </a:extLst>
              </p:cNvPr>
              <p:cNvGrpSpPr/>
              <p:nvPr/>
            </p:nvGrpSpPr>
            <p:grpSpPr>
              <a:xfrm>
                <a:off x="5526635" y="4929746"/>
                <a:ext cx="1883576" cy="407002"/>
                <a:chOff x="5589001" y="4441271"/>
                <a:chExt cx="1883576" cy="407002"/>
              </a:xfrm>
            </p:grpSpPr>
            <p:cxnSp>
              <p:nvCxnSpPr>
                <p:cNvPr id="774" name="Straight Connector 773">
                  <a:extLst>
                    <a:ext uri="{FF2B5EF4-FFF2-40B4-BE49-F238E27FC236}">
                      <a16:creationId xmlns:a16="http://schemas.microsoft.com/office/drawing/2014/main" id="{89C2E8FD-7FAA-4094-28F8-4BB0EAEDFD0F}"/>
                    </a:ext>
                  </a:extLst>
                </p:cNvPr>
                <p:cNvCxnSpPr>
                  <a:cxnSpLocks/>
                </p:cNvCxnSpPr>
                <p:nvPr/>
              </p:nvCxnSpPr>
              <p:spPr>
                <a:xfrm>
                  <a:off x="6009835" y="4606569"/>
                  <a:ext cx="1462742" cy="0"/>
                </a:xfrm>
                <a:prstGeom prst="line">
                  <a:avLst/>
                </a:prstGeom>
                <a:ln w="31750"/>
              </p:spPr>
              <p:style>
                <a:lnRef idx="1">
                  <a:schemeClr val="dk1"/>
                </a:lnRef>
                <a:fillRef idx="0">
                  <a:schemeClr val="dk1"/>
                </a:fillRef>
                <a:effectRef idx="0">
                  <a:schemeClr val="dk1"/>
                </a:effectRef>
                <a:fontRef idx="minor">
                  <a:schemeClr val="tx1"/>
                </a:fontRef>
              </p:style>
            </p:cxnSp>
            <p:sp>
              <p:nvSpPr>
                <p:cNvPr id="775" name="Flowchart: Connector 8">
                  <a:extLst>
                    <a:ext uri="{FF2B5EF4-FFF2-40B4-BE49-F238E27FC236}">
                      <a16:creationId xmlns:a16="http://schemas.microsoft.com/office/drawing/2014/main" id="{10F50C91-89BB-274C-B5CD-BD0B2BEDC47C}"/>
                    </a:ext>
                  </a:extLst>
                </p:cNvPr>
                <p:cNvSpPr/>
                <p:nvPr/>
              </p:nvSpPr>
              <p:spPr>
                <a:xfrm>
                  <a:off x="5976633" y="4577180"/>
                  <a:ext cx="64008" cy="64008"/>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776" name="Rectangle 775">
                  <a:extLst>
                    <a:ext uri="{FF2B5EF4-FFF2-40B4-BE49-F238E27FC236}">
                      <a16:creationId xmlns:a16="http://schemas.microsoft.com/office/drawing/2014/main" id="{9FEDD56A-4FAD-AC78-05E0-90C7EF22E686}"/>
                    </a:ext>
                  </a:extLst>
                </p:cNvPr>
                <p:cNvSpPr/>
                <p:nvPr/>
              </p:nvSpPr>
              <p:spPr>
                <a:xfrm>
                  <a:off x="5589001" y="4441271"/>
                  <a:ext cx="401221" cy="407002"/>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grpSp>
          <p:cxnSp>
            <p:nvCxnSpPr>
              <p:cNvPr id="877" name="Straight Connector 876">
                <a:extLst>
                  <a:ext uri="{FF2B5EF4-FFF2-40B4-BE49-F238E27FC236}">
                    <a16:creationId xmlns:a16="http://schemas.microsoft.com/office/drawing/2014/main" id="{C16CB8D8-CBE4-F982-04DC-5CD579295FB3}"/>
                  </a:ext>
                </a:extLst>
              </p:cNvPr>
              <p:cNvCxnSpPr>
                <a:cxnSpLocks/>
              </p:cNvCxnSpPr>
              <p:nvPr/>
            </p:nvCxnSpPr>
            <p:spPr>
              <a:xfrm flipH="1" flipV="1">
                <a:off x="6224923" y="4602400"/>
                <a:ext cx="324021" cy="6507"/>
              </a:xfrm>
              <a:prstGeom prst="line">
                <a:avLst/>
              </a:prstGeom>
              <a:solidFill>
                <a:schemeClr val="tx1"/>
              </a:solidFill>
              <a:ln w="31750" cap="flat" cmpd="sng" algn="ctr">
                <a:solidFill>
                  <a:schemeClr val="tx1"/>
                </a:solidFill>
                <a:prstDash val="solid"/>
              </a:ln>
              <a:effectLst/>
            </p:spPr>
          </p:cxnSp>
          <p:cxnSp>
            <p:nvCxnSpPr>
              <p:cNvPr id="884" name="Straight Connector 883">
                <a:extLst>
                  <a:ext uri="{FF2B5EF4-FFF2-40B4-BE49-F238E27FC236}">
                    <a16:creationId xmlns:a16="http://schemas.microsoft.com/office/drawing/2014/main" id="{5644794E-A49B-E8D6-39D5-34F930FA1FA7}"/>
                  </a:ext>
                </a:extLst>
              </p:cNvPr>
              <p:cNvCxnSpPr>
                <a:cxnSpLocks/>
              </p:cNvCxnSpPr>
              <p:nvPr/>
            </p:nvCxnSpPr>
            <p:spPr>
              <a:xfrm>
                <a:off x="6111338" y="4429208"/>
                <a:ext cx="0" cy="975623"/>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0" name="Straight Connector 889">
                <a:extLst>
                  <a:ext uri="{FF2B5EF4-FFF2-40B4-BE49-F238E27FC236}">
                    <a16:creationId xmlns:a16="http://schemas.microsoft.com/office/drawing/2014/main" id="{63886093-7133-1B37-8A1A-40C9E90F5D95}"/>
                  </a:ext>
                </a:extLst>
              </p:cNvPr>
              <p:cNvCxnSpPr>
                <a:cxnSpLocks/>
              </p:cNvCxnSpPr>
              <p:nvPr/>
            </p:nvCxnSpPr>
            <p:spPr>
              <a:xfrm>
                <a:off x="6412918" y="4794809"/>
                <a:ext cx="0" cy="961869"/>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1" name="Straight Connector 890">
                <a:extLst>
                  <a:ext uri="{FF2B5EF4-FFF2-40B4-BE49-F238E27FC236}">
                    <a16:creationId xmlns:a16="http://schemas.microsoft.com/office/drawing/2014/main" id="{F0121CA0-907E-8E19-EAA8-CC04C60608DA}"/>
                  </a:ext>
                </a:extLst>
              </p:cNvPr>
              <p:cNvCxnSpPr>
                <a:cxnSpLocks/>
              </p:cNvCxnSpPr>
              <p:nvPr/>
            </p:nvCxnSpPr>
            <p:spPr>
              <a:xfrm flipH="1">
                <a:off x="6400306" y="4804970"/>
                <a:ext cx="239739" cy="0"/>
              </a:xfrm>
              <a:prstGeom prst="line">
                <a:avLst/>
              </a:prstGeom>
              <a:solidFill>
                <a:schemeClr val="tx1"/>
              </a:solidFill>
              <a:ln w="31750" cap="flat" cmpd="sng" algn="ctr">
                <a:solidFill>
                  <a:schemeClr val="tx1"/>
                </a:solidFill>
                <a:prstDash val="solid"/>
              </a:ln>
              <a:effectLst/>
            </p:spPr>
          </p:cxnSp>
          <p:cxnSp>
            <p:nvCxnSpPr>
              <p:cNvPr id="893" name="Straight Connector 892">
                <a:extLst>
                  <a:ext uri="{FF2B5EF4-FFF2-40B4-BE49-F238E27FC236}">
                    <a16:creationId xmlns:a16="http://schemas.microsoft.com/office/drawing/2014/main" id="{5495E784-F054-6078-F290-F12D82CD9C5D}"/>
                  </a:ext>
                </a:extLst>
              </p:cNvPr>
              <p:cNvCxnSpPr>
                <a:cxnSpLocks/>
              </p:cNvCxnSpPr>
              <p:nvPr/>
            </p:nvCxnSpPr>
            <p:spPr>
              <a:xfrm flipH="1">
                <a:off x="6398732" y="5772238"/>
                <a:ext cx="239739" cy="0"/>
              </a:xfrm>
              <a:prstGeom prst="line">
                <a:avLst/>
              </a:prstGeom>
              <a:solidFill>
                <a:schemeClr val="tx1"/>
              </a:solidFill>
              <a:ln w="31750" cap="flat" cmpd="sng" algn="ctr">
                <a:solidFill>
                  <a:schemeClr val="tx1"/>
                </a:solidFill>
                <a:prstDash val="solid"/>
              </a:ln>
              <a:effectLst/>
            </p:spPr>
          </p:cxnSp>
          <p:cxnSp>
            <p:nvCxnSpPr>
              <p:cNvPr id="896" name="Straight Connector 895">
                <a:extLst>
                  <a:ext uri="{FF2B5EF4-FFF2-40B4-BE49-F238E27FC236}">
                    <a16:creationId xmlns:a16="http://schemas.microsoft.com/office/drawing/2014/main" id="{B7F49A1B-3B03-06EF-6C3E-5183D0745631}"/>
                  </a:ext>
                </a:extLst>
              </p:cNvPr>
              <p:cNvCxnSpPr>
                <a:cxnSpLocks/>
              </p:cNvCxnSpPr>
              <p:nvPr/>
            </p:nvCxnSpPr>
            <p:spPr>
              <a:xfrm flipH="1">
                <a:off x="6102266" y="5396084"/>
                <a:ext cx="528257" cy="0"/>
              </a:xfrm>
              <a:prstGeom prst="line">
                <a:avLst/>
              </a:prstGeom>
              <a:solidFill>
                <a:schemeClr val="tx1"/>
              </a:solidFill>
              <a:ln w="31750" cap="flat" cmpd="sng" algn="ctr">
                <a:solidFill>
                  <a:schemeClr val="tx1"/>
                </a:solidFill>
                <a:prstDash val="solid"/>
              </a:ln>
              <a:effectLst/>
            </p:spPr>
          </p:cxnSp>
          <p:cxnSp>
            <p:nvCxnSpPr>
              <p:cNvPr id="901" name="Straight Connector 900">
                <a:extLst>
                  <a:ext uri="{FF2B5EF4-FFF2-40B4-BE49-F238E27FC236}">
                    <a16:creationId xmlns:a16="http://schemas.microsoft.com/office/drawing/2014/main" id="{A4503AC7-78F8-C114-AFCD-8C0DE1CCC202}"/>
                  </a:ext>
                </a:extLst>
              </p:cNvPr>
              <p:cNvCxnSpPr>
                <a:cxnSpLocks/>
              </p:cNvCxnSpPr>
              <p:nvPr/>
            </p:nvCxnSpPr>
            <p:spPr>
              <a:xfrm flipH="1">
                <a:off x="7251226" y="5281075"/>
                <a:ext cx="239739" cy="0"/>
              </a:xfrm>
              <a:prstGeom prst="line">
                <a:avLst/>
              </a:prstGeom>
              <a:solidFill>
                <a:schemeClr val="tx1"/>
              </a:solidFill>
              <a:ln w="31750" cap="flat" cmpd="sng" algn="ctr">
                <a:solidFill>
                  <a:schemeClr val="tx1"/>
                </a:solidFill>
                <a:prstDash val="solid"/>
              </a:ln>
              <a:effectLst/>
            </p:spPr>
          </p:cxnSp>
          <p:cxnSp>
            <p:nvCxnSpPr>
              <p:cNvPr id="902" name="Straight Connector 901">
                <a:extLst>
                  <a:ext uri="{FF2B5EF4-FFF2-40B4-BE49-F238E27FC236}">
                    <a16:creationId xmlns:a16="http://schemas.microsoft.com/office/drawing/2014/main" id="{D6E44FDD-E4EB-EF3E-1C77-95D37E66A311}"/>
                  </a:ext>
                </a:extLst>
              </p:cNvPr>
              <p:cNvCxnSpPr>
                <a:cxnSpLocks/>
              </p:cNvCxnSpPr>
              <p:nvPr/>
            </p:nvCxnSpPr>
            <p:spPr>
              <a:xfrm flipH="1">
                <a:off x="7271041" y="4901518"/>
                <a:ext cx="239739" cy="0"/>
              </a:xfrm>
              <a:prstGeom prst="line">
                <a:avLst/>
              </a:prstGeom>
              <a:solidFill>
                <a:schemeClr val="tx1"/>
              </a:solidFill>
              <a:ln w="31750" cap="flat" cmpd="sng" algn="ctr">
                <a:solidFill>
                  <a:schemeClr val="tx1"/>
                </a:solidFill>
                <a:prstDash val="solid"/>
              </a:ln>
              <a:effectLst/>
            </p:spPr>
          </p:cxnSp>
          <p:cxnSp>
            <p:nvCxnSpPr>
              <p:cNvPr id="904" name="Straight Connector 903">
                <a:extLst>
                  <a:ext uri="{FF2B5EF4-FFF2-40B4-BE49-F238E27FC236}">
                    <a16:creationId xmlns:a16="http://schemas.microsoft.com/office/drawing/2014/main" id="{11942570-220F-161F-722D-CA99368C4D28}"/>
                  </a:ext>
                </a:extLst>
              </p:cNvPr>
              <p:cNvCxnSpPr>
                <a:cxnSpLocks/>
              </p:cNvCxnSpPr>
              <p:nvPr/>
            </p:nvCxnSpPr>
            <p:spPr>
              <a:xfrm>
                <a:off x="7256729" y="4592565"/>
                <a:ext cx="0" cy="323665"/>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7" name="Straight Connector 906">
                <a:extLst>
                  <a:ext uri="{FF2B5EF4-FFF2-40B4-BE49-F238E27FC236}">
                    <a16:creationId xmlns:a16="http://schemas.microsoft.com/office/drawing/2014/main" id="{487CC21C-8CB7-282C-DF59-A1D0AC5E979F}"/>
                  </a:ext>
                </a:extLst>
              </p:cNvPr>
              <p:cNvCxnSpPr>
                <a:cxnSpLocks/>
              </p:cNvCxnSpPr>
              <p:nvPr/>
            </p:nvCxnSpPr>
            <p:spPr>
              <a:xfrm>
                <a:off x="7256729" y="5268934"/>
                <a:ext cx="0" cy="323665"/>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8" name="Rectangle 797">
                <a:extLst>
                  <a:ext uri="{FF2B5EF4-FFF2-40B4-BE49-F238E27FC236}">
                    <a16:creationId xmlns:a16="http://schemas.microsoft.com/office/drawing/2014/main" id="{A6C6DA5A-2812-DC6A-DD46-B2E4B2AD9CAE}"/>
                  </a:ext>
                </a:extLst>
              </p:cNvPr>
              <p:cNvSpPr/>
              <p:nvPr/>
            </p:nvSpPr>
            <p:spPr>
              <a:xfrm>
                <a:off x="8045639" y="4923132"/>
                <a:ext cx="622286" cy="338554"/>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Sum</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00" name="Straight Connector 799">
                <a:extLst>
                  <a:ext uri="{FF2B5EF4-FFF2-40B4-BE49-F238E27FC236}">
                    <a16:creationId xmlns:a16="http://schemas.microsoft.com/office/drawing/2014/main" id="{BC8CC195-6DFC-29FB-45A9-58CDBBDB57BE}"/>
                  </a:ext>
                </a:extLst>
              </p:cNvPr>
              <p:cNvCxnSpPr>
                <a:cxnSpLocks/>
                <a:stCxn id="773" idx="6"/>
                <a:endCxn id="797" idx="6"/>
              </p:cNvCxnSpPr>
              <p:nvPr/>
            </p:nvCxnSpPr>
            <p:spPr>
              <a:xfrm flipV="1">
                <a:off x="7894108" y="5091123"/>
                <a:ext cx="202721" cy="1193"/>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97" name="Flowchart: Connector 11">
                <a:extLst>
                  <a:ext uri="{FF2B5EF4-FFF2-40B4-BE49-F238E27FC236}">
                    <a16:creationId xmlns:a16="http://schemas.microsoft.com/office/drawing/2014/main" id="{0CBC1100-34E1-40DD-A673-5ED05C4EEA0D}"/>
                  </a:ext>
                </a:extLst>
              </p:cNvPr>
              <p:cNvSpPr/>
              <p:nvPr/>
            </p:nvSpPr>
            <p:spPr>
              <a:xfrm>
                <a:off x="8032821" y="5057473"/>
                <a:ext cx="64008" cy="6730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773" name="Flowchart: Delay 3">
                <a:extLst>
                  <a:ext uri="{FF2B5EF4-FFF2-40B4-BE49-F238E27FC236}">
                    <a16:creationId xmlns:a16="http://schemas.microsoft.com/office/drawing/2014/main" id="{6FAF895A-9979-77E9-0411-F9BD984867F3}"/>
                  </a:ext>
                </a:extLst>
              </p:cNvPr>
              <p:cNvSpPr/>
              <p:nvPr/>
            </p:nvSpPr>
            <p:spPr>
              <a:xfrm>
                <a:off x="7403681" y="4847102"/>
                <a:ext cx="490427" cy="490428"/>
              </a:xfrm>
              <a:prstGeom prst="ellipse">
                <a:avLst/>
              </a:prstGeom>
              <a:solidFill>
                <a:schemeClr val="accent1">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latin typeface="Avenir Next" panose="020B0503020202020204" pitchFamily="34" charset="0"/>
                  </a:rPr>
                  <a:t>MAJ</a:t>
                </a:r>
              </a:p>
            </p:txBody>
          </p:sp>
          <p:cxnSp>
            <p:nvCxnSpPr>
              <p:cNvPr id="908" name="Straight Connector 907">
                <a:extLst>
                  <a:ext uri="{FF2B5EF4-FFF2-40B4-BE49-F238E27FC236}">
                    <a16:creationId xmlns:a16="http://schemas.microsoft.com/office/drawing/2014/main" id="{1C61309B-E01B-522F-30A0-6CC5845F3976}"/>
                  </a:ext>
                </a:extLst>
              </p:cNvPr>
              <p:cNvCxnSpPr>
                <a:cxnSpLocks/>
                <a:endCxn id="771" idx="6"/>
              </p:cNvCxnSpPr>
              <p:nvPr/>
            </p:nvCxnSpPr>
            <p:spPr>
              <a:xfrm flipH="1">
                <a:off x="7033739" y="5583357"/>
                <a:ext cx="237302" cy="0"/>
              </a:xfrm>
              <a:prstGeom prst="line">
                <a:avLst/>
              </a:prstGeom>
              <a:solidFill>
                <a:schemeClr val="tx1"/>
              </a:solidFill>
              <a:ln w="31750" cap="flat" cmpd="sng" algn="ctr">
                <a:solidFill>
                  <a:schemeClr val="tx1"/>
                </a:solidFill>
                <a:prstDash val="solid"/>
              </a:ln>
              <a:effectLst/>
            </p:spPr>
          </p:cxnSp>
          <p:sp>
            <p:nvSpPr>
              <p:cNvPr id="917" name="Flowchart: Connector 11">
                <a:extLst>
                  <a:ext uri="{FF2B5EF4-FFF2-40B4-BE49-F238E27FC236}">
                    <a16:creationId xmlns:a16="http://schemas.microsoft.com/office/drawing/2014/main" id="{118413F0-7795-918C-792B-CAAFDCEC05C1}"/>
                  </a:ext>
                </a:extLst>
              </p:cNvPr>
              <p:cNvSpPr/>
              <p:nvPr/>
            </p:nvSpPr>
            <p:spPr>
              <a:xfrm>
                <a:off x="7415160" y="4864737"/>
                <a:ext cx="64008" cy="67300"/>
              </a:xfrm>
              <a:prstGeom prst="flowChartConnector">
                <a:avLst/>
              </a:prstGeom>
              <a:solidFill>
                <a:schemeClr val="bg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919" name="Rectangle 918">
                <a:extLst>
                  <a:ext uri="{FF2B5EF4-FFF2-40B4-BE49-F238E27FC236}">
                    <a16:creationId xmlns:a16="http://schemas.microsoft.com/office/drawing/2014/main" id="{A682C979-5100-CE30-D6AD-F38CFF005AA0}"/>
                  </a:ext>
                </a:extLst>
              </p:cNvPr>
              <p:cNvSpPr/>
              <p:nvPr/>
            </p:nvSpPr>
            <p:spPr>
              <a:xfrm>
                <a:off x="8045639" y="4432040"/>
                <a:ext cx="548548" cy="338554"/>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prstClr val="black"/>
                    </a:solidFill>
                    <a:effectLst/>
                    <a:uLnTx/>
                    <a:uFillTx/>
                    <a:latin typeface="Avenir Next" panose="020B0503020202020204" pitchFamily="34" charset="0"/>
                  </a:rPr>
                  <a:t>out</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sp>
            <p:nvSpPr>
              <p:cNvPr id="921" name="Flowchart: Connector 11">
                <a:extLst>
                  <a:ext uri="{FF2B5EF4-FFF2-40B4-BE49-F238E27FC236}">
                    <a16:creationId xmlns:a16="http://schemas.microsoft.com/office/drawing/2014/main" id="{F4C1BA72-7FD1-1DAC-5B90-01E5740E5E5E}"/>
                  </a:ext>
                </a:extLst>
              </p:cNvPr>
              <p:cNvSpPr/>
              <p:nvPr/>
            </p:nvSpPr>
            <p:spPr>
              <a:xfrm>
                <a:off x="8032821" y="4566381"/>
                <a:ext cx="64008" cy="6730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sp>
        <p:nvSpPr>
          <p:cNvPr id="934" name="Flowchart: Connector 11">
            <a:extLst>
              <a:ext uri="{FF2B5EF4-FFF2-40B4-BE49-F238E27FC236}">
                <a16:creationId xmlns:a16="http://schemas.microsoft.com/office/drawing/2014/main" id="{30E2535A-4A5D-C98F-4F28-4BEA51B6A267}"/>
              </a:ext>
            </a:extLst>
          </p:cNvPr>
          <p:cNvSpPr/>
          <p:nvPr/>
        </p:nvSpPr>
        <p:spPr>
          <a:xfrm>
            <a:off x="6683842" y="5768287"/>
            <a:ext cx="59390" cy="62444"/>
          </a:xfrm>
          <a:prstGeom prst="flowChartConnector">
            <a:avLst/>
          </a:prstGeom>
          <a:solidFill>
            <a:schemeClr val="bg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Tree>
    <p:extLst>
      <p:ext uri="{BB962C8B-B14F-4D97-AF65-F5344CB8AC3E}">
        <p14:creationId xmlns:p14="http://schemas.microsoft.com/office/powerpoint/2010/main" val="62289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0"/>
                                        </p:tgtEl>
                                        <p:attrNameLst>
                                          <p:attrName>style.visibility</p:attrName>
                                        </p:attrNameLst>
                                      </p:cBhvr>
                                      <p:to>
                                        <p:strVal val="visible"/>
                                      </p:to>
                                    </p:set>
                                    <p:animEffect transition="in" filter="fade">
                                      <p:cBhvr>
                                        <p:cTn id="7" dur="500"/>
                                        <p:tgtEl>
                                          <p:spTgt spid="9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2"/>
                                        </p:tgtEl>
                                        <p:attrNameLst>
                                          <p:attrName>style.visibility</p:attrName>
                                        </p:attrNameLst>
                                      </p:cBhvr>
                                      <p:to>
                                        <p:strVal val="visible"/>
                                      </p:to>
                                    </p:set>
                                    <p:animEffect transition="in" filter="fade">
                                      <p:cBhvr>
                                        <p:cTn id="12" dur="500"/>
                                        <p:tgtEl>
                                          <p:spTgt spid="9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31"/>
                                        </p:tgtEl>
                                        <p:attrNameLst>
                                          <p:attrName>style.visibility</p:attrName>
                                        </p:attrNameLst>
                                      </p:cBhvr>
                                      <p:to>
                                        <p:strVal val="visible"/>
                                      </p:to>
                                    </p:set>
                                    <p:animEffect transition="in" filter="fade">
                                      <p:cBhvr>
                                        <p:cTn id="17" dur="500"/>
                                        <p:tgtEl>
                                          <p:spTgt spid="93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34"/>
                                        </p:tgtEl>
                                        <p:attrNameLst>
                                          <p:attrName>style.visibility</p:attrName>
                                        </p:attrNameLst>
                                      </p:cBhvr>
                                      <p:to>
                                        <p:strVal val="visible"/>
                                      </p:to>
                                    </p:set>
                                    <p:animEffect transition="in" filter="fade">
                                      <p:cBhvr>
                                        <p:cTn id="20" dur="500"/>
                                        <p:tgtEl>
                                          <p:spTgt spid="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4" name="Group 673">
            <a:extLst>
              <a:ext uri="{FF2B5EF4-FFF2-40B4-BE49-F238E27FC236}">
                <a16:creationId xmlns:a16="http://schemas.microsoft.com/office/drawing/2014/main" id="{5D28CC08-DE3C-5615-23C3-930F96495798}"/>
              </a:ext>
            </a:extLst>
          </p:cNvPr>
          <p:cNvGrpSpPr/>
          <p:nvPr/>
        </p:nvGrpSpPr>
        <p:grpSpPr>
          <a:xfrm>
            <a:off x="7868816" y="2300187"/>
            <a:ext cx="1081825" cy="1314737"/>
            <a:chOff x="7868816" y="2300187"/>
            <a:chExt cx="1081825" cy="1314737"/>
          </a:xfrm>
        </p:grpSpPr>
        <p:sp>
          <p:nvSpPr>
            <p:cNvPr id="703" name="TextBox 702">
              <a:extLst>
                <a:ext uri="{FF2B5EF4-FFF2-40B4-BE49-F238E27FC236}">
                  <a16:creationId xmlns:a16="http://schemas.microsoft.com/office/drawing/2014/main" id="{33137FE4-B408-F6F6-C4FC-0DE6F6216D46}"/>
                </a:ext>
              </a:extLst>
            </p:cNvPr>
            <p:cNvSpPr txBox="1"/>
            <p:nvPr/>
          </p:nvSpPr>
          <p:spPr>
            <a:xfrm>
              <a:off x="7868816" y="2772889"/>
              <a:ext cx="1081825" cy="369332"/>
            </a:xfrm>
            <a:prstGeom prst="rect">
              <a:avLst/>
            </a:prstGeom>
            <a:noFill/>
          </p:spPr>
          <p:txBody>
            <a:bodyPr wrap="square">
              <a:spAutoFit/>
            </a:bodyPr>
            <a:lstStyle/>
            <a:p>
              <a:r>
                <a:rPr lang="en-US" sz="1800" b="1" i="1" dirty="0">
                  <a:solidFill>
                    <a:srgbClr val="C00000"/>
                  </a:solidFill>
                  <a:latin typeface="Avenir Next" panose="020B0503020202020204" pitchFamily="34" charset="0"/>
                </a:rPr>
                <a:t>← </a:t>
              </a:r>
              <a:r>
                <a:rPr lang="en-US" sz="1800" b="1" dirty="0" err="1">
                  <a:solidFill>
                    <a:srgbClr val="C00000"/>
                  </a:solidFill>
                  <a:latin typeface="Avenir Next" panose="020B0503020202020204" pitchFamily="34" charset="0"/>
                </a:rPr>
                <a:t>C</a:t>
              </a:r>
              <a:r>
                <a:rPr lang="en-US" sz="1800" b="1" baseline="-25000" dirty="0" err="1">
                  <a:solidFill>
                    <a:srgbClr val="C00000"/>
                  </a:solidFill>
                  <a:latin typeface="Avenir Next" panose="020B0503020202020204" pitchFamily="34" charset="0"/>
                </a:rPr>
                <a:t>in</a:t>
              </a:r>
              <a:endParaRPr lang="en-US" baseline="-25000" dirty="0">
                <a:solidFill>
                  <a:srgbClr val="C00000"/>
                </a:solidFill>
              </a:endParaRPr>
            </a:p>
          </p:txBody>
        </p:sp>
        <p:sp>
          <p:nvSpPr>
            <p:cNvPr id="320" name="TextBox 319">
              <a:extLst>
                <a:ext uri="{FF2B5EF4-FFF2-40B4-BE49-F238E27FC236}">
                  <a16:creationId xmlns:a16="http://schemas.microsoft.com/office/drawing/2014/main" id="{F69479AD-FA49-1BC5-BDC2-F58781DBFEF0}"/>
                </a:ext>
              </a:extLst>
            </p:cNvPr>
            <p:cNvSpPr txBox="1"/>
            <p:nvPr/>
          </p:nvSpPr>
          <p:spPr>
            <a:xfrm>
              <a:off x="7868816" y="2536538"/>
              <a:ext cx="1081825" cy="369332"/>
            </a:xfrm>
            <a:prstGeom prst="rect">
              <a:avLst/>
            </a:prstGeom>
            <a:noFill/>
          </p:spPr>
          <p:txBody>
            <a:bodyPr wrap="square">
              <a:spAutoFit/>
            </a:bodyPr>
            <a:lstStyle/>
            <a:p>
              <a:r>
                <a:rPr lang="en-US" b="1" i="1" dirty="0">
                  <a:solidFill>
                    <a:srgbClr val="C00000"/>
                  </a:solidFill>
                  <a:latin typeface="Avenir Next" panose="020B0503020202020204" pitchFamily="34" charset="0"/>
                </a:rPr>
                <a:t>← </a:t>
              </a:r>
              <a:r>
                <a:rPr lang="en-US" b="1" dirty="0">
                  <a:solidFill>
                    <a:srgbClr val="C00000"/>
                  </a:solidFill>
                  <a:latin typeface="Avenir Next" panose="020B0503020202020204" pitchFamily="34" charset="0"/>
                </a:rPr>
                <a:t>B</a:t>
              </a:r>
              <a:endParaRPr lang="en-US" baseline="-25000" dirty="0">
                <a:solidFill>
                  <a:srgbClr val="C00000"/>
                </a:solidFill>
              </a:endParaRPr>
            </a:p>
          </p:txBody>
        </p:sp>
        <p:sp>
          <p:nvSpPr>
            <p:cNvPr id="321" name="TextBox 320">
              <a:extLst>
                <a:ext uri="{FF2B5EF4-FFF2-40B4-BE49-F238E27FC236}">
                  <a16:creationId xmlns:a16="http://schemas.microsoft.com/office/drawing/2014/main" id="{FF50B97B-EC1E-B7CB-CD42-C91BFFF4A3CB}"/>
                </a:ext>
              </a:extLst>
            </p:cNvPr>
            <p:cNvSpPr txBox="1"/>
            <p:nvPr/>
          </p:nvSpPr>
          <p:spPr>
            <a:xfrm>
              <a:off x="7868816" y="2300187"/>
              <a:ext cx="1081825" cy="369332"/>
            </a:xfrm>
            <a:prstGeom prst="rect">
              <a:avLst/>
            </a:prstGeom>
            <a:noFill/>
          </p:spPr>
          <p:txBody>
            <a:bodyPr wrap="square">
              <a:spAutoFit/>
            </a:bodyPr>
            <a:lstStyle/>
            <a:p>
              <a:r>
                <a:rPr lang="en-US" b="1" i="1" dirty="0">
                  <a:solidFill>
                    <a:srgbClr val="C00000"/>
                  </a:solidFill>
                  <a:latin typeface="Avenir Next" panose="020B0503020202020204" pitchFamily="34" charset="0"/>
                </a:rPr>
                <a:t>← </a:t>
              </a:r>
              <a:r>
                <a:rPr lang="en-US" b="1" dirty="0">
                  <a:solidFill>
                    <a:srgbClr val="C00000"/>
                  </a:solidFill>
                  <a:latin typeface="Avenir Next" panose="020B0503020202020204" pitchFamily="34" charset="0"/>
                </a:rPr>
                <a:t>A</a:t>
              </a:r>
              <a:endParaRPr lang="en-US" baseline="-25000" dirty="0">
                <a:solidFill>
                  <a:srgbClr val="C00000"/>
                </a:solidFill>
              </a:endParaRPr>
            </a:p>
          </p:txBody>
        </p:sp>
        <p:sp>
          <p:nvSpPr>
            <p:cNvPr id="667" name="TextBox 666">
              <a:extLst>
                <a:ext uri="{FF2B5EF4-FFF2-40B4-BE49-F238E27FC236}">
                  <a16:creationId xmlns:a16="http://schemas.microsoft.com/office/drawing/2014/main" id="{E6B29E09-5EC6-1A52-9B91-F5362C4F1336}"/>
                </a:ext>
              </a:extLst>
            </p:cNvPr>
            <p:cNvSpPr txBox="1"/>
            <p:nvPr/>
          </p:nvSpPr>
          <p:spPr>
            <a:xfrm>
              <a:off x="7868816" y="3245592"/>
              <a:ext cx="1081825" cy="369332"/>
            </a:xfrm>
            <a:prstGeom prst="rect">
              <a:avLst/>
            </a:prstGeom>
            <a:noFill/>
          </p:spPr>
          <p:txBody>
            <a:bodyPr wrap="square">
              <a:spAutoFit/>
            </a:bodyPr>
            <a:lstStyle/>
            <a:p>
              <a:r>
                <a:rPr lang="en-US" sz="1800" b="1" dirty="0">
                  <a:solidFill>
                    <a:schemeClr val="accent6"/>
                  </a:solidFill>
                  <a:latin typeface="Avenir Next" panose="020B0503020202020204" pitchFamily="34" charset="0"/>
                </a:rPr>
                <a:t>← </a:t>
              </a:r>
              <a:r>
                <a:rPr lang="en-US" sz="1800" b="1" dirty="0" err="1">
                  <a:solidFill>
                    <a:schemeClr val="accent6"/>
                  </a:solidFill>
                  <a:latin typeface="Avenir Next" panose="020B0503020202020204" pitchFamily="34" charset="0"/>
                </a:rPr>
                <a:t>C</a:t>
              </a:r>
              <a:r>
                <a:rPr lang="en-US" sz="1800" b="1" baseline="-25000" dirty="0" err="1">
                  <a:solidFill>
                    <a:schemeClr val="accent6"/>
                  </a:solidFill>
                  <a:latin typeface="Avenir Next" panose="020B0503020202020204" pitchFamily="34" charset="0"/>
                </a:rPr>
                <a:t>out</a:t>
              </a:r>
              <a:endParaRPr lang="en-US" baseline="-25000" dirty="0">
                <a:solidFill>
                  <a:schemeClr val="accent6"/>
                </a:solidFill>
              </a:endParaRPr>
            </a:p>
          </p:txBody>
        </p:sp>
      </p:grpSp>
      <p:grpSp>
        <p:nvGrpSpPr>
          <p:cNvPr id="340" name="Group 339">
            <a:extLst>
              <a:ext uri="{FF2B5EF4-FFF2-40B4-BE49-F238E27FC236}">
                <a16:creationId xmlns:a16="http://schemas.microsoft.com/office/drawing/2014/main" id="{CC35E45C-1727-4240-ABB6-6BB6AD7FC789}"/>
              </a:ext>
            </a:extLst>
          </p:cNvPr>
          <p:cNvGrpSpPr/>
          <p:nvPr/>
        </p:nvGrpSpPr>
        <p:grpSpPr>
          <a:xfrm>
            <a:off x="1734836" y="2404844"/>
            <a:ext cx="1414038" cy="1414038"/>
            <a:chOff x="4876800" y="1600199"/>
            <a:chExt cx="2819401" cy="2819401"/>
          </a:xfrm>
        </p:grpSpPr>
        <p:grpSp>
          <p:nvGrpSpPr>
            <p:cNvPr id="341" name="Group 340">
              <a:extLst>
                <a:ext uri="{FF2B5EF4-FFF2-40B4-BE49-F238E27FC236}">
                  <a16:creationId xmlns:a16="http://schemas.microsoft.com/office/drawing/2014/main" id="{07D786E9-9BD2-604B-9AB2-DA6C25171B9D}"/>
                </a:ext>
              </a:extLst>
            </p:cNvPr>
            <p:cNvGrpSpPr/>
            <p:nvPr/>
          </p:nvGrpSpPr>
          <p:grpSpPr>
            <a:xfrm>
              <a:off x="5486400" y="3962400"/>
              <a:ext cx="2209800" cy="457200"/>
              <a:chOff x="5486400" y="3962400"/>
              <a:chExt cx="2209800" cy="457200"/>
            </a:xfrm>
          </p:grpSpPr>
          <p:sp>
            <p:nvSpPr>
              <p:cNvPr id="386" name="DRAM">
                <a:extLst>
                  <a:ext uri="{FF2B5EF4-FFF2-40B4-BE49-F238E27FC236}">
                    <a16:creationId xmlns:a16="http://schemas.microsoft.com/office/drawing/2014/main" id="{25AFF8CC-D2CE-4944-968E-16A914E96E0B}"/>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7" name="DRAM">
                <a:extLst>
                  <a:ext uri="{FF2B5EF4-FFF2-40B4-BE49-F238E27FC236}">
                    <a16:creationId xmlns:a16="http://schemas.microsoft.com/office/drawing/2014/main" id="{A59A5E2D-A64B-0D4D-8EA7-1030BECFC5C9}"/>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8" name="DRAM">
                <a:extLst>
                  <a:ext uri="{FF2B5EF4-FFF2-40B4-BE49-F238E27FC236}">
                    <a16:creationId xmlns:a16="http://schemas.microsoft.com/office/drawing/2014/main" id="{0AC56506-EA43-4C44-AEE1-7C14A8E91E6F}"/>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9" name="DRAM">
                <a:extLst>
                  <a:ext uri="{FF2B5EF4-FFF2-40B4-BE49-F238E27FC236}">
                    <a16:creationId xmlns:a16="http://schemas.microsoft.com/office/drawing/2014/main" id="{830F5712-D881-B848-A163-37C9BC9623BB}"/>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0" name="DRAM">
                <a:extLst>
                  <a:ext uri="{FF2B5EF4-FFF2-40B4-BE49-F238E27FC236}">
                    <a16:creationId xmlns:a16="http://schemas.microsoft.com/office/drawing/2014/main" id="{E35B8059-AE62-1C4D-A6FA-AE4C00592107}"/>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2" name="Group 341">
              <a:extLst>
                <a:ext uri="{FF2B5EF4-FFF2-40B4-BE49-F238E27FC236}">
                  <a16:creationId xmlns:a16="http://schemas.microsoft.com/office/drawing/2014/main" id="{FBFD512B-2633-3941-98E3-3FB6F769F062}"/>
                </a:ext>
              </a:extLst>
            </p:cNvPr>
            <p:cNvGrpSpPr/>
            <p:nvPr/>
          </p:nvGrpSpPr>
          <p:grpSpPr>
            <a:xfrm>
              <a:off x="4876800" y="1600200"/>
              <a:ext cx="457200" cy="2209800"/>
              <a:chOff x="4876800" y="1600200"/>
              <a:chExt cx="457200" cy="2209800"/>
            </a:xfrm>
          </p:grpSpPr>
          <p:sp>
            <p:nvSpPr>
              <p:cNvPr id="381" name="DRAM">
                <a:extLst>
                  <a:ext uri="{FF2B5EF4-FFF2-40B4-BE49-F238E27FC236}">
                    <a16:creationId xmlns:a16="http://schemas.microsoft.com/office/drawing/2014/main" id="{F0295A5A-104C-AC47-9B22-B86FF4637CC5}"/>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2" name="DRAM">
                <a:extLst>
                  <a:ext uri="{FF2B5EF4-FFF2-40B4-BE49-F238E27FC236}">
                    <a16:creationId xmlns:a16="http://schemas.microsoft.com/office/drawing/2014/main" id="{A95732E7-8722-DB42-BE30-4D7D083459E8}"/>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3" name="DRAM">
                <a:extLst>
                  <a:ext uri="{FF2B5EF4-FFF2-40B4-BE49-F238E27FC236}">
                    <a16:creationId xmlns:a16="http://schemas.microsoft.com/office/drawing/2014/main" id="{5C191B66-3FF9-B243-8625-8D3D8B5E0920}"/>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4" name="DRAM">
                <a:extLst>
                  <a:ext uri="{FF2B5EF4-FFF2-40B4-BE49-F238E27FC236}">
                    <a16:creationId xmlns:a16="http://schemas.microsoft.com/office/drawing/2014/main" id="{6A936B45-032D-1B4A-A275-60DFAFDAF3CD}"/>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5" name="DRAM">
                <a:extLst>
                  <a:ext uri="{FF2B5EF4-FFF2-40B4-BE49-F238E27FC236}">
                    <a16:creationId xmlns:a16="http://schemas.microsoft.com/office/drawing/2014/main" id="{92AC43AF-98B8-354F-84BD-0B1B67F3266A}"/>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3" name="Group 342">
              <a:extLst>
                <a:ext uri="{FF2B5EF4-FFF2-40B4-BE49-F238E27FC236}">
                  <a16:creationId xmlns:a16="http://schemas.microsoft.com/office/drawing/2014/main" id="{8A7DDA86-1037-5A4C-9F1C-0055EB7E57D7}"/>
                </a:ext>
              </a:extLst>
            </p:cNvPr>
            <p:cNvGrpSpPr/>
            <p:nvPr/>
          </p:nvGrpSpPr>
          <p:grpSpPr>
            <a:xfrm>
              <a:off x="5676900" y="1600199"/>
              <a:ext cx="1828800" cy="2362201"/>
              <a:chOff x="5676900" y="1170708"/>
              <a:chExt cx="1828800" cy="2791692"/>
            </a:xfrm>
          </p:grpSpPr>
          <p:cxnSp>
            <p:nvCxnSpPr>
              <p:cNvPr id="376" name="Straight Connector 375">
                <a:extLst>
                  <a:ext uri="{FF2B5EF4-FFF2-40B4-BE49-F238E27FC236}">
                    <a16:creationId xmlns:a16="http://schemas.microsoft.com/office/drawing/2014/main" id="{29FFA326-7640-9F45-8A15-1DCBB1088151}"/>
                  </a:ext>
                </a:extLst>
              </p:cNvPr>
              <p:cNvCxnSpPr>
                <a:cxnSpLocks/>
                <a:stCxn id="346" idx="0"/>
                <a:endCxn id="386"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324A8636-04C6-E741-B3D0-3FEBDF3B314B}"/>
                  </a:ext>
                </a:extLst>
              </p:cNvPr>
              <p:cNvCxnSpPr>
                <a:cxnSpLocks/>
                <a:stCxn id="348" idx="0"/>
                <a:endCxn id="388"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A36AED9A-C4A2-6041-88E8-2AB310150EBF}"/>
                  </a:ext>
                </a:extLst>
              </p:cNvPr>
              <p:cNvCxnSpPr>
                <a:cxnSpLocks/>
                <a:stCxn id="349" idx="0"/>
                <a:endCxn id="389"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AD0D7C1B-7F60-CB44-9583-5C5F08F22337}"/>
                  </a:ext>
                </a:extLst>
              </p:cNvPr>
              <p:cNvCxnSpPr>
                <a:cxnSpLocks/>
                <a:stCxn id="350" idx="0"/>
                <a:endCxn id="390"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E5D9C3DF-A3E2-804A-A10F-680406B6A719}"/>
                  </a:ext>
                </a:extLst>
              </p:cNvPr>
              <p:cNvCxnSpPr>
                <a:cxnSpLocks/>
                <a:stCxn id="347" idx="0"/>
                <a:endCxn id="387"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4" name="Group 343">
              <a:extLst>
                <a:ext uri="{FF2B5EF4-FFF2-40B4-BE49-F238E27FC236}">
                  <a16:creationId xmlns:a16="http://schemas.microsoft.com/office/drawing/2014/main" id="{48E21240-B567-8A4A-A2AD-6B219C062D5D}"/>
                </a:ext>
              </a:extLst>
            </p:cNvPr>
            <p:cNvGrpSpPr/>
            <p:nvPr/>
          </p:nvGrpSpPr>
          <p:grpSpPr>
            <a:xfrm>
              <a:off x="5334000" y="1790700"/>
              <a:ext cx="2362201" cy="1828800"/>
              <a:chOff x="5333998" y="1790700"/>
              <a:chExt cx="2791691" cy="1828800"/>
            </a:xfrm>
          </p:grpSpPr>
          <p:cxnSp>
            <p:nvCxnSpPr>
              <p:cNvPr id="371" name="Straight Connector 370">
                <a:extLst>
                  <a:ext uri="{FF2B5EF4-FFF2-40B4-BE49-F238E27FC236}">
                    <a16:creationId xmlns:a16="http://schemas.microsoft.com/office/drawing/2014/main" id="{C28A874C-9927-4B48-B779-3E40D990C9B4}"/>
                  </a:ext>
                </a:extLst>
              </p:cNvPr>
              <p:cNvCxnSpPr>
                <a:cxnSpLocks/>
                <a:stCxn id="350" idx="6"/>
                <a:endCxn id="381"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CB2AC50A-9D6B-764F-B364-48AE4970D378}"/>
                  </a:ext>
                </a:extLst>
              </p:cNvPr>
              <p:cNvCxnSpPr>
                <a:cxnSpLocks/>
                <a:stCxn id="355" idx="6"/>
                <a:endCxn id="382"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882D8C5E-F052-234C-8FF5-6A7DB46C8CD4}"/>
                  </a:ext>
                </a:extLst>
              </p:cNvPr>
              <p:cNvCxnSpPr>
                <a:cxnSpLocks/>
                <a:stCxn id="360" idx="6"/>
                <a:endCxn id="383"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1682FC39-5945-094F-A3FA-E8231AF82D4C}"/>
                  </a:ext>
                </a:extLst>
              </p:cNvPr>
              <p:cNvCxnSpPr>
                <a:cxnSpLocks/>
                <a:stCxn id="365" idx="6"/>
                <a:endCxn id="384"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AD25485F-B7C0-674E-A307-AD236EC77A9C}"/>
                  </a:ext>
                </a:extLst>
              </p:cNvPr>
              <p:cNvCxnSpPr>
                <a:cxnSpLocks/>
                <a:stCxn id="370" idx="6"/>
                <a:endCxn id="385"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5" name="Group 344">
              <a:extLst>
                <a:ext uri="{FF2B5EF4-FFF2-40B4-BE49-F238E27FC236}">
                  <a16:creationId xmlns:a16="http://schemas.microsoft.com/office/drawing/2014/main" id="{229D41FD-2CCA-4249-A6DE-D48343BF5009}"/>
                </a:ext>
              </a:extLst>
            </p:cNvPr>
            <p:cNvGrpSpPr/>
            <p:nvPr/>
          </p:nvGrpSpPr>
          <p:grpSpPr>
            <a:xfrm>
              <a:off x="5486400" y="1600200"/>
              <a:ext cx="2209800" cy="2209800"/>
              <a:chOff x="5486400" y="1600200"/>
              <a:chExt cx="2209800" cy="2209800"/>
            </a:xfrm>
          </p:grpSpPr>
          <p:sp>
            <p:nvSpPr>
              <p:cNvPr id="346" name="Oval 345">
                <a:extLst>
                  <a:ext uri="{FF2B5EF4-FFF2-40B4-BE49-F238E27FC236}">
                    <a16:creationId xmlns:a16="http://schemas.microsoft.com/office/drawing/2014/main" id="{DFA999E8-5131-9248-A99D-83D97CD28E87}"/>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7" name="Oval 346">
                <a:extLst>
                  <a:ext uri="{FF2B5EF4-FFF2-40B4-BE49-F238E27FC236}">
                    <a16:creationId xmlns:a16="http://schemas.microsoft.com/office/drawing/2014/main" id="{065DA791-AF26-F244-A31B-F9A127DC50E2}"/>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8" name="Oval 347">
                <a:extLst>
                  <a:ext uri="{FF2B5EF4-FFF2-40B4-BE49-F238E27FC236}">
                    <a16:creationId xmlns:a16="http://schemas.microsoft.com/office/drawing/2014/main" id="{67B7BC3F-263D-044F-9E20-F4A092F79728}"/>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9" name="Oval 348">
                <a:extLst>
                  <a:ext uri="{FF2B5EF4-FFF2-40B4-BE49-F238E27FC236}">
                    <a16:creationId xmlns:a16="http://schemas.microsoft.com/office/drawing/2014/main" id="{CD12FE48-46D9-1B4F-9B29-8C8A04EC544B}"/>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0" name="Oval 349">
                <a:extLst>
                  <a:ext uri="{FF2B5EF4-FFF2-40B4-BE49-F238E27FC236}">
                    <a16:creationId xmlns:a16="http://schemas.microsoft.com/office/drawing/2014/main" id="{23297995-A6C8-D942-BDAC-591A2FC62004}"/>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1" name="Oval 350">
                <a:extLst>
                  <a:ext uri="{FF2B5EF4-FFF2-40B4-BE49-F238E27FC236}">
                    <a16:creationId xmlns:a16="http://schemas.microsoft.com/office/drawing/2014/main" id="{FB120AB4-4E3C-EA40-A7D1-5A3A9B7410F3}"/>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2" name="Oval 351">
                <a:extLst>
                  <a:ext uri="{FF2B5EF4-FFF2-40B4-BE49-F238E27FC236}">
                    <a16:creationId xmlns:a16="http://schemas.microsoft.com/office/drawing/2014/main" id="{5E36ACE9-B990-2241-9BB2-3CCBF85BCB6C}"/>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3" name="Oval 352">
                <a:extLst>
                  <a:ext uri="{FF2B5EF4-FFF2-40B4-BE49-F238E27FC236}">
                    <a16:creationId xmlns:a16="http://schemas.microsoft.com/office/drawing/2014/main" id="{906D173F-0B41-CD43-890F-4DB06902718B}"/>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4" name="Oval 353">
                <a:extLst>
                  <a:ext uri="{FF2B5EF4-FFF2-40B4-BE49-F238E27FC236}">
                    <a16:creationId xmlns:a16="http://schemas.microsoft.com/office/drawing/2014/main" id="{A5F9740F-4DC2-D143-96E8-4E47516C8007}"/>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5" name="Oval 354">
                <a:extLst>
                  <a:ext uri="{FF2B5EF4-FFF2-40B4-BE49-F238E27FC236}">
                    <a16:creationId xmlns:a16="http://schemas.microsoft.com/office/drawing/2014/main" id="{0C330B6F-B25C-EE4B-8723-8E248F44CE9D}"/>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6" name="Oval 355">
                <a:extLst>
                  <a:ext uri="{FF2B5EF4-FFF2-40B4-BE49-F238E27FC236}">
                    <a16:creationId xmlns:a16="http://schemas.microsoft.com/office/drawing/2014/main" id="{164373B5-05E8-DC4A-9EC7-F480CBECB24F}"/>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7" name="Oval 356">
                <a:extLst>
                  <a:ext uri="{FF2B5EF4-FFF2-40B4-BE49-F238E27FC236}">
                    <a16:creationId xmlns:a16="http://schemas.microsoft.com/office/drawing/2014/main" id="{682ACD19-D060-094B-AD85-49DBBF550BFA}"/>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8" name="Oval 357">
                <a:extLst>
                  <a:ext uri="{FF2B5EF4-FFF2-40B4-BE49-F238E27FC236}">
                    <a16:creationId xmlns:a16="http://schemas.microsoft.com/office/drawing/2014/main" id="{FACC320E-5148-DC4D-97F0-CB0A40C53999}"/>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9" name="Oval 358">
                <a:extLst>
                  <a:ext uri="{FF2B5EF4-FFF2-40B4-BE49-F238E27FC236}">
                    <a16:creationId xmlns:a16="http://schemas.microsoft.com/office/drawing/2014/main" id="{AFC00C1E-7968-864E-845D-B29D96B13045}"/>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0" name="Oval 359">
                <a:extLst>
                  <a:ext uri="{FF2B5EF4-FFF2-40B4-BE49-F238E27FC236}">
                    <a16:creationId xmlns:a16="http://schemas.microsoft.com/office/drawing/2014/main" id="{B2A34CFC-CA03-BD41-B205-90944A53C23C}"/>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1" name="Oval 360">
                <a:extLst>
                  <a:ext uri="{FF2B5EF4-FFF2-40B4-BE49-F238E27FC236}">
                    <a16:creationId xmlns:a16="http://schemas.microsoft.com/office/drawing/2014/main" id="{8FF0B806-9899-6B41-8779-96C7F77A15E8}"/>
                  </a:ext>
                </a:extLst>
              </p:cNvPr>
              <p:cNvSpPr/>
              <p:nvPr/>
            </p:nvSpPr>
            <p:spPr>
              <a:xfrm>
                <a:off x="54864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2" name="Oval 361">
                <a:extLst>
                  <a:ext uri="{FF2B5EF4-FFF2-40B4-BE49-F238E27FC236}">
                    <a16:creationId xmlns:a16="http://schemas.microsoft.com/office/drawing/2014/main" id="{5AE1ED62-1930-7042-8983-A26AEDA97921}"/>
                  </a:ext>
                </a:extLst>
              </p:cNvPr>
              <p:cNvSpPr/>
              <p:nvPr/>
            </p:nvSpPr>
            <p:spPr>
              <a:xfrm>
                <a:off x="59436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3" name="Oval 362">
                <a:extLst>
                  <a:ext uri="{FF2B5EF4-FFF2-40B4-BE49-F238E27FC236}">
                    <a16:creationId xmlns:a16="http://schemas.microsoft.com/office/drawing/2014/main" id="{02BFFBE3-F9E0-EA42-BED8-30937998D054}"/>
                  </a:ext>
                </a:extLst>
              </p:cNvPr>
              <p:cNvSpPr/>
              <p:nvPr/>
            </p:nvSpPr>
            <p:spPr>
              <a:xfrm>
                <a:off x="64008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4" name="Oval 363">
                <a:extLst>
                  <a:ext uri="{FF2B5EF4-FFF2-40B4-BE49-F238E27FC236}">
                    <a16:creationId xmlns:a16="http://schemas.microsoft.com/office/drawing/2014/main" id="{A6E7ED46-7F33-FD40-ADDD-D8DA1AB93894}"/>
                  </a:ext>
                </a:extLst>
              </p:cNvPr>
              <p:cNvSpPr/>
              <p:nvPr/>
            </p:nvSpPr>
            <p:spPr>
              <a:xfrm>
                <a:off x="68580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5" name="Oval 364">
                <a:extLst>
                  <a:ext uri="{FF2B5EF4-FFF2-40B4-BE49-F238E27FC236}">
                    <a16:creationId xmlns:a16="http://schemas.microsoft.com/office/drawing/2014/main" id="{7B0D521E-528E-5B44-AF3A-B583B35EB5AD}"/>
                  </a:ext>
                </a:extLst>
              </p:cNvPr>
              <p:cNvSpPr/>
              <p:nvPr/>
            </p:nvSpPr>
            <p:spPr>
              <a:xfrm>
                <a:off x="73152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6" name="Oval 365">
                <a:extLst>
                  <a:ext uri="{FF2B5EF4-FFF2-40B4-BE49-F238E27FC236}">
                    <a16:creationId xmlns:a16="http://schemas.microsoft.com/office/drawing/2014/main" id="{DF2CB39B-98B7-7540-86CF-CFCCDFF05ED9}"/>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7" name="Oval 366">
                <a:extLst>
                  <a:ext uri="{FF2B5EF4-FFF2-40B4-BE49-F238E27FC236}">
                    <a16:creationId xmlns:a16="http://schemas.microsoft.com/office/drawing/2014/main" id="{3B60278B-CD23-EA4F-ACA9-3CBA14D8E405}"/>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8" name="Oval 367">
                <a:extLst>
                  <a:ext uri="{FF2B5EF4-FFF2-40B4-BE49-F238E27FC236}">
                    <a16:creationId xmlns:a16="http://schemas.microsoft.com/office/drawing/2014/main" id="{0EA7443B-358B-CA4E-AD9A-30C5ADF6AAAD}"/>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9" name="Oval 368">
                <a:extLst>
                  <a:ext uri="{FF2B5EF4-FFF2-40B4-BE49-F238E27FC236}">
                    <a16:creationId xmlns:a16="http://schemas.microsoft.com/office/drawing/2014/main" id="{98B80347-3184-0044-B50C-AF956B90BEFE}"/>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0" name="Oval 369">
                <a:extLst>
                  <a:ext uri="{FF2B5EF4-FFF2-40B4-BE49-F238E27FC236}">
                    <a16:creationId xmlns:a16="http://schemas.microsoft.com/office/drawing/2014/main" id="{24F96B99-A27F-8642-9D72-69558AE15435}"/>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391" name="Group 390">
            <a:extLst>
              <a:ext uri="{FF2B5EF4-FFF2-40B4-BE49-F238E27FC236}">
                <a16:creationId xmlns:a16="http://schemas.microsoft.com/office/drawing/2014/main" id="{B11AFC47-D992-1E46-A46D-0AA729C4BB6D}"/>
              </a:ext>
            </a:extLst>
          </p:cNvPr>
          <p:cNvGrpSpPr/>
          <p:nvPr/>
        </p:nvGrpSpPr>
        <p:grpSpPr>
          <a:xfrm>
            <a:off x="3292364" y="2404844"/>
            <a:ext cx="1414038" cy="1414038"/>
            <a:chOff x="4876800" y="1600199"/>
            <a:chExt cx="2819401" cy="2819401"/>
          </a:xfrm>
        </p:grpSpPr>
        <p:grpSp>
          <p:nvGrpSpPr>
            <p:cNvPr id="392" name="Group 391">
              <a:extLst>
                <a:ext uri="{FF2B5EF4-FFF2-40B4-BE49-F238E27FC236}">
                  <a16:creationId xmlns:a16="http://schemas.microsoft.com/office/drawing/2014/main" id="{39382EDE-AA35-184B-8C6B-C26BF87175EE}"/>
                </a:ext>
              </a:extLst>
            </p:cNvPr>
            <p:cNvGrpSpPr/>
            <p:nvPr/>
          </p:nvGrpSpPr>
          <p:grpSpPr>
            <a:xfrm>
              <a:off x="5486400" y="3962400"/>
              <a:ext cx="2209800" cy="457200"/>
              <a:chOff x="5486400" y="3962400"/>
              <a:chExt cx="2209800" cy="457200"/>
            </a:xfrm>
          </p:grpSpPr>
          <p:sp>
            <p:nvSpPr>
              <p:cNvPr id="437" name="DRAM">
                <a:extLst>
                  <a:ext uri="{FF2B5EF4-FFF2-40B4-BE49-F238E27FC236}">
                    <a16:creationId xmlns:a16="http://schemas.microsoft.com/office/drawing/2014/main" id="{A9CB3F9B-AAF7-7248-9BB0-B4B86E99CEEC}"/>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8" name="DRAM">
                <a:extLst>
                  <a:ext uri="{FF2B5EF4-FFF2-40B4-BE49-F238E27FC236}">
                    <a16:creationId xmlns:a16="http://schemas.microsoft.com/office/drawing/2014/main" id="{1D7D8DCC-B86C-C641-BA28-D0BD8AF05D2D}"/>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9" name="DRAM">
                <a:extLst>
                  <a:ext uri="{FF2B5EF4-FFF2-40B4-BE49-F238E27FC236}">
                    <a16:creationId xmlns:a16="http://schemas.microsoft.com/office/drawing/2014/main" id="{BAB1A4EB-C414-0448-8A0B-7E519FE8B954}"/>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0" name="DRAM">
                <a:extLst>
                  <a:ext uri="{FF2B5EF4-FFF2-40B4-BE49-F238E27FC236}">
                    <a16:creationId xmlns:a16="http://schemas.microsoft.com/office/drawing/2014/main" id="{398F608C-8B86-D84E-BD47-CE3649AB9E11}"/>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1" name="DRAM">
                <a:extLst>
                  <a:ext uri="{FF2B5EF4-FFF2-40B4-BE49-F238E27FC236}">
                    <a16:creationId xmlns:a16="http://schemas.microsoft.com/office/drawing/2014/main" id="{08B71CC4-8A4F-DD4C-BEE0-866EBE59AE7B}"/>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3" name="Group 392">
              <a:extLst>
                <a:ext uri="{FF2B5EF4-FFF2-40B4-BE49-F238E27FC236}">
                  <a16:creationId xmlns:a16="http://schemas.microsoft.com/office/drawing/2014/main" id="{07A10A8B-DE37-4D4B-B3B7-53AF498FCE7A}"/>
                </a:ext>
              </a:extLst>
            </p:cNvPr>
            <p:cNvGrpSpPr/>
            <p:nvPr/>
          </p:nvGrpSpPr>
          <p:grpSpPr>
            <a:xfrm>
              <a:off x="4876800" y="1600200"/>
              <a:ext cx="457200" cy="2209800"/>
              <a:chOff x="4876800" y="1600200"/>
              <a:chExt cx="457200" cy="2209800"/>
            </a:xfrm>
          </p:grpSpPr>
          <p:sp>
            <p:nvSpPr>
              <p:cNvPr id="432" name="DRAM">
                <a:extLst>
                  <a:ext uri="{FF2B5EF4-FFF2-40B4-BE49-F238E27FC236}">
                    <a16:creationId xmlns:a16="http://schemas.microsoft.com/office/drawing/2014/main" id="{74EDFB8B-4EAC-6540-A2DE-26FA676ABF83}"/>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3" name="DRAM">
                <a:extLst>
                  <a:ext uri="{FF2B5EF4-FFF2-40B4-BE49-F238E27FC236}">
                    <a16:creationId xmlns:a16="http://schemas.microsoft.com/office/drawing/2014/main" id="{1874FD00-A6E9-6F4E-BEAF-20253DAF4197}"/>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4" name="DRAM">
                <a:extLst>
                  <a:ext uri="{FF2B5EF4-FFF2-40B4-BE49-F238E27FC236}">
                    <a16:creationId xmlns:a16="http://schemas.microsoft.com/office/drawing/2014/main" id="{6C1E8F37-B137-C546-9510-9D33EEA5B944}"/>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5" name="DRAM">
                <a:extLst>
                  <a:ext uri="{FF2B5EF4-FFF2-40B4-BE49-F238E27FC236}">
                    <a16:creationId xmlns:a16="http://schemas.microsoft.com/office/drawing/2014/main" id="{E9A156C1-4F9B-2144-B478-CA14902A62BE}"/>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6" name="DRAM">
                <a:extLst>
                  <a:ext uri="{FF2B5EF4-FFF2-40B4-BE49-F238E27FC236}">
                    <a16:creationId xmlns:a16="http://schemas.microsoft.com/office/drawing/2014/main" id="{5D3FE231-9579-B543-97D9-CC936EC8F370}"/>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4" name="Group 393">
              <a:extLst>
                <a:ext uri="{FF2B5EF4-FFF2-40B4-BE49-F238E27FC236}">
                  <a16:creationId xmlns:a16="http://schemas.microsoft.com/office/drawing/2014/main" id="{22BF00FC-B81D-7B4D-9B63-8DE814646255}"/>
                </a:ext>
              </a:extLst>
            </p:cNvPr>
            <p:cNvGrpSpPr/>
            <p:nvPr/>
          </p:nvGrpSpPr>
          <p:grpSpPr>
            <a:xfrm>
              <a:off x="5676900" y="1600199"/>
              <a:ext cx="1828800" cy="2362201"/>
              <a:chOff x="5676900" y="1170708"/>
              <a:chExt cx="1828800" cy="2791692"/>
            </a:xfrm>
          </p:grpSpPr>
          <p:cxnSp>
            <p:nvCxnSpPr>
              <p:cNvPr id="427" name="Straight Connector 426">
                <a:extLst>
                  <a:ext uri="{FF2B5EF4-FFF2-40B4-BE49-F238E27FC236}">
                    <a16:creationId xmlns:a16="http://schemas.microsoft.com/office/drawing/2014/main" id="{66825576-4991-D141-A606-275CE07F0B90}"/>
                  </a:ext>
                </a:extLst>
              </p:cNvPr>
              <p:cNvCxnSpPr>
                <a:cxnSpLocks/>
                <a:stCxn id="397" idx="0"/>
                <a:endCxn id="437"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C05FEDD8-553B-E246-AC5C-15BB1D44C318}"/>
                  </a:ext>
                </a:extLst>
              </p:cNvPr>
              <p:cNvCxnSpPr>
                <a:cxnSpLocks/>
                <a:stCxn id="399" idx="0"/>
                <a:endCxn id="439"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8FB76780-C566-3E4E-8A55-1CF551183030}"/>
                  </a:ext>
                </a:extLst>
              </p:cNvPr>
              <p:cNvCxnSpPr>
                <a:cxnSpLocks/>
                <a:stCxn id="400" idx="0"/>
                <a:endCxn id="440"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AB3A500C-1762-C142-9DAF-D39B74DCAAB7}"/>
                  </a:ext>
                </a:extLst>
              </p:cNvPr>
              <p:cNvCxnSpPr>
                <a:cxnSpLocks/>
                <a:stCxn id="401" idx="0"/>
                <a:endCxn id="441"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A37406B4-A1DE-BA40-9ABC-FB28B753EA8D}"/>
                  </a:ext>
                </a:extLst>
              </p:cNvPr>
              <p:cNvCxnSpPr>
                <a:cxnSpLocks/>
                <a:stCxn id="398" idx="0"/>
                <a:endCxn id="438"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5" name="Group 394">
              <a:extLst>
                <a:ext uri="{FF2B5EF4-FFF2-40B4-BE49-F238E27FC236}">
                  <a16:creationId xmlns:a16="http://schemas.microsoft.com/office/drawing/2014/main" id="{E3601414-FC10-A340-A9F2-B35360F8AA5F}"/>
                </a:ext>
              </a:extLst>
            </p:cNvPr>
            <p:cNvGrpSpPr/>
            <p:nvPr/>
          </p:nvGrpSpPr>
          <p:grpSpPr>
            <a:xfrm>
              <a:off x="5334000" y="1790700"/>
              <a:ext cx="2362201" cy="1828800"/>
              <a:chOff x="5333998" y="1790700"/>
              <a:chExt cx="2791691" cy="1828800"/>
            </a:xfrm>
          </p:grpSpPr>
          <p:cxnSp>
            <p:nvCxnSpPr>
              <p:cNvPr id="422" name="Straight Connector 421">
                <a:extLst>
                  <a:ext uri="{FF2B5EF4-FFF2-40B4-BE49-F238E27FC236}">
                    <a16:creationId xmlns:a16="http://schemas.microsoft.com/office/drawing/2014/main" id="{F35E9050-B57E-A94A-9B8A-7599A47F425F}"/>
                  </a:ext>
                </a:extLst>
              </p:cNvPr>
              <p:cNvCxnSpPr>
                <a:cxnSpLocks/>
                <a:stCxn id="401" idx="6"/>
                <a:endCxn id="432"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2C7C2EC-B504-BB48-9DC6-65CE93CF1E5F}"/>
                  </a:ext>
                </a:extLst>
              </p:cNvPr>
              <p:cNvCxnSpPr>
                <a:cxnSpLocks/>
                <a:stCxn id="406" idx="6"/>
                <a:endCxn id="433"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583846CB-F02D-534C-9969-8B7615699FDC}"/>
                  </a:ext>
                </a:extLst>
              </p:cNvPr>
              <p:cNvCxnSpPr>
                <a:cxnSpLocks/>
                <a:endCxn id="434" idx="0"/>
              </p:cNvCxnSpPr>
              <p:nvPr/>
            </p:nvCxnSpPr>
            <p:spPr>
              <a:xfrm flipH="1">
                <a:off x="5333998" y="2705100"/>
                <a:ext cx="2791686"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6B33149D-96A6-2E4C-B353-11478420610B}"/>
                  </a:ext>
                </a:extLst>
              </p:cNvPr>
              <p:cNvCxnSpPr>
                <a:cxnSpLocks/>
                <a:stCxn id="416" idx="6"/>
                <a:endCxn id="435"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1F40B3AF-6386-7842-A059-5DF6B3A1BEEE}"/>
                  </a:ext>
                </a:extLst>
              </p:cNvPr>
              <p:cNvCxnSpPr>
                <a:cxnSpLocks/>
                <a:stCxn id="421" idx="6"/>
                <a:endCxn id="436"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6" name="Group 395">
              <a:extLst>
                <a:ext uri="{FF2B5EF4-FFF2-40B4-BE49-F238E27FC236}">
                  <a16:creationId xmlns:a16="http://schemas.microsoft.com/office/drawing/2014/main" id="{0CEB0A94-5D02-4C48-84CA-74AD2EA1A2BA}"/>
                </a:ext>
              </a:extLst>
            </p:cNvPr>
            <p:cNvGrpSpPr/>
            <p:nvPr/>
          </p:nvGrpSpPr>
          <p:grpSpPr>
            <a:xfrm>
              <a:off x="5486400" y="1600200"/>
              <a:ext cx="2209800" cy="2209800"/>
              <a:chOff x="5486400" y="1600200"/>
              <a:chExt cx="2209800" cy="2209800"/>
            </a:xfrm>
          </p:grpSpPr>
          <p:sp>
            <p:nvSpPr>
              <p:cNvPr id="397" name="Oval 396">
                <a:extLst>
                  <a:ext uri="{FF2B5EF4-FFF2-40B4-BE49-F238E27FC236}">
                    <a16:creationId xmlns:a16="http://schemas.microsoft.com/office/drawing/2014/main" id="{5CAC80A3-2785-964C-AF7D-F3DA04063AC1}"/>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8" name="Oval 397">
                <a:extLst>
                  <a:ext uri="{FF2B5EF4-FFF2-40B4-BE49-F238E27FC236}">
                    <a16:creationId xmlns:a16="http://schemas.microsoft.com/office/drawing/2014/main" id="{0DACBBC9-83C1-534B-82C4-1CC17CC0CC39}"/>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9" name="Oval 398">
                <a:extLst>
                  <a:ext uri="{FF2B5EF4-FFF2-40B4-BE49-F238E27FC236}">
                    <a16:creationId xmlns:a16="http://schemas.microsoft.com/office/drawing/2014/main" id="{B006351D-1681-5E4E-9833-C8B18EEBA193}"/>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0" name="Oval 399">
                <a:extLst>
                  <a:ext uri="{FF2B5EF4-FFF2-40B4-BE49-F238E27FC236}">
                    <a16:creationId xmlns:a16="http://schemas.microsoft.com/office/drawing/2014/main" id="{121DA3DE-42CF-AA41-B62D-C5884F8E9599}"/>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1" name="Oval 400">
                <a:extLst>
                  <a:ext uri="{FF2B5EF4-FFF2-40B4-BE49-F238E27FC236}">
                    <a16:creationId xmlns:a16="http://schemas.microsoft.com/office/drawing/2014/main" id="{17AFB6DE-6324-8748-8969-24311267FAB1}"/>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2" name="Oval 401">
                <a:extLst>
                  <a:ext uri="{FF2B5EF4-FFF2-40B4-BE49-F238E27FC236}">
                    <a16:creationId xmlns:a16="http://schemas.microsoft.com/office/drawing/2014/main" id="{3CD32634-F17B-334A-9B7D-89B774CE5C15}"/>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3" name="Oval 402">
                <a:extLst>
                  <a:ext uri="{FF2B5EF4-FFF2-40B4-BE49-F238E27FC236}">
                    <a16:creationId xmlns:a16="http://schemas.microsoft.com/office/drawing/2014/main" id="{4A4B272E-AC75-C248-A5B8-AAC608C9A2D5}"/>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4" name="Oval 403">
                <a:extLst>
                  <a:ext uri="{FF2B5EF4-FFF2-40B4-BE49-F238E27FC236}">
                    <a16:creationId xmlns:a16="http://schemas.microsoft.com/office/drawing/2014/main" id="{FE89EF87-4F03-7F44-A3F6-D4BD1A634048}"/>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5" name="Oval 404">
                <a:extLst>
                  <a:ext uri="{FF2B5EF4-FFF2-40B4-BE49-F238E27FC236}">
                    <a16:creationId xmlns:a16="http://schemas.microsoft.com/office/drawing/2014/main" id="{FE50D5CD-8EE7-6E49-9324-D95F1BF7716F}"/>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6" name="Oval 405">
                <a:extLst>
                  <a:ext uri="{FF2B5EF4-FFF2-40B4-BE49-F238E27FC236}">
                    <a16:creationId xmlns:a16="http://schemas.microsoft.com/office/drawing/2014/main" id="{F1670559-868E-AC43-8485-7A0CD3BBF6DD}"/>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7" name="Oval 406">
                <a:extLst>
                  <a:ext uri="{FF2B5EF4-FFF2-40B4-BE49-F238E27FC236}">
                    <a16:creationId xmlns:a16="http://schemas.microsoft.com/office/drawing/2014/main" id="{8A4D17F5-B8CC-454E-AAE6-2BB19366F797}"/>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8" name="Oval 407">
                <a:extLst>
                  <a:ext uri="{FF2B5EF4-FFF2-40B4-BE49-F238E27FC236}">
                    <a16:creationId xmlns:a16="http://schemas.microsoft.com/office/drawing/2014/main" id="{403FA7A9-CA8A-C246-9A8D-4B2D6CCB5BED}"/>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9" name="Oval 408">
                <a:extLst>
                  <a:ext uri="{FF2B5EF4-FFF2-40B4-BE49-F238E27FC236}">
                    <a16:creationId xmlns:a16="http://schemas.microsoft.com/office/drawing/2014/main" id="{914EE22A-B051-274B-B345-0D2FA2B1F1FD}"/>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0" name="Oval 409">
                <a:extLst>
                  <a:ext uri="{FF2B5EF4-FFF2-40B4-BE49-F238E27FC236}">
                    <a16:creationId xmlns:a16="http://schemas.microsoft.com/office/drawing/2014/main" id="{BDDD48E8-8884-574D-B570-D4559E5AC908}"/>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1" name="Oval 410">
                <a:extLst>
                  <a:ext uri="{FF2B5EF4-FFF2-40B4-BE49-F238E27FC236}">
                    <a16:creationId xmlns:a16="http://schemas.microsoft.com/office/drawing/2014/main" id="{111294A3-02F0-FC49-AD3B-E507B6D2BE99}"/>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2" name="Oval 411">
                <a:extLst>
                  <a:ext uri="{FF2B5EF4-FFF2-40B4-BE49-F238E27FC236}">
                    <a16:creationId xmlns:a16="http://schemas.microsoft.com/office/drawing/2014/main" id="{48731768-F3AB-8E49-A023-62B38772DB46}"/>
                  </a:ext>
                </a:extLst>
              </p:cNvPr>
              <p:cNvSpPr/>
              <p:nvPr/>
            </p:nvSpPr>
            <p:spPr>
              <a:xfrm>
                <a:off x="54864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3" name="Oval 412">
                <a:extLst>
                  <a:ext uri="{FF2B5EF4-FFF2-40B4-BE49-F238E27FC236}">
                    <a16:creationId xmlns:a16="http://schemas.microsoft.com/office/drawing/2014/main" id="{2BF851CC-F68B-9B4C-A58B-81DC812CDE0F}"/>
                  </a:ext>
                </a:extLst>
              </p:cNvPr>
              <p:cNvSpPr/>
              <p:nvPr/>
            </p:nvSpPr>
            <p:spPr>
              <a:xfrm>
                <a:off x="59436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4" name="Oval 413">
                <a:extLst>
                  <a:ext uri="{FF2B5EF4-FFF2-40B4-BE49-F238E27FC236}">
                    <a16:creationId xmlns:a16="http://schemas.microsoft.com/office/drawing/2014/main" id="{9D63C112-10DF-624C-8D85-74C0EA9ED444}"/>
                  </a:ext>
                </a:extLst>
              </p:cNvPr>
              <p:cNvSpPr/>
              <p:nvPr/>
            </p:nvSpPr>
            <p:spPr>
              <a:xfrm>
                <a:off x="64008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5" name="Oval 414">
                <a:extLst>
                  <a:ext uri="{FF2B5EF4-FFF2-40B4-BE49-F238E27FC236}">
                    <a16:creationId xmlns:a16="http://schemas.microsoft.com/office/drawing/2014/main" id="{447245FE-FD9D-CA40-8259-1603D9CEB6D8}"/>
                  </a:ext>
                </a:extLst>
              </p:cNvPr>
              <p:cNvSpPr/>
              <p:nvPr/>
            </p:nvSpPr>
            <p:spPr>
              <a:xfrm>
                <a:off x="68580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6" name="Oval 415">
                <a:extLst>
                  <a:ext uri="{FF2B5EF4-FFF2-40B4-BE49-F238E27FC236}">
                    <a16:creationId xmlns:a16="http://schemas.microsoft.com/office/drawing/2014/main" id="{CC79A9FE-3B4F-8445-A57E-FCB77904C8B2}"/>
                  </a:ext>
                </a:extLst>
              </p:cNvPr>
              <p:cNvSpPr/>
              <p:nvPr/>
            </p:nvSpPr>
            <p:spPr>
              <a:xfrm>
                <a:off x="73152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7" name="Oval 416">
                <a:extLst>
                  <a:ext uri="{FF2B5EF4-FFF2-40B4-BE49-F238E27FC236}">
                    <a16:creationId xmlns:a16="http://schemas.microsoft.com/office/drawing/2014/main" id="{530B1789-DEDE-5A4F-B6E8-2F2A76B4CCA5}"/>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8" name="Oval 417">
                <a:extLst>
                  <a:ext uri="{FF2B5EF4-FFF2-40B4-BE49-F238E27FC236}">
                    <a16:creationId xmlns:a16="http://schemas.microsoft.com/office/drawing/2014/main" id="{25A88D22-A089-B446-90A4-D23E278BD77B}"/>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9" name="Oval 418">
                <a:extLst>
                  <a:ext uri="{FF2B5EF4-FFF2-40B4-BE49-F238E27FC236}">
                    <a16:creationId xmlns:a16="http://schemas.microsoft.com/office/drawing/2014/main" id="{BE8D1DAB-6891-EF42-A2A3-F98009328A0C}"/>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0" name="Oval 419">
                <a:extLst>
                  <a:ext uri="{FF2B5EF4-FFF2-40B4-BE49-F238E27FC236}">
                    <a16:creationId xmlns:a16="http://schemas.microsoft.com/office/drawing/2014/main" id="{D588EFFB-B1F6-594B-8932-B3E72E749BB6}"/>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1" name="Oval 420">
                <a:extLst>
                  <a:ext uri="{FF2B5EF4-FFF2-40B4-BE49-F238E27FC236}">
                    <a16:creationId xmlns:a16="http://schemas.microsoft.com/office/drawing/2014/main" id="{D7A2543D-F2FA-2846-88E0-36744AC44107}"/>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442" name="Group 441">
            <a:extLst>
              <a:ext uri="{FF2B5EF4-FFF2-40B4-BE49-F238E27FC236}">
                <a16:creationId xmlns:a16="http://schemas.microsoft.com/office/drawing/2014/main" id="{69B8068D-BF55-2445-AA62-170FB58B36DB}"/>
              </a:ext>
            </a:extLst>
          </p:cNvPr>
          <p:cNvGrpSpPr/>
          <p:nvPr/>
        </p:nvGrpSpPr>
        <p:grpSpPr>
          <a:xfrm>
            <a:off x="4859036" y="2404844"/>
            <a:ext cx="1414038" cy="1414038"/>
            <a:chOff x="4876800" y="1600199"/>
            <a:chExt cx="2819401" cy="2819401"/>
          </a:xfrm>
        </p:grpSpPr>
        <p:grpSp>
          <p:nvGrpSpPr>
            <p:cNvPr id="443" name="Group 442">
              <a:extLst>
                <a:ext uri="{FF2B5EF4-FFF2-40B4-BE49-F238E27FC236}">
                  <a16:creationId xmlns:a16="http://schemas.microsoft.com/office/drawing/2014/main" id="{D198D2CE-51A2-A441-BAC1-C5E8EA0E0648}"/>
                </a:ext>
              </a:extLst>
            </p:cNvPr>
            <p:cNvGrpSpPr/>
            <p:nvPr/>
          </p:nvGrpSpPr>
          <p:grpSpPr>
            <a:xfrm>
              <a:off x="5486400" y="3962400"/>
              <a:ext cx="2209800" cy="457200"/>
              <a:chOff x="5486400" y="3962400"/>
              <a:chExt cx="2209800" cy="457200"/>
            </a:xfrm>
          </p:grpSpPr>
          <p:sp>
            <p:nvSpPr>
              <p:cNvPr id="488" name="DRAM">
                <a:extLst>
                  <a:ext uri="{FF2B5EF4-FFF2-40B4-BE49-F238E27FC236}">
                    <a16:creationId xmlns:a16="http://schemas.microsoft.com/office/drawing/2014/main" id="{0678D576-D408-374F-BB1E-37E5E148221D}"/>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9" name="DRAM">
                <a:extLst>
                  <a:ext uri="{FF2B5EF4-FFF2-40B4-BE49-F238E27FC236}">
                    <a16:creationId xmlns:a16="http://schemas.microsoft.com/office/drawing/2014/main" id="{EF3D6B44-03F3-FA47-A211-89B88C1D8801}"/>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0" name="DRAM">
                <a:extLst>
                  <a:ext uri="{FF2B5EF4-FFF2-40B4-BE49-F238E27FC236}">
                    <a16:creationId xmlns:a16="http://schemas.microsoft.com/office/drawing/2014/main" id="{D7530F8D-26C2-C347-96FC-A67F07A00680}"/>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1" name="DRAM">
                <a:extLst>
                  <a:ext uri="{FF2B5EF4-FFF2-40B4-BE49-F238E27FC236}">
                    <a16:creationId xmlns:a16="http://schemas.microsoft.com/office/drawing/2014/main" id="{81C987C6-F8C8-D942-B797-54712625359A}"/>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2" name="DRAM">
                <a:extLst>
                  <a:ext uri="{FF2B5EF4-FFF2-40B4-BE49-F238E27FC236}">
                    <a16:creationId xmlns:a16="http://schemas.microsoft.com/office/drawing/2014/main" id="{5799F454-A959-5741-AE35-1BD49ED8E542}"/>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4" name="Group 443">
              <a:extLst>
                <a:ext uri="{FF2B5EF4-FFF2-40B4-BE49-F238E27FC236}">
                  <a16:creationId xmlns:a16="http://schemas.microsoft.com/office/drawing/2014/main" id="{16780B42-A788-A042-AB39-8DD97B532AF6}"/>
                </a:ext>
              </a:extLst>
            </p:cNvPr>
            <p:cNvGrpSpPr/>
            <p:nvPr/>
          </p:nvGrpSpPr>
          <p:grpSpPr>
            <a:xfrm>
              <a:off x="4876800" y="1600200"/>
              <a:ext cx="457200" cy="2209800"/>
              <a:chOff x="4876800" y="1600200"/>
              <a:chExt cx="457200" cy="2209800"/>
            </a:xfrm>
          </p:grpSpPr>
          <p:sp>
            <p:nvSpPr>
              <p:cNvPr id="483" name="DRAM">
                <a:extLst>
                  <a:ext uri="{FF2B5EF4-FFF2-40B4-BE49-F238E27FC236}">
                    <a16:creationId xmlns:a16="http://schemas.microsoft.com/office/drawing/2014/main" id="{900429D3-F700-B545-81E6-C863C38D624B}"/>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4" name="DRAM">
                <a:extLst>
                  <a:ext uri="{FF2B5EF4-FFF2-40B4-BE49-F238E27FC236}">
                    <a16:creationId xmlns:a16="http://schemas.microsoft.com/office/drawing/2014/main" id="{3BE8BAE2-67F2-004F-8688-652275D2FB1A}"/>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5" name="DRAM">
                <a:extLst>
                  <a:ext uri="{FF2B5EF4-FFF2-40B4-BE49-F238E27FC236}">
                    <a16:creationId xmlns:a16="http://schemas.microsoft.com/office/drawing/2014/main" id="{B468E5A2-4C92-F341-AF9F-C025BA07AF6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6" name="DRAM">
                <a:extLst>
                  <a:ext uri="{FF2B5EF4-FFF2-40B4-BE49-F238E27FC236}">
                    <a16:creationId xmlns:a16="http://schemas.microsoft.com/office/drawing/2014/main" id="{869B0F21-4DD9-9242-8C2D-5555525158CC}"/>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7" name="DRAM">
                <a:extLst>
                  <a:ext uri="{FF2B5EF4-FFF2-40B4-BE49-F238E27FC236}">
                    <a16:creationId xmlns:a16="http://schemas.microsoft.com/office/drawing/2014/main" id="{D75EC8AE-5B52-E64A-A8CB-7EE2D5BDA8FF}"/>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5" name="Group 444">
              <a:extLst>
                <a:ext uri="{FF2B5EF4-FFF2-40B4-BE49-F238E27FC236}">
                  <a16:creationId xmlns:a16="http://schemas.microsoft.com/office/drawing/2014/main" id="{C48ADD2C-8A28-0E4D-9B87-797E8D373E6A}"/>
                </a:ext>
              </a:extLst>
            </p:cNvPr>
            <p:cNvGrpSpPr/>
            <p:nvPr/>
          </p:nvGrpSpPr>
          <p:grpSpPr>
            <a:xfrm>
              <a:off x="5676900" y="1600199"/>
              <a:ext cx="1828800" cy="2362201"/>
              <a:chOff x="5676900" y="1170708"/>
              <a:chExt cx="1828800" cy="2791692"/>
            </a:xfrm>
          </p:grpSpPr>
          <p:cxnSp>
            <p:nvCxnSpPr>
              <p:cNvPr id="478" name="Straight Connector 477">
                <a:extLst>
                  <a:ext uri="{FF2B5EF4-FFF2-40B4-BE49-F238E27FC236}">
                    <a16:creationId xmlns:a16="http://schemas.microsoft.com/office/drawing/2014/main" id="{D5273E0E-2E69-C543-B299-7151560E4744}"/>
                  </a:ext>
                </a:extLst>
              </p:cNvPr>
              <p:cNvCxnSpPr>
                <a:cxnSpLocks/>
                <a:stCxn id="448" idx="0"/>
                <a:endCxn id="488"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32CB46B5-29CC-E640-B989-83C91A0F1DC6}"/>
                  </a:ext>
                </a:extLst>
              </p:cNvPr>
              <p:cNvCxnSpPr>
                <a:cxnSpLocks/>
                <a:stCxn id="450" idx="0"/>
                <a:endCxn id="490"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BE99638C-67B6-5344-B38C-BA715AC38263}"/>
                  </a:ext>
                </a:extLst>
              </p:cNvPr>
              <p:cNvCxnSpPr>
                <a:cxnSpLocks/>
                <a:stCxn id="451" idx="0"/>
                <a:endCxn id="491"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7FB28B8-39C8-6F46-84D4-8A26AE6E0CF8}"/>
                  </a:ext>
                </a:extLst>
              </p:cNvPr>
              <p:cNvCxnSpPr>
                <a:cxnSpLocks/>
                <a:stCxn id="452" idx="0"/>
                <a:endCxn id="492"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5DB3D965-AC2B-D64E-BC8C-316F3DA0E93A}"/>
                  </a:ext>
                </a:extLst>
              </p:cNvPr>
              <p:cNvCxnSpPr>
                <a:cxnSpLocks/>
                <a:stCxn id="449" idx="0"/>
                <a:endCxn id="489"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6" name="Group 445">
              <a:extLst>
                <a:ext uri="{FF2B5EF4-FFF2-40B4-BE49-F238E27FC236}">
                  <a16:creationId xmlns:a16="http://schemas.microsoft.com/office/drawing/2014/main" id="{A29A615E-F89D-A841-BF3B-7B6BFA18A1DA}"/>
                </a:ext>
              </a:extLst>
            </p:cNvPr>
            <p:cNvGrpSpPr/>
            <p:nvPr/>
          </p:nvGrpSpPr>
          <p:grpSpPr>
            <a:xfrm>
              <a:off x="5334000" y="1790700"/>
              <a:ext cx="2362201" cy="1828800"/>
              <a:chOff x="5333998" y="1790700"/>
              <a:chExt cx="2791691" cy="1828800"/>
            </a:xfrm>
          </p:grpSpPr>
          <p:cxnSp>
            <p:nvCxnSpPr>
              <p:cNvPr id="473" name="Straight Connector 472">
                <a:extLst>
                  <a:ext uri="{FF2B5EF4-FFF2-40B4-BE49-F238E27FC236}">
                    <a16:creationId xmlns:a16="http://schemas.microsoft.com/office/drawing/2014/main" id="{830CB917-365E-F643-BA30-E874848DB8A2}"/>
                  </a:ext>
                </a:extLst>
              </p:cNvPr>
              <p:cNvCxnSpPr>
                <a:cxnSpLocks/>
                <a:stCxn id="452" idx="6"/>
                <a:endCxn id="483"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FBE9D054-33AF-B143-96FD-890B3149E8CB}"/>
                  </a:ext>
                </a:extLst>
              </p:cNvPr>
              <p:cNvCxnSpPr>
                <a:cxnSpLocks/>
                <a:stCxn id="457" idx="6"/>
                <a:endCxn id="484"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FB5426AA-0D88-4241-A8FF-C378BCD21C4E}"/>
                  </a:ext>
                </a:extLst>
              </p:cNvPr>
              <p:cNvCxnSpPr>
                <a:cxnSpLocks/>
                <a:stCxn id="462" idx="6"/>
                <a:endCxn id="485"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C2B13EE8-91D5-CC45-8C9E-D56FB7F7BA01}"/>
                  </a:ext>
                </a:extLst>
              </p:cNvPr>
              <p:cNvCxnSpPr>
                <a:cxnSpLocks/>
                <a:stCxn id="467" idx="6"/>
                <a:endCxn id="486"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9B7FBB1A-D3BB-724A-9778-29263723AFA2}"/>
                  </a:ext>
                </a:extLst>
              </p:cNvPr>
              <p:cNvCxnSpPr>
                <a:cxnSpLocks/>
                <a:stCxn id="472" idx="6"/>
                <a:endCxn id="487"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13348C4C-7884-CB44-B7DE-A56D7A15844F}"/>
                </a:ext>
              </a:extLst>
            </p:cNvPr>
            <p:cNvGrpSpPr/>
            <p:nvPr/>
          </p:nvGrpSpPr>
          <p:grpSpPr>
            <a:xfrm>
              <a:off x="5486400" y="1600200"/>
              <a:ext cx="2209800" cy="2209800"/>
              <a:chOff x="5486400" y="1600200"/>
              <a:chExt cx="2209800" cy="2209800"/>
            </a:xfrm>
          </p:grpSpPr>
          <p:sp>
            <p:nvSpPr>
              <p:cNvPr id="448" name="Oval 447">
                <a:extLst>
                  <a:ext uri="{FF2B5EF4-FFF2-40B4-BE49-F238E27FC236}">
                    <a16:creationId xmlns:a16="http://schemas.microsoft.com/office/drawing/2014/main" id="{24C71FF8-3179-F14D-86F6-A1C637F1A2F4}"/>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9" name="Oval 448">
                <a:extLst>
                  <a:ext uri="{FF2B5EF4-FFF2-40B4-BE49-F238E27FC236}">
                    <a16:creationId xmlns:a16="http://schemas.microsoft.com/office/drawing/2014/main" id="{5BED9737-40F0-804A-B12A-C19DF7CEA3C3}"/>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0" name="Oval 449">
                <a:extLst>
                  <a:ext uri="{FF2B5EF4-FFF2-40B4-BE49-F238E27FC236}">
                    <a16:creationId xmlns:a16="http://schemas.microsoft.com/office/drawing/2014/main" id="{814C4FE6-8FDE-F44E-AE75-F03234EFFD74}"/>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1" name="Oval 450">
                <a:extLst>
                  <a:ext uri="{FF2B5EF4-FFF2-40B4-BE49-F238E27FC236}">
                    <a16:creationId xmlns:a16="http://schemas.microsoft.com/office/drawing/2014/main" id="{387778BC-760E-4844-B58B-FBAB72CAEACF}"/>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2" name="Oval 451">
                <a:extLst>
                  <a:ext uri="{FF2B5EF4-FFF2-40B4-BE49-F238E27FC236}">
                    <a16:creationId xmlns:a16="http://schemas.microsoft.com/office/drawing/2014/main" id="{06954692-01E8-364F-9096-547A9F0F1DCB}"/>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3" name="Oval 452">
                <a:extLst>
                  <a:ext uri="{FF2B5EF4-FFF2-40B4-BE49-F238E27FC236}">
                    <a16:creationId xmlns:a16="http://schemas.microsoft.com/office/drawing/2014/main" id="{BE7E0E99-EFBE-904A-87E7-32B675135F8A}"/>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4" name="Oval 453">
                <a:extLst>
                  <a:ext uri="{FF2B5EF4-FFF2-40B4-BE49-F238E27FC236}">
                    <a16:creationId xmlns:a16="http://schemas.microsoft.com/office/drawing/2014/main" id="{2229678A-3CFC-2E48-A46F-EB5C710DF52A}"/>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5" name="Oval 454">
                <a:extLst>
                  <a:ext uri="{FF2B5EF4-FFF2-40B4-BE49-F238E27FC236}">
                    <a16:creationId xmlns:a16="http://schemas.microsoft.com/office/drawing/2014/main" id="{52BEC7C7-BDB5-0E45-B194-02F9D064F9BC}"/>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6" name="Oval 455">
                <a:extLst>
                  <a:ext uri="{FF2B5EF4-FFF2-40B4-BE49-F238E27FC236}">
                    <a16:creationId xmlns:a16="http://schemas.microsoft.com/office/drawing/2014/main" id="{9AFA80CE-EF96-D14E-94E6-38E92D53DEF9}"/>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7" name="Oval 456">
                <a:extLst>
                  <a:ext uri="{FF2B5EF4-FFF2-40B4-BE49-F238E27FC236}">
                    <a16:creationId xmlns:a16="http://schemas.microsoft.com/office/drawing/2014/main" id="{DEECA570-AE76-1B4A-99B4-0FC906931064}"/>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8" name="Oval 457">
                <a:extLst>
                  <a:ext uri="{FF2B5EF4-FFF2-40B4-BE49-F238E27FC236}">
                    <a16:creationId xmlns:a16="http://schemas.microsoft.com/office/drawing/2014/main" id="{628374C7-FC57-5B42-B1DE-FA1FB56CCDCA}"/>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9" name="Oval 458">
                <a:extLst>
                  <a:ext uri="{FF2B5EF4-FFF2-40B4-BE49-F238E27FC236}">
                    <a16:creationId xmlns:a16="http://schemas.microsoft.com/office/drawing/2014/main" id="{80F7262C-9673-4B40-A4AE-4BA8B0B0CA34}"/>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0" name="Oval 459">
                <a:extLst>
                  <a:ext uri="{FF2B5EF4-FFF2-40B4-BE49-F238E27FC236}">
                    <a16:creationId xmlns:a16="http://schemas.microsoft.com/office/drawing/2014/main" id="{7F3ADF92-BBB6-1148-819E-571498015E80}"/>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1" name="Oval 460">
                <a:extLst>
                  <a:ext uri="{FF2B5EF4-FFF2-40B4-BE49-F238E27FC236}">
                    <a16:creationId xmlns:a16="http://schemas.microsoft.com/office/drawing/2014/main" id="{A0C1A5B2-2187-A44A-9655-0793CDEADDFB}"/>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2" name="Oval 461">
                <a:extLst>
                  <a:ext uri="{FF2B5EF4-FFF2-40B4-BE49-F238E27FC236}">
                    <a16:creationId xmlns:a16="http://schemas.microsoft.com/office/drawing/2014/main" id="{479B3574-7BF1-B144-9945-92FBFA41E6D8}"/>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463" name="Oval 462">
                <a:extLst>
                  <a:ext uri="{FF2B5EF4-FFF2-40B4-BE49-F238E27FC236}">
                    <a16:creationId xmlns:a16="http://schemas.microsoft.com/office/drawing/2014/main" id="{DED774DC-06AE-9D48-86FC-A00763484136}"/>
                  </a:ext>
                </a:extLst>
              </p:cNvPr>
              <p:cNvSpPr/>
              <p:nvPr/>
            </p:nvSpPr>
            <p:spPr>
              <a:xfrm>
                <a:off x="54864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4" name="Oval 463">
                <a:extLst>
                  <a:ext uri="{FF2B5EF4-FFF2-40B4-BE49-F238E27FC236}">
                    <a16:creationId xmlns:a16="http://schemas.microsoft.com/office/drawing/2014/main" id="{7B2A9E4B-44A2-164B-B1DB-443A919613CC}"/>
                  </a:ext>
                </a:extLst>
              </p:cNvPr>
              <p:cNvSpPr/>
              <p:nvPr/>
            </p:nvSpPr>
            <p:spPr>
              <a:xfrm>
                <a:off x="59436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5" name="Oval 464">
                <a:extLst>
                  <a:ext uri="{FF2B5EF4-FFF2-40B4-BE49-F238E27FC236}">
                    <a16:creationId xmlns:a16="http://schemas.microsoft.com/office/drawing/2014/main" id="{829FDD50-D31C-2540-9085-DB8414EF4E8E}"/>
                  </a:ext>
                </a:extLst>
              </p:cNvPr>
              <p:cNvSpPr/>
              <p:nvPr/>
            </p:nvSpPr>
            <p:spPr>
              <a:xfrm>
                <a:off x="64008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6" name="Oval 465">
                <a:extLst>
                  <a:ext uri="{FF2B5EF4-FFF2-40B4-BE49-F238E27FC236}">
                    <a16:creationId xmlns:a16="http://schemas.microsoft.com/office/drawing/2014/main" id="{5E7C2804-8644-B746-835C-D065FA8D5405}"/>
                  </a:ext>
                </a:extLst>
              </p:cNvPr>
              <p:cNvSpPr/>
              <p:nvPr/>
            </p:nvSpPr>
            <p:spPr>
              <a:xfrm>
                <a:off x="68580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7" name="Oval 466">
                <a:extLst>
                  <a:ext uri="{FF2B5EF4-FFF2-40B4-BE49-F238E27FC236}">
                    <a16:creationId xmlns:a16="http://schemas.microsoft.com/office/drawing/2014/main" id="{87C05D59-E623-A04A-80B1-E6FFE75C92D6}"/>
                  </a:ext>
                </a:extLst>
              </p:cNvPr>
              <p:cNvSpPr/>
              <p:nvPr/>
            </p:nvSpPr>
            <p:spPr>
              <a:xfrm>
                <a:off x="73152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8" name="Oval 467">
                <a:extLst>
                  <a:ext uri="{FF2B5EF4-FFF2-40B4-BE49-F238E27FC236}">
                    <a16:creationId xmlns:a16="http://schemas.microsoft.com/office/drawing/2014/main" id="{3267DF9E-FA37-7D44-9F34-901B4C4F4D7B}"/>
                  </a:ext>
                </a:extLst>
              </p:cNvPr>
              <p:cNvSpPr/>
              <p:nvPr/>
            </p:nvSpPr>
            <p:spPr>
              <a:xfrm>
                <a:off x="5486400" y="34290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9" name="Oval 468">
                <a:extLst>
                  <a:ext uri="{FF2B5EF4-FFF2-40B4-BE49-F238E27FC236}">
                    <a16:creationId xmlns:a16="http://schemas.microsoft.com/office/drawing/2014/main" id="{4B23D1B3-4F53-D54D-8431-CF0A97582A40}"/>
                  </a:ext>
                </a:extLst>
              </p:cNvPr>
              <p:cNvSpPr/>
              <p:nvPr/>
            </p:nvSpPr>
            <p:spPr>
              <a:xfrm>
                <a:off x="5943600" y="34290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0" name="Oval 469">
                <a:extLst>
                  <a:ext uri="{FF2B5EF4-FFF2-40B4-BE49-F238E27FC236}">
                    <a16:creationId xmlns:a16="http://schemas.microsoft.com/office/drawing/2014/main" id="{2D6333D6-7104-384F-AF49-E796BD27E384}"/>
                  </a:ext>
                </a:extLst>
              </p:cNvPr>
              <p:cNvSpPr/>
              <p:nvPr/>
            </p:nvSpPr>
            <p:spPr>
              <a:xfrm>
                <a:off x="6400800" y="34290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1" name="Oval 470">
                <a:extLst>
                  <a:ext uri="{FF2B5EF4-FFF2-40B4-BE49-F238E27FC236}">
                    <a16:creationId xmlns:a16="http://schemas.microsoft.com/office/drawing/2014/main" id="{F6EE3721-CE27-C448-A382-4681B02FBCF6}"/>
                  </a:ext>
                </a:extLst>
              </p:cNvPr>
              <p:cNvSpPr/>
              <p:nvPr/>
            </p:nvSpPr>
            <p:spPr>
              <a:xfrm>
                <a:off x="6858000" y="34290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2" name="Oval 471">
                <a:extLst>
                  <a:ext uri="{FF2B5EF4-FFF2-40B4-BE49-F238E27FC236}">
                    <a16:creationId xmlns:a16="http://schemas.microsoft.com/office/drawing/2014/main" id="{DB8D1C2C-8531-384A-A4CD-73FF528A9A53}"/>
                  </a:ext>
                </a:extLst>
              </p:cNvPr>
              <p:cNvSpPr/>
              <p:nvPr/>
            </p:nvSpPr>
            <p:spPr>
              <a:xfrm>
                <a:off x="7315200" y="34290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grpSp>
      </p:grpSp>
      <p:grpSp>
        <p:nvGrpSpPr>
          <p:cNvPr id="493" name="Group 492">
            <a:extLst>
              <a:ext uri="{FF2B5EF4-FFF2-40B4-BE49-F238E27FC236}">
                <a16:creationId xmlns:a16="http://schemas.microsoft.com/office/drawing/2014/main" id="{C18E73BE-3676-6C47-99A2-2502C0DABE65}"/>
              </a:ext>
            </a:extLst>
          </p:cNvPr>
          <p:cNvGrpSpPr/>
          <p:nvPr/>
        </p:nvGrpSpPr>
        <p:grpSpPr>
          <a:xfrm>
            <a:off x="6416564" y="2404844"/>
            <a:ext cx="1414038" cy="1414038"/>
            <a:chOff x="4876800" y="1600199"/>
            <a:chExt cx="2819401" cy="2819401"/>
          </a:xfrm>
        </p:grpSpPr>
        <p:grpSp>
          <p:nvGrpSpPr>
            <p:cNvPr id="494" name="Group 493">
              <a:extLst>
                <a:ext uri="{FF2B5EF4-FFF2-40B4-BE49-F238E27FC236}">
                  <a16:creationId xmlns:a16="http://schemas.microsoft.com/office/drawing/2014/main" id="{7A31BB98-6CE6-844D-B7DE-C384980CF0C5}"/>
                </a:ext>
              </a:extLst>
            </p:cNvPr>
            <p:cNvGrpSpPr/>
            <p:nvPr/>
          </p:nvGrpSpPr>
          <p:grpSpPr>
            <a:xfrm>
              <a:off x="5486400" y="3962400"/>
              <a:ext cx="2209800" cy="457200"/>
              <a:chOff x="5486400" y="3962400"/>
              <a:chExt cx="2209800" cy="457200"/>
            </a:xfrm>
          </p:grpSpPr>
          <p:sp>
            <p:nvSpPr>
              <p:cNvPr id="539" name="DRAM">
                <a:extLst>
                  <a:ext uri="{FF2B5EF4-FFF2-40B4-BE49-F238E27FC236}">
                    <a16:creationId xmlns:a16="http://schemas.microsoft.com/office/drawing/2014/main" id="{9A1BD144-AEC9-3045-83AB-BD0ABC7379C5}"/>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0" name="DRAM">
                <a:extLst>
                  <a:ext uri="{FF2B5EF4-FFF2-40B4-BE49-F238E27FC236}">
                    <a16:creationId xmlns:a16="http://schemas.microsoft.com/office/drawing/2014/main" id="{761EC13D-6A91-7444-AD80-A8BAB533BA95}"/>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1" name="DRAM">
                <a:extLst>
                  <a:ext uri="{FF2B5EF4-FFF2-40B4-BE49-F238E27FC236}">
                    <a16:creationId xmlns:a16="http://schemas.microsoft.com/office/drawing/2014/main" id="{0C4B4D74-9199-0D49-85BF-D3B0AE5A0A9C}"/>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2" name="DRAM">
                <a:extLst>
                  <a:ext uri="{FF2B5EF4-FFF2-40B4-BE49-F238E27FC236}">
                    <a16:creationId xmlns:a16="http://schemas.microsoft.com/office/drawing/2014/main" id="{CF958D15-7F01-4148-8183-4CDE60D57BB0}"/>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3" name="DRAM">
                <a:extLst>
                  <a:ext uri="{FF2B5EF4-FFF2-40B4-BE49-F238E27FC236}">
                    <a16:creationId xmlns:a16="http://schemas.microsoft.com/office/drawing/2014/main" id="{22072E6E-43C3-434E-85B9-1734A3DA3CC8}"/>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5" name="Group 494">
              <a:extLst>
                <a:ext uri="{FF2B5EF4-FFF2-40B4-BE49-F238E27FC236}">
                  <a16:creationId xmlns:a16="http://schemas.microsoft.com/office/drawing/2014/main" id="{C85E57FF-417D-1244-90BE-91B56947ED6A}"/>
                </a:ext>
              </a:extLst>
            </p:cNvPr>
            <p:cNvGrpSpPr/>
            <p:nvPr/>
          </p:nvGrpSpPr>
          <p:grpSpPr>
            <a:xfrm>
              <a:off x="4876800" y="1600200"/>
              <a:ext cx="457200" cy="2209800"/>
              <a:chOff x="4876800" y="1600200"/>
              <a:chExt cx="457200" cy="2209800"/>
            </a:xfrm>
          </p:grpSpPr>
          <p:sp>
            <p:nvSpPr>
              <p:cNvPr id="534" name="DRAM">
                <a:extLst>
                  <a:ext uri="{FF2B5EF4-FFF2-40B4-BE49-F238E27FC236}">
                    <a16:creationId xmlns:a16="http://schemas.microsoft.com/office/drawing/2014/main" id="{AA216CB4-B04A-F641-B4A2-54AE2C718F39}"/>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5" name="DRAM">
                <a:extLst>
                  <a:ext uri="{FF2B5EF4-FFF2-40B4-BE49-F238E27FC236}">
                    <a16:creationId xmlns:a16="http://schemas.microsoft.com/office/drawing/2014/main" id="{CF772D57-1478-674C-9626-DBB9A5139FE0}"/>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6" name="DRAM">
                <a:extLst>
                  <a:ext uri="{FF2B5EF4-FFF2-40B4-BE49-F238E27FC236}">
                    <a16:creationId xmlns:a16="http://schemas.microsoft.com/office/drawing/2014/main" id="{2DB3F5F4-4E6C-2C4B-87DB-6CDC6AE700C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7" name="DRAM">
                <a:extLst>
                  <a:ext uri="{FF2B5EF4-FFF2-40B4-BE49-F238E27FC236}">
                    <a16:creationId xmlns:a16="http://schemas.microsoft.com/office/drawing/2014/main" id="{C621CC86-C337-CB4E-8947-45BF29EB84DA}"/>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8" name="DRAM">
                <a:extLst>
                  <a:ext uri="{FF2B5EF4-FFF2-40B4-BE49-F238E27FC236}">
                    <a16:creationId xmlns:a16="http://schemas.microsoft.com/office/drawing/2014/main" id="{29C4F183-DFE7-E044-BFF0-3D5499757A44}"/>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6" name="Group 495">
              <a:extLst>
                <a:ext uri="{FF2B5EF4-FFF2-40B4-BE49-F238E27FC236}">
                  <a16:creationId xmlns:a16="http://schemas.microsoft.com/office/drawing/2014/main" id="{6F02C8AE-47E3-B04D-9F06-83FA57235803}"/>
                </a:ext>
              </a:extLst>
            </p:cNvPr>
            <p:cNvGrpSpPr/>
            <p:nvPr/>
          </p:nvGrpSpPr>
          <p:grpSpPr>
            <a:xfrm>
              <a:off x="5676900" y="1600199"/>
              <a:ext cx="1828800" cy="2362201"/>
              <a:chOff x="5676900" y="1170708"/>
              <a:chExt cx="1828800" cy="2791692"/>
            </a:xfrm>
          </p:grpSpPr>
          <p:cxnSp>
            <p:nvCxnSpPr>
              <p:cNvPr id="529" name="Straight Connector 528">
                <a:extLst>
                  <a:ext uri="{FF2B5EF4-FFF2-40B4-BE49-F238E27FC236}">
                    <a16:creationId xmlns:a16="http://schemas.microsoft.com/office/drawing/2014/main" id="{6882D6E4-207C-FF43-96BB-B4FA7C67D369}"/>
                  </a:ext>
                </a:extLst>
              </p:cNvPr>
              <p:cNvCxnSpPr>
                <a:cxnSpLocks/>
                <a:stCxn id="499" idx="0"/>
                <a:endCxn id="539"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CAC2B23-36F6-6741-ADEF-63BBFDE1ED87}"/>
                  </a:ext>
                </a:extLst>
              </p:cNvPr>
              <p:cNvCxnSpPr>
                <a:cxnSpLocks/>
                <a:stCxn id="501" idx="0"/>
                <a:endCxn id="541"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FCD623BC-66BA-F048-B770-A953F02FFB33}"/>
                  </a:ext>
                </a:extLst>
              </p:cNvPr>
              <p:cNvCxnSpPr>
                <a:cxnSpLocks/>
                <a:stCxn id="502" idx="0"/>
                <a:endCxn id="542"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96B040DB-DCA8-5A4D-AB95-17BC0EE776BF}"/>
                  </a:ext>
                </a:extLst>
              </p:cNvPr>
              <p:cNvCxnSpPr>
                <a:cxnSpLocks/>
                <a:stCxn id="503" idx="0"/>
                <a:endCxn id="543"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062CCD-ADCA-6540-B2EA-E01E5B870645}"/>
                  </a:ext>
                </a:extLst>
              </p:cNvPr>
              <p:cNvCxnSpPr>
                <a:cxnSpLocks/>
                <a:stCxn id="500" idx="0"/>
                <a:endCxn id="540"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4DD6419A-00B2-5C4E-A3DB-44B953F63562}"/>
                </a:ext>
              </a:extLst>
            </p:cNvPr>
            <p:cNvGrpSpPr/>
            <p:nvPr/>
          </p:nvGrpSpPr>
          <p:grpSpPr>
            <a:xfrm>
              <a:off x="5334000" y="1790700"/>
              <a:ext cx="2362201" cy="1828800"/>
              <a:chOff x="5333998" y="1790700"/>
              <a:chExt cx="2791691" cy="1828800"/>
            </a:xfrm>
          </p:grpSpPr>
          <p:cxnSp>
            <p:nvCxnSpPr>
              <p:cNvPr id="524" name="Straight Connector 523">
                <a:extLst>
                  <a:ext uri="{FF2B5EF4-FFF2-40B4-BE49-F238E27FC236}">
                    <a16:creationId xmlns:a16="http://schemas.microsoft.com/office/drawing/2014/main" id="{EE5C0398-A720-3144-9F53-7CD4C82BA66B}"/>
                  </a:ext>
                </a:extLst>
              </p:cNvPr>
              <p:cNvCxnSpPr>
                <a:cxnSpLocks/>
                <a:stCxn id="503" idx="6"/>
                <a:endCxn id="534"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05BF3662-E368-8449-92EE-28F646654D3C}"/>
                  </a:ext>
                </a:extLst>
              </p:cNvPr>
              <p:cNvCxnSpPr>
                <a:cxnSpLocks/>
                <a:stCxn id="508" idx="6"/>
                <a:endCxn id="535"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05E8873-0C5E-B148-9C8D-50E3D14F67A1}"/>
                  </a:ext>
                </a:extLst>
              </p:cNvPr>
              <p:cNvCxnSpPr>
                <a:cxnSpLocks/>
                <a:stCxn id="513" idx="6"/>
                <a:endCxn id="536"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74BFC937-2623-664B-A013-E49100192E53}"/>
                  </a:ext>
                </a:extLst>
              </p:cNvPr>
              <p:cNvCxnSpPr>
                <a:cxnSpLocks/>
                <a:stCxn id="518" idx="6"/>
                <a:endCxn id="537"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5F24BADA-BF50-4E4D-A5EF-FA03570CB6E3}"/>
                  </a:ext>
                </a:extLst>
              </p:cNvPr>
              <p:cNvCxnSpPr>
                <a:cxnSpLocks/>
                <a:stCxn id="523" idx="6"/>
                <a:endCxn id="538"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E2506A27-9906-1748-BAE5-CFC7FC41AC47}"/>
                </a:ext>
              </a:extLst>
            </p:cNvPr>
            <p:cNvGrpSpPr/>
            <p:nvPr/>
          </p:nvGrpSpPr>
          <p:grpSpPr>
            <a:xfrm>
              <a:off x="5486400" y="1600200"/>
              <a:ext cx="2209800" cy="2209800"/>
              <a:chOff x="5486400" y="1600200"/>
              <a:chExt cx="2209800" cy="2209800"/>
            </a:xfrm>
          </p:grpSpPr>
          <p:sp>
            <p:nvSpPr>
              <p:cNvPr id="499" name="Oval 498">
                <a:extLst>
                  <a:ext uri="{FF2B5EF4-FFF2-40B4-BE49-F238E27FC236}">
                    <a16:creationId xmlns:a16="http://schemas.microsoft.com/office/drawing/2014/main" id="{648A249F-2317-DC44-A18D-5B28FA7EB2D4}"/>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0" name="Oval 499">
                <a:extLst>
                  <a:ext uri="{FF2B5EF4-FFF2-40B4-BE49-F238E27FC236}">
                    <a16:creationId xmlns:a16="http://schemas.microsoft.com/office/drawing/2014/main" id="{7935AB27-9CDE-5F49-B3EC-591AB75293B4}"/>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1" name="Oval 500">
                <a:extLst>
                  <a:ext uri="{FF2B5EF4-FFF2-40B4-BE49-F238E27FC236}">
                    <a16:creationId xmlns:a16="http://schemas.microsoft.com/office/drawing/2014/main" id="{FBFEF2F0-CADA-3A46-A933-2B122B7EF1C1}"/>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2" name="Oval 501">
                <a:extLst>
                  <a:ext uri="{FF2B5EF4-FFF2-40B4-BE49-F238E27FC236}">
                    <a16:creationId xmlns:a16="http://schemas.microsoft.com/office/drawing/2014/main" id="{8AB217DF-9258-0246-B01A-DE28CE0A6A99}"/>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3" name="Oval 502">
                <a:extLst>
                  <a:ext uri="{FF2B5EF4-FFF2-40B4-BE49-F238E27FC236}">
                    <a16:creationId xmlns:a16="http://schemas.microsoft.com/office/drawing/2014/main" id="{D4F217FB-465B-8E4E-86AF-552D2F9FDE30}"/>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4" name="Oval 503">
                <a:extLst>
                  <a:ext uri="{FF2B5EF4-FFF2-40B4-BE49-F238E27FC236}">
                    <a16:creationId xmlns:a16="http://schemas.microsoft.com/office/drawing/2014/main" id="{46AD35E3-8739-D642-B226-DBEB04476BD4}"/>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5" name="Oval 504">
                <a:extLst>
                  <a:ext uri="{FF2B5EF4-FFF2-40B4-BE49-F238E27FC236}">
                    <a16:creationId xmlns:a16="http://schemas.microsoft.com/office/drawing/2014/main" id="{F2F2A3D1-972D-A744-85E0-2AC501A2037B}"/>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6" name="Oval 505">
                <a:extLst>
                  <a:ext uri="{FF2B5EF4-FFF2-40B4-BE49-F238E27FC236}">
                    <a16:creationId xmlns:a16="http://schemas.microsoft.com/office/drawing/2014/main" id="{C979A457-0774-1D4B-9738-259F381836A5}"/>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507" name="Oval 506">
                <a:extLst>
                  <a:ext uri="{FF2B5EF4-FFF2-40B4-BE49-F238E27FC236}">
                    <a16:creationId xmlns:a16="http://schemas.microsoft.com/office/drawing/2014/main" id="{1E50A537-6B52-A846-BA1A-87CDA3F205F2}"/>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8" name="Oval 507">
                <a:extLst>
                  <a:ext uri="{FF2B5EF4-FFF2-40B4-BE49-F238E27FC236}">
                    <a16:creationId xmlns:a16="http://schemas.microsoft.com/office/drawing/2014/main" id="{4F7D6E31-3FFA-EE49-95EB-154981707E78}"/>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9" name="Oval 508">
                <a:extLst>
                  <a:ext uri="{FF2B5EF4-FFF2-40B4-BE49-F238E27FC236}">
                    <a16:creationId xmlns:a16="http://schemas.microsoft.com/office/drawing/2014/main" id="{B80DE81C-67D6-AF4F-9DE5-21A918375722}"/>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0" name="Oval 509">
                <a:extLst>
                  <a:ext uri="{FF2B5EF4-FFF2-40B4-BE49-F238E27FC236}">
                    <a16:creationId xmlns:a16="http://schemas.microsoft.com/office/drawing/2014/main" id="{0B2850E4-3002-D14C-B0E2-9250FD059622}"/>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1" name="Oval 510">
                <a:extLst>
                  <a:ext uri="{FF2B5EF4-FFF2-40B4-BE49-F238E27FC236}">
                    <a16:creationId xmlns:a16="http://schemas.microsoft.com/office/drawing/2014/main" id="{B1EC7E16-5182-9F48-8713-0DCFC76A853E}"/>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2" name="Oval 511">
                <a:extLst>
                  <a:ext uri="{FF2B5EF4-FFF2-40B4-BE49-F238E27FC236}">
                    <a16:creationId xmlns:a16="http://schemas.microsoft.com/office/drawing/2014/main" id="{77BCC63A-C8C3-C746-9F66-396BA0036F7B}"/>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3" name="Oval 512">
                <a:extLst>
                  <a:ext uri="{FF2B5EF4-FFF2-40B4-BE49-F238E27FC236}">
                    <a16:creationId xmlns:a16="http://schemas.microsoft.com/office/drawing/2014/main" id="{9BC39E81-A53D-4047-B819-3A68D276E480}"/>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4" name="Oval 513">
                <a:extLst>
                  <a:ext uri="{FF2B5EF4-FFF2-40B4-BE49-F238E27FC236}">
                    <a16:creationId xmlns:a16="http://schemas.microsoft.com/office/drawing/2014/main" id="{1B80541F-EC24-7440-875B-83EED2A12FC2}"/>
                  </a:ext>
                </a:extLst>
              </p:cNvPr>
              <p:cNvSpPr/>
              <p:nvPr/>
            </p:nvSpPr>
            <p:spPr>
              <a:xfrm>
                <a:off x="54864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5" name="Oval 514">
                <a:extLst>
                  <a:ext uri="{FF2B5EF4-FFF2-40B4-BE49-F238E27FC236}">
                    <a16:creationId xmlns:a16="http://schemas.microsoft.com/office/drawing/2014/main" id="{2316466A-9A28-CA48-9E49-539E3949E84A}"/>
                  </a:ext>
                </a:extLst>
              </p:cNvPr>
              <p:cNvSpPr/>
              <p:nvPr/>
            </p:nvSpPr>
            <p:spPr>
              <a:xfrm>
                <a:off x="59436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6" name="Oval 515">
                <a:extLst>
                  <a:ext uri="{FF2B5EF4-FFF2-40B4-BE49-F238E27FC236}">
                    <a16:creationId xmlns:a16="http://schemas.microsoft.com/office/drawing/2014/main" id="{0C51090D-42B7-7743-98D8-6A6E5A2834FA}"/>
                  </a:ext>
                </a:extLst>
              </p:cNvPr>
              <p:cNvSpPr/>
              <p:nvPr/>
            </p:nvSpPr>
            <p:spPr>
              <a:xfrm>
                <a:off x="64008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7" name="Oval 516">
                <a:extLst>
                  <a:ext uri="{FF2B5EF4-FFF2-40B4-BE49-F238E27FC236}">
                    <a16:creationId xmlns:a16="http://schemas.microsoft.com/office/drawing/2014/main" id="{03B972F8-1AB3-3B4A-9C4F-3A1CC8F77238}"/>
                  </a:ext>
                </a:extLst>
              </p:cNvPr>
              <p:cNvSpPr/>
              <p:nvPr/>
            </p:nvSpPr>
            <p:spPr>
              <a:xfrm>
                <a:off x="68580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8" name="Oval 517">
                <a:extLst>
                  <a:ext uri="{FF2B5EF4-FFF2-40B4-BE49-F238E27FC236}">
                    <a16:creationId xmlns:a16="http://schemas.microsoft.com/office/drawing/2014/main" id="{4E23D68E-38B4-6246-924A-84A4A1422991}"/>
                  </a:ext>
                </a:extLst>
              </p:cNvPr>
              <p:cNvSpPr/>
              <p:nvPr/>
            </p:nvSpPr>
            <p:spPr>
              <a:xfrm>
                <a:off x="73152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9" name="Oval 518">
                <a:extLst>
                  <a:ext uri="{FF2B5EF4-FFF2-40B4-BE49-F238E27FC236}">
                    <a16:creationId xmlns:a16="http://schemas.microsoft.com/office/drawing/2014/main" id="{67003421-CB64-BF40-8AC1-940F7088F6CA}"/>
                  </a:ext>
                </a:extLst>
              </p:cNvPr>
              <p:cNvSpPr/>
              <p:nvPr/>
            </p:nvSpPr>
            <p:spPr>
              <a:xfrm>
                <a:off x="54864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0" name="Oval 519">
                <a:extLst>
                  <a:ext uri="{FF2B5EF4-FFF2-40B4-BE49-F238E27FC236}">
                    <a16:creationId xmlns:a16="http://schemas.microsoft.com/office/drawing/2014/main" id="{83129518-5492-3A45-AF60-F432A33D4E68}"/>
                  </a:ext>
                </a:extLst>
              </p:cNvPr>
              <p:cNvSpPr/>
              <p:nvPr/>
            </p:nvSpPr>
            <p:spPr>
              <a:xfrm>
                <a:off x="59436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1" name="Oval 520">
                <a:extLst>
                  <a:ext uri="{FF2B5EF4-FFF2-40B4-BE49-F238E27FC236}">
                    <a16:creationId xmlns:a16="http://schemas.microsoft.com/office/drawing/2014/main" id="{D8541C93-702C-664F-9F56-2D9C64CBE9F0}"/>
                  </a:ext>
                </a:extLst>
              </p:cNvPr>
              <p:cNvSpPr/>
              <p:nvPr/>
            </p:nvSpPr>
            <p:spPr>
              <a:xfrm>
                <a:off x="64008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2" name="Oval 521">
                <a:extLst>
                  <a:ext uri="{FF2B5EF4-FFF2-40B4-BE49-F238E27FC236}">
                    <a16:creationId xmlns:a16="http://schemas.microsoft.com/office/drawing/2014/main" id="{CE301F35-DEE6-2A44-9F9C-9EBACA25E644}"/>
                  </a:ext>
                </a:extLst>
              </p:cNvPr>
              <p:cNvSpPr/>
              <p:nvPr/>
            </p:nvSpPr>
            <p:spPr>
              <a:xfrm>
                <a:off x="68580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3" name="Oval 522">
                <a:extLst>
                  <a:ext uri="{FF2B5EF4-FFF2-40B4-BE49-F238E27FC236}">
                    <a16:creationId xmlns:a16="http://schemas.microsoft.com/office/drawing/2014/main" id="{34FFF707-AF67-2D43-B96E-59B04BFFD2C4}"/>
                  </a:ext>
                </a:extLst>
              </p:cNvPr>
              <p:cNvSpPr/>
              <p:nvPr/>
            </p:nvSpPr>
            <p:spPr>
              <a:xfrm>
                <a:off x="7315200" y="3429000"/>
                <a:ext cx="381000" cy="381000"/>
              </a:xfrm>
              <a:prstGeom prst="ellipse">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sp>
        <p:nvSpPr>
          <p:cNvPr id="546" name="Rectangle 545">
            <a:extLst>
              <a:ext uri="{FF2B5EF4-FFF2-40B4-BE49-F238E27FC236}">
                <a16:creationId xmlns:a16="http://schemas.microsoft.com/office/drawing/2014/main" id="{BDCB1452-B1FC-A04C-879D-B27B09D93766}"/>
              </a:ext>
            </a:extLst>
          </p:cNvPr>
          <p:cNvSpPr/>
          <p:nvPr/>
        </p:nvSpPr>
        <p:spPr>
          <a:xfrm>
            <a:off x="1582435" y="2066282"/>
            <a:ext cx="6383430" cy="1905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cxnSp>
        <p:nvCxnSpPr>
          <p:cNvPr id="547" name="Straight Connector 546">
            <a:extLst>
              <a:ext uri="{FF2B5EF4-FFF2-40B4-BE49-F238E27FC236}">
                <a16:creationId xmlns:a16="http://schemas.microsoft.com/office/drawing/2014/main" id="{53579C7D-B09B-3D4E-A43B-EF7C88397D1E}"/>
              </a:ext>
            </a:extLst>
          </p:cNvPr>
          <p:cNvCxnSpPr/>
          <p:nvPr/>
        </p:nvCxnSpPr>
        <p:spPr>
          <a:xfrm flipH="1">
            <a:off x="1506235" y="2218682"/>
            <a:ext cx="6403145" cy="0"/>
          </a:xfrm>
          <a:prstGeom prst="line">
            <a:avLst/>
          </a:prstGeom>
          <a:solidFill>
            <a:schemeClr val="tx1">
              <a:lumMod val="65000"/>
              <a:lumOff val="35000"/>
            </a:schemeClr>
          </a:solidFill>
          <a:ln w="38100" cap="rnd">
            <a:solidFill>
              <a:schemeClr val="tx1"/>
            </a:solidFill>
            <a:round/>
            <a:headEnd type="none"/>
            <a:tailEnd w="lg" len="sm"/>
          </a:ln>
        </p:spPr>
        <p:style>
          <a:lnRef idx="1">
            <a:schemeClr val="accent1"/>
          </a:lnRef>
          <a:fillRef idx="0">
            <a:schemeClr val="accent1"/>
          </a:fillRef>
          <a:effectRef idx="0">
            <a:schemeClr val="accent1"/>
          </a:effectRef>
          <a:fontRef idx="minor">
            <a:schemeClr val="tx1"/>
          </a:fontRef>
        </p:style>
      </p:cxnSp>
      <p:grpSp>
        <p:nvGrpSpPr>
          <p:cNvPr id="548" name="Group 547">
            <a:extLst>
              <a:ext uri="{FF2B5EF4-FFF2-40B4-BE49-F238E27FC236}">
                <a16:creationId xmlns:a16="http://schemas.microsoft.com/office/drawing/2014/main" id="{77405137-7C59-4D48-AC4D-D86D437B657B}"/>
              </a:ext>
            </a:extLst>
          </p:cNvPr>
          <p:cNvGrpSpPr/>
          <p:nvPr/>
        </p:nvGrpSpPr>
        <p:grpSpPr>
          <a:xfrm>
            <a:off x="1851480" y="2218682"/>
            <a:ext cx="4671060" cy="1219201"/>
            <a:chOff x="2174045" y="1143000"/>
            <a:chExt cx="4671060" cy="1219201"/>
          </a:xfrm>
        </p:grpSpPr>
        <p:cxnSp>
          <p:nvCxnSpPr>
            <p:cNvPr id="549" name="Straight Connector 548">
              <a:extLst>
                <a:ext uri="{FF2B5EF4-FFF2-40B4-BE49-F238E27FC236}">
                  <a16:creationId xmlns:a16="http://schemas.microsoft.com/office/drawing/2014/main" id="{ED134D6C-BD07-8F4B-A299-A98FFDF82189}"/>
                </a:ext>
              </a:extLst>
            </p:cNvPr>
            <p:cNvCxnSpPr/>
            <p:nvPr/>
          </p:nvCxnSpPr>
          <p:spPr>
            <a:xfrm flipV="1">
              <a:off x="217404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30F3C61B-4E68-F245-98C5-E45566DB5050}"/>
                </a:ext>
              </a:extLst>
            </p:cNvPr>
            <p:cNvCxnSpPr/>
            <p:nvPr/>
          </p:nvCxnSpPr>
          <p:spPr>
            <a:xfrm flipV="1">
              <a:off x="3730049"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881A953A-5FA6-C443-A98F-4C893ECD3FCD}"/>
                </a:ext>
              </a:extLst>
            </p:cNvPr>
            <p:cNvCxnSpPr/>
            <p:nvPr/>
          </p:nvCxnSpPr>
          <p:spPr>
            <a:xfrm flipV="1">
              <a:off x="530332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6F1732F6-1671-7546-B8ED-0D71E76BF3AF}"/>
                </a:ext>
              </a:extLst>
            </p:cNvPr>
            <p:cNvCxnSpPr/>
            <p:nvPr/>
          </p:nvCxnSpPr>
          <p:spPr>
            <a:xfrm flipV="1">
              <a:off x="684510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cxnSp>
        <p:nvCxnSpPr>
          <p:cNvPr id="553" name="Straight Connector 552">
            <a:extLst>
              <a:ext uri="{FF2B5EF4-FFF2-40B4-BE49-F238E27FC236}">
                <a16:creationId xmlns:a16="http://schemas.microsoft.com/office/drawing/2014/main" id="{F3D4EE15-37C6-0F49-B8BA-89C075B4EE66}"/>
              </a:ext>
            </a:extLst>
          </p:cNvPr>
          <p:cNvCxnSpPr/>
          <p:nvPr/>
        </p:nvCxnSpPr>
        <p:spPr>
          <a:xfrm flipH="1">
            <a:off x="1508580" y="2218682"/>
            <a:ext cx="6403145" cy="0"/>
          </a:xfrm>
          <a:prstGeom prst="line">
            <a:avLst/>
          </a:prstGeom>
          <a:solidFill>
            <a:schemeClr val="tx1">
              <a:lumMod val="65000"/>
              <a:lumOff val="35000"/>
            </a:schemeClr>
          </a:solidFill>
          <a:ln w="50800" cap="rnd">
            <a:solidFill>
              <a:srgbClr val="C00000"/>
            </a:solidFill>
            <a:round/>
            <a:headEnd type="none"/>
            <a:tailEnd w="lg" len="sm"/>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44A11F90-68CE-4C4B-9DAA-338801834463}"/>
              </a:ext>
            </a:extLst>
          </p:cNvPr>
          <p:cNvCxnSpPr/>
          <p:nvPr/>
        </p:nvCxnSpPr>
        <p:spPr>
          <a:xfrm flipV="1">
            <a:off x="1853825" y="2218682"/>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CD03CEDF-80C4-D045-A85A-1A21BF3C33EB}"/>
              </a:ext>
            </a:extLst>
          </p:cNvPr>
          <p:cNvCxnSpPr/>
          <p:nvPr/>
        </p:nvCxnSpPr>
        <p:spPr>
          <a:xfrm flipV="1">
            <a:off x="3407924" y="2218682"/>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02B665BD-8CA2-7840-9CAB-DF7E6B818E7E}"/>
              </a:ext>
            </a:extLst>
          </p:cNvPr>
          <p:cNvCxnSpPr/>
          <p:nvPr/>
        </p:nvCxnSpPr>
        <p:spPr>
          <a:xfrm flipV="1">
            <a:off x="4983105" y="2218682"/>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D46C05AA-680F-344C-A2F2-EBF1D6E9ED83}"/>
              </a:ext>
            </a:extLst>
          </p:cNvPr>
          <p:cNvCxnSpPr/>
          <p:nvPr/>
        </p:nvCxnSpPr>
        <p:spPr>
          <a:xfrm flipV="1">
            <a:off x="6524885" y="2218682"/>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8" name="DRAM">
            <a:extLst>
              <a:ext uri="{FF2B5EF4-FFF2-40B4-BE49-F238E27FC236}">
                <a16:creationId xmlns:a16="http://schemas.microsoft.com/office/drawing/2014/main" id="{351BD9D8-FB36-6C4D-8E04-6C3C0A7EAB3D}"/>
              </a:ext>
            </a:extLst>
          </p:cNvPr>
          <p:cNvSpPr/>
          <p:nvPr/>
        </p:nvSpPr>
        <p:spPr>
          <a:xfrm rot="16200000">
            <a:off x="249481" y="2789636"/>
            <a:ext cx="2057400" cy="458292"/>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a:noFill/>
                </a:ln>
                <a:solidFill>
                  <a:srgbClr val="000000"/>
                </a:solidFill>
                <a:effectLst/>
                <a:uLnTx/>
                <a:uFillTx/>
                <a:latin typeface="Avenir Next" panose="020B0503020202020204" pitchFamily="34" charset="0"/>
              </a:rPr>
              <a:t>row decoder</a:t>
            </a:r>
          </a:p>
        </p:txBody>
      </p:sp>
      <p:grpSp>
        <p:nvGrpSpPr>
          <p:cNvPr id="559" name="Group 558">
            <a:extLst>
              <a:ext uri="{FF2B5EF4-FFF2-40B4-BE49-F238E27FC236}">
                <a16:creationId xmlns:a16="http://schemas.microsoft.com/office/drawing/2014/main" id="{8AD926AF-C5EE-E548-870D-BC880E3672F9}"/>
              </a:ext>
            </a:extLst>
          </p:cNvPr>
          <p:cNvGrpSpPr/>
          <p:nvPr/>
        </p:nvGrpSpPr>
        <p:grpSpPr>
          <a:xfrm>
            <a:off x="2040573" y="2414997"/>
            <a:ext cx="5790027" cy="1402792"/>
            <a:chOff x="2134538" y="2243328"/>
            <a:chExt cx="5790027" cy="1490472"/>
          </a:xfrm>
          <a:solidFill>
            <a:srgbClr val="1A82C4"/>
          </a:solidFill>
        </p:grpSpPr>
        <p:grpSp>
          <p:nvGrpSpPr>
            <p:cNvPr id="560" name="Group 559">
              <a:extLst>
                <a:ext uri="{FF2B5EF4-FFF2-40B4-BE49-F238E27FC236}">
                  <a16:creationId xmlns:a16="http://schemas.microsoft.com/office/drawing/2014/main" id="{4D433CC3-8D40-1743-9F10-374ACD8AE620}"/>
                </a:ext>
              </a:extLst>
            </p:cNvPr>
            <p:cNvGrpSpPr/>
            <p:nvPr/>
          </p:nvGrpSpPr>
          <p:grpSpPr>
            <a:xfrm>
              <a:off x="2134538" y="2243328"/>
              <a:ext cx="1108299" cy="1490472"/>
              <a:chOff x="2134538" y="2243328"/>
              <a:chExt cx="1108299" cy="1490472"/>
            </a:xfrm>
            <a:grpFill/>
          </p:grpSpPr>
          <p:grpSp>
            <p:nvGrpSpPr>
              <p:cNvPr id="600" name="Group 599">
                <a:extLst>
                  <a:ext uri="{FF2B5EF4-FFF2-40B4-BE49-F238E27FC236}">
                    <a16:creationId xmlns:a16="http://schemas.microsoft.com/office/drawing/2014/main" id="{2190AC81-2DC7-F345-826D-9C60D43BF417}"/>
                  </a:ext>
                </a:extLst>
              </p:cNvPr>
              <p:cNvGrpSpPr/>
              <p:nvPr/>
            </p:nvGrpSpPr>
            <p:grpSpPr>
              <a:xfrm>
                <a:off x="2134538" y="3504497"/>
                <a:ext cx="1108299" cy="229303"/>
                <a:chOff x="5486400" y="3962400"/>
                <a:chExt cx="2209800" cy="457200"/>
              </a:xfrm>
              <a:grpFill/>
            </p:grpSpPr>
            <p:sp>
              <p:nvSpPr>
                <p:cNvPr id="607" name="DRAM">
                  <a:extLst>
                    <a:ext uri="{FF2B5EF4-FFF2-40B4-BE49-F238E27FC236}">
                      <a16:creationId xmlns:a16="http://schemas.microsoft.com/office/drawing/2014/main" id="{03DC10C3-824C-7743-B03E-5E2DD4642D53}"/>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08" name="DRAM">
                  <a:extLst>
                    <a:ext uri="{FF2B5EF4-FFF2-40B4-BE49-F238E27FC236}">
                      <a16:creationId xmlns:a16="http://schemas.microsoft.com/office/drawing/2014/main" id="{D52B6B53-E8AA-E543-B216-2AC8A929EB35}"/>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09" name="DRAM">
                  <a:extLst>
                    <a:ext uri="{FF2B5EF4-FFF2-40B4-BE49-F238E27FC236}">
                      <a16:creationId xmlns:a16="http://schemas.microsoft.com/office/drawing/2014/main" id="{A0041B57-0FD2-344B-A4BF-CFB30F23E1D7}"/>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0" name="DRAM">
                  <a:extLst>
                    <a:ext uri="{FF2B5EF4-FFF2-40B4-BE49-F238E27FC236}">
                      <a16:creationId xmlns:a16="http://schemas.microsoft.com/office/drawing/2014/main" id="{E186F603-ACB9-2643-B786-5A6AB54FFA5B}"/>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1" name="DRAM">
                  <a:extLst>
                    <a:ext uri="{FF2B5EF4-FFF2-40B4-BE49-F238E27FC236}">
                      <a16:creationId xmlns:a16="http://schemas.microsoft.com/office/drawing/2014/main" id="{84756F2F-A8F5-1346-95FC-563866259E0B}"/>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01" name="Group 600">
                <a:extLst>
                  <a:ext uri="{FF2B5EF4-FFF2-40B4-BE49-F238E27FC236}">
                    <a16:creationId xmlns:a16="http://schemas.microsoft.com/office/drawing/2014/main" id="{90827EFE-E4B9-5F4D-A71A-F0BE3AE7CB30}"/>
                  </a:ext>
                </a:extLst>
              </p:cNvPr>
              <p:cNvGrpSpPr/>
              <p:nvPr/>
            </p:nvGrpSpPr>
            <p:grpSpPr>
              <a:xfrm>
                <a:off x="2230081" y="2243328"/>
                <a:ext cx="917213" cy="1261169"/>
                <a:chOff x="5676900" y="990600"/>
                <a:chExt cx="1828800" cy="2971800"/>
              </a:xfrm>
              <a:grpFill/>
            </p:grpSpPr>
            <p:cxnSp>
              <p:nvCxnSpPr>
                <p:cNvPr id="602" name="Straight Connector 601">
                  <a:extLst>
                    <a:ext uri="{FF2B5EF4-FFF2-40B4-BE49-F238E27FC236}">
                      <a16:creationId xmlns:a16="http://schemas.microsoft.com/office/drawing/2014/main" id="{D4957F9E-D783-4243-BE33-FBE3CD7ECC85}"/>
                    </a:ext>
                  </a:extLst>
                </p:cNvPr>
                <p:cNvCxnSpPr>
                  <a:cxnSpLocks/>
                  <a:endCxn id="607"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3" name="Straight Connector 602">
                  <a:extLst>
                    <a:ext uri="{FF2B5EF4-FFF2-40B4-BE49-F238E27FC236}">
                      <a16:creationId xmlns:a16="http://schemas.microsoft.com/office/drawing/2014/main" id="{1D41A853-FC14-B042-A587-C5617D5BA94E}"/>
                    </a:ext>
                  </a:extLst>
                </p:cNvPr>
                <p:cNvCxnSpPr>
                  <a:cxnSpLocks/>
                  <a:endCxn id="609" idx="0"/>
                </p:cNvCxnSpPr>
                <p:nvPr/>
              </p:nvCxnSpPr>
              <p:spPr>
                <a:xfrm>
                  <a:off x="6591299"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4" name="Straight Connector 603">
                  <a:extLst>
                    <a:ext uri="{FF2B5EF4-FFF2-40B4-BE49-F238E27FC236}">
                      <a16:creationId xmlns:a16="http://schemas.microsoft.com/office/drawing/2014/main" id="{2A070D0B-25F7-3D43-A9AD-D1947EA8500B}"/>
                    </a:ext>
                  </a:extLst>
                </p:cNvPr>
                <p:cNvCxnSpPr>
                  <a:cxnSpLocks/>
                  <a:endCxn id="610"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5" name="Straight Connector 604">
                  <a:extLst>
                    <a:ext uri="{FF2B5EF4-FFF2-40B4-BE49-F238E27FC236}">
                      <a16:creationId xmlns:a16="http://schemas.microsoft.com/office/drawing/2014/main" id="{C94EA13C-85A4-4049-83D7-D503F7B6DBA1}"/>
                    </a:ext>
                  </a:extLst>
                </p:cNvPr>
                <p:cNvCxnSpPr>
                  <a:cxnSpLocks/>
                  <a:endCxn id="611"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D9333A34-3035-7148-BD0B-9BDD9099C947}"/>
                    </a:ext>
                  </a:extLst>
                </p:cNvPr>
                <p:cNvCxnSpPr>
                  <a:cxnSpLocks/>
                  <a:endCxn id="608"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1" name="Group 560">
              <a:extLst>
                <a:ext uri="{FF2B5EF4-FFF2-40B4-BE49-F238E27FC236}">
                  <a16:creationId xmlns:a16="http://schemas.microsoft.com/office/drawing/2014/main" id="{B16C4C60-84DF-7C4E-B819-512AD32C1DA7}"/>
                </a:ext>
              </a:extLst>
            </p:cNvPr>
            <p:cNvGrpSpPr/>
            <p:nvPr/>
          </p:nvGrpSpPr>
          <p:grpSpPr>
            <a:xfrm>
              <a:off x="3692066" y="2243328"/>
              <a:ext cx="1108299" cy="1490472"/>
              <a:chOff x="3692066" y="2243328"/>
              <a:chExt cx="1108299" cy="1490472"/>
            </a:xfrm>
            <a:grpFill/>
          </p:grpSpPr>
          <p:grpSp>
            <p:nvGrpSpPr>
              <p:cNvPr id="588" name="Group 587">
                <a:extLst>
                  <a:ext uri="{FF2B5EF4-FFF2-40B4-BE49-F238E27FC236}">
                    <a16:creationId xmlns:a16="http://schemas.microsoft.com/office/drawing/2014/main" id="{B7F14EC3-B240-6E43-8033-974979A49006}"/>
                  </a:ext>
                </a:extLst>
              </p:cNvPr>
              <p:cNvGrpSpPr/>
              <p:nvPr/>
            </p:nvGrpSpPr>
            <p:grpSpPr>
              <a:xfrm>
                <a:off x="3692066" y="3504497"/>
                <a:ext cx="1108299" cy="229303"/>
                <a:chOff x="5486400" y="3962400"/>
                <a:chExt cx="2209800" cy="457200"/>
              </a:xfrm>
              <a:grpFill/>
            </p:grpSpPr>
            <p:sp>
              <p:nvSpPr>
                <p:cNvPr id="595" name="DRAM">
                  <a:extLst>
                    <a:ext uri="{FF2B5EF4-FFF2-40B4-BE49-F238E27FC236}">
                      <a16:creationId xmlns:a16="http://schemas.microsoft.com/office/drawing/2014/main" id="{736C97AD-4D74-264F-88C4-4A509FD12296}"/>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6" name="DRAM">
                  <a:extLst>
                    <a:ext uri="{FF2B5EF4-FFF2-40B4-BE49-F238E27FC236}">
                      <a16:creationId xmlns:a16="http://schemas.microsoft.com/office/drawing/2014/main" id="{5D9A8467-3757-964E-8AB6-0A706AA0E3D2}"/>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7" name="DRAM">
                  <a:extLst>
                    <a:ext uri="{FF2B5EF4-FFF2-40B4-BE49-F238E27FC236}">
                      <a16:creationId xmlns:a16="http://schemas.microsoft.com/office/drawing/2014/main" id="{2BAA1E48-4CA1-094E-9A92-1CAA9F0F2495}"/>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8" name="DRAM">
                  <a:extLst>
                    <a:ext uri="{FF2B5EF4-FFF2-40B4-BE49-F238E27FC236}">
                      <a16:creationId xmlns:a16="http://schemas.microsoft.com/office/drawing/2014/main" id="{7C5AB383-F74E-5144-931A-E0EAE2527C8C}"/>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9" name="DRAM">
                  <a:extLst>
                    <a:ext uri="{FF2B5EF4-FFF2-40B4-BE49-F238E27FC236}">
                      <a16:creationId xmlns:a16="http://schemas.microsoft.com/office/drawing/2014/main" id="{A173C95A-30ED-7F43-8A96-C9636D55C8D1}"/>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89" name="Group 588">
                <a:extLst>
                  <a:ext uri="{FF2B5EF4-FFF2-40B4-BE49-F238E27FC236}">
                    <a16:creationId xmlns:a16="http://schemas.microsoft.com/office/drawing/2014/main" id="{C78387EC-7F44-F845-8F5F-9B434CFFE099}"/>
                  </a:ext>
                </a:extLst>
              </p:cNvPr>
              <p:cNvGrpSpPr/>
              <p:nvPr/>
            </p:nvGrpSpPr>
            <p:grpSpPr>
              <a:xfrm>
                <a:off x="3787609" y="2243328"/>
                <a:ext cx="917213" cy="1261169"/>
                <a:chOff x="5676900" y="990600"/>
                <a:chExt cx="1828800" cy="2971800"/>
              </a:xfrm>
              <a:grpFill/>
            </p:grpSpPr>
            <p:cxnSp>
              <p:nvCxnSpPr>
                <p:cNvPr id="590" name="Straight Connector 589">
                  <a:extLst>
                    <a:ext uri="{FF2B5EF4-FFF2-40B4-BE49-F238E27FC236}">
                      <a16:creationId xmlns:a16="http://schemas.microsoft.com/office/drawing/2014/main" id="{836E4D4D-1D4F-BA4C-96DD-06F0B57315B6}"/>
                    </a:ext>
                  </a:extLst>
                </p:cNvPr>
                <p:cNvCxnSpPr>
                  <a:endCxn id="595"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21FB0796-B83A-D345-A032-E038F96F9F38}"/>
                    </a:ext>
                  </a:extLst>
                </p:cNvPr>
                <p:cNvCxnSpPr>
                  <a:endCxn id="597" idx="0"/>
                </p:cNvCxnSpPr>
                <p:nvPr/>
              </p:nvCxnSpPr>
              <p:spPr>
                <a:xfrm>
                  <a:off x="65913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D7A96923-27D9-5246-8A1E-760BD5642EE9}"/>
                    </a:ext>
                  </a:extLst>
                </p:cNvPr>
                <p:cNvCxnSpPr>
                  <a:endCxn id="598"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49BAF0B-25E9-7A4E-A1BB-53D257369AE7}"/>
                    </a:ext>
                  </a:extLst>
                </p:cNvPr>
                <p:cNvCxnSpPr>
                  <a:endCxn id="599"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A6C676BC-2D3B-5646-9E06-04BE4D3BBAFD}"/>
                    </a:ext>
                  </a:extLst>
                </p:cNvPr>
                <p:cNvCxnSpPr>
                  <a:endCxn id="596"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2" name="Group 561">
              <a:extLst>
                <a:ext uri="{FF2B5EF4-FFF2-40B4-BE49-F238E27FC236}">
                  <a16:creationId xmlns:a16="http://schemas.microsoft.com/office/drawing/2014/main" id="{622DB309-A916-9C4B-BE23-2F9FE3A8E66B}"/>
                </a:ext>
              </a:extLst>
            </p:cNvPr>
            <p:cNvGrpSpPr/>
            <p:nvPr/>
          </p:nvGrpSpPr>
          <p:grpSpPr>
            <a:xfrm>
              <a:off x="5258738" y="2243328"/>
              <a:ext cx="1108299" cy="1490472"/>
              <a:chOff x="5258738" y="2243328"/>
              <a:chExt cx="1108299" cy="1490472"/>
            </a:xfrm>
            <a:grpFill/>
          </p:grpSpPr>
          <p:grpSp>
            <p:nvGrpSpPr>
              <p:cNvPr id="576" name="Group 575">
                <a:extLst>
                  <a:ext uri="{FF2B5EF4-FFF2-40B4-BE49-F238E27FC236}">
                    <a16:creationId xmlns:a16="http://schemas.microsoft.com/office/drawing/2014/main" id="{5369ED0C-3681-C04B-A190-96290EF4E747}"/>
                  </a:ext>
                </a:extLst>
              </p:cNvPr>
              <p:cNvGrpSpPr/>
              <p:nvPr/>
            </p:nvGrpSpPr>
            <p:grpSpPr>
              <a:xfrm>
                <a:off x="5258738" y="3504497"/>
                <a:ext cx="1108299" cy="229303"/>
                <a:chOff x="5486400" y="3962400"/>
                <a:chExt cx="2209800" cy="457200"/>
              </a:xfrm>
              <a:grpFill/>
            </p:grpSpPr>
            <p:sp>
              <p:nvSpPr>
                <p:cNvPr id="583" name="DRAM">
                  <a:extLst>
                    <a:ext uri="{FF2B5EF4-FFF2-40B4-BE49-F238E27FC236}">
                      <a16:creationId xmlns:a16="http://schemas.microsoft.com/office/drawing/2014/main" id="{C150AFA0-67B0-3A43-A41B-D9954452B55B}"/>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4" name="DRAM">
                  <a:extLst>
                    <a:ext uri="{FF2B5EF4-FFF2-40B4-BE49-F238E27FC236}">
                      <a16:creationId xmlns:a16="http://schemas.microsoft.com/office/drawing/2014/main" id="{979DA43E-F184-BF40-93F5-64EE8D79612A}"/>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5" name="DRAM">
                  <a:extLst>
                    <a:ext uri="{FF2B5EF4-FFF2-40B4-BE49-F238E27FC236}">
                      <a16:creationId xmlns:a16="http://schemas.microsoft.com/office/drawing/2014/main" id="{6433AC89-3A0A-8842-A52C-32B3A462A580}"/>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6" name="DRAM">
                  <a:extLst>
                    <a:ext uri="{FF2B5EF4-FFF2-40B4-BE49-F238E27FC236}">
                      <a16:creationId xmlns:a16="http://schemas.microsoft.com/office/drawing/2014/main" id="{6358E6F7-4972-1E4C-99F5-884C92EC83C0}"/>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7" name="DRAM">
                  <a:extLst>
                    <a:ext uri="{FF2B5EF4-FFF2-40B4-BE49-F238E27FC236}">
                      <a16:creationId xmlns:a16="http://schemas.microsoft.com/office/drawing/2014/main" id="{646010E8-2BC1-6B41-89A4-5049336FA4BB}"/>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77" name="Group 576">
                <a:extLst>
                  <a:ext uri="{FF2B5EF4-FFF2-40B4-BE49-F238E27FC236}">
                    <a16:creationId xmlns:a16="http://schemas.microsoft.com/office/drawing/2014/main" id="{A68D41BD-C653-EA43-8DC5-70974FFA903B}"/>
                  </a:ext>
                </a:extLst>
              </p:cNvPr>
              <p:cNvGrpSpPr/>
              <p:nvPr/>
            </p:nvGrpSpPr>
            <p:grpSpPr>
              <a:xfrm>
                <a:off x="5354281" y="2243328"/>
                <a:ext cx="917213" cy="1261169"/>
                <a:chOff x="5676900" y="990600"/>
                <a:chExt cx="1828800" cy="2971800"/>
              </a:xfrm>
              <a:grpFill/>
            </p:grpSpPr>
            <p:cxnSp>
              <p:nvCxnSpPr>
                <p:cNvPr id="578" name="Straight Connector 577">
                  <a:extLst>
                    <a:ext uri="{FF2B5EF4-FFF2-40B4-BE49-F238E27FC236}">
                      <a16:creationId xmlns:a16="http://schemas.microsoft.com/office/drawing/2014/main" id="{C0E50F5D-7E35-9D43-8CEF-FCA0DC003F11}"/>
                    </a:ext>
                  </a:extLst>
                </p:cNvPr>
                <p:cNvCxnSpPr>
                  <a:endCxn id="583"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8A33C029-8861-2C4F-97B3-C8C230AF0B17}"/>
                    </a:ext>
                  </a:extLst>
                </p:cNvPr>
                <p:cNvCxnSpPr>
                  <a:endCxn id="585" idx="0"/>
                </p:cNvCxnSpPr>
                <p:nvPr/>
              </p:nvCxnSpPr>
              <p:spPr>
                <a:xfrm>
                  <a:off x="65913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B1FC39A6-D7D9-DC44-A576-E8C098C32AEB}"/>
                    </a:ext>
                  </a:extLst>
                </p:cNvPr>
                <p:cNvCxnSpPr>
                  <a:endCxn id="586"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3FAA1142-CD64-0049-BC5F-21721B52570A}"/>
                    </a:ext>
                  </a:extLst>
                </p:cNvPr>
                <p:cNvCxnSpPr>
                  <a:endCxn id="587"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6D6C1DF6-F0B3-5341-A519-FBF8150F611E}"/>
                    </a:ext>
                  </a:extLst>
                </p:cNvPr>
                <p:cNvCxnSpPr>
                  <a:endCxn id="584"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3" name="Group 562">
              <a:extLst>
                <a:ext uri="{FF2B5EF4-FFF2-40B4-BE49-F238E27FC236}">
                  <a16:creationId xmlns:a16="http://schemas.microsoft.com/office/drawing/2014/main" id="{97EF114D-8EFF-5D4B-974B-C742250DB2F3}"/>
                </a:ext>
              </a:extLst>
            </p:cNvPr>
            <p:cNvGrpSpPr/>
            <p:nvPr/>
          </p:nvGrpSpPr>
          <p:grpSpPr>
            <a:xfrm>
              <a:off x="6816266" y="2243328"/>
              <a:ext cx="1108299" cy="1490472"/>
              <a:chOff x="6816266" y="2243328"/>
              <a:chExt cx="1108299" cy="1490472"/>
            </a:xfrm>
            <a:grpFill/>
          </p:grpSpPr>
          <p:grpSp>
            <p:nvGrpSpPr>
              <p:cNvPr id="564" name="Group 563">
                <a:extLst>
                  <a:ext uri="{FF2B5EF4-FFF2-40B4-BE49-F238E27FC236}">
                    <a16:creationId xmlns:a16="http://schemas.microsoft.com/office/drawing/2014/main" id="{9D243ED1-B9C7-0240-981E-57A40D64C7B6}"/>
                  </a:ext>
                </a:extLst>
              </p:cNvPr>
              <p:cNvGrpSpPr/>
              <p:nvPr/>
            </p:nvGrpSpPr>
            <p:grpSpPr>
              <a:xfrm>
                <a:off x="6816266" y="3504497"/>
                <a:ext cx="1108299" cy="229303"/>
                <a:chOff x="5486400" y="3962400"/>
                <a:chExt cx="2209800" cy="457200"/>
              </a:xfrm>
              <a:grpFill/>
            </p:grpSpPr>
            <p:sp>
              <p:nvSpPr>
                <p:cNvPr id="571" name="DRAM">
                  <a:extLst>
                    <a:ext uri="{FF2B5EF4-FFF2-40B4-BE49-F238E27FC236}">
                      <a16:creationId xmlns:a16="http://schemas.microsoft.com/office/drawing/2014/main" id="{31FD0814-ED0F-E14F-92C8-1D511023F714}"/>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2" name="DRAM">
                  <a:extLst>
                    <a:ext uri="{FF2B5EF4-FFF2-40B4-BE49-F238E27FC236}">
                      <a16:creationId xmlns:a16="http://schemas.microsoft.com/office/drawing/2014/main" id="{3ED75642-13B1-2B44-A733-4F2FB947496C}"/>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3" name="DRAM">
                  <a:extLst>
                    <a:ext uri="{FF2B5EF4-FFF2-40B4-BE49-F238E27FC236}">
                      <a16:creationId xmlns:a16="http://schemas.microsoft.com/office/drawing/2014/main" id="{95D92964-99A1-4840-8554-3D7CD0D12987}"/>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4" name="DRAM">
                  <a:extLst>
                    <a:ext uri="{FF2B5EF4-FFF2-40B4-BE49-F238E27FC236}">
                      <a16:creationId xmlns:a16="http://schemas.microsoft.com/office/drawing/2014/main" id="{3D2C3AEC-8C00-2645-96B8-92857ACB2923}"/>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5" name="DRAM">
                  <a:extLst>
                    <a:ext uri="{FF2B5EF4-FFF2-40B4-BE49-F238E27FC236}">
                      <a16:creationId xmlns:a16="http://schemas.microsoft.com/office/drawing/2014/main" id="{5076046E-EF62-7146-8765-71D46613994D}"/>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65" name="Group 564">
                <a:extLst>
                  <a:ext uri="{FF2B5EF4-FFF2-40B4-BE49-F238E27FC236}">
                    <a16:creationId xmlns:a16="http://schemas.microsoft.com/office/drawing/2014/main" id="{5AE642E6-7312-684E-ABD3-8988B537C797}"/>
                  </a:ext>
                </a:extLst>
              </p:cNvPr>
              <p:cNvGrpSpPr/>
              <p:nvPr/>
            </p:nvGrpSpPr>
            <p:grpSpPr>
              <a:xfrm>
                <a:off x="6911809" y="2243328"/>
                <a:ext cx="917213" cy="1261169"/>
                <a:chOff x="5676900" y="990600"/>
                <a:chExt cx="1828800" cy="2971800"/>
              </a:xfrm>
              <a:grpFill/>
            </p:grpSpPr>
            <p:cxnSp>
              <p:nvCxnSpPr>
                <p:cNvPr id="566" name="Straight Connector 565">
                  <a:extLst>
                    <a:ext uri="{FF2B5EF4-FFF2-40B4-BE49-F238E27FC236}">
                      <a16:creationId xmlns:a16="http://schemas.microsoft.com/office/drawing/2014/main" id="{B5A7D713-2B54-EB4D-A2D5-A2BAC8D45C87}"/>
                    </a:ext>
                  </a:extLst>
                </p:cNvPr>
                <p:cNvCxnSpPr>
                  <a:endCxn id="571"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4AC48C69-9F24-F344-948A-0A0725A1CDA0}"/>
                    </a:ext>
                  </a:extLst>
                </p:cNvPr>
                <p:cNvCxnSpPr>
                  <a:endCxn id="573" idx="0"/>
                </p:cNvCxnSpPr>
                <p:nvPr/>
              </p:nvCxnSpPr>
              <p:spPr>
                <a:xfrm>
                  <a:off x="65913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068ED407-FDA3-C848-979D-B5F59775666C}"/>
                    </a:ext>
                  </a:extLst>
                </p:cNvPr>
                <p:cNvCxnSpPr>
                  <a:endCxn id="574"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C9F925C9-2458-FC42-91F7-EB3893CE1502}"/>
                    </a:ext>
                  </a:extLst>
                </p:cNvPr>
                <p:cNvCxnSpPr>
                  <a:endCxn id="575"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B258C780-C674-D54D-BEA9-E3F2DC960D4B}"/>
                    </a:ext>
                  </a:extLst>
                </p:cNvPr>
                <p:cNvCxnSpPr>
                  <a:endCxn id="572"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grpSp>
        <p:nvGrpSpPr>
          <p:cNvPr id="612" name="Group 611">
            <a:extLst>
              <a:ext uri="{FF2B5EF4-FFF2-40B4-BE49-F238E27FC236}">
                <a16:creationId xmlns:a16="http://schemas.microsoft.com/office/drawing/2014/main" id="{33C9E2EF-3B9B-9847-B688-A74879FA1ACF}"/>
              </a:ext>
            </a:extLst>
          </p:cNvPr>
          <p:cNvGrpSpPr/>
          <p:nvPr/>
        </p:nvGrpSpPr>
        <p:grpSpPr>
          <a:xfrm>
            <a:off x="1734834" y="2872031"/>
            <a:ext cx="1414038" cy="191087"/>
            <a:chOff x="1828799" y="2017072"/>
            <a:chExt cx="1414038" cy="191087"/>
          </a:xfrm>
          <a:solidFill>
            <a:srgbClr val="1A82C4"/>
          </a:solidFill>
        </p:grpSpPr>
        <p:sp>
          <p:nvSpPr>
            <p:cNvPr id="613" name="DRAM">
              <a:extLst>
                <a:ext uri="{FF2B5EF4-FFF2-40B4-BE49-F238E27FC236}">
                  <a16:creationId xmlns:a16="http://schemas.microsoft.com/office/drawing/2014/main" id="{C0A5BBC4-26A1-5E43-8987-47CF1FB077DE}"/>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14" name="Straight Connector 613">
              <a:extLst>
                <a:ext uri="{FF2B5EF4-FFF2-40B4-BE49-F238E27FC236}">
                  <a16:creationId xmlns:a16="http://schemas.microsoft.com/office/drawing/2014/main" id="{3A4DD7FE-53E1-694C-9120-9DD1ADA3CC59}"/>
                </a:ext>
              </a:extLst>
            </p:cNvPr>
            <p:cNvCxnSpPr>
              <a:cxnSpLocks/>
              <a:stCxn id="619" idx="6"/>
              <a:endCxn id="613" idx="0"/>
            </p:cNvCxnSpPr>
            <p:nvPr/>
          </p:nvCxnSpPr>
          <p:spPr>
            <a:xfrm flipH="1">
              <a:off x="20581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15" name="Oval 614">
              <a:extLst>
                <a:ext uri="{FF2B5EF4-FFF2-40B4-BE49-F238E27FC236}">
                  <a16:creationId xmlns:a16="http://schemas.microsoft.com/office/drawing/2014/main" id="{7A839D5F-686F-3C49-8BB1-E635FAFFF08D}"/>
                </a:ext>
              </a:extLst>
            </p:cNvPr>
            <p:cNvSpPr/>
            <p:nvPr/>
          </p:nvSpPr>
          <p:spPr>
            <a:xfrm>
              <a:off x="2134538"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6" name="Oval 615">
              <a:extLst>
                <a:ext uri="{FF2B5EF4-FFF2-40B4-BE49-F238E27FC236}">
                  <a16:creationId xmlns:a16="http://schemas.microsoft.com/office/drawing/2014/main" id="{963D5EAF-C501-BC4E-9EE1-630EC133D0C7}"/>
                </a:ext>
              </a:extLst>
            </p:cNvPr>
            <p:cNvSpPr/>
            <p:nvPr/>
          </p:nvSpPr>
          <p:spPr>
            <a:xfrm>
              <a:off x="2363841"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7" name="Oval 616">
              <a:extLst>
                <a:ext uri="{FF2B5EF4-FFF2-40B4-BE49-F238E27FC236}">
                  <a16:creationId xmlns:a16="http://schemas.microsoft.com/office/drawing/2014/main" id="{4B3D0CAA-039F-E84F-923A-898358C1D582}"/>
                </a:ext>
              </a:extLst>
            </p:cNvPr>
            <p:cNvSpPr/>
            <p:nvPr/>
          </p:nvSpPr>
          <p:spPr>
            <a:xfrm>
              <a:off x="2593144"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8" name="Oval 617">
              <a:extLst>
                <a:ext uri="{FF2B5EF4-FFF2-40B4-BE49-F238E27FC236}">
                  <a16:creationId xmlns:a16="http://schemas.microsoft.com/office/drawing/2014/main" id="{A69B98E4-943B-524E-9527-477DADF89EEE}"/>
                </a:ext>
              </a:extLst>
            </p:cNvPr>
            <p:cNvSpPr/>
            <p:nvPr/>
          </p:nvSpPr>
          <p:spPr>
            <a:xfrm>
              <a:off x="2822448"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9" name="Oval 618">
              <a:extLst>
                <a:ext uri="{FF2B5EF4-FFF2-40B4-BE49-F238E27FC236}">
                  <a16:creationId xmlns:a16="http://schemas.microsoft.com/office/drawing/2014/main" id="{C5FDC489-A86B-4841-874B-EA5071CD80E3}"/>
                </a:ext>
              </a:extLst>
            </p:cNvPr>
            <p:cNvSpPr/>
            <p:nvPr/>
          </p:nvSpPr>
          <p:spPr>
            <a:xfrm>
              <a:off x="3051751"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0" name="Group 619">
            <a:extLst>
              <a:ext uri="{FF2B5EF4-FFF2-40B4-BE49-F238E27FC236}">
                <a16:creationId xmlns:a16="http://schemas.microsoft.com/office/drawing/2014/main" id="{A7ABECDD-A658-9C49-AD7E-15555381FCAF}"/>
              </a:ext>
            </a:extLst>
          </p:cNvPr>
          <p:cNvGrpSpPr/>
          <p:nvPr/>
        </p:nvGrpSpPr>
        <p:grpSpPr>
          <a:xfrm>
            <a:off x="3292362" y="2872031"/>
            <a:ext cx="1414038" cy="191087"/>
            <a:chOff x="3386327" y="2017072"/>
            <a:chExt cx="1414038" cy="191087"/>
          </a:xfrm>
          <a:solidFill>
            <a:srgbClr val="1A82C4"/>
          </a:solidFill>
        </p:grpSpPr>
        <p:sp>
          <p:nvSpPr>
            <p:cNvPr id="621" name="DRAM">
              <a:extLst>
                <a:ext uri="{FF2B5EF4-FFF2-40B4-BE49-F238E27FC236}">
                  <a16:creationId xmlns:a16="http://schemas.microsoft.com/office/drawing/2014/main" id="{88E651CD-D58C-B847-95F3-637D91B8EC70}"/>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22" name="Straight Connector 621">
              <a:extLst>
                <a:ext uri="{FF2B5EF4-FFF2-40B4-BE49-F238E27FC236}">
                  <a16:creationId xmlns:a16="http://schemas.microsoft.com/office/drawing/2014/main" id="{C4D8B778-B949-0448-8BCB-245D55EF5458}"/>
                </a:ext>
              </a:extLst>
            </p:cNvPr>
            <p:cNvCxnSpPr>
              <a:cxnSpLocks/>
              <a:endCxn id="621" idx="0"/>
            </p:cNvCxnSpPr>
            <p:nvPr/>
          </p:nvCxnSpPr>
          <p:spPr>
            <a:xfrm flipH="1" flipV="1">
              <a:off x="3615631" y="2112616"/>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23" name="Oval 622">
              <a:extLst>
                <a:ext uri="{FF2B5EF4-FFF2-40B4-BE49-F238E27FC236}">
                  <a16:creationId xmlns:a16="http://schemas.microsoft.com/office/drawing/2014/main" id="{1C2B9E30-5318-D34C-838B-C671F277CE16}"/>
                </a:ext>
              </a:extLst>
            </p:cNvPr>
            <p:cNvSpPr/>
            <p:nvPr/>
          </p:nvSpPr>
          <p:spPr>
            <a:xfrm>
              <a:off x="3692066"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4" name="Oval 623">
              <a:extLst>
                <a:ext uri="{FF2B5EF4-FFF2-40B4-BE49-F238E27FC236}">
                  <a16:creationId xmlns:a16="http://schemas.microsoft.com/office/drawing/2014/main" id="{AB3FA47A-24EC-2649-A78D-779B25A48466}"/>
                </a:ext>
              </a:extLst>
            </p:cNvPr>
            <p:cNvSpPr/>
            <p:nvPr/>
          </p:nvSpPr>
          <p:spPr>
            <a:xfrm>
              <a:off x="3921369"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5" name="Oval 624">
              <a:extLst>
                <a:ext uri="{FF2B5EF4-FFF2-40B4-BE49-F238E27FC236}">
                  <a16:creationId xmlns:a16="http://schemas.microsoft.com/office/drawing/2014/main" id="{01C69964-DD3A-7D4B-8265-0B618102B0EF}"/>
                </a:ext>
              </a:extLst>
            </p:cNvPr>
            <p:cNvSpPr/>
            <p:nvPr/>
          </p:nvSpPr>
          <p:spPr>
            <a:xfrm>
              <a:off x="4150672"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6" name="Oval 625">
              <a:extLst>
                <a:ext uri="{FF2B5EF4-FFF2-40B4-BE49-F238E27FC236}">
                  <a16:creationId xmlns:a16="http://schemas.microsoft.com/office/drawing/2014/main" id="{EF0E2BA4-93B9-844E-BCB4-D9328A6D5CB3}"/>
                </a:ext>
              </a:extLst>
            </p:cNvPr>
            <p:cNvSpPr/>
            <p:nvPr/>
          </p:nvSpPr>
          <p:spPr>
            <a:xfrm>
              <a:off x="4379976"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7" name="Oval 626">
              <a:extLst>
                <a:ext uri="{FF2B5EF4-FFF2-40B4-BE49-F238E27FC236}">
                  <a16:creationId xmlns:a16="http://schemas.microsoft.com/office/drawing/2014/main" id="{6ECBD6F6-8C63-D44F-AB69-F313FF237348}"/>
                </a:ext>
              </a:extLst>
            </p:cNvPr>
            <p:cNvSpPr/>
            <p:nvPr/>
          </p:nvSpPr>
          <p:spPr>
            <a:xfrm>
              <a:off x="4609279"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8" name="Group 627">
            <a:extLst>
              <a:ext uri="{FF2B5EF4-FFF2-40B4-BE49-F238E27FC236}">
                <a16:creationId xmlns:a16="http://schemas.microsoft.com/office/drawing/2014/main" id="{E3130742-F15B-BD4B-9429-E789B2B42EB7}"/>
              </a:ext>
            </a:extLst>
          </p:cNvPr>
          <p:cNvGrpSpPr/>
          <p:nvPr/>
        </p:nvGrpSpPr>
        <p:grpSpPr>
          <a:xfrm>
            <a:off x="4859034" y="2872031"/>
            <a:ext cx="1414038" cy="191087"/>
            <a:chOff x="4952999" y="2017072"/>
            <a:chExt cx="1414038" cy="191087"/>
          </a:xfrm>
          <a:solidFill>
            <a:srgbClr val="1A82C4"/>
          </a:solidFill>
        </p:grpSpPr>
        <p:sp>
          <p:nvSpPr>
            <p:cNvPr id="629" name="DRAM">
              <a:extLst>
                <a:ext uri="{FF2B5EF4-FFF2-40B4-BE49-F238E27FC236}">
                  <a16:creationId xmlns:a16="http://schemas.microsoft.com/office/drawing/2014/main" id="{2C04100A-DB27-9A43-AEC7-779CF0500563}"/>
                </a:ext>
              </a:extLst>
            </p:cNvPr>
            <p:cNvSpPr/>
            <p:nvPr/>
          </p:nvSpPr>
          <p:spPr>
            <a:xfrm rot="5400000">
              <a:off x="49721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30" name="Straight Connector 629">
              <a:extLst>
                <a:ext uri="{FF2B5EF4-FFF2-40B4-BE49-F238E27FC236}">
                  <a16:creationId xmlns:a16="http://schemas.microsoft.com/office/drawing/2014/main" id="{67DE88E5-AEFE-2A49-AE5A-62384E79C67B}"/>
                </a:ext>
              </a:extLst>
            </p:cNvPr>
            <p:cNvCxnSpPr>
              <a:cxnSpLocks/>
              <a:stCxn id="635" idx="6"/>
              <a:endCxn id="629" idx="0"/>
            </p:cNvCxnSpPr>
            <p:nvPr/>
          </p:nvCxnSpPr>
          <p:spPr>
            <a:xfrm flipH="1">
              <a:off x="51823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31" name="Oval 630">
              <a:extLst>
                <a:ext uri="{FF2B5EF4-FFF2-40B4-BE49-F238E27FC236}">
                  <a16:creationId xmlns:a16="http://schemas.microsoft.com/office/drawing/2014/main" id="{2F2AC4F6-6CEB-1248-8B14-F2FB4F835B60}"/>
                </a:ext>
              </a:extLst>
            </p:cNvPr>
            <p:cNvSpPr/>
            <p:nvPr/>
          </p:nvSpPr>
          <p:spPr>
            <a:xfrm>
              <a:off x="5258738"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2" name="Oval 631">
              <a:extLst>
                <a:ext uri="{FF2B5EF4-FFF2-40B4-BE49-F238E27FC236}">
                  <a16:creationId xmlns:a16="http://schemas.microsoft.com/office/drawing/2014/main" id="{EBD48407-5270-094F-9D7D-46251DFEBEBC}"/>
                </a:ext>
              </a:extLst>
            </p:cNvPr>
            <p:cNvSpPr/>
            <p:nvPr/>
          </p:nvSpPr>
          <p:spPr>
            <a:xfrm>
              <a:off x="5488041"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3" name="Oval 632">
              <a:extLst>
                <a:ext uri="{FF2B5EF4-FFF2-40B4-BE49-F238E27FC236}">
                  <a16:creationId xmlns:a16="http://schemas.microsoft.com/office/drawing/2014/main" id="{DAE38B3F-BA40-6349-921B-8EA5970CDEBB}"/>
                </a:ext>
              </a:extLst>
            </p:cNvPr>
            <p:cNvSpPr/>
            <p:nvPr/>
          </p:nvSpPr>
          <p:spPr>
            <a:xfrm>
              <a:off x="5717344"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4" name="Oval 633">
              <a:extLst>
                <a:ext uri="{FF2B5EF4-FFF2-40B4-BE49-F238E27FC236}">
                  <a16:creationId xmlns:a16="http://schemas.microsoft.com/office/drawing/2014/main" id="{1CF76F34-EFB6-9346-BECE-73B3AA835633}"/>
                </a:ext>
              </a:extLst>
            </p:cNvPr>
            <p:cNvSpPr/>
            <p:nvPr/>
          </p:nvSpPr>
          <p:spPr>
            <a:xfrm>
              <a:off x="5946648"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5" name="Oval 634">
              <a:extLst>
                <a:ext uri="{FF2B5EF4-FFF2-40B4-BE49-F238E27FC236}">
                  <a16:creationId xmlns:a16="http://schemas.microsoft.com/office/drawing/2014/main" id="{BE738ABC-CAE9-8F4D-84C6-57CAF880B1D1}"/>
                </a:ext>
              </a:extLst>
            </p:cNvPr>
            <p:cNvSpPr/>
            <p:nvPr/>
          </p:nvSpPr>
          <p:spPr>
            <a:xfrm>
              <a:off x="6175951"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36" name="Group 635">
            <a:extLst>
              <a:ext uri="{FF2B5EF4-FFF2-40B4-BE49-F238E27FC236}">
                <a16:creationId xmlns:a16="http://schemas.microsoft.com/office/drawing/2014/main" id="{EFD810CA-9898-3144-BD22-FFD8B067DFB4}"/>
              </a:ext>
            </a:extLst>
          </p:cNvPr>
          <p:cNvGrpSpPr/>
          <p:nvPr/>
        </p:nvGrpSpPr>
        <p:grpSpPr>
          <a:xfrm>
            <a:off x="6416562" y="2872031"/>
            <a:ext cx="1414038" cy="191087"/>
            <a:chOff x="6510527" y="2017072"/>
            <a:chExt cx="1414038" cy="191087"/>
          </a:xfrm>
          <a:solidFill>
            <a:srgbClr val="1A82C4"/>
          </a:solidFill>
        </p:grpSpPr>
        <p:sp>
          <p:nvSpPr>
            <p:cNvPr id="637" name="DRAM">
              <a:extLst>
                <a:ext uri="{FF2B5EF4-FFF2-40B4-BE49-F238E27FC236}">
                  <a16:creationId xmlns:a16="http://schemas.microsoft.com/office/drawing/2014/main" id="{A3C67856-C695-A34F-9565-CC4ED72F3BE4}"/>
                </a:ext>
              </a:extLst>
            </p:cNvPr>
            <p:cNvSpPr/>
            <p:nvPr/>
          </p:nvSpPr>
          <p:spPr>
            <a:xfrm rot="5400000">
              <a:off x="65296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38" name="Straight Connector 637">
              <a:extLst>
                <a:ext uri="{FF2B5EF4-FFF2-40B4-BE49-F238E27FC236}">
                  <a16:creationId xmlns:a16="http://schemas.microsoft.com/office/drawing/2014/main" id="{6F94C2A8-FC06-3D49-845C-1DA3AB568191}"/>
                </a:ext>
              </a:extLst>
            </p:cNvPr>
            <p:cNvCxnSpPr>
              <a:cxnSpLocks/>
              <a:stCxn id="643" idx="6"/>
              <a:endCxn id="637" idx="0"/>
            </p:cNvCxnSpPr>
            <p:nvPr/>
          </p:nvCxnSpPr>
          <p:spPr>
            <a:xfrm flipH="1">
              <a:off x="6739831"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39" name="Oval 638">
              <a:extLst>
                <a:ext uri="{FF2B5EF4-FFF2-40B4-BE49-F238E27FC236}">
                  <a16:creationId xmlns:a16="http://schemas.microsoft.com/office/drawing/2014/main" id="{1E47C003-D568-CB4B-A4F5-BE7F18FFD581}"/>
                </a:ext>
              </a:extLst>
            </p:cNvPr>
            <p:cNvSpPr/>
            <p:nvPr/>
          </p:nvSpPr>
          <p:spPr>
            <a:xfrm>
              <a:off x="6816266"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0" name="Oval 639">
              <a:extLst>
                <a:ext uri="{FF2B5EF4-FFF2-40B4-BE49-F238E27FC236}">
                  <a16:creationId xmlns:a16="http://schemas.microsoft.com/office/drawing/2014/main" id="{7381491B-6671-F84A-A418-A606B3C79E05}"/>
                </a:ext>
              </a:extLst>
            </p:cNvPr>
            <p:cNvSpPr/>
            <p:nvPr/>
          </p:nvSpPr>
          <p:spPr>
            <a:xfrm>
              <a:off x="7045569"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1" name="Oval 640">
              <a:extLst>
                <a:ext uri="{FF2B5EF4-FFF2-40B4-BE49-F238E27FC236}">
                  <a16:creationId xmlns:a16="http://schemas.microsoft.com/office/drawing/2014/main" id="{76A4DA72-AA5B-834E-87CA-4CB63EF23A75}"/>
                </a:ext>
              </a:extLst>
            </p:cNvPr>
            <p:cNvSpPr/>
            <p:nvPr/>
          </p:nvSpPr>
          <p:spPr>
            <a:xfrm>
              <a:off x="7274872"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2" name="Oval 641">
              <a:extLst>
                <a:ext uri="{FF2B5EF4-FFF2-40B4-BE49-F238E27FC236}">
                  <a16:creationId xmlns:a16="http://schemas.microsoft.com/office/drawing/2014/main" id="{7614CB59-4B9C-7F45-958A-875D69B1EA2F}"/>
                </a:ext>
              </a:extLst>
            </p:cNvPr>
            <p:cNvSpPr/>
            <p:nvPr/>
          </p:nvSpPr>
          <p:spPr>
            <a:xfrm>
              <a:off x="7504176"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3" name="Oval 642">
              <a:extLst>
                <a:ext uri="{FF2B5EF4-FFF2-40B4-BE49-F238E27FC236}">
                  <a16:creationId xmlns:a16="http://schemas.microsoft.com/office/drawing/2014/main" id="{76830518-4EF6-7643-A051-617D603CB8B7}"/>
                </a:ext>
              </a:extLst>
            </p:cNvPr>
            <p:cNvSpPr/>
            <p:nvPr/>
          </p:nvSpPr>
          <p:spPr>
            <a:xfrm>
              <a:off x="7733479"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sp>
        <p:nvSpPr>
          <p:cNvPr id="5" name="Title 1">
            <a:extLst>
              <a:ext uri="{FF2B5EF4-FFF2-40B4-BE49-F238E27FC236}">
                <a16:creationId xmlns:a16="http://schemas.microsoft.com/office/drawing/2014/main" id="{670BE055-2BD2-36C1-A61A-707F615E1226}"/>
              </a:ext>
            </a:extLst>
          </p:cNvPr>
          <p:cNvSpPr>
            <a:spLocks noGrp="1"/>
          </p:cNvSpPr>
          <p:nvPr>
            <p:ph type="title"/>
          </p:nvPr>
        </p:nvSpPr>
        <p:spPr>
          <a:xfrm>
            <a:off x="169011" y="132334"/>
            <a:ext cx="8894602" cy="925840"/>
          </a:xfrm>
        </p:spPr>
        <p:txBody>
          <a:bodyPr>
            <a:noAutofit/>
          </a:bodyPr>
          <a:lstStyle/>
          <a:p>
            <a:r>
              <a:rPr lang="en-US" sz="3600" dirty="0"/>
              <a:t>Background: </a:t>
            </a:r>
            <a:br>
              <a:rPr lang="en-US" sz="3600" dirty="0"/>
            </a:br>
            <a:r>
              <a:rPr lang="en-US" sz="2800" dirty="0"/>
              <a:t>Bulk Bitwise Arithmetic Operations</a:t>
            </a:r>
          </a:p>
        </p:txBody>
      </p:sp>
      <p:grpSp>
        <p:nvGrpSpPr>
          <p:cNvPr id="2" name="Group 1">
            <a:extLst>
              <a:ext uri="{FF2B5EF4-FFF2-40B4-BE49-F238E27FC236}">
                <a16:creationId xmlns:a16="http://schemas.microsoft.com/office/drawing/2014/main" id="{1CE82247-058F-941E-2FE2-6BDFC787C848}"/>
              </a:ext>
            </a:extLst>
          </p:cNvPr>
          <p:cNvGrpSpPr/>
          <p:nvPr/>
        </p:nvGrpSpPr>
        <p:grpSpPr>
          <a:xfrm>
            <a:off x="1734834" y="2412239"/>
            <a:ext cx="1414038" cy="191087"/>
            <a:chOff x="1828799" y="2017072"/>
            <a:chExt cx="1414038" cy="191087"/>
          </a:xfrm>
          <a:solidFill>
            <a:srgbClr val="1A82C4"/>
          </a:solidFill>
        </p:grpSpPr>
        <p:sp>
          <p:nvSpPr>
            <p:cNvPr id="3" name="DRAM">
              <a:extLst>
                <a:ext uri="{FF2B5EF4-FFF2-40B4-BE49-F238E27FC236}">
                  <a16:creationId xmlns:a16="http://schemas.microsoft.com/office/drawing/2014/main" id="{09631FC6-1BD6-B83E-9931-90040493728F}"/>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4" name="Straight Connector 3">
              <a:extLst>
                <a:ext uri="{FF2B5EF4-FFF2-40B4-BE49-F238E27FC236}">
                  <a16:creationId xmlns:a16="http://schemas.microsoft.com/office/drawing/2014/main" id="{6934B981-2775-8EDF-A25E-6167A0D9404F}"/>
                </a:ext>
              </a:extLst>
            </p:cNvPr>
            <p:cNvCxnSpPr>
              <a:cxnSpLocks/>
              <a:stCxn id="10" idx="6"/>
              <a:endCxn id="3" idx="0"/>
            </p:cNvCxnSpPr>
            <p:nvPr/>
          </p:nvCxnSpPr>
          <p:spPr>
            <a:xfrm flipH="1">
              <a:off x="20581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F64100C-685E-5F87-D8A9-635360B4062A}"/>
                </a:ext>
              </a:extLst>
            </p:cNvPr>
            <p:cNvSpPr/>
            <p:nvPr/>
          </p:nvSpPr>
          <p:spPr>
            <a:xfrm>
              <a:off x="21345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 name="Oval 6">
              <a:extLst>
                <a:ext uri="{FF2B5EF4-FFF2-40B4-BE49-F238E27FC236}">
                  <a16:creationId xmlns:a16="http://schemas.microsoft.com/office/drawing/2014/main" id="{8EC98998-93DB-E932-0820-9DF9F02F8F08}"/>
                </a:ext>
              </a:extLst>
            </p:cNvPr>
            <p:cNvSpPr/>
            <p:nvPr/>
          </p:nvSpPr>
          <p:spPr>
            <a:xfrm>
              <a:off x="23638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 name="Oval 7">
              <a:extLst>
                <a:ext uri="{FF2B5EF4-FFF2-40B4-BE49-F238E27FC236}">
                  <a16:creationId xmlns:a16="http://schemas.microsoft.com/office/drawing/2014/main" id="{8CF848FB-4688-1468-C3A1-5451C838B968}"/>
                </a:ext>
              </a:extLst>
            </p:cNvPr>
            <p:cNvSpPr/>
            <p:nvPr/>
          </p:nvSpPr>
          <p:spPr>
            <a:xfrm>
              <a:off x="25931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 name="Oval 8">
              <a:extLst>
                <a:ext uri="{FF2B5EF4-FFF2-40B4-BE49-F238E27FC236}">
                  <a16:creationId xmlns:a16="http://schemas.microsoft.com/office/drawing/2014/main" id="{BF652EF2-3BD3-29CE-F83B-A69439B8A085}"/>
                </a:ext>
              </a:extLst>
            </p:cNvPr>
            <p:cNvSpPr/>
            <p:nvPr/>
          </p:nvSpPr>
          <p:spPr>
            <a:xfrm>
              <a:off x="28224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 name="Oval 9">
              <a:extLst>
                <a:ext uri="{FF2B5EF4-FFF2-40B4-BE49-F238E27FC236}">
                  <a16:creationId xmlns:a16="http://schemas.microsoft.com/office/drawing/2014/main" id="{1E072D3B-3A7D-89E0-D612-8998DD765EB5}"/>
                </a:ext>
              </a:extLst>
            </p:cNvPr>
            <p:cNvSpPr/>
            <p:nvPr/>
          </p:nvSpPr>
          <p:spPr>
            <a:xfrm>
              <a:off x="30517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 name="Group 10">
            <a:extLst>
              <a:ext uri="{FF2B5EF4-FFF2-40B4-BE49-F238E27FC236}">
                <a16:creationId xmlns:a16="http://schemas.microsoft.com/office/drawing/2014/main" id="{8984CB37-DA8C-8F1C-1E61-EF97360E6DCE}"/>
              </a:ext>
            </a:extLst>
          </p:cNvPr>
          <p:cNvGrpSpPr/>
          <p:nvPr/>
        </p:nvGrpSpPr>
        <p:grpSpPr>
          <a:xfrm>
            <a:off x="3292362" y="2412239"/>
            <a:ext cx="1414038" cy="191087"/>
            <a:chOff x="3386327" y="2017072"/>
            <a:chExt cx="1414038" cy="191087"/>
          </a:xfrm>
          <a:solidFill>
            <a:srgbClr val="1A82C4"/>
          </a:solidFill>
        </p:grpSpPr>
        <p:sp>
          <p:nvSpPr>
            <p:cNvPr id="12" name="DRAM">
              <a:extLst>
                <a:ext uri="{FF2B5EF4-FFF2-40B4-BE49-F238E27FC236}">
                  <a16:creationId xmlns:a16="http://schemas.microsoft.com/office/drawing/2014/main" id="{908CA824-0223-4389-E46B-B90B568A7D0D}"/>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13" name="Straight Connector 12">
              <a:extLst>
                <a:ext uri="{FF2B5EF4-FFF2-40B4-BE49-F238E27FC236}">
                  <a16:creationId xmlns:a16="http://schemas.microsoft.com/office/drawing/2014/main" id="{E1C8F143-5633-7B3F-9366-7A8CD2E77C90}"/>
                </a:ext>
              </a:extLst>
            </p:cNvPr>
            <p:cNvCxnSpPr>
              <a:cxnSpLocks/>
              <a:endCxn id="12" idx="0"/>
            </p:cNvCxnSpPr>
            <p:nvPr/>
          </p:nvCxnSpPr>
          <p:spPr>
            <a:xfrm flipH="1" flipV="1">
              <a:off x="3615631" y="2112616"/>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06BEBEF4-8EE2-D7BF-CCF3-E8B02379A4DA}"/>
                </a:ext>
              </a:extLst>
            </p:cNvPr>
            <p:cNvSpPr/>
            <p:nvPr/>
          </p:nvSpPr>
          <p:spPr>
            <a:xfrm>
              <a:off x="36920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 name="Oval 14">
              <a:extLst>
                <a:ext uri="{FF2B5EF4-FFF2-40B4-BE49-F238E27FC236}">
                  <a16:creationId xmlns:a16="http://schemas.microsoft.com/office/drawing/2014/main" id="{FDB97919-45E0-B335-6555-551106575D4B}"/>
                </a:ext>
              </a:extLst>
            </p:cNvPr>
            <p:cNvSpPr/>
            <p:nvPr/>
          </p:nvSpPr>
          <p:spPr>
            <a:xfrm>
              <a:off x="39213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 name="Oval 15">
              <a:extLst>
                <a:ext uri="{FF2B5EF4-FFF2-40B4-BE49-F238E27FC236}">
                  <a16:creationId xmlns:a16="http://schemas.microsoft.com/office/drawing/2014/main" id="{069FFF2C-CCB1-2562-A737-EC099C891948}"/>
                </a:ext>
              </a:extLst>
            </p:cNvPr>
            <p:cNvSpPr/>
            <p:nvPr/>
          </p:nvSpPr>
          <p:spPr>
            <a:xfrm>
              <a:off x="41506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 name="Oval 16">
              <a:extLst>
                <a:ext uri="{FF2B5EF4-FFF2-40B4-BE49-F238E27FC236}">
                  <a16:creationId xmlns:a16="http://schemas.microsoft.com/office/drawing/2014/main" id="{E54A9AB6-3F90-A354-4491-B55D9CD8D242}"/>
                </a:ext>
              </a:extLst>
            </p:cNvPr>
            <p:cNvSpPr/>
            <p:nvPr/>
          </p:nvSpPr>
          <p:spPr>
            <a:xfrm>
              <a:off x="43799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 name="Oval 17">
              <a:extLst>
                <a:ext uri="{FF2B5EF4-FFF2-40B4-BE49-F238E27FC236}">
                  <a16:creationId xmlns:a16="http://schemas.microsoft.com/office/drawing/2014/main" id="{3034DAD9-6FEA-FC4B-0A13-D0EA4957769D}"/>
                </a:ext>
              </a:extLst>
            </p:cNvPr>
            <p:cNvSpPr/>
            <p:nvPr/>
          </p:nvSpPr>
          <p:spPr>
            <a:xfrm>
              <a:off x="46092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9" name="Group 18">
            <a:extLst>
              <a:ext uri="{FF2B5EF4-FFF2-40B4-BE49-F238E27FC236}">
                <a16:creationId xmlns:a16="http://schemas.microsoft.com/office/drawing/2014/main" id="{0A946FD3-2005-09FD-9F70-05A05B0398CB}"/>
              </a:ext>
            </a:extLst>
          </p:cNvPr>
          <p:cNvGrpSpPr/>
          <p:nvPr/>
        </p:nvGrpSpPr>
        <p:grpSpPr>
          <a:xfrm>
            <a:off x="4859034" y="2412239"/>
            <a:ext cx="1414038" cy="191087"/>
            <a:chOff x="4952999" y="2017072"/>
            <a:chExt cx="1414038" cy="191087"/>
          </a:xfrm>
          <a:solidFill>
            <a:srgbClr val="1A82C4"/>
          </a:solidFill>
        </p:grpSpPr>
        <p:sp>
          <p:nvSpPr>
            <p:cNvPr id="20" name="DRAM">
              <a:extLst>
                <a:ext uri="{FF2B5EF4-FFF2-40B4-BE49-F238E27FC236}">
                  <a16:creationId xmlns:a16="http://schemas.microsoft.com/office/drawing/2014/main" id="{5A36EAEE-3E6C-85A8-3AC4-0858B13DD3ED}"/>
                </a:ext>
              </a:extLst>
            </p:cNvPr>
            <p:cNvSpPr/>
            <p:nvPr/>
          </p:nvSpPr>
          <p:spPr>
            <a:xfrm rot="5400000">
              <a:off x="49721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1" name="Straight Connector 20">
              <a:extLst>
                <a:ext uri="{FF2B5EF4-FFF2-40B4-BE49-F238E27FC236}">
                  <a16:creationId xmlns:a16="http://schemas.microsoft.com/office/drawing/2014/main" id="{586A96CF-99FB-FB6C-E72A-99E14E8F6B5D}"/>
                </a:ext>
              </a:extLst>
            </p:cNvPr>
            <p:cNvCxnSpPr>
              <a:cxnSpLocks/>
              <a:stCxn id="26" idx="6"/>
              <a:endCxn id="20" idx="0"/>
            </p:cNvCxnSpPr>
            <p:nvPr/>
          </p:nvCxnSpPr>
          <p:spPr>
            <a:xfrm flipH="1">
              <a:off x="51823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4116A549-97A1-4F1C-EA7F-D44179EE0AF1}"/>
                </a:ext>
              </a:extLst>
            </p:cNvPr>
            <p:cNvSpPr/>
            <p:nvPr/>
          </p:nvSpPr>
          <p:spPr>
            <a:xfrm>
              <a:off x="525873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3" name="Oval 22">
              <a:extLst>
                <a:ext uri="{FF2B5EF4-FFF2-40B4-BE49-F238E27FC236}">
                  <a16:creationId xmlns:a16="http://schemas.microsoft.com/office/drawing/2014/main" id="{AE84FFF0-694F-76D3-1011-1080CE4EDB44}"/>
                </a:ext>
              </a:extLst>
            </p:cNvPr>
            <p:cNvSpPr/>
            <p:nvPr/>
          </p:nvSpPr>
          <p:spPr>
            <a:xfrm>
              <a:off x="548804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 name="Oval 23">
              <a:extLst>
                <a:ext uri="{FF2B5EF4-FFF2-40B4-BE49-F238E27FC236}">
                  <a16:creationId xmlns:a16="http://schemas.microsoft.com/office/drawing/2014/main" id="{1EBD5B93-422B-3062-2F56-4E541B2E2FC5}"/>
                </a:ext>
              </a:extLst>
            </p:cNvPr>
            <p:cNvSpPr/>
            <p:nvPr/>
          </p:nvSpPr>
          <p:spPr>
            <a:xfrm>
              <a:off x="5717344"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5" name="Oval 24">
              <a:extLst>
                <a:ext uri="{FF2B5EF4-FFF2-40B4-BE49-F238E27FC236}">
                  <a16:creationId xmlns:a16="http://schemas.microsoft.com/office/drawing/2014/main" id="{AD212853-F78F-C218-5DDD-BB4CC5270C2A}"/>
                </a:ext>
              </a:extLst>
            </p:cNvPr>
            <p:cNvSpPr/>
            <p:nvPr/>
          </p:nvSpPr>
          <p:spPr>
            <a:xfrm>
              <a:off x="5946648"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 name="Oval 25">
              <a:extLst>
                <a:ext uri="{FF2B5EF4-FFF2-40B4-BE49-F238E27FC236}">
                  <a16:creationId xmlns:a16="http://schemas.microsoft.com/office/drawing/2014/main" id="{B9FF16DA-77D5-75A2-5E1A-4DBBBB373DD6}"/>
                </a:ext>
              </a:extLst>
            </p:cNvPr>
            <p:cNvSpPr/>
            <p:nvPr/>
          </p:nvSpPr>
          <p:spPr>
            <a:xfrm>
              <a:off x="6175951"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7" name="Group 26">
            <a:extLst>
              <a:ext uri="{FF2B5EF4-FFF2-40B4-BE49-F238E27FC236}">
                <a16:creationId xmlns:a16="http://schemas.microsoft.com/office/drawing/2014/main" id="{2C5A3958-EF7E-4AB1-119F-FD815BB14FC3}"/>
              </a:ext>
            </a:extLst>
          </p:cNvPr>
          <p:cNvGrpSpPr/>
          <p:nvPr/>
        </p:nvGrpSpPr>
        <p:grpSpPr>
          <a:xfrm>
            <a:off x="6416562" y="2412239"/>
            <a:ext cx="1414038" cy="191087"/>
            <a:chOff x="6510527" y="2017072"/>
            <a:chExt cx="1414038" cy="191087"/>
          </a:xfrm>
          <a:solidFill>
            <a:srgbClr val="1A82C4"/>
          </a:solidFill>
        </p:grpSpPr>
        <p:sp>
          <p:nvSpPr>
            <p:cNvPr id="28" name="DRAM">
              <a:extLst>
                <a:ext uri="{FF2B5EF4-FFF2-40B4-BE49-F238E27FC236}">
                  <a16:creationId xmlns:a16="http://schemas.microsoft.com/office/drawing/2014/main" id="{9A2C52DF-1F4D-1615-D26A-A5F0C313D2BE}"/>
                </a:ext>
              </a:extLst>
            </p:cNvPr>
            <p:cNvSpPr/>
            <p:nvPr/>
          </p:nvSpPr>
          <p:spPr>
            <a:xfrm rot="5400000">
              <a:off x="65296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9" name="Straight Connector 28">
              <a:extLst>
                <a:ext uri="{FF2B5EF4-FFF2-40B4-BE49-F238E27FC236}">
                  <a16:creationId xmlns:a16="http://schemas.microsoft.com/office/drawing/2014/main" id="{61719CE8-8E4C-47DE-E9BD-8A0F97F45EAB}"/>
                </a:ext>
              </a:extLst>
            </p:cNvPr>
            <p:cNvCxnSpPr>
              <a:cxnSpLocks/>
              <a:stCxn id="34" idx="6"/>
              <a:endCxn id="28" idx="0"/>
            </p:cNvCxnSpPr>
            <p:nvPr/>
          </p:nvCxnSpPr>
          <p:spPr>
            <a:xfrm flipH="1">
              <a:off x="6739831"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433F5EB-1F03-417D-2F01-9F7497AB344A}"/>
                </a:ext>
              </a:extLst>
            </p:cNvPr>
            <p:cNvSpPr/>
            <p:nvPr/>
          </p:nvSpPr>
          <p:spPr>
            <a:xfrm>
              <a:off x="681626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 name="Oval 30">
              <a:extLst>
                <a:ext uri="{FF2B5EF4-FFF2-40B4-BE49-F238E27FC236}">
                  <a16:creationId xmlns:a16="http://schemas.microsoft.com/office/drawing/2014/main" id="{469FE7AD-E56B-B044-2265-102D794A4CF1}"/>
                </a:ext>
              </a:extLst>
            </p:cNvPr>
            <p:cNvSpPr/>
            <p:nvPr/>
          </p:nvSpPr>
          <p:spPr>
            <a:xfrm>
              <a:off x="704556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 name="Oval 31">
              <a:extLst>
                <a:ext uri="{FF2B5EF4-FFF2-40B4-BE49-F238E27FC236}">
                  <a16:creationId xmlns:a16="http://schemas.microsoft.com/office/drawing/2014/main" id="{0D777840-97BF-7A0B-C68F-F960D6274A2A}"/>
                </a:ext>
              </a:extLst>
            </p:cNvPr>
            <p:cNvSpPr/>
            <p:nvPr/>
          </p:nvSpPr>
          <p:spPr>
            <a:xfrm>
              <a:off x="7274872"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 name="Oval 32">
              <a:extLst>
                <a:ext uri="{FF2B5EF4-FFF2-40B4-BE49-F238E27FC236}">
                  <a16:creationId xmlns:a16="http://schemas.microsoft.com/office/drawing/2014/main" id="{09A17C59-17DB-636F-FC29-E5F5EA968292}"/>
                </a:ext>
              </a:extLst>
            </p:cNvPr>
            <p:cNvSpPr/>
            <p:nvPr/>
          </p:nvSpPr>
          <p:spPr>
            <a:xfrm>
              <a:off x="7504176"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 name="Oval 33">
              <a:extLst>
                <a:ext uri="{FF2B5EF4-FFF2-40B4-BE49-F238E27FC236}">
                  <a16:creationId xmlns:a16="http://schemas.microsoft.com/office/drawing/2014/main" id="{FFDDB5A6-E154-B1EF-DC5C-3DAF5DA3C841}"/>
                </a:ext>
              </a:extLst>
            </p:cNvPr>
            <p:cNvSpPr/>
            <p:nvPr/>
          </p:nvSpPr>
          <p:spPr>
            <a:xfrm>
              <a:off x="7733479" y="2017072"/>
              <a:ext cx="191086" cy="191086"/>
            </a:xfrm>
            <a:prstGeom prst="ellipse">
              <a:avLst/>
            </a:prstGeom>
            <a:grp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5" name="Group 34">
            <a:extLst>
              <a:ext uri="{FF2B5EF4-FFF2-40B4-BE49-F238E27FC236}">
                <a16:creationId xmlns:a16="http://schemas.microsoft.com/office/drawing/2014/main" id="{43764A6B-F477-53BA-2D82-91134E267410}"/>
              </a:ext>
            </a:extLst>
          </p:cNvPr>
          <p:cNvGrpSpPr/>
          <p:nvPr/>
        </p:nvGrpSpPr>
        <p:grpSpPr>
          <a:xfrm>
            <a:off x="1734834" y="2641845"/>
            <a:ext cx="1414038" cy="191087"/>
            <a:chOff x="1828799" y="2017072"/>
            <a:chExt cx="1414038" cy="191087"/>
          </a:xfrm>
        </p:grpSpPr>
        <p:sp>
          <p:nvSpPr>
            <p:cNvPr id="36" name="DRAM">
              <a:extLst>
                <a:ext uri="{FF2B5EF4-FFF2-40B4-BE49-F238E27FC236}">
                  <a16:creationId xmlns:a16="http://schemas.microsoft.com/office/drawing/2014/main" id="{D4944BB9-F4B6-DDFC-D7B9-1D49DCD1D8DB}"/>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7" name="Straight Connector 36">
              <a:extLst>
                <a:ext uri="{FF2B5EF4-FFF2-40B4-BE49-F238E27FC236}">
                  <a16:creationId xmlns:a16="http://schemas.microsoft.com/office/drawing/2014/main" id="{ED7673C7-00BD-B368-2D16-24F54297287E}"/>
                </a:ext>
              </a:extLst>
            </p:cNvPr>
            <p:cNvCxnSpPr>
              <a:cxnSpLocks/>
              <a:stCxn id="42" idx="6"/>
              <a:endCxn id="36" idx="0"/>
            </p:cNvCxnSpPr>
            <p:nvPr/>
          </p:nvCxnSpPr>
          <p:spPr>
            <a:xfrm flipH="1">
              <a:off x="20581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A0EBF2EE-A6FB-BC64-E567-12C53EB89078}"/>
                </a:ext>
              </a:extLst>
            </p:cNvPr>
            <p:cNvSpPr/>
            <p:nvPr/>
          </p:nvSpPr>
          <p:spPr>
            <a:xfrm>
              <a:off x="2134538"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 name="Oval 38">
              <a:extLst>
                <a:ext uri="{FF2B5EF4-FFF2-40B4-BE49-F238E27FC236}">
                  <a16:creationId xmlns:a16="http://schemas.microsoft.com/office/drawing/2014/main" id="{264D91E9-159A-2D8C-D31F-553544BD3211}"/>
                </a:ext>
              </a:extLst>
            </p:cNvPr>
            <p:cNvSpPr/>
            <p:nvPr/>
          </p:nvSpPr>
          <p:spPr>
            <a:xfrm>
              <a:off x="2363841"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 name="Oval 39">
              <a:extLst>
                <a:ext uri="{FF2B5EF4-FFF2-40B4-BE49-F238E27FC236}">
                  <a16:creationId xmlns:a16="http://schemas.microsoft.com/office/drawing/2014/main" id="{A4228EA6-C669-3F64-0AF9-E2A77BA70F7C}"/>
                </a:ext>
              </a:extLst>
            </p:cNvPr>
            <p:cNvSpPr/>
            <p:nvPr/>
          </p:nvSpPr>
          <p:spPr>
            <a:xfrm>
              <a:off x="2593144"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 name="Oval 40">
              <a:extLst>
                <a:ext uri="{FF2B5EF4-FFF2-40B4-BE49-F238E27FC236}">
                  <a16:creationId xmlns:a16="http://schemas.microsoft.com/office/drawing/2014/main" id="{41D3A074-8641-0991-EFDE-E367E5248B4E}"/>
                </a:ext>
              </a:extLst>
            </p:cNvPr>
            <p:cNvSpPr/>
            <p:nvPr/>
          </p:nvSpPr>
          <p:spPr>
            <a:xfrm>
              <a:off x="2822448"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 name="Oval 41">
              <a:extLst>
                <a:ext uri="{FF2B5EF4-FFF2-40B4-BE49-F238E27FC236}">
                  <a16:creationId xmlns:a16="http://schemas.microsoft.com/office/drawing/2014/main" id="{347B27D9-FA42-0C07-F5A6-41147322CA46}"/>
                </a:ext>
              </a:extLst>
            </p:cNvPr>
            <p:cNvSpPr/>
            <p:nvPr/>
          </p:nvSpPr>
          <p:spPr>
            <a:xfrm>
              <a:off x="3051751"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3" name="Group 42">
            <a:extLst>
              <a:ext uri="{FF2B5EF4-FFF2-40B4-BE49-F238E27FC236}">
                <a16:creationId xmlns:a16="http://schemas.microsoft.com/office/drawing/2014/main" id="{A73D0A0A-F63A-7EC9-8063-827ADD4844B0}"/>
              </a:ext>
            </a:extLst>
          </p:cNvPr>
          <p:cNvGrpSpPr/>
          <p:nvPr/>
        </p:nvGrpSpPr>
        <p:grpSpPr>
          <a:xfrm>
            <a:off x="3292362" y="2641845"/>
            <a:ext cx="1414038" cy="191087"/>
            <a:chOff x="3386327" y="2017072"/>
            <a:chExt cx="1414038" cy="191087"/>
          </a:xfrm>
        </p:grpSpPr>
        <p:sp>
          <p:nvSpPr>
            <p:cNvPr id="44" name="DRAM">
              <a:extLst>
                <a:ext uri="{FF2B5EF4-FFF2-40B4-BE49-F238E27FC236}">
                  <a16:creationId xmlns:a16="http://schemas.microsoft.com/office/drawing/2014/main" id="{9835713F-527A-071C-B3EA-B64ED5ADABE1}"/>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45" name="Straight Connector 44">
              <a:extLst>
                <a:ext uri="{FF2B5EF4-FFF2-40B4-BE49-F238E27FC236}">
                  <a16:creationId xmlns:a16="http://schemas.microsoft.com/office/drawing/2014/main" id="{76AF7696-BFB3-F463-98B1-3790FFC04288}"/>
                </a:ext>
              </a:extLst>
            </p:cNvPr>
            <p:cNvCxnSpPr>
              <a:cxnSpLocks/>
              <a:endCxn id="44" idx="0"/>
            </p:cNvCxnSpPr>
            <p:nvPr/>
          </p:nvCxnSpPr>
          <p:spPr>
            <a:xfrm flipH="1" flipV="1">
              <a:off x="3615631" y="2112616"/>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2391FC9-C1C4-390A-3E1F-DB2A3E43A752}"/>
                </a:ext>
              </a:extLst>
            </p:cNvPr>
            <p:cNvSpPr/>
            <p:nvPr/>
          </p:nvSpPr>
          <p:spPr>
            <a:xfrm>
              <a:off x="3692066"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 name="Oval 46">
              <a:extLst>
                <a:ext uri="{FF2B5EF4-FFF2-40B4-BE49-F238E27FC236}">
                  <a16:creationId xmlns:a16="http://schemas.microsoft.com/office/drawing/2014/main" id="{B735B4F2-3913-2736-9D72-943BCDA4C311}"/>
                </a:ext>
              </a:extLst>
            </p:cNvPr>
            <p:cNvSpPr/>
            <p:nvPr/>
          </p:nvSpPr>
          <p:spPr>
            <a:xfrm>
              <a:off x="3921369"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 name="Oval 47">
              <a:extLst>
                <a:ext uri="{FF2B5EF4-FFF2-40B4-BE49-F238E27FC236}">
                  <a16:creationId xmlns:a16="http://schemas.microsoft.com/office/drawing/2014/main" id="{39CE1CFC-09C6-07E8-9065-13B04A1F00CE}"/>
                </a:ext>
              </a:extLst>
            </p:cNvPr>
            <p:cNvSpPr/>
            <p:nvPr/>
          </p:nvSpPr>
          <p:spPr>
            <a:xfrm>
              <a:off x="4150672"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 name="Oval 48">
              <a:extLst>
                <a:ext uri="{FF2B5EF4-FFF2-40B4-BE49-F238E27FC236}">
                  <a16:creationId xmlns:a16="http://schemas.microsoft.com/office/drawing/2014/main" id="{951D5AA9-6B5A-BD6C-6121-CF69DE023EDC}"/>
                </a:ext>
              </a:extLst>
            </p:cNvPr>
            <p:cNvSpPr/>
            <p:nvPr/>
          </p:nvSpPr>
          <p:spPr>
            <a:xfrm>
              <a:off x="4379976"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 name="Oval 49">
              <a:extLst>
                <a:ext uri="{FF2B5EF4-FFF2-40B4-BE49-F238E27FC236}">
                  <a16:creationId xmlns:a16="http://schemas.microsoft.com/office/drawing/2014/main" id="{CE59E446-3895-9C1A-D39E-1BFE4D9D0A03}"/>
                </a:ext>
              </a:extLst>
            </p:cNvPr>
            <p:cNvSpPr/>
            <p:nvPr/>
          </p:nvSpPr>
          <p:spPr>
            <a:xfrm>
              <a:off x="4609279"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1" name="Group 50">
            <a:extLst>
              <a:ext uri="{FF2B5EF4-FFF2-40B4-BE49-F238E27FC236}">
                <a16:creationId xmlns:a16="http://schemas.microsoft.com/office/drawing/2014/main" id="{D8C7779F-75EE-586F-5964-42692EAA9DE3}"/>
              </a:ext>
            </a:extLst>
          </p:cNvPr>
          <p:cNvGrpSpPr/>
          <p:nvPr/>
        </p:nvGrpSpPr>
        <p:grpSpPr>
          <a:xfrm>
            <a:off x="4859034" y="2641845"/>
            <a:ext cx="1414038" cy="191087"/>
            <a:chOff x="4952999" y="2017072"/>
            <a:chExt cx="1414038" cy="191087"/>
          </a:xfrm>
        </p:grpSpPr>
        <p:sp>
          <p:nvSpPr>
            <p:cNvPr id="52" name="DRAM">
              <a:extLst>
                <a:ext uri="{FF2B5EF4-FFF2-40B4-BE49-F238E27FC236}">
                  <a16:creationId xmlns:a16="http://schemas.microsoft.com/office/drawing/2014/main" id="{DC2E67A6-2D8A-CE06-8A5E-42716C38174C}"/>
                </a:ext>
              </a:extLst>
            </p:cNvPr>
            <p:cNvSpPr/>
            <p:nvPr/>
          </p:nvSpPr>
          <p:spPr>
            <a:xfrm rot="5400000">
              <a:off x="49721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53" name="Straight Connector 52">
              <a:extLst>
                <a:ext uri="{FF2B5EF4-FFF2-40B4-BE49-F238E27FC236}">
                  <a16:creationId xmlns:a16="http://schemas.microsoft.com/office/drawing/2014/main" id="{2ED09007-04BA-7DB8-2F26-E6D7689D464D}"/>
                </a:ext>
              </a:extLst>
            </p:cNvPr>
            <p:cNvCxnSpPr>
              <a:cxnSpLocks/>
              <a:stCxn id="58" idx="6"/>
              <a:endCxn id="52" idx="0"/>
            </p:cNvCxnSpPr>
            <p:nvPr/>
          </p:nvCxnSpPr>
          <p:spPr>
            <a:xfrm flipH="1">
              <a:off x="51823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AC55FC69-E260-DA2F-8234-CF471213F86A}"/>
                </a:ext>
              </a:extLst>
            </p:cNvPr>
            <p:cNvSpPr/>
            <p:nvPr/>
          </p:nvSpPr>
          <p:spPr>
            <a:xfrm>
              <a:off x="5258738"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5" name="Oval 54">
              <a:extLst>
                <a:ext uri="{FF2B5EF4-FFF2-40B4-BE49-F238E27FC236}">
                  <a16:creationId xmlns:a16="http://schemas.microsoft.com/office/drawing/2014/main" id="{397E9717-CF60-2AA9-FCB4-CA1D860548E8}"/>
                </a:ext>
              </a:extLst>
            </p:cNvPr>
            <p:cNvSpPr/>
            <p:nvPr/>
          </p:nvSpPr>
          <p:spPr>
            <a:xfrm>
              <a:off x="5488041"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6" name="Oval 55">
              <a:extLst>
                <a:ext uri="{FF2B5EF4-FFF2-40B4-BE49-F238E27FC236}">
                  <a16:creationId xmlns:a16="http://schemas.microsoft.com/office/drawing/2014/main" id="{AA3FDE35-63C9-0426-910D-6DC0FE692F68}"/>
                </a:ext>
              </a:extLst>
            </p:cNvPr>
            <p:cNvSpPr/>
            <p:nvPr/>
          </p:nvSpPr>
          <p:spPr>
            <a:xfrm>
              <a:off x="5717344"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 name="Oval 56">
              <a:extLst>
                <a:ext uri="{FF2B5EF4-FFF2-40B4-BE49-F238E27FC236}">
                  <a16:creationId xmlns:a16="http://schemas.microsoft.com/office/drawing/2014/main" id="{D2A4203F-67C4-2B90-11A2-D12B9D6A8913}"/>
                </a:ext>
              </a:extLst>
            </p:cNvPr>
            <p:cNvSpPr/>
            <p:nvPr/>
          </p:nvSpPr>
          <p:spPr>
            <a:xfrm>
              <a:off x="5946648"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 name="Oval 57">
              <a:extLst>
                <a:ext uri="{FF2B5EF4-FFF2-40B4-BE49-F238E27FC236}">
                  <a16:creationId xmlns:a16="http://schemas.microsoft.com/office/drawing/2014/main" id="{2125C7C8-7CD5-7D7E-A9A5-55648E62D607}"/>
                </a:ext>
              </a:extLst>
            </p:cNvPr>
            <p:cNvSpPr/>
            <p:nvPr/>
          </p:nvSpPr>
          <p:spPr>
            <a:xfrm>
              <a:off x="6175951"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9" name="Group 58">
            <a:extLst>
              <a:ext uri="{FF2B5EF4-FFF2-40B4-BE49-F238E27FC236}">
                <a16:creationId xmlns:a16="http://schemas.microsoft.com/office/drawing/2014/main" id="{31B4AE96-B107-F7E7-9FCA-692EF818EFD3}"/>
              </a:ext>
            </a:extLst>
          </p:cNvPr>
          <p:cNvGrpSpPr/>
          <p:nvPr/>
        </p:nvGrpSpPr>
        <p:grpSpPr>
          <a:xfrm>
            <a:off x="6416562" y="2641845"/>
            <a:ext cx="1414038" cy="191087"/>
            <a:chOff x="6510527" y="2017072"/>
            <a:chExt cx="1414038" cy="191087"/>
          </a:xfrm>
        </p:grpSpPr>
        <p:sp>
          <p:nvSpPr>
            <p:cNvPr id="60" name="DRAM">
              <a:extLst>
                <a:ext uri="{FF2B5EF4-FFF2-40B4-BE49-F238E27FC236}">
                  <a16:creationId xmlns:a16="http://schemas.microsoft.com/office/drawing/2014/main" id="{62068A82-D860-07BA-9793-3637F84E9886}"/>
                </a:ext>
              </a:extLst>
            </p:cNvPr>
            <p:cNvSpPr/>
            <p:nvPr/>
          </p:nvSpPr>
          <p:spPr>
            <a:xfrm rot="5400000">
              <a:off x="65296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1" name="Straight Connector 60">
              <a:extLst>
                <a:ext uri="{FF2B5EF4-FFF2-40B4-BE49-F238E27FC236}">
                  <a16:creationId xmlns:a16="http://schemas.microsoft.com/office/drawing/2014/main" id="{17EE8F09-4D3F-6FFB-AA72-FD06FF32BE03}"/>
                </a:ext>
              </a:extLst>
            </p:cNvPr>
            <p:cNvCxnSpPr>
              <a:cxnSpLocks/>
              <a:stCxn id="664" idx="6"/>
              <a:endCxn id="60" idx="0"/>
            </p:cNvCxnSpPr>
            <p:nvPr/>
          </p:nvCxnSpPr>
          <p:spPr>
            <a:xfrm flipH="1">
              <a:off x="6739831"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FA14E8EA-9CBA-5522-2380-D61064B05B1A}"/>
                </a:ext>
              </a:extLst>
            </p:cNvPr>
            <p:cNvSpPr/>
            <p:nvPr/>
          </p:nvSpPr>
          <p:spPr>
            <a:xfrm>
              <a:off x="6816266"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 name="Oval 62">
              <a:extLst>
                <a:ext uri="{FF2B5EF4-FFF2-40B4-BE49-F238E27FC236}">
                  <a16:creationId xmlns:a16="http://schemas.microsoft.com/office/drawing/2014/main" id="{6F10AB15-A349-B7ED-B2DA-8CA06B2CF233}"/>
                </a:ext>
              </a:extLst>
            </p:cNvPr>
            <p:cNvSpPr/>
            <p:nvPr/>
          </p:nvSpPr>
          <p:spPr>
            <a:xfrm>
              <a:off x="7045569"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4" name="Oval 543">
              <a:extLst>
                <a:ext uri="{FF2B5EF4-FFF2-40B4-BE49-F238E27FC236}">
                  <a16:creationId xmlns:a16="http://schemas.microsoft.com/office/drawing/2014/main" id="{E3B46BF4-13E2-7837-C800-C0F6EF302D30}"/>
                </a:ext>
              </a:extLst>
            </p:cNvPr>
            <p:cNvSpPr/>
            <p:nvPr/>
          </p:nvSpPr>
          <p:spPr>
            <a:xfrm>
              <a:off x="7274872"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5" name="Oval 544">
              <a:extLst>
                <a:ext uri="{FF2B5EF4-FFF2-40B4-BE49-F238E27FC236}">
                  <a16:creationId xmlns:a16="http://schemas.microsoft.com/office/drawing/2014/main" id="{E8FF3355-5B54-7DAD-52B0-5F0C1ED918F5}"/>
                </a:ext>
              </a:extLst>
            </p:cNvPr>
            <p:cNvSpPr/>
            <p:nvPr/>
          </p:nvSpPr>
          <p:spPr>
            <a:xfrm>
              <a:off x="7504176"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64" name="Oval 663">
              <a:extLst>
                <a:ext uri="{FF2B5EF4-FFF2-40B4-BE49-F238E27FC236}">
                  <a16:creationId xmlns:a16="http://schemas.microsoft.com/office/drawing/2014/main" id="{A40CF415-BE84-E735-22BF-32460AA41EE0}"/>
                </a:ext>
              </a:extLst>
            </p:cNvPr>
            <p:cNvSpPr/>
            <p:nvPr/>
          </p:nvSpPr>
          <p:spPr>
            <a:xfrm>
              <a:off x="7733479"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sp>
        <p:nvSpPr>
          <p:cNvPr id="691" name="TextBox 690">
            <a:extLst>
              <a:ext uri="{FF2B5EF4-FFF2-40B4-BE49-F238E27FC236}">
                <a16:creationId xmlns:a16="http://schemas.microsoft.com/office/drawing/2014/main" id="{36B455A9-BA6E-546E-A8DB-390603F495CA}"/>
              </a:ext>
            </a:extLst>
          </p:cNvPr>
          <p:cNvSpPr txBox="1"/>
          <p:nvPr/>
        </p:nvSpPr>
        <p:spPr>
          <a:xfrm>
            <a:off x="10576" y="6092412"/>
            <a:ext cx="9144000" cy="261610"/>
          </a:xfrm>
          <a:prstGeom prst="rect">
            <a:avLst/>
          </a:prstGeom>
          <a:noFill/>
        </p:spPr>
        <p:txBody>
          <a:bodyPr wrap="square">
            <a:spAutoFit/>
          </a:bodyPr>
          <a:lstStyle/>
          <a:p>
            <a:pPr algn="ctr" fontAlgn="t"/>
            <a:r>
              <a:rPr lang="en-US" sz="1100" dirty="0">
                <a:effectLst/>
                <a:latin typeface="Avenir Next" panose="020B0503020202020204" pitchFamily="34" charset="0"/>
              </a:rPr>
              <a:t>Oliveira, Geraldo F., et al. ”</a:t>
            </a:r>
            <a:r>
              <a:rPr lang="en-US" sz="1100" b="1" dirty="0">
                <a:solidFill>
                  <a:schemeClr val="accent4"/>
                </a:solidFill>
                <a:effectLst/>
                <a:latin typeface="Avenir Next" panose="020B0503020202020204" pitchFamily="34" charset="0"/>
              </a:rPr>
              <a:t>SIMDRAM: An End-to-End Framework for Bit-Serial SIMD Computing in DRAM</a:t>
            </a:r>
            <a:r>
              <a:rPr lang="en-US" sz="1100" dirty="0">
                <a:effectLst/>
                <a:latin typeface="Avenir Next" panose="020B0503020202020204" pitchFamily="34" charset="0"/>
              </a:rPr>
              <a:t>," in ASPLOS, 2021</a:t>
            </a:r>
            <a:endParaRPr lang="en-US" sz="1100" dirty="0">
              <a:latin typeface="Avenir Next" panose="020B0503020202020204" pitchFamily="34" charset="0"/>
            </a:endParaRPr>
          </a:p>
        </p:txBody>
      </p:sp>
      <p:sp>
        <p:nvSpPr>
          <p:cNvPr id="692" name="Rectangle 691">
            <a:extLst>
              <a:ext uri="{FF2B5EF4-FFF2-40B4-BE49-F238E27FC236}">
                <a16:creationId xmlns:a16="http://schemas.microsoft.com/office/drawing/2014/main" id="{69A63F96-956C-5EA9-0F9A-0FF68D3CAE89}"/>
              </a:ext>
            </a:extLst>
          </p:cNvPr>
          <p:cNvSpPr/>
          <p:nvPr/>
        </p:nvSpPr>
        <p:spPr>
          <a:xfrm>
            <a:off x="0" y="1188985"/>
            <a:ext cx="9144000" cy="774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Avenir Next" panose="020B0503020202020204" pitchFamily="34" charset="0"/>
              </a:rPr>
              <a:t>Bulk bitwise arithmetic can be performed by </a:t>
            </a:r>
            <a:br>
              <a:rPr lang="en-US" sz="2200" b="1" dirty="0">
                <a:solidFill>
                  <a:schemeClr val="tx1"/>
                </a:solidFill>
                <a:latin typeface="Avenir Next" panose="020B0503020202020204" pitchFamily="34" charset="0"/>
              </a:rPr>
            </a:br>
            <a:r>
              <a:rPr lang="en-US" sz="2200" b="1" dirty="0">
                <a:solidFill>
                  <a:srgbClr val="1A82C4"/>
                </a:solidFill>
                <a:latin typeface="Avenir Next" panose="020B0503020202020204" pitchFamily="34" charset="0"/>
              </a:rPr>
              <a:t>orchestrating in-DRAM row copy and majority operations</a:t>
            </a:r>
            <a:endParaRPr lang="en-US" sz="2200" b="1" dirty="0">
              <a:solidFill>
                <a:schemeClr val="tx1"/>
              </a:solidFill>
              <a:latin typeface="Avenir Next" panose="020B0503020202020204" pitchFamily="34" charset="0"/>
            </a:endParaRPr>
          </a:p>
        </p:txBody>
      </p:sp>
      <p:grpSp>
        <p:nvGrpSpPr>
          <p:cNvPr id="930" name="Group 929">
            <a:extLst>
              <a:ext uri="{FF2B5EF4-FFF2-40B4-BE49-F238E27FC236}">
                <a16:creationId xmlns:a16="http://schemas.microsoft.com/office/drawing/2014/main" id="{6DD59908-A0BB-3B17-B149-F8A109ED9290}"/>
              </a:ext>
            </a:extLst>
          </p:cNvPr>
          <p:cNvGrpSpPr/>
          <p:nvPr/>
        </p:nvGrpSpPr>
        <p:grpSpPr>
          <a:xfrm>
            <a:off x="481440" y="4281233"/>
            <a:ext cx="2944027" cy="1715944"/>
            <a:chOff x="68939" y="4119012"/>
            <a:chExt cx="3172968" cy="1849383"/>
          </a:xfrm>
        </p:grpSpPr>
        <p:sp>
          <p:nvSpPr>
            <p:cNvPr id="676" name="Rounded Rectangle 675">
              <a:extLst>
                <a:ext uri="{FF2B5EF4-FFF2-40B4-BE49-F238E27FC236}">
                  <a16:creationId xmlns:a16="http://schemas.microsoft.com/office/drawing/2014/main" id="{3C8A255B-B58A-71C3-26CD-A0804A176530}"/>
                </a:ext>
              </a:extLst>
            </p:cNvPr>
            <p:cNvSpPr/>
            <p:nvPr/>
          </p:nvSpPr>
          <p:spPr>
            <a:xfrm>
              <a:off x="68939" y="4119012"/>
              <a:ext cx="3172968" cy="1849383"/>
            </a:xfrm>
            <a:prstGeom prst="roundRect">
              <a:avLst>
                <a:gd name="adj" fmla="val 4316"/>
              </a:avLst>
            </a:prstGeom>
            <a:solidFill>
              <a:schemeClr val="bg1">
                <a:lumMod val="95000"/>
              </a:schemeClr>
            </a:solidFill>
            <a:ln w="28575">
              <a:solidFill>
                <a:schemeClr val="tx1"/>
              </a:solidFill>
              <a:prstDash val="dash"/>
            </a:ln>
          </p:spPr>
          <p:style>
            <a:lnRef idx="2">
              <a:schemeClr val="dk1"/>
            </a:lnRef>
            <a:fillRef idx="1">
              <a:schemeClr val="lt1"/>
            </a:fillRef>
            <a:effectRef idx="0">
              <a:schemeClr val="dk1"/>
            </a:effectRef>
            <a:fontRef idx="minor">
              <a:schemeClr val="dk1"/>
            </a:fontRef>
          </p:style>
          <p:txBody>
            <a:bodyPr lIns="0" tIns="0" rIns="0" bIns="0" rtlCol="0" anchor="t"/>
            <a:lstStyle/>
            <a:p>
              <a:pPr algn="ctr"/>
              <a:endParaRPr lang="en-US" sz="1400" b="1" dirty="0">
                <a:solidFill>
                  <a:schemeClr val="tx1"/>
                </a:solidFill>
                <a:latin typeface="Cambria" panose="02040503050406030204" pitchFamily="18" charset="0"/>
                <a:cs typeface="Arial" panose="020B0604020202020204" pitchFamily="34" charset="0"/>
              </a:endParaRPr>
            </a:p>
          </p:txBody>
        </p:sp>
        <p:sp>
          <p:nvSpPr>
            <p:cNvPr id="732" name="Rectangle 731">
              <a:extLst>
                <a:ext uri="{FF2B5EF4-FFF2-40B4-BE49-F238E27FC236}">
                  <a16:creationId xmlns:a16="http://schemas.microsoft.com/office/drawing/2014/main" id="{AAEFE50D-C1F8-2BE4-6AD7-7316E48B5F0D}"/>
                </a:ext>
              </a:extLst>
            </p:cNvPr>
            <p:cNvSpPr/>
            <p:nvPr/>
          </p:nvSpPr>
          <p:spPr>
            <a:xfrm>
              <a:off x="2498095" y="4399645"/>
              <a:ext cx="622286" cy="338554"/>
            </a:xfrm>
            <a:prstGeom prst="rect">
              <a:avLst/>
            </a:prstGeom>
            <a:ln w="31750">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Sum</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nvGrpSpPr>
            <p:cNvPr id="924" name="Group 923">
              <a:extLst>
                <a:ext uri="{FF2B5EF4-FFF2-40B4-BE49-F238E27FC236}">
                  <a16:creationId xmlns:a16="http://schemas.microsoft.com/office/drawing/2014/main" id="{158884AC-91C6-155C-27CE-077A680978E5}"/>
                </a:ext>
              </a:extLst>
            </p:cNvPr>
            <p:cNvGrpSpPr/>
            <p:nvPr/>
          </p:nvGrpSpPr>
          <p:grpSpPr>
            <a:xfrm>
              <a:off x="208475" y="4141275"/>
              <a:ext cx="2838168" cy="1695189"/>
              <a:chOff x="208475" y="4141275"/>
              <a:chExt cx="2838168" cy="1695189"/>
            </a:xfrm>
          </p:grpSpPr>
          <p:cxnSp>
            <p:nvCxnSpPr>
              <p:cNvPr id="710" name="Straight Connector 709">
                <a:extLst>
                  <a:ext uri="{FF2B5EF4-FFF2-40B4-BE49-F238E27FC236}">
                    <a16:creationId xmlns:a16="http://schemas.microsoft.com/office/drawing/2014/main" id="{54AA3EE5-4A57-3BAC-9F49-F7985857A868}"/>
                  </a:ext>
                </a:extLst>
              </p:cNvPr>
              <p:cNvCxnSpPr>
                <a:cxnSpLocks/>
                <a:endCxn id="713" idx="6"/>
              </p:cNvCxnSpPr>
              <p:nvPr/>
            </p:nvCxnSpPr>
            <p:spPr>
              <a:xfrm flipH="1">
                <a:off x="595525" y="4310313"/>
                <a:ext cx="407381" cy="0"/>
              </a:xfrm>
              <a:prstGeom prst="line">
                <a:avLst/>
              </a:prstGeom>
              <a:solidFill>
                <a:schemeClr val="tx1"/>
              </a:solidFill>
              <a:ln w="31750" cap="flat" cmpd="sng" algn="ctr">
                <a:solidFill>
                  <a:schemeClr val="tx1"/>
                </a:solidFill>
                <a:prstDash val="solid"/>
              </a:ln>
              <a:effectLst/>
            </p:spPr>
          </p:cxnSp>
          <p:cxnSp>
            <p:nvCxnSpPr>
              <p:cNvPr id="711" name="Straight Connector 710">
                <a:extLst>
                  <a:ext uri="{FF2B5EF4-FFF2-40B4-BE49-F238E27FC236}">
                    <a16:creationId xmlns:a16="http://schemas.microsoft.com/office/drawing/2014/main" id="{E662011D-D887-C3D9-7F67-74DD16BBB9B8}"/>
                  </a:ext>
                </a:extLst>
              </p:cNvPr>
              <p:cNvCxnSpPr>
                <a:cxnSpLocks/>
                <a:endCxn id="714" idx="6"/>
              </p:cNvCxnSpPr>
              <p:nvPr/>
            </p:nvCxnSpPr>
            <p:spPr>
              <a:xfrm flipH="1">
                <a:off x="600022" y="4580379"/>
                <a:ext cx="393193" cy="0"/>
              </a:xfrm>
              <a:prstGeom prst="line">
                <a:avLst/>
              </a:prstGeom>
              <a:solidFill>
                <a:schemeClr val="tx1"/>
              </a:solidFill>
              <a:ln w="31750" cap="flat" cmpd="sng" algn="ctr">
                <a:solidFill>
                  <a:schemeClr val="tx1"/>
                </a:solidFill>
                <a:prstDash val="solid"/>
              </a:ln>
              <a:effectLst/>
            </p:spPr>
          </p:cxnSp>
          <p:cxnSp>
            <p:nvCxnSpPr>
              <p:cNvPr id="712" name="Straight Connector 711">
                <a:extLst>
                  <a:ext uri="{FF2B5EF4-FFF2-40B4-BE49-F238E27FC236}">
                    <a16:creationId xmlns:a16="http://schemas.microsoft.com/office/drawing/2014/main" id="{29CEA658-F455-F765-0340-0A2B73338723}"/>
                  </a:ext>
                </a:extLst>
              </p:cNvPr>
              <p:cNvCxnSpPr>
                <a:cxnSpLocks/>
              </p:cNvCxnSpPr>
              <p:nvPr/>
            </p:nvCxnSpPr>
            <p:spPr>
              <a:xfrm flipH="1">
                <a:off x="1189991" y="4440129"/>
                <a:ext cx="588345" cy="0"/>
              </a:xfrm>
              <a:prstGeom prst="line">
                <a:avLst/>
              </a:prstGeom>
              <a:solidFill>
                <a:schemeClr val="tx1"/>
              </a:solidFill>
              <a:ln w="31750" cap="flat" cmpd="sng" algn="ctr">
                <a:solidFill>
                  <a:schemeClr val="tx1"/>
                </a:solidFill>
                <a:prstDash val="solid"/>
              </a:ln>
              <a:effectLst/>
            </p:spPr>
          </p:cxnSp>
          <p:sp>
            <p:nvSpPr>
              <p:cNvPr id="713" name="Flowchart: Connector 8">
                <a:extLst>
                  <a:ext uri="{FF2B5EF4-FFF2-40B4-BE49-F238E27FC236}">
                    <a16:creationId xmlns:a16="http://schemas.microsoft.com/office/drawing/2014/main" id="{1B5EBAF6-64C1-26E6-DB82-C04AA6E09214}"/>
                  </a:ext>
                </a:extLst>
              </p:cNvPr>
              <p:cNvSpPr/>
              <p:nvPr/>
            </p:nvSpPr>
            <p:spPr>
              <a:xfrm>
                <a:off x="540661" y="4284994"/>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714" name="Flowchart: Connector 9">
                <a:extLst>
                  <a:ext uri="{FF2B5EF4-FFF2-40B4-BE49-F238E27FC236}">
                    <a16:creationId xmlns:a16="http://schemas.microsoft.com/office/drawing/2014/main" id="{59BC0256-66CD-DB28-F625-1DA2F3315194}"/>
                  </a:ext>
                </a:extLst>
              </p:cNvPr>
              <p:cNvSpPr/>
              <p:nvPr/>
            </p:nvSpPr>
            <p:spPr>
              <a:xfrm>
                <a:off x="545158" y="4555060"/>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cxnSp>
            <p:nvCxnSpPr>
              <p:cNvPr id="707" name="Straight Connector 706">
                <a:extLst>
                  <a:ext uri="{FF2B5EF4-FFF2-40B4-BE49-F238E27FC236}">
                    <a16:creationId xmlns:a16="http://schemas.microsoft.com/office/drawing/2014/main" id="{9935C091-77DE-EA9E-7CAA-8D2F5D53627B}"/>
                  </a:ext>
                </a:extLst>
              </p:cNvPr>
              <p:cNvCxnSpPr>
                <a:cxnSpLocks/>
              </p:cNvCxnSpPr>
              <p:nvPr/>
            </p:nvCxnSpPr>
            <p:spPr>
              <a:xfrm flipH="1">
                <a:off x="582459" y="5325314"/>
                <a:ext cx="936538" cy="0"/>
              </a:xfrm>
              <a:prstGeom prst="line">
                <a:avLst/>
              </a:prstGeom>
              <a:solidFill>
                <a:schemeClr val="tx1"/>
              </a:solidFill>
              <a:ln w="31750" cap="flat" cmpd="sng" algn="ctr">
                <a:solidFill>
                  <a:schemeClr val="tx1"/>
                </a:solidFill>
                <a:prstDash val="solid"/>
              </a:ln>
              <a:effectLst/>
            </p:spPr>
          </p:cxnSp>
          <p:grpSp>
            <p:nvGrpSpPr>
              <p:cNvPr id="734" name="Group 733">
                <a:extLst>
                  <a:ext uri="{FF2B5EF4-FFF2-40B4-BE49-F238E27FC236}">
                    <a16:creationId xmlns:a16="http://schemas.microsoft.com/office/drawing/2014/main" id="{A1F1C624-6A9A-D3BE-7C50-F4990FFD9488}"/>
                  </a:ext>
                </a:extLst>
              </p:cNvPr>
              <p:cNvGrpSpPr/>
              <p:nvPr/>
            </p:nvGrpSpPr>
            <p:grpSpPr>
              <a:xfrm>
                <a:off x="981182" y="5465123"/>
                <a:ext cx="798224" cy="371341"/>
                <a:chOff x="1459215" y="5246899"/>
                <a:chExt cx="798224" cy="371341"/>
              </a:xfrm>
            </p:grpSpPr>
            <p:cxnSp>
              <p:nvCxnSpPr>
                <p:cNvPr id="708" name="Straight Connector 707">
                  <a:extLst>
                    <a:ext uri="{FF2B5EF4-FFF2-40B4-BE49-F238E27FC236}">
                      <a16:creationId xmlns:a16="http://schemas.microsoft.com/office/drawing/2014/main" id="{F151D60A-0492-92B0-FDA4-566E0E6B834A}"/>
                    </a:ext>
                  </a:extLst>
                </p:cNvPr>
                <p:cNvCxnSpPr>
                  <a:cxnSpLocks/>
                </p:cNvCxnSpPr>
                <p:nvPr/>
              </p:nvCxnSpPr>
              <p:spPr>
                <a:xfrm flipH="1">
                  <a:off x="1775704" y="5427354"/>
                  <a:ext cx="481735" cy="0"/>
                </a:xfrm>
                <a:prstGeom prst="line">
                  <a:avLst/>
                </a:prstGeom>
                <a:solidFill>
                  <a:schemeClr val="tx1"/>
                </a:solidFill>
                <a:ln w="31750" cap="flat" cmpd="sng" algn="ctr">
                  <a:solidFill>
                    <a:schemeClr val="tx1"/>
                  </a:solidFill>
                  <a:prstDash val="solid"/>
                </a:ln>
                <a:effectLst/>
              </p:spPr>
            </p:cxnSp>
            <p:sp>
              <p:nvSpPr>
                <p:cNvPr id="706" name="Flowchart: Delay 3">
                  <a:extLst>
                    <a:ext uri="{FF2B5EF4-FFF2-40B4-BE49-F238E27FC236}">
                      <a16:creationId xmlns:a16="http://schemas.microsoft.com/office/drawing/2014/main" id="{B769767D-F677-4C4A-84B6-411ED69C0D6F}"/>
                    </a:ext>
                  </a:extLst>
                </p:cNvPr>
                <p:cNvSpPr/>
                <p:nvPr/>
              </p:nvSpPr>
              <p:spPr>
                <a:xfrm>
                  <a:off x="1459215" y="5246899"/>
                  <a:ext cx="334375" cy="371341"/>
                </a:xfrm>
                <a:prstGeom prst="flowChartDelay">
                  <a:avLst/>
                </a:prstGeom>
                <a:solidFill>
                  <a:schemeClr val="accent2">
                    <a:lumMod val="20000"/>
                    <a:lumOff val="80000"/>
                  </a:schemeClr>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mbria" panose="02040503050406030204" pitchFamily="18" charset="0"/>
                  </a:endParaRPr>
                </a:p>
              </p:txBody>
            </p:sp>
          </p:grpSp>
          <p:sp>
            <p:nvSpPr>
              <p:cNvPr id="324" name="Rectangle 323">
                <a:extLst>
                  <a:ext uri="{FF2B5EF4-FFF2-40B4-BE49-F238E27FC236}">
                    <a16:creationId xmlns:a16="http://schemas.microsoft.com/office/drawing/2014/main" id="{966C4972-4C74-84F3-67FA-8620E1547F9B}"/>
                  </a:ext>
                </a:extLst>
              </p:cNvPr>
              <p:cNvSpPr/>
              <p:nvPr/>
            </p:nvSpPr>
            <p:spPr>
              <a:xfrm>
                <a:off x="208475" y="4141275"/>
                <a:ext cx="333746" cy="338554"/>
              </a:xfrm>
              <a:prstGeom prst="rect">
                <a:avLst/>
              </a:prstGeom>
              <a:ln w="31750">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325" name="Rectangle 324">
                <a:extLst>
                  <a:ext uri="{FF2B5EF4-FFF2-40B4-BE49-F238E27FC236}">
                    <a16:creationId xmlns:a16="http://schemas.microsoft.com/office/drawing/2014/main" id="{94F6CDA2-093E-3E09-F857-6AABB1FA7A96}"/>
                  </a:ext>
                </a:extLst>
              </p:cNvPr>
              <p:cNvSpPr/>
              <p:nvPr/>
            </p:nvSpPr>
            <p:spPr>
              <a:xfrm>
                <a:off x="208475" y="4416126"/>
                <a:ext cx="320922" cy="338554"/>
              </a:xfrm>
              <a:prstGeom prst="rect">
                <a:avLst/>
              </a:prstGeom>
              <a:ln w="31750">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cxnSp>
            <p:nvCxnSpPr>
              <p:cNvPr id="327" name="Straight Connector 326">
                <a:extLst>
                  <a:ext uri="{FF2B5EF4-FFF2-40B4-BE49-F238E27FC236}">
                    <a16:creationId xmlns:a16="http://schemas.microsoft.com/office/drawing/2014/main" id="{710F08B6-EBBF-E2ED-09E1-5F16F1F85078}"/>
                  </a:ext>
                </a:extLst>
              </p:cNvPr>
              <p:cNvCxnSpPr>
                <a:cxnSpLocks/>
              </p:cNvCxnSpPr>
              <p:nvPr/>
            </p:nvCxnSpPr>
            <p:spPr>
              <a:xfrm>
                <a:off x="725690" y="4320026"/>
                <a:ext cx="0" cy="1216152"/>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39B429FB-4F16-7EFA-8DE9-DF5EE81B845B}"/>
                  </a:ext>
                </a:extLst>
              </p:cNvPr>
              <p:cNvCxnSpPr>
                <a:cxnSpLocks/>
              </p:cNvCxnSpPr>
              <p:nvPr/>
            </p:nvCxnSpPr>
            <p:spPr>
              <a:xfrm>
                <a:off x="792918" y="4572333"/>
                <a:ext cx="0" cy="1219821"/>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9" name="Flowchart: Connector 9">
                <a:extLst>
                  <a:ext uri="{FF2B5EF4-FFF2-40B4-BE49-F238E27FC236}">
                    <a16:creationId xmlns:a16="http://schemas.microsoft.com/office/drawing/2014/main" id="{9A541027-139F-8AAF-A7E6-687F6D13DBCE}"/>
                  </a:ext>
                </a:extLst>
              </p:cNvPr>
              <p:cNvSpPr/>
              <p:nvPr/>
            </p:nvSpPr>
            <p:spPr>
              <a:xfrm>
                <a:off x="545156" y="5299993"/>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330" name="Rectangle 329">
                <a:extLst>
                  <a:ext uri="{FF2B5EF4-FFF2-40B4-BE49-F238E27FC236}">
                    <a16:creationId xmlns:a16="http://schemas.microsoft.com/office/drawing/2014/main" id="{0F695186-71F4-17A6-34A9-024A94F0FEDD}"/>
                  </a:ext>
                </a:extLst>
              </p:cNvPr>
              <p:cNvSpPr/>
              <p:nvPr/>
            </p:nvSpPr>
            <p:spPr>
              <a:xfrm>
                <a:off x="208475" y="5160743"/>
                <a:ext cx="452368" cy="338554"/>
              </a:xfrm>
              <a:prstGeom prst="rect">
                <a:avLst/>
              </a:prstGeom>
              <a:ln w="31750">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prstClr val="black"/>
                    </a:solidFill>
                    <a:effectLst/>
                    <a:uLnTx/>
                    <a:uFillTx/>
                    <a:latin typeface="Avenir Next" panose="020B0503020202020204" pitchFamily="34" charset="0"/>
                  </a:rPr>
                  <a:t>in</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nvGrpSpPr>
              <p:cNvPr id="331" name="Group 330">
                <a:extLst>
                  <a:ext uri="{FF2B5EF4-FFF2-40B4-BE49-F238E27FC236}">
                    <a16:creationId xmlns:a16="http://schemas.microsoft.com/office/drawing/2014/main" id="{A44780B9-4CA3-4CD3-32CF-E182805281E8}"/>
                  </a:ext>
                </a:extLst>
              </p:cNvPr>
              <p:cNvGrpSpPr/>
              <p:nvPr/>
            </p:nvGrpSpPr>
            <p:grpSpPr>
              <a:xfrm>
                <a:off x="1753498" y="5162594"/>
                <a:ext cx="752345" cy="367122"/>
                <a:chOff x="2627784" y="3086962"/>
                <a:chExt cx="3888432" cy="1566174"/>
              </a:xfrm>
              <a:solidFill>
                <a:schemeClr val="tx1"/>
              </a:solidFill>
            </p:grpSpPr>
            <p:cxnSp>
              <p:nvCxnSpPr>
                <p:cNvPr id="335" name="Straight Connector 334">
                  <a:extLst>
                    <a:ext uri="{FF2B5EF4-FFF2-40B4-BE49-F238E27FC236}">
                      <a16:creationId xmlns:a16="http://schemas.microsoft.com/office/drawing/2014/main" id="{989DBA56-9584-397E-60A1-C5359268B0FA}"/>
                    </a:ext>
                  </a:extLst>
                </p:cNvPr>
                <p:cNvCxnSpPr/>
                <p:nvPr/>
              </p:nvCxnSpPr>
              <p:spPr>
                <a:xfrm flipH="1">
                  <a:off x="2627784" y="3284984"/>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BD45F1FB-AA29-9D29-7C96-2518255B66CF}"/>
                    </a:ext>
                  </a:extLst>
                </p:cNvPr>
                <p:cNvCxnSpPr/>
                <p:nvPr/>
              </p:nvCxnSpPr>
              <p:spPr>
                <a:xfrm flipH="1">
                  <a:off x="5436096" y="3838795"/>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7" name="Flowchart: Stored Data 4">
                  <a:extLst>
                    <a:ext uri="{FF2B5EF4-FFF2-40B4-BE49-F238E27FC236}">
                      <a16:creationId xmlns:a16="http://schemas.microsoft.com/office/drawing/2014/main" id="{C6329B9D-698D-A9EE-752F-15BF92356FF5}"/>
                    </a:ext>
                  </a:extLst>
                </p:cNvPr>
                <p:cNvSpPr/>
                <p:nvPr/>
              </p:nvSpPr>
              <p:spPr>
                <a:xfrm rot="10800000">
                  <a:off x="3491880" y="3086962"/>
                  <a:ext cx="1944216" cy="1566174"/>
                </a:xfrm>
                <a:prstGeom prst="flowChartOnlineStorage">
                  <a:avLst/>
                </a:prstGeom>
                <a:solidFill>
                  <a:schemeClr val="accent6">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mbria" panose="02040503050406030204" pitchFamily="18" charset="0"/>
                  </a:endParaRPr>
                </a:p>
              </p:txBody>
            </p:sp>
          </p:grpSp>
          <p:sp>
            <p:nvSpPr>
              <p:cNvPr id="333" name="Flowchart: Connector 11">
                <a:extLst>
                  <a:ext uri="{FF2B5EF4-FFF2-40B4-BE49-F238E27FC236}">
                    <a16:creationId xmlns:a16="http://schemas.microsoft.com/office/drawing/2014/main" id="{93672375-DA51-86D9-76FB-EB9A82355C64}"/>
                  </a:ext>
                </a:extLst>
              </p:cNvPr>
              <p:cNvSpPr/>
              <p:nvPr/>
            </p:nvSpPr>
            <p:spPr>
              <a:xfrm>
                <a:off x="2486827" y="5313510"/>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mbria" panose="02040503050406030204" pitchFamily="18" charset="0"/>
                </a:endParaRPr>
              </a:p>
            </p:txBody>
          </p:sp>
          <p:sp>
            <p:nvSpPr>
              <p:cNvPr id="334" name="Rectangle 333">
                <a:extLst>
                  <a:ext uri="{FF2B5EF4-FFF2-40B4-BE49-F238E27FC236}">
                    <a16:creationId xmlns:a16="http://schemas.microsoft.com/office/drawing/2014/main" id="{C2FC3151-1BD1-ACC1-0059-07860A169FF3}"/>
                  </a:ext>
                </a:extLst>
              </p:cNvPr>
              <p:cNvSpPr/>
              <p:nvPr/>
            </p:nvSpPr>
            <p:spPr>
              <a:xfrm>
                <a:off x="2498095" y="5188507"/>
                <a:ext cx="548548" cy="338554"/>
              </a:xfrm>
              <a:prstGeom prst="rect">
                <a:avLst/>
              </a:prstGeom>
              <a:ln w="31750">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prstClr val="black"/>
                    </a:solidFill>
                    <a:effectLst/>
                    <a:uLnTx/>
                    <a:uFillTx/>
                    <a:latin typeface="Avenir Next" panose="020B0503020202020204" pitchFamily="34" charset="0"/>
                  </a:rPr>
                  <a:t>out</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nvGrpSpPr>
              <p:cNvPr id="723" name="Group 722">
                <a:extLst>
                  <a:ext uri="{FF2B5EF4-FFF2-40B4-BE49-F238E27FC236}">
                    <a16:creationId xmlns:a16="http://schemas.microsoft.com/office/drawing/2014/main" id="{B39D4A8F-6357-F4AD-58CB-FC9A85A816DA}"/>
                  </a:ext>
                </a:extLst>
              </p:cNvPr>
              <p:cNvGrpSpPr/>
              <p:nvPr/>
            </p:nvGrpSpPr>
            <p:grpSpPr>
              <a:xfrm>
                <a:off x="387754" y="4166093"/>
                <a:ext cx="941524" cy="562135"/>
                <a:chOff x="1943277" y="4431876"/>
                <a:chExt cx="941524" cy="562135"/>
              </a:xfrm>
            </p:grpSpPr>
            <p:sp>
              <p:nvSpPr>
                <p:cNvPr id="719" name="Flowchart: Stored Data 4">
                  <a:extLst>
                    <a:ext uri="{FF2B5EF4-FFF2-40B4-BE49-F238E27FC236}">
                      <a16:creationId xmlns:a16="http://schemas.microsoft.com/office/drawing/2014/main" id="{ED07682D-F6D9-A93B-8C2A-6EA9C0EFF1FD}"/>
                    </a:ext>
                  </a:extLst>
                </p:cNvPr>
                <p:cNvSpPr/>
                <p:nvPr/>
              </p:nvSpPr>
              <p:spPr>
                <a:xfrm rot="10800000">
                  <a:off x="2508629" y="4530496"/>
                  <a:ext cx="376172" cy="367122"/>
                </a:xfrm>
                <a:prstGeom prst="flowChartOnlineStorage">
                  <a:avLst/>
                </a:prstGeom>
                <a:solidFill>
                  <a:schemeClr val="accent1">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mbria" panose="02040503050406030204" pitchFamily="18" charset="0"/>
                  </a:endParaRPr>
                </a:p>
              </p:txBody>
            </p:sp>
            <p:sp>
              <p:nvSpPr>
                <p:cNvPr id="722" name="Arc 721">
                  <a:extLst>
                    <a:ext uri="{FF2B5EF4-FFF2-40B4-BE49-F238E27FC236}">
                      <a16:creationId xmlns:a16="http://schemas.microsoft.com/office/drawing/2014/main" id="{9C97B469-EE6A-9FBF-97A0-F17C93B77EEF}"/>
                    </a:ext>
                  </a:extLst>
                </p:cNvPr>
                <p:cNvSpPr/>
                <p:nvPr/>
              </p:nvSpPr>
              <p:spPr>
                <a:xfrm rot="2700000">
                  <a:off x="1928672" y="4446481"/>
                  <a:ext cx="562135" cy="532925"/>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4" name="Group 723">
                <a:extLst>
                  <a:ext uri="{FF2B5EF4-FFF2-40B4-BE49-F238E27FC236}">
                    <a16:creationId xmlns:a16="http://schemas.microsoft.com/office/drawing/2014/main" id="{F6DB0CC9-0BBF-DC0C-CF8C-26952B53C599}"/>
                  </a:ext>
                </a:extLst>
              </p:cNvPr>
              <p:cNvGrpSpPr/>
              <p:nvPr/>
            </p:nvGrpSpPr>
            <p:grpSpPr>
              <a:xfrm>
                <a:off x="1277817" y="4294644"/>
                <a:ext cx="1231118" cy="562135"/>
                <a:chOff x="1862668" y="4431876"/>
                <a:chExt cx="1231118" cy="562135"/>
              </a:xfrm>
            </p:grpSpPr>
            <p:grpSp>
              <p:nvGrpSpPr>
                <p:cNvPr id="725" name="Group 724">
                  <a:extLst>
                    <a:ext uri="{FF2B5EF4-FFF2-40B4-BE49-F238E27FC236}">
                      <a16:creationId xmlns:a16="http://schemas.microsoft.com/office/drawing/2014/main" id="{C0CCE39B-DDAD-8EC3-FDED-853FE890EE96}"/>
                    </a:ext>
                  </a:extLst>
                </p:cNvPr>
                <p:cNvGrpSpPr/>
                <p:nvPr/>
              </p:nvGrpSpPr>
              <p:grpSpPr>
                <a:xfrm>
                  <a:off x="1862668" y="4530496"/>
                  <a:ext cx="1231118" cy="367122"/>
                  <a:chOff x="153284" y="3086962"/>
                  <a:chExt cx="6362932" cy="1566174"/>
                </a:xfrm>
                <a:solidFill>
                  <a:schemeClr val="tx1"/>
                </a:solidFill>
              </p:grpSpPr>
              <p:cxnSp>
                <p:nvCxnSpPr>
                  <p:cNvPr id="727" name="Straight Connector 726">
                    <a:extLst>
                      <a:ext uri="{FF2B5EF4-FFF2-40B4-BE49-F238E27FC236}">
                        <a16:creationId xmlns:a16="http://schemas.microsoft.com/office/drawing/2014/main" id="{A49B1AC7-70E1-B294-82D2-C12CE12FDFB2}"/>
                      </a:ext>
                    </a:extLst>
                  </p:cNvPr>
                  <p:cNvCxnSpPr/>
                  <p:nvPr/>
                </p:nvCxnSpPr>
                <p:spPr>
                  <a:xfrm flipH="1">
                    <a:off x="2627784" y="3284984"/>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id="{DB9645DB-1A1B-FE91-809F-0A0E4FD5D137}"/>
                      </a:ext>
                    </a:extLst>
                  </p:cNvPr>
                  <p:cNvCxnSpPr>
                    <a:cxnSpLocks/>
                  </p:cNvCxnSpPr>
                  <p:nvPr/>
                </p:nvCxnSpPr>
                <p:spPr>
                  <a:xfrm flipH="1">
                    <a:off x="153284" y="4437114"/>
                    <a:ext cx="3544501"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9" name="Straight Connector 728">
                    <a:extLst>
                      <a:ext uri="{FF2B5EF4-FFF2-40B4-BE49-F238E27FC236}">
                        <a16:creationId xmlns:a16="http://schemas.microsoft.com/office/drawing/2014/main" id="{7996E093-0B41-1262-B9CB-460FE766241D}"/>
                      </a:ext>
                    </a:extLst>
                  </p:cNvPr>
                  <p:cNvCxnSpPr/>
                  <p:nvPr/>
                </p:nvCxnSpPr>
                <p:spPr>
                  <a:xfrm flipH="1">
                    <a:off x="5436096" y="3838795"/>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30" name="Flowchart: Stored Data 4">
                    <a:extLst>
                      <a:ext uri="{FF2B5EF4-FFF2-40B4-BE49-F238E27FC236}">
                        <a16:creationId xmlns:a16="http://schemas.microsoft.com/office/drawing/2014/main" id="{514115C1-E070-3F35-6037-A0A263DA8184}"/>
                      </a:ext>
                    </a:extLst>
                  </p:cNvPr>
                  <p:cNvSpPr/>
                  <p:nvPr/>
                </p:nvSpPr>
                <p:spPr>
                  <a:xfrm rot="10800000">
                    <a:off x="3491880" y="3086962"/>
                    <a:ext cx="1944216" cy="1566174"/>
                  </a:xfrm>
                  <a:prstGeom prst="flowChartOnlineStorage">
                    <a:avLst/>
                  </a:prstGeom>
                  <a:solidFill>
                    <a:schemeClr val="accent1">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mbria" panose="02040503050406030204" pitchFamily="18" charset="0"/>
                    </a:endParaRPr>
                  </a:p>
                </p:txBody>
              </p:sp>
            </p:grpSp>
            <p:sp>
              <p:nvSpPr>
                <p:cNvPr id="726" name="Arc 725">
                  <a:extLst>
                    <a:ext uri="{FF2B5EF4-FFF2-40B4-BE49-F238E27FC236}">
                      <a16:creationId xmlns:a16="http://schemas.microsoft.com/office/drawing/2014/main" id="{8472DE3E-FAC8-FA9F-E14A-2AF0BB094CC9}"/>
                    </a:ext>
                  </a:extLst>
                </p:cNvPr>
                <p:cNvSpPr/>
                <p:nvPr/>
              </p:nvSpPr>
              <p:spPr>
                <a:xfrm rot="2700000">
                  <a:off x="1928672" y="4446481"/>
                  <a:ext cx="562135" cy="532925"/>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31" name="Flowchart: Connector 11">
                <a:extLst>
                  <a:ext uri="{FF2B5EF4-FFF2-40B4-BE49-F238E27FC236}">
                    <a16:creationId xmlns:a16="http://schemas.microsoft.com/office/drawing/2014/main" id="{C5604EFF-9854-0A3B-9CE3-7156F936F49F}"/>
                  </a:ext>
                </a:extLst>
              </p:cNvPr>
              <p:cNvSpPr/>
              <p:nvPr/>
            </p:nvSpPr>
            <p:spPr>
              <a:xfrm>
                <a:off x="2477196" y="4539832"/>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mbria" panose="02040503050406030204" pitchFamily="18" charset="0"/>
                </a:endParaRPr>
              </a:p>
            </p:txBody>
          </p:sp>
          <p:cxnSp>
            <p:nvCxnSpPr>
              <p:cNvPr id="740" name="Straight Connector 739">
                <a:extLst>
                  <a:ext uri="{FF2B5EF4-FFF2-40B4-BE49-F238E27FC236}">
                    <a16:creationId xmlns:a16="http://schemas.microsoft.com/office/drawing/2014/main" id="{4E92D7D6-84E9-DB3F-0127-4A438799E889}"/>
                  </a:ext>
                </a:extLst>
              </p:cNvPr>
              <p:cNvCxnSpPr>
                <a:cxnSpLocks/>
              </p:cNvCxnSpPr>
              <p:nvPr/>
            </p:nvCxnSpPr>
            <p:spPr>
              <a:xfrm flipH="1">
                <a:off x="784230" y="5781445"/>
                <a:ext cx="208985"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a:extLst>
                  <a:ext uri="{FF2B5EF4-FFF2-40B4-BE49-F238E27FC236}">
                    <a16:creationId xmlns:a16="http://schemas.microsoft.com/office/drawing/2014/main" id="{13472D66-385D-BDE9-A7D6-519ECFF0E62B}"/>
                  </a:ext>
                </a:extLst>
              </p:cNvPr>
              <p:cNvCxnSpPr>
                <a:cxnSpLocks/>
              </p:cNvCxnSpPr>
              <p:nvPr/>
            </p:nvCxnSpPr>
            <p:spPr>
              <a:xfrm flipH="1">
                <a:off x="719037" y="5525946"/>
                <a:ext cx="262145"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47" name="Flowchart: Delay 3">
                <a:extLst>
                  <a:ext uri="{FF2B5EF4-FFF2-40B4-BE49-F238E27FC236}">
                    <a16:creationId xmlns:a16="http://schemas.microsoft.com/office/drawing/2014/main" id="{B1E538C7-CDB4-3AA1-3857-64E0BA14F3B6}"/>
                  </a:ext>
                </a:extLst>
              </p:cNvPr>
              <p:cNvSpPr/>
              <p:nvPr/>
            </p:nvSpPr>
            <p:spPr>
              <a:xfrm>
                <a:off x="1512111" y="5033490"/>
                <a:ext cx="334375" cy="371341"/>
              </a:xfrm>
              <a:prstGeom prst="flowChartDelay">
                <a:avLst/>
              </a:prstGeom>
              <a:solidFill>
                <a:schemeClr val="accent2">
                  <a:lumMod val="20000"/>
                  <a:lumOff val="80000"/>
                </a:schemeClr>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mbria" panose="02040503050406030204" pitchFamily="18" charset="0"/>
                </a:endParaRPr>
              </a:p>
            </p:txBody>
          </p:sp>
          <p:cxnSp>
            <p:nvCxnSpPr>
              <p:cNvPr id="750" name="Straight Connector 749">
                <a:extLst>
                  <a:ext uri="{FF2B5EF4-FFF2-40B4-BE49-F238E27FC236}">
                    <a16:creationId xmlns:a16="http://schemas.microsoft.com/office/drawing/2014/main" id="{CCBD4D62-41B3-D3BA-4C3F-35E4D1699F2F}"/>
                  </a:ext>
                </a:extLst>
              </p:cNvPr>
              <p:cNvCxnSpPr/>
              <p:nvPr/>
            </p:nvCxnSpPr>
            <p:spPr>
              <a:xfrm flipH="1">
                <a:off x="1753498" y="5478154"/>
                <a:ext cx="208985"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id="{A71F47DB-DFE2-F1BE-F739-981BCAFED3C9}"/>
                  </a:ext>
                </a:extLst>
              </p:cNvPr>
              <p:cNvCxnSpPr>
                <a:cxnSpLocks/>
              </p:cNvCxnSpPr>
              <p:nvPr/>
            </p:nvCxnSpPr>
            <p:spPr>
              <a:xfrm>
                <a:off x="1766558" y="5477889"/>
                <a:ext cx="0" cy="159246"/>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id="{48928786-455C-7DD1-8C33-97285C571170}"/>
                  </a:ext>
                </a:extLst>
              </p:cNvPr>
              <p:cNvCxnSpPr>
                <a:cxnSpLocks/>
              </p:cNvCxnSpPr>
              <p:nvPr/>
            </p:nvCxnSpPr>
            <p:spPr>
              <a:xfrm>
                <a:off x="1289850" y="4709749"/>
                <a:ext cx="0" cy="615562"/>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id="{983005EB-355E-63DF-C372-90B9F65D5108}"/>
                  </a:ext>
                </a:extLst>
              </p:cNvPr>
              <p:cNvCxnSpPr>
                <a:cxnSpLocks/>
              </p:cNvCxnSpPr>
              <p:nvPr/>
            </p:nvCxnSpPr>
            <p:spPr>
              <a:xfrm>
                <a:off x="1404519" y="4443693"/>
                <a:ext cx="0" cy="645004"/>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B6F78CFD-19B5-A15B-173A-599FBBB4A285}"/>
                  </a:ext>
                </a:extLst>
              </p:cNvPr>
              <p:cNvCxnSpPr>
                <a:cxnSpLocks/>
              </p:cNvCxnSpPr>
              <p:nvPr/>
            </p:nvCxnSpPr>
            <p:spPr>
              <a:xfrm flipH="1">
                <a:off x="1392486" y="5084686"/>
                <a:ext cx="126511"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32" name="Group 931">
            <a:extLst>
              <a:ext uri="{FF2B5EF4-FFF2-40B4-BE49-F238E27FC236}">
                <a16:creationId xmlns:a16="http://schemas.microsoft.com/office/drawing/2014/main" id="{9AA39F5E-CB4B-F045-2441-BC78F1F3253E}"/>
              </a:ext>
            </a:extLst>
          </p:cNvPr>
          <p:cNvGrpSpPr/>
          <p:nvPr/>
        </p:nvGrpSpPr>
        <p:grpSpPr>
          <a:xfrm>
            <a:off x="3597098" y="4367149"/>
            <a:ext cx="1949208" cy="1544111"/>
            <a:chOff x="3254297" y="4237296"/>
            <a:chExt cx="2100787" cy="1664188"/>
          </a:xfrm>
        </p:grpSpPr>
        <p:sp>
          <p:nvSpPr>
            <p:cNvPr id="767" name="Right Arrow 766">
              <a:extLst>
                <a:ext uri="{FF2B5EF4-FFF2-40B4-BE49-F238E27FC236}">
                  <a16:creationId xmlns:a16="http://schemas.microsoft.com/office/drawing/2014/main" id="{9356BE1E-CC6A-B1EE-0D89-7BDBCB62947E}"/>
                </a:ext>
              </a:extLst>
            </p:cNvPr>
            <p:cNvSpPr/>
            <p:nvPr/>
          </p:nvSpPr>
          <p:spPr>
            <a:xfrm>
              <a:off x="3756888" y="4237296"/>
              <a:ext cx="1095605" cy="62667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C00000"/>
                </a:solidFill>
                <a:latin typeface="Cambria" panose="02040503050406030204" pitchFamily="18" charset="0"/>
              </a:endParaRPr>
            </a:p>
          </p:txBody>
        </p:sp>
        <p:grpSp>
          <p:nvGrpSpPr>
            <p:cNvPr id="868" name="Group 867">
              <a:extLst>
                <a:ext uri="{FF2B5EF4-FFF2-40B4-BE49-F238E27FC236}">
                  <a16:creationId xmlns:a16="http://schemas.microsoft.com/office/drawing/2014/main" id="{74732692-2322-2EC2-BAD4-51FB9E075F7E}"/>
                </a:ext>
              </a:extLst>
            </p:cNvPr>
            <p:cNvGrpSpPr/>
            <p:nvPr/>
          </p:nvGrpSpPr>
          <p:grpSpPr>
            <a:xfrm>
              <a:off x="3254297" y="5045138"/>
              <a:ext cx="2100787" cy="856346"/>
              <a:chOff x="1625773" y="3594322"/>
              <a:chExt cx="4818362" cy="1964114"/>
            </a:xfrm>
          </p:grpSpPr>
          <p:grpSp>
            <p:nvGrpSpPr>
              <p:cNvPr id="812" name="Group 811">
                <a:extLst>
                  <a:ext uri="{FF2B5EF4-FFF2-40B4-BE49-F238E27FC236}">
                    <a16:creationId xmlns:a16="http://schemas.microsoft.com/office/drawing/2014/main" id="{C63C516A-318A-3985-FDD2-A6EFD15B317E}"/>
                  </a:ext>
                </a:extLst>
              </p:cNvPr>
              <p:cNvGrpSpPr/>
              <p:nvPr/>
            </p:nvGrpSpPr>
            <p:grpSpPr>
              <a:xfrm>
                <a:off x="1630903" y="3594322"/>
                <a:ext cx="2040689" cy="906059"/>
                <a:chOff x="270003" y="1188132"/>
                <a:chExt cx="2040689" cy="906059"/>
              </a:xfrm>
            </p:grpSpPr>
            <p:sp>
              <p:nvSpPr>
                <p:cNvPr id="813" name="Flowchart: Delay 3">
                  <a:extLst>
                    <a:ext uri="{FF2B5EF4-FFF2-40B4-BE49-F238E27FC236}">
                      <a16:creationId xmlns:a16="http://schemas.microsoft.com/office/drawing/2014/main" id="{031540F3-738E-CCC7-D9D8-1339E561C6BD}"/>
                    </a:ext>
                  </a:extLst>
                </p:cNvPr>
                <p:cNvSpPr/>
                <p:nvPr/>
              </p:nvSpPr>
              <p:spPr>
                <a:xfrm>
                  <a:off x="1097571" y="1294320"/>
                  <a:ext cx="464016" cy="515314"/>
                </a:xfrm>
                <a:prstGeom prst="flowChartDelay">
                  <a:avLst/>
                </a:prstGeom>
                <a:solidFill>
                  <a:schemeClr val="accent2">
                    <a:lumMod val="20000"/>
                    <a:lumOff val="80000"/>
                  </a:schemeClr>
                </a:solidFill>
                <a:ln w="28575"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cxnSp>
              <p:nvCxnSpPr>
                <p:cNvPr id="814" name="Straight Connector 813">
                  <a:extLst>
                    <a:ext uri="{FF2B5EF4-FFF2-40B4-BE49-F238E27FC236}">
                      <a16:creationId xmlns:a16="http://schemas.microsoft.com/office/drawing/2014/main" id="{4F70308D-B054-D902-87B7-406F0F7FD513}"/>
                    </a:ext>
                  </a:extLst>
                </p:cNvPr>
                <p:cNvCxnSpPr/>
                <p:nvPr/>
              </p:nvCxnSpPr>
              <p:spPr>
                <a:xfrm flipH="1">
                  <a:off x="807561" y="1364590"/>
                  <a:ext cx="290010" cy="0"/>
                </a:xfrm>
                <a:prstGeom prst="line">
                  <a:avLst/>
                </a:prstGeom>
                <a:solidFill>
                  <a:schemeClr val="tx1"/>
                </a:solidFill>
                <a:ln w="25400" cap="flat" cmpd="sng" algn="ctr">
                  <a:solidFill>
                    <a:schemeClr val="tx1"/>
                  </a:solidFill>
                  <a:prstDash val="solid"/>
                </a:ln>
                <a:effectLst/>
              </p:spPr>
            </p:cxnSp>
            <p:cxnSp>
              <p:nvCxnSpPr>
                <p:cNvPr id="815" name="Straight Connector 814">
                  <a:extLst>
                    <a:ext uri="{FF2B5EF4-FFF2-40B4-BE49-F238E27FC236}">
                      <a16:creationId xmlns:a16="http://schemas.microsoft.com/office/drawing/2014/main" id="{4F8965C5-7C06-4267-538E-0E2EF4346A6C}"/>
                    </a:ext>
                  </a:extLst>
                </p:cNvPr>
                <p:cNvCxnSpPr/>
                <p:nvPr/>
              </p:nvCxnSpPr>
              <p:spPr>
                <a:xfrm flipH="1">
                  <a:off x="807561" y="1739364"/>
                  <a:ext cx="290010" cy="0"/>
                </a:xfrm>
                <a:prstGeom prst="line">
                  <a:avLst/>
                </a:prstGeom>
                <a:solidFill>
                  <a:schemeClr val="tx1"/>
                </a:solidFill>
                <a:ln w="25400" cap="flat" cmpd="sng" algn="ctr">
                  <a:solidFill>
                    <a:schemeClr val="tx1"/>
                  </a:solidFill>
                  <a:prstDash val="solid"/>
                </a:ln>
                <a:effectLst/>
              </p:spPr>
            </p:cxnSp>
            <p:sp>
              <p:nvSpPr>
                <p:cNvPr id="816" name="Flowchart: Connector 8">
                  <a:extLst>
                    <a:ext uri="{FF2B5EF4-FFF2-40B4-BE49-F238E27FC236}">
                      <a16:creationId xmlns:a16="http://schemas.microsoft.com/office/drawing/2014/main" id="{4A4027AC-EB99-63C8-5917-3D89A04333F0}"/>
                    </a:ext>
                  </a:extLst>
                </p:cNvPr>
                <p:cNvSpPr/>
                <p:nvPr/>
              </p:nvSpPr>
              <p:spPr>
                <a:xfrm>
                  <a:off x="749559" y="1329455"/>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17" name="Flowchart: Connector 9">
                  <a:extLst>
                    <a:ext uri="{FF2B5EF4-FFF2-40B4-BE49-F238E27FC236}">
                      <a16:creationId xmlns:a16="http://schemas.microsoft.com/office/drawing/2014/main" id="{D81BAFD5-A3DF-54A0-F94A-80783B0337A2}"/>
                    </a:ext>
                  </a:extLst>
                </p:cNvPr>
                <p:cNvSpPr/>
                <p:nvPr/>
              </p:nvSpPr>
              <p:spPr>
                <a:xfrm>
                  <a:off x="755799" y="17042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18" name="Rectangle 817">
                  <a:extLst>
                    <a:ext uri="{FF2B5EF4-FFF2-40B4-BE49-F238E27FC236}">
                      <a16:creationId xmlns:a16="http://schemas.microsoft.com/office/drawing/2014/main" id="{20147177-2793-17B5-0F22-A725BB12C58C}"/>
                    </a:ext>
                  </a:extLst>
                </p:cNvPr>
                <p:cNvSpPr/>
                <p:nvPr/>
              </p:nvSpPr>
              <p:spPr>
                <a:xfrm>
                  <a:off x="270003" y="1188132"/>
                  <a:ext cx="576081"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19" name="Rectangle 818">
                  <a:extLst>
                    <a:ext uri="{FF2B5EF4-FFF2-40B4-BE49-F238E27FC236}">
                      <a16:creationId xmlns:a16="http://schemas.microsoft.com/office/drawing/2014/main" id="{7915463C-6C78-B748-DE30-306B16F3B2CB}"/>
                    </a:ext>
                  </a:extLst>
                </p:cNvPr>
                <p:cNvSpPr/>
                <p:nvPr/>
              </p:nvSpPr>
              <p:spPr>
                <a:xfrm>
                  <a:off x="282122" y="1569546"/>
                  <a:ext cx="560007"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20" name="Rectangle 819">
                  <a:extLst>
                    <a:ext uri="{FF2B5EF4-FFF2-40B4-BE49-F238E27FC236}">
                      <a16:creationId xmlns:a16="http://schemas.microsoft.com/office/drawing/2014/main" id="{D30D10C6-4064-0EEC-839A-A86F1687803D}"/>
                    </a:ext>
                  </a:extLst>
                </p:cNvPr>
                <p:cNvSpPr/>
                <p:nvPr/>
              </p:nvSpPr>
              <p:spPr>
                <a:xfrm>
                  <a:off x="1744253" y="1284316"/>
                  <a:ext cx="566439"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21" name="Straight Connector 820">
                  <a:extLst>
                    <a:ext uri="{FF2B5EF4-FFF2-40B4-BE49-F238E27FC236}">
                      <a16:creationId xmlns:a16="http://schemas.microsoft.com/office/drawing/2014/main" id="{8370B5D7-9057-10CB-3385-C70CEB895032}"/>
                    </a:ext>
                  </a:extLst>
                </p:cNvPr>
                <p:cNvCxnSpPr/>
                <p:nvPr/>
              </p:nvCxnSpPr>
              <p:spPr>
                <a:xfrm flipH="1">
                  <a:off x="1573902" y="1572620"/>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22" name="Flowchart: Connector 11">
                  <a:extLst>
                    <a:ext uri="{FF2B5EF4-FFF2-40B4-BE49-F238E27FC236}">
                      <a16:creationId xmlns:a16="http://schemas.microsoft.com/office/drawing/2014/main" id="{2491A6F3-2B07-BD29-457A-9CE12E37337C}"/>
                    </a:ext>
                  </a:extLst>
                </p:cNvPr>
                <p:cNvSpPr/>
                <p:nvPr/>
              </p:nvSpPr>
              <p:spPr>
                <a:xfrm>
                  <a:off x="1829156" y="15370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823" name="Group 822">
                <a:extLst>
                  <a:ext uri="{FF2B5EF4-FFF2-40B4-BE49-F238E27FC236}">
                    <a16:creationId xmlns:a16="http://schemas.microsoft.com/office/drawing/2014/main" id="{5FB9F9EB-3D2C-C9DA-B534-5F0565BC64E1}"/>
                  </a:ext>
                </a:extLst>
              </p:cNvPr>
              <p:cNvGrpSpPr/>
              <p:nvPr/>
            </p:nvGrpSpPr>
            <p:grpSpPr>
              <a:xfrm>
                <a:off x="1625773" y="4652377"/>
                <a:ext cx="2055856" cy="906059"/>
                <a:chOff x="358356" y="2010575"/>
                <a:chExt cx="2055856" cy="906059"/>
              </a:xfrm>
            </p:grpSpPr>
            <p:sp>
              <p:nvSpPr>
                <p:cNvPr id="824" name="Flowchart: Stored Data 4">
                  <a:extLst>
                    <a:ext uri="{FF2B5EF4-FFF2-40B4-BE49-F238E27FC236}">
                      <a16:creationId xmlns:a16="http://schemas.microsoft.com/office/drawing/2014/main" id="{1D70E46F-EC32-CC30-9E10-8155831580FB}"/>
                    </a:ext>
                  </a:extLst>
                </p:cNvPr>
                <p:cNvSpPr/>
                <p:nvPr/>
              </p:nvSpPr>
              <p:spPr>
                <a:xfrm rot="10800000">
                  <a:off x="1126571" y="2107580"/>
                  <a:ext cx="522018" cy="509459"/>
                </a:xfrm>
                <a:prstGeom prst="flowChartOnlineStorage">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Avenir Next" panose="020B0503020202020204" pitchFamily="34" charset="0"/>
                  </a:endParaRPr>
                </a:p>
              </p:txBody>
            </p:sp>
            <p:cxnSp>
              <p:nvCxnSpPr>
                <p:cNvPr id="825" name="Straight Connector 824">
                  <a:extLst>
                    <a:ext uri="{FF2B5EF4-FFF2-40B4-BE49-F238E27FC236}">
                      <a16:creationId xmlns:a16="http://schemas.microsoft.com/office/drawing/2014/main" id="{07A9CB46-6D68-7751-3FE6-6AFB166B5D92}"/>
                    </a:ext>
                  </a:extLst>
                </p:cNvPr>
                <p:cNvCxnSpPr/>
                <p:nvPr/>
              </p:nvCxnSpPr>
              <p:spPr>
                <a:xfrm flipH="1">
                  <a:off x="895914" y="2187033"/>
                  <a:ext cx="290010" cy="0"/>
                </a:xfrm>
                <a:prstGeom prst="line">
                  <a:avLst/>
                </a:prstGeom>
                <a:solidFill>
                  <a:schemeClr val="tx1"/>
                </a:solidFill>
                <a:ln w="25400" cap="flat" cmpd="sng" algn="ctr">
                  <a:solidFill>
                    <a:schemeClr val="tx1"/>
                  </a:solidFill>
                  <a:prstDash val="solid"/>
                </a:ln>
                <a:effectLst/>
              </p:spPr>
            </p:cxnSp>
            <p:cxnSp>
              <p:nvCxnSpPr>
                <p:cNvPr id="826" name="Straight Connector 825">
                  <a:extLst>
                    <a:ext uri="{FF2B5EF4-FFF2-40B4-BE49-F238E27FC236}">
                      <a16:creationId xmlns:a16="http://schemas.microsoft.com/office/drawing/2014/main" id="{F20F1BF3-3660-B1E4-405F-F06E2E1AB395}"/>
                    </a:ext>
                  </a:extLst>
                </p:cNvPr>
                <p:cNvCxnSpPr/>
                <p:nvPr/>
              </p:nvCxnSpPr>
              <p:spPr>
                <a:xfrm flipH="1">
                  <a:off x="895914" y="2561807"/>
                  <a:ext cx="290010" cy="0"/>
                </a:xfrm>
                <a:prstGeom prst="line">
                  <a:avLst/>
                </a:prstGeom>
                <a:solidFill>
                  <a:schemeClr val="tx1"/>
                </a:solidFill>
                <a:ln w="25400" cap="flat" cmpd="sng" algn="ctr">
                  <a:solidFill>
                    <a:schemeClr val="tx1"/>
                  </a:solidFill>
                  <a:prstDash val="solid"/>
                </a:ln>
                <a:effectLst/>
              </p:spPr>
            </p:cxnSp>
            <p:sp>
              <p:nvSpPr>
                <p:cNvPr id="827" name="Flowchart: Connector 8">
                  <a:extLst>
                    <a:ext uri="{FF2B5EF4-FFF2-40B4-BE49-F238E27FC236}">
                      <a16:creationId xmlns:a16="http://schemas.microsoft.com/office/drawing/2014/main" id="{3468B345-6122-9B40-A217-3D2E256ADFDB}"/>
                    </a:ext>
                  </a:extLst>
                </p:cNvPr>
                <p:cNvSpPr/>
                <p:nvPr/>
              </p:nvSpPr>
              <p:spPr>
                <a:xfrm>
                  <a:off x="837912" y="2151898"/>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28" name="Flowchart: Connector 9">
                  <a:extLst>
                    <a:ext uri="{FF2B5EF4-FFF2-40B4-BE49-F238E27FC236}">
                      <a16:creationId xmlns:a16="http://schemas.microsoft.com/office/drawing/2014/main" id="{92DBB769-AC45-B16B-9B82-79677FB520AC}"/>
                    </a:ext>
                  </a:extLst>
                </p:cNvPr>
                <p:cNvSpPr/>
                <p:nvPr/>
              </p:nvSpPr>
              <p:spPr>
                <a:xfrm>
                  <a:off x="844152" y="2526672"/>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29" name="Rectangle 828">
                  <a:extLst>
                    <a:ext uri="{FF2B5EF4-FFF2-40B4-BE49-F238E27FC236}">
                      <a16:creationId xmlns:a16="http://schemas.microsoft.com/office/drawing/2014/main" id="{7FB92ED6-63BD-F1FE-E966-2E5258905C01}"/>
                    </a:ext>
                  </a:extLst>
                </p:cNvPr>
                <p:cNvSpPr/>
                <p:nvPr/>
              </p:nvSpPr>
              <p:spPr>
                <a:xfrm>
                  <a:off x="358356" y="2010575"/>
                  <a:ext cx="576081"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30" name="Rectangle 829">
                  <a:extLst>
                    <a:ext uri="{FF2B5EF4-FFF2-40B4-BE49-F238E27FC236}">
                      <a16:creationId xmlns:a16="http://schemas.microsoft.com/office/drawing/2014/main" id="{F1ADA9B8-7BE3-E611-4357-C377BC81809A}"/>
                    </a:ext>
                  </a:extLst>
                </p:cNvPr>
                <p:cNvSpPr/>
                <p:nvPr/>
              </p:nvSpPr>
              <p:spPr>
                <a:xfrm>
                  <a:off x="370477" y="2391989"/>
                  <a:ext cx="560007"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31" name="Rectangle 830">
                  <a:extLst>
                    <a:ext uri="{FF2B5EF4-FFF2-40B4-BE49-F238E27FC236}">
                      <a16:creationId xmlns:a16="http://schemas.microsoft.com/office/drawing/2014/main" id="{2B9B6685-88AF-72F1-F798-D7B06F3CBE1C}"/>
                    </a:ext>
                  </a:extLst>
                </p:cNvPr>
                <p:cNvSpPr/>
                <p:nvPr/>
              </p:nvSpPr>
              <p:spPr>
                <a:xfrm>
                  <a:off x="1847773" y="2110645"/>
                  <a:ext cx="566439"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32" name="Straight Connector 831">
                  <a:extLst>
                    <a:ext uri="{FF2B5EF4-FFF2-40B4-BE49-F238E27FC236}">
                      <a16:creationId xmlns:a16="http://schemas.microsoft.com/office/drawing/2014/main" id="{5A36B7F0-609B-B852-E458-8B34EE086655}"/>
                    </a:ext>
                  </a:extLst>
                </p:cNvPr>
                <p:cNvCxnSpPr/>
                <p:nvPr/>
              </p:nvCxnSpPr>
              <p:spPr>
                <a:xfrm flipH="1">
                  <a:off x="1655800" y="2355704"/>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3" name="Flowchart: Connector 11">
                  <a:extLst>
                    <a:ext uri="{FF2B5EF4-FFF2-40B4-BE49-F238E27FC236}">
                      <a16:creationId xmlns:a16="http://schemas.microsoft.com/office/drawing/2014/main" id="{08B6DE0F-3341-21E0-8386-D231D1B3BE0B}"/>
                    </a:ext>
                  </a:extLst>
                </p:cNvPr>
                <p:cNvSpPr/>
                <p:nvPr/>
              </p:nvSpPr>
              <p:spPr>
                <a:xfrm>
                  <a:off x="1911054" y="2320113"/>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pic>
            <p:nvPicPr>
              <p:cNvPr id="834" name="Picture 833" descr="A picture containing white&#10;&#10;Description automatically generated">
                <a:extLst>
                  <a:ext uri="{FF2B5EF4-FFF2-40B4-BE49-F238E27FC236}">
                    <a16:creationId xmlns:a16="http://schemas.microsoft.com/office/drawing/2014/main" id="{DAC1512F-711D-74C3-0A12-4E8936A15C0F}"/>
                  </a:ext>
                </a:extLst>
              </p:cNvPr>
              <p:cNvPicPr>
                <a:picLocks noChangeAspect="1"/>
              </p:cNvPicPr>
              <p:nvPr/>
            </p:nvPicPr>
            <p:blipFill>
              <a:blip r:embed="rId3"/>
              <a:stretch>
                <a:fillRect/>
              </a:stretch>
            </p:blipFill>
            <p:spPr>
              <a:xfrm>
                <a:off x="3716343" y="3824653"/>
                <a:ext cx="352767" cy="361233"/>
              </a:xfrm>
              <a:prstGeom prst="rect">
                <a:avLst/>
              </a:prstGeom>
            </p:spPr>
          </p:pic>
          <p:pic>
            <p:nvPicPr>
              <p:cNvPr id="835" name="Picture 834" descr="A picture containing white&#10;&#10;Description automatically generated">
                <a:extLst>
                  <a:ext uri="{FF2B5EF4-FFF2-40B4-BE49-F238E27FC236}">
                    <a16:creationId xmlns:a16="http://schemas.microsoft.com/office/drawing/2014/main" id="{28E89F1B-0A27-A68C-F802-2101AA93D9DB}"/>
                  </a:ext>
                </a:extLst>
              </p:cNvPr>
              <p:cNvPicPr>
                <a:picLocks noChangeAspect="1"/>
              </p:cNvPicPr>
              <p:nvPr/>
            </p:nvPicPr>
            <p:blipFill>
              <a:blip r:embed="rId3"/>
              <a:stretch>
                <a:fillRect/>
              </a:stretch>
            </p:blipFill>
            <p:spPr>
              <a:xfrm>
                <a:off x="3735304" y="4805866"/>
                <a:ext cx="371156" cy="380063"/>
              </a:xfrm>
              <a:prstGeom prst="rect">
                <a:avLst/>
              </a:prstGeom>
            </p:spPr>
          </p:pic>
          <p:grpSp>
            <p:nvGrpSpPr>
              <p:cNvPr id="836" name="Group 835">
                <a:extLst>
                  <a:ext uri="{FF2B5EF4-FFF2-40B4-BE49-F238E27FC236}">
                    <a16:creationId xmlns:a16="http://schemas.microsoft.com/office/drawing/2014/main" id="{7067F7D6-4847-D594-A5E0-67AF6156C09C}"/>
                  </a:ext>
                </a:extLst>
              </p:cNvPr>
              <p:cNvGrpSpPr/>
              <p:nvPr/>
            </p:nvGrpSpPr>
            <p:grpSpPr>
              <a:xfrm>
                <a:off x="4369847" y="3604680"/>
                <a:ext cx="2074288" cy="937105"/>
                <a:chOff x="2983259" y="1133408"/>
                <a:chExt cx="2074288" cy="937105"/>
              </a:xfrm>
            </p:grpSpPr>
            <p:grpSp>
              <p:nvGrpSpPr>
                <p:cNvPr id="837" name="Group 836">
                  <a:extLst>
                    <a:ext uri="{FF2B5EF4-FFF2-40B4-BE49-F238E27FC236}">
                      <a16:creationId xmlns:a16="http://schemas.microsoft.com/office/drawing/2014/main" id="{49A61FC1-44AC-E69B-509A-59FC9BCC78B6}"/>
                    </a:ext>
                  </a:extLst>
                </p:cNvPr>
                <p:cNvGrpSpPr/>
                <p:nvPr/>
              </p:nvGrpSpPr>
              <p:grpSpPr>
                <a:xfrm>
                  <a:off x="2983259" y="1133408"/>
                  <a:ext cx="2074288" cy="937105"/>
                  <a:chOff x="3218324" y="1198702"/>
                  <a:chExt cx="2074288" cy="937105"/>
                </a:xfrm>
              </p:grpSpPr>
              <p:grpSp>
                <p:nvGrpSpPr>
                  <p:cNvPr id="840" name="Group 839">
                    <a:extLst>
                      <a:ext uri="{FF2B5EF4-FFF2-40B4-BE49-F238E27FC236}">
                        <a16:creationId xmlns:a16="http://schemas.microsoft.com/office/drawing/2014/main" id="{53F2DECA-FCC5-4831-2526-47CCC3B822ED}"/>
                      </a:ext>
                    </a:extLst>
                  </p:cNvPr>
                  <p:cNvGrpSpPr/>
                  <p:nvPr/>
                </p:nvGrpSpPr>
                <p:grpSpPr>
                  <a:xfrm>
                    <a:off x="3218324" y="1198702"/>
                    <a:ext cx="2074288" cy="727771"/>
                    <a:chOff x="279647" y="1188132"/>
                    <a:chExt cx="2074288" cy="727771"/>
                  </a:xfrm>
                </p:grpSpPr>
                <p:sp>
                  <p:nvSpPr>
                    <p:cNvPr id="842" name="Flowchart: Delay 3">
                      <a:extLst>
                        <a:ext uri="{FF2B5EF4-FFF2-40B4-BE49-F238E27FC236}">
                          <a16:creationId xmlns:a16="http://schemas.microsoft.com/office/drawing/2014/main" id="{630E3828-AC05-87B4-D0E9-1C90CF149727}"/>
                        </a:ext>
                      </a:extLst>
                    </p:cNvPr>
                    <p:cNvSpPr/>
                    <p:nvPr/>
                  </p:nvSpPr>
                  <p:spPr>
                    <a:xfrm>
                      <a:off x="1026691" y="1294320"/>
                      <a:ext cx="512064" cy="515314"/>
                    </a:xfrm>
                    <a:prstGeom prst="ellipse">
                      <a:avLst/>
                    </a:prstGeom>
                    <a:solidFill>
                      <a:schemeClr val="accent2">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1" i="0" u="none" strike="noStrike" kern="0" cap="none" spc="0" normalizeH="0" baseline="0" noProof="0" dirty="0">
                          <a:ln>
                            <a:noFill/>
                          </a:ln>
                          <a:effectLst/>
                          <a:uLnTx/>
                          <a:uFillTx/>
                          <a:latin typeface="Avenir Next" panose="020B0503020202020204" pitchFamily="34" charset="0"/>
                        </a:rPr>
                        <a:t>MAJ</a:t>
                      </a:r>
                    </a:p>
                  </p:txBody>
                </p:sp>
                <p:cxnSp>
                  <p:nvCxnSpPr>
                    <p:cNvPr id="843" name="Straight Connector 842">
                      <a:extLst>
                        <a:ext uri="{FF2B5EF4-FFF2-40B4-BE49-F238E27FC236}">
                          <a16:creationId xmlns:a16="http://schemas.microsoft.com/office/drawing/2014/main" id="{EE5B0F5E-D01C-C024-C3E4-FBAB91DE8D7A}"/>
                        </a:ext>
                      </a:extLst>
                    </p:cNvPr>
                    <p:cNvCxnSpPr/>
                    <p:nvPr/>
                  </p:nvCxnSpPr>
                  <p:spPr>
                    <a:xfrm flipH="1">
                      <a:off x="807561" y="1364590"/>
                      <a:ext cx="290010" cy="0"/>
                    </a:xfrm>
                    <a:prstGeom prst="line">
                      <a:avLst/>
                    </a:prstGeom>
                    <a:solidFill>
                      <a:schemeClr val="tx1"/>
                    </a:solidFill>
                    <a:ln w="25400" cap="flat" cmpd="sng" algn="ctr">
                      <a:solidFill>
                        <a:schemeClr val="tx1"/>
                      </a:solidFill>
                      <a:prstDash val="solid"/>
                    </a:ln>
                    <a:effectLst/>
                  </p:spPr>
                </p:cxnSp>
                <p:cxnSp>
                  <p:nvCxnSpPr>
                    <p:cNvPr id="844" name="Straight Connector 843">
                      <a:extLst>
                        <a:ext uri="{FF2B5EF4-FFF2-40B4-BE49-F238E27FC236}">
                          <a16:creationId xmlns:a16="http://schemas.microsoft.com/office/drawing/2014/main" id="{29B7A574-0117-9CD0-819E-04E223D52C5C}"/>
                        </a:ext>
                      </a:extLst>
                    </p:cNvPr>
                    <p:cNvCxnSpPr>
                      <a:cxnSpLocks/>
                      <a:endCxn id="846" idx="6"/>
                    </p:cNvCxnSpPr>
                    <p:nvPr/>
                  </p:nvCxnSpPr>
                  <p:spPr>
                    <a:xfrm flipH="1">
                      <a:off x="813801" y="1568642"/>
                      <a:ext cx="217408" cy="0"/>
                    </a:xfrm>
                    <a:prstGeom prst="line">
                      <a:avLst/>
                    </a:prstGeom>
                    <a:solidFill>
                      <a:schemeClr val="tx1"/>
                    </a:solidFill>
                    <a:ln w="25400" cap="flat" cmpd="sng" algn="ctr">
                      <a:solidFill>
                        <a:schemeClr val="tx1"/>
                      </a:solidFill>
                      <a:prstDash val="solid"/>
                    </a:ln>
                    <a:effectLst/>
                  </p:spPr>
                </p:cxnSp>
                <p:sp>
                  <p:nvSpPr>
                    <p:cNvPr id="845" name="Flowchart: Connector 8">
                      <a:extLst>
                        <a:ext uri="{FF2B5EF4-FFF2-40B4-BE49-F238E27FC236}">
                          <a16:creationId xmlns:a16="http://schemas.microsoft.com/office/drawing/2014/main" id="{2084D290-FE18-9FCE-3ECA-BD8069F29458}"/>
                        </a:ext>
                      </a:extLst>
                    </p:cNvPr>
                    <p:cNvSpPr/>
                    <p:nvPr/>
                  </p:nvSpPr>
                  <p:spPr>
                    <a:xfrm>
                      <a:off x="749559" y="1329455"/>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46" name="Flowchart: Connector 9">
                      <a:extLst>
                        <a:ext uri="{FF2B5EF4-FFF2-40B4-BE49-F238E27FC236}">
                          <a16:creationId xmlns:a16="http://schemas.microsoft.com/office/drawing/2014/main" id="{65F23FDF-6330-5FDE-F3B3-9EC6ED304A4B}"/>
                        </a:ext>
                      </a:extLst>
                    </p:cNvPr>
                    <p:cNvSpPr/>
                    <p:nvPr/>
                  </p:nvSpPr>
                  <p:spPr>
                    <a:xfrm>
                      <a:off x="755799" y="153350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47" name="Rectangle 846">
                      <a:extLst>
                        <a:ext uri="{FF2B5EF4-FFF2-40B4-BE49-F238E27FC236}">
                          <a16:creationId xmlns:a16="http://schemas.microsoft.com/office/drawing/2014/main" id="{1605B9BE-8DA7-D15F-D726-5504AF622200}"/>
                        </a:ext>
                      </a:extLst>
                    </p:cNvPr>
                    <p:cNvSpPr/>
                    <p:nvPr/>
                  </p:nvSpPr>
                  <p:spPr>
                    <a:xfrm>
                      <a:off x="279647" y="1188132"/>
                      <a:ext cx="556793"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48" name="Rectangle 847">
                      <a:extLst>
                        <a:ext uri="{FF2B5EF4-FFF2-40B4-BE49-F238E27FC236}">
                          <a16:creationId xmlns:a16="http://schemas.microsoft.com/office/drawing/2014/main" id="{FC1E47A8-DE4A-2DA6-4535-C5E06B661D60}"/>
                        </a:ext>
                      </a:extLst>
                    </p:cNvPr>
                    <p:cNvSpPr/>
                    <p:nvPr/>
                  </p:nvSpPr>
                  <p:spPr>
                    <a:xfrm>
                      <a:off x="398460" y="1422120"/>
                      <a:ext cx="327333" cy="493783"/>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49" name="Rectangle 848">
                      <a:extLst>
                        <a:ext uri="{FF2B5EF4-FFF2-40B4-BE49-F238E27FC236}">
                          <a16:creationId xmlns:a16="http://schemas.microsoft.com/office/drawing/2014/main" id="{CD18BDF6-D2EF-BF74-FFAB-91921144C376}"/>
                        </a:ext>
                      </a:extLst>
                    </p:cNvPr>
                    <p:cNvSpPr/>
                    <p:nvPr/>
                  </p:nvSpPr>
                  <p:spPr>
                    <a:xfrm>
                      <a:off x="1787496" y="1284316"/>
                      <a:ext cx="566439"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50" name="Straight Connector 849">
                      <a:extLst>
                        <a:ext uri="{FF2B5EF4-FFF2-40B4-BE49-F238E27FC236}">
                          <a16:creationId xmlns:a16="http://schemas.microsoft.com/office/drawing/2014/main" id="{E151B6BA-B73E-2751-288A-6F5B490C63CE}"/>
                        </a:ext>
                      </a:extLst>
                    </p:cNvPr>
                    <p:cNvCxnSpPr/>
                    <p:nvPr/>
                  </p:nvCxnSpPr>
                  <p:spPr>
                    <a:xfrm flipH="1">
                      <a:off x="1545550" y="1572620"/>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51" name="Flowchart: Connector 11">
                      <a:extLst>
                        <a:ext uri="{FF2B5EF4-FFF2-40B4-BE49-F238E27FC236}">
                          <a16:creationId xmlns:a16="http://schemas.microsoft.com/office/drawing/2014/main" id="{B55B4AA8-45E9-4A84-1404-B77A1F68515A}"/>
                        </a:ext>
                      </a:extLst>
                    </p:cNvPr>
                    <p:cNvSpPr/>
                    <p:nvPr/>
                  </p:nvSpPr>
                  <p:spPr>
                    <a:xfrm>
                      <a:off x="1829156" y="15370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sp>
                <p:nvSpPr>
                  <p:cNvPr id="841" name="Rectangle 840">
                    <a:extLst>
                      <a:ext uri="{FF2B5EF4-FFF2-40B4-BE49-F238E27FC236}">
                        <a16:creationId xmlns:a16="http://schemas.microsoft.com/office/drawing/2014/main" id="{BF1E9AA6-FDDA-6319-8788-D4790D32826F}"/>
                      </a:ext>
                    </a:extLst>
                  </p:cNvPr>
                  <p:cNvSpPr/>
                  <p:nvPr/>
                </p:nvSpPr>
                <p:spPr>
                  <a:xfrm>
                    <a:off x="3233577" y="1642024"/>
                    <a:ext cx="537504"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venir Next" panose="020B0503020202020204" pitchFamily="34" charset="0"/>
                      </a:rPr>
                      <a:t>0</a:t>
                    </a:r>
                    <a:endParaRPr kumimoji="0" lang="en-US" sz="1000" b="1" i="0" u="none" strike="noStrike" kern="1200" cap="none" spc="0" normalizeH="0" baseline="0" noProof="0" dirty="0">
                      <a:ln>
                        <a:noFill/>
                      </a:ln>
                      <a:solidFill>
                        <a:prstClr val="black"/>
                      </a:solidFill>
                      <a:effectLst/>
                      <a:uLnTx/>
                      <a:uFillTx/>
                      <a:latin typeface="Avenir Next" panose="020B0503020202020204" pitchFamily="34" charset="0"/>
                    </a:endParaRPr>
                  </a:p>
                </p:txBody>
              </p:sp>
            </p:grpSp>
            <p:cxnSp>
              <p:nvCxnSpPr>
                <p:cNvPr id="838" name="Straight Connector 837">
                  <a:extLst>
                    <a:ext uri="{FF2B5EF4-FFF2-40B4-BE49-F238E27FC236}">
                      <a16:creationId xmlns:a16="http://schemas.microsoft.com/office/drawing/2014/main" id="{D30F4FD5-956F-FDB4-6205-6F9BC5B0CA58}"/>
                    </a:ext>
                  </a:extLst>
                </p:cNvPr>
                <p:cNvCxnSpPr>
                  <a:cxnSpLocks/>
                  <a:stCxn id="842" idx="4"/>
                </p:cNvCxnSpPr>
                <p:nvPr/>
              </p:nvCxnSpPr>
              <p:spPr>
                <a:xfrm flipH="1" flipV="1">
                  <a:off x="3516263" y="1728112"/>
                  <a:ext cx="365760" cy="0"/>
                </a:xfrm>
                <a:prstGeom prst="line">
                  <a:avLst/>
                </a:prstGeom>
                <a:solidFill>
                  <a:schemeClr val="tx1"/>
                </a:solidFill>
                <a:ln w="25400" cap="flat" cmpd="sng" algn="ctr">
                  <a:solidFill>
                    <a:schemeClr val="tx1"/>
                  </a:solidFill>
                  <a:prstDash val="solid"/>
                </a:ln>
                <a:effectLst/>
              </p:spPr>
            </p:cxnSp>
            <p:sp>
              <p:nvSpPr>
                <p:cNvPr id="839" name="Flowchart: Connector 9">
                  <a:extLst>
                    <a:ext uri="{FF2B5EF4-FFF2-40B4-BE49-F238E27FC236}">
                      <a16:creationId xmlns:a16="http://schemas.microsoft.com/office/drawing/2014/main" id="{8C99C9DA-C966-29D5-9FF9-C1223B8EB75D}"/>
                    </a:ext>
                  </a:extLst>
                </p:cNvPr>
                <p:cNvSpPr/>
                <p:nvPr/>
              </p:nvSpPr>
              <p:spPr>
                <a:xfrm>
                  <a:off x="3464500" y="169297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852" name="Group 851">
                <a:extLst>
                  <a:ext uri="{FF2B5EF4-FFF2-40B4-BE49-F238E27FC236}">
                    <a16:creationId xmlns:a16="http://schemas.microsoft.com/office/drawing/2014/main" id="{0A45A470-990B-771F-9409-B003CBEA9CB3}"/>
                  </a:ext>
                </a:extLst>
              </p:cNvPr>
              <p:cNvGrpSpPr/>
              <p:nvPr/>
            </p:nvGrpSpPr>
            <p:grpSpPr>
              <a:xfrm>
                <a:off x="4357631" y="4590469"/>
                <a:ext cx="2050985" cy="937105"/>
                <a:chOff x="2983259" y="1133408"/>
                <a:chExt cx="2050985" cy="937105"/>
              </a:xfrm>
            </p:grpSpPr>
            <p:grpSp>
              <p:nvGrpSpPr>
                <p:cNvPr id="853" name="Group 852">
                  <a:extLst>
                    <a:ext uri="{FF2B5EF4-FFF2-40B4-BE49-F238E27FC236}">
                      <a16:creationId xmlns:a16="http://schemas.microsoft.com/office/drawing/2014/main" id="{46F94BAB-938B-DF9D-D0AA-650CB3BD61D4}"/>
                    </a:ext>
                  </a:extLst>
                </p:cNvPr>
                <p:cNvGrpSpPr/>
                <p:nvPr/>
              </p:nvGrpSpPr>
              <p:grpSpPr>
                <a:xfrm>
                  <a:off x="2983259" y="1133408"/>
                  <a:ext cx="2050985" cy="937105"/>
                  <a:chOff x="3218324" y="1198702"/>
                  <a:chExt cx="2050985" cy="937105"/>
                </a:xfrm>
              </p:grpSpPr>
              <p:grpSp>
                <p:nvGrpSpPr>
                  <p:cNvPr id="856" name="Group 855">
                    <a:extLst>
                      <a:ext uri="{FF2B5EF4-FFF2-40B4-BE49-F238E27FC236}">
                        <a16:creationId xmlns:a16="http://schemas.microsoft.com/office/drawing/2014/main" id="{EFFC91BB-58BF-3AB8-29AA-FCFD59A198E4}"/>
                      </a:ext>
                    </a:extLst>
                  </p:cNvPr>
                  <p:cNvGrpSpPr/>
                  <p:nvPr/>
                </p:nvGrpSpPr>
                <p:grpSpPr>
                  <a:xfrm>
                    <a:off x="3218324" y="1198702"/>
                    <a:ext cx="2050985" cy="727771"/>
                    <a:chOff x="279647" y="1188132"/>
                    <a:chExt cx="2050985" cy="727771"/>
                  </a:xfrm>
                </p:grpSpPr>
                <p:sp>
                  <p:nvSpPr>
                    <p:cNvPr id="858" name="Flowchart: Delay 3">
                      <a:extLst>
                        <a:ext uri="{FF2B5EF4-FFF2-40B4-BE49-F238E27FC236}">
                          <a16:creationId xmlns:a16="http://schemas.microsoft.com/office/drawing/2014/main" id="{B930822D-BB4E-066A-93D1-8CAB74273F45}"/>
                        </a:ext>
                      </a:extLst>
                    </p:cNvPr>
                    <p:cNvSpPr/>
                    <p:nvPr/>
                  </p:nvSpPr>
                  <p:spPr>
                    <a:xfrm>
                      <a:off x="1026691" y="1294320"/>
                      <a:ext cx="512064" cy="515314"/>
                    </a:xfrm>
                    <a:prstGeom prst="ellipse">
                      <a:avLst/>
                    </a:prstGeom>
                    <a:solidFill>
                      <a:schemeClr val="accent6">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1" i="0" u="none" strike="noStrike" kern="0" cap="none" spc="0" normalizeH="0" baseline="0" noProof="0" dirty="0">
                          <a:ln>
                            <a:noFill/>
                          </a:ln>
                          <a:effectLst/>
                          <a:uLnTx/>
                          <a:uFillTx/>
                          <a:latin typeface="Avenir Next" panose="020B0503020202020204" pitchFamily="34" charset="0"/>
                        </a:rPr>
                        <a:t>MAJ</a:t>
                      </a:r>
                    </a:p>
                  </p:txBody>
                </p:sp>
                <p:cxnSp>
                  <p:nvCxnSpPr>
                    <p:cNvPr id="859" name="Straight Connector 858">
                      <a:extLst>
                        <a:ext uri="{FF2B5EF4-FFF2-40B4-BE49-F238E27FC236}">
                          <a16:creationId xmlns:a16="http://schemas.microsoft.com/office/drawing/2014/main" id="{6671BD54-02C8-4D52-747B-98C7087AFB05}"/>
                        </a:ext>
                      </a:extLst>
                    </p:cNvPr>
                    <p:cNvCxnSpPr/>
                    <p:nvPr/>
                  </p:nvCxnSpPr>
                  <p:spPr>
                    <a:xfrm flipH="1">
                      <a:off x="807561" y="1364590"/>
                      <a:ext cx="290010" cy="0"/>
                    </a:xfrm>
                    <a:prstGeom prst="line">
                      <a:avLst/>
                    </a:prstGeom>
                    <a:solidFill>
                      <a:schemeClr val="tx1"/>
                    </a:solidFill>
                    <a:ln w="25400" cap="flat" cmpd="sng" algn="ctr">
                      <a:solidFill>
                        <a:schemeClr val="tx1"/>
                      </a:solidFill>
                      <a:prstDash val="solid"/>
                    </a:ln>
                    <a:effectLst/>
                  </p:spPr>
                </p:cxnSp>
                <p:cxnSp>
                  <p:nvCxnSpPr>
                    <p:cNvPr id="860" name="Straight Connector 859">
                      <a:extLst>
                        <a:ext uri="{FF2B5EF4-FFF2-40B4-BE49-F238E27FC236}">
                          <a16:creationId xmlns:a16="http://schemas.microsoft.com/office/drawing/2014/main" id="{C8E62BE7-3F1B-76DD-DB4F-560C00ED9B1B}"/>
                        </a:ext>
                      </a:extLst>
                    </p:cNvPr>
                    <p:cNvCxnSpPr>
                      <a:cxnSpLocks/>
                      <a:endCxn id="862" idx="6"/>
                    </p:cNvCxnSpPr>
                    <p:nvPr/>
                  </p:nvCxnSpPr>
                  <p:spPr>
                    <a:xfrm flipH="1">
                      <a:off x="813801" y="1568642"/>
                      <a:ext cx="217408" cy="0"/>
                    </a:xfrm>
                    <a:prstGeom prst="line">
                      <a:avLst/>
                    </a:prstGeom>
                    <a:solidFill>
                      <a:schemeClr val="tx1"/>
                    </a:solidFill>
                    <a:ln w="25400" cap="flat" cmpd="sng" algn="ctr">
                      <a:solidFill>
                        <a:schemeClr val="tx1"/>
                      </a:solidFill>
                      <a:prstDash val="solid"/>
                    </a:ln>
                    <a:effectLst/>
                  </p:spPr>
                </p:cxnSp>
                <p:sp>
                  <p:nvSpPr>
                    <p:cNvPr id="861" name="Flowchart: Connector 8">
                      <a:extLst>
                        <a:ext uri="{FF2B5EF4-FFF2-40B4-BE49-F238E27FC236}">
                          <a16:creationId xmlns:a16="http://schemas.microsoft.com/office/drawing/2014/main" id="{773DFF95-A484-6429-B416-C06BDFE39B1B}"/>
                        </a:ext>
                      </a:extLst>
                    </p:cNvPr>
                    <p:cNvSpPr/>
                    <p:nvPr/>
                  </p:nvSpPr>
                  <p:spPr>
                    <a:xfrm>
                      <a:off x="749559" y="1329455"/>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62" name="Flowchart: Connector 9">
                      <a:extLst>
                        <a:ext uri="{FF2B5EF4-FFF2-40B4-BE49-F238E27FC236}">
                          <a16:creationId xmlns:a16="http://schemas.microsoft.com/office/drawing/2014/main" id="{E11C9281-F5E2-9693-1CAB-01BB16D0B568}"/>
                        </a:ext>
                      </a:extLst>
                    </p:cNvPr>
                    <p:cNvSpPr/>
                    <p:nvPr/>
                  </p:nvSpPr>
                  <p:spPr>
                    <a:xfrm>
                      <a:off x="755799" y="153350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63" name="Rectangle 862">
                      <a:extLst>
                        <a:ext uri="{FF2B5EF4-FFF2-40B4-BE49-F238E27FC236}">
                          <a16:creationId xmlns:a16="http://schemas.microsoft.com/office/drawing/2014/main" id="{7C81ADD1-6CAE-52AF-299F-195F00C518B1}"/>
                        </a:ext>
                      </a:extLst>
                    </p:cNvPr>
                    <p:cNvSpPr/>
                    <p:nvPr/>
                  </p:nvSpPr>
                  <p:spPr>
                    <a:xfrm>
                      <a:off x="279647" y="1188132"/>
                      <a:ext cx="556793"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64" name="Rectangle 863">
                      <a:extLst>
                        <a:ext uri="{FF2B5EF4-FFF2-40B4-BE49-F238E27FC236}">
                          <a16:creationId xmlns:a16="http://schemas.microsoft.com/office/drawing/2014/main" id="{7FE871C9-93B8-D0F9-A87F-74B88851B14F}"/>
                        </a:ext>
                      </a:extLst>
                    </p:cNvPr>
                    <p:cNvSpPr/>
                    <p:nvPr/>
                  </p:nvSpPr>
                  <p:spPr>
                    <a:xfrm>
                      <a:off x="398460" y="1422120"/>
                      <a:ext cx="327333" cy="493783"/>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65" name="Rectangle 864">
                      <a:extLst>
                        <a:ext uri="{FF2B5EF4-FFF2-40B4-BE49-F238E27FC236}">
                          <a16:creationId xmlns:a16="http://schemas.microsoft.com/office/drawing/2014/main" id="{49644BA9-01EF-53E6-51D9-1615DD1A66D6}"/>
                        </a:ext>
                      </a:extLst>
                    </p:cNvPr>
                    <p:cNvSpPr/>
                    <p:nvPr/>
                  </p:nvSpPr>
                  <p:spPr>
                    <a:xfrm>
                      <a:off x="1764192" y="1282635"/>
                      <a:ext cx="566440"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66" name="Straight Connector 865">
                      <a:extLst>
                        <a:ext uri="{FF2B5EF4-FFF2-40B4-BE49-F238E27FC236}">
                          <a16:creationId xmlns:a16="http://schemas.microsoft.com/office/drawing/2014/main" id="{0CD2D9F6-D384-9FDD-6C7A-A46F6B268BEF}"/>
                        </a:ext>
                      </a:extLst>
                    </p:cNvPr>
                    <p:cNvCxnSpPr/>
                    <p:nvPr/>
                  </p:nvCxnSpPr>
                  <p:spPr>
                    <a:xfrm flipH="1">
                      <a:off x="1545550" y="1572620"/>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7" name="Flowchart: Connector 11">
                      <a:extLst>
                        <a:ext uri="{FF2B5EF4-FFF2-40B4-BE49-F238E27FC236}">
                          <a16:creationId xmlns:a16="http://schemas.microsoft.com/office/drawing/2014/main" id="{069E3969-F157-F025-9914-254138E4A5A1}"/>
                        </a:ext>
                      </a:extLst>
                    </p:cNvPr>
                    <p:cNvSpPr/>
                    <p:nvPr/>
                  </p:nvSpPr>
                  <p:spPr>
                    <a:xfrm>
                      <a:off x="1829156" y="15370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sp>
                <p:nvSpPr>
                  <p:cNvPr id="857" name="Rectangle 856">
                    <a:extLst>
                      <a:ext uri="{FF2B5EF4-FFF2-40B4-BE49-F238E27FC236}">
                        <a16:creationId xmlns:a16="http://schemas.microsoft.com/office/drawing/2014/main" id="{B03D3E87-6006-1A33-1459-53AF74AD3965}"/>
                      </a:ext>
                    </a:extLst>
                  </p:cNvPr>
                  <p:cNvSpPr/>
                  <p:nvPr/>
                </p:nvSpPr>
                <p:spPr>
                  <a:xfrm>
                    <a:off x="3233577" y="1642024"/>
                    <a:ext cx="537504"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venir Next" panose="020B0503020202020204" pitchFamily="34" charset="0"/>
                      </a:rPr>
                      <a:t>1</a:t>
                    </a:r>
                    <a:endParaRPr kumimoji="0" lang="en-US" sz="1000" b="1" i="0" u="none" strike="noStrike" kern="1200" cap="none" spc="0" normalizeH="0" baseline="0" noProof="0" dirty="0">
                      <a:ln>
                        <a:noFill/>
                      </a:ln>
                      <a:solidFill>
                        <a:prstClr val="black"/>
                      </a:solidFill>
                      <a:effectLst/>
                      <a:uLnTx/>
                      <a:uFillTx/>
                      <a:latin typeface="Avenir Next" panose="020B0503020202020204" pitchFamily="34" charset="0"/>
                    </a:endParaRPr>
                  </a:p>
                </p:txBody>
              </p:sp>
            </p:grpSp>
            <p:cxnSp>
              <p:nvCxnSpPr>
                <p:cNvPr id="854" name="Straight Connector 853">
                  <a:extLst>
                    <a:ext uri="{FF2B5EF4-FFF2-40B4-BE49-F238E27FC236}">
                      <a16:creationId xmlns:a16="http://schemas.microsoft.com/office/drawing/2014/main" id="{2DEE7807-20DF-1BED-815E-38346DDB077C}"/>
                    </a:ext>
                  </a:extLst>
                </p:cNvPr>
                <p:cNvCxnSpPr>
                  <a:cxnSpLocks/>
                  <a:stCxn id="858" idx="4"/>
                </p:cNvCxnSpPr>
                <p:nvPr/>
              </p:nvCxnSpPr>
              <p:spPr>
                <a:xfrm flipH="1" flipV="1">
                  <a:off x="3516263" y="1728112"/>
                  <a:ext cx="365760" cy="0"/>
                </a:xfrm>
                <a:prstGeom prst="line">
                  <a:avLst/>
                </a:prstGeom>
                <a:solidFill>
                  <a:schemeClr val="tx1"/>
                </a:solidFill>
                <a:ln w="25400" cap="flat" cmpd="sng" algn="ctr">
                  <a:solidFill>
                    <a:schemeClr val="tx1"/>
                  </a:solidFill>
                  <a:prstDash val="solid"/>
                </a:ln>
                <a:effectLst/>
              </p:spPr>
            </p:cxnSp>
            <p:sp>
              <p:nvSpPr>
                <p:cNvPr id="855" name="Flowchart: Connector 9">
                  <a:extLst>
                    <a:ext uri="{FF2B5EF4-FFF2-40B4-BE49-F238E27FC236}">
                      <a16:creationId xmlns:a16="http://schemas.microsoft.com/office/drawing/2014/main" id="{C705D13B-8685-D2B6-5864-BC6EA0B0CA62}"/>
                    </a:ext>
                  </a:extLst>
                </p:cNvPr>
                <p:cNvSpPr/>
                <p:nvPr/>
              </p:nvSpPr>
              <p:spPr>
                <a:xfrm>
                  <a:off x="3464500" y="169297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grpSp>
      <p:sp>
        <p:nvSpPr>
          <p:cNvPr id="929" name="Rounded Rectangle 928">
            <a:extLst>
              <a:ext uri="{FF2B5EF4-FFF2-40B4-BE49-F238E27FC236}">
                <a16:creationId xmlns:a16="http://schemas.microsoft.com/office/drawing/2014/main" id="{6F18DF52-B1FA-3355-A072-D39B8AD0C954}"/>
              </a:ext>
            </a:extLst>
          </p:cNvPr>
          <p:cNvSpPr/>
          <p:nvPr/>
        </p:nvSpPr>
        <p:spPr>
          <a:xfrm>
            <a:off x="5717936" y="4281233"/>
            <a:ext cx="2944625" cy="1715944"/>
          </a:xfrm>
          <a:prstGeom prst="roundRect">
            <a:avLst>
              <a:gd name="adj" fmla="val 4316"/>
            </a:avLst>
          </a:prstGeom>
          <a:solidFill>
            <a:schemeClr val="bg1">
              <a:lumMod val="95000"/>
            </a:schemeClr>
          </a:solidFill>
          <a:ln w="28575">
            <a:solidFill>
              <a:schemeClr val="tx1"/>
            </a:solidFill>
            <a:prstDash val="dash"/>
          </a:ln>
        </p:spPr>
        <p:style>
          <a:lnRef idx="2">
            <a:schemeClr val="dk1"/>
          </a:lnRef>
          <a:fillRef idx="1">
            <a:schemeClr val="lt1"/>
          </a:fillRef>
          <a:effectRef idx="0">
            <a:schemeClr val="dk1"/>
          </a:effectRef>
          <a:fontRef idx="minor">
            <a:schemeClr val="dk1"/>
          </a:fontRef>
        </p:style>
        <p:txBody>
          <a:bodyPr lIns="0" tIns="0" rIns="0" bIns="0" rtlCol="0" anchor="t"/>
          <a:lstStyle/>
          <a:p>
            <a:pPr algn="ctr"/>
            <a:endParaRPr lang="en-US" sz="1400" b="1" dirty="0">
              <a:solidFill>
                <a:schemeClr val="tx1"/>
              </a:solidFill>
              <a:latin typeface="Cambria" panose="02040503050406030204" pitchFamily="18" charset="0"/>
              <a:cs typeface="Arial" panose="020B0604020202020204" pitchFamily="34" charset="0"/>
            </a:endParaRPr>
          </a:p>
        </p:txBody>
      </p:sp>
      <p:cxnSp>
        <p:nvCxnSpPr>
          <p:cNvPr id="808" name="Straight Connector 807">
            <a:extLst>
              <a:ext uri="{FF2B5EF4-FFF2-40B4-BE49-F238E27FC236}">
                <a16:creationId xmlns:a16="http://schemas.microsoft.com/office/drawing/2014/main" id="{83E1B20E-8580-9455-3526-F179312ACDCD}"/>
              </a:ext>
            </a:extLst>
          </p:cNvPr>
          <p:cNvCxnSpPr>
            <a:cxnSpLocks/>
            <a:stCxn id="921" idx="6"/>
          </p:cNvCxnSpPr>
          <p:nvPr/>
        </p:nvCxnSpPr>
        <p:spPr>
          <a:xfrm flipH="1">
            <a:off x="6862206" y="4716504"/>
            <a:ext cx="1257328" cy="872"/>
          </a:xfrm>
          <a:prstGeom prst="line">
            <a:avLst/>
          </a:prstGeom>
          <a:solidFill>
            <a:schemeClr val="tx1"/>
          </a:solidFill>
          <a:ln w="31750" cap="flat" cmpd="sng" algn="ctr">
            <a:solidFill>
              <a:schemeClr val="accent6"/>
            </a:solidFill>
            <a:prstDash val="solid"/>
          </a:ln>
          <a:effectLst/>
        </p:spPr>
      </p:cxnSp>
      <p:sp>
        <p:nvSpPr>
          <p:cNvPr id="811" name="Flowchart: Delay 3">
            <a:extLst>
              <a:ext uri="{FF2B5EF4-FFF2-40B4-BE49-F238E27FC236}">
                <a16:creationId xmlns:a16="http://schemas.microsoft.com/office/drawing/2014/main" id="{359EA596-6487-8B07-F365-F793D2D34602}"/>
              </a:ext>
            </a:extLst>
          </p:cNvPr>
          <p:cNvSpPr/>
          <p:nvPr/>
        </p:nvSpPr>
        <p:spPr>
          <a:xfrm>
            <a:off x="6678108" y="4497218"/>
            <a:ext cx="455041" cy="455041"/>
          </a:xfrm>
          <a:prstGeom prst="ellipse">
            <a:avLst/>
          </a:prstGeom>
          <a:solidFill>
            <a:schemeClr val="accent6">
              <a:lumMod val="20000"/>
              <a:lumOff val="80000"/>
            </a:schemeClr>
          </a:solidFill>
          <a:ln w="38100" cap="flat" cmpd="sng" algn="ctr">
            <a:solidFill>
              <a:srgbClr val="C00000"/>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C00000"/>
                </a:solidFill>
                <a:effectLst/>
                <a:uLnTx/>
                <a:uFillTx/>
                <a:latin typeface="Avenir Next" panose="020B0503020202020204" pitchFamily="34" charset="0"/>
              </a:rPr>
              <a:t>MAJ</a:t>
            </a:r>
          </a:p>
        </p:txBody>
      </p:sp>
      <p:grpSp>
        <p:nvGrpSpPr>
          <p:cNvPr id="871" name="Group 870">
            <a:extLst>
              <a:ext uri="{FF2B5EF4-FFF2-40B4-BE49-F238E27FC236}">
                <a16:creationId xmlns:a16="http://schemas.microsoft.com/office/drawing/2014/main" id="{953E17C1-8857-C40A-D90B-5840C0165137}"/>
              </a:ext>
            </a:extLst>
          </p:cNvPr>
          <p:cNvGrpSpPr/>
          <p:nvPr/>
        </p:nvGrpSpPr>
        <p:grpSpPr>
          <a:xfrm>
            <a:off x="5764422" y="4751132"/>
            <a:ext cx="639905" cy="338555"/>
            <a:chOff x="5620914" y="4259433"/>
            <a:chExt cx="689667" cy="364882"/>
          </a:xfrm>
        </p:grpSpPr>
        <p:sp>
          <p:nvSpPr>
            <p:cNvPr id="809" name="Flowchart: Connector 8">
              <a:extLst>
                <a:ext uri="{FF2B5EF4-FFF2-40B4-BE49-F238E27FC236}">
                  <a16:creationId xmlns:a16="http://schemas.microsoft.com/office/drawing/2014/main" id="{4CC137F9-4F06-FC2C-B320-5BA5BA63575C}"/>
                </a:ext>
              </a:extLst>
            </p:cNvPr>
            <p:cNvSpPr/>
            <p:nvPr/>
          </p:nvSpPr>
          <p:spPr>
            <a:xfrm>
              <a:off x="5977273" y="4394785"/>
              <a:ext cx="64008" cy="67301"/>
            </a:xfrm>
            <a:prstGeom prst="flowChartConnector">
              <a:avLst/>
            </a:prstGeom>
            <a:solidFill>
              <a:srgbClr val="C00000"/>
            </a:solidFill>
            <a:ln w="25400" cap="flat" cmpd="sng" algn="ctr">
              <a:solidFill>
                <a:srgbClr val="C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nvGrpSpPr>
            <p:cNvPr id="870" name="Group 869">
              <a:extLst>
                <a:ext uri="{FF2B5EF4-FFF2-40B4-BE49-F238E27FC236}">
                  <a16:creationId xmlns:a16="http://schemas.microsoft.com/office/drawing/2014/main" id="{ED92999F-6A26-4572-7717-DCCD554E915F}"/>
                </a:ext>
              </a:extLst>
            </p:cNvPr>
            <p:cNvGrpSpPr/>
            <p:nvPr/>
          </p:nvGrpSpPr>
          <p:grpSpPr>
            <a:xfrm>
              <a:off x="5620914" y="4259433"/>
              <a:ext cx="689667" cy="364882"/>
              <a:chOff x="5620914" y="4259433"/>
              <a:chExt cx="689667" cy="364882"/>
            </a:xfrm>
          </p:grpSpPr>
          <p:cxnSp>
            <p:nvCxnSpPr>
              <p:cNvPr id="806" name="Straight Connector 805">
                <a:extLst>
                  <a:ext uri="{FF2B5EF4-FFF2-40B4-BE49-F238E27FC236}">
                    <a16:creationId xmlns:a16="http://schemas.microsoft.com/office/drawing/2014/main" id="{07F307F7-CA23-7D5A-8DC6-904E7A4325AD}"/>
                  </a:ext>
                </a:extLst>
              </p:cNvPr>
              <p:cNvCxnSpPr/>
              <p:nvPr/>
            </p:nvCxnSpPr>
            <p:spPr>
              <a:xfrm flipH="1">
                <a:off x="6032825" y="4428435"/>
                <a:ext cx="277756" cy="0"/>
              </a:xfrm>
              <a:prstGeom prst="line">
                <a:avLst/>
              </a:prstGeom>
              <a:solidFill>
                <a:schemeClr val="tx1"/>
              </a:solidFill>
              <a:ln w="31750" cap="flat" cmpd="sng" algn="ctr">
                <a:solidFill>
                  <a:srgbClr val="C00000"/>
                </a:solidFill>
                <a:prstDash val="solid"/>
              </a:ln>
              <a:effectLst/>
            </p:spPr>
          </p:cxnSp>
          <p:sp>
            <p:nvSpPr>
              <p:cNvPr id="788" name="Rectangle 787">
                <a:extLst>
                  <a:ext uri="{FF2B5EF4-FFF2-40B4-BE49-F238E27FC236}">
                    <a16:creationId xmlns:a16="http://schemas.microsoft.com/office/drawing/2014/main" id="{5283EB26-F3D5-5BE5-2AFE-3C8ED3434756}"/>
                  </a:ext>
                </a:extLst>
              </p:cNvPr>
              <p:cNvSpPr/>
              <p:nvPr/>
            </p:nvSpPr>
            <p:spPr>
              <a:xfrm>
                <a:off x="5620914" y="4259433"/>
                <a:ext cx="345879" cy="364882"/>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Avenir Next" panose="020B0503020202020204" pitchFamily="34" charset="0"/>
                  </a:rPr>
                  <a:t>B</a:t>
                </a:r>
              </a:p>
            </p:txBody>
          </p:sp>
        </p:grpSp>
      </p:grpSp>
      <p:cxnSp>
        <p:nvCxnSpPr>
          <p:cNvPr id="802" name="Straight Connector 801">
            <a:extLst>
              <a:ext uri="{FF2B5EF4-FFF2-40B4-BE49-F238E27FC236}">
                <a16:creationId xmlns:a16="http://schemas.microsoft.com/office/drawing/2014/main" id="{EECE36D3-96B1-ED6B-75AE-90B2AB1F2937}"/>
              </a:ext>
            </a:extLst>
          </p:cNvPr>
          <p:cNvCxnSpPr>
            <a:cxnSpLocks/>
            <a:stCxn id="771" idx="2"/>
          </p:cNvCxnSpPr>
          <p:nvPr/>
        </p:nvCxnSpPr>
        <p:spPr>
          <a:xfrm flipH="1">
            <a:off x="6385606" y="5628880"/>
            <a:ext cx="292502"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id="{14B3C86B-1883-CF01-CE18-413A37409070}"/>
              </a:ext>
            </a:extLst>
          </p:cNvPr>
          <p:cNvCxnSpPr>
            <a:cxnSpLocks/>
          </p:cNvCxnSpPr>
          <p:nvPr/>
        </p:nvCxnSpPr>
        <p:spPr>
          <a:xfrm>
            <a:off x="6395242" y="4714995"/>
            <a:ext cx="0" cy="196685"/>
          </a:xfrm>
          <a:prstGeom prst="line">
            <a:avLst/>
          </a:prstGeom>
          <a:ln w="317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3" name="Group 872">
            <a:extLst>
              <a:ext uri="{FF2B5EF4-FFF2-40B4-BE49-F238E27FC236}">
                <a16:creationId xmlns:a16="http://schemas.microsoft.com/office/drawing/2014/main" id="{59F73162-4775-D6A7-0B99-F9F590A224F8}"/>
              </a:ext>
            </a:extLst>
          </p:cNvPr>
          <p:cNvGrpSpPr/>
          <p:nvPr/>
        </p:nvGrpSpPr>
        <p:grpSpPr>
          <a:xfrm>
            <a:off x="5764297" y="4416325"/>
            <a:ext cx="980450" cy="338554"/>
            <a:chOff x="5628542" y="5588905"/>
            <a:chExt cx="1056694" cy="364881"/>
          </a:xfrm>
        </p:grpSpPr>
        <p:sp>
          <p:nvSpPr>
            <p:cNvPr id="793" name="Flowchart: Connector 9">
              <a:extLst>
                <a:ext uri="{FF2B5EF4-FFF2-40B4-BE49-F238E27FC236}">
                  <a16:creationId xmlns:a16="http://schemas.microsoft.com/office/drawing/2014/main" id="{639F892F-A277-6996-0701-ABC05E5422FB}"/>
                </a:ext>
              </a:extLst>
            </p:cNvPr>
            <p:cNvSpPr/>
            <p:nvPr/>
          </p:nvSpPr>
          <p:spPr>
            <a:xfrm>
              <a:off x="5983247" y="5706480"/>
              <a:ext cx="64008" cy="67300"/>
            </a:xfrm>
            <a:prstGeom prst="flowChartConnector">
              <a:avLst/>
            </a:prstGeom>
            <a:solidFill>
              <a:srgbClr val="C00000"/>
            </a:solidFill>
            <a:ln w="25400" cap="flat" cmpd="sng" algn="ctr">
              <a:solidFill>
                <a:srgbClr val="C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nvGrpSpPr>
            <p:cNvPr id="872" name="Group 871">
              <a:extLst>
                <a:ext uri="{FF2B5EF4-FFF2-40B4-BE49-F238E27FC236}">
                  <a16:creationId xmlns:a16="http://schemas.microsoft.com/office/drawing/2014/main" id="{17CA39AB-9D08-969F-40F9-05EF8037AE68}"/>
                </a:ext>
              </a:extLst>
            </p:cNvPr>
            <p:cNvGrpSpPr/>
            <p:nvPr/>
          </p:nvGrpSpPr>
          <p:grpSpPr>
            <a:xfrm>
              <a:off x="5628542" y="5588905"/>
              <a:ext cx="1056694" cy="364881"/>
              <a:chOff x="5628542" y="5588905"/>
              <a:chExt cx="1056694" cy="364881"/>
            </a:xfrm>
          </p:grpSpPr>
          <p:cxnSp>
            <p:nvCxnSpPr>
              <p:cNvPr id="804" name="Straight Connector 803">
                <a:extLst>
                  <a:ext uri="{FF2B5EF4-FFF2-40B4-BE49-F238E27FC236}">
                    <a16:creationId xmlns:a16="http://schemas.microsoft.com/office/drawing/2014/main" id="{4A8FC346-1DD5-EB54-ADE2-3B9F274168A1}"/>
                  </a:ext>
                </a:extLst>
              </p:cNvPr>
              <p:cNvCxnSpPr>
                <a:cxnSpLocks/>
              </p:cNvCxnSpPr>
              <p:nvPr/>
            </p:nvCxnSpPr>
            <p:spPr>
              <a:xfrm flipH="1" flipV="1">
                <a:off x="6004718" y="5730272"/>
                <a:ext cx="680518" cy="7783"/>
              </a:xfrm>
              <a:prstGeom prst="line">
                <a:avLst/>
              </a:prstGeom>
              <a:solidFill>
                <a:schemeClr val="tx1"/>
              </a:solidFill>
              <a:ln w="31750" cap="flat" cmpd="sng" algn="ctr">
                <a:solidFill>
                  <a:srgbClr val="C00000"/>
                </a:solidFill>
                <a:prstDash val="solid"/>
              </a:ln>
              <a:effectLst/>
            </p:spPr>
          </p:cxnSp>
          <p:sp>
            <p:nvSpPr>
              <p:cNvPr id="794" name="Rectangle 793">
                <a:extLst>
                  <a:ext uri="{FF2B5EF4-FFF2-40B4-BE49-F238E27FC236}">
                    <a16:creationId xmlns:a16="http://schemas.microsoft.com/office/drawing/2014/main" id="{6349C753-DA9D-6100-249A-D074B9B8CD74}"/>
                  </a:ext>
                </a:extLst>
              </p:cNvPr>
              <p:cNvSpPr/>
              <p:nvPr/>
            </p:nvSpPr>
            <p:spPr>
              <a:xfrm>
                <a:off x="5628542" y="5588905"/>
                <a:ext cx="487546" cy="364881"/>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rgbClr val="C00000"/>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srgbClr val="C00000"/>
                    </a:solidFill>
                    <a:effectLst/>
                    <a:uLnTx/>
                    <a:uFillTx/>
                    <a:latin typeface="Avenir Next" panose="020B0503020202020204" pitchFamily="34" charset="0"/>
                  </a:rPr>
                  <a:t>in</a:t>
                </a:r>
                <a:endParaRPr kumimoji="0" lang="en-US" sz="1600" b="0" i="0" u="none" strike="noStrike" kern="1200" cap="none" spc="0" normalizeH="0" baseline="-25000" noProof="0" dirty="0">
                  <a:ln>
                    <a:noFill/>
                  </a:ln>
                  <a:solidFill>
                    <a:srgbClr val="C00000"/>
                  </a:solidFill>
                  <a:effectLst/>
                  <a:uLnTx/>
                  <a:uFillTx/>
                  <a:latin typeface="Avenir Next" panose="020B0503020202020204" pitchFamily="34" charset="0"/>
                </a:endParaRPr>
              </a:p>
            </p:txBody>
          </p:sp>
        </p:grpSp>
      </p:grpSp>
      <p:sp>
        <p:nvSpPr>
          <p:cNvPr id="771" name="Flowchart: Delay 3">
            <a:extLst>
              <a:ext uri="{FF2B5EF4-FFF2-40B4-BE49-F238E27FC236}">
                <a16:creationId xmlns:a16="http://schemas.microsoft.com/office/drawing/2014/main" id="{13E2CF0A-2157-DBB6-DA05-2B9A662171E2}"/>
              </a:ext>
            </a:extLst>
          </p:cNvPr>
          <p:cNvSpPr/>
          <p:nvPr/>
        </p:nvSpPr>
        <p:spPr>
          <a:xfrm>
            <a:off x="6678108" y="5401359"/>
            <a:ext cx="455041" cy="455042"/>
          </a:xfrm>
          <a:prstGeom prst="ellipse">
            <a:avLst/>
          </a:prstGeom>
          <a:solidFill>
            <a:schemeClr val="accent2">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latin typeface="Avenir Next" panose="020B0503020202020204" pitchFamily="34" charset="0"/>
              </a:rPr>
              <a:t>MAJ</a:t>
            </a:r>
          </a:p>
        </p:txBody>
      </p:sp>
      <p:cxnSp>
        <p:nvCxnSpPr>
          <p:cNvPr id="877" name="Straight Connector 876">
            <a:extLst>
              <a:ext uri="{FF2B5EF4-FFF2-40B4-BE49-F238E27FC236}">
                <a16:creationId xmlns:a16="http://schemas.microsoft.com/office/drawing/2014/main" id="{C16CB8D8-CBE4-F982-04DC-5CD579295FB3}"/>
              </a:ext>
            </a:extLst>
          </p:cNvPr>
          <p:cNvCxnSpPr>
            <a:cxnSpLocks/>
          </p:cNvCxnSpPr>
          <p:nvPr/>
        </p:nvCxnSpPr>
        <p:spPr>
          <a:xfrm flipH="1" flipV="1">
            <a:off x="6382692" y="4718702"/>
            <a:ext cx="300642" cy="6038"/>
          </a:xfrm>
          <a:prstGeom prst="line">
            <a:avLst/>
          </a:prstGeom>
          <a:solidFill>
            <a:schemeClr val="tx1"/>
          </a:solidFill>
          <a:ln w="31750" cap="flat" cmpd="sng" algn="ctr">
            <a:solidFill>
              <a:srgbClr val="C00000"/>
            </a:solidFill>
            <a:prstDash val="solid"/>
          </a:ln>
          <a:effectLst/>
        </p:spPr>
      </p:cxnSp>
      <p:cxnSp>
        <p:nvCxnSpPr>
          <p:cNvPr id="884" name="Straight Connector 883">
            <a:extLst>
              <a:ext uri="{FF2B5EF4-FFF2-40B4-BE49-F238E27FC236}">
                <a16:creationId xmlns:a16="http://schemas.microsoft.com/office/drawing/2014/main" id="{5644794E-A49B-E8D6-39D5-34F930FA1FA7}"/>
              </a:ext>
            </a:extLst>
          </p:cNvPr>
          <p:cNvCxnSpPr>
            <a:cxnSpLocks/>
          </p:cNvCxnSpPr>
          <p:nvPr/>
        </p:nvCxnSpPr>
        <p:spPr>
          <a:xfrm>
            <a:off x="6277303" y="4558006"/>
            <a:ext cx="0" cy="905229"/>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1" name="Straight Connector 890">
            <a:extLst>
              <a:ext uri="{FF2B5EF4-FFF2-40B4-BE49-F238E27FC236}">
                <a16:creationId xmlns:a16="http://schemas.microsoft.com/office/drawing/2014/main" id="{F0121CA0-907E-8E19-EAA8-CC04C60608DA}"/>
              </a:ext>
            </a:extLst>
          </p:cNvPr>
          <p:cNvCxnSpPr>
            <a:cxnSpLocks/>
          </p:cNvCxnSpPr>
          <p:nvPr/>
        </p:nvCxnSpPr>
        <p:spPr>
          <a:xfrm flipH="1">
            <a:off x="6545421" y="4906656"/>
            <a:ext cx="222441" cy="0"/>
          </a:xfrm>
          <a:prstGeom prst="line">
            <a:avLst/>
          </a:prstGeom>
          <a:solidFill>
            <a:schemeClr val="tx1"/>
          </a:solidFill>
          <a:ln w="31750" cap="flat" cmpd="sng" algn="ctr">
            <a:solidFill>
              <a:srgbClr val="C00000"/>
            </a:solidFill>
            <a:prstDash val="solid"/>
          </a:ln>
          <a:effectLst/>
        </p:spPr>
      </p:cxnSp>
      <p:cxnSp>
        <p:nvCxnSpPr>
          <p:cNvPr id="893" name="Straight Connector 892">
            <a:extLst>
              <a:ext uri="{FF2B5EF4-FFF2-40B4-BE49-F238E27FC236}">
                <a16:creationId xmlns:a16="http://schemas.microsoft.com/office/drawing/2014/main" id="{5495E784-F054-6078-F290-F12D82CD9C5D}"/>
              </a:ext>
            </a:extLst>
          </p:cNvPr>
          <p:cNvCxnSpPr>
            <a:cxnSpLocks/>
          </p:cNvCxnSpPr>
          <p:nvPr/>
        </p:nvCxnSpPr>
        <p:spPr>
          <a:xfrm flipH="1">
            <a:off x="6543960" y="5804133"/>
            <a:ext cx="222441" cy="0"/>
          </a:xfrm>
          <a:prstGeom prst="line">
            <a:avLst/>
          </a:prstGeom>
          <a:solidFill>
            <a:schemeClr val="tx1"/>
          </a:solidFill>
          <a:ln w="31750" cap="flat" cmpd="sng" algn="ctr">
            <a:solidFill>
              <a:schemeClr val="tx1"/>
            </a:solidFill>
            <a:prstDash val="solid"/>
          </a:ln>
          <a:effectLst/>
        </p:spPr>
      </p:cxnSp>
      <p:cxnSp>
        <p:nvCxnSpPr>
          <p:cNvPr id="896" name="Straight Connector 895">
            <a:extLst>
              <a:ext uri="{FF2B5EF4-FFF2-40B4-BE49-F238E27FC236}">
                <a16:creationId xmlns:a16="http://schemas.microsoft.com/office/drawing/2014/main" id="{B7F49A1B-3B03-06EF-6C3E-5183D0745631}"/>
              </a:ext>
            </a:extLst>
          </p:cNvPr>
          <p:cNvCxnSpPr>
            <a:cxnSpLocks/>
          </p:cNvCxnSpPr>
          <p:nvPr/>
        </p:nvCxnSpPr>
        <p:spPr>
          <a:xfrm flipH="1">
            <a:off x="6268885" y="5455119"/>
            <a:ext cx="490141" cy="0"/>
          </a:xfrm>
          <a:prstGeom prst="line">
            <a:avLst/>
          </a:prstGeom>
          <a:solidFill>
            <a:schemeClr val="tx1"/>
          </a:solidFill>
          <a:ln w="31750" cap="flat" cmpd="sng" algn="ctr">
            <a:solidFill>
              <a:schemeClr val="tx1"/>
            </a:solidFill>
            <a:prstDash val="solid"/>
          </a:ln>
          <a:effectLst/>
        </p:spPr>
      </p:cxnSp>
      <p:cxnSp>
        <p:nvCxnSpPr>
          <p:cNvPr id="901" name="Straight Connector 900">
            <a:extLst>
              <a:ext uri="{FF2B5EF4-FFF2-40B4-BE49-F238E27FC236}">
                <a16:creationId xmlns:a16="http://schemas.microsoft.com/office/drawing/2014/main" id="{A4503AC7-78F8-C114-AFCD-8C0DE1CCC202}"/>
              </a:ext>
            </a:extLst>
          </p:cNvPr>
          <p:cNvCxnSpPr>
            <a:cxnSpLocks/>
          </p:cNvCxnSpPr>
          <p:nvPr/>
        </p:nvCxnSpPr>
        <p:spPr>
          <a:xfrm flipH="1">
            <a:off x="7334944" y="5348409"/>
            <a:ext cx="222441" cy="0"/>
          </a:xfrm>
          <a:prstGeom prst="line">
            <a:avLst/>
          </a:prstGeom>
          <a:solidFill>
            <a:schemeClr val="tx1"/>
          </a:solidFill>
          <a:ln w="31750" cap="flat" cmpd="sng" algn="ctr">
            <a:solidFill>
              <a:schemeClr val="tx1"/>
            </a:solidFill>
            <a:prstDash val="solid"/>
          </a:ln>
          <a:effectLst/>
        </p:spPr>
      </p:cxnSp>
      <p:cxnSp>
        <p:nvCxnSpPr>
          <p:cNvPr id="902" name="Straight Connector 901">
            <a:extLst>
              <a:ext uri="{FF2B5EF4-FFF2-40B4-BE49-F238E27FC236}">
                <a16:creationId xmlns:a16="http://schemas.microsoft.com/office/drawing/2014/main" id="{D6E44FDD-E4EB-EF3E-1C77-95D37E66A311}"/>
              </a:ext>
            </a:extLst>
          </p:cNvPr>
          <p:cNvCxnSpPr>
            <a:cxnSpLocks/>
          </p:cNvCxnSpPr>
          <p:nvPr/>
        </p:nvCxnSpPr>
        <p:spPr>
          <a:xfrm flipH="1">
            <a:off x="7353329" y="4996238"/>
            <a:ext cx="222441" cy="0"/>
          </a:xfrm>
          <a:prstGeom prst="line">
            <a:avLst/>
          </a:prstGeom>
          <a:solidFill>
            <a:schemeClr val="tx1"/>
          </a:solidFill>
          <a:ln w="31750" cap="flat" cmpd="sng" algn="ctr">
            <a:solidFill>
              <a:schemeClr val="tx1"/>
            </a:solidFill>
            <a:prstDash val="solid"/>
          </a:ln>
          <a:effectLst/>
        </p:spPr>
      </p:cxnSp>
      <p:cxnSp>
        <p:nvCxnSpPr>
          <p:cNvPr id="904" name="Straight Connector 903">
            <a:extLst>
              <a:ext uri="{FF2B5EF4-FFF2-40B4-BE49-F238E27FC236}">
                <a16:creationId xmlns:a16="http://schemas.microsoft.com/office/drawing/2014/main" id="{11942570-220F-161F-722D-CA99368C4D28}"/>
              </a:ext>
            </a:extLst>
          </p:cNvPr>
          <p:cNvCxnSpPr>
            <a:cxnSpLocks/>
          </p:cNvCxnSpPr>
          <p:nvPr/>
        </p:nvCxnSpPr>
        <p:spPr>
          <a:xfrm>
            <a:off x="7340050" y="4709577"/>
            <a:ext cx="0" cy="300312"/>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7" name="Straight Connector 906">
            <a:extLst>
              <a:ext uri="{FF2B5EF4-FFF2-40B4-BE49-F238E27FC236}">
                <a16:creationId xmlns:a16="http://schemas.microsoft.com/office/drawing/2014/main" id="{487CC21C-8CB7-282C-DF59-A1D0AC5E979F}"/>
              </a:ext>
            </a:extLst>
          </p:cNvPr>
          <p:cNvCxnSpPr>
            <a:cxnSpLocks/>
          </p:cNvCxnSpPr>
          <p:nvPr/>
        </p:nvCxnSpPr>
        <p:spPr>
          <a:xfrm>
            <a:off x="7340050" y="5337144"/>
            <a:ext cx="0" cy="300312"/>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8" name="Rectangle 797">
            <a:extLst>
              <a:ext uri="{FF2B5EF4-FFF2-40B4-BE49-F238E27FC236}">
                <a16:creationId xmlns:a16="http://schemas.microsoft.com/office/drawing/2014/main" id="{A6C6DA5A-2812-DC6A-DD46-B2E4B2AD9CAE}"/>
              </a:ext>
            </a:extLst>
          </p:cNvPr>
          <p:cNvSpPr/>
          <p:nvPr/>
        </p:nvSpPr>
        <p:spPr>
          <a:xfrm>
            <a:off x="8072037" y="5016292"/>
            <a:ext cx="577386" cy="31412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Sum</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00" name="Straight Connector 799">
            <a:extLst>
              <a:ext uri="{FF2B5EF4-FFF2-40B4-BE49-F238E27FC236}">
                <a16:creationId xmlns:a16="http://schemas.microsoft.com/office/drawing/2014/main" id="{BC8CC195-6DFC-29FB-45A9-58CDBBDB57BE}"/>
              </a:ext>
            </a:extLst>
          </p:cNvPr>
          <p:cNvCxnSpPr>
            <a:cxnSpLocks/>
            <a:stCxn id="773" idx="6"/>
            <a:endCxn id="797" idx="6"/>
          </p:cNvCxnSpPr>
          <p:nvPr/>
        </p:nvCxnSpPr>
        <p:spPr>
          <a:xfrm flipV="1">
            <a:off x="7931440" y="5172162"/>
            <a:ext cx="188094" cy="1107"/>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97" name="Flowchart: Connector 11">
            <a:extLst>
              <a:ext uri="{FF2B5EF4-FFF2-40B4-BE49-F238E27FC236}">
                <a16:creationId xmlns:a16="http://schemas.microsoft.com/office/drawing/2014/main" id="{0CBC1100-34E1-40DD-A673-5ED05C4EEA0D}"/>
              </a:ext>
            </a:extLst>
          </p:cNvPr>
          <p:cNvSpPr/>
          <p:nvPr/>
        </p:nvSpPr>
        <p:spPr>
          <a:xfrm>
            <a:off x="8060144" y="5140940"/>
            <a:ext cx="59390" cy="62444"/>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773" name="Flowchart: Delay 3">
            <a:extLst>
              <a:ext uri="{FF2B5EF4-FFF2-40B4-BE49-F238E27FC236}">
                <a16:creationId xmlns:a16="http://schemas.microsoft.com/office/drawing/2014/main" id="{6FAF895A-9979-77E9-0411-F9BD984867F3}"/>
              </a:ext>
            </a:extLst>
          </p:cNvPr>
          <p:cNvSpPr/>
          <p:nvPr/>
        </p:nvSpPr>
        <p:spPr>
          <a:xfrm>
            <a:off x="7476399" y="4945748"/>
            <a:ext cx="455041" cy="455042"/>
          </a:xfrm>
          <a:prstGeom prst="ellipse">
            <a:avLst/>
          </a:prstGeom>
          <a:solidFill>
            <a:schemeClr val="accent1">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latin typeface="Avenir Next" panose="020B0503020202020204" pitchFamily="34" charset="0"/>
              </a:rPr>
              <a:t>MAJ</a:t>
            </a:r>
          </a:p>
        </p:txBody>
      </p:sp>
      <p:cxnSp>
        <p:nvCxnSpPr>
          <p:cNvPr id="908" name="Straight Connector 907">
            <a:extLst>
              <a:ext uri="{FF2B5EF4-FFF2-40B4-BE49-F238E27FC236}">
                <a16:creationId xmlns:a16="http://schemas.microsoft.com/office/drawing/2014/main" id="{1C61309B-E01B-522F-30A0-6CC5845F3976}"/>
              </a:ext>
            </a:extLst>
          </p:cNvPr>
          <p:cNvCxnSpPr>
            <a:cxnSpLocks/>
            <a:endCxn id="771" idx="6"/>
          </p:cNvCxnSpPr>
          <p:nvPr/>
        </p:nvCxnSpPr>
        <p:spPr>
          <a:xfrm flipH="1">
            <a:off x="7133149" y="5628880"/>
            <a:ext cx="220180" cy="0"/>
          </a:xfrm>
          <a:prstGeom prst="line">
            <a:avLst/>
          </a:prstGeom>
          <a:solidFill>
            <a:schemeClr val="tx1"/>
          </a:solidFill>
          <a:ln w="31750" cap="flat" cmpd="sng" algn="ctr">
            <a:solidFill>
              <a:schemeClr val="tx1"/>
            </a:solidFill>
            <a:prstDash val="solid"/>
          </a:ln>
          <a:effectLst/>
        </p:spPr>
      </p:cxnSp>
      <p:sp>
        <p:nvSpPr>
          <p:cNvPr id="917" name="Flowchart: Connector 11">
            <a:extLst>
              <a:ext uri="{FF2B5EF4-FFF2-40B4-BE49-F238E27FC236}">
                <a16:creationId xmlns:a16="http://schemas.microsoft.com/office/drawing/2014/main" id="{118413F0-7795-918C-792B-CAAFDCEC05C1}"/>
              </a:ext>
            </a:extLst>
          </p:cNvPr>
          <p:cNvSpPr/>
          <p:nvPr/>
        </p:nvSpPr>
        <p:spPr>
          <a:xfrm>
            <a:off x="7487049" y="4962111"/>
            <a:ext cx="59390" cy="62444"/>
          </a:xfrm>
          <a:prstGeom prst="flowChartConnector">
            <a:avLst/>
          </a:prstGeom>
          <a:solidFill>
            <a:schemeClr val="bg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919" name="Rectangle 918">
            <a:extLst>
              <a:ext uri="{FF2B5EF4-FFF2-40B4-BE49-F238E27FC236}">
                <a16:creationId xmlns:a16="http://schemas.microsoft.com/office/drawing/2014/main" id="{A682C979-5100-CE30-D6AD-F38CFF005AA0}"/>
              </a:ext>
            </a:extLst>
          </p:cNvPr>
          <p:cNvSpPr/>
          <p:nvPr/>
        </p:nvSpPr>
        <p:spPr>
          <a:xfrm>
            <a:off x="8072037" y="4560634"/>
            <a:ext cx="508968" cy="31412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prstClr val="black"/>
                </a:solidFill>
                <a:effectLst/>
                <a:uLnTx/>
                <a:uFillTx/>
                <a:latin typeface="Avenir Next" panose="020B0503020202020204" pitchFamily="34" charset="0"/>
              </a:rPr>
              <a:t>out</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sp>
        <p:nvSpPr>
          <p:cNvPr id="921" name="Flowchart: Connector 11">
            <a:extLst>
              <a:ext uri="{FF2B5EF4-FFF2-40B4-BE49-F238E27FC236}">
                <a16:creationId xmlns:a16="http://schemas.microsoft.com/office/drawing/2014/main" id="{F4C1BA72-7FD1-1DAC-5B90-01E5740E5E5E}"/>
              </a:ext>
            </a:extLst>
          </p:cNvPr>
          <p:cNvSpPr/>
          <p:nvPr/>
        </p:nvSpPr>
        <p:spPr>
          <a:xfrm>
            <a:off x="8060144" y="4685282"/>
            <a:ext cx="59390" cy="62444"/>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nvGrpSpPr>
          <p:cNvPr id="947" name="Group 946">
            <a:extLst>
              <a:ext uri="{FF2B5EF4-FFF2-40B4-BE49-F238E27FC236}">
                <a16:creationId xmlns:a16="http://schemas.microsoft.com/office/drawing/2014/main" id="{53404456-F63D-0553-C635-0FE125E28395}"/>
              </a:ext>
            </a:extLst>
          </p:cNvPr>
          <p:cNvGrpSpPr/>
          <p:nvPr/>
        </p:nvGrpSpPr>
        <p:grpSpPr>
          <a:xfrm>
            <a:off x="1969462" y="3321630"/>
            <a:ext cx="1184734" cy="191086"/>
            <a:chOff x="2058103" y="2017072"/>
            <a:chExt cx="1184734" cy="191086"/>
          </a:xfrm>
        </p:grpSpPr>
        <p:cxnSp>
          <p:nvCxnSpPr>
            <p:cNvPr id="949" name="Straight Connector 948">
              <a:extLst>
                <a:ext uri="{FF2B5EF4-FFF2-40B4-BE49-F238E27FC236}">
                  <a16:creationId xmlns:a16="http://schemas.microsoft.com/office/drawing/2014/main" id="{34680D0F-C24D-8926-7E4E-30C775A64CA6}"/>
                </a:ext>
              </a:extLst>
            </p:cNvPr>
            <p:cNvCxnSpPr>
              <a:cxnSpLocks/>
              <a:stCxn id="954" idx="6"/>
            </p:cNvCxnSpPr>
            <p:nvPr/>
          </p:nvCxnSpPr>
          <p:spPr>
            <a:xfrm flipH="1">
              <a:off x="2058103" y="2112615"/>
              <a:ext cx="1184734" cy="1"/>
            </a:xfrm>
            <a:prstGeom prst="line">
              <a:avLst/>
            </a:prstGeom>
            <a:solidFill>
              <a:schemeClr val="tx1">
                <a:lumMod val="65000"/>
                <a:lumOff val="35000"/>
              </a:schemeClr>
            </a:solidFill>
            <a:ln w="2540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950" name="Oval 949">
              <a:extLst>
                <a:ext uri="{FF2B5EF4-FFF2-40B4-BE49-F238E27FC236}">
                  <a16:creationId xmlns:a16="http://schemas.microsoft.com/office/drawing/2014/main" id="{A1143C40-5917-FBB2-7688-241FBE16DE01}"/>
                </a:ext>
              </a:extLst>
            </p:cNvPr>
            <p:cNvSpPr/>
            <p:nvPr/>
          </p:nvSpPr>
          <p:spPr>
            <a:xfrm>
              <a:off x="2134538" y="2017072"/>
              <a:ext cx="191086" cy="191086"/>
            </a:xfrm>
            <a:prstGeom prst="ellipse">
              <a:avLst/>
            </a:prstGeom>
            <a:solidFill>
              <a:schemeClr val="accent4"/>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51" name="Oval 950">
              <a:extLst>
                <a:ext uri="{FF2B5EF4-FFF2-40B4-BE49-F238E27FC236}">
                  <a16:creationId xmlns:a16="http://schemas.microsoft.com/office/drawing/2014/main" id="{38EAC001-3F01-B207-FFBA-F44B5AA14C2D}"/>
                </a:ext>
              </a:extLst>
            </p:cNvPr>
            <p:cNvSpPr/>
            <p:nvPr/>
          </p:nvSpPr>
          <p:spPr>
            <a:xfrm>
              <a:off x="2363841" y="2017072"/>
              <a:ext cx="191086" cy="191086"/>
            </a:xfrm>
            <a:prstGeom prst="ellipse">
              <a:avLst/>
            </a:prstGeom>
            <a:solidFill>
              <a:schemeClr val="accent4"/>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52" name="Oval 951">
              <a:extLst>
                <a:ext uri="{FF2B5EF4-FFF2-40B4-BE49-F238E27FC236}">
                  <a16:creationId xmlns:a16="http://schemas.microsoft.com/office/drawing/2014/main" id="{066D7D92-9E04-BC24-F109-752975FD0AD5}"/>
                </a:ext>
              </a:extLst>
            </p:cNvPr>
            <p:cNvSpPr/>
            <p:nvPr/>
          </p:nvSpPr>
          <p:spPr>
            <a:xfrm>
              <a:off x="2593144" y="2017072"/>
              <a:ext cx="191086" cy="191086"/>
            </a:xfrm>
            <a:prstGeom prst="ellipse">
              <a:avLst/>
            </a:prstGeom>
            <a:solidFill>
              <a:schemeClr val="accent4"/>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53" name="Oval 952">
              <a:extLst>
                <a:ext uri="{FF2B5EF4-FFF2-40B4-BE49-F238E27FC236}">
                  <a16:creationId xmlns:a16="http://schemas.microsoft.com/office/drawing/2014/main" id="{EC220EFF-575C-219A-6471-2F6ED5A3DB19}"/>
                </a:ext>
              </a:extLst>
            </p:cNvPr>
            <p:cNvSpPr/>
            <p:nvPr/>
          </p:nvSpPr>
          <p:spPr>
            <a:xfrm>
              <a:off x="2822448" y="2017072"/>
              <a:ext cx="191086" cy="191086"/>
            </a:xfrm>
            <a:prstGeom prst="ellipse">
              <a:avLst/>
            </a:prstGeom>
            <a:solidFill>
              <a:schemeClr val="accent4"/>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54" name="Oval 953">
              <a:extLst>
                <a:ext uri="{FF2B5EF4-FFF2-40B4-BE49-F238E27FC236}">
                  <a16:creationId xmlns:a16="http://schemas.microsoft.com/office/drawing/2014/main" id="{E0C6A296-F92E-DF08-7EE5-F6FC4C1AE931}"/>
                </a:ext>
              </a:extLst>
            </p:cNvPr>
            <p:cNvSpPr/>
            <p:nvPr/>
          </p:nvSpPr>
          <p:spPr>
            <a:xfrm>
              <a:off x="3051751" y="2017072"/>
              <a:ext cx="191086" cy="191086"/>
            </a:xfrm>
            <a:prstGeom prst="ellipse">
              <a:avLst/>
            </a:prstGeom>
            <a:solidFill>
              <a:schemeClr val="accent4"/>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955" name="Group 954">
            <a:extLst>
              <a:ext uri="{FF2B5EF4-FFF2-40B4-BE49-F238E27FC236}">
                <a16:creationId xmlns:a16="http://schemas.microsoft.com/office/drawing/2014/main" id="{4E5F2659-2284-E4AB-A93F-87573B8FF20C}"/>
              </a:ext>
            </a:extLst>
          </p:cNvPr>
          <p:cNvGrpSpPr/>
          <p:nvPr/>
        </p:nvGrpSpPr>
        <p:grpSpPr>
          <a:xfrm>
            <a:off x="3526990" y="3321630"/>
            <a:ext cx="1184734" cy="191086"/>
            <a:chOff x="3615631" y="2017072"/>
            <a:chExt cx="1184734" cy="191086"/>
          </a:xfrm>
        </p:grpSpPr>
        <p:cxnSp>
          <p:nvCxnSpPr>
            <p:cNvPr id="957" name="Straight Connector 956">
              <a:extLst>
                <a:ext uri="{FF2B5EF4-FFF2-40B4-BE49-F238E27FC236}">
                  <a16:creationId xmlns:a16="http://schemas.microsoft.com/office/drawing/2014/main" id="{D2B9753A-9A70-5547-550D-3CEC6E88AA8E}"/>
                </a:ext>
              </a:extLst>
            </p:cNvPr>
            <p:cNvCxnSpPr>
              <a:cxnSpLocks/>
            </p:cNvCxnSpPr>
            <p:nvPr/>
          </p:nvCxnSpPr>
          <p:spPr>
            <a:xfrm flipH="1" flipV="1">
              <a:off x="3615631" y="2112616"/>
              <a:ext cx="1184734" cy="1"/>
            </a:xfrm>
            <a:prstGeom prst="line">
              <a:avLst/>
            </a:prstGeom>
            <a:solidFill>
              <a:schemeClr val="tx1">
                <a:lumMod val="65000"/>
                <a:lumOff val="35000"/>
              </a:schemeClr>
            </a:solidFill>
            <a:ln w="2540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958" name="Oval 957">
              <a:extLst>
                <a:ext uri="{FF2B5EF4-FFF2-40B4-BE49-F238E27FC236}">
                  <a16:creationId xmlns:a16="http://schemas.microsoft.com/office/drawing/2014/main" id="{3CA216EA-427F-5B0E-6170-ADB27B77C319}"/>
                </a:ext>
              </a:extLst>
            </p:cNvPr>
            <p:cNvSpPr/>
            <p:nvPr/>
          </p:nvSpPr>
          <p:spPr>
            <a:xfrm>
              <a:off x="3692066" y="2017072"/>
              <a:ext cx="191086" cy="191086"/>
            </a:xfrm>
            <a:prstGeom prst="ellipse">
              <a:avLst/>
            </a:prstGeom>
            <a:solidFill>
              <a:schemeClr val="accent4"/>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59" name="Oval 958">
              <a:extLst>
                <a:ext uri="{FF2B5EF4-FFF2-40B4-BE49-F238E27FC236}">
                  <a16:creationId xmlns:a16="http://schemas.microsoft.com/office/drawing/2014/main" id="{4F1BE462-9747-D4C4-038C-C6993D4F084D}"/>
                </a:ext>
              </a:extLst>
            </p:cNvPr>
            <p:cNvSpPr/>
            <p:nvPr/>
          </p:nvSpPr>
          <p:spPr>
            <a:xfrm>
              <a:off x="3921369" y="2017072"/>
              <a:ext cx="191086" cy="191086"/>
            </a:xfrm>
            <a:prstGeom prst="ellipse">
              <a:avLst/>
            </a:prstGeom>
            <a:solidFill>
              <a:schemeClr val="accent4"/>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4" name="Oval 643">
              <a:extLst>
                <a:ext uri="{FF2B5EF4-FFF2-40B4-BE49-F238E27FC236}">
                  <a16:creationId xmlns:a16="http://schemas.microsoft.com/office/drawing/2014/main" id="{4DA1DA3B-2793-BC0A-C581-A915C4466F95}"/>
                </a:ext>
              </a:extLst>
            </p:cNvPr>
            <p:cNvSpPr/>
            <p:nvPr/>
          </p:nvSpPr>
          <p:spPr>
            <a:xfrm>
              <a:off x="4150672" y="2017072"/>
              <a:ext cx="191086" cy="191086"/>
            </a:xfrm>
            <a:prstGeom prst="ellipse">
              <a:avLst/>
            </a:prstGeom>
            <a:solidFill>
              <a:schemeClr val="accent4"/>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5" name="Oval 644">
              <a:extLst>
                <a:ext uri="{FF2B5EF4-FFF2-40B4-BE49-F238E27FC236}">
                  <a16:creationId xmlns:a16="http://schemas.microsoft.com/office/drawing/2014/main" id="{E3B54952-EB76-3556-CE5B-D24F5CDFEFE3}"/>
                </a:ext>
              </a:extLst>
            </p:cNvPr>
            <p:cNvSpPr/>
            <p:nvPr/>
          </p:nvSpPr>
          <p:spPr>
            <a:xfrm>
              <a:off x="4379976" y="2017072"/>
              <a:ext cx="191086" cy="191086"/>
            </a:xfrm>
            <a:prstGeom prst="ellipse">
              <a:avLst/>
            </a:prstGeom>
            <a:solidFill>
              <a:schemeClr val="accent4"/>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6" name="Oval 645">
              <a:extLst>
                <a:ext uri="{FF2B5EF4-FFF2-40B4-BE49-F238E27FC236}">
                  <a16:creationId xmlns:a16="http://schemas.microsoft.com/office/drawing/2014/main" id="{6B56232A-1761-D3E8-816A-CB69732AA94C}"/>
                </a:ext>
              </a:extLst>
            </p:cNvPr>
            <p:cNvSpPr/>
            <p:nvPr/>
          </p:nvSpPr>
          <p:spPr>
            <a:xfrm>
              <a:off x="4609279" y="2017072"/>
              <a:ext cx="191086" cy="191086"/>
            </a:xfrm>
            <a:prstGeom prst="ellipse">
              <a:avLst/>
            </a:prstGeom>
            <a:solidFill>
              <a:schemeClr val="accent4"/>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47" name="Group 646">
            <a:extLst>
              <a:ext uri="{FF2B5EF4-FFF2-40B4-BE49-F238E27FC236}">
                <a16:creationId xmlns:a16="http://schemas.microsoft.com/office/drawing/2014/main" id="{216241BD-D44A-44FF-526E-6A2EC75075C8}"/>
              </a:ext>
            </a:extLst>
          </p:cNvPr>
          <p:cNvGrpSpPr/>
          <p:nvPr/>
        </p:nvGrpSpPr>
        <p:grpSpPr>
          <a:xfrm>
            <a:off x="5093662" y="3321630"/>
            <a:ext cx="1184734" cy="191086"/>
            <a:chOff x="5182303" y="2017072"/>
            <a:chExt cx="1184734" cy="191086"/>
          </a:xfrm>
        </p:grpSpPr>
        <p:cxnSp>
          <p:nvCxnSpPr>
            <p:cNvPr id="649" name="Straight Connector 648">
              <a:extLst>
                <a:ext uri="{FF2B5EF4-FFF2-40B4-BE49-F238E27FC236}">
                  <a16:creationId xmlns:a16="http://schemas.microsoft.com/office/drawing/2014/main" id="{08BBAA2A-6283-E408-09AD-7EC865B1A736}"/>
                </a:ext>
              </a:extLst>
            </p:cNvPr>
            <p:cNvCxnSpPr>
              <a:cxnSpLocks/>
              <a:stCxn id="654" idx="6"/>
            </p:cNvCxnSpPr>
            <p:nvPr/>
          </p:nvCxnSpPr>
          <p:spPr>
            <a:xfrm flipH="1">
              <a:off x="5182303" y="2112615"/>
              <a:ext cx="1184734" cy="1"/>
            </a:xfrm>
            <a:prstGeom prst="line">
              <a:avLst/>
            </a:prstGeom>
            <a:solidFill>
              <a:schemeClr val="tx1">
                <a:lumMod val="65000"/>
                <a:lumOff val="35000"/>
              </a:schemeClr>
            </a:solidFill>
            <a:ln w="2540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650" name="Oval 649">
              <a:extLst>
                <a:ext uri="{FF2B5EF4-FFF2-40B4-BE49-F238E27FC236}">
                  <a16:creationId xmlns:a16="http://schemas.microsoft.com/office/drawing/2014/main" id="{BE083B6C-95DC-DE5E-7FF2-49D254149BB6}"/>
                </a:ext>
              </a:extLst>
            </p:cNvPr>
            <p:cNvSpPr/>
            <p:nvPr/>
          </p:nvSpPr>
          <p:spPr>
            <a:xfrm>
              <a:off x="5258738" y="2017072"/>
              <a:ext cx="191086" cy="191086"/>
            </a:xfrm>
            <a:prstGeom prst="ellipse">
              <a:avLst/>
            </a:prstGeom>
            <a:solidFill>
              <a:schemeClr val="accent4"/>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51" name="Oval 650">
              <a:extLst>
                <a:ext uri="{FF2B5EF4-FFF2-40B4-BE49-F238E27FC236}">
                  <a16:creationId xmlns:a16="http://schemas.microsoft.com/office/drawing/2014/main" id="{3BEBE7A5-16AB-30B4-1DDF-57606C27DEBF}"/>
                </a:ext>
              </a:extLst>
            </p:cNvPr>
            <p:cNvSpPr/>
            <p:nvPr/>
          </p:nvSpPr>
          <p:spPr>
            <a:xfrm>
              <a:off x="5488041" y="2017072"/>
              <a:ext cx="191086" cy="191086"/>
            </a:xfrm>
            <a:prstGeom prst="ellipse">
              <a:avLst/>
            </a:prstGeom>
            <a:solidFill>
              <a:schemeClr val="accent4"/>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52" name="Oval 651">
              <a:extLst>
                <a:ext uri="{FF2B5EF4-FFF2-40B4-BE49-F238E27FC236}">
                  <a16:creationId xmlns:a16="http://schemas.microsoft.com/office/drawing/2014/main" id="{C137ED40-0EE8-A59B-09EF-2CA4262683C3}"/>
                </a:ext>
              </a:extLst>
            </p:cNvPr>
            <p:cNvSpPr/>
            <p:nvPr/>
          </p:nvSpPr>
          <p:spPr>
            <a:xfrm>
              <a:off x="5717344" y="2017072"/>
              <a:ext cx="191086" cy="191086"/>
            </a:xfrm>
            <a:prstGeom prst="ellipse">
              <a:avLst/>
            </a:prstGeom>
            <a:solidFill>
              <a:schemeClr val="accent4"/>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53" name="Oval 652">
              <a:extLst>
                <a:ext uri="{FF2B5EF4-FFF2-40B4-BE49-F238E27FC236}">
                  <a16:creationId xmlns:a16="http://schemas.microsoft.com/office/drawing/2014/main" id="{83EBB039-EE17-7D77-8B45-B302BE565F2B}"/>
                </a:ext>
              </a:extLst>
            </p:cNvPr>
            <p:cNvSpPr/>
            <p:nvPr/>
          </p:nvSpPr>
          <p:spPr>
            <a:xfrm>
              <a:off x="5946648" y="2017072"/>
              <a:ext cx="191086" cy="191086"/>
            </a:xfrm>
            <a:prstGeom prst="ellipse">
              <a:avLst/>
            </a:prstGeom>
            <a:solidFill>
              <a:schemeClr val="accent4"/>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54" name="Oval 653">
              <a:extLst>
                <a:ext uri="{FF2B5EF4-FFF2-40B4-BE49-F238E27FC236}">
                  <a16:creationId xmlns:a16="http://schemas.microsoft.com/office/drawing/2014/main" id="{F91AA07D-049E-31F6-70B4-B5EE061CB590}"/>
                </a:ext>
              </a:extLst>
            </p:cNvPr>
            <p:cNvSpPr/>
            <p:nvPr/>
          </p:nvSpPr>
          <p:spPr>
            <a:xfrm>
              <a:off x="6175951" y="2017072"/>
              <a:ext cx="191086" cy="191086"/>
            </a:xfrm>
            <a:prstGeom prst="ellipse">
              <a:avLst/>
            </a:prstGeom>
            <a:solidFill>
              <a:schemeClr val="accent4"/>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55" name="Group 654">
            <a:extLst>
              <a:ext uri="{FF2B5EF4-FFF2-40B4-BE49-F238E27FC236}">
                <a16:creationId xmlns:a16="http://schemas.microsoft.com/office/drawing/2014/main" id="{0D7924AC-ABFA-E932-B13C-0FB494BCE30D}"/>
              </a:ext>
            </a:extLst>
          </p:cNvPr>
          <p:cNvGrpSpPr/>
          <p:nvPr/>
        </p:nvGrpSpPr>
        <p:grpSpPr>
          <a:xfrm>
            <a:off x="6651190" y="3321630"/>
            <a:ext cx="1184734" cy="191086"/>
            <a:chOff x="6739831" y="2017072"/>
            <a:chExt cx="1184734" cy="191086"/>
          </a:xfrm>
        </p:grpSpPr>
        <p:cxnSp>
          <p:nvCxnSpPr>
            <p:cNvPr id="657" name="Straight Connector 656">
              <a:extLst>
                <a:ext uri="{FF2B5EF4-FFF2-40B4-BE49-F238E27FC236}">
                  <a16:creationId xmlns:a16="http://schemas.microsoft.com/office/drawing/2014/main" id="{EECA6AB2-6ABB-8020-AEAA-67EC42C472FB}"/>
                </a:ext>
              </a:extLst>
            </p:cNvPr>
            <p:cNvCxnSpPr>
              <a:cxnSpLocks/>
              <a:stCxn id="662" idx="6"/>
            </p:cNvCxnSpPr>
            <p:nvPr/>
          </p:nvCxnSpPr>
          <p:spPr>
            <a:xfrm flipH="1">
              <a:off x="6739831" y="2112615"/>
              <a:ext cx="1184734" cy="1"/>
            </a:xfrm>
            <a:prstGeom prst="line">
              <a:avLst/>
            </a:prstGeom>
            <a:solidFill>
              <a:schemeClr val="tx1">
                <a:lumMod val="65000"/>
                <a:lumOff val="35000"/>
              </a:schemeClr>
            </a:solidFill>
            <a:ln w="2540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658" name="Oval 657">
              <a:extLst>
                <a:ext uri="{FF2B5EF4-FFF2-40B4-BE49-F238E27FC236}">
                  <a16:creationId xmlns:a16="http://schemas.microsoft.com/office/drawing/2014/main" id="{096090EE-2BC7-DC9C-A796-D370958D0E02}"/>
                </a:ext>
              </a:extLst>
            </p:cNvPr>
            <p:cNvSpPr/>
            <p:nvPr/>
          </p:nvSpPr>
          <p:spPr>
            <a:xfrm>
              <a:off x="6816266" y="2017072"/>
              <a:ext cx="191086" cy="191086"/>
            </a:xfrm>
            <a:prstGeom prst="ellipse">
              <a:avLst/>
            </a:prstGeom>
            <a:solidFill>
              <a:schemeClr val="accent4"/>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59" name="Oval 658">
              <a:extLst>
                <a:ext uri="{FF2B5EF4-FFF2-40B4-BE49-F238E27FC236}">
                  <a16:creationId xmlns:a16="http://schemas.microsoft.com/office/drawing/2014/main" id="{EF73B7BE-8602-FDBE-9D10-0DB6F1B50A69}"/>
                </a:ext>
              </a:extLst>
            </p:cNvPr>
            <p:cNvSpPr/>
            <p:nvPr/>
          </p:nvSpPr>
          <p:spPr>
            <a:xfrm>
              <a:off x="7045569" y="2017072"/>
              <a:ext cx="191086" cy="191086"/>
            </a:xfrm>
            <a:prstGeom prst="ellipse">
              <a:avLst/>
            </a:prstGeom>
            <a:solidFill>
              <a:schemeClr val="accent4"/>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60" name="Oval 659">
              <a:extLst>
                <a:ext uri="{FF2B5EF4-FFF2-40B4-BE49-F238E27FC236}">
                  <a16:creationId xmlns:a16="http://schemas.microsoft.com/office/drawing/2014/main" id="{6C65E983-2E62-11FE-5DFF-592C169C40A1}"/>
                </a:ext>
              </a:extLst>
            </p:cNvPr>
            <p:cNvSpPr/>
            <p:nvPr/>
          </p:nvSpPr>
          <p:spPr>
            <a:xfrm>
              <a:off x="7274872" y="2017072"/>
              <a:ext cx="191086" cy="191086"/>
            </a:xfrm>
            <a:prstGeom prst="ellipse">
              <a:avLst/>
            </a:prstGeom>
            <a:solidFill>
              <a:schemeClr val="accent4"/>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61" name="Oval 660">
              <a:extLst>
                <a:ext uri="{FF2B5EF4-FFF2-40B4-BE49-F238E27FC236}">
                  <a16:creationId xmlns:a16="http://schemas.microsoft.com/office/drawing/2014/main" id="{DC3435CF-E690-60B8-9C3B-1627F9BC402D}"/>
                </a:ext>
              </a:extLst>
            </p:cNvPr>
            <p:cNvSpPr/>
            <p:nvPr/>
          </p:nvSpPr>
          <p:spPr>
            <a:xfrm>
              <a:off x="7504176" y="2017072"/>
              <a:ext cx="191086" cy="191086"/>
            </a:xfrm>
            <a:prstGeom prst="ellipse">
              <a:avLst/>
            </a:prstGeom>
            <a:solidFill>
              <a:schemeClr val="accent4"/>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62" name="Oval 661">
              <a:extLst>
                <a:ext uri="{FF2B5EF4-FFF2-40B4-BE49-F238E27FC236}">
                  <a16:creationId xmlns:a16="http://schemas.microsoft.com/office/drawing/2014/main" id="{7DA28EEB-63AB-C139-81CF-584C4B987358}"/>
                </a:ext>
              </a:extLst>
            </p:cNvPr>
            <p:cNvSpPr/>
            <p:nvPr/>
          </p:nvSpPr>
          <p:spPr>
            <a:xfrm>
              <a:off x="7733479" y="2017072"/>
              <a:ext cx="191086" cy="191086"/>
            </a:xfrm>
            <a:prstGeom prst="ellipse">
              <a:avLst/>
            </a:prstGeom>
            <a:solidFill>
              <a:schemeClr val="accent4"/>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sp>
        <p:nvSpPr>
          <p:cNvPr id="663" name="Flowchart: Connector 11">
            <a:extLst>
              <a:ext uri="{FF2B5EF4-FFF2-40B4-BE49-F238E27FC236}">
                <a16:creationId xmlns:a16="http://schemas.microsoft.com/office/drawing/2014/main" id="{72D37354-B3D4-EF34-AEEB-89AAF16E7A79}"/>
              </a:ext>
            </a:extLst>
          </p:cNvPr>
          <p:cNvSpPr/>
          <p:nvPr/>
        </p:nvSpPr>
        <p:spPr>
          <a:xfrm>
            <a:off x="6683842" y="5769592"/>
            <a:ext cx="59390" cy="62444"/>
          </a:xfrm>
          <a:prstGeom prst="flowChartConnector">
            <a:avLst/>
          </a:prstGeom>
          <a:solidFill>
            <a:schemeClr val="bg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cxnSp>
        <p:nvCxnSpPr>
          <p:cNvPr id="699" name="Straight Connector 698">
            <a:extLst>
              <a:ext uri="{FF2B5EF4-FFF2-40B4-BE49-F238E27FC236}">
                <a16:creationId xmlns:a16="http://schemas.microsoft.com/office/drawing/2014/main" id="{F743A0DB-5327-3158-05FA-F5DF3D808B3D}"/>
              </a:ext>
            </a:extLst>
          </p:cNvPr>
          <p:cNvCxnSpPr>
            <a:cxnSpLocks/>
          </p:cNvCxnSpPr>
          <p:nvPr/>
        </p:nvCxnSpPr>
        <p:spPr>
          <a:xfrm>
            <a:off x="6394279" y="4916704"/>
            <a:ext cx="0" cy="722224"/>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2" name="Straight Connector 701">
            <a:extLst>
              <a:ext uri="{FF2B5EF4-FFF2-40B4-BE49-F238E27FC236}">
                <a16:creationId xmlns:a16="http://schemas.microsoft.com/office/drawing/2014/main" id="{27E0BE55-F3DB-E452-6341-0DD49C421126}"/>
              </a:ext>
            </a:extLst>
          </p:cNvPr>
          <p:cNvCxnSpPr>
            <a:cxnSpLocks/>
            <a:endCxn id="773" idx="2"/>
          </p:cNvCxnSpPr>
          <p:nvPr/>
        </p:nvCxnSpPr>
        <p:spPr>
          <a:xfrm>
            <a:off x="6567896" y="5172271"/>
            <a:ext cx="908503" cy="998"/>
          </a:xfrm>
          <a:prstGeom prst="line">
            <a:avLst/>
          </a:prstGeom>
          <a:ln w="31750"/>
        </p:spPr>
        <p:style>
          <a:lnRef idx="1">
            <a:schemeClr val="dk1"/>
          </a:lnRef>
          <a:fillRef idx="0">
            <a:schemeClr val="dk1"/>
          </a:fillRef>
          <a:effectRef idx="0">
            <a:schemeClr val="dk1"/>
          </a:effectRef>
          <a:fontRef idx="minor">
            <a:schemeClr val="tx1"/>
          </a:fontRef>
        </p:style>
      </p:cxnSp>
      <p:grpSp>
        <p:nvGrpSpPr>
          <p:cNvPr id="869" name="Group 868">
            <a:extLst>
              <a:ext uri="{FF2B5EF4-FFF2-40B4-BE49-F238E27FC236}">
                <a16:creationId xmlns:a16="http://schemas.microsoft.com/office/drawing/2014/main" id="{EE277DB1-462E-E0F6-F525-E3BEDEF23CE9}"/>
              </a:ext>
            </a:extLst>
          </p:cNvPr>
          <p:cNvGrpSpPr/>
          <p:nvPr/>
        </p:nvGrpSpPr>
        <p:grpSpPr>
          <a:xfrm>
            <a:off x="5754051" y="5022429"/>
            <a:ext cx="803073" cy="338554"/>
            <a:chOff x="5609762" y="4441271"/>
            <a:chExt cx="865523" cy="364881"/>
          </a:xfrm>
        </p:grpSpPr>
        <p:sp>
          <p:nvSpPr>
            <p:cNvPr id="775" name="Flowchart: Connector 8">
              <a:extLst>
                <a:ext uri="{FF2B5EF4-FFF2-40B4-BE49-F238E27FC236}">
                  <a16:creationId xmlns:a16="http://schemas.microsoft.com/office/drawing/2014/main" id="{10F50C91-89BB-274C-B5CD-BD0B2BEDC47C}"/>
                </a:ext>
              </a:extLst>
            </p:cNvPr>
            <p:cNvSpPr/>
            <p:nvPr/>
          </p:nvSpPr>
          <p:spPr>
            <a:xfrm>
              <a:off x="5976633" y="4577180"/>
              <a:ext cx="64008" cy="64008"/>
            </a:xfrm>
            <a:prstGeom prst="flowChartConnector">
              <a:avLst/>
            </a:prstGeom>
            <a:solidFill>
              <a:srgbClr val="C00000"/>
            </a:solidFill>
            <a:ln w="25400" cap="flat" cmpd="sng" algn="ctr">
              <a:solidFill>
                <a:srgbClr val="C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776" name="Rectangle 775">
              <a:extLst>
                <a:ext uri="{FF2B5EF4-FFF2-40B4-BE49-F238E27FC236}">
                  <a16:creationId xmlns:a16="http://schemas.microsoft.com/office/drawing/2014/main" id="{9FEDD56A-4FAD-AC78-05E0-90C7EF22E686}"/>
                </a:ext>
              </a:extLst>
            </p:cNvPr>
            <p:cNvSpPr/>
            <p:nvPr/>
          </p:nvSpPr>
          <p:spPr>
            <a:xfrm>
              <a:off x="5609762" y="4441271"/>
              <a:ext cx="359698" cy="364881"/>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Avenir Next" panose="020B0503020202020204" pitchFamily="34" charset="0"/>
                </a:rPr>
                <a:t>A</a:t>
              </a:r>
            </a:p>
          </p:txBody>
        </p:sp>
        <p:cxnSp>
          <p:nvCxnSpPr>
            <p:cNvPr id="774" name="Straight Connector 773">
              <a:extLst>
                <a:ext uri="{FF2B5EF4-FFF2-40B4-BE49-F238E27FC236}">
                  <a16:creationId xmlns:a16="http://schemas.microsoft.com/office/drawing/2014/main" id="{89C2E8FD-7FAA-4094-28F8-4BB0EAEDFD0F}"/>
                </a:ext>
              </a:extLst>
            </p:cNvPr>
            <p:cNvCxnSpPr>
              <a:cxnSpLocks/>
            </p:cNvCxnSpPr>
            <p:nvPr/>
          </p:nvCxnSpPr>
          <p:spPr>
            <a:xfrm>
              <a:off x="6009835" y="4606569"/>
              <a:ext cx="465450" cy="0"/>
            </a:xfrm>
            <a:prstGeom prst="line">
              <a:avLst/>
            </a:prstGeom>
            <a:ln w="31750">
              <a:solidFill>
                <a:srgbClr val="C00000"/>
              </a:solidFill>
            </a:ln>
          </p:spPr>
          <p:style>
            <a:lnRef idx="1">
              <a:schemeClr val="dk1"/>
            </a:lnRef>
            <a:fillRef idx="0">
              <a:schemeClr val="dk1"/>
            </a:fillRef>
            <a:effectRef idx="0">
              <a:schemeClr val="dk1"/>
            </a:effectRef>
            <a:fontRef idx="minor">
              <a:schemeClr val="tx1"/>
            </a:fontRef>
          </p:style>
        </p:cxnSp>
      </p:grpSp>
      <p:cxnSp>
        <p:nvCxnSpPr>
          <p:cNvPr id="705" name="Straight Connector 704">
            <a:extLst>
              <a:ext uri="{FF2B5EF4-FFF2-40B4-BE49-F238E27FC236}">
                <a16:creationId xmlns:a16="http://schemas.microsoft.com/office/drawing/2014/main" id="{586D4E62-2827-F7BF-1706-4049B464FE5B}"/>
              </a:ext>
            </a:extLst>
          </p:cNvPr>
          <p:cNvCxnSpPr>
            <a:cxnSpLocks/>
          </p:cNvCxnSpPr>
          <p:nvPr/>
        </p:nvCxnSpPr>
        <p:spPr>
          <a:xfrm>
            <a:off x="6557123" y="5156571"/>
            <a:ext cx="0" cy="657098"/>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0" name="Straight Connector 889">
            <a:extLst>
              <a:ext uri="{FF2B5EF4-FFF2-40B4-BE49-F238E27FC236}">
                <a16:creationId xmlns:a16="http://schemas.microsoft.com/office/drawing/2014/main" id="{63886093-7133-1B37-8A1A-40C9E90F5D95}"/>
              </a:ext>
            </a:extLst>
          </p:cNvPr>
          <p:cNvCxnSpPr>
            <a:cxnSpLocks/>
          </p:cNvCxnSpPr>
          <p:nvPr/>
        </p:nvCxnSpPr>
        <p:spPr>
          <a:xfrm>
            <a:off x="6557123" y="4897228"/>
            <a:ext cx="0" cy="290858"/>
          </a:xfrm>
          <a:prstGeom prst="line">
            <a:avLst/>
          </a:prstGeom>
          <a:ln w="317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0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500"/>
                                        <p:tgtEl>
                                          <p:spTgt spid="546"/>
                                        </p:tgtEl>
                                      </p:cBhvr>
                                    </p:animEffect>
                                  </p:childTnLst>
                                </p:cTn>
                              </p:par>
                              <p:par>
                                <p:cTn id="8" presetID="22" presetClass="entr" presetSubtype="8" fill="hold" nodeType="withEffect">
                                  <p:stCondLst>
                                    <p:cond delay="0"/>
                                  </p:stCondLst>
                                  <p:childTnLst>
                                    <p:set>
                                      <p:cBhvr>
                                        <p:cTn id="9" dur="1" fill="hold">
                                          <p:stCondLst>
                                            <p:cond delay="0"/>
                                          </p:stCondLst>
                                        </p:cTn>
                                        <p:tgtEl>
                                          <p:spTgt spid="553"/>
                                        </p:tgtEl>
                                        <p:attrNameLst>
                                          <p:attrName>style.visibility</p:attrName>
                                        </p:attrNameLst>
                                      </p:cBhvr>
                                      <p:to>
                                        <p:strVal val="visible"/>
                                      </p:to>
                                    </p:set>
                                    <p:animEffect transition="in" filter="wipe(left)">
                                      <p:cBhvr>
                                        <p:cTn id="10" dur="500"/>
                                        <p:tgtEl>
                                          <p:spTgt spid="553"/>
                                        </p:tgtEl>
                                      </p:cBhvr>
                                    </p:animEffect>
                                  </p:childTnLst>
                                </p:cTn>
                              </p:par>
                              <p:par>
                                <p:cTn id="11" presetID="22" presetClass="entr" presetSubtype="1" fill="hold" nodeType="withEffect">
                                  <p:stCondLst>
                                    <p:cond delay="0"/>
                                  </p:stCondLst>
                                  <p:childTnLst>
                                    <p:set>
                                      <p:cBhvr>
                                        <p:cTn id="12" dur="1" fill="hold">
                                          <p:stCondLst>
                                            <p:cond delay="0"/>
                                          </p:stCondLst>
                                        </p:cTn>
                                        <p:tgtEl>
                                          <p:spTgt spid="554"/>
                                        </p:tgtEl>
                                        <p:attrNameLst>
                                          <p:attrName>style.visibility</p:attrName>
                                        </p:attrNameLst>
                                      </p:cBhvr>
                                      <p:to>
                                        <p:strVal val="visible"/>
                                      </p:to>
                                    </p:set>
                                    <p:animEffect transition="in" filter="wipe(up)">
                                      <p:cBhvr>
                                        <p:cTn id="13" dur="500"/>
                                        <p:tgtEl>
                                          <p:spTgt spid="554"/>
                                        </p:tgtEl>
                                      </p:cBhvr>
                                    </p:animEffect>
                                  </p:childTnLst>
                                </p:cTn>
                              </p:par>
                              <p:par>
                                <p:cTn id="14" presetID="22" presetClass="entr" presetSubtype="8"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par>
                                <p:cTn id="17" presetID="22" presetClass="entr" presetSubtype="8"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par>
                                <p:cTn id="20" presetID="22" presetClass="entr" presetSubtype="8" fill="hold" nodeType="withEffect">
                                  <p:stCondLst>
                                    <p:cond delay="0"/>
                                  </p:stCondLst>
                                  <p:childTnLst>
                                    <p:set>
                                      <p:cBhvr>
                                        <p:cTn id="21" dur="1" fill="hold">
                                          <p:stCondLst>
                                            <p:cond delay="0"/>
                                          </p:stCondLst>
                                        </p:cTn>
                                        <p:tgtEl>
                                          <p:spTgt spid="612"/>
                                        </p:tgtEl>
                                        <p:attrNameLst>
                                          <p:attrName>style.visibility</p:attrName>
                                        </p:attrNameLst>
                                      </p:cBhvr>
                                      <p:to>
                                        <p:strVal val="visible"/>
                                      </p:to>
                                    </p:set>
                                    <p:animEffect transition="in" filter="wipe(left)">
                                      <p:cBhvr>
                                        <p:cTn id="22" dur="500"/>
                                        <p:tgtEl>
                                          <p:spTgt spid="612"/>
                                        </p:tgtEl>
                                      </p:cBhvr>
                                    </p:animEffect>
                                  </p:childTnLst>
                                </p:cTn>
                              </p:par>
                              <p:par>
                                <p:cTn id="23" presetID="22" presetClass="entr" presetSubtype="1" fill="hold" nodeType="withEffect">
                                  <p:stCondLst>
                                    <p:cond delay="0"/>
                                  </p:stCondLst>
                                  <p:childTnLst>
                                    <p:set>
                                      <p:cBhvr>
                                        <p:cTn id="24" dur="1" fill="hold">
                                          <p:stCondLst>
                                            <p:cond delay="0"/>
                                          </p:stCondLst>
                                        </p:cTn>
                                        <p:tgtEl>
                                          <p:spTgt spid="555"/>
                                        </p:tgtEl>
                                        <p:attrNameLst>
                                          <p:attrName>style.visibility</p:attrName>
                                        </p:attrNameLst>
                                      </p:cBhvr>
                                      <p:to>
                                        <p:strVal val="visible"/>
                                      </p:to>
                                    </p:set>
                                    <p:animEffect transition="in" filter="wipe(up)">
                                      <p:cBhvr>
                                        <p:cTn id="25" dur="500"/>
                                        <p:tgtEl>
                                          <p:spTgt spid="555"/>
                                        </p:tgtEl>
                                      </p:cBhvr>
                                    </p:animEffect>
                                  </p:childTnLst>
                                </p:cTn>
                              </p:par>
                              <p:par>
                                <p:cTn id="26" presetID="22" presetClass="entr" presetSubtype="8"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2" presetClass="entr" presetSubtype="8"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left)">
                                      <p:cBhvr>
                                        <p:cTn id="31" dur="500"/>
                                        <p:tgtEl>
                                          <p:spTgt spid="43"/>
                                        </p:tgtEl>
                                      </p:cBhvr>
                                    </p:animEffect>
                                  </p:childTnLst>
                                </p:cTn>
                              </p:par>
                              <p:par>
                                <p:cTn id="32" presetID="22" presetClass="entr" presetSubtype="8" fill="hold" nodeType="withEffect">
                                  <p:stCondLst>
                                    <p:cond delay="0"/>
                                  </p:stCondLst>
                                  <p:childTnLst>
                                    <p:set>
                                      <p:cBhvr>
                                        <p:cTn id="33" dur="1" fill="hold">
                                          <p:stCondLst>
                                            <p:cond delay="0"/>
                                          </p:stCondLst>
                                        </p:cTn>
                                        <p:tgtEl>
                                          <p:spTgt spid="620"/>
                                        </p:tgtEl>
                                        <p:attrNameLst>
                                          <p:attrName>style.visibility</p:attrName>
                                        </p:attrNameLst>
                                      </p:cBhvr>
                                      <p:to>
                                        <p:strVal val="visible"/>
                                      </p:to>
                                    </p:set>
                                    <p:animEffect transition="in" filter="wipe(left)">
                                      <p:cBhvr>
                                        <p:cTn id="34" dur="500"/>
                                        <p:tgtEl>
                                          <p:spTgt spid="620"/>
                                        </p:tgtEl>
                                      </p:cBhvr>
                                    </p:animEffect>
                                  </p:childTnLst>
                                </p:cTn>
                              </p:par>
                              <p:par>
                                <p:cTn id="35" presetID="22" presetClass="entr" presetSubtype="1" fill="hold" nodeType="withEffect">
                                  <p:stCondLst>
                                    <p:cond delay="0"/>
                                  </p:stCondLst>
                                  <p:childTnLst>
                                    <p:set>
                                      <p:cBhvr>
                                        <p:cTn id="36" dur="1" fill="hold">
                                          <p:stCondLst>
                                            <p:cond delay="0"/>
                                          </p:stCondLst>
                                        </p:cTn>
                                        <p:tgtEl>
                                          <p:spTgt spid="556"/>
                                        </p:tgtEl>
                                        <p:attrNameLst>
                                          <p:attrName>style.visibility</p:attrName>
                                        </p:attrNameLst>
                                      </p:cBhvr>
                                      <p:to>
                                        <p:strVal val="visible"/>
                                      </p:to>
                                    </p:set>
                                    <p:animEffect transition="in" filter="wipe(up)">
                                      <p:cBhvr>
                                        <p:cTn id="37" dur="500"/>
                                        <p:tgtEl>
                                          <p:spTgt spid="556"/>
                                        </p:tgtEl>
                                      </p:cBhvr>
                                    </p:animEffect>
                                  </p:childTnLst>
                                </p:cTn>
                              </p:par>
                              <p:par>
                                <p:cTn id="38" presetID="22" presetClass="entr" presetSubtype="8"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par>
                                <p:cTn id="41" presetID="22" presetClass="entr" presetSubtype="8"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wipe(left)">
                                      <p:cBhvr>
                                        <p:cTn id="43" dur="500"/>
                                        <p:tgtEl>
                                          <p:spTgt spid="51"/>
                                        </p:tgtEl>
                                      </p:cBhvr>
                                    </p:animEffect>
                                  </p:childTnLst>
                                </p:cTn>
                              </p:par>
                              <p:par>
                                <p:cTn id="44" presetID="22" presetClass="entr" presetSubtype="8" fill="hold" nodeType="withEffect">
                                  <p:stCondLst>
                                    <p:cond delay="0"/>
                                  </p:stCondLst>
                                  <p:childTnLst>
                                    <p:set>
                                      <p:cBhvr>
                                        <p:cTn id="45" dur="1" fill="hold">
                                          <p:stCondLst>
                                            <p:cond delay="0"/>
                                          </p:stCondLst>
                                        </p:cTn>
                                        <p:tgtEl>
                                          <p:spTgt spid="628"/>
                                        </p:tgtEl>
                                        <p:attrNameLst>
                                          <p:attrName>style.visibility</p:attrName>
                                        </p:attrNameLst>
                                      </p:cBhvr>
                                      <p:to>
                                        <p:strVal val="visible"/>
                                      </p:to>
                                    </p:set>
                                    <p:animEffect transition="in" filter="wipe(left)">
                                      <p:cBhvr>
                                        <p:cTn id="46" dur="500"/>
                                        <p:tgtEl>
                                          <p:spTgt spid="628"/>
                                        </p:tgtEl>
                                      </p:cBhvr>
                                    </p:animEffect>
                                  </p:childTnLst>
                                </p:cTn>
                              </p:par>
                              <p:par>
                                <p:cTn id="47" presetID="22" presetClass="entr" presetSubtype="1" fill="hold" nodeType="withEffect">
                                  <p:stCondLst>
                                    <p:cond delay="0"/>
                                  </p:stCondLst>
                                  <p:childTnLst>
                                    <p:set>
                                      <p:cBhvr>
                                        <p:cTn id="48" dur="1" fill="hold">
                                          <p:stCondLst>
                                            <p:cond delay="0"/>
                                          </p:stCondLst>
                                        </p:cTn>
                                        <p:tgtEl>
                                          <p:spTgt spid="557"/>
                                        </p:tgtEl>
                                        <p:attrNameLst>
                                          <p:attrName>style.visibility</p:attrName>
                                        </p:attrNameLst>
                                      </p:cBhvr>
                                      <p:to>
                                        <p:strVal val="visible"/>
                                      </p:to>
                                    </p:set>
                                    <p:animEffect transition="in" filter="wipe(up)">
                                      <p:cBhvr>
                                        <p:cTn id="49" dur="500"/>
                                        <p:tgtEl>
                                          <p:spTgt spid="557"/>
                                        </p:tgtEl>
                                      </p:cBhvr>
                                    </p:animEffect>
                                  </p:childTnLst>
                                </p:cTn>
                              </p:par>
                              <p:par>
                                <p:cTn id="50" presetID="22" presetClass="entr" presetSubtype="8"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par>
                                <p:cTn id="53" presetID="22" presetClass="entr" presetSubtype="8"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wipe(left)">
                                      <p:cBhvr>
                                        <p:cTn id="55" dur="500"/>
                                        <p:tgtEl>
                                          <p:spTgt spid="59"/>
                                        </p:tgtEl>
                                      </p:cBhvr>
                                    </p:animEffect>
                                  </p:childTnLst>
                                </p:cTn>
                              </p:par>
                              <p:par>
                                <p:cTn id="56" presetID="22" presetClass="entr" presetSubtype="8" fill="hold" nodeType="withEffect">
                                  <p:stCondLst>
                                    <p:cond delay="0"/>
                                  </p:stCondLst>
                                  <p:childTnLst>
                                    <p:set>
                                      <p:cBhvr>
                                        <p:cTn id="57" dur="1" fill="hold">
                                          <p:stCondLst>
                                            <p:cond delay="0"/>
                                          </p:stCondLst>
                                        </p:cTn>
                                        <p:tgtEl>
                                          <p:spTgt spid="636"/>
                                        </p:tgtEl>
                                        <p:attrNameLst>
                                          <p:attrName>style.visibility</p:attrName>
                                        </p:attrNameLst>
                                      </p:cBhvr>
                                      <p:to>
                                        <p:strVal val="visible"/>
                                      </p:to>
                                    </p:set>
                                    <p:animEffect transition="in" filter="wipe(left)">
                                      <p:cBhvr>
                                        <p:cTn id="58" dur="500"/>
                                        <p:tgtEl>
                                          <p:spTgt spid="636"/>
                                        </p:tgtEl>
                                      </p:cBhvr>
                                    </p:animEffect>
                                  </p:childTnLst>
                                </p:cTn>
                              </p:par>
                              <p:par>
                                <p:cTn id="59" presetID="22" presetClass="entr" presetSubtype="1" fill="hold" nodeType="withEffect">
                                  <p:stCondLst>
                                    <p:cond delay="0"/>
                                  </p:stCondLst>
                                  <p:childTnLst>
                                    <p:set>
                                      <p:cBhvr>
                                        <p:cTn id="60" dur="1" fill="hold">
                                          <p:stCondLst>
                                            <p:cond delay="0"/>
                                          </p:stCondLst>
                                        </p:cTn>
                                        <p:tgtEl>
                                          <p:spTgt spid="559"/>
                                        </p:tgtEl>
                                        <p:attrNameLst>
                                          <p:attrName>style.visibility</p:attrName>
                                        </p:attrNameLst>
                                      </p:cBhvr>
                                      <p:to>
                                        <p:strVal val="visible"/>
                                      </p:to>
                                    </p:set>
                                    <p:animEffect transition="in" filter="wipe(up)">
                                      <p:cBhvr>
                                        <p:cTn id="61" dur="500"/>
                                        <p:tgtEl>
                                          <p:spTgt spid="559"/>
                                        </p:tgtEl>
                                      </p:cBhvr>
                                    </p:animEffect>
                                  </p:childTnLst>
                                </p:cTn>
                              </p:par>
                              <p:par>
                                <p:cTn id="62" presetID="22" presetClass="entr" presetSubtype="8" fill="hold" nodeType="withEffect">
                                  <p:stCondLst>
                                    <p:cond delay="0"/>
                                  </p:stCondLst>
                                  <p:childTnLst>
                                    <p:set>
                                      <p:cBhvr>
                                        <p:cTn id="63" dur="1" fill="hold">
                                          <p:stCondLst>
                                            <p:cond delay="0"/>
                                          </p:stCondLst>
                                        </p:cTn>
                                        <p:tgtEl>
                                          <p:spTgt spid="947"/>
                                        </p:tgtEl>
                                        <p:attrNameLst>
                                          <p:attrName>style.visibility</p:attrName>
                                        </p:attrNameLst>
                                      </p:cBhvr>
                                      <p:to>
                                        <p:strVal val="visible"/>
                                      </p:to>
                                    </p:set>
                                    <p:animEffect transition="in" filter="wipe(left)">
                                      <p:cBhvr>
                                        <p:cTn id="64" dur="500"/>
                                        <p:tgtEl>
                                          <p:spTgt spid="947"/>
                                        </p:tgtEl>
                                      </p:cBhvr>
                                    </p:animEffect>
                                  </p:childTnLst>
                                </p:cTn>
                              </p:par>
                              <p:par>
                                <p:cTn id="65" presetID="22" presetClass="entr" presetSubtype="8" fill="hold" nodeType="withEffect">
                                  <p:stCondLst>
                                    <p:cond delay="0"/>
                                  </p:stCondLst>
                                  <p:childTnLst>
                                    <p:set>
                                      <p:cBhvr>
                                        <p:cTn id="66" dur="1" fill="hold">
                                          <p:stCondLst>
                                            <p:cond delay="0"/>
                                          </p:stCondLst>
                                        </p:cTn>
                                        <p:tgtEl>
                                          <p:spTgt spid="955"/>
                                        </p:tgtEl>
                                        <p:attrNameLst>
                                          <p:attrName>style.visibility</p:attrName>
                                        </p:attrNameLst>
                                      </p:cBhvr>
                                      <p:to>
                                        <p:strVal val="visible"/>
                                      </p:to>
                                    </p:set>
                                    <p:animEffect transition="in" filter="wipe(left)">
                                      <p:cBhvr>
                                        <p:cTn id="67" dur="500"/>
                                        <p:tgtEl>
                                          <p:spTgt spid="955"/>
                                        </p:tgtEl>
                                      </p:cBhvr>
                                    </p:animEffect>
                                  </p:childTnLst>
                                </p:cTn>
                              </p:par>
                              <p:par>
                                <p:cTn id="68" presetID="22" presetClass="entr" presetSubtype="8" fill="hold" nodeType="withEffect">
                                  <p:stCondLst>
                                    <p:cond delay="0"/>
                                  </p:stCondLst>
                                  <p:childTnLst>
                                    <p:set>
                                      <p:cBhvr>
                                        <p:cTn id="69" dur="1" fill="hold">
                                          <p:stCondLst>
                                            <p:cond delay="0"/>
                                          </p:stCondLst>
                                        </p:cTn>
                                        <p:tgtEl>
                                          <p:spTgt spid="647"/>
                                        </p:tgtEl>
                                        <p:attrNameLst>
                                          <p:attrName>style.visibility</p:attrName>
                                        </p:attrNameLst>
                                      </p:cBhvr>
                                      <p:to>
                                        <p:strVal val="visible"/>
                                      </p:to>
                                    </p:set>
                                    <p:animEffect transition="in" filter="wipe(left)">
                                      <p:cBhvr>
                                        <p:cTn id="70" dur="500"/>
                                        <p:tgtEl>
                                          <p:spTgt spid="647"/>
                                        </p:tgtEl>
                                      </p:cBhvr>
                                    </p:animEffect>
                                  </p:childTnLst>
                                </p:cTn>
                              </p:par>
                              <p:par>
                                <p:cTn id="71" presetID="22" presetClass="entr" presetSubtype="8" fill="hold" nodeType="withEffect">
                                  <p:stCondLst>
                                    <p:cond delay="0"/>
                                  </p:stCondLst>
                                  <p:childTnLst>
                                    <p:set>
                                      <p:cBhvr>
                                        <p:cTn id="72" dur="1" fill="hold">
                                          <p:stCondLst>
                                            <p:cond delay="0"/>
                                          </p:stCondLst>
                                        </p:cTn>
                                        <p:tgtEl>
                                          <p:spTgt spid="655"/>
                                        </p:tgtEl>
                                        <p:attrNameLst>
                                          <p:attrName>style.visibility</p:attrName>
                                        </p:attrNameLst>
                                      </p:cBhvr>
                                      <p:to>
                                        <p:strVal val="visible"/>
                                      </p:to>
                                    </p:set>
                                    <p:animEffect transition="in" filter="wipe(left)">
                                      <p:cBhvr>
                                        <p:cTn id="73" dur="500"/>
                                        <p:tgtEl>
                                          <p:spTgt spid="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4" name="Group 673">
            <a:extLst>
              <a:ext uri="{FF2B5EF4-FFF2-40B4-BE49-F238E27FC236}">
                <a16:creationId xmlns:a16="http://schemas.microsoft.com/office/drawing/2014/main" id="{5D28CC08-DE3C-5615-23C3-930F96495798}"/>
              </a:ext>
            </a:extLst>
          </p:cNvPr>
          <p:cNvGrpSpPr/>
          <p:nvPr/>
        </p:nvGrpSpPr>
        <p:grpSpPr>
          <a:xfrm>
            <a:off x="7868816" y="2300187"/>
            <a:ext cx="1081825" cy="1078385"/>
            <a:chOff x="7868816" y="2300187"/>
            <a:chExt cx="1081825" cy="1078385"/>
          </a:xfrm>
        </p:grpSpPr>
        <p:sp>
          <p:nvSpPr>
            <p:cNvPr id="703" name="TextBox 702">
              <a:extLst>
                <a:ext uri="{FF2B5EF4-FFF2-40B4-BE49-F238E27FC236}">
                  <a16:creationId xmlns:a16="http://schemas.microsoft.com/office/drawing/2014/main" id="{33137FE4-B408-F6F6-C4FC-0DE6F6216D46}"/>
                </a:ext>
              </a:extLst>
            </p:cNvPr>
            <p:cNvSpPr txBox="1"/>
            <p:nvPr/>
          </p:nvSpPr>
          <p:spPr>
            <a:xfrm>
              <a:off x="7868816" y="2772889"/>
              <a:ext cx="1081825" cy="369332"/>
            </a:xfrm>
            <a:prstGeom prst="rect">
              <a:avLst/>
            </a:prstGeom>
            <a:noFill/>
          </p:spPr>
          <p:txBody>
            <a:bodyPr wrap="square">
              <a:spAutoFit/>
            </a:bodyPr>
            <a:lstStyle/>
            <a:p>
              <a:r>
                <a:rPr lang="en-US" sz="1800" b="1" i="1" dirty="0">
                  <a:solidFill>
                    <a:srgbClr val="C00000"/>
                  </a:solidFill>
                  <a:latin typeface="Avenir Next" panose="020B0503020202020204" pitchFamily="34" charset="0"/>
                </a:rPr>
                <a:t>← </a:t>
              </a:r>
              <a:r>
                <a:rPr lang="en-US" sz="1800" b="1" dirty="0" err="1">
                  <a:solidFill>
                    <a:srgbClr val="C00000"/>
                  </a:solidFill>
                  <a:latin typeface="Avenir Next" panose="020B0503020202020204" pitchFamily="34" charset="0"/>
                </a:rPr>
                <a:t>C</a:t>
              </a:r>
              <a:r>
                <a:rPr lang="en-US" sz="1800" b="1" baseline="-25000" dirty="0" err="1">
                  <a:solidFill>
                    <a:srgbClr val="C00000"/>
                  </a:solidFill>
                  <a:latin typeface="Avenir Next" panose="020B0503020202020204" pitchFamily="34" charset="0"/>
                </a:rPr>
                <a:t>in</a:t>
              </a:r>
              <a:endParaRPr lang="en-US" baseline="-25000" dirty="0">
                <a:solidFill>
                  <a:srgbClr val="C00000"/>
                </a:solidFill>
              </a:endParaRPr>
            </a:p>
          </p:txBody>
        </p:sp>
        <p:sp>
          <p:nvSpPr>
            <p:cNvPr id="320" name="TextBox 319">
              <a:extLst>
                <a:ext uri="{FF2B5EF4-FFF2-40B4-BE49-F238E27FC236}">
                  <a16:creationId xmlns:a16="http://schemas.microsoft.com/office/drawing/2014/main" id="{F69479AD-FA49-1BC5-BDC2-F58781DBFEF0}"/>
                </a:ext>
              </a:extLst>
            </p:cNvPr>
            <p:cNvSpPr txBox="1"/>
            <p:nvPr/>
          </p:nvSpPr>
          <p:spPr>
            <a:xfrm>
              <a:off x="7868816" y="2536538"/>
              <a:ext cx="1081825" cy="369332"/>
            </a:xfrm>
            <a:prstGeom prst="rect">
              <a:avLst/>
            </a:prstGeom>
            <a:noFill/>
          </p:spPr>
          <p:txBody>
            <a:bodyPr wrap="square">
              <a:spAutoFit/>
            </a:bodyPr>
            <a:lstStyle/>
            <a:p>
              <a:r>
                <a:rPr lang="en-US" b="1" i="1" dirty="0">
                  <a:solidFill>
                    <a:srgbClr val="C00000"/>
                  </a:solidFill>
                  <a:latin typeface="Avenir Next" panose="020B0503020202020204" pitchFamily="34" charset="0"/>
                </a:rPr>
                <a:t>← </a:t>
              </a:r>
              <a:r>
                <a:rPr lang="en-US" b="1" dirty="0">
                  <a:solidFill>
                    <a:srgbClr val="C00000"/>
                  </a:solidFill>
                  <a:latin typeface="Avenir Next" panose="020B0503020202020204" pitchFamily="34" charset="0"/>
                </a:rPr>
                <a:t>B</a:t>
              </a:r>
              <a:endParaRPr lang="en-US" baseline="-25000" dirty="0">
                <a:solidFill>
                  <a:srgbClr val="C00000"/>
                </a:solidFill>
              </a:endParaRPr>
            </a:p>
          </p:txBody>
        </p:sp>
        <p:sp>
          <p:nvSpPr>
            <p:cNvPr id="321" name="TextBox 320">
              <a:extLst>
                <a:ext uri="{FF2B5EF4-FFF2-40B4-BE49-F238E27FC236}">
                  <a16:creationId xmlns:a16="http://schemas.microsoft.com/office/drawing/2014/main" id="{FF50B97B-EC1E-B7CB-CD42-C91BFFF4A3CB}"/>
                </a:ext>
              </a:extLst>
            </p:cNvPr>
            <p:cNvSpPr txBox="1"/>
            <p:nvPr/>
          </p:nvSpPr>
          <p:spPr>
            <a:xfrm>
              <a:off x="7868816" y="2300187"/>
              <a:ext cx="1081825" cy="369332"/>
            </a:xfrm>
            <a:prstGeom prst="rect">
              <a:avLst/>
            </a:prstGeom>
            <a:noFill/>
          </p:spPr>
          <p:txBody>
            <a:bodyPr wrap="square">
              <a:spAutoFit/>
            </a:bodyPr>
            <a:lstStyle/>
            <a:p>
              <a:r>
                <a:rPr lang="en-US" b="1" i="1" dirty="0">
                  <a:solidFill>
                    <a:srgbClr val="C00000"/>
                  </a:solidFill>
                  <a:latin typeface="Avenir Next" panose="020B0503020202020204" pitchFamily="34" charset="0"/>
                </a:rPr>
                <a:t>← </a:t>
              </a:r>
              <a:r>
                <a:rPr lang="en-US" b="1" dirty="0">
                  <a:solidFill>
                    <a:srgbClr val="C00000"/>
                  </a:solidFill>
                  <a:latin typeface="Avenir Next" panose="020B0503020202020204" pitchFamily="34" charset="0"/>
                </a:rPr>
                <a:t>A</a:t>
              </a:r>
              <a:endParaRPr lang="en-US" baseline="-25000" dirty="0">
                <a:solidFill>
                  <a:srgbClr val="C00000"/>
                </a:solidFill>
              </a:endParaRPr>
            </a:p>
          </p:txBody>
        </p:sp>
        <p:sp>
          <p:nvSpPr>
            <p:cNvPr id="666" name="TextBox 665">
              <a:extLst>
                <a:ext uri="{FF2B5EF4-FFF2-40B4-BE49-F238E27FC236}">
                  <a16:creationId xmlns:a16="http://schemas.microsoft.com/office/drawing/2014/main" id="{A4B9080A-870B-9CB5-03FF-650E415B3153}"/>
                </a:ext>
              </a:extLst>
            </p:cNvPr>
            <p:cNvSpPr txBox="1"/>
            <p:nvPr/>
          </p:nvSpPr>
          <p:spPr>
            <a:xfrm>
              <a:off x="7868816" y="3009240"/>
              <a:ext cx="1081825" cy="369332"/>
            </a:xfrm>
            <a:prstGeom prst="rect">
              <a:avLst/>
            </a:prstGeom>
            <a:noFill/>
          </p:spPr>
          <p:txBody>
            <a:bodyPr wrap="square">
              <a:spAutoFit/>
            </a:bodyPr>
            <a:lstStyle/>
            <a:p>
              <a:r>
                <a:rPr lang="en-US" sz="1800" b="1" i="1" dirty="0">
                  <a:solidFill>
                    <a:schemeClr val="accent6"/>
                  </a:solidFill>
                  <a:latin typeface="Avenir Next" panose="020B0503020202020204" pitchFamily="34" charset="0"/>
                </a:rPr>
                <a:t>← </a:t>
              </a:r>
              <a:r>
                <a:rPr lang="en-US" sz="1800" b="1" i="1" dirty="0" err="1">
                  <a:solidFill>
                    <a:schemeClr val="accent6"/>
                  </a:solidFill>
                  <a:latin typeface="Avenir Next" panose="020B0503020202020204" pitchFamily="34" charset="0"/>
                </a:rPr>
                <a:t>tmp</a:t>
              </a:r>
              <a:endParaRPr lang="en-US" i="1" baseline="-25000" dirty="0">
                <a:solidFill>
                  <a:schemeClr val="accent6"/>
                </a:solidFill>
              </a:endParaRPr>
            </a:p>
          </p:txBody>
        </p:sp>
      </p:grpSp>
      <p:grpSp>
        <p:nvGrpSpPr>
          <p:cNvPr id="340" name="Group 339">
            <a:extLst>
              <a:ext uri="{FF2B5EF4-FFF2-40B4-BE49-F238E27FC236}">
                <a16:creationId xmlns:a16="http://schemas.microsoft.com/office/drawing/2014/main" id="{CC35E45C-1727-4240-ABB6-6BB6AD7FC789}"/>
              </a:ext>
            </a:extLst>
          </p:cNvPr>
          <p:cNvGrpSpPr/>
          <p:nvPr/>
        </p:nvGrpSpPr>
        <p:grpSpPr>
          <a:xfrm>
            <a:off x="1734836" y="2404844"/>
            <a:ext cx="1414038" cy="1414038"/>
            <a:chOff x="4876800" y="1600199"/>
            <a:chExt cx="2819401" cy="2819401"/>
          </a:xfrm>
        </p:grpSpPr>
        <p:grpSp>
          <p:nvGrpSpPr>
            <p:cNvPr id="341" name="Group 340">
              <a:extLst>
                <a:ext uri="{FF2B5EF4-FFF2-40B4-BE49-F238E27FC236}">
                  <a16:creationId xmlns:a16="http://schemas.microsoft.com/office/drawing/2014/main" id="{07D786E9-9BD2-604B-9AB2-DA6C25171B9D}"/>
                </a:ext>
              </a:extLst>
            </p:cNvPr>
            <p:cNvGrpSpPr/>
            <p:nvPr/>
          </p:nvGrpSpPr>
          <p:grpSpPr>
            <a:xfrm>
              <a:off x="5486400" y="3962400"/>
              <a:ext cx="2209800" cy="457200"/>
              <a:chOff x="5486400" y="3962400"/>
              <a:chExt cx="2209800" cy="457200"/>
            </a:xfrm>
          </p:grpSpPr>
          <p:sp>
            <p:nvSpPr>
              <p:cNvPr id="386" name="DRAM">
                <a:extLst>
                  <a:ext uri="{FF2B5EF4-FFF2-40B4-BE49-F238E27FC236}">
                    <a16:creationId xmlns:a16="http://schemas.microsoft.com/office/drawing/2014/main" id="{25AFF8CC-D2CE-4944-968E-16A914E96E0B}"/>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7" name="DRAM">
                <a:extLst>
                  <a:ext uri="{FF2B5EF4-FFF2-40B4-BE49-F238E27FC236}">
                    <a16:creationId xmlns:a16="http://schemas.microsoft.com/office/drawing/2014/main" id="{A59A5E2D-A64B-0D4D-8EA7-1030BECFC5C9}"/>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8" name="DRAM">
                <a:extLst>
                  <a:ext uri="{FF2B5EF4-FFF2-40B4-BE49-F238E27FC236}">
                    <a16:creationId xmlns:a16="http://schemas.microsoft.com/office/drawing/2014/main" id="{0AC56506-EA43-4C44-AEE1-7C14A8E91E6F}"/>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9" name="DRAM">
                <a:extLst>
                  <a:ext uri="{FF2B5EF4-FFF2-40B4-BE49-F238E27FC236}">
                    <a16:creationId xmlns:a16="http://schemas.microsoft.com/office/drawing/2014/main" id="{830F5712-D881-B848-A163-37C9BC9623BB}"/>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0" name="DRAM">
                <a:extLst>
                  <a:ext uri="{FF2B5EF4-FFF2-40B4-BE49-F238E27FC236}">
                    <a16:creationId xmlns:a16="http://schemas.microsoft.com/office/drawing/2014/main" id="{E35B8059-AE62-1C4D-A6FA-AE4C00592107}"/>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2" name="Group 341">
              <a:extLst>
                <a:ext uri="{FF2B5EF4-FFF2-40B4-BE49-F238E27FC236}">
                  <a16:creationId xmlns:a16="http://schemas.microsoft.com/office/drawing/2014/main" id="{FBFD512B-2633-3941-98E3-3FB6F769F062}"/>
                </a:ext>
              </a:extLst>
            </p:cNvPr>
            <p:cNvGrpSpPr/>
            <p:nvPr/>
          </p:nvGrpSpPr>
          <p:grpSpPr>
            <a:xfrm>
              <a:off x="4876800" y="1600200"/>
              <a:ext cx="457200" cy="2209800"/>
              <a:chOff x="4876800" y="1600200"/>
              <a:chExt cx="457200" cy="2209800"/>
            </a:xfrm>
          </p:grpSpPr>
          <p:sp>
            <p:nvSpPr>
              <p:cNvPr id="381" name="DRAM">
                <a:extLst>
                  <a:ext uri="{FF2B5EF4-FFF2-40B4-BE49-F238E27FC236}">
                    <a16:creationId xmlns:a16="http://schemas.microsoft.com/office/drawing/2014/main" id="{F0295A5A-104C-AC47-9B22-B86FF4637CC5}"/>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2" name="DRAM">
                <a:extLst>
                  <a:ext uri="{FF2B5EF4-FFF2-40B4-BE49-F238E27FC236}">
                    <a16:creationId xmlns:a16="http://schemas.microsoft.com/office/drawing/2014/main" id="{A95732E7-8722-DB42-BE30-4D7D083459E8}"/>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3" name="DRAM">
                <a:extLst>
                  <a:ext uri="{FF2B5EF4-FFF2-40B4-BE49-F238E27FC236}">
                    <a16:creationId xmlns:a16="http://schemas.microsoft.com/office/drawing/2014/main" id="{5C191B66-3FF9-B243-8625-8D3D8B5E0920}"/>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4" name="DRAM">
                <a:extLst>
                  <a:ext uri="{FF2B5EF4-FFF2-40B4-BE49-F238E27FC236}">
                    <a16:creationId xmlns:a16="http://schemas.microsoft.com/office/drawing/2014/main" id="{6A936B45-032D-1B4A-A275-60DFAFDAF3CD}"/>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5" name="DRAM">
                <a:extLst>
                  <a:ext uri="{FF2B5EF4-FFF2-40B4-BE49-F238E27FC236}">
                    <a16:creationId xmlns:a16="http://schemas.microsoft.com/office/drawing/2014/main" id="{92AC43AF-98B8-354F-84BD-0B1B67F3266A}"/>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3" name="Group 342">
              <a:extLst>
                <a:ext uri="{FF2B5EF4-FFF2-40B4-BE49-F238E27FC236}">
                  <a16:creationId xmlns:a16="http://schemas.microsoft.com/office/drawing/2014/main" id="{8A7DDA86-1037-5A4C-9F1C-0055EB7E57D7}"/>
                </a:ext>
              </a:extLst>
            </p:cNvPr>
            <p:cNvGrpSpPr/>
            <p:nvPr/>
          </p:nvGrpSpPr>
          <p:grpSpPr>
            <a:xfrm>
              <a:off x="5676900" y="1600199"/>
              <a:ext cx="1828800" cy="2362201"/>
              <a:chOff x="5676900" y="1170708"/>
              <a:chExt cx="1828800" cy="2791692"/>
            </a:xfrm>
          </p:grpSpPr>
          <p:cxnSp>
            <p:nvCxnSpPr>
              <p:cNvPr id="376" name="Straight Connector 375">
                <a:extLst>
                  <a:ext uri="{FF2B5EF4-FFF2-40B4-BE49-F238E27FC236}">
                    <a16:creationId xmlns:a16="http://schemas.microsoft.com/office/drawing/2014/main" id="{29FFA326-7640-9F45-8A15-1DCBB1088151}"/>
                  </a:ext>
                </a:extLst>
              </p:cNvPr>
              <p:cNvCxnSpPr>
                <a:cxnSpLocks/>
                <a:stCxn id="346" idx="0"/>
                <a:endCxn id="386"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324A8636-04C6-E741-B3D0-3FEBDF3B314B}"/>
                  </a:ext>
                </a:extLst>
              </p:cNvPr>
              <p:cNvCxnSpPr>
                <a:cxnSpLocks/>
                <a:stCxn id="348" idx="0"/>
                <a:endCxn id="388"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A36AED9A-C4A2-6041-88E8-2AB310150EBF}"/>
                  </a:ext>
                </a:extLst>
              </p:cNvPr>
              <p:cNvCxnSpPr>
                <a:cxnSpLocks/>
                <a:stCxn id="349" idx="0"/>
                <a:endCxn id="389"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AD0D7C1B-7F60-CB44-9583-5C5F08F22337}"/>
                  </a:ext>
                </a:extLst>
              </p:cNvPr>
              <p:cNvCxnSpPr>
                <a:cxnSpLocks/>
                <a:stCxn id="350" idx="0"/>
                <a:endCxn id="390"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E5D9C3DF-A3E2-804A-A10F-680406B6A719}"/>
                  </a:ext>
                </a:extLst>
              </p:cNvPr>
              <p:cNvCxnSpPr>
                <a:cxnSpLocks/>
                <a:stCxn id="347" idx="0"/>
                <a:endCxn id="387"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4" name="Group 343">
              <a:extLst>
                <a:ext uri="{FF2B5EF4-FFF2-40B4-BE49-F238E27FC236}">
                  <a16:creationId xmlns:a16="http://schemas.microsoft.com/office/drawing/2014/main" id="{48E21240-B567-8A4A-A2AD-6B219C062D5D}"/>
                </a:ext>
              </a:extLst>
            </p:cNvPr>
            <p:cNvGrpSpPr/>
            <p:nvPr/>
          </p:nvGrpSpPr>
          <p:grpSpPr>
            <a:xfrm>
              <a:off x="5334000" y="1790700"/>
              <a:ext cx="2362201" cy="1828800"/>
              <a:chOff x="5333998" y="1790700"/>
              <a:chExt cx="2791691" cy="1828800"/>
            </a:xfrm>
          </p:grpSpPr>
          <p:cxnSp>
            <p:nvCxnSpPr>
              <p:cNvPr id="371" name="Straight Connector 370">
                <a:extLst>
                  <a:ext uri="{FF2B5EF4-FFF2-40B4-BE49-F238E27FC236}">
                    <a16:creationId xmlns:a16="http://schemas.microsoft.com/office/drawing/2014/main" id="{C28A874C-9927-4B48-B779-3E40D990C9B4}"/>
                  </a:ext>
                </a:extLst>
              </p:cNvPr>
              <p:cNvCxnSpPr>
                <a:cxnSpLocks/>
                <a:stCxn id="350" idx="6"/>
                <a:endCxn id="381"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CB2AC50A-9D6B-764F-B364-48AE4970D378}"/>
                  </a:ext>
                </a:extLst>
              </p:cNvPr>
              <p:cNvCxnSpPr>
                <a:cxnSpLocks/>
                <a:stCxn id="355" idx="6"/>
                <a:endCxn id="382"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882D8C5E-F052-234C-8FF5-6A7DB46C8CD4}"/>
                  </a:ext>
                </a:extLst>
              </p:cNvPr>
              <p:cNvCxnSpPr>
                <a:cxnSpLocks/>
                <a:stCxn id="360" idx="6"/>
                <a:endCxn id="383"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1682FC39-5945-094F-A3FA-E8231AF82D4C}"/>
                  </a:ext>
                </a:extLst>
              </p:cNvPr>
              <p:cNvCxnSpPr>
                <a:cxnSpLocks/>
                <a:stCxn id="365" idx="6"/>
                <a:endCxn id="384"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AD25485F-B7C0-674E-A307-AD236EC77A9C}"/>
                  </a:ext>
                </a:extLst>
              </p:cNvPr>
              <p:cNvCxnSpPr>
                <a:cxnSpLocks/>
                <a:stCxn id="370" idx="6"/>
                <a:endCxn id="385"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5" name="Group 344">
              <a:extLst>
                <a:ext uri="{FF2B5EF4-FFF2-40B4-BE49-F238E27FC236}">
                  <a16:creationId xmlns:a16="http://schemas.microsoft.com/office/drawing/2014/main" id="{229D41FD-2CCA-4249-A6DE-D48343BF5009}"/>
                </a:ext>
              </a:extLst>
            </p:cNvPr>
            <p:cNvGrpSpPr/>
            <p:nvPr/>
          </p:nvGrpSpPr>
          <p:grpSpPr>
            <a:xfrm>
              <a:off x="5486400" y="1600200"/>
              <a:ext cx="2209800" cy="2209800"/>
              <a:chOff x="5486400" y="1600200"/>
              <a:chExt cx="2209800" cy="2209800"/>
            </a:xfrm>
          </p:grpSpPr>
          <p:sp>
            <p:nvSpPr>
              <p:cNvPr id="346" name="Oval 345">
                <a:extLst>
                  <a:ext uri="{FF2B5EF4-FFF2-40B4-BE49-F238E27FC236}">
                    <a16:creationId xmlns:a16="http://schemas.microsoft.com/office/drawing/2014/main" id="{DFA999E8-5131-9248-A99D-83D97CD28E87}"/>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7" name="Oval 346">
                <a:extLst>
                  <a:ext uri="{FF2B5EF4-FFF2-40B4-BE49-F238E27FC236}">
                    <a16:creationId xmlns:a16="http://schemas.microsoft.com/office/drawing/2014/main" id="{065DA791-AF26-F244-A31B-F9A127DC50E2}"/>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8" name="Oval 347">
                <a:extLst>
                  <a:ext uri="{FF2B5EF4-FFF2-40B4-BE49-F238E27FC236}">
                    <a16:creationId xmlns:a16="http://schemas.microsoft.com/office/drawing/2014/main" id="{67B7BC3F-263D-044F-9E20-F4A092F79728}"/>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9" name="Oval 348">
                <a:extLst>
                  <a:ext uri="{FF2B5EF4-FFF2-40B4-BE49-F238E27FC236}">
                    <a16:creationId xmlns:a16="http://schemas.microsoft.com/office/drawing/2014/main" id="{CD12FE48-46D9-1B4F-9B29-8C8A04EC544B}"/>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0" name="Oval 349">
                <a:extLst>
                  <a:ext uri="{FF2B5EF4-FFF2-40B4-BE49-F238E27FC236}">
                    <a16:creationId xmlns:a16="http://schemas.microsoft.com/office/drawing/2014/main" id="{23297995-A6C8-D942-BDAC-591A2FC62004}"/>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1" name="Oval 350">
                <a:extLst>
                  <a:ext uri="{FF2B5EF4-FFF2-40B4-BE49-F238E27FC236}">
                    <a16:creationId xmlns:a16="http://schemas.microsoft.com/office/drawing/2014/main" id="{FB120AB4-4E3C-EA40-A7D1-5A3A9B7410F3}"/>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2" name="Oval 351">
                <a:extLst>
                  <a:ext uri="{FF2B5EF4-FFF2-40B4-BE49-F238E27FC236}">
                    <a16:creationId xmlns:a16="http://schemas.microsoft.com/office/drawing/2014/main" id="{5E36ACE9-B990-2241-9BB2-3CCBF85BCB6C}"/>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3" name="Oval 352">
                <a:extLst>
                  <a:ext uri="{FF2B5EF4-FFF2-40B4-BE49-F238E27FC236}">
                    <a16:creationId xmlns:a16="http://schemas.microsoft.com/office/drawing/2014/main" id="{906D173F-0B41-CD43-890F-4DB06902718B}"/>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4" name="Oval 353">
                <a:extLst>
                  <a:ext uri="{FF2B5EF4-FFF2-40B4-BE49-F238E27FC236}">
                    <a16:creationId xmlns:a16="http://schemas.microsoft.com/office/drawing/2014/main" id="{A5F9740F-4DC2-D143-96E8-4E47516C8007}"/>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5" name="Oval 354">
                <a:extLst>
                  <a:ext uri="{FF2B5EF4-FFF2-40B4-BE49-F238E27FC236}">
                    <a16:creationId xmlns:a16="http://schemas.microsoft.com/office/drawing/2014/main" id="{0C330B6F-B25C-EE4B-8723-8E248F44CE9D}"/>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6" name="Oval 355">
                <a:extLst>
                  <a:ext uri="{FF2B5EF4-FFF2-40B4-BE49-F238E27FC236}">
                    <a16:creationId xmlns:a16="http://schemas.microsoft.com/office/drawing/2014/main" id="{164373B5-05E8-DC4A-9EC7-F480CBECB24F}"/>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7" name="Oval 356">
                <a:extLst>
                  <a:ext uri="{FF2B5EF4-FFF2-40B4-BE49-F238E27FC236}">
                    <a16:creationId xmlns:a16="http://schemas.microsoft.com/office/drawing/2014/main" id="{682ACD19-D060-094B-AD85-49DBBF550BFA}"/>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8" name="Oval 357">
                <a:extLst>
                  <a:ext uri="{FF2B5EF4-FFF2-40B4-BE49-F238E27FC236}">
                    <a16:creationId xmlns:a16="http://schemas.microsoft.com/office/drawing/2014/main" id="{FACC320E-5148-DC4D-97F0-CB0A40C53999}"/>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9" name="Oval 358">
                <a:extLst>
                  <a:ext uri="{FF2B5EF4-FFF2-40B4-BE49-F238E27FC236}">
                    <a16:creationId xmlns:a16="http://schemas.microsoft.com/office/drawing/2014/main" id="{AFC00C1E-7968-864E-845D-B29D96B13045}"/>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0" name="Oval 359">
                <a:extLst>
                  <a:ext uri="{FF2B5EF4-FFF2-40B4-BE49-F238E27FC236}">
                    <a16:creationId xmlns:a16="http://schemas.microsoft.com/office/drawing/2014/main" id="{B2A34CFC-CA03-BD41-B205-90944A53C23C}"/>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1" name="Oval 360">
                <a:extLst>
                  <a:ext uri="{FF2B5EF4-FFF2-40B4-BE49-F238E27FC236}">
                    <a16:creationId xmlns:a16="http://schemas.microsoft.com/office/drawing/2014/main" id="{8FF0B806-9899-6B41-8779-96C7F77A15E8}"/>
                  </a:ext>
                </a:extLst>
              </p:cNvPr>
              <p:cNvSpPr/>
              <p:nvPr/>
            </p:nvSpPr>
            <p:spPr>
              <a:xfrm>
                <a:off x="54864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2" name="Oval 361">
                <a:extLst>
                  <a:ext uri="{FF2B5EF4-FFF2-40B4-BE49-F238E27FC236}">
                    <a16:creationId xmlns:a16="http://schemas.microsoft.com/office/drawing/2014/main" id="{5AE1ED62-1930-7042-8983-A26AEDA97921}"/>
                  </a:ext>
                </a:extLst>
              </p:cNvPr>
              <p:cNvSpPr/>
              <p:nvPr/>
            </p:nvSpPr>
            <p:spPr>
              <a:xfrm>
                <a:off x="59436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3" name="Oval 362">
                <a:extLst>
                  <a:ext uri="{FF2B5EF4-FFF2-40B4-BE49-F238E27FC236}">
                    <a16:creationId xmlns:a16="http://schemas.microsoft.com/office/drawing/2014/main" id="{02BFFBE3-F9E0-EA42-BED8-30937998D054}"/>
                  </a:ext>
                </a:extLst>
              </p:cNvPr>
              <p:cNvSpPr/>
              <p:nvPr/>
            </p:nvSpPr>
            <p:spPr>
              <a:xfrm>
                <a:off x="64008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4" name="Oval 363">
                <a:extLst>
                  <a:ext uri="{FF2B5EF4-FFF2-40B4-BE49-F238E27FC236}">
                    <a16:creationId xmlns:a16="http://schemas.microsoft.com/office/drawing/2014/main" id="{A6E7ED46-7F33-FD40-ADDD-D8DA1AB93894}"/>
                  </a:ext>
                </a:extLst>
              </p:cNvPr>
              <p:cNvSpPr/>
              <p:nvPr/>
            </p:nvSpPr>
            <p:spPr>
              <a:xfrm>
                <a:off x="68580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5" name="Oval 364">
                <a:extLst>
                  <a:ext uri="{FF2B5EF4-FFF2-40B4-BE49-F238E27FC236}">
                    <a16:creationId xmlns:a16="http://schemas.microsoft.com/office/drawing/2014/main" id="{7B0D521E-528E-5B44-AF3A-B583B35EB5AD}"/>
                  </a:ext>
                </a:extLst>
              </p:cNvPr>
              <p:cNvSpPr/>
              <p:nvPr/>
            </p:nvSpPr>
            <p:spPr>
              <a:xfrm>
                <a:off x="73152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6" name="Oval 365">
                <a:extLst>
                  <a:ext uri="{FF2B5EF4-FFF2-40B4-BE49-F238E27FC236}">
                    <a16:creationId xmlns:a16="http://schemas.microsoft.com/office/drawing/2014/main" id="{DF2CB39B-98B7-7540-86CF-CFCCDFF05ED9}"/>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7" name="Oval 366">
                <a:extLst>
                  <a:ext uri="{FF2B5EF4-FFF2-40B4-BE49-F238E27FC236}">
                    <a16:creationId xmlns:a16="http://schemas.microsoft.com/office/drawing/2014/main" id="{3B60278B-CD23-EA4F-ACA9-3CBA14D8E405}"/>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8" name="Oval 367">
                <a:extLst>
                  <a:ext uri="{FF2B5EF4-FFF2-40B4-BE49-F238E27FC236}">
                    <a16:creationId xmlns:a16="http://schemas.microsoft.com/office/drawing/2014/main" id="{0EA7443B-358B-CA4E-AD9A-30C5ADF6AAAD}"/>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9" name="Oval 368">
                <a:extLst>
                  <a:ext uri="{FF2B5EF4-FFF2-40B4-BE49-F238E27FC236}">
                    <a16:creationId xmlns:a16="http://schemas.microsoft.com/office/drawing/2014/main" id="{98B80347-3184-0044-B50C-AF956B90BEFE}"/>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0" name="Oval 369">
                <a:extLst>
                  <a:ext uri="{FF2B5EF4-FFF2-40B4-BE49-F238E27FC236}">
                    <a16:creationId xmlns:a16="http://schemas.microsoft.com/office/drawing/2014/main" id="{24F96B99-A27F-8642-9D72-69558AE15435}"/>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391" name="Group 390">
            <a:extLst>
              <a:ext uri="{FF2B5EF4-FFF2-40B4-BE49-F238E27FC236}">
                <a16:creationId xmlns:a16="http://schemas.microsoft.com/office/drawing/2014/main" id="{B11AFC47-D992-1E46-A46D-0AA729C4BB6D}"/>
              </a:ext>
            </a:extLst>
          </p:cNvPr>
          <p:cNvGrpSpPr/>
          <p:nvPr/>
        </p:nvGrpSpPr>
        <p:grpSpPr>
          <a:xfrm>
            <a:off x="3292364" y="2404844"/>
            <a:ext cx="1414038" cy="1414038"/>
            <a:chOff x="4876800" y="1600199"/>
            <a:chExt cx="2819401" cy="2819401"/>
          </a:xfrm>
        </p:grpSpPr>
        <p:grpSp>
          <p:nvGrpSpPr>
            <p:cNvPr id="392" name="Group 391">
              <a:extLst>
                <a:ext uri="{FF2B5EF4-FFF2-40B4-BE49-F238E27FC236}">
                  <a16:creationId xmlns:a16="http://schemas.microsoft.com/office/drawing/2014/main" id="{39382EDE-AA35-184B-8C6B-C26BF87175EE}"/>
                </a:ext>
              </a:extLst>
            </p:cNvPr>
            <p:cNvGrpSpPr/>
            <p:nvPr/>
          </p:nvGrpSpPr>
          <p:grpSpPr>
            <a:xfrm>
              <a:off x="5486400" y="3962400"/>
              <a:ext cx="2209800" cy="457200"/>
              <a:chOff x="5486400" y="3962400"/>
              <a:chExt cx="2209800" cy="457200"/>
            </a:xfrm>
          </p:grpSpPr>
          <p:sp>
            <p:nvSpPr>
              <p:cNvPr id="437" name="DRAM">
                <a:extLst>
                  <a:ext uri="{FF2B5EF4-FFF2-40B4-BE49-F238E27FC236}">
                    <a16:creationId xmlns:a16="http://schemas.microsoft.com/office/drawing/2014/main" id="{A9CB3F9B-AAF7-7248-9BB0-B4B86E99CEEC}"/>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8" name="DRAM">
                <a:extLst>
                  <a:ext uri="{FF2B5EF4-FFF2-40B4-BE49-F238E27FC236}">
                    <a16:creationId xmlns:a16="http://schemas.microsoft.com/office/drawing/2014/main" id="{1D7D8DCC-B86C-C641-BA28-D0BD8AF05D2D}"/>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9" name="DRAM">
                <a:extLst>
                  <a:ext uri="{FF2B5EF4-FFF2-40B4-BE49-F238E27FC236}">
                    <a16:creationId xmlns:a16="http://schemas.microsoft.com/office/drawing/2014/main" id="{BAB1A4EB-C414-0448-8A0B-7E519FE8B954}"/>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0" name="DRAM">
                <a:extLst>
                  <a:ext uri="{FF2B5EF4-FFF2-40B4-BE49-F238E27FC236}">
                    <a16:creationId xmlns:a16="http://schemas.microsoft.com/office/drawing/2014/main" id="{398F608C-8B86-D84E-BD47-CE3649AB9E11}"/>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1" name="DRAM">
                <a:extLst>
                  <a:ext uri="{FF2B5EF4-FFF2-40B4-BE49-F238E27FC236}">
                    <a16:creationId xmlns:a16="http://schemas.microsoft.com/office/drawing/2014/main" id="{08B71CC4-8A4F-DD4C-BEE0-866EBE59AE7B}"/>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3" name="Group 392">
              <a:extLst>
                <a:ext uri="{FF2B5EF4-FFF2-40B4-BE49-F238E27FC236}">
                  <a16:creationId xmlns:a16="http://schemas.microsoft.com/office/drawing/2014/main" id="{07A10A8B-DE37-4D4B-B3B7-53AF498FCE7A}"/>
                </a:ext>
              </a:extLst>
            </p:cNvPr>
            <p:cNvGrpSpPr/>
            <p:nvPr/>
          </p:nvGrpSpPr>
          <p:grpSpPr>
            <a:xfrm>
              <a:off x="4876800" y="1600200"/>
              <a:ext cx="457200" cy="2209800"/>
              <a:chOff x="4876800" y="1600200"/>
              <a:chExt cx="457200" cy="2209800"/>
            </a:xfrm>
          </p:grpSpPr>
          <p:sp>
            <p:nvSpPr>
              <p:cNvPr id="432" name="DRAM">
                <a:extLst>
                  <a:ext uri="{FF2B5EF4-FFF2-40B4-BE49-F238E27FC236}">
                    <a16:creationId xmlns:a16="http://schemas.microsoft.com/office/drawing/2014/main" id="{74EDFB8B-4EAC-6540-A2DE-26FA676ABF83}"/>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3" name="DRAM">
                <a:extLst>
                  <a:ext uri="{FF2B5EF4-FFF2-40B4-BE49-F238E27FC236}">
                    <a16:creationId xmlns:a16="http://schemas.microsoft.com/office/drawing/2014/main" id="{1874FD00-A6E9-6F4E-BEAF-20253DAF4197}"/>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4" name="DRAM">
                <a:extLst>
                  <a:ext uri="{FF2B5EF4-FFF2-40B4-BE49-F238E27FC236}">
                    <a16:creationId xmlns:a16="http://schemas.microsoft.com/office/drawing/2014/main" id="{6C1E8F37-B137-C546-9510-9D33EEA5B944}"/>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5" name="DRAM">
                <a:extLst>
                  <a:ext uri="{FF2B5EF4-FFF2-40B4-BE49-F238E27FC236}">
                    <a16:creationId xmlns:a16="http://schemas.microsoft.com/office/drawing/2014/main" id="{E9A156C1-4F9B-2144-B478-CA14902A62BE}"/>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6" name="DRAM">
                <a:extLst>
                  <a:ext uri="{FF2B5EF4-FFF2-40B4-BE49-F238E27FC236}">
                    <a16:creationId xmlns:a16="http://schemas.microsoft.com/office/drawing/2014/main" id="{5D3FE231-9579-B543-97D9-CC936EC8F370}"/>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4" name="Group 393">
              <a:extLst>
                <a:ext uri="{FF2B5EF4-FFF2-40B4-BE49-F238E27FC236}">
                  <a16:creationId xmlns:a16="http://schemas.microsoft.com/office/drawing/2014/main" id="{22BF00FC-B81D-7B4D-9B63-8DE814646255}"/>
                </a:ext>
              </a:extLst>
            </p:cNvPr>
            <p:cNvGrpSpPr/>
            <p:nvPr/>
          </p:nvGrpSpPr>
          <p:grpSpPr>
            <a:xfrm>
              <a:off x="5676900" y="1600199"/>
              <a:ext cx="1828800" cy="2362201"/>
              <a:chOff x="5676900" y="1170708"/>
              <a:chExt cx="1828800" cy="2791692"/>
            </a:xfrm>
          </p:grpSpPr>
          <p:cxnSp>
            <p:nvCxnSpPr>
              <p:cNvPr id="427" name="Straight Connector 426">
                <a:extLst>
                  <a:ext uri="{FF2B5EF4-FFF2-40B4-BE49-F238E27FC236}">
                    <a16:creationId xmlns:a16="http://schemas.microsoft.com/office/drawing/2014/main" id="{66825576-4991-D141-A606-275CE07F0B90}"/>
                  </a:ext>
                </a:extLst>
              </p:cNvPr>
              <p:cNvCxnSpPr>
                <a:cxnSpLocks/>
                <a:stCxn id="397" idx="0"/>
                <a:endCxn id="437"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C05FEDD8-553B-E246-AC5C-15BB1D44C318}"/>
                  </a:ext>
                </a:extLst>
              </p:cNvPr>
              <p:cNvCxnSpPr>
                <a:cxnSpLocks/>
                <a:stCxn id="399" idx="0"/>
                <a:endCxn id="439"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8FB76780-C566-3E4E-8A55-1CF551183030}"/>
                  </a:ext>
                </a:extLst>
              </p:cNvPr>
              <p:cNvCxnSpPr>
                <a:cxnSpLocks/>
                <a:stCxn id="400" idx="0"/>
                <a:endCxn id="440"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AB3A500C-1762-C142-9DAF-D39B74DCAAB7}"/>
                  </a:ext>
                </a:extLst>
              </p:cNvPr>
              <p:cNvCxnSpPr>
                <a:cxnSpLocks/>
                <a:stCxn id="401" idx="0"/>
                <a:endCxn id="441"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A37406B4-A1DE-BA40-9ABC-FB28B753EA8D}"/>
                  </a:ext>
                </a:extLst>
              </p:cNvPr>
              <p:cNvCxnSpPr>
                <a:cxnSpLocks/>
                <a:stCxn id="398" idx="0"/>
                <a:endCxn id="438"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5" name="Group 394">
              <a:extLst>
                <a:ext uri="{FF2B5EF4-FFF2-40B4-BE49-F238E27FC236}">
                  <a16:creationId xmlns:a16="http://schemas.microsoft.com/office/drawing/2014/main" id="{E3601414-FC10-A340-A9F2-B35360F8AA5F}"/>
                </a:ext>
              </a:extLst>
            </p:cNvPr>
            <p:cNvGrpSpPr/>
            <p:nvPr/>
          </p:nvGrpSpPr>
          <p:grpSpPr>
            <a:xfrm>
              <a:off x="5334000" y="1790700"/>
              <a:ext cx="2362201" cy="1828800"/>
              <a:chOff x="5333998" y="1790700"/>
              <a:chExt cx="2791691" cy="1828800"/>
            </a:xfrm>
          </p:grpSpPr>
          <p:cxnSp>
            <p:nvCxnSpPr>
              <p:cNvPr id="422" name="Straight Connector 421">
                <a:extLst>
                  <a:ext uri="{FF2B5EF4-FFF2-40B4-BE49-F238E27FC236}">
                    <a16:creationId xmlns:a16="http://schemas.microsoft.com/office/drawing/2014/main" id="{F35E9050-B57E-A94A-9B8A-7599A47F425F}"/>
                  </a:ext>
                </a:extLst>
              </p:cNvPr>
              <p:cNvCxnSpPr>
                <a:cxnSpLocks/>
                <a:stCxn id="401" idx="6"/>
                <a:endCxn id="432"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2C7C2EC-B504-BB48-9DC6-65CE93CF1E5F}"/>
                  </a:ext>
                </a:extLst>
              </p:cNvPr>
              <p:cNvCxnSpPr>
                <a:cxnSpLocks/>
                <a:stCxn id="406" idx="6"/>
                <a:endCxn id="433"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583846CB-F02D-534C-9969-8B7615699FDC}"/>
                  </a:ext>
                </a:extLst>
              </p:cNvPr>
              <p:cNvCxnSpPr>
                <a:cxnSpLocks/>
                <a:endCxn id="434" idx="0"/>
              </p:cNvCxnSpPr>
              <p:nvPr/>
            </p:nvCxnSpPr>
            <p:spPr>
              <a:xfrm flipH="1">
                <a:off x="5333998" y="2705100"/>
                <a:ext cx="2791686"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6B33149D-96A6-2E4C-B353-11478420610B}"/>
                  </a:ext>
                </a:extLst>
              </p:cNvPr>
              <p:cNvCxnSpPr>
                <a:cxnSpLocks/>
                <a:stCxn id="416" idx="6"/>
                <a:endCxn id="435"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1F40B3AF-6386-7842-A059-5DF6B3A1BEEE}"/>
                  </a:ext>
                </a:extLst>
              </p:cNvPr>
              <p:cNvCxnSpPr>
                <a:cxnSpLocks/>
                <a:stCxn id="421" idx="6"/>
                <a:endCxn id="436"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6" name="Group 395">
              <a:extLst>
                <a:ext uri="{FF2B5EF4-FFF2-40B4-BE49-F238E27FC236}">
                  <a16:creationId xmlns:a16="http://schemas.microsoft.com/office/drawing/2014/main" id="{0CEB0A94-5D02-4C48-84CA-74AD2EA1A2BA}"/>
                </a:ext>
              </a:extLst>
            </p:cNvPr>
            <p:cNvGrpSpPr/>
            <p:nvPr/>
          </p:nvGrpSpPr>
          <p:grpSpPr>
            <a:xfrm>
              <a:off x="5486400" y="1600200"/>
              <a:ext cx="2209800" cy="2209800"/>
              <a:chOff x="5486400" y="1600200"/>
              <a:chExt cx="2209800" cy="2209800"/>
            </a:xfrm>
          </p:grpSpPr>
          <p:sp>
            <p:nvSpPr>
              <p:cNvPr id="397" name="Oval 396">
                <a:extLst>
                  <a:ext uri="{FF2B5EF4-FFF2-40B4-BE49-F238E27FC236}">
                    <a16:creationId xmlns:a16="http://schemas.microsoft.com/office/drawing/2014/main" id="{5CAC80A3-2785-964C-AF7D-F3DA04063AC1}"/>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8" name="Oval 397">
                <a:extLst>
                  <a:ext uri="{FF2B5EF4-FFF2-40B4-BE49-F238E27FC236}">
                    <a16:creationId xmlns:a16="http://schemas.microsoft.com/office/drawing/2014/main" id="{0DACBBC9-83C1-534B-82C4-1CC17CC0CC39}"/>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9" name="Oval 398">
                <a:extLst>
                  <a:ext uri="{FF2B5EF4-FFF2-40B4-BE49-F238E27FC236}">
                    <a16:creationId xmlns:a16="http://schemas.microsoft.com/office/drawing/2014/main" id="{B006351D-1681-5E4E-9833-C8B18EEBA193}"/>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0" name="Oval 399">
                <a:extLst>
                  <a:ext uri="{FF2B5EF4-FFF2-40B4-BE49-F238E27FC236}">
                    <a16:creationId xmlns:a16="http://schemas.microsoft.com/office/drawing/2014/main" id="{121DA3DE-42CF-AA41-B62D-C5884F8E9599}"/>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1" name="Oval 400">
                <a:extLst>
                  <a:ext uri="{FF2B5EF4-FFF2-40B4-BE49-F238E27FC236}">
                    <a16:creationId xmlns:a16="http://schemas.microsoft.com/office/drawing/2014/main" id="{17AFB6DE-6324-8748-8969-24311267FAB1}"/>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2" name="Oval 401">
                <a:extLst>
                  <a:ext uri="{FF2B5EF4-FFF2-40B4-BE49-F238E27FC236}">
                    <a16:creationId xmlns:a16="http://schemas.microsoft.com/office/drawing/2014/main" id="{3CD32634-F17B-334A-9B7D-89B774CE5C15}"/>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3" name="Oval 402">
                <a:extLst>
                  <a:ext uri="{FF2B5EF4-FFF2-40B4-BE49-F238E27FC236}">
                    <a16:creationId xmlns:a16="http://schemas.microsoft.com/office/drawing/2014/main" id="{4A4B272E-AC75-C248-A5B8-AAC608C9A2D5}"/>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4" name="Oval 403">
                <a:extLst>
                  <a:ext uri="{FF2B5EF4-FFF2-40B4-BE49-F238E27FC236}">
                    <a16:creationId xmlns:a16="http://schemas.microsoft.com/office/drawing/2014/main" id="{FE89EF87-4F03-7F44-A3F6-D4BD1A634048}"/>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5" name="Oval 404">
                <a:extLst>
                  <a:ext uri="{FF2B5EF4-FFF2-40B4-BE49-F238E27FC236}">
                    <a16:creationId xmlns:a16="http://schemas.microsoft.com/office/drawing/2014/main" id="{FE50D5CD-8EE7-6E49-9324-D95F1BF7716F}"/>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6" name="Oval 405">
                <a:extLst>
                  <a:ext uri="{FF2B5EF4-FFF2-40B4-BE49-F238E27FC236}">
                    <a16:creationId xmlns:a16="http://schemas.microsoft.com/office/drawing/2014/main" id="{F1670559-868E-AC43-8485-7A0CD3BBF6DD}"/>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7" name="Oval 406">
                <a:extLst>
                  <a:ext uri="{FF2B5EF4-FFF2-40B4-BE49-F238E27FC236}">
                    <a16:creationId xmlns:a16="http://schemas.microsoft.com/office/drawing/2014/main" id="{8A4D17F5-B8CC-454E-AAE6-2BB19366F797}"/>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8" name="Oval 407">
                <a:extLst>
                  <a:ext uri="{FF2B5EF4-FFF2-40B4-BE49-F238E27FC236}">
                    <a16:creationId xmlns:a16="http://schemas.microsoft.com/office/drawing/2014/main" id="{403FA7A9-CA8A-C246-9A8D-4B2D6CCB5BED}"/>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9" name="Oval 408">
                <a:extLst>
                  <a:ext uri="{FF2B5EF4-FFF2-40B4-BE49-F238E27FC236}">
                    <a16:creationId xmlns:a16="http://schemas.microsoft.com/office/drawing/2014/main" id="{914EE22A-B051-274B-B345-0D2FA2B1F1FD}"/>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0" name="Oval 409">
                <a:extLst>
                  <a:ext uri="{FF2B5EF4-FFF2-40B4-BE49-F238E27FC236}">
                    <a16:creationId xmlns:a16="http://schemas.microsoft.com/office/drawing/2014/main" id="{BDDD48E8-8884-574D-B570-D4559E5AC908}"/>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1" name="Oval 410">
                <a:extLst>
                  <a:ext uri="{FF2B5EF4-FFF2-40B4-BE49-F238E27FC236}">
                    <a16:creationId xmlns:a16="http://schemas.microsoft.com/office/drawing/2014/main" id="{111294A3-02F0-FC49-AD3B-E507B6D2BE99}"/>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2" name="Oval 411">
                <a:extLst>
                  <a:ext uri="{FF2B5EF4-FFF2-40B4-BE49-F238E27FC236}">
                    <a16:creationId xmlns:a16="http://schemas.microsoft.com/office/drawing/2014/main" id="{48731768-F3AB-8E49-A023-62B38772DB46}"/>
                  </a:ext>
                </a:extLst>
              </p:cNvPr>
              <p:cNvSpPr/>
              <p:nvPr/>
            </p:nvSpPr>
            <p:spPr>
              <a:xfrm>
                <a:off x="54864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3" name="Oval 412">
                <a:extLst>
                  <a:ext uri="{FF2B5EF4-FFF2-40B4-BE49-F238E27FC236}">
                    <a16:creationId xmlns:a16="http://schemas.microsoft.com/office/drawing/2014/main" id="{2BF851CC-F68B-9B4C-A58B-81DC812CDE0F}"/>
                  </a:ext>
                </a:extLst>
              </p:cNvPr>
              <p:cNvSpPr/>
              <p:nvPr/>
            </p:nvSpPr>
            <p:spPr>
              <a:xfrm>
                <a:off x="59436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4" name="Oval 413">
                <a:extLst>
                  <a:ext uri="{FF2B5EF4-FFF2-40B4-BE49-F238E27FC236}">
                    <a16:creationId xmlns:a16="http://schemas.microsoft.com/office/drawing/2014/main" id="{9D63C112-10DF-624C-8D85-74C0EA9ED444}"/>
                  </a:ext>
                </a:extLst>
              </p:cNvPr>
              <p:cNvSpPr/>
              <p:nvPr/>
            </p:nvSpPr>
            <p:spPr>
              <a:xfrm>
                <a:off x="64008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5" name="Oval 414">
                <a:extLst>
                  <a:ext uri="{FF2B5EF4-FFF2-40B4-BE49-F238E27FC236}">
                    <a16:creationId xmlns:a16="http://schemas.microsoft.com/office/drawing/2014/main" id="{447245FE-FD9D-CA40-8259-1603D9CEB6D8}"/>
                  </a:ext>
                </a:extLst>
              </p:cNvPr>
              <p:cNvSpPr/>
              <p:nvPr/>
            </p:nvSpPr>
            <p:spPr>
              <a:xfrm>
                <a:off x="68580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6" name="Oval 415">
                <a:extLst>
                  <a:ext uri="{FF2B5EF4-FFF2-40B4-BE49-F238E27FC236}">
                    <a16:creationId xmlns:a16="http://schemas.microsoft.com/office/drawing/2014/main" id="{CC79A9FE-3B4F-8445-A57E-FCB77904C8B2}"/>
                  </a:ext>
                </a:extLst>
              </p:cNvPr>
              <p:cNvSpPr/>
              <p:nvPr/>
            </p:nvSpPr>
            <p:spPr>
              <a:xfrm>
                <a:off x="73152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7" name="Oval 416">
                <a:extLst>
                  <a:ext uri="{FF2B5EF4-FFF2-40B4-BE49-F238E27FC236}">
                    <a16:creationId xmlns:a16="http://schemas.microsoft.com/office/drawing/2014/main" id="{530B1789-DEDE-5A4F-B6E8-2F2A76B4CCA5}"/>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8" name="Oval 417">
                <a:extLst>
                  <a:ext uri="{FF2B5EF4-FFF2-40B4-BE49-F238E27FC236}">
                    <a16:creationId xmlns:a16="http://schemas.microsoft.com/office/drawing/2014/main" id="{25A88D22-A089-B446-90A4-D23E278BD77B}"/>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9" name="Oval 418">
                <a:extLst>
                  <a:ext uri="{FF2B5EF4-FFF2-40B4-BE49-F238E27FC236}">
                    <a16:creationId xmlns:a16="http://schemas.microsoft.com/office/drawing/2014/main" id="{BE8D1DAB-6891-EF42-A2A3-F98009328A0C}"/>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0" name="Oval 419">
                <a:extLst>
                  <a:ext uri="{FF2B5EF4-FFF2-40B4-BE49-F238E27FC236}">
                    <a16:creationId xmlns:a16="http://schemas.microsoft.com/office/drawing/2014/main" id="{D588EFFB-B1F6-594B-8932-B3E72E749BB6}"/>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1" name="Oval 420">
                <a:extLst>
                  <a:ext uri="{FF2B5EF4-FFF2-40B4-BE49-F238E27FC236}">
                    <a16:creationId xmlns:a16="http://schemas.microsoft.com/office/drawing/2014/main" id="{D7A2543D-F2FA-2846-88E0-36744AC44107}"/>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442" name="Group 441">
            <a:extLst>
              <a:ext uri="{FF2B5EF4-FFF2-40B4-BE49-F238E27FC236}">
                <a16:creationId xmlns:a16="http://schemas.microsoft.com/office/drawing/2014/main" id="{69B8068D-BF55-2445-AA62-170FB58B36DB}"/>
              </a:ext>
            </a:extLst>
          </p:cNvPr>
          <p:cNvGrpSpPr/>
          <p:nvPr/>
        </p:nvGrpSpPr>
        <p:grpSpPr>
          <a:xfrm>
            <a:off x="4859036" y="2404844"/>
            <a:ext cx="1414038" cy="1414038"/>
            <a:chOff x="4876800" y="1600199"/>
            <a:chExt cx="2819401" cy="2819401"/>
          </a:xfrm>
        </p:grpSpPr>
        <p:grpSp>
          <p:nvGrpSpPr>
            <p:cNvPr id="443" name="Group 442">
              <a:extLst>
                <a:ext uri="{FF2B5EF4-FFF2-40B4-BE49-F238E27FC236}">
                  <a16:creationId xmlns:a16="http://schemas.microsoft.com/office/drawing/2014/main" id="{D198D2CE-51A2-A441-BAC1-C5E8EA0E0648}"/>
                </a:ext>
              </a:extLst>
            </p:cNvPr>
            <p:cNvGrpSpPr/>
            <p:nvPr/>
          </p:nvGrpSpPr>
          <p:grpSpPr>
            <a:xfrm>
              <a:off x="5486400" y="3962400"/>
              <a:ext cx="2209800" cy="457200"/>
              <a:chOff x="5486400" y="3962400"/>
              <a:chExt cx="2209800" cy="457200"/>
            </a:xfrm>
          </p:grpSpPr>
          <p:sp>
            <p:nvSpPr>
              <p:cNvPr id="488" name="DRAM">
                <a:extLst>
                  <a:ext uri="{FF2B5EF4-FFF2-40B4-BE49-F238E27FC236}">
                    <a16:creationId xmlns:a16="http://schemas.microsoft.com/office/drawing/2014/main" id="{0678D576-D408-374F-BB1E-37E5E148221D}"/>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9" name="DRAM">
                <a:extLst>
                  <a:ext uri="{FF2B5EF4-FFF2-40B4-BE49-F238E27FC236}">
                    <a16:creationId xmlns:a16="http://schemas.microsoft.com/office/drawing/2014/main" id="{EF3D6B44-03F3-FA47-A211-89B88C1D8801}"/>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0" name="DRAM">
                <a:extLst>
                  <a:ext uri="{FF2B5EF4-FFF2-40B4-BE49-F238E27FC236}">
                    <a16:creationId xmlns:a16="http://schemas.microsoft.com/office/drawing/2014/main" id="{D7530F8D-26C2-C347-96FC-A67F07A00680}"/>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1" name="DRAM">
                <a:extLst>
                  <a:ext uri="{FF2B5EF4-FFF2-40B4-BE49-F238E27FC236}">
                    <a16:creationId xmlns:a16="http://schemas.microsoft.com/office/drawing/2014/main" id="{81C987C6-F8C8-D942-B797-54712625359A}"/>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2" name="DRAM">
                <a:extLst>
                  <a:ext uri="{FF2B5EF4-FFF2-40B4-BE49-F238E27FC236}">
                    <a16:creationId xmlns:a16="http://schemas.microsoft.com/office/drawing/2014/main" id="{5799F454-A959-5741-AE35-1BD49ED8E542}"/>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4" name="Group 443">
              <a:extLst>
                <a:ext uri="{FF2B5EF4-FFF2-40B4-BE49-F238E27FC236}">
                  <a16:creationId xmlns:a16="http://schemas.microsoft.com/office/drawing/2014/main" id="{16780B42-A788-A042-AB39-8DD97B532AF6}"/>
                </a:ext>
              </a:extLst>
            </p:cNvPr>
            <p:cNvGrpSpPr/>
            <p:nvPr/>
          </p:nvGrpSpPr>
          <p:grpSpPr>
            <a:xfrm>
              <a:off x="4876800" y="1600200"/>
              <a:ext cx="457200" cy="2209800"/>
              <a:chOff x="4876800" y="1600200"/>
              <a:chExt cx="457200" cy="2209800"/>
            </a:xfrm>
          </p:grpSpPr>
          <p:sp>
            <p:nvSpPr>
              <p:cNvPr id="483" name="DRAM">
                <a:extLst>
                  <a:ext uri="{FF2B5EF4-FFF2-40B4-BE49-F238E27FC236}">
                    <a16:creationId xmlns:a16="http://schemas.microsoft.com/office/drawing/2014/main" id="{900429D3-F700-B545-81E6-C863C38D624B}"/>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4" name="DRAM">
                <a:extLst>
                  <a:ext uri="{FF2B5EF4-FFF2-40B4-BE49-F238E27FC236}">
                    <a16:creationId xmlns:a16="http://schemas.microsoft.com/office/drawing/2014/main" id="{3BE8BAE2-67F2-004F-8688-652275D2FB1A}"/>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5" name="DRAM">
                <a:extLst>
                  <a:ext uri="{FF2B5EF4-FFF2-40B4-BE49-F238E27FC236}">
                    <a16:creationId xmlns:a16="http://schemas.microsoft.com/office/drawing/2014/main" id="{B468E5A2-4C92-F341-AF9F-C025BA07AF6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6" name="DRAM">
                <a:extLst>
                  <a:ext uri="{FF2B5EF4-FFF2-40B4-BE49-F238E27FC236}">
                    <a16:creationId xmlns:a16="http://schemas.microsoft.com/office/drawing/2014/main" id="{869B0F21-4DD9-9242-8C2D-5555525158CC}"/>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7" name="DRAM">
                <a:extLst>
                  <a:ext uri="{FF2B5EF4-FFF2-40B4-BE49-F238E27FC236}">
                    <a16:creationId xmlns:a16="http://schemas.microsoft.com/office/drawing/2014/main" id="{D75EC8AE-5B52-E64A-A8CB-7EE2D5BDA8FF}"/>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5" name="Group 444">
              <a:extLst>
                <a:ext uri="{FF2B5EF4-FFF2-40B4-BE49-F238E27FC236}">
                  <a16:creationId xmlns:a16="http://schemas.microsoft.com/office/drawing/2014/main" id="{C48ADD2C-8A28-0E4D-9B87-797E8D373E6A}"/>
                </a:ext>
              </a:extLst>
            </p:cNvPr>
            <p:cNvGrpSpPr/>
            <p:nvPr/>
          </p:nvGrpSpPr>
          <p:grpSpPr>
            <a:xfrm>
              <a:off x="5676900" y="1600199"/>
              <a:ext cx="1828800" cy="2362201"/>
              <a:chOff x="5676900" y="1170708"/>
              <a:chExt cx="1828800" cy="2791692"/>
            </a:xfrm>
          </p:grpSpPr>
          <p:cxnSp>
            <p:nvCxnSpPr>
              <p:cNvPr id="478" name="Straight Connector 477">
                <a:extLst>
                  <a:ext uri="{FF2B5EF4-FFF2-40B4-BE49-F238E27FC236}">
                    <a16:creationId xmlns:a16="http://schemas.microsoft.com/office/drawing/2014/main" id="{D5273E0E-2E69-C543-B299-7151560E4744}"/>
                  </a:ext>
                </a:extLst>
              </p:cNvPr>
              <p:cNvCxnSpPr>
                <a:cxnSpLocks/>
                <a:stCxn id="448" idx="0"/>
                <a:endCxn id="488"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32CB46B5-29CC-E640-B989-83C91A0F1DC6}"/>
                  </a:ext>
                </a:extLst>
              </p:cNvPr>
              <p:cNvCxnSpPr>
                <a:cxnSpLocks/>
                <a:stCxn id="450" idx="0"/>
                <a:endCxn id="490"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BE99638C-67B6-5344-B38C-BA715AC38263}"/>
                  </a:ext>
                </a:extLst>
              </p:cNvPr>
              <p:cNvCxnSpPr>
                <a:cxnSpLocks/>
                <a:stCxn id="451" idx="0"/>
                <a:endCxn id="491"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7FB28B8-39C8-6F46-84D4-8A26AE6E0CF8}"/>
                  </a:ext>
                </a:extLst>
              </p:cNvPr>
              <p:cNvCxnSpPr>
                <a:cxnSpLocks/>
                <a:stCxn id="452" idx="0"/>
                <a:endCxn id="492"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5DB3D965-AC2B-D64E-BC8C-316F3DA0E93A}"/>
                  </a:ext>
                </a:extLst>
              </p:cNvPr>
              <p:cNvCxnSpPr>
                <a:cxnSpLocks/>
                <a:stCxn id="449" idx="0"/>
                <a:endCxn id="489"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6" name="Group 445">
              <a:extLst>
                <a:ext uri="{FF2B5EF4-FFF2-40B4-BE49-F238E27FC236}">
                  <a16:creationId xmlns:a16="http://schemas.microsoft.com/office/drawing/2014/main" id="{A29A615E-F89D-A841-BF3B-7B6BFA18A1DA}"/>
                </a:ext>
              </a:extLst>
            </p:cNvPr>
            <p:cNvGrpSpPr/>
            <p:nvPr/>
          </p:nvGrpSpPr>
          <p:grpSpPr>
            <a:xfrm>
              <a:off x="5334000" y="1790700"/>
              <a:ext cx="2362201" cy="1828800"/>
              <a:chOff x="5333998" y="1790700"/>
              <a:chExt cx="2791691" cy="1828800"/>
            </a:xfrm>
          </p:grpSpPr>
          <p:cxnSp>
            <p:nvCxnSpPr>
              <p:cNvPr id="473" name="Straight Connector 472">
                <a:extLst>
                  <a:ext uri="{FF2B5EF4-FFF2-40B4-BE49-F238E27FC236}">
                    <a16:creationId xmlns:a16="http://schemas.microsoft.com/office/drawing/2014/main" id="{830CB917-365E-F643-BA30-E874848DB8A2}"/>
                  </a:ext>
                </a:extLst>
              </p:cNvPr>
              <p:cNvCxnSpPr>
                <a:cxnSpLocks/>
                <a:stCxn id="452" idx="6"/>
                <a:endCxn id="483"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FBE9D054-33AF-B143-96FD-890B3149E8CB}"/>
                  </a:ext>
                </a:extLst>
              </p:cNvPr>
              <p:cNvCxnSpPr>
                <a:cxnSpLocks/>
                <a:stCxn id="457" idx="6"/>
                <a:endCxn id="484"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FB5426AA-0D88-4241-A8FF-C378BCD21C4E}"/>
                  </a:ext>
                </a:extLst>
              </p:cNvPr>
              <p:cNvCxnSpPr>
                <a:cxnSpLocks/>
                <a:stCxn id="462" idx="6"/>
                <a:endCxn id="485"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C2B13EE8-91D5-CC45-8C9E-D56FB7F7BA01}"/>
                  </a:ext>
                </a:extLst>
              </p:cNvPr>
              <p:cNvCxnSpPr>
                <a:cxnSpLocks/>
                <a:stCxn id="467" idx="6"/>
                <a:endCxn id="486"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9B7FBB1A-D3BB-724A-9778-29263723AFA2}"/>
                  </a:ext>
                </a:extLst>
              </p:cNvPr>
              <p:cNvCxnSpPr>
                <a:cxnSpLocks/>
                <a:stCxn id="472" idx="6"/>
                <a:endCxn id="487"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13348C4C-7884-CB44-B7DE-A56D7A15844F}"/>
                </a:ext>
              </a:extLst>
            </p:cNvPr>
            <p:cNvGrpSpPr/>
            <p:nvPr/>
          </p:nvGrpSpPr>
          <p:grpSpPr>
            <a:xfrm>
              <a:off x="5486400" y="1600200"/>
              <a:ext cx="2209800" cy="2209800"/>
              <a:chOff x="5486400" y="1600200"/>
              <a:chExt cx="2209800" cy="2209800"/>
            </a:xfrm>
          </p:grpSpPr>
          <p:sp>
            <p:nvSpPr>
              <p:cNvPr id="448" name="Oval 447">
                <a:extLst>
                  <a:ext uri="{FF2B5EF4-FFF2-40B4-BE49-F238E27FC236}">
                    <a16:creationId xmlns:a16="http://schemas.microsoft.com/office/drawing/2014/main" id="{24C71FF8-3179-F14D-86F6-A1C637F1A2F4}"/>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9" name="Oval 448">
                <a:extLst>
                  <a:ext uri="{FF2B5EF4-FFF2-40B4-BE49-F238E27FC236}">
                    <a16:creationId xmlns:a16="http://schemas.microsoft.com/office/drawing/2014/main" id="{5BED9737-40F0-804A-B12A-C19DF7CEA3C3}"/>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0" name="Oval 449">
                <a:extLst>
                  <a:ext uri="{FF2B5EF4-FFF2-40B4-BE49-F238E27FC236}">
                    <a16:creationId xmlns:a16="http://schemas.microsoft.com/office/drawing/2014/main" id="{814C4FE6-8FDE-F44E-AE75-F03234EFFD74}"/>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1" name="Oval 450">
                <a:extLst>
                  <a:ext uri="{FF2B5EF4-FFF2-40B4-BE49-F238E27FC236}">
                    <a16:creationId xmlns:a16="http://schemas.microsoft.com/office/drawing/2014/main" id="{387778BC-760E-4844-B58B-FBAB72CAEACF}"/>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2" name="Oval 451">
                <a:extLst>
                  <a:ext uri="{FF2B5EF4-FFF2-40B4-BE49-F238E27FC236}">
                    <a16:creationId xmlns:a16="http://schemas.microsoft.com/office/drawing/2014/main" id="{06954692-01E8-364F-9096-547A9F0F1DCB}"/>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3" name="Oval 452">
                <a:extLst>
                  <a:ext uri="{FF2B5EF4-FFF2-40B4-BE49-F238E27FC236}">
                    <a16:creationId xmlns:a16="http://schemas.microsoft.com/office/drawing/2014/main" id="{BE7E0E99-EFBE-904A-87E7-32B675135F8A}"/>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4" name="Oval 453">
                <a:extLst>
                  <a:ext uri="{FF2B5EF4-FFF2-40B4-BE49-F238E27FC236}">
                    <a16:creationId xmlns:a16="http://schemas.microsoft.com/office/drawing/2014/main" id="{2229678A-3CFC-2E48-A46F-EB5C710DF52A}"/>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5" name="Oval 454">
                <a:extLst>
                  <a:ext uri="{FF2B5EF4-FFF2-40B4-BE49-F238E27FC236}">
                    <a16:creationId xmlns:a16="http://schemas.microsoft.com/office/drawing/2014/main" id="{52BEC7C7-BDB5-0E45-B194-02F9D064F9BC}"/>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6" name="Oval 455">
                <a:extLst>
                  <a:ext uri="{FF2B5EF4-FFF2-40B4-BE49-F238E27FC236}">
                    <a16:creationId xmlns:a16="http://schemas.microsoft.com/office/drawing/2014/main" id="{9AFA80CE-EF96-D14E-94E6-38E92D53DEF9}"/>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7" name="Oval 456">
                <a:extLst>
                  <a:ext uri="{FF2B5EF4-FFF2-40B4-BE49-F238E27FC236}">
                    <a16:creationId xmlns:a16="http://schemas.microsoft.com/office/drawing/2014/main" id="{DEECA570-AE76-1B4A-99B4-0FC906931064}"/>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8" name="Oval 457">
                <a:extLst>
                  <a:ext uri="{FF2B5EF4-FFF2-40B4-BE49-F238E27FC236}">
                    <a16:creationId xmlns:a16="http://schemas.microsoft.com/office/drawing/2014/main" id="{628374C7-FC57-5B42-B1DE-FA1FB56CCDCA}"/>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9" name="Oval 458">
                <a:extLst>
                  <a:ext uri="{FF2B5EF4-FFF2-40B4-BE49-F238E27FC236}">
                    <a16:creationId xmlns:a16="http://schemas.microsoft.com/office/drawing/2014/main" id="{80F7262C-9673-4B40-A4AE-4BA8B0B0CA34}"/>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0" name="Oval 459">
                <a:extLst>
                  <a:ext uri="{FF2B5EF4-FFF2-40B4-BE49-F238E27FC236}">
                    <a16:creationId xmlns:a16="http://schemas.microsoft.com/office/drawing/2014/main" id="{7F3ADF92-BBB6-1148-819E-571498015E80}"/>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1" name="Oval 460">
                <a:extLst>
                  <a:ext uri="{FF2B5EF4-FFF2-40B4-BE49-F238E27FC236}">
                    <a16:creationId xmlns:a16="http://schemas.microsoft.com/office/drawing/2014/main" id="{A0C1A5B2-2187-A44A-9655-0793CDEADDFB}"/>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2" name="Oval 461">
                <a:extLst>
                  <a:ext uri="{FF2B5EF4-FFF2-40B4-BE49-F238E27FC236}">
                    <a16:creationId xmlns:a16="http://schemas.microsoft.com/office/drawing/2014/main" id="{479B3574-7BF1-B144-9945-92FBFA41E6D8}"/>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463" name="Oval 462">
                <a:extLst>
                  <a:ext uri="{FF2B5EF4-FFF2-40B4-BE49-F238E27FC236}">
                    <a16:creationId xmlns:a16="http://schemas.microsoft.com/office/drawing/2014/main" id="{DED774DC-06AE-9D48-86FC-A00763484136}"/>
                  </a:ext>
                </a:extLst>
              </p:cNvPr>
              <p:cNvSpPr/>
              <p:nvPr/>
            </p:nvSpPr>
            <p:spPr>
              <a:xfrm>
                <a:off x="54864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4" name="Oval 463">
                <a:extLst>
                  <a:ext uri="{FF2B5EF4-FFF2-40B4-BE49-F238E27FC236}">
                    <a16:creationId xmlns:a16="http://schemas.microsoft.com/office/drawing/2014/main" id="{7B2A9E4B-44A2-164B-B1DB-443A919613CC}"/>
                  </a:ext>
                </a:extLst>
              </p:cNvPr>
              <p:cNvSpPr/>
              <p:nvPr/>
            </p:nvSpPr>
            <p:spPr>
              <a:xfrm>
                <a:off x="59436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5" name="Oval 464">
                <a:extLst>
                  <a:ext uri="{FF2B5EF4-FFF2-40B4-BE49-F238E27FC236}">
                    <a16:creationId xmlns:a16="http://schemas.microsoft.com/office/drawing/2014/main" id="{829FDD50-D31C-2540-9085-DB8414EF4E8E}"/>
                  </a:ext>
                </a:extLst>
              </p:cNvPr>
              <p:cNvSpPr/>
              <p:nvPr/>
            </p:nvSpPr>
            <p:spPr>
              <a:xfrm>
                <a:off x="64008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6" name="Oval 465">
                <a:extLst>
                  <a:ext uri="{FF2B5EF4-FFF2-40B4-BE49-F238E27FC236}">
                    <a16:creationId xmlns:a16="http://schemas.microsoft.com/office/drawing/2014/main" id="{5E7C2804-8644-B746-835C-D065FA8D5405}"/>
                  </a:ext>
                </a:extLst>
              </p:cNvPr>
              <p:cNvSpPr/>
              <p:nvPr/>
            </p:nvSpPr>
            <p:spPr>
              <a:xfrm>
                <a:off x="68580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7" name="Oval 466">
                <a:extLst>
                  <a:ext uri="{FF2B5EF4-FFF2-40B4-BE49-F238E27FC236}">
                    <a16:creationId xmlns:a16="http://schemas.microsoft.com/office/drawing/2014/main" id="{87C05D59-E623-A04A-80B1-E6FFE75C92D6}"/>
                  </a:ext>
                </a:extLst>
              </p:cNvPr>
              <p:cNvSpPr/>
              <p:nvPr/>
            </p:nvSpPr>
            <p:spPr>
              <a:xfrm>
                <a:off x="73152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8" name="Oval 467">
                <a:extLst>
                  <a:ext uri="{FF2B5EF4-FFF2-40B4-BE49-F238E27FC236}">
                    <a16:creationId xmlns:a16="http://schemas.microsoft.com/office/drawing/2014/main" id="{3267DF9E-FA37-7D44-9F34-901B4C4F4D7B}"/>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9" name="Oval 468">
                <a:extLst>
                  <a:ext uri="{FF2B5EF4-FFF2-40B4-BE49-F238E27FC236}">
                    <a16:creationId xmlns:a16="http://schemas.microsoft.com/office/drawing/2014/main" id="{4B23D1B3-4F53-D54D-8431-CF0A97582A40}"/>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0" name="Oval 469">
                <a:extLst>
                  <a:ext uri="{FF2B5EF4-FFF2-40B4-BE49-F238E27FC236}">
                    <a16:creationId xmlns:a16="http://schemas.microsoft.com/office/drawing/2014/main" id="{2D6333D6-7104-384F-AF49-E796BD27E384}"/>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1" name="Oval 470">
                <a:extLst>
                  <a:ext uri="{FF2B5EF4-FFF2-40B4-BE49-F238E27FC236}">
                    <a16:creationId xmlns:a16="http://schemas.microsoft.com/office/drawing/2014/main" id="{F6EE3721-CE27-C448-A382-4681B02FBCF6}"/>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2" name="Oval 471">
                <a:extLst>
                  <a:ext uri="{FF2B5EF4-FFF2-40B4-BE49-F238E27FC236}">
                    <a16:creationId xmlns:a16="http://schemas.microsoft.com/office/drawing/2014/main" id="{DB8D1C2C-8531-384A-A4CD-73FF528A9A53}"/>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grpSp>
      </p:grpSp>
      <p:grpSp>
        <p:nvGrpSpPr>
          <p:cNvPr id="493" name="Group 492">
            <a:extLst>
              <a:ext uri="{FF2B5EF4-FFF2-40B4-BE49-F238E27FC236}">
                <a16:creationId xmlns:a16="http://schemas.microsoft.com/office/drawing/2014/main" id="{C18E73BE-3676-6C47-99A2-2502C0DABE65}"/>
              </a:ext>
            </a:extLst>
          </p:cNvPr>
          <p:cNvGrpSpPr/>
          <p:nvPr/>
        </p:nvGrpSpPr>
        <p:grpSpPr>
          <a:xfrm>
            <a:off x="6416564" y="2404844"/>
            <a:ext cx="1414038" cy="1414038"/>
            <a:chOff x="4876800" y="1600199"/>
            <a:chExt cx="2819401" cy="2819401"/>
          </a:xfrm>
        </p:grpSpPr>
        <p:grpSp>
          <p:nvGrpSpPr>
            <p:cNvPr id="494" name="Group 493">
              <a:extLst>
                <a:ext uri="{FF2B5EF4-FFF2-40B4-BE49-F238E27FC236}">
                  <a16:creationId xmlns:a16="http://schemas.microsoft.com/office/drawing/2014/main" id="{7A31BB98-6CE6-844D-B7DE-C384980CF0C5}"/>
                </a:ext>
              </a:extLst>
            </p:cNvPr>
            <p:cNvGrpSpPr/>
            <p:nvPr/>
          </p:nvGrpSpPr>
          <p:grpSpPr>
            <a:xfrm>
              <a:off x="5486400" y="3962400"/>
              <a:ext cx="2209800" cy="457200"/>
              <a:chOff x="5486400" y="3962400"/>
              <a:chExt cx="2209800" cy="457200"/>
            </a:xfrm>
          </p:grpSpPr>
          <p:sp>
            <p:nvSpPr>
              <p:cNvPr id="539" name="DRAM">
                <a:extLst>
                  <a:ext uri="{FF2B5EF4-FFF2-40B4-BE49-F238E27FC236}">
                    <a16:creationId xmlns:a16="http://schemas.microsoft.com/office/drawing/2014/main" id="{9A1BD144-AEC9-3045-83AB-BD0ABC7379C5}"/>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0" name="DRAM">
                <a:extLst>
                  <a:ext uri="{FF2B5EF4-FFF2-40B4-BE49-F238E27FC236}">
                    <a16:creationId xmlns:a16="http://schemas.microsoft.com/office/drawing/2014/main" id="{761EC13D-6A91-7444-AD80-A8BAB533BA95}"/>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1" name="DRAM">
                <a:extLst>
                  <a:ext uri="{FF2B5EF4-FFF2-40B4-BE49-F238E27FC236}">
                    <a16:creationId xmlns:a16="http://schemas.microsoft.com/office/drawing/2014/main" id="{0C4B4D74-9199-0D49-85BF-D3B0AE5A0A9C}"/>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2" name="DRAM">
                <a:extLst>
                  <a:ext uri="{FF2B5EF4-FFF2-40B4-BE49-F238E27FC236}">
                    <a16:creationId xmlns:a16="http://schemas.microsoft.com/office/drawing/2014/main" id="{CF958D15-7F01-4148-8183-4CDE60D57BB0}"/>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3" name="DRAM">
                <a:extLst>
                  <a:ext uri="{FF2B5EF4-FFF2-40B4-BE49-F238E27FC236}">
                    <a16:creationId xmlns:a16="http://schemas.microsoft.com/office/drawing/2014/main" id="{22072E6E-43C3-434E-85B9-1734A3DA3CC8}"/>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5" name="Group 494">
              <a:extLst>
                <a:ext uri="{FF2B5EF4-FFF2-40B4-BE49-F238E27FC236}">
                  <a16:creationId xmlns:a16="http://schemas.microsoft.com/office/drawing/2014/main" id="{C85E57FF-417D-1244-90BE-91B56947ED6A}"/>
                </a:ext>
              </a:extLst>
            </p:cNvPr>
            <p:cNvGrpSpPr/>
            <p:nvPr/>
          </p:nvGrpSpPr>
          <p:grpSpPr>
            <a:xfrm>
              <a:off x="4876800" y="1600200"/>
              <a:ext cx="457200" cy="2209800"/>
              <a:chOff x="4876800" y="1600200"/>
              <a:chExt cx="457200" cy="2209800"/>
            </a:xfrm>
          </p:grpSpPr>
          <p:sp>
            <p:nvSpPr>
              <p:cNvPr id="534" name="DRAM">
                <a:extLst>
                  <a:ext uri="{FF2B5EF4-FFF2-40B4-BE49-F238E27FC236}">
                    <a16:creationId xmlns:a16="http://schemas.microsoft.com/office/drawing/2014/main" id="{AA216CB4-B04A-F641-B4A2-54AE2C718F39}"/>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5" name="DRAM">
                <a:extLst>
                  <a:ext uri="{FF2B5EF4-FFF2-40B4-BE49-F238E27FC236}">
                    <a16:creationId xmlns:a16="http://schemas.microsoft.com/office/drawing/2014/main" id="{CF772D57-1478-674C-9626-DBB9A5139FE0}"/>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6" name="DRAM">
                <a:extLst>
                  <a:ext uri="{FF2B5EF4-FFF2-40B4-BE49-F238E27FC236}">
                    <a16:creationId xmlns:a16="http://schemas.microsoft.com/office/drawing/2014/main" id="{2DB3F5F4-4E6C-2C4B-87DB-6CDC6AE700C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7" name="DRAM">
                <a:extLst>
                  <a:ext uri="{FF2B5EF4-FFF2-40B4-BE49-F238E27FC236}">
                    <a16:creationId xmlns:a16="http://schemas.microsoft.com/office/drawing/2014/main" id="{C621CC86-C337-CB4E-8947-45BF29EB84DA}"/>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8" name="DRAM">
                <a:extLst>
                  <a:ext uri="{FF2B5EF4-FFF2-40B4-BE49-F238E27FC236}">
                    <a16:creationId xmlns:a16="http://schemas.microsoft.com/office/drawing/2014/main" id="{29C4F183-DFE7-E044-BFF0-3D5499757A44}"/>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6" name="Group 495">
              <a:extLst>
                <a:ext uri="{FF2B5EF4-FFF2-40B4-BE49-F238E27FC236}">
                  <a16:creationId xmlns:a16="http://schemas.microsoft.com/office/drawing/2014/main" id="{6F02C8AE-47E3-B04D-9F06-83FA57235803}"/>
                </a:ext>
              </a:extLst>
            </p:cNvPr>
            <p:cNvGrpSpPr/>
            <p:nvPr/>
          </p:nvGrpSpPr>
          <p:grpSpPr>
            <a:xfrm>
              <a:off x="5676900" y="1600199"/>
              <a:ext cx="1828800" cy="2362201"/>
              <a:chOff x="5676900" y="1170708"/>
              <a:chExt cx="1828800" cy="2791692"/>
            </a:xfrm>
          </p:grpSpPr>
          <p:cxnSp>
            <p:nvCxnSpPr>
              <p:cNvPr id="529" name="Straight Connector 528">
                <a:extLst>
                  <a:ext uri="{FF2B5EF4-FFF2-40B4-BE49-F238E27FC236}">
                    <a16:creationId xmlns:a16="http://schemas.microsoft.com/office/drawing/2014/main" id="{6882D6E4-207C-FF43-96BB-B4FA7C67D369}"/>
                  </a:ext>
                </a:extLst>
              </p:cNvPr>
              <p:cNvCxnSpPr>
                <a:cxnSpLocks/>
                <a:stCxn id="499" idx="0"/>
                <a:endCxn id="539"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CAC2B23-36F6-6741-ADEF-63BBFDE1ED87}"/>
                  </a:ext>
                </a:extLst>
              </p:cNvPr>
              <p:cNvCxnSpPr>
                <a:cxnSpLocks/>
                <a:stCxn id="501" idx="0"/>
                <a:endCxn id="541"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FCD623BC-66BA-F048-B770-A953F02FFB33}"/>
                  </a:ext>
                </a:extLst>
              </p:cNvPr>
              <p:cNvCxnSpPr>
                <a:cxnSpLocks/>
                <a:stCxn id="502" idx="0"/>
                <a:endCxn id="542"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96B040DB-DCA8-5A4D-AB95-17BC0EE776BF}"/>
                  </a:ext>
                </a:extLst>
              </p:cNvPr>
              <p:cNvCxnSpPr>
                <a:cxnSpLocks/>
                <a:stCxn id="503" idx="0"/>
                <a:endCxn id="543"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062CCD-ADCA-6540-B2EA-E01E5B870645}"/>
                  </a:ext>
                </a:extLst>
              </p:cNvPr>
              <p:cNvCxnSpPr>
                <a:cxnSpLocks/>
                <a:stCxn id="500" idx="0"/>
                <a:endCxn id="540"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4DD6419A-00B2-5C4E-A3DB-44B953F63562}"/>
                </a:ext>
              </a:extLst>
            </p:cNvPr>
            <p:cNvGrpSpPr/>
            <p:nvPr/>
          </p:nvGrpSpPr>
          <p:grpSpPr>
            <a:xfrm>
              <a:off x="5334000" y="1790700"/>
              <a:ext cx="2362201" cy="1828800"/>
              <a:chOff x="5333998" y="1790700"/>
              <a:chExt cx="2791691" cy="1828800"/>
            </a:xfrm>
          </p:grpSpPr>
          <p:cxnSp>
            <p:nvCxnSpPr>
              <p:cNvPr id="524" name="Straight Connector 523">
                <a:extLst>
                  <a:ext uri="{FF2B5EF4-FFF2-40B4-BE49-F238E27FC236}">
                    <a16:creationId xmlns:a16="http://schemas.microsoft.com/office/drawing/2014/main" id="{EE5C0398-A720-3144-9F53-7CD4C82BA66B}"/>
                  </a:ext>
                </a:extLst>
              </p:cNvPr>
              <p:cNvCxnSpPr>
                <a:cxnSpLocks/>
                <a:stCxn id="503" idx="6"/>
                <a:endCxn id="534"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05BF3662-E368-8449-92EE-28F646654D3C}"/>
                  </a:ext>
                </a:extLst>
              </p:cNvPr>
              <p:cNvCxnSpPr>
                <a:cxnSpLocks/>
                <a:stCxn id="508" idx="6"/>
                <a:endCxn id="535"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05E8873-0C5E-B148-9C8D-50E3D14F67A1}"/>
                  </a:ext>
                </a:extLst>
              </p:cNvPr>
              <p:cNvCxnSpPr>
                <a:cxnSpLocks/>
                <a:stCxn id="513" idx="6"/>
                <a:endCxn id="536"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74BFC937-2623-664B-A013-E49100192E53}"/>
                  </a:ext>
                </a:extLst>
              </p:cNvPr>
              <p:cNvCxnSpPr>
                <a:cxnSpLocks/>
                <a:stCxn id="518" idx="6"/>
                <a:endCxn id="537"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5F24BADA-BF50-4E4D-A5EF-FA03570CB6E3}"/>
                  </a:ext>
                </a:extLst>
              </p:cNvPr>
              <p:cNvCxnSpPr>
                <a:cxnSpLocks/>
                <a:stCxn id="523" idx="6"/>
                <a:endCxn id="538"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E2506A27-9906-1748-BAE5-CFC7FC41AC47}"/>
                </a:ext>
              </a:extLst>
            </p:cNvPr>
            <p:cNvGrpSpPr/>
            <p:nvPr/>
          </p:nvGrpSpPr>
          <p:grpSpPr>
            <a:xfrm>
              <a:off x="5486400" y="1600200"/>
              <a:ext cx="2209800" cy="2209800"/>
              <a:chOff x="5486400" y="1600200"/>
              <a:chExt cx="2209800" cy="2209800"/>
            </a:xfrm>
          </p:grpSpPr>
          <p:sp>
            <p:nvSpPr>
              <p:cNvPr id="499" name="Oval 498">
                <a:extLst>
                  <a:ext uri="{FF2B5EF4-FFF2-40B4-BE49-F238E27FC236}">
                    <a16:creationId xmlns:a16="http://schemas.microsoft.com/office/drawing/2014/main" id="{648A249F-2317-DC44-A18D-5B28FA7EB2D4}"/>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0" name="Oval 499">
                <a:extLst>
                  <a:ext uri="{FF2B5EF4-FFF2-40B4-BE49-F238E27FC236}">
                    <a16:creationId xmlns:a16="http://schemas.microsoft.com/office/drawing/2014/main" id="{7935AB27-9CDE-5F49-B3EC-591AB75293B4}"/>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1" name="Oval 500">
                <a:extLst>
                  <a:ext uri="{FF2B5EF4-FFF2-40B4-BE49-F238E27FC236}">
                    <a16:creationId xmlns:a16="http://schemas.microsoft.com/office/drawing/2014/main" id="{FBFEF2F0-CADA-3A46-A933-2B122B7EF1C1}"/>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2" name="Oval 501">
                <a:extLst>
                  <a:ext uri="{FF2B5EF4-FFF2-40B4-BE49-F238E27FC236}">
                    <a16:creationId xmlns:a16="http://schemas.microsoft.com/office/drawing/2014/main" id="{8AB217DF-9258-0246-B01A-DE28CE0A6A99}"/>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3" name="Oval 502">
                <a:extLst>
                  <a:ext uri="{FF2B5EF4-FFF2-40B4-BE49-F238E27FC236}">
                    <a16:creationId xmlns:a16="http://schemas.microsoft.com/office/drawing/2014/main" id="{D4F217FB-465B-8E4E-86AF-552D2F9FDE30}"/>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4" name="Oval 503">
                <a:extLst>
                  <a:ext uri="{FF2B5EF4-FFF2-40B4-BE49-F238E27FC236}">
                    <a16:creationId xmlns:a16="http://schemas.microsoft.com/office/drawing/2014/main" id="{46AD35E3-8739-D642-B226-DBEB04476BD4}"/>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5" name="Oval 504">
                <a:extLst>
                  <a:ext uri="{FF2B5EF4-FFF2-40B4-BE49-F238E27FC236}">
                    <a16:creationId xmlns:a16="http://schemas.microsoft.com/office/drawing/2014/main" id="{F2F2A3D1-972D-A744-85E0-2AC501A2037B}"/>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6" name="Oval 505">
                <a:extLst>
                  <a:ext uri="{FF2B5EF4-FFF2-40B4-BE49-F238E27FC236}">
                    <a16:creationId xmlns:a16="http://schemas.microsoft.com/office/drawing/2014/main" id="{C979A457-0774-1D4B-9738-259F381836A5}"/>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507" name="Oval 506">
                <a:extLst>
                  <a:ext uri="{FF2B5EF4-FFF2-40B4-BE49-F238E27FC236}">
                    <a16:creationId xmlns:a16="http://schemas.microsoft.com/office/drawing/2014/main" id="{1E50A537-6B52-A846-BA1A-87CDA3F205F2}"/>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8" name="Oval 507">
                <a:extLst>
                  <a:ext uri="{FF2B5EF4-FFF2-40B4-BE49-F238E27FC236}">
                    <a16:creationId xmlns:a16="http://schemas.microsoft.com/office/drawing/2014/main" id="{4F7D6E31-3FFA-EE49-95EB-154981707E78}"/>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9" name="Oval 508">
                <a:extLst>
                  <a:ext uri="{FF2B5EF4-FFF2-40B4-BE49-F238E27FC236}">
                    <a16:creationId xmlns:a16="http://schemas.microsoft.com/office/drawing/2014/main" id="{B80DE81C-67D6-AF4F-9DE5-21A918375722}"/>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0" name="Oval 509">
                <a:extLst>
                  <a:ext uri="{FF2B5EF4-FFF2-40B4-BE49-F238E27FC236}">
                    <a16:creationId xmlns:a16="http://schemas.microsoft.com/office/drawing/2014/main" id="{0B2850E4-3002-D14C-B0E2-9250FD059622}"/>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1" name="Oval 510">
                <a:extLst>
                  <a:ext uri="{FF2B5EF4-FFF2-40B4-BE49-F238E27FC236}">
                    <a16:creationId xmlns:a16="http://schemas.microsoft.com/office/drawing/2014/main" id="{B1EC7E16-5182-9F48-8713-0DCFC76A853E}"/>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2" name="Oval 511">
                <a:extLst>
                  <a:ext uri="{FF2B5EF4-FFF2-40B4-BE49-F238E27FC236}">
                    <a16:creationId xmlns:a16="http://schemas.microsoft.com/office/drawing/2014/main" id="{77BCC63A-C8C3-C746-9F66-396BA0036F7B}"/>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3" name="Oval 512">
                <a:extLst>
                  <a:ext uri="{FF2B5EF4-FFF2-40B4-BE49-F238E27FC236}">
                    <a16:creationId xmlns:a16="http://schemas.microsoft.com/office/drawing/2014/main" id="{9BC39E81-A53D-4047-B819-3A68D276E480}"/>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4" name="Oval 513">
                <a:extLst>
                  <a:ext uri="{FF2B5EF4-FFF2-40B4-BE49-F238E27FC236}">
                    <a16:creationId xmlns:a16="http://schemas.microsoft.com/office/drawing/2014/main" id="{1B80541F-EC24-7440-875B-83EED2A12FC2}"/>
                  </a:ext>
                </a:extLst>
              </p:cNvPr>
              <p:cNvSpPr/>
              <p:nvPr/>
            </p:nvSpPr>
            <p:spPr>
              <a:xfrm>
                <a:off x="54864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5" name="Oval 514">
                <a:extLst>
                  <a:ext uri="{FF2B5EF4-FFF2-40B4-BE49-F238E27FC236}">
                    <a16:creationId xmlns:a16="http://schemas.microsoft.com/office/drawing/2014/main" id="{2316466A-9A28-CA48-9E49-539E3949E84A}"/>
                  </a:ext>
                </a:extLst>
              </p:cNvPr>
              <p:cNvSpPr/>
              <p:nvPr/>
            </p:nvSpPr>
            <p:spPr>
              <a:xfrm>
                <a:off x="59436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6" name="Oval 515">
                <a:extLst>
                  <a:ext uri="{FF2B5EF4-FFF2-40B4-BE49-F238E27FC236}">
                    <a16:creationId xmlns:a16="http://schemas.microsoft.com/office/drawing/2014/main" id="{0C51090D-42B7-7743-98D8-6A6E5A2834FA}"/>
                  </a:ext>
                </a:extLst>
              </p:cNvPr>
              <p:cNvSpPr/>
              <p:nvPr/>
            </p:nvSpPr>
            <p:spPr>
              <a:xfrm>
                <a:off x="64008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7" name="Oval 516">
                <a:extLst>
                  <a:ext uri="{FF2B5EF4-FFF2-40B4-BE49-F238E27FC236}">
                    <a16:creationId xmlns:a16="http://schemas.microsoft.com/office/drawing/2014/main" id="{03B972F8-1AB3-3B4A-9C4F-3A1CC8F77238}"/>
                  </a:ext>
                </a:extLst>
              </p:cNvPr>
              <p:cNvSpPr/>
              <p:nvPr/>
            </p:nvSpPr>
            <p:spPr>
              <a:xfrm>
                <a:off x="68580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8" name="Oval 517">
                <a:extLst>
                  <a:ext uri="{FF2B5EF4-FFF2-40B4-BE49-F238E27FC236}">
                    <a16:creationId xmlns:a16="http://schemas.microsoft.com/office/drawing/2014/main" id="{4E23D68E-38B4-6246-924A-84A4A1422991}"/>
                  </a:ext>
                </a:extLst>
              </p:cNvPr>
              <p:cNvSpPr/>
              <p:nvPr/>
            </p:nvSpPr>
            <p:spPr>
              <a:xfrm>
                <a:off x="7315200" y="2971800"/>
                <a:ext cx="381000" cy="381000"/>
              </a:xfrm>
              <a:prstGeom prst="ellipse">
                <a:avLst/>
              </a:prstGeom>
              <a:solidFill>
                <a:srgbClr val="D9D9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9" name="Oval 518">
                <a:extLst>
                  <a:ext uri="{FF2B5EF4-FFF2-40B4-BE49-F238E27FC236}">
                    <a16:creationId xmlns:a16="http://schemas.microsoft.com/office/drawing/2014/main" id="{67003421-CB64-BF40-8AC1-940F7088F6CA}"/>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0" name="Oval 519">
                <a:extLst>
                  <a:ext uri="{FF2B5EF4-FFF2-40B4-BE49-F238E27FC236}">
                    <a16:creationId xmlns:a16="http://schemas.microsoft.com/office/drawing/2014/main" id="{83129518-5492-3A45-AF60-F432A33D4E68}"/>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1" name="Oval 520">
                <a:extLst>
                  <a:ext uri="{FF2B5EF4-FFF2-40B4-BE49-F238E27FC236}">
                    <a16:creationId xmlns:a16="http://schemas.microsoft.com/office/drawing/2014/main" id="{D8541C93-702C-664F-9F56-2D9C64CBE9F0}"/>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2" name="Oval 521">
                <a:extLst>
                  <a:ext uri="{FF2B5EF4-FFF2-40B4-BE49-F238E27FC236}">
                    <a16:creationId xmlns:a16="http://schemas.microsoft.com/office/drawing/2014/main" id="{CE301F35-DEE6-2A44-9F9C-9EBACA25E644}"/>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3" name="Oval 522">
                <a:extLst>
                  <a:ext uri="{FF2B5EF4-FFF2-40B4-BE49-F238E27FC236}">
                    <a16:creationId xmlns:a16="http://schemas.microsoft.com/office/drawing/2014/main" id="{34FFF707-AF67-2D43-B96E-59B04BFFD2C4}"/>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sp>
        <p:nvSpPr>
          <p:cNvPr id="546" name="Rectangle 545">
            <a:extLst>
              <a:ext uri="{FF2B5EF4-FFF2-40B4-BE49-F238E27FC236}">
                <a16:creationId xmlns:a16="http://schemas.microsoft.com/office/drawing/2014/main" id="{BDCB1452-B1FC-A04C-879D-B27B09D93766}"/>
              </a:ext>
            </a:extLst>
          </p:cNvPr>
          <p:cNvSpPr/>
          <p:nvPr/>
        </p:nvSpPr>
        <p:spPr>
          <a:xfrm>
            <a:off x="1582435" y="2066282"/>
            <a:ext cx="6383430" cy="1905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cxnSp>
        <p:nvCxnSpPr>
          <p:cNvPr id="547" name="Straight Connector 546">
            <a:extLst>
              <a:ext uri="{FF2B5EF4-FFF2-40B4-BE49-F238E27FC236}">
                <a16:creationId xmlns:a16="http://schemas.microsoft.com/office/drawing/2014/main" id="{53579C7D-B09B-3D4E-A43B-EF7C88397D1E}"/>
              </a:ext>
            </a:extLst>
          </p:cNvPr>
          <p:cNvCxnSpPr/>
          <p:nvPr/>
        </p:nvCxnSpPr>
        <p:spPr>
          <a:xfrm flipH="1">
            <a:off x="1506235" y="2218682"/>
            <a:ext cx="6403145" cy="0"/>
          </a:xfrm>
          <a:prstGeom prst="line">
            <a:avLst/>
          </a:prstGeom>
          <a:solidFill>
            <a:schemeClr val="tx1">
              <a:lumMod val="65000"/>
              <a:lumOff val="35000"/>
            </a:schemeClr>
          </a:solidFill>
          <a:ln w="38100" cap="rnd">
            <a:solidFill>
              <a:schemeClr val="tx1"/>
            </a:solidFill>
            <a:round/>
            <a:headEnd type="none"/>
            <a:tailEnd w="lg" len="sm"/>
          </a:ln>
        </p:spPr>
        <p:style>
          <a:lnRef idx="1">
            <a:schemeClr val="accent1"/>
          </a:lnRef>
          <a:fillRef idx="0">
            <a:schemeClr val="accent1"/>
          </a:fillRef>
          <a:effectRef idx="0">
            <a:schemeClr val="accent1"/>
          </a:effectRef>
          <a:fontRef idx="minor">
            <a:schemeClr val="tx1"/>
          </a:fontRef>
        </p:style>
      </p:cxnSp>
      <p:grpSp>
        <p:nvGrpSpPr>
          <p:cNvPr id="548" name="Group 547">
            <a:extLst>
              <a:ext uri="{FF2B5EF4-FFF2-40B4-BE49-F238E27FC236}">
                <a16:creationId xmlns:a16="http://schemas.microsoft.com/office/drawing/2014/main" id="{77405137-7C59-4D48-AC4D-D86D437B657B}"/>
              </a:ext>
            </a:extLst>
          </p:cNvPr>
          <p:cNvGrpSpPr/>
          <p:nvPr/>
        </p:nvGrpSpPr>
        <p:grpSpPr>
          <a:xfrm>
            <a:off x="1851480" y="2218682"/>
            <a:ext cx="4671060" cy="1219201"/>
            <a:chOff x="2174045" y="1143000"/>
            <a:chExt cx="4671060" cy="1219201"/>
          </a:xfrm>
        </p:grpSpPr>
        <p:cxnSp>
          <p:nvCxnSpPr>
            <p:cNvPr id="549" name="Straight Connector 548">
              <a:extLst>
                <a:ext uri="{FF2B5EF4-FFF2-40B4-BE49-F238E27FC236}">
                  <a16:creationId xmlns:a16="http://schemas.microsoft.com/office/drawing/2014/main" id="{ED134D6C-BD07-8F4B-A299-A98FFDF82189}"/>
                </a:ext>
              </a:extLst>
            </p:cNvPr>
            <p:cNvCxnSpPr/>
            <p:nvPr/>
          </p:nvCxnSpPr>
          <p:spPr>
            <a:xfrm flipV="1">
              <a:off x="217404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30F3C61B-4E68-F245-98C5-E45566DB5050}"/>
                </a:ext>
              </a:extLst>
            </p:cNvPr>
            <p:cNvCxnSpPr/>
            <p:nvPr/>
          </p:nvCxnSpPr>
          <p:spPr>
            <a:xfrm flipV="1">
              <a:off x="3730049"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881A953A-5FA6-C443-A98F-4C893ECD3FCD}"/>
                </a:ext>
              </a:extLst>
            </p:cNvPr>
            <p:cNvCxnSpPr/>
            <p:nvPr/>
          </p:nvCxnSpPr>
          <p:spPr>
            <a:xfrm flipV="1">
              <a:off x="530332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6F1732F6-1671-7546-B8ED-0D71E76BF3AF}"/>
                </a:ext>
              </a:extLst>
            </p:cNvPr>
            <p:cNvCxnSpPr/>
            <p:nvPr/>
          </p:nvCxnSpPr>
          <p:spPr>
            <a:xfrm flipV="1">
              <a:off x="684510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cxnSp>
        <p:nvCxnSpPr>
          <p:cNvPr id="553" name="Straight Connector 552">
            <a:extLst>
              <a:ext uri="{FF2B5EF4-FFF2-40B4-BE49-F238E27FC236}">
                <a16:creationId xmlns:a16="http://schemas.microsoft.com/office/drawing/2014/main" id="{F3D4EE15-37C6-0F49-B8BA-89C075B4EE66}"/>
              </a:ext>
            </a:extLst>
          </p:cNvPr>
          <p:cNvCxnSpPr/>
          <p:nvPr/>
        </p:nvCxnSpPr>
        <p:spPr>
          <a:xfrm flipH="1">
            <a:off x="1508580" y="2218682"/>
            <a:ext cx="6403145" cy="0"/>
          </a:xfrm>
          <a:prstGeom prst="line">
            <a:avLst/>
          </a:prstGeom>
          <a:solidFill>
            <a:schemeClr val="tx1">
              <a:lumMod val="65000"/>
              <a:lumOff val="35000"/>
            </a:schemeClr>
          </a:solidFill>
          <a:ln w="50800" cap="rnd">
            <a:solidFill>
              <a:srgbClr val="C00000"/>
            </a:solidFill>
            <a:round/>
            <a:headEnd type="none"/>
            <a:tailEnd w="lg" len="sm"/>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44A11F90-68CE-4C4B-9DAA-338801834463}"/>
              </a:ext>
            </a:extLst>
          </p:cNvPr>
          <p:cNvCxnSpPr/>
          <p:nvPr/>
        </p:nvCxnSpPr>
        <p:spPr>
          <a:xfrm flipV="1">
            <a:off x="1853825" y="2218682"/>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CD03CEDF-80C4-D045-A85A-1A21BF3C33EB}"/>
              </a:ext>
            </a:extLst>
          </p:cNvPr>
          <p:cNvCxnSpPr/>
          <p:nvPr/>
        </p:nvCxnSpPr>
        <p:spPr>
          <a:xfrm flipV="1">
            <a:off x="3407924" y="2218682"/>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02B665BD-8CA2-7840-9CAB-DF7E6B818E7E}"/>
              </a:ext>
            </a:extLst>
          </p:cNvPr>
          <p:cNvCxnSpPr/>
          <p:nvPr/>
        </p:nvCxnSpPr>
        <p:spPr>
          <a:xfrm flipV="1">
            <a:off x="4983105" y="2218682"/>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D46C05AA-680F-344C-A2F2-EBF1D6E9ED83}"/>
              </a:ext>
            </a:extLst>
          </p:cNvPr>
          <p:cNvCxnSpPr/>
          <p:nvPr/>
        </p:nvCxnSpPr>
        <p:spPr>
          <a:xfrm flipV="1">
            <a:off x="6524885" y="2218682"/>
            <a:ext cx="0" cy="911587"/>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8" name="DRAM">
            <a:extLst>
              <a:ext uri="{FF2B5EF4-FFF2-40B4-BE49-F238E27FC236}">
                <a16:creationId xmlns:a16="http://schemas.microsoft.com/office/drawing/2014/main" id="{351BD9D8-FB36-6C4D-8E04-6C3C0A7EAB3D}"/>
              </a:ext>
            </a:extLst>
          </p:cNvPr>
          <p:cNvSpPr/>
          <p:nvPr/>
        </p:nvSpPr>
        <p:spPr>
          <a:xfrm rot="16200000">
            <a:off x="249481" y="2789636"/>
            <a:ext cx="2057400" cy="458292"/>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a:noFill/>
                </a:ln>
                <a:solidFill>
                  <a:srgbClr val="000000"/>
                </a:solidFill>
                <a:effectLst/>
                <a:uLnTx/>
                <a:uFillTx/>
                <a:latin typeface="Avenir Next" panose="020B0503020202020204" pitchFamily="34" charset="0"/>
              </a:rPr>
              <a:t>row decoder</a:t>
            </a:r>
          </a:p>
        </p:txBody>
      </p:sp>
      <p:grpSp>
        <p:nvGrpSpPr>
          <p:cNvPr id="559" name="Group 558">
            <a:extLst>
              <a:ext uri="{FF2B5EF4-FFF2-40B4-BE49-F238E27FC236}">
                <a16:creationId xmlns:a16="http://schemas.microsoft.com/office/drawing/2014/main" id="{8AD926AF-C5EE-E548-870D-BC880E3672F9}"/>
              </a:ext>
            </a:extLst>
          </p:cNvPr>
          <p:cNvGrpSpPr/>
          <p:nvPr/>
        </p:nvGrpSpPr>
        <p:grpSpPr>
          <a:xfrm>
            <a:off x="2040573" y="2414997"/>
            <a:ext cx="5790027" cy="1402792"/>
            <a:chOff x="2134538" y="2243328"/>
            <a:chExt cx="5790027" cy="1490472"/>
          </a:xfrm>
          <a:solidFill>
            <a:srgbClr val="FFCA39"/>
          </a:solidFill>
        </p:grpSpPr>
        <p:grpSp>
          <p:nvGrpSpPr>
            <p:cNvPr id="560" name="Group 559">
              <a:extLst>
                <a:ext uri="{FF2B5EF4-FFF2-40B4-BE49-F238E27FC236}">
                  <a16:creationId xmlns:a16="http://schemas.microsoft.com/office/drawing/2014/main" id="{4D433CC3-8D40-1743-9F10-374ACD8AE620}"/>
                </a:ext>
              </a:extLst>
            </p:cNvPr>
            <p:cNvGrpSpPr/>
            <p:nvPr/>
          </p:nvGrpSpPr>
          <p:grpSpPr>
            <a:xfrm>
              <a:off x="2134538" y="2243328"/>
              <a:ext cx="1108299" cy="1490472"/>
              <a:chOff x="2134538" y="2243328"/>
              <a:chExt cx="1108299" cy="1490472"/>
            </a:xfrm>
            <a:grpFill/>
          </p:grpSpPr>
          <p:grpSp>
            <p:nvGrpSpPr>
              <p:cNvPr id="600" name="Group 599">
                <a:extLst>
                  <a:ext uri="{FF2B5EF4-FFF2-40B4-BE49-F238E27FC236}">
                    <a16:creationId xmlns:a16="http://schemas.microsoft.com/office/drawing/2014/main" id="{2190AC81-2DC7-F345-826D-9C60D43BF417}"/>
                  </a:ext>
                </a:extLst>
              </p:cNvPr>
              <p:cNvGrpSpPr/>
              <p:nvPr/>
            </p:nvGrpSpPr>
            <p:grpSpPr>
              <a:xfrm>
                <a:off x="2134538" y="3504497"/>
                <a:ext cx="1108299" cy="229303"/>
                <a:chOff x="5486400" y="3962400"/>
                <a:chExt cx="2209800" cy="457200"/>
              </a:xfrm>
              <a:grpFill/>
            </p:grpSpPr>
            <p:sp>
              <p:nvSpPr>
                <p:cNvPr id="607" name="DRAM">
                  <a:extLst>
                    <a:ext uri="{FF2B5EF4-FFF2-40B4-BE49-F238E27FC236}">
                      <a16:creationId xmlns:a16="http://schemas.microsoft.com/office/drawing/2014/main" id="{03DC10C3-824C-7743-B03E-5E2DD4642D53}"/>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08" name="DRAM">
                  <a:extLst>
                    <a:ext uri="{FF2B5EF4-FFF2-40B4-BE49-F238E27FC236}">
                      <a16:creationId xmlns:a16="http://schemas.microsoft.com/office/drawing/2014/main" id="{D52B6B53-E8AA-E543-B216-2AC8A929EB35}"/>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09" name="DRAM">
                  <a:extLst>
                    <a:ext uri="{FF2B5EF4-FFF2-40B4-BE49-F238E27FC236}">
                      <a16:creationId xmlns:a16="http://schemas.microsoft.com/office/drawing/2014/main" id="{A0041B57-0FD2-344B-A4BF-CFB30F23E1D7}"/>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0" name="DRAM">
                  <a:extLst>
                    <a:ext uri="{FF2B5EF4-FFF2-40B4-BE49-F238E27FC236}">
                      <a16:creationId xmlns:a16="http://schemas.microsoft.com/office/drawing/2014/main" id="{E186F603-ACB9-2643-B786-5A6AB54FFA5B}"/>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1" name="DRAM">
                  <a:extLst>
                    <a:ext uri="{FF2B5EF4-FFF2-40B4-BE49-F238E27FC236}">
                      <a16:creationId xmlns:a16="http://schemas.microsoft.com/office/drawing/2014/main" id="{84756F2F-A8F5-1346-95FC-563866259E0B}"/>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01" name="Group 600">
                <a:extLst>
                  <a:ext uri="{FF2B5EF4-FFF2-40B4-BE49-F238E27FC236}">
                    <a16:creationId xmlns:a16="http://schemas.microsoft.com/office/drawing/2014/main" id="{90827EFE-E4B9-5F4D-A71A-F0BE3AE7CB30}"/>
                  </a:ext>
                </a:extLst>
              </p:cNvPr>
              <p:cNvGrpSpPr/>
              <p:nvPr/>
            </p:nvGrpSpPr>
            <p:grpSpPr>
              <a:xfrm>
                <a:off x="2230081" y="2243328"/>
                <a:ext cx="917213" cy="1261169"/>
                <a:chOff x="5676900" y="990600"/>
                <a:chExt cx="1828800" cy="2971800"/>
              </a:xfrm>
              <a:grpFill/>
            </p:grpSpPr>
            <p:cxnSp>
              <p:nvCxnSpPr>
                <p:cNvPr id="602" name="Straight Connector 601">
                  <a:extLst>
                    <a:ext uri="{FF2B5EF4-FFF2-40B4-BE49-F238E27FC236}">
                      <a16:creationId xmlns:a16="http://schemas.microsoft.com/office/drawing/2014/main" id="{D4957F9E-D783-4243-BE33-FBE3CD7ECC85}"/>
                    </a:ext>
                  </a:extLst>
                </p:cNvPr>
                <p:cNvCxnSpPr>
                  <a:cxnSpLocks/>
                  <a:endCxn id="607"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3" name="Straight Connector 602">
                  <a:extLst>
                    <a:ext uri="{FF2B5EF4-FFF2-40B4-BE49-F238E27FC236}">
                      <a16:creationId xmlns:a16="http://schemas.microsoft.com/office/drawing/2014/main" id="{1D41A853-FC14-B042-A587-C5617D5BA94E}"/>
                    </a:ext>
                  </a:extLst>
                </p:cNvPr>
                <p:cNvCxnSpPr>
                  <a:cxnSpLocks/>
                  <a:endCxn id="609" idx="0"/>
                </p:cNvCxnSpPr>
                <p:nvPr/>
              </p:nvCxnSpPr>
              <p:spPr>
                <a:xfrm>
                  <a:off x="6591299"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4" name="Straight Connector 603">
                  <a:extLst>
                    <a:ext uri="{FF2B5EF4-FFF2-40B4-BE49-F238E27FC236}">
                      <a16:creationId xmlns:a16="http://schemas.microsoft.com/office/drawing/2014/main" id="{2A070D0B-25F7-3D43-A9AD-D1947EA8500B}"/>
                    </a:ext>
                  </a:extLst>
                </p:cNvPr>
                <p:cNvCxnSpPr>
                  <a:cxnSpLocks/>
                  <a:endCxn id="610"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5" name="Straight Connector 604">
                  <a:extLst>
                    <a:ext uri="{FF2B5EF4-FFF2-40B4-BE49-F238E27FC236}">
                      <a16:creationId xmlns:a16="http://schemas.microsoft.com/office/drawing/2014/main" id="{C94EA13C-85A4-4049-83D7-D503F7B6DBA1}"/>
                    </a:ext>
                  </a:extLst>
                </p:cNvPr>
                <p:cNvCxnSpPr>
                  <a:cxnSpLocks/>
                  <a:endCxn id="611"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D9333A34-3035-7148-BD0B-9BDD9099C947}"/>
                    </a:ext>
                  </a:extLst>
                </p:cNvPr>
                <p:cNvCxnSpPr>
                  <a:cxnSpLocks/>
                  <a:endCxn id="608"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1" name="Group 560">
              <a:extLst>
                <a:ext uri="{FF2B5EF4-FFF2-40B4-BE49-F238E27FC236}">
                  <a16:creationId xmlns:a16="http://schemas.microsoft.com/office/drawing/2014/main" id="{B16C4C60-84DF-7C4E-B819-512AD32C1DA7}"/>
                </a:ext>
              </a:extLst>
            </p:cNvPr>
            <p:cNvGrpSpPr/>
            <p:nvPr/>
          </p:nvGrpSpPr>
          <p:grpSpPr>
            <a:xfrm>
              <a:off x="3692066" y="2243328"/>
              <a:ext cx="1108299" cy="1490472"/>
              <a:chOff x="3692066" y="2243328"/>
              <a:chExt cx="1108299" cy="1490472"/>
            </a:xfrm>
            <a:grpFill/>
          </p:grpSpPr>
          <p:grpSp>
            <p:nvGrpSpPr>
              <p:cNvPr id="588" name="Group 587">
                <a:extLst>
                  <a:ext uri="{FF2B5EF4-FFF2-40B4-BE49-F238E27FC236}">
                    <a16:creationId xmlns:a16="http://schemas.microsoft.com/office/drawing/2014/main" id="{B7F14EC3-B240-6E43-8033-974979A49006}"/>
                  </a:ext>
                </a:extLst>
              </p:cNvPr>
              <p:cNvGrpSpPr/>
              <p:nvPr/>
            </p:nvGrpSpPr>
            <p:grpSpPr>
              <a:xfrm>
                <a:off x="3692066" y="3504497"/>
                <a:ext cx="1108299" cy="229303"/>
                <a:chOff x="5486400" y="3962400"/>
                <a:chExt cx="2209800" cy="457200"/>
              </a:xfrm>
              <a:grpFill/>
            </p:grpSpPr>
            <p:sp>
              <p:nvSpPr>
                <p:cNvPr id="595" name="DRAM">
                  <a:extLst>
                    <a:ext uri="{FF2B5EF4-FFF2-40B4-BE49-F238E27FC236}">
                      <a16:creationId xmlns:a16="http://schemas.microsoft.com/office/drawing/2014/main" id="{736C97AD-4D74-264F-88C4-4A509FD12296}"/>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6" name="DRAM">
                  <a:extLst>
                    <a:ext uri="{FF2B5EF4-FFF2-40B4-BE49-F238E27FC236}">
                      <a16:creationId xmlns:a16="http://schemas.microsoft.com/office/drawing/2014/main" id="{5D9A8467-3757-964E-8AB6-0A706AA0E3D2}"/>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7" name="DRAM">
                  <a:extLst>
                    <a:ext uri="{FF2B5EF4-FFF2-40B4-BE49-F238E27FC236}">
                      <a16:creationId xmlns:a16="http://schemas.microsoft.com/office/drawing/2014/main" id="{2BAA1E48-4CA1-094E-9A92-1CAA9F0F2495}"/>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8" name="DRAM">
                  <a:extLst>
                    <a:ext uri="{FF2B5EF4-FFF2-40B4-BE49-F238E27FC236}">
                      <a16:creationId xmlns:a16="http://schemas.microsoft.com/office/drawing/2014/main" id="{7C5AB383-F74E-5144-931A-E0EAE2527C8C}"/>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9" name="DRAM">
                  <a:extLst>
                    <a:ext uri="{FF2B5EF4-FFF2-40B4-BE49-F238E27FC236}">
                      <a16:creationId xmlns:a16="http://schemas.microsoft.com/office/drawing/2014/main" id="{A173C95A-30ED-7F43-8A96-C9636D55C8D1}"/>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89" name="Group 588">
                <a:extLst>
                  <a:ext uri="{FF2B5EF4-FFF2-40B4-BE49-F238E27FC236}">
                    <a16:creationId xmlns:a16="http://schemas.microsoft.com/office/drawing/2014/main" id="{C78387EC-7F44-F845-8F5F-9B434CFFE099}"/>
                  </a:ext>
                </a:extLst>
              </p:cNvPr>
              <p:cNvGrpSpPr/>
              <p:nvPr/>
            </p:nvGrpSpPr>
            <p:grpSpPr>
              <a:xfrm>
                <a:off x="3787609" y="2243328"/>
                <a:ext cx="917213" cy="1261169"/>
                <a:chOff x="5676900" y="990600"/>
                <a:chExt cx="1828800" cy="2971800"/>
              </a:xfrm>
              <a:grpFill/>
            </p:grpSpPr>
            <p:cxnSp>
              <p:nvCxnSpPr>
                <p:cNvPr id="590" name="Straight Connector 589">
                  <a:extLst>
                    <a:ext uri="{FF2B5EF4-FFF2-40B4-BE49-F238E27FC236}">
                      <a16:creationId xmlns:a16="http://schemas.microsoft.com/office/drawing/2014/main" id="{836E4D4D-1D4F-BA4C-96DD-06F0B57315B6}"/>
                    </a:ext>
                  </a:extLst>
                </p:cNvPr>
                <p:cNvCxnSpPr>
                  <a:endCxn id="595"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21FB0796-B83A-D345-A032-E038F96F9F38}"/>
                    </a:ext>
                  </a:extLst>
                </p:cNvPr>
                <p:cNvCxnSpPr>
                  <a:endCxn id="597" idx="0"/>
                </p:cNvCxnSpPr>
                <p:nvPr/>
              </p:nvCxnSpPr>
              <p:spPr>
                <a:xfrm>
                  <a:off x="65913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D7A96923-27D9-5246-8A1E-760BD5642EE9}"/>
                    </a:ext>
                  </a:extLst>
                </p:cNvPr>
                <p:cNvCxnSpPr>
                  <a:endCxn id="598"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49BAF0B-25E9-7A4E-A1BB-53D257369AE7}"/>
                    </a:ext>
                  </a:extLst>
                </p:cNvPr>
                <p:cNvCxnSpPr>
                  <a:endCxn id="599"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A6C676BC-2D3B-5646-9E06-04BE4D3BBAFD}"/>
                    </a:ext>
                  </a:extLst>
                </p:cNvPr>
                <p:cNvCxnSpPr>
                  <a:endCxn id="596"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2" name="Group 561">
              <a:extLst>
                <a:ext uri="{FF2B5EF4-FFF2-40B4-BE49-F238E27FC236}">
                  <a16:creationId xmlns:a16="http://schemas.microsoft.com/office/drawing/2014/main" id="{622DB309-A916-9C4B-BE23-2F9FE3A8E66B}"/>
                </a:ext>
              </a:extLst>
            </p:cNvPr>
            <p:cNvGrpSpPr/>
            <p:nvPr/>
          </p:nvGrpSpPr>
          <p:grpSpPr>
            <a:xfrm>
              <a:off x="5258738" y="2243328"/>
              <a:ext cx="1108299" cy="1490472"/>
              <a:chOff x="5258738" y="2243328"/>
              <a:chExt cx="1108299" cy="1490472"/>
            </a:xfrm>
            <a:grpFill/>
          </p:grpSpPr>
          <p:grpSp>
            <p:nvGrpSpPr>
              <p:cNvPr id="576" name="Group 575">
                <a:extLst>
                  <a:ext uri="{FF2B5EF4-FFF2-40B4-BE49-F238E27FC236}">
                    <a16:creationId xmlns:a16="http://schemas.microsoft.com/office/drawing/2014/main" id="{5369ED0C-3681-C04B-A190-96290EF4E747}"/>
                  </a:ext>
                </a:extLst>
              </p:cNvPr>
              <p:cNvGrpSpPr/>
              <p:nvPr/>
            </p:nvGrpSpPr>
            <p:grpSpPr>
              <a:xfrm>
                <a:off x="5258738" y="3504497"/>
                <a:ext cx="1108299" cy="229303"/>
                <a:chOff x="5486400" y="3962400"/>
                <a:chExt cx="2209800" cy="457200"/>
              </a:xfrm>
              <a:grpFill/>
            </p:grpSpPr>
            <p:sp>
              <p:nvSpPr>
                <p:cNvPr id="583" name="DRAM">
                  <a:extLst>
                    <a:ext uri="{FF2B5EF4-FFF2-40B4-BE49-F238E27FC236}">
                      <a16:creationId xmlns:a16="http://schemas.microsoft.com/office/drawing/2014/main" id="{C150AFA0-67B0-3A43-A41B-D9954452B55B}"/>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4" name="DRAM">
                  <a:extLst>
                    <a:ext uri="{FF2B5EF4-FFF2-40B4-BE49-F238E27FC236}">
                      <a16:creationId xmlns:a16="http://schemas.microsoft.com/office/drawing/2014/main" id="{979DA43E-F184-BF40-93F5-64EE8D79612A}"/>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5" name="DRAM">
                  <a:extLst>
                    <a:ext uri="{FF2B5EF4-FFF2-40B4-BE49-F238E27FC236}">
                      <a16:creationId xmlns:a16="http://schemas.microsoft.com/office/drawing/2014/main" id="{6433AC89-3A0A-8842-A52C-32B3A462A580}"/>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6" name="DRAM">
                  <a:extLst>
                    <a:ext uri="{FF2B5EF4-FFF2-40B4-BE49-F238E27FC236}">
                      <a16:creationId xmlns:a16="http://schemas.microsoft.com/office/drawing/2014/main" id="{6358E6F7-4972-1E4C-99F5-884C92EC83C0}"/>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7" name="DRAM">
                  <a:extLst>
                    <a:ext uri="{FF2B5EF4-FFF2-40B4-BE49-F238E27FC236}">
                      <a16:creationId xmlns:a16="http://schemas.microsoft.com/office/drawing/2014/main" id="{646010E8-2BC1-6B41-89A4-5049336FA4BB}"/>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77" name="Group 576">
                <a:extLst>
                  <a:ext uri="{FF2B5EF4-FFF2-40B4-BE49-F238E27FC236}">
                    <a16:creationId xmlns:a16="http://schemas.microsoft.com/office/drawing/2014/main" id="{A68D41BD-C653-EA43-8DC5-70974FFA903B}"/>
                  </a:ext>
                </a:extLst>
              </p:cNvPr>
              <p:cNvGrpSpPr/>
              <p:nvPr/>
            </p:nvGrpSpPr>
            <p:grpSpPr>
              <a:xfrm>
                <a:off x="5354281" y="2243328"/>
                <a:ext cx="917213" cy="1261169"/>
                <a:chOff x="5676900" y="990600"/>
                <a:chExt cx="1828800" cy="2971800"/>
              </a:xfrm>
              <a:grpFill/>
            </p:grpSpPr>
            <p:cxnSp>
              <p:nvCxnSpPr>
                <p:cNvPr id="578" name="Straight Connector 577">
                  <a:extLst>
                    <a:ext uri="{FF2B5EF4-FFF2-40B4-BE49-F238E27FC236}">
                      <a16:creationId xmlns:a16="http://schemas.microsoft.com/office/drawing/2014/main" id="{C0E50F5D-7E35-9D43-8CEF-FCA0DC003F11}"/>
                    </a:ext>
                  </a:extLst>
                </p:cNvPr>
                <p:cNvCxnSpPr>
                  <a:endCxn id="583"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8A33C029-8861-2C4F-97B3-C8C230AF0B17}"/>
                    </a:ext>
                  </a:extLst>
                </p:cNvPr>
                <p:cNvCxnSpPr>
                  <a:endCxn id="585" idx="0"/>
                </p:cNvCxnSpPr>
                <p:nvPr/>
              </p:nvCxnSpPr>
              <p:spPr>
                <a:xfrm>
                  <a:off x="65913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B1FC39A6-D7D9-DC44-A576-E8C098C32AEB}"/>
                    </a:ext>
                  </a:extLst>
                </p:cNvPr>
                <p:cNvCxnSpPr>
                  <a:endCxn id="586"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3FAA1142-CD64-0049-BC5F-21721B52570A}"/>
                    </a:ext>
                  </a:extLst>
                </p:cNvPr>
                <p:cNvCxnSpPr>
                  <a:endCxn id="587"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6D6C1DF6-F0B3-5341-A519-FBF8150F611E}"/>
                    </a:ext>
                  </a:extLst>
                </p:cNvPr>
                <p:cNvCxnSpPr>
                  <a:endCxn id="584"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3" name="Group 562">
              <a:extLst>
                <a:ext uri="{FF2B5EF4-FFF2-40B4-BE49-F238E27FC236}">
                  <a16:creationId xmlns:a16="http://schemas.microsoft.com/office/drawing/2014/main" id="{97EF114D-8EFF-5D4B-974B-C742250DB2F3}"/>
                </a:ext>
              </a:extLst>
            </p:cNvPr>
            <p:cNvGrpSpPr/>
            <p:nvPr/>
          </p:nvGrpSpPr>
          <p:grpSpPr>
            <a:xfrm>
              <a:off x="6816266" y="2243328"/>
              <a:ext cx="1108299" cy="1490472"/>
              <a:chOff x="6816266" y="2243328"/>
              <a:chExt cx="1108299" cy="1490472"/>
            </a:xfrm>
            <a:grpFill/>
          </p:grpSpPr>
          <p:grpSp>
            <p:nvGrpSpPr>
              <p:cNvPr id="564" name="Group 563">
                <a:extLst>
                  <a:ext uri="{FF2B5EF4-FFF2-40B4-BE49-F238E27FC236}">
                    <a16:creationId xmlns:a16="http://schemas.microsoft.com/office/drawing/2014/main" id="{9D243ED1-B9C7-0240-981E-57A40D64C7B6}"/>
                  </a:ext>
                </a:extLst>
              </p:cNvPr>
              <p:cNvGrpSpPr/>
              <p:nvPr/>
            </p:nvGrpSpPr>
            <p:grpSpPr>
              <a:xfrm>
                <a:off x="6816266" y="3504497"/>
                <a:ext cx="1108299" cy="229303"/>
                <a:chOff x="5486400" y="3962400"/>
                <a:chExt cx="2209800" cy="457200"/>
              </a:xfrm>
              <a:grpFill/>
            </p:grpSpPr>
            <p:sp>
              <p:nvSpPr>
                <p:cNvPr id="571" name="DRAM">
                  <a:extLst>
                    <a:ext uri="{FF2B5EF4-FFF2-40B4-BE49-F238E27FC236}">
                      <a16:creationId xmlns:a16="http://schemas.microsoft.com/office/drawing/2014/main" id="{31FD0814-ED0F-E14F-92C8-1D511023F714}"/>
                    </a:ext>
                  </a:extLst>
                </p:cNvPr>
                <p:cNvSpPr/>
                <p:nvPr/>
              </p:nvSpPr>
              <p:spPr>
                <a:xfrm>
                  <a:off x="54864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2" name="DRAM">
                  <a:extLst>
                    <a:ext uri="{FF2B5EF4-FFF2-40B4-BE49-F238E27FC236}">
                      <a16:creationId xmlns:a16="http://schemas.microsoft.com/office/drawing/2014/main" id="{3ED75642-13B1-2B44-A733-4F2FB947496C}"/>
                    </a:ext>
                  </a:extLst>
                </p:cNvPr>
                <p:cNvSpPr/>
                <p:nvPr/>
              </p:nvSpPr>
              <p:spPr>
                <a:xfrm>
                  <a:off x="59436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3" name="DRAM">
                  <a:extLst>
                    <a:ext uri="{FF2B5EF4-FFF2-40B4-BE49-F238E27FC236}">
                      <a16:creationId xmlns:a16="http://schemas.microsoft.com/office/drawing/2014/main" id="{95D92964-99A1-4840-8554-3D7CD0D12987}"/>
                    </a:ext>
                  </a:extLst>
                </p:cNvPr>
                <p:cNvSpPr/>
                <p:nvPr/>
              </p:nvSpPr>
              <p:spPr>
                <a:xfrm>
                  <a:off x="64008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4" name="DRAM">
                  <a:extLst>
                    <a:ext uri="{FF2B5EF4-FFF2-40B4-BE49-F238E27FC236}">
                      <a16:creationId xmlns:a16="http://schemas.microsoft.com/office/drawing/2014/main" id="{3D2C3AEC-8C00-2645-96B8-92857ACB2923}"/>
                    </a:ext>
                  </a:extLst>
                </p:cNvPr>
                <p:cNvSpPr/>
                <p:nvPr/>
              </p:nvSpPr>
              <p:spPr>
                <a:xfrm>
                  <a:off x="68580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5" name="DRAM">
                  <a:extLst>
                    <a:ext uri="{FF2B5EF4-FFF2-40B4-BE49-F238E27FC236}">
                      <a16:creationId xmlns:a16="http://schemas.microsoft.com/office/drawing/2014/main" id="{5076046E-EF62-7146-8765-71D46613994D}"/>
                    </a:ext>
                  </a:extLst>
                </p:cNvPr>
                <p:cNvSpPr/>
                <p:nvPr/>
              </p:nvSpPr>
              <p:spPr>
                <a:xfrm>
                  <a:off x="7315200" y="3962400"/>
                  <a:ext cx="381000" cy="457200"/>
                </a:xfrm>
                <a:prstGeom prst="roundRect">
                  <a:avLst>
                    <a:gd name="adj" fmla="val 11319"/>
                  </a:avLst>
                </a:prstGeom>
                <a:grp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65" name="Group 564">
                <a:extLst>
                  <a:ext uri="{FF2B5EF4-FFF2-40B4-BE49-F238E27FC236}">
                    <a16:creationId xmlns:a16="http://schemas.microsoft.com/office/drawing/2014/main" id="{5AE642E6-7312-684E-ABD3-8988B537C797}"/>
                  </a:ext>
                </a:extLst>
              </p:cNvPr>
              <p:cNvGrpSpPr/>
              <p:nvPr/>
            </p:nvGrpSpPr>
            <p:grpSpPr>
              <a:xfrm>
                <a:off x="6911809" y="2243328"/>
                <a:ext cx="917213" cy="1261169"/>
                <a:chOff x="5676900" y="990600"/>
                <a:chExt cx="1828800" cy="2971800"/>
              </a:xfrm>
              <a:grpFill/>
            </p:grpSpPr>
            <p:cxnSp>
              <p:nvCxnSpPr>
                <p:cNvPr id="566" name="Straight Connector 565">
                  <a:extLst>
                    <a:ext uri="{FF2B5EF4-FFF2-40B4-BE49-F238E27FC236}">
                      <a16:creationId xmlns:a16="http://schemas.microsoft.com/office/drawing/2014/main" id="{B5A7D713-2B54-EB4D-A2D5-A2BAC8D45C87}"/>
                    </a:ext>
                  </a:extLst>
                </p:cNvPr>
                <p:cNvCxnSpPr>
                  <a:endCxn id="571"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4AC48C69-9F24-F344-948A-0A0725A1CDA0}"/>
                    </a:ext>
                  </a:extLst>
                </p:cNvPr>
                <p:cNvCxnSpPr>
                  <a:endCxn id="573" idx="0"/>
                </p:cNvCxnSpPr>
                <p:nvPr/>
              </p:nvCxnSpPr>
              <p:spPr>
                <a:xfrm>
                  <a:off x="65913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068ED407-FDA3-C848-979D-B5F59775666C}"/>
                    </a:ext>
                  </a:extLst>
                </p:cNvPr>
                <p:cNvCxnSpPr>
                  <a:endCxn id="574"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C9F925C9-2458-FC42-91F7-EB3893CE1502}"/>
                    </a:ext>
                  </a:extLst>
                </p:cNvPr>
                <p:cNvCxnSpPr>
                  <a:endCxn id="575"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B258C780-C674-D54D-BEA9-E3F2DC960D4B}"/>
                    </a:ext>
                  </a:extLst>
                </p:cNvPr>
                <p:cNvCxnSpPr>
                  <a:endCxn id="572"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grpSp>
        <p:nvGrpSpPr>
          <p:cNvPr id="612" name="Group 611">
            <a:extLst>
              <a:ext uri="{FF2B5EF4-FFF2-40B4-BE49-F238E27FC236}">
                <a16:creationId xmlns:a16="http://schemas.microsoft.com/office/drawing/2014/main" id="{33C9E2EF-3B9B-9847-B688-A74879FA1ACF}"/>
              </a:ext>
            </a:extLst>
          </p:cNvPr>
          <p:cNvGrpSpPr/>
          <p:nvPr/>
        </p:nvGrpSpPr>
        <p:grpSpPr>
          <a:xfrm>
            <a:off x="1734834" y="2872031"/>
            <a:ext cx="1414038" cy="191087"/>
            <a:chOff x="1828799" y="2017072"/>
            <a:chExt cx="1414038" cy="191087"/>
          </a:xfrm>
          <a:solidFill>
            <a:srgbClr val="1A82C4"/>
          </a:solidFill>
        </p:grpSpPr>
        <p:sp>
          <p:nvSpPr>
            <p:cNvPr id="613" name="DRAM">
              <a:extLst>
                <a:ext uri="{FF2B5EF4-FFF2-40B4-BE49-F238E27FC236}">
                  <a16:creationId xmlns:a16="http://schemas.microsoft.com/office/drawing/2014/main" id="{C0A5BBC4-26A1-5E43-8987-47CF1FB077DE}"/>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14" name="Straight Connector 613">
              <a:extLst>
                <a:ext uri="{FF2B5EF4-FFF2-40B4-BE49-F238E27FC236}">
                  <a16:creationId xmlns:a16="http://schemas.microsoft.com/office/drawing/2014/main" id="{3A4DD7FE-53E1-694C-9120-9DD1ADA3CC59}"/>
                </a:ext>
              </a:extLst>
            </p:cNvPr>
            <p:cNvCxnSpPr>
              <a:cxnSpLocks/>
              <a:stCxn id="619" idx="6"/>
              <a:endCxn id="613" idx="0"/>
            </p:cNvCxnSpPr>
            <p:nvPr/>
          </p:nvCxnSpPr>
          <p:spPr>
            <a:xfrm flipH="1">
              <a:off x="20581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15" name="Oval 614">
              <a:extLst>
                <a:ext uri="{FF2B5EF4-FFF2-40B4-BE49-F238E27FC236}">
                  <a16:creationId xmlns:a16="http://schemas.microsoft.com/office/drawing/2014/main" id="{7A839D5F-686F-3C49-8BB1-E635FAFFF08D}"/>
                </a:ext>
              </a:extLst>
            </p:cNvPr>
            <p:cNvSpPr/>
            <p:nvPr/>
          </p:nvSpPr>
          <p:spPr>
            <a:xfrm>
              <a:off x="2134538"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6" name="Oval 615">
              <a:extLst>
                <a:ext uri="{FF2B5EF4-FFF2-40B4-BE49-F238E27FC236}">
                  <a16:creationId xmlns:a16="http://schemas.microsoft.com/office/drawing/2014/main" id="{963D5EAF-C501-BC4E-9EE1-630EC133D0C7}"/>
                </a:ext>
              </a:extLst>
            </p:cNvPr>
            <p:cNvSpPr/>
            <p:nvPr/>
          </p:nvSpPr>
          <p:spPr>
            <a:xfrm>
              <a:off x="2363841"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7" name="Oval 616">
              <a:extLst>
                <a:ext uri="{FF2B5EF4-FFF2-40B4-BE49-F238E27FC236}">
                  <a16:creationId xmlns:a16="http://schemas.microsoft.com/office/drawing/2014/main" id="{4B3D0CAA-039F-E84F-923A-898358C1D582}"/>
                </a:ext>
              </a:extLst>
            </p:cNvPr>
            <p:cNvSpPr/>
            <p:nvPr/>
          </p:nvSpPr>
          <p:spPr>
            <a:xfrm>
              <a:off x="2593144"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8" name="Oval 617">
              <a:extLst>
                <a:ext uri="{FF2B5EF4-FFF2-40B4-BE49-F238E27FC236}">
                  <a16:creationId xmlns:a16="http://schemas.microsoft.com/office/drawing/2014/main" id="{A69B98E4-943B-524E-9527-477DADF89EEE}"/>
                </a:ext>
              </a:extLst>
            </p:cNvPr>
            <p:cNvSpPr/>
            <p:nvPr/>
          </p:nvSpPr>
          <p:spPr>
            <a:xfrm>
              <a:off x="2822448"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9" name="Oval 618">
              <a:extLst>
                <a:ext uri="{FF2B5EF4-FFF2-40B4-BE49-F238E27FC236}">
                  <a16:creationId xmlns:a16="http://schemas.microsoft.com/office/drawing/2014/main" id="{C5FDC489-A86B-4841-874B-EA5071CD80E3}"/>
                </a:ext>
              </a:extLst>
            </p:cNvPr>
            <p:cNvSpPr/>
            <p:nvPr/>
          </p:nvSpPr>
          <p:spPr>
            <a:xfrm>
              <a:off x="3051751"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0" name="Group 619">
            <a:extLst>
              <a:ext uri="{FF2B5EF4-FFF2-40B4-BE49-F238E27FC236}">
                <a16:creationId xmlns:a16="http://schemas.microsoft.com/office/drawing/2014/main" id="{A7ABECDD-A658-9C49-AD7E-15555381FCAF}"/>
              </a:ext>
            </a:extLst>
          </p:cNvPr>
          <p:cNvGrpSpPr/>
          <p:nvPr/>
        </p:nvGrpSpPr>
        <p:grpSpPr>
          <a:xfrm>
            <a:off x="3292362" y="2872031"/>
            <a:ext cx="1414038" cy="191087"/>
            <a:chOff x="3386327" y="2017072"/>
            <a:chExt cx="1414038" cy="191087"/>
          </a:xfrm>
          <a:solidFill>
            <a:srgbClr val="1A82C4"/>
          </a:solidFill>
        </p:grpSpPr>
        <p:sp>
          <p:nvSpPr>
            <p:cNvPr id="621" name="DRAM">
              <a:extLst>
                <a:ext uri="{FF2B5EF4-FFF2-40B4-BE49-F238E27FC236}">
                  <a16:creationId xmlns:a16="http://schemas.microsoft.com/office/drawing/2014/main" id="{88E651CD-D58C-B847-95F3-637D91B8EC70}"/>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22" name="Straight Connector 621">
              <a:extLst>
                <a:ext uri="{FF2B5EF4-FFF2-40B4-BE49-F238E27FC236}">
                  <a16:creationId xmlns:a16="http://schemas.microsoft.com/office/drawing/2014/main" id="{C4D8B778-B949-0448-8BCB-245D55EF5458}"/>
                </a:ext>
              </a:extLst>
            </p:cNvPr>
            <p:cNvCxnSpPr>
              <a:cxnSpLocks/>
              <a:endCxn id="621" idx="0"/>
            </p:cNvCxnSpPr>
            <p:nvPr/>
          </p:nvCxnSpPr>
          <p:spPr>
            <a:xfrm flipH="1" flipV="1">
              <a:off x="3615631" y="2112616"/>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23" name="Oval 622">
              <a:extLst>
                <a:ext uri="{FF2B5EF4-FFF2-40B4-BE49-F238E27FC236}">
                  <a16:creationId xmlns:a16="http://schemas.microsoft.com/office/drawing/2014/main" id="{1C2B9E30-5318-D34C-838B-C671F277CE16}"/>
                </a:ext>
              </a:extLst>
            </p:cNvPr>
            <p:cNvSpPr/>
            <p:nvPr/>
          </p:nvSpPr>
          <p:spPr>
            <a:xfrm>
              <a:off x="3692066"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4" name="Oval 623">
              <a:extLst>
                <a:ext uri="{FF2B5EF4-FFF2-40B4-BE49-F238E27FC236}">
                  <a16:creationId xmlns:a16="http://schemas.microsoft.com/office/drawing/2014/main" id="{AB3FA47A-24EC-2649-A78D-779B25A48466}"/>
                </a:ext>
              </a:extLst>
            </p:cNvPr>
            <p:cNvSpPr/>
            <p:nvPr/>
          </p:nvSpPr>
          <p:spPr>
            <a:xfrm>
              <a:off x="3921369"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5" name="Oval 624">
              <a:extLst>
                <a:ext uri="{FF2B5EF4-FFF2-40B4-BE49-F238E27FC236}">
                  <a16:creationId xmlns:a16="http://schemas.microsoft.com/office/drawing/2014/main" id="{01C69964-DD3A-7D4B-8265-0B618102B0EF}"/>
                </a:ext>
              </a:extLst>
            </p:cNvPr>
            <p:cNvSpPr/>
            <p:nvPr/>
          </p:nvSpPr>
          <p:spPr>
            <a:xfrm>
              <a:off x="4150672"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6" name="Oval 625">
              <a:extLst>
                <a:ext uri="{FF2B5EF4-FFF2-40B4-BE49-F238E27FC236}">
                  <a16:creationId xmlns:a16="http://schemas.microsoft.com/office/drawing/2014/main" id="{EF0E2BA4-93B9-844E-BCB4-D9328A6D5CB3}"/>
                </a:ext>
              </a:extLst>
            </p:cNvPr>
            <p:cNvSpPr/>
            <p:nvPr/>
          </p:nvSpPr>
          <p:spPr>
            <a:xfrm>
              <a:off x="4379976"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7" name="Oval 626">
              <a:extLst>
                <a:ext uri="{FF2B5EF4-FFF2-40B4-BE49-F238E27FC236}">
                  <a16:creationId xmlns:a16="http://schemas.microsoft.com/office/drawing/2014/main" id="{6ECBD6F6-8C63-D44F-AB69-F313FF237348}"/>
                </a:ext>
              </a:extLst>
            </p:cNvPr>
            <p:cNvSpPr/>
            <p:nvPr/>
          </p:nvSpPr>
          <p:spPr>
            <a:xfrm>
              <a:off x="4609279"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8" name="Group 627">
            <a:extLst>
              <a:ext uri="{FF2B5EF4-FFF2-40B4-BE49-F238E27FC236}">
                <a16:creationId xmlns:a16="http://schemas.microsoft.com/office/drawing/2014/main" id="{E3130742-F15B-BD4B-9429-E789B2B42EB7}"/>
              </a:ext>
            </a:extLst>
          </p:cNvPr>
          <p:cNvGrpSpPr/>
          <p:nvPr/>
        </p:nvGrpSpPr>
        <p:grpSpPr>
          <a:xfrm>
            <a:off x="4859034" y="2872031"/>
            <a:ext cx="1414038" cy="191087"/>
            <a:chOff x="4952999" y="2017072"/>
            <a:chExt cx="1414038" cy="191087"/>
          </a:xfrm>
          <a:solidFill>
            <a:srgbClr val="1A82C4"/>
          </a:solidFill>
        </p:grpSpPr>
        <p:sp>
          <p:nvSpPr>
            <p:cNvPr id="629" name="DRAM">
              <a:extLst>
                <a:ext uri="{FF2B5EF4-FFF2-40B4-BE49-F238E27FC236}">
                  <a16:creationId xmlns:a16="http://schemas.microsoft.com/office/drawing/2014/main" id="{2C04100A-DB27-9A43-AEC7-779CF0500563}"/>
                </a:ext>
              </a:extLst>
            </p:cNvPr>
            <p:cNvSpPr/>
            <p:nvPr/>
          </p:nvSpPr>
          <p:spPr>
            <a:xfrm rot="5400000">
              <a:off x="49721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30" name="Straight Connector 629">
              <a:extLst>
                <a:ext uri="{FF2B5EF4-FFF2-40B4-BE49-F238E27FC236}">
                  <a16:creationId xmlns:a16="http://schemas.microsoft.com/office/drawing/2014/main" id="{67DE88E5-AEFE-2A49-AE5A-62384E79C67B}"/>
                </a:ext>
              </a:extLst>
            </p:cNvPr>
            <p:cNvCxnSpPr>
              <a:cxnSpLocks/>
              <a:stCxn id="635" idx="6"/>
              <a:endCxn id="629" idx="0"/>
            </p:cNvCxnSpPr>
            <p:nvPr/>
          </p:nvCxnSpPr>
          <p:spPr>
            <a:xfrm flipH="1">
              <a:off x="51823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31" name="Oval 630">
              <a:extLst>
                <a:ext uri="{FF2B5EF4-FFF2-40B4-BE49-F238E27FC236}">
                  <a16:creationId xmlns:a16="http://schemas.microsoft.com/office/drawing/2014/main" id="{2F2AC4F6-6CEB-1248-8B14-F2FB4F835B60}"/>
                </a:ext>
              </a:extLst>
            </p:cNvPr>
            <p:cNvSpPr/>
            <p:nvPr/>
          </p:nvSpPr>
          <p:spPr>
            <a:xfrm>
              <a:off x="5258738"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2" name="Oval 631">
              <a:extLst>
                <a:ext uri="{FF2B5EF4-FFF2-40B4-BE49-F238E27FC236}">
                  <a16:creationId xmlns:a16="http://schemas.microsoft.com/office/drawing/2014/main" id="{EBD48407-5270-094F-9D7D-46251DFEBEBC}"/>
                </a:ext>
              </a:extLst>
            </p:cNvPr>
            <p:cNvSpPr/>
            <p:nvPr/>
          </p:nvSpPr>
          <p:spPr>
            <a:xfrm>
              <a:off x="5488041"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3" name="Oval 632">
              <a:extLst>
                <a:ext uri="{FF2B5EF4-FFF2-40B4-BE49-F238E27FC236}">
                  <a16:creationId xmlns:a16="http://schemas.microsoft.com/office/drawing/2014/main" id="{DAE38B3F-BA40-6349-921B-8EA5970CDEBB}"/>
                </a:ext>
              </a:extLst>
            </p:cNvPr>
            <p:cNvSpPr/>
            <p:nvPr/>
          </p:nvSpPr>
          <p:spPr>
            <a:xfrm>
              <a:off x="5717344"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4" name="Oval 633">
              <a:extLst>
                <a:ext uri="{FF2B5EF4-FFF2-40B4-BE49-F238E27FC236}">
                  <a16:creationId xmlns:a16="http://schemas.microsoft.com/office/drawing/2014/main" id="{1CF76F34-EFB6-9346-BECE-73B3AA835633}"/>
                </a:ext>
              </a:extLst>
            </p:cNvPr>
            <p:cNvSpPr/>
            <p:nvPr/>
          </p:nvSpPr>
          <p:spPr>
            <a:xfrm>
              <a:off x="5946648"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5" name="Oval 634">
              <a:extLst>
                <a:ext uri="{FF2B5EF4-FFF2-40B4-BE49-F238E27FC236}">
                  <a16:creationId xmlns:a16="http://schemas.microsoft.com/office/drawing/2014/main" id="{BE738ABC-CAE9-8F4D-84C6-57CAF880B1D1}"/>
                </a:ext>
              </a:extLst>
            </p:cNvPr>
            <p:cNvSpPr/>
            <p:nvPr/>
          </p:nvSpPr>
          <p:spPr>
            <a:xfrm>
              <a:off x="6175951"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36" name="Group 635">
            <a:extLst>
              <a:ext uri="{FF2B5EF4-FFF2-40B4-BE49-F238E27FC236}">
                <a16:creationId xmlns:a16="http://schemas.microsoft.com/office/drawing/2014/main" id="{EFD810CA-9898-3144-BD22-FFD8B067DFB4}"/>
              </a:ext>
            </a:extLst>
          </p:cNvPr>
          <p:cNvGrpSpPr/>
          <p:nvPr/>
        </p:nvGrpSpPr>
        <p:grpSpPr>
          <a:xfrm>
            <a:off x="6416562" y="2872031"/>
            <a:ext cx="1414038" cy="191087"/>
            <a:chOff x="6510527" y="2017072"/>
            <a:chExt cx="1414038" cy="191087"/>
          </a:xfrm>
          <a:solidFill>
            <a:srgbClr val="1A82C4"/>
          </a:solidFill>
        </p:grpSpPr>
        <p:sp>
          <p:nvSpPr>
            <p:cNvPr id="637" name="DRAM">
              <a:extLst>
                <a:ext uri="{FF2B5EF4-FFF2-40B4-BE49-F238E27FC236}">
                  <a16:creationId xmlns:a16="http://schemas.microsoft.com/office/drawing/2014/main" id="{A3C67856-C695-A34F-9565-CC4ED72F3BE4}"/>
                </a:ext>
              </a:extLst>
            </p:cNvPr>
            <p:cNvSpPr/>
            <p:nvPr/>
          </p:nvSpPr>
          <p:spPr>
            <a:xfrm rot="5400000">
              <a:off x="65296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38" name="Straight Connector 637">
              <a:extLst>
                <a:ext uri="{FF2B5EF4-FFF2-40B4-BE49-F238E27FC236}">
                  <a16:creationId xmlns:a16="http://schemas.microsoft.com/office/drawing/2014/main" id="{6F94C2A8-FC06-3D49-845C-1DA3AB568191}"/>
                </a:ext>
              </a:extLst>
            </p:cNvPr>
            <p:cNvCxnSpPr>
              <a:cxnSpLocks/>
              <a:stCxn id="643" idx="6"/>
              <a:endCxn id="637" idx="0"/>
            </p:cNvCxnSpPr>
            <p:nvPr/>
          </p:nvCxnSpPr>
          <p:spPr>
            <a:xfrm flipH="1">
              <a:off x="6739831"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39" name="Oval 638">
              <a:extLst>
                <a:ext uri="{FF2B5EF4-FFF2-40B4-BE49-F238E27FC236}">
                  <a16:creationId xmlns:a16="http://schemas.microsoft.com/office/drawing/2014/main" id="{1E47C003-D568-CB4B-A4F5-BE7F18FFD581}"/>
                </a:ext>
              </a:extLst>
            </p:cNvPr>
            <p:cNvSpPr/>
            <p:nvPr/>
          </p:nvSpPr>
          <p:spPr>
            <a:xfrm>
              <a:off x="6816266"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0" name="Oval 639">
              <a:extLst>
                <a:ext uri="{FF2B5EF4-FFF2-40B4-BE49-F238E27FC236}">
                  <a16:creationId xmlns:a16="http://schemas.microsoft.com/office/drawing/2014/main" id="{7381491B-6671-F84A-A418-A606B3C79E05}"/>
                </a:ext>
              </a:extLst>
            </p:cNvPr>
            <p:cNvSpPr/>
            <p:nvPr/>
          </p:nvSpPr>
          <p:spPr>
            <a:xfrm>
              <a:off x="7045569"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1" name="Oval 640">
              <a:extLst>
                <a:ext uri="{FF2B5EF4-FFF2-40B4-BE49-F238E27FC236}">
                  <a16:creationId xmlns:a16="http://schemas.microsoft.com/office/drawing/2014/main" id="{76A4DA72-AA5B-834E-87CA-4CB63EF23A75}"/>
                </a:ext>
              </a:extLst>
            </p:cNvPr>
            <p:cNvSpPr/>
            <p:nvPr/>
          </p:nvSpPr>
          <p:spPr>
            <a:xfrm>
              <a:off x="7274872"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2" name="Oval 641">
              <a:extLst>
                <a:ext uri="{FF2B5EF4-FFF2-40B4-BE49-F238E27FC236}">
                  <a16:creationId xmlns:a16="http://schemas.microsoft.com/office/drawing/2014/main" id="{7614CB59-4B9C-7F45-958A-875D69B1EA2F}"/>
                </a:ext>
              </a:extLst>
            </p:cNvPr>
            <p:cNvSpPr/>
            <p:nvPr/>
          </p:nvSpPr>
          <p:spPr>
            <a:xfrm>
              <a:off x="7504176"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3" name="Oval 642">
              <a:extLst>
                <a:ext uri="{FF2B5EF4-FFF2-40B4-BE49-F238E27FC236}">
                  <a16:creationId xmlns:a16="http://schemas.microsoft.com/office/drawing/2014/main" id="{76830518-4EF6-7643-A051-617D603CB8B7}"/>
                </a:ext>
              </a:extLst>
            </p:cNvPr>
            <p:cNvSpPr/>
            <p:nvPr/>
          </p:nvSpPr>
          <p:spPr>
            <a:xfrm>
              <a:off x="7733479"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sp>
        <p:nvSpPr>
          <p:cNvPr id="5" name="Title 1">
            <a:extLst>
              <a:ext uri="{FF2B5EF4-FFF2-40B4-BE49-F238E27FC236}">
                <a16:creationId xmlns:a16="http://schemas.microsoft.com/office/drawing/2014/main" id="{670BE055-2BD2-36C1-A61A-707F615E1226}"/>
              </a:ext>
            </a:extLst>
          </p:cNvPr>
          <p:cNvSpPr>
            <a:spLocks noGrp="1"/>
          </p:cNvSpPr>
          <p:nvPr>
            <p:ph type="title"/>
          </p:nvPr>
        </p:nvSpPr>
        <p:spPr>
          <a:xfrm>
            <a:off x="169011" y="132334"/>
            <a:ext cx="8894602" cy="925840"/>
          </a:xfrm>
        </p:spPr>
        <p:txBody>
          <a:bodyPr>
            <a:noAutofit/>
          </a:bodyPr>
          <a:lstStyle/>
          <a:p>
            <a:r>
              <a:rPr lang="en-US" sz="3600" dirty="0"/>
              <a:t>Background: </a:t>
            </a:r>
            <a:br>
              <a:rPr lang="en-US" sz="3600" dirty="0"/>
            </a:br>
            <a:r>
              <a:rPr lang="en-US" sz="2800" dirty="0"/>
              <a:t>Bulk Bitwise Arithmetic Operations</a:t>
            </a:r>
          </a:p>
        </p:txBody>
      </p:sp>
      <p:grpSp>
        <p:nvGrpSpPr>
          <p:cNvPr id="2" name="Group 1">
            <a:extLst>
              <a:ext uri="{FF2B5EF4-FFF2-40B4-BE49-F238E27FC236}">
                <a16:creationId xmlns:a16="http://schemas.microsoft.com/office/drawing/2014/main" id="{1CE82247-058F-941E-2FE2-6BDFC787C848}"/>
              </a:ext>
            </a:extLst>
          </p:cNvPr>
          <p:cNvGrpSpPr/>
          <p:nvPr/>
        </p:nvGrpSpPr>
        <p:grpSpPr>
          <a:xfrm>
            <a:off x="1734834" y="2412239"/>
            <a:ext cx="1414038" cy="191087"/>
            <a:chOff x="1828799" y="2017072"/>
            <a:chExt cx="1414038" cy="191087"/>
          </a:xfrm>
          <a:solidFill>
            <a:srgbClr val="1A82C4"/>
          </a:solidFill>
        </p:grpSpPr>
        <p:sp>
          <p:nvSpPr>
            <p:cNvPr id="3" name="DRAM">
              <a:extLst>
                <a:ext uri="{FF2B5EF4-FFF2-40B4-BE49-F238E27FC236}">
                  <a16:creationId xmlns:a16="http://schemas.microsoft.com/office/drawing/2014/main" id="{09631FC6-1BD6-B83E-9931-90040493728F}"/>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4" name="Straight Connector 3">
              <a:extLst>
                <a:ext uri="{FF2B5EF4-FFF2-40B4-BE49-F238E27FC236}">
                  <a16:creationId xmlns:a16="http://schemas.microsoft.com/office/drawing/2014/main" id="{6934B981-2775-8EDF-A25E-6167A0D9404F}"/>
                </a:ext>
              </a:extLst>
            </p:cNvPr>
            <p:cNvCxnSpPr>
              <a:cxnSpLocks/>
              <a:stCxn id="10" idx="6"/>
              <a:endCxn id="3" idx="0"/>
            </p:cNvCxnSpPr>
            <p:nvPr/>
          </p:nvCxnSpPr>
          <p:spPr>
            <a:xfrm flipH="1">
              <a:off x="20581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F64100C-685E-5F87-D8A9-635360B4062A}"/>
                </a:ext>
              </a:extLst>
            </p:cNvPr>
            <p:cNvSpPr/>
            <p:nvPr/>
          </p:nvSpPr>
          <p:spPr>
            <a:xfrm>
              <a:off x="2134538"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 name="Oval 6">
              <a:extLst>
                <a:ext uri="{FF2B5EF4-FFF2-40B4-BE49-F238E27FC236}">
                  <a16:creationId xmlns:a16="http://schemas.microsoft.com/office/drawing/2014/main" id="{8EC98998-93DB-E932-0820-9DF9F02F8F08}"/>
                </a:ext>
              </a:extLst>
            </p:cNvPr>
            <p:cNvSpPr/>
            <p:nvPr/>
          </p:nvSpPr>
          <p:spPr>
            <a:xfrm>
              <a:off x="2363841"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 name="Oval 7">
              <a:extLst>
                <a:ext uri="{FF2B5EF4-FFF2-40B4-BE49-F238E27FC236}">
                  <a16:creationId xmlns:a16="http://schemas.microsoft.com/office/drawing/2014/main" id="{8CF848FB-4688-1468-C3A1-5451C838B968}"/>
                </a:ext>
              </a:extLst>
            </p:cNvPr>
            <p:cNvSpPr/>
            <p:nvPr/>
          </p:nvSpPr>
          <p:spPr>
            <a:xfrm>
              <a:off x="2593144"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 name="Oval 8">
              <a:extLst>
                <a:ext uri="{FF2B5EF4-FFF2-40B4-BE49-F238E27FC236}">
                  <a16:creationId xmlns:a16="http://schemas.microsoft.com/office/drawing/2014/main" id="{BF652EF2-3BD3-29CE-F83B-A69439B8A085}"/>
                </a:ext>
              </a:extLst>
            </p:cNvPr>
            <p:cNvSpPr/>
            <p:nvPr/>
          </p:nvSpPr>
          <p:spPr>
            <a:xfrm>
              <a:off x="2822448"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 name="Oval 9">
              <a:extLst>
                <a:ext uri="{FF2B5EF4-FFF2-40B4-BE49-F238E27FC236}">
                  <a16:creationId xmlns:a16="http://schemas.microsoft.com/office/drawing/2014/main" id="{1E072D3B-3A7D-89E0-D612-8998DD765EB5}"/>
                </a:ext>
              </a:extLst>
            </p:cNvPr>
            <p:cNvSpPr/>
            <p:nvPr/>
          </p:nvSpPr>
          <p:spPr>
            <a:xfrm>
              <a:off x="3051751"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 name="Group 10">
            <a:extLst>
              <a:ext uri="{FF2B5EF4-FFF2-40B4-BE49-F238E27FC236}">
                <a16:creationId xmlns:a16="http://schemas.microsoft.com/office/drawing/2014/main" id="{8984CB37-DA8C-8F1C-1E61-EF97360E6DCE}"/>
              </a:ext>
            </a:extLst>
          </p:cNvPr>
          <p:cNvGrpSpPr/>
          <p:nvPr/>
        </p:nvGrpSpPr>
        <p:grpSpPr>
          <a:xfrm>
            <a:off x="3292362" y="2412239"/>
            <a:ext cx="1414038" cy="191087"/>
            <a:chOff x="3386327" y="2017072"/>
            <a:chExt cx="1414038" cy="191087"/>
          </a:xfrm>
          <a:solidFill>
            <a:srgbClr val="1A82C4"/>
          </a:solidFill>
        </p:grpSpPr>
        <p:sp>
          <p:nvSpPr>
            <p:cNvPr id="12" name="DRAM">
              <a:extLst>
                <a:ext uri="{FF2B5EF4-FFF2-40B4-BE49-F238E27FC236}">
                  <a16:creationId xmlns:a16="http://schemas.microsoft.com/office/drawing/2014/main" id="{908CA824-0223-4389-E46B-B90B568A7D0D}"/>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13" name="Straight Connector 12">
              <a:extLst>
                <a:ext uri="{FF2B5EF4-FFF2-40B4-BE49-F238E27FC236}">
                  <a16:creationId xmlns:a16="http://schemas.microsoft.com/office/drawing/2014/main" id="{E1C8F143-5633-7B3F-9366-7A8CD2E77C90}"/>
                </a:ext>
              </a:extLst>
            </p:cNvPr>
            <p:cNvCxnSpPr>
              <a:cxnSpLocks/>
              <a:endCxn id="12" idx="0"/>
            </p:cNvCxnSpPr>
            <p:nvPr/>
          </p:nvCxnSpPr>
          <p:spPr>
            <a:xfrm flipH="1" flipV="1">
              <a:off x="3615631" y="2112616"/>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06BEBEF4-8EE2-D7BF-CCF3-E8B02379A4DA}"/>
                </a:ext>
              </a:extLst>
            </p:cNvPr>
            <p:cNvSpPr/>
            <p:nvPr/>
          </p:nvSpPr>
          <p:spPr>
            <a:xfrm>
              <a:off x="3692066"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 name="Oval 14">
              <a:extLst>
                <a:ext uri="{FF2B5EF4-FFF2-40B4-BE49-F238E27FC236}">
                  <a16:creationId xmlns:a16="http://schemas.microsoft.com/office/drawing/2014/main" id="{FDB97919-45E0-B335-6555-551106575D4B}"/>
                </a:ext>
              </a:extLst>
            </p:cNvPr>
            <p:cNvSpPr/>
            <p:nvPr/>
          </p:nvSpPr>
          <p:spPr>
            <a:xfrm>
              <a:off x="3921369"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 name="Oval 15">
              <a:extLst>
                <a:ext uri="{FF2B5EF4-FFF2-40B4-BE49-F238E27FC236}">
                  <a16:creationId xmlns:a16="http://schemas.microsoft.com/office/drawing/2014/main" id="{069FFF2C-CCB1-2562-A737-EC099C891948}"/>
                </a:ext>
              </a:extLst>
            </p:cNvPr>
            <p:cNvSpPr/>
            <p:nvPr/>
          </p:nvSpPr>
          <p:spPr>
            <a:xfrm>
              <a:off x="4150672"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 name="Oval 16">
              <a:extLst>
                <a:ext uri="{FF2B5EF4-FFF2-40B4-BE49-F238E27FC236}">
                  <a16:creationId xmlns:a16="http://schemas.microsoft.com/office/drawing/2014/main" id="{E54A9AB6-3F90-A354-4491-B55D9CD8D242}"/>
                </a:ext>
              </a:extLst>
            </p:cNvPr>
            <p:cNvSpPr/>
            <p:nvPr/>
          </p:nvSpPr>
          <p:spPr>
            <a:xfrm>
              <a:off x="4379976"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 name="Oval 17">
              <a:extLst>
                <a:ext uri="{FF2B5EF4-FFF2-40B4-BE49-F238E27FC236}">
                  <a16:creationId xmlns:a16="http://schemas.microsoft.com/office/drawing/2014/main" id="{3034DAD9-6FEA-FC4B-0A13-D0EA4957769D}"/>
                </a:ext>
              </a:extLst>
            </p:cNvPr>
            <p:cNvSpPr/>
            <p:nvPr/>
          </p:nvSpPr>
          <p:spPr>
            <a:xfrm>
              <a:off x="4609279"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9" name="Group 18">
            <a:extLst>
              <a:ext uri="{FF2B5EF4-FFF2-40B4-BE49-F238E27FC236}">
                <a16:creationId xmlns:a16="http://schemas.microsoft.com/office/drawing/2014/main" id="{0A946FD3-2005-09FD-9F70-05A05B0398CB}"/>
              </a:ext>
            </a:extLst>
          </p:cNvPr>
          <p:cNvGrpSpPr/>
          <p:nvPr/>
        </p:nvGrpSpPr>
        <p:grpSpPr>
          <a:xfrm>
            <a:off x="4859034" y="2412239"/>
            <a:ext cx="1414038" cy="191087"/>
            <a:chOff x="4952999" y="2017072"/>
            <a:chExt cx="1414038" cy="191087"/>
          </a:xfrm>
          <a:solidFill>
            <a:srgbClr val="1A82C4"/>
          </a:solidFill>
        </p:grpSpPr>
        <p:sp>
          <p:nvSpPr>
            <p:cNvPr id="20" name="DRAM">
              <a:extLst>
                <a:ext uri="{FF2B5EF4-FFF2-40B4-BE49-F238E27FC236}">
                  <a16:creationId xmlns:a16="http://schemas.microsoft.com/office/drawing/2014/main" id="{5A36EAEE-3E6C-85A8-3AC4-0858B13DD3ED}"/>
                </a:ext>
              </a:extLst>
            </p:cNvPr>
            <p:cNvSpPr/>
            <p:nvPr/>
          </p:nvSpPr>
          <p:spPr>
            <a:xfrm rot="5400000">
              <a:off x="49721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1" name="Straight Connector 20">
              <a:extLst>
                <a:ext uri="{FF2B5EF4-FFF2-40B4-BE49-F238E27FC236}">
                  <a16:creationId xmlns:a16="http://schemas.microsoft.com/office/drawing/2014/main" id="{586A96CF-99FB-FB6C-E72A-99E14E8F6B5D}"/>
                </a:ext>
              </a:extLst>
            </p:cNvPr>
            <p:cNvCxnSpPr>
              <a:cxnSpLocks/>
              <a:stCxn id="26" idx="6"/>
              <a:endCxn id="20" idx="0"/>
            </p:cNvCxnSpPr>
            <p:nvPr/>
          </p:nvCxnSpPr>
          <p:spPr>
            <a:xfrm flipH="1">
              <a:off x="51823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4116A549-97A1-4F1C-EA7F-D44179EE0AF1}"/>
                </a:ext>
              </a:extLst>
            </p:cNvPr>
            <p:cNvSpPr/>
            <p:nvPr/>
          </p:nvSpPr>
          <p:spPr>
            <a:xfrm>
              <a:off x="5258738"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3" name="Oval 22">
              <a:extLst>
                <a:ext uri="{FF2B5EF4-FFF2-40B4-BE49-F238E27FC236}">
                  <a16:creationId xmlns:a16="http://schemas.microsoft.com/office/drawing/2014/main" id="{AE84FFF0-694F-76D3-1011-1080CE4EDB44}"/>
                </a:ext>
              </a:extLst>
            </p:cNvPr>
            <p:cNvSpPr/>
            <p:nvPr/>
          </p:nvSpPr>
          <p:spPr>
            <a:xfrm>
              <a:off x="5488041"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 name="Oval 23">
              <a:extLst>
                <a:ext uri="{FF2B5EF4-FFF2-40B4-BE49-F238E27FC236}">
                  <a16:creationId xmlns:a16="http://schemas.microsoft.com/office/drawing/2014/main" id="{1EBD5B93-422B-3062-2F56-4E541B2E2FC5}"/>
                </a:ext>
              </a:extLst>
            </p:cNvPr>
            <p:cNvSpPr/>
            <p:nvPr/>
          </p:nvSpPr>
          <p:spPr>
            <a:xfrm>
              <a:off x="5717344"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5" name="Oval 24">
              <a:extLst>
                <a:ext uri="{FF2B5EF4-FFF2-40B4-BE49-F238E27FC236}">
                  <a16:creationId xmlns:a16="http://schemas.microsoft.com/office/drawing/2014/main" id="{AD212853-F78F-C218-5DDD-BB4CC5270C2A}"/>
                </a:ext>
              </a:extLst>
            </p:cNvPr>
            <p:cNvSpPr/>
            <p:nvPr/>
          </p:nvSpPr>
          <p:spPr>
            <a:xfrm>
              <a:off x="5946648"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 name="Oval 25">
              <a:extLst>
                <a:ext uri="{FF2B5EF4-FFF2-40B4-BE49-F238E27FC236}">
                  <a16:creationId xmlns:a16="http://schemas.microsoft.com/office/drawing/2014/main" id="{B9FF16DA-77D5-75A2-5E1A-4DBBBB373DD6}"/>
                </a:ext>
              </a:extLst>
            </p:cNvPr>
            <p:cNvSpPr/>
            <p:nvPr/>
          </p:nvSpPr>
          <p:spPr>
            <a:xfrm>
              <a:off x="6175951"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7" name="Group 26">
            <a:extLst>
              <a:ext uri="{FF2B5EF4-FFF2-40B4-BE49-F238E27FC236}">
                <a16:creationId xmlns:a16="http://schemas.microsoft.com/office/drawing/2014/main" id="{2C5A3958-EF7E-4AB1-119F-FD815BB14FC3}"/>
              </a:ext>
            </a:extLst>
          </p:cNvPr>
          <p:cNvGrpSpPr/>
          <p:nvPr/>
        </p:nvGrpSpPr>
        <p:grpSpPr>
          <a:xfrm>
            <a:off x="6416562" y="2412239"/>
            <a:ext cx="1414038" cy="191087"/>
            <a:chOff x="6510527" y="2017072"/>
            <a:chExt cx="1414038" cy="191087"/>
          </a:xfrm>
          <a:solidFill>
            <a:srgbClr val="1A82C4"/>
          </a:solidFill>
        </p:grpSpPr>
        <p:sp>
          <p:nvSpPr>
            <p:cNvPr id="28" name="DRAM">
              <a:extLst>
                <a:ext uri="{FF2B5EF4-FFF2-40B4-BE49-F238E27FC236}">
                  <a16:creationId xmlns:a16="http://schemas.microsoft.com/office/drawing/2014/main" id="{9A2C52DF-1F4D-1615-D26A-A5F0C313D2BE}"/>
                </a:ext>
              </a:extLst>
            </p:cNvPr>
            <p:cNvSpPr/>
            <p:nvPr/>
          </p:nvSpPr>
          <p:spPr>
            <a:xfrm rot="5400000">
              <a:off x="65296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9" name="Straight Connector 28">
              <a:extLst>
                <a:ext uri="{FF2B5EF4-FFF2-40B4-BE49-F238E27FC236}">
                  <a16:creationId xmlns:a16="http://schemas.microsoft.com/office/drawing/2014/main" id="{61719CE8-8E4C-47DE-E9BD-8A0F97F45EAB}"/>
                </a:ext>
              </a:extLst>
            </p:cNvPr>
            <p:cNvCxnSpPr>
              <a:cxnSpLocks/>
              <a:stCxn id="34" idx="6"/>
              <a:endCxn id="28" idx="0"/>
            </p:cNvCxnSpPr>
            <p:nvPr/>
          </p:nvCxnSpPr>
          <p:spPr>
            <a:xfrm flipH="1">
              <a:off x="6739831"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433F5EB-1F03-417D-2F01-9F7497AB344A}"/>
                </a:ext>
              </a:extLst>
            </p:cNvPr>
            <p:cNvSpPr/>
            <p:nvPr/>
          </p:nvSpPr>
          <p:spPr>
            <a:xfrm>
              <a:off x="6816266"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 name="Oval 30">
              <a:extLst>
                <a:ext uri="{FF2B5EF4-FFF2-40B4-BE49-F238E27FC236}">
                  <a16:creationId xmlns:a16="http://schemas.microsoft.com/office/drawing/2014/main" id="{469FE7AD-E56B-B044-2265-102D794A4CF1}"/>
                </a:ext>
              </a:extLst>
            </p:cNvPr>
            <p:cNvSpPr/>
            <p:nvPr/>
          </p:nvSpPr>
          <p:spPr>
            <a:xfrm>
              <a:off x="7045569"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 name="Oval 31">
              <a:extLst>
                <a:ext uri="{FF2B5EF4-FFF2-40B4-BE49-F238E27FC236}">
                  <a16:creationId xmlns:a16="http://schemas.microsoft.com/office/drawing/2014/main" id="{0D777840-97BF-7A0B-C68F-F960D6274A2A}"/>
                </a:ext>
              </a:extLst>
            </p:cNvPr>
            <p:cNvSpPr/>
            <p:nvPr/>
          </p:nvSpPr>
          <p:spPr>
            <a:xfrm>
              <a:off x="7274872"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 name="Oval 32">
              <a:extLst>
                <a:ext uri="{FF2B5EF4-FFF2-40B4-BE49-F238E27FC236}">
                  <a16:creationId xmlns:a16="http://schemas.microsoft.com/office/drawing/2014/main" id="{09A17C59-17DB-636F-FC29-E5F5EA968292}"/>
                </a:ext>
              </a:extLst>
            </p:cNvPr>
            <p:cNvSpPr/>
            <p:nvPr/>
          </p:nvSpPr>
          <p:spPr>
            <a:xfrm>
              <a:off x="7504176"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 name="Oval 33">
              <a:extLst>
                <a:ext uri="{FF2B5EF4-FFF2-40B4-BE49-F238E27FC236}">
                  <a16:creationId xmlns:a16="http://schemas.microsoft.com/office/drawing/2014/main" id="{FFDDB5A6-E154-B1EF-DC5C-3DAF5DA3C841}"/>
                </a:ext>
              </a:extLst>
            </p:cNvPr>
            <p:cNvSpPr/>
            <p:nvPr/>
          </p:nvSpPr>
          <p:spPr>
            <a:xfrm>
              <a:off x="7733479"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5" name="Group 34">
            <a:extLst>
              <a:ext uri="{FF2B5EF4-FFF2-40B4-BE49-F238E27FC236}">
                <a16:creationId xmlns:a16="http://schemas.microsoft.com/office/drawing/2014/main" id="{43764A6B-F477-53BA-2D82-91134E267410}"/>
              </a:ext>
            </a:extLst>
          </p:cNvPr>
          <p:cNvGrpSpPr/>
          <p:nvPr/>
        </p:nvGrpSpPr>
        <p:grpSpPr>
          <a:xfrm>
            <a:off x="1734834" y="2641845"/>
            <a:ext cx="1414038" cy="191087"/>
            <a:chOff x="1828799" y="2017072"/>
            <a:chExt cx="1414038" cy="191087"/>
          </a:xfrm>
        </p:grpSpPr>
        <p:sp>
          <p:nvSpPr>
            <p:cNvPr id="36" name="DRAM">
              <a:extLst>
                <a:ext uri="{FF2B5EF4-FFF2-40B4-BE49-F238E27FC236}">
                  <a16:creationId xmlns:a16="http://schemas.microsoft.com/office/drawing/2014/main" id="{D4944BB9-F4B6-DDFC-D7B9-1D49DCD1D8DB}"/>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37" name="Straight Connector 36">
              <a:extLst>
                <a:ext uri="{FF2B5EF4-FFF2-40B4-BE49-F238E27FC236}">
                  <a16:creationId xmlns:a16="http://schemas.microsoft.com/office/drawing/2014/main" id="{ED7673C7-00BD-B368-2D16-24F54297287E}"/>
                </a:ext>
              </a:extLst>
            </p:cNvPr>
            <p:cNvCxnSpPr>
              <a:cxnSpLocks/>
              <a:stCxn id="42" idx="6"/>
              <a:endCxn id="36" idx="0"/>
            </p:cNvCxnSpPr>
            <p:nvPr/>
          </p:nvCxnSpPr>
          <p:spPr>
            <a:xfrm flipH="1">
              <a:off x="20581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A0EBF2EE-A6FB-BC64-E567-12C53EB89078}"/>
                </a:ext>
              </a:extLst>
            </p:cNvPr>
            <p:cNvSpPr/>
            <p:nvPr/>
          </p:nvSpPr>
          <p:spPr>
            <a:xfrm>
              <a:off x="2134538"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 name="Oval 38">
              <a:extLst>
                <a:ext uri="{FF2B5EF4-FFF2-40B4-BE49-F238E27FC236}">
                  <a16:creationId xmlns:a16="http://schemas.microsoft.com/office/drawing/2014/main" id="{264D91E9-159A-2D8C-D31F-553544BD3211}"/>
                </a:ext>
              </a:extLst>
            </p:cNvPr>
            <p:cNvSpPr/>
            <p:nvPr/>
          </p:nvSpPr>
          <p:spPr>
            <a:xfrm>
              <a:off x="2363841"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 name="Oval 39">
              <a:extLst>
                <a:ext uri="{FF2B5EF4-FFF2-40B4-BE49-F238E27FC236}">
                  <a16:creationId xmlns:a16="http://schemas.microsoft.com/office/drawing/2014/main" id="{A4228EA6-C669-3F64-0AF9-E2A77BA70F7C}"/>
                </a:ext>
              </a:extLst>
            </p:cNvPr>
            <p:cNvSpPr/>
            <p:nvPr/>
          </p:nvSpPr>
          <p:spPr>
            <a:xfrm>
              <a:off x="2593144"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 name="Oval 40">
              <a:extLst>
                <a:ext uri="{FF2B5EF4-FFF2-40B4-BE49-F238E27FC236}">
                  <a16:creationId xmlns:a16="http://schemas.microsoft.com/office/drawing/2014/main" id="{41D3A074-8641-0991-EFDE-E367E5248B4E}"/>
                </a:ext>
              </a:extLst>
            </p:cNvPr>
            <p:cNvSpPr/>
            <p:nvPr/>
          </p:nvSpPr>
          <p:spPr>
            <a:xfrm>
              <a:off x="2822448"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 name="Oval 41">
              <a:extLst>
                <a:ext uri="{FF2B5EF4-FFF2-40B4-BE49-F238E27FC236}">
                  <a16:creationId xmlns:a16="http://schemas.microsoft.com/office/drawing/2014/main" id="{347B27D9-FA42-0C07-F5A6-41147322CA46}"/>
                </a:ext>
              </a:extLst>
            </p:cNvPr>
            <p:cNvSpPr/>
            <p:nvPr/>
          </p:nvSpPr>
          <p:spPr>
            <a:xfrm>
              <a:off x="3051751"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3" name="Group 42">
            <a:extLst>
              <a:ext uri="{FF2B5EF4-FFF2-40B4-BE49-F238E27FC236}">
                <a16:creationId xmlns:a16="http://schemas.microsoft.com/office/drawing/2014/main" id="{A73D0A0A-F63A-7EC9-8063-827ADD4844B0}"/>
              </a:ext>
            </a:extLst>
          </p:cNvPr>
          <p:cNvGrpSpPr/>
          <p:nvPr/>
        </p:nvGrpSpPr>
        <p:grpSpPr>
          <a:xfrm>
            <a:off x="3292362" y="2641845"/>
            <a:ext cx="1414038" cy="191087"/>
            <a:chOff x="3386327" y="2017072"/>
            <a:chExt cx="1414038" cy="191087"/>
          </a:xfrm>
        </p:grpSpPr>
        <p:sp>
          <p:nvSpPr>
            <p:cNvPr id="44" name="DRAM">
              <a:extLst>
                <a:ext uri="{FF2B5EF4-FFF2-40B4-BE49-F238E27FC236}">
                  <a16:creationId xmlns:a16="http://schemas.microsoft.com/office/drawing/2014/main" id="{9835713F-527A-071C-B3EA-B64ED5ADABE1}"/>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45" name="Straight Connector 44">
              <a:extLst>
                <a:ext uri="{FF2B5EF4-FFF2-40B4-BE49-F238E27FC236}">
                  <a16:creationId xmlns:a16="http://schemas.microsoft.com/office/drawing/2014/main" id="{76AF7696-BFB3-F463-98B1-3790FFC04288}"/>
                </a:ext>
              </a:extLst>
            </p:cNvPr>
            <p:cNvCxnSpPr>
              <a:cxnSpLocks/>
              <a:endCxn id="44" idx="0"/>
            </p:cNvCxnSpPr>
            <p:nvPr/>
          </p:nvCxnSpPr>
          <p:spPr>
            <a:xfrm flipH="1" flipV="1">
              <a:off x="3615631" y="2112616"/>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2391FC9-C1C4-390A-3E1F-DB2A3E43A752}"/>
                </a:ext>
              </a:extLst>
            </p:cNvPr>
            <p:cNvSpPr/>
            <p:nvPr/>
          </p:nvSpPr>
          <p:spPr>
            <a:xfrm>
              <a:off x="3692066"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 name="Oval 46">
              <a:extLst>
                <a:ext uri="{FF2B5EF4-FFF2-40B4-BE49-F238E27FC236}">
                  <a16:creationId xmlns:a16="http://schemas.microsoft.com/office/drawing/2014/main" id="{B735B4F2-3913-2736-9D72-943BCDA4C311}"/>
                </a:ext>
              </a:extLst>
            </p:cNvPr>
            <p:cNvSpPr/>
            <p:nvPr/>
          </p:nvSpPr>
          <p:spPr>
            <a:xfrm>
              <a:off x="3921369"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 name="Oval 47">
              <a:extLst>
                <a:ext uri="{FF2B5EF4-FFF2-40B4-BE49-F238E27FC236}">
                  <a16:creationId xmlns:a16="http://schemas.microsoft.com/office/drawing/2014/main" id="{39CE1CFC-09C6-07E8-9065-13B04A1F00CE}"/>
                </a:ext>
              </a:extLst>
            </p:cNvPr>
            <p:cNvSpPr/>
            <p:nvPr/>
          </p:nvSpPr>
          <p:spPr>
            <a:xfrm>
              <a:off x="4150672"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 name="Oval 48">
              <a:extLst>
                <a:ext uri="{FF2B5EF4-FFF2-40B4-BE49-F238E27FC236}">
                  <a16:creationId xmlns:a16="http://schemas.microsoft.com/office/drawing/2014/main" id="{951D5AA9-6B5A-BD6C-6121-CF69DE023EDC}"/>
                </a:ext>
              </a:extLst>
            </p:cNvPr>
            <p:cNvSpPr/>
            <p:nvPr/>
          </p:nvSpPr>
          <p:spPr>
            <a:xfrm>
              <a:off x="4379976"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 name="Oval 49">
              <a:extLst>
                <a:ext uri="{FF2B5EF4-FFF2-40B4-BE49-F238E27FC236}">
                  <a16:creationId xmlns:a16="http://schemas.microsoft.com/office/drawing/2014/main" id="{CE59E446-3895-9C1A-D39E-1BFE4D9D0A03}"/>
                </a:ext>
              </a:extLst>
            </p:cNvPr>
            <p:cNvSpPr/>
            <p:nvPr/>
          </p:nvSpPr>
          <p:spPr>
            <a:xfrm>
              <a:off x="4609279"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1" name="Group 50">
            <a:extLst>
              <a:ext uri="{FF2B5EF4-FFF2-40B4-BE49-F238E27FC236}">
                <a16:creationId xmlns:a16="http://schemas.microsoft.com/office/drawing/2014/main" id="{D8C7779F-75EE-586F-5964-42692EAA9DE3}"/>
              </a:ext>
            </a:extLst>
          </p:cNvPr>
          <p:cNvGrpSpPr/>
          <p:nvPr/>
        </p:nvGrpSpPr>
        <p:grpSpPr>
          <a:xfrm>
            <a:off x="4859034" y="2641845"/>
            <a:ext cx="1414038" cy="191087"/>
            <a:chOff x="4952999" y="2017072"/>
            <a:chExt cx="1414038" cy="191087"/>
          </a:xfrm>
        </p:grpSpPr>
        <p:sp>
          <p:nvSpPr>
            <p:cNvPr id="52" name="DRAM">
              <a:extLst>
                <a:ext uri="{FF2B5EF4-FFF2-40B4-BE49-F238E27FC236}">
                  <a16:creationId xmlns:a16="http://schemas.microsoft.com/office/drawing/2014/main" id="{DC2E67A6-2D8A-CE06-8A5E-42716C38174C}"/>
                </a:ext>
              </a:extLst>
            </p:cNvPr>
            <p:cNvSpPr/>
            <p:nvPr/>
          </p:nvSpPr>
          <p:spPr>
            <a:xfrm rot="5400000">
              <a:off x="49721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53" name="Straight Connector 52">
              <a:extLst>
                <a:ext uri="{FF2B5EF4-FFF2-40B4-BE49-F238E27FC236}">
                  <a16:creationId xmlns:a16="http://schemas.microsoft.com/office/drawing/2014/main" id="{2ED09007-04BA-7DB8-2F26-E6D7689D464D}"/>
                </a:ext>
              </a:extLst>
            </p:cNvPr>
            <p:cNvCxnSpPr>
              <a:cxnSpLocks/>
              <a:stCxn id="58" idx="6"/>
              <a:endCxn id="52" idx="0"/>
            </p:cNvCxnSpPr>
            <p:nvPr/>
          </p:nvCxnSpPr>
          <p:spPr>
            <a:xfrm flipH="1">
              <a:off x="5182303"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AC55FC69-E260-DA2F-8234-CF471213F86A}"/>
                </a:ext>
              </a:extLst>
            </p:cNvPr>
            <p:cNvSpPr/>
            <p:nvPr/>
          </p:nvSpPr>
          <p:spPr>
            <a:xfrm>
              <a:off x="5258738"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5" name="Oval 54">
              <a:extLst>
                <a:ext uri="{FF2B5EF4-FFF2-40B4-BE49-F238E27FC236}">
                  <a16:creationId xmlns:a16="http://schemas.microsoft.com/office/drawing/2014/main" id="{397E9717-CF60-2AA9-FCB4-CA1D860548E8}"/>
                </a:ext>
              </a:extLst>
            </p:cNvPr>
            <p:cNvSpPr/>
            <p:nvPr/>
          </p:nvSpPr>
          <p:spPr>
            <a:xfrm>
              <a:off x="5488041"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6" name="Oval 55">
              <a:extLst>
                <a:ext uri="{FF2B5EF4-FFF2-40B4-BE49-F238E27FC236}">
                  <a16:creationId xmlns:a16="http://schemas.microsoft.com/office/drawing/2014/main" id="{AA3FDE35-63C9-0426-910D-6DC0FE692F68}"/>
                </a:ext>
              </a:extLst>
            </p:cNvPr>
            <p:cNvSpPr/>
            <p:nvPr/>
          </p:nvSpPr>
          <p:spPr>
            <a:xfrm>
              <a:off x="5717344"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 name="Oval 56">
              <a:extLst>
                <a:ext uri="{FF2B5EF4-FFF2-40B4-BE49-F238E27FC236}">
                  <a16:creationId xmlns:a16="http://schemas.microsoft.com/office/drawing/2014/main" id="{D2A4203F-67C4-2B90-11A2-D12B9D6A8913}"/>
                </a:ext>
              </a:extLst>
            </p:cNvPr>
            <p:cNvSpPr/>
            <p:nvPr/>
          </p:nvSpPr>
          <p:spPr>
            <a:xfrm>
              <a:off x="5946648"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 name="Oval 57">
              <a:extLst>
                <a:ext uri="{FF2B5EF4-FFF2-40B4-BE49-F238E27FC236}">
                  <a16:creationId xmlns:a16="http://schemas.microsoft.com/office/drawing/2014/main" id="{2125C7C8-7CD5-7D7E-A9A5-55648E62D607}"/>
                </a:ext>
              </a:extLst>
            </p:cNvPr>
            <p:cNvSpPr/>
            <p:nvPr/>
          </p:nvSpPr>
          <p:spPr>
            <a:xfrm>
              <a:off x="6175951"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9" name="Group 58">
            <a:extLst>
              <a:ext uri="{FF2B5EF4-FFF2-40B4-BE49-F238E27FC236}">
                <a16:creationId xmlns:a16="http://schemas.microsoft.com/office/drawing/2014/main" id="{31B4AE96-B107-F7E7-9FCA-692EF818EFD3}"/>
              </a:ext>
            </a:extLst>
          </p:cNvPr>
          <p:cNvGrpSpPr/>
          <p:nvPr/>
        </p:nvGrpSpPr>
        <p:grpSpPr>
          <a:xfrm>
            <a:off x="6416562" y="2641845"/>
            <a:ext cx="1414038" cy="191087"/>
            <a:chOff x="6510527" y="2017072"/>
            <a:chExt cx="1414038" cy="191087"/>
          </a:xfrm>
        </p:grpSpPr>
        <p:sp>
          <p:nvSpPr>
            <p:cNvPr id="60" name="DRAM">
              <a:extLst>
                <a:ext uri="{FF2B5EF4-FFF2-40B4-BE49-F238E27FC236}">
                  <a16:creationId xmlns:a16="http://schemas.microsoft.com/office/drawing/2014/main" id="{62068A82-D860-07BA-9793-3637F84E9886}"/>
                </a:ext>
              </a:extLst>
            </p:cNvPr>
            <p:cNvSpPr/>
            <p:nvPr/>
          </p:nvSpPr>
          <p:spPr>
            <a:xfrm rot="5400000">
              <a:off x="65296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1" name="Straight Connector 60">
              <a:extLst>
                <a:ext uri="{FF2B5EF4-FFF2-40B4-BE49-F238E27FC236}">
                  <a16:creationId xmlns:a16="http://schemas.microsoft.com/office/drawing/2014/main" id="{17EE8F09-4D3F-6FFB-AA72-FD06FF32BE03}"/>
                </a:ext>
              </a:extLst>
            </p:cNvPr>
            <p:cNvCxnSpPr>
              <a:cxnSpLocks/>
              <a:stCxn id="664" idx="6"/>
              <a:endCxn id="60" idx="0"/>
            </p:cNvCxnSpPr>
            <p:nvPr/>
          </p:nvCxnSpPr>
          <p:spPr>
            <a:xfrm flipH="1">
              <a:off x="6739831" y="2112615"/>
              <a:ext cx="1184734" cy="1"/>
            </a:xfrm>
            <a:prstGeom prst="line">
              <a:avLst/>
            </a:prstGeom>
            <a:solidFill>
              <a:schemeClr val="tx1">
                <a:lumMod val="65000"/>
                <a:lumOff val="35000"/>
              </a:schemeClr>
            </a:solid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FA14E8EA-9CBA-5522-2380-D61064B05B1A}"/>
                </a:ext>
              </a:extLst>
            </p:cNvPr>
            <p:cNvSpPr/>
            <p:nvPr/>
          </p:nvSpPr>
          <p:spPr>
            <a:xfrm>
              <a:off x="6816266"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 name="Oval 62">
              <a:extLst>
                <a:ext uri="{FF2B5EF4-FFF2-40B4-BE49-F238E27FC236}">
                  <a16:creationId xmlns:a16="http://schemas.microsoft.com/office/drawing/2014/main" id="{6F10AB15-A349-B7ED-B2DA-8CA06B2CF233}"/>
                </a:ext>
              </a:extLst>
            </p:cNvPr>
            <p:cNvSpPr/>
            <p:nvPr/>
          </p:nvSpPr>
          <p:spPr>
            <a:xfrm>
              <a:off x="7045569"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4" name="Oval 543">
              <a:extLst>
                <a:ext uri="{FF2B5EF4-FFF2-40B4-BE49-F238E27FC236}">
                  <a16:creationId xmlns:a16="http://schemas.microsoft.com/office/drawing/2014/main" id="{E3B46BF4-13E2-7837-C800-C0F6EF302D30}"/>
                </a:ext>
              </a:extLst>
            </p:cNvPr>
            <p:cNvSpPr/>
            <p:nvPr/>
          </p:nvSpPr>
          <p:spPr>
            <a:xfrm>
              <a:off x="7274872"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5" name="Oval 544">
              <a:extLst>
                <a:ext uri="{FF2B5EF4-FFF2-40B4-BE49-F238E27FC236}">
                  <a16:creationId xmlns:a16="http://schemas.microsoft.com/office/drawing/2014/main" id="{E8FF3355-5B54-7DAD-52B0-5F0C1ED918F5}"/>
                </a:ext>
              </a:extLst>
            </p:cNvPr>
            <p:cNvSpPr/>
            <p:nvPr/>
          </p:nvSpPr>
          <p:spPr>
            <a:xfrm>
              <a:off x="7504176"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64" name="Oval 663">
              <a:extLst>
                <a:ext uri="{FF2B5EF4-FFF2-40B4-BE49-F238E27FC236}">
                  <a16:creationId xmlns:a16="http://schemas.microsoft.com/office/drawing/2014/main" id="{A40CF415-BE84-E735-22BF-32460AA41EE0}"/>
                </a:ext>
              </a:extLst>
            </p:cNvPr>
            <p:cNvSpPr/>
            <p:nvPr/>
          </p:nvSpPr>
          <p:spPr>
            <a:xfrm>
              <a:off x="7733479" y="2017072"/>
              <a:ext cx="191086" cy="191086"/>
            </a:xfrm>
            <a:prstGeom prst="ellipse">
              <a:avLst/>
            </a:prstGeom>
            <a:solidFill>
              <a:schemeClr val="accent4"/>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sp>
        <p:nvSpPr>
          <p:cNvPr id="691" name="TextBox 690">
            <a:extLst>
              <a:ext uri="{FF2B5EF4-FFF2-40B4-BE49-F238E27FC236}">
                <a16:creationId xmlns:a16="http://schemas.microsoft.com/office/drawing/2014/main" id="{36B455A9-BA6E-546E-A8DB-390603F495CA}"/>
              </a:ext>
            </a:extLst>
          </p:cNvPr>
          <p:cNvSpPr txBox="1"/>
          <p:nvPr/>
        </p:nvSpPr>
        <p:spPr>
          <a:xfrm>
            <a:off x="10576" y="6092412"/>
            <a:ext cx="9144000" cy="261610"/>
          </a:xfrm>
          <a:prstGeom prst="rect">
            <a:avLst/>
          </a:prstGeom>
          <a:noFill/>
        </p:spPr>
        <p:txBody>
          <a:bodyPr wrap="square">
            <a:spAutoFit/>
          </a:bodyPr>
          <a:lstStyle/>
          <a:p>
            <a:pPr algn="ctr" fontAlgn="t"/>
            <a:r>
              <a:rPr lang="en-US" sz="1100" dirty="0">
                <a:effectLst/>
                <a:latin typeface="Avenir Next" panose="020B0503020202020204" pitchFamily="34" charset="0"/>
              </a:rPr>
              <a:t>Oliveira, Geraldo F., et al. ”</a:t>
            </a:r>
            <a:r>
              <a:rPr lang="en-US" sz="1100" b="1" dirty="0">
                <a:solidFill>
                  <a:schemeClr val="accent4"/>
                </a:solidFill>
                <a:effectLst/>
                <a:latin typeface="Avenir Next" panose="020B0503020202020204" pitchFamily="34" charset="0"/>
              </a:rPr>
              <a:t>SIMDRAM: An End-to-End Framework for Bit-Serial SIMD Computing in DRAM</a:t>
            </a:r>
            <a:r>
              <a:rPr lang="en-US" sz="1100" dirty="0">
                <a:effectLst/>
                <a:latin typeface="Avenir Next" panose="020B0503020202020204" pitchFamily="34" charset="0"/>
              </a:rPr>
              <a:t>," in ASPLOS, 2021</a:t>
            </a:r>
            <a:endParaRPr lang="en-US" sz="1100" dirty="0">
              <a:latin typeface="Avenir Next" panose="020B0503020202020204" pitchFamily="34" charset="0"/>
            </a:endParaRPr>
          </a:p>
        </p:txBody>
      </p:sp>
      <p:sp>
        <p:nvSpPr>
          <p:cNvPr id="692" name="Rectangle 691">
            <a:extLst>
              <a:ext uri="{FF2B5EF4-FFF2-40B4-BE49-F238E27FC236}">
                <a16:creationId xmlns:a16="http://schemas.microsoft.com/office/drawing/2014/main" id="{69A63F96-956C-5EA9-0F9A-0FF68D3CAE89}"/>
              </a:ext>
            </a:extLst>
          </p:cNvPr>
          <p:cNvSpPr/>
          <p:nvPr/>
        </p:nvSpPr>
        <p:spPr>
          <a:xfrm>
            <a:off x="0" y="1188985"/>
            <a:ext cx="9144000" cy="774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Avenir Next" panose="020B0503020202020204" pitchFamily="34" charset="0"/>
              </a:rPr>
              <a:t>Bulk bitwise arithmetic can be performed by </a:t>
            </a:r>
            <a:br>
              <a:rPr lang="en-US" sz="2200" b="1" dirty="0">
                <a:solidFill>
                  <a:schemeClr val="tx1"/>
                </a:solidFill>
                <a:latin typeface="Avenir Next" panose="020B0503020202020204" pitchFamily="34" charset="0"/>
              </a:rPr>
            </a:br>
            <a:r>
              <a:rPr lang="en-US" sz="2200" b="1" dirty="0">
                <a:solidFill>
                  <a:srgbClr val="1A82C4"/>
                </a:solidFill>
                <a:latin typeface="Avenir Next" panose="020B0503020202020204" pitchFamily="34" charset="0"/>
              </a:rPr>
              <a:t>orchestrating in-DRAM row copy and majority operations</a:t>
            </a:r>
            <a:endParaRPr lang="en-US" sz="2200" b="1" dirty="0">
              <a:solidFill>
                <a:schemeClr val="tx1"/>
              </a:solidFill>
              <a:latin typeface="Avenir Next" panose="020B0503020202020204" pitchFamily="34" charset="0"/>
            </a:endParaRPr>
          </a:p>
        </p:txBody>
      </p:sp>
      <p:grpSp>
        <p:nvGrpSpPr>
          <p:cNvPr id="930" name="Group 929">
            <a:extLst>
              <a:ext uri="{FF2B5EF4-FFF2-40B4-BE49-F238E27FC236}">
                <a16:creationId xmlns:a16="http://schemas.microsoft.com/office/drawing/2014/main" id="{6DD59908-A0BB-3B17-B149-F8A109ED9290}"/>
              </a:ext>
            </a:extLst>
          </p:cNvPr>
          <p:cNvGrpSpPr/>
          <p:nvPr/>
        </p:nvGrpSpPr>
        <p:grpSpPr>
          <a:xfrm>
            <a:off x="481440" y="4281233"/>
            <a:ext cx="2944027" cy="1715944"/>
            <a:chOff x="68939" y="4119012"/>
            <a:chExt cx="3172968" cy="1849383"/>
          </a:xfrm>
        </p:grpSpPr>
        <p:sp>
          <p:nvSpPr>
            <p:cNvPr id="676" name="Rounded Rectangle 675">
              <a:extLst>
                <a:ext uri="{FF2B5EF4-FFF2-40B4-BE49-F238E27FC236}">
                  <a16:creationId xmlns:a16="http://schemas.microsoft.com/office/drawing/2014/main" id="{3C8A255B-B58A-71C3-26CD-A0804A176530}"/>
                </a:ext>
              </a:extLst>
            </p:cNvPr>
            <p:cNvSpPr/>
            <p:nvPr/>
          </p:nvSpPr>
          <p:spPr>
            <a:xfrm>
              <a:off x="68939" y="4119012"/>
              <a:ext cx="3172968" cy="1849383"/>
            </a:xfrm>
            <a:prstGeom prst="roundRect">
              <a:avLst>
                <a:gd name="adj" fmla="val 4316"/>
              </a:avLst>
            </a:prstGeom>
            <a:solidFill>
              <a:schemeClr val="bg1">
                <a:lumMod val="95000"/>
              </a:schemeClr>
            </a:solidFill>
            <a:ln w="28575">
              <a:solidFill>
                <a:schemeClr val="tx1"/>
              </a:solidFill>
              <a:prstDash val="dash"/>
            </a:ln>
          </p:spPr>
          <p:style>
            <a:lnRef idx="2">
              <a:schemeClr val="dk1"/>
            </a:lnRef>
            <a:fillRef idx="1">
              <a:schemeClr val="lt1"/>
            </a:fillRef>
            <a:effectRef idx="0">
              <a:schemeClr val="dk1"/>
            </a:effectRef>
            <a:fontRef idx="minor">
              <a:schemeClr val="dk1"/>
            </a:fontRef>
          </p:style>
          <p:txBody>
            <a:bodyPr lIns="0" tIns="0" rIns="0" bIns="0" rtlCol="0" anchor="t"/>
            <a:lstStyle/>
            <a:p>
              <a:pPr algn="ctr"/>
              <a:endParaRPr lang="en-US" sz="1400" b="1" dirty="0">
                <a:solidFill>
                  <a:schemeClr val="tx1"/>
                </a:solidFill>
                <a:latin typeface="Cambria" panose="02040503050406030204" pitchFamily="18" charset="0"/>
                <a:cs typeface="Arial" panose="020B0604020202020204" pitchFamily="34" charset="0"/>
              </a:endParaRPr>
            </a:p>
          </p:txBody>
        </p:sp>
        <p:sp>
          <p:nvSpPr>
            <p:cNvPr id="732" name="Rectangle 731">
              <a:extLst>
                <a:ext uri="{FF2B5EF4-FFF2-40B4-BE49-F238E27FC236}">
                  <a16:creationId xmlns:a16="http://schemas.microsoft.com/office/drawing/2014/main" id="{AAEFE50D-C1F8-2BE4-6AD7-7316E48B5F0D}"/>
                </a:ext>
              </a:extLst>
            </p:cNvPr>
            <p:cNvSpPr/>
            <p:nvPr/>
          </p:nvSpPr>
          <p:spPr>
            <a:xfrm>
              <a:off x="2498095" y="4399645"/>
              <a:ext cx="622286" cy="338554"/>
            </a:xfrm>
            <a:prstGeom prst="rect">
              <a:avLst/>
            </a:prstGeom>
            <a:ln w="31750">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Sum</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nvGrpSpPr>
            <p:cNvPr id="924" name="Group 923">
              <a:extLst>
                <a:ext uri="{FF2B5EF4-FFF2-40B4-BE49-F238E27FC236}">
                  <a16:creationId xmlns:a16="http://schemas.microsoft.com/office/drawing/2014/main" id="{158884AC-91C6-155C-27CE-077A680978E5}"/>
                </a:ext>
              </a:extLst>
            </p:cNvPr>
            <p:cNvGrpSpPr/>
            <p:nvPr/>
          </p:nvGrpSpPr>
          <p:grpSpPr>
            <a:xfrm>
              <a:off x="208475" y="4141275"/>
              <a:ext cx="2838168" cy="1695189"/>
              <a:chOff x="208475" y="4141275"/>
              <a:chExt cx="2838168" cy="1695189"/>
            </a:xfrm>
          </p:grpSpPr>
          <p:cxnSp>
            <p:nvCxnSpPr>
              <p:cNvPr id="710" name="Straight Connector 709">
                <a:extLst>
                  <a:ext uri="{FF2B5EF4-FFF2-40B4-BE49-F238E27FC236}">
                    <a16:creationId xmlns:a16="http://schemas.microsoft.com/office/drawing/2014/main" id="{54AA3EE5-4A57-3BAC-9F49-F7985857A868}"/>
                  </a:ext>
                </a:extLst>
              </p:cNvPr>
              <p:cNvCxnSpPr>
                <a:cxnSpLocks/>
                <a:endCxn id="713" idx="6"/>
              </p:cNvCxnSpPr>
              <p:nvPr/>
            </p:nvCxnSpPr>
            <p:spPr>
              <a:xfrm flipH="1">
                <a:off x="595525" y="4310313"/>
                <a:ext cx="407381" cy="0"/>
              </a:xfrm>
              <a:prstGeom prst="line">
                <a:avLst/>
              </a:prstGeom>
              <a:solidFill>
                <a:schemeClr val="tx1"/>
              </a:solidFill>
              <a:ln w="31750" cap="flat" cmpd="sng" algn="ctr">
                <a:solidFill>
                  <a:schemeClr val="tx1"/>
                </a:solidFill>
                <a:prstDash val="solid"/>
              </a:ln>
              <a:effectLst/>
            </p:spPr>
          </p:cxnSp>
          <p:cxnSp>
            <p:nvCxnSpPr>
              <p:cNvPr id="711" name="Straight Connector 710">
                <a:extLst>
                  <a:ext uri="{FF2B5EF4-FFF2-40B4-BE49-F238E27FC236}">
                    <a16:creationId xmlns:a16="http://schemas.microsoft.com/office/drawing/2014/main" id="{E662011D-D887-C3D9-7F67-74DD16BBB9B8}"/>
                  </a:ext>
                </a:extLst>
              </p:cNvPr>
              <p:cNvCxnSpPr>
                <a:cxnSpLocks/>
                <a:endCxn id="714" idx="6"/>
              </p:cNvCxnSpPr>
              <p:nvPr/>
            </p:nvCxnSpPr>
            <p:spPr>
              <a:xfrm flipH="1">
                <a:off x="600022" y="4580379"/>
                <a:ext cx="393193" cy="0"/>
              </a:xfrm>
              <a:prstGeom prst="line">
                <a:avLst/>
              </a:prstGeom>
              <a:solidFill>
                <a:schemeClr val="tx1"/>
              </a:solidFill>
              <a:ln w="31750" cap="flat" cmpd="sng" algn="ctr">
                <a:solidFill>
                  <a:schemeClr val="tx1"/>
                </a:solidFill>
                <a:prstDash val="solid"/>
              </a:ln>
              <a:effectLst/>
            </p:spPr>
          </p:cxnSp>
          <p:cxnSp>
            <p:nvCxnSpPr>
              <p:cNvPr id="712" name="Straight Connector 711">
                <a:extLst>
                  <a:ext uri="{FF2B5EF4-FFF2-40B4-BE49-F238E27FC236}">
                    <a16:creationId xmlns:a16="http://schemas.microsoft.com/office/drawing/2014/main" id="{29CEA658-F455-F765-0340-0A2B73338723}"/>
                  </a:ext>
                </a:extLst>
              </p:cNvPr>
              <p:cNvCxnSpPr>
                <a:cxnSpLocks/>
              </p:cNvCxnSpPr>
              <p:nvPr/>
            </p:nvCxnSpPr>
            <p:spPr>
              <a:xfrm flipH="1">
                <a:off x="1189991" y="4440129"/>
                <a:ext cx="588345" cy="0"/>
              </a:xfrm>
              <a:prstGeom prst="line">
                <a:avLst/>
              </a:prstGeom>
              <a:solidFill>
                <a:schemeClr val="tx1"/>
              </a:solidFill>
              <a:ln w="31750" cap="flat" cmpd="sng" algn="ctr">
                <a:solidFill>
                  <a:schemeClr val="tx1"/>
                </a:solidFill>
                <a:prstDash val="solid"/>
              </a:ln>
              <a:effectLst/>
            </p:spPr>
          </p:cxnSp>
          <p:sp>
            <p:nvSpPr>
              <p:cNvPr id="713" name="Flowchart: Connector 8">
                <a:extLst>
                  <a:ext uri="{FF2B5EF4-FFF2-40B4-BE49-F238E27FC236}">
                    <a16:creationId xmlns:a16="http://schemas.microsoft.com/office/drawing/2014/main" id="{1B5EBAF6-64C1-26E6-DB82-C04AA6E09214}"/>
                  </a:ext>
                </a:extLst>
              </p:cNvPr>
              <p:cNvSpPr/>
              <p:nvPr/>
            </p:nvSpPr>
            <p:spPr>
              <a:xfrm>
                <a:off x="540661" y="4284994"/>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714" name="Flowchart: Connector 9">
                <a:extLst>
                  <a:ext uri="{FF2B5EF4-FFF2-40B4-BE49-F238E27FC236}">
                    <a16:creationId xmlns:a16="http://schemas.microsoft.com/office/drawing/2014/main" id="{59BC0256-66CD-DB28-F625-1DA2F3315194}"/>
                  </a:ext>
                </a:extLst>
              </p:cNvPr>
              <p:cNvSpPr/>
              <p:nvPr/>
            </p:nvSpPr>
            <p:spPr>
              <a:xfrm>
                <a:off x="545158" y="4555060"/>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cxnSp>
            <p:nvCxnSpPr>
              <p:cNvPr id="707" name="Straight Connector 706">
                <a:extLst>
                  <a:ext uri="{FF2B5EF4-FFF2-40B4-BE49-F238E27FC236}">
                    <a16:creationId xmlns:a16="http://schemas.microsoft.com/office/drawing/2014/main" id="{9935C091-77DE-EA9E-7CAA-8D2F5D53627B}"/>
                  </a:ext>
                </a:extLst>
              </p:cNvPr>
              <p:cNvCxnSpPr>
                <a:cxnSpLocks/>
              </p:cNvCxnSpPr>
              <p:nvPr/>
            </p:nvCxnSpPr>
            <p:spPr>
              <a:xfrm flipH="1">
                <a:off x="582459" y="5325314"/>
                <a:ext cx="936538" cy="0"/>
              </a:xfrm>
              <a:prstGeom prst="line">
                <a:avLst/>
              </a:prstGeom>
              <a:solidFill>
                <a:schemeClr val="tx1"/>
              </a:solidFill>
              <a:ln w="31750" cap="flat" cmpd="sng" algn="ctr">
                <a:solidFill>
                  <a:schemeClr val="tx1"/>
                </a:solidFill>
                <a:prstDash val="solid"/>
              </a:ln>
              <a:effectLst/>
            </p:spPr>
          </p:cxnSp>
          <p:grpSp>
            <p:nvGrpSpPr>
              <p:cNvPr id="734" name="Group 733">
                <a:extLst>
                  <a:ext uri="{FF2B5EF4-FFF2-40B4-BE49-F238E27FC236}">
                    <a16:creationId xmlns:a16="http://schemas.microsoft.com/office/drawing/2014/main" id="{A1F1C624-6A9A-D3BE-7C50-F4990FFD9488}"/>
                  </a:ext>
                </a:extLst>
              </p:cNvPr>
              <p:cNvGrpSpPr/>
              <p:nvPr/>
            </p:nvGrpSpPr>
            <p:grpSpPr>
              <a:xfrm>
                <a:off x="981182" y="5465123"/>
                <a:ext cx="798224" cy="371341"/>
                <a:chOff x="1459215" y="5246899"/>
                <a:chExt cx="798224" cy="371341"/>
              </a:xfrm>
            </p:grpSpPr>
            <p:cxnSp>
              <p:nvCxnSpPr>
                <p:cNvPr id="708" name="Straight Connector 707">
                  <a:extLst>
                    <a:ext uri="{FF2B5EF4-FFF2-40B4-BE49-F238E27FC236}">
                      <a16:creationId xmlns:a16="http://schemas.microsoft.com/office/drawing/2014/main" id="{F151D60A-0492-92B0-FDA4-566E0E6B834A}"/>
                    </a:ext>
                  </a:extLst>
                </p:cNvPr>
                <p:cNvCxnSpPr>
                  <a:cxnSpLocks/>
                </p:cNvCxnSpPr>
                <p:nvPr/>
              </p:nvCxnSpPr>
              <p:spPr>
                <a:xfrm flipH="1">
                  <a:off x="1775704" y="5427354"/>
                  <a:ext cx="481735" cy="0"/>
                </a:xfrm>
                <a:prstGeom prst="line">
                  <a:avLst/>
                </a:prstGeom>
                <a:solidFill>
                  <a:schemeClr val="tx1"/>
                </a:solidFill>
                <a:ln w="31750" cap="flat" cmpd="sng" algn="ctr">
                  <a:solidFill>
                    <a:schemeClr val="tx1"/>
                  </a:solidFill>
                  <a:prstDash val="solid"/>
                </a:ln>
                <a:effectLst/>
              </p:spPr>
            </p:cxnSp>
            <p:sp>
              <p:nvSpPr>
                <p:cNvPr id="706" name="Flowchart: Delay 3">
                  <a:extLst>
                    <a:ext uri="{FF2B5EF4-FFF2-40B4-BE49-F238E27FC236}">
                      <a16:creationId xmlns:a16="http://schemas.microsoft.com/office/drawing/2014/main" id="{B769767D-F677-4C4A-84B6-411ED69C0D6F}"/>
                    </a:ext>
                  </a:extLst>
                </p:cNvPr>
                <p:cNvSpPr/>
                <p:nvPr/>
              </p:nvSpPr>
              <p:spPr>
                <a:xfrm>
                  <a:off x="1459215" y="5246899"/>
                  <a:ext cx="334375" cy="371341"/>
                </a:xfrm>
                <a:prstGeom prst="flowChartDelay">
                  <a:avLst/>
                </a:prstGeom>
                <a:solidFill>
                  <a:schemeClr val="accent2">
                    <a:lumMod val="20000"/>
                    <a:lumOff val="80000"/>
                  </a:schemeClr>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mbria" panose="02040503050406030204" pitchFamily="18" charset="0"/>
                  </a:endParaRPr>
                </a:p>
              </p:txBody>
            </p:sp>
          </p:grpSp>
          <p:sp>
            <p:nvSpPr>
              <p:cNvPr id="324" name="Rectangle 323">
                <a:extLst>
                  <a:ext uri="{FF2B5EF4-FFF2-40B4-BE49-F238E27FC236}">
                    <a16:creationId xmlns:a16="http://schemas.microsoft.com/office/drawing/2014/main" id="{966C4972-4C74-84F3-67FA-8620E1547F9B}"/>
                  </a:ext>
                </a:extLst>
              </p:cNvPr>
              <p:cNvSpPr/>
              <p:nvPr/>
            </p:nvSpPr>
            <p:spPr>
              <a:xfrm>
                <a:off x="208475" y="4141275"/>
                <a:ext cx="333746" cy="338554"/>
              </a:xfrm>
              <a:prstGeom prst="rect">
                <a:avLst/>
              </a:prstGeom>
              <a:ln w="31750">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325" name="Rectangle 324">
                <a:extLst>
                  <a:ext uri="{FF2B5EF4-FFF2-40B4-BE49-F238E27FC236}">
                    <a16:creationId xmlns:a16="http://schemas.microsoft.com/office/drawing/2014/main" id="{94F6CDA2-093E-3E09-F857-6AABB1FA7A96}"/>
                  </a:ext>
                </a:extLst>
              </p:cNvPr>
              <p:cNvSpPr/>
              <p:nvPr/>
            </p:nvSpPr>
            <p:spPr>
              <a:xfrm>
                <a:off x="208475" y="4416126"/>
                <a:ext cx="320922" cy="338554"/>
              </a:xfrm>
              <a:prstGeom prst="rect">
                <a:avLst/>
              </a:prstGeom>
              <a:ln w="31750">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cxnSp>
            <p:nvCxnSpPr>
              <p:cNvPr id="327" name="Straight Connector 326">
                <a:extLst>
                  <a:ext uri="{FF2B5EF4-FFF2-40B4-BE49-F238E27FC236}">
                    <a16:creationId xmlns:a16="http://schemas.microsoft.com/office/drawing/2014/main" id="{710F08B6-EBBF-E2ED-09E1-5F16F1F85078}"/>
                  </a:ext>
                </a:extLst>
              </p:cNvPr>
              <p:cNvCxnSpPr>
                <a:cxnSpLocks/>
              </p:cNvCxnSpPr>
              <p:nvPr/>
            </p:nvCxnSpPr>
            <p:spPr>
              <a:xfrm>
                <a:off x="725690" y="4320026"/>
                <a:ext cx="0" cy="1216152"/>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39B429FB-4F16-7EFA-8DE9-DF5EE81B845B}"/>
                  </a:ext>
                </a:extLst>
              </p:cNvPr>
              <p:cNvCxnSpPr>
                <a:cxnSpLocks/>
              </p:cNvCxnSpPr>
              <p:nvPr/>
            </p:nvCxnSpPr>
            <p:spPr>
              <a:xfrm>
                <a:off x="792918" y="4572333"/>
                <a:ext cx="0" cy="1219821"/>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9" name="Flowchart: Connector 9">
                <a:extLst>
                  <a:ext uri="{FF2B5EF4-FFF2-40B4-BE49-F238E27FC236}">
                    <a16:creationId xmlns:a16="http://schemas.microsoft.com/office/drawing/2014/main" id="{9A541027-139F-8AAF-A7E6-687F6D13DBCE}"/>
                  </a:ext>
                </a:extLst>
              </p:cNvPr>
              <p:cNvSpPr/>
              <p:nvPr/>
            </p:nvSpPr>
            <p:spPr>
              <a:xfrm>
                <a:off x="545156" y="5299993"/>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330" name="Rectangle 329">
                <a:extLst>
                  <a:ext uri="{FF2B5EF4-FFF2-40B4-BE49-F238E27FC236}">
                    <a16:creationId xmlns:a16="http://schemas.microsoft.com/office/drawing/2014/main" id="{0F695186-71F4-17A6-34A9-024A94F0FEDD}"/>
                  </a:ext>
                </a:extLst>
              </p:cNvPr>
              <p:cNvSpPr/>
              <p:nvPr/>
            </p:nvSpPr>
            <p:spPr>
              <a:xfrm>
                <a:off x="208475" y="5160743"/>
                <a:ext cx="452368" cy="338554"/>
              </a:xfrm>
              <a:prstGeom prst="rect">
                <a:avLst/>
              </a:prstGeom>
              <a:ln w="31750">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prstClr val="black"/>
                    </a:solidFill>
                    <a:effectLst/>
                    <a:uLnTx/>
                    <a:uFillTx/>
                    <a:latin typeface="Avenir Next" panose="020B0503020202020204" pitchFamily="34" charset="0"/>
                  </a:rPr>
                  <a:t>in</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nvGrpSpPr>
              <p:cNvPr id="331" name="Group 330">
                <a:extLst>
                  <a:ext uri="{FF2B5EF4-FFF2-40B4-BE49-F238E27FC236}">
                    <a16:creationId xmlns:a16="http://schemas.microsoft.com/office/drawing/2014/main" id="{A44780B9-4CA3-4CD3-32CF-E182805281E8}"/>
                  </a:ext>
                </a:extLst>
              </p:cNvPr>
              <p:cNvGrpSpPr/>
              <p:nvPr/>
            </p:nvGrpSpPr>
            <p:grpSpPr>
              <a:xfrm>
                <a:off x="1753498" y="5162594"/>
                <a:ext cx="752345" cy="367122"/>
                <a:chOff x="2627784" y="3086962"/>
                <a:chExt cx="3888432" cy="1566174"/>
              </a:xfrm>
              <a:solidFill>
                <a:schemeClr val="tx1"/>
              </a:solidFill>
            </p:grpSpPr>
            <p:cxnSp>
              <p:nvCxnSpPr>
                <p:cNvPr id="335" name="Straight Connector 334">
                  <a:extLst>
                    <a:ext uri="{FF2B5EF4-FFF2-40B4-BE49-F238E27FC236}">
                      <a16:creationId xmlns:a16="http://schemas.microsoft.com/office/drawing/2014/main" id="{989DBA56-9584-397E-60A1-C5359268B0FA}"/>
                    </a:ext>
                  </a:extLst>
                </p:cNvPr>
                <p:cNvCxnSpPr/>
                <p:nvPr/>
              </p:nvCxnSpPr>
              <p:spPr>
                <a:xfrm flipH="1">
                  <a:off x="2627784" y="3284984"/>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BD45F1FB-AA29-9D29-7C96-2518255B66CF}"/>
                    </a:ext>
                  </a:extLst>
                </p:cNvPr>
                <p:cNvCxnSpPr/>
                <p:nvPr/>
              </p:nvCxnSpPr>
              <p:spPr>
                <a:xfrm flipH="1">
                  <a:off x="5436096" y="3838795"/>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7" name="Flowchart: Stored Data 4">
                  <a:extLst>
                    <a:ext uri="{FF2B5EF4-FFF2-40B4-BE49-F238E27FC236}">
                      <a16:creationId xmlns:a16="http://schemas.microsoft.com/office/drawing/2014/main" id="{C6329B9D-698D-A9EE-752F-15BF92356FF5}"/>
                    </a:ext>
                  </a:extLst>
                </p:cNvPr>
                <p:cNvSpPr/>
                <p:nvPr/>
              </p:nvSpPr>
              <p:spPr>
                <a:xfrm rot="10800000">
                  <a:off x="3491880" y="3086962"/>
                  <a:ext cx="1944216" cy="1566174"/>
                </a:xfrm>
                <a:prstGeom prst="flowChartOnlineStorage">
                  <a:avLst/>
                </a:prstGeom>
                <a:solidFill>
                  <a:schemeClr val="accent6">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mbria" panose="02040503050406030204" pitchFamily="18" charset="0"/>
                  </a:endParaRPr>
                </a:p>
              </p:txBody>
            </p:sp>
          </p:grpSp>
          <p:sp>
            <p:nvSpPr>
              <p:cNvPr id="333" name="Flowchart: Connector 11">
                <a:extLst>
                  <a:ext uri="{FF2B5EF4-FFF2-40B4-BE49-F238E27FC236}">
                    <a16:creationId xmlns:a16="http://schemas.microsoft.com/office/drawing/2014/main" id="{93672375-DA51-86D9-76FB-EB9A82355C64}"/>
                  </a:ext>
                </a:extLst>
              </p:cNvPr>
              <p:cNvSpPr/>
              <p:nvPr/>
            </p:nvSpPr>
            <p:spPr>
              <a:xfrm>
                <a:off x="2486827" y="5313510"/>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mbria" panose="02040503050406030204" pitchFamily="18" charset="0"/>
                </a:endParaRPr>
              </a:p>
            </p:txBody>
          </p:sp>
          <p:sp>
            <p:nvSpPr>
              <p:cNvPr id="334" name="Rectangle 333">
                <a:extLst>
                  <a:ext uri="{FF2B5EF4-FFF2-40B4-BE49-F238E27FC236}">
                    <a16:creationId xmlns:a16="http://schemas.microsoft.com/office/drawing/2014/main" id="{C2FC3151-1BD1-ACC1-0059-07860A169FF3}"/>
                  </a:ext>
                </a:extLst>
              </p:cNvPr>
              <p:cNvSpPr/>
              <p:nvPr/>
            </p:nvSpPr>
            <p:spPr>
              <a:xfrm>
                <a:off x="2498095" y="5188507"/>
                <a:ext cx="548548" cy="338554"/>
              </a:xfrm>
              <a:prstGeom prst="rect">
                <a:avLst/>
              </a:prstGeom>
              <a:ln w="31750">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prstClr val="black"/>
                    </a:solidFill>
                    <a:effectLst/>
                    <a:uLnTx/>
                    <a:uFillTx/>
                    <a:latin typeface="Avenir Next" panose="020B0503020202020204" pitchFamily="34" charset="0"/>
                  </a:rPr>
                  <a:t>out</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nvGrpSpPr>
              <p:cNvPr id="723" name="Group 722">
                <a:extLst>
                  <a:ext uri="{FF2B5EF4-FFF2-40B4-BE49-F238E27FC236}">
                    <a16:creationId xmlns:a16="http://schemas.microsoft.com/office/drawing/2014/main" id="{B39D4A8F-6357-F4AD-58CB-FC9A85A816DA}"/>
                  </a:ext>
                </a:extLst>
              </p:cNvPr>
              <p:cNvGrpSpPr/>
              <p:nvPr/>
            </p:nvGrpSpPr>
            <p:grpSpPr>
              <a:xfrm>
                <a:off x="387754" y="4166093"/>
                <a:ext cx="941524" cy="562135"/>
                <a:chOff x="1943277" y="4431876"/>
                <a:chExt cx="941524" cy="562135"/>
              </a:xfrm>
            </p:grpSpPr>
            <p:sp>
              <p:nvSpPr>
                <p:cNvPr id="719" name="Flowchart: Stored Data 4">
                  <a:extLst>
                    <a:ext uri="{FF2B5EF4-FFF2-40B4-BE49-F238E27FC236}">
                      <a16:creationId xmlns:a16="http://schemas.microsoft.com/office/drawing/2014/main" id="{ED07682D-F6D9-A93B-8C2A-6EA9C0EFF1FD}"/>
                    </a:ext>
                  </a:extLst>
                </p:cNvPr>
                <p:cNvSpPr/>
                <p:nvPr/>
              </p:nvSpPr>
              <p:spPr>
                <a:xfrm rot="10800000">
                  <a:off x="2508629" y="4530496"/>
                  <a:ext cx="376172" cy="367122"/>
                </a:xfrm>
                <a:prstGeom prst="flowChartOnlineStorage">
                  <a:avLst/>
                </a:prstGeom>
                <a:solidFill>
                  <a:schemeClr val="accent1">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mbria" panose="02040503050406030204" pitchFamily="18" charset="0"/>
                  </a:endParaRPr>
                </a:p>
              </p:txBody>
            </p:sp>
            <p:sp>
              <p:nvSpPr>
                <p:cNvPr id="722" name="Arc 721">
                  <a:extLst>
                    <a:ext uri="{FF2B5EF4-FFF2-40B4-BE49-F238E27FC236}">
                      <a16:creationId xmlns:a16="http://schemas.microsoft.com/office/drawing/2014/main" id="{9C97B469-EE6A-9FBF-97A0-F17C93B77EEF}"/>
                    </a:ext>
                  </a:extLst>
                </p:cNvPr>
                <p:cNvSpPr/>
                <p:nvPr/>
              </p:nvSpPr>
              <p:spPr>
                <a:xfrm rot="2700000">
                  <a:off x="1928672" y="4446481"/>
                  <a:ext cx="562135" cy="532925"/>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4" name="Group 723">
                <a:extLst>
                  <a:ext uri="{FF2B5EF4-FFF2-40B4-BE49-F238E27FC236}">
                    <a16:creationId xmlns:a16="http://schemas.microsoft.com/office/drawing/2014/main" id="{F6DB0CC9-0BBF-DC0C-CF8C-26952B53C599}"/>
                  </a:ext>
                </a:extLst>
              </p:cNvPr>
              <p:cNvGrpSpPr/>
              <p:nvPr/>
            </p:nvGrpSpPr>
            <p:grpSpPr>
              <a:xfrm>
                <a:off x="1277817" y="4294644"/>
                <a:ext cx="1231118" cy="562135"/>
                <a:chOff x="1862668" y="4431876"/>
                <a:chExt cx="1231118" cy="562135"/>
              </a:xfrm>
            </p:grpSpPr>
            <p:grpSp>
              <p:nvGrpSpPr>
                <p:cNvPr id="725" name="Group 724">
                  <a:extLst>
                    <a:ext uri="{FF2B5EF4-FFF2-40B4-BE49-F238E27FC236}">
                      <a16:creationId xmlns:a16="http://schemas.microsoft.com/office/drawing/2014/main" id="{C0CCE39B-DDAD-8EC3-FDED-853FE890EE96}"/>
                    </a:ext>
                  </a:extLst>
                </p:cNvPr>
                <p:cNvGrpSpPr/>
                <p:nvPr/>
              </p:nvGrpSpPr>
              <p:grpSpPr>
                <a:xfrm>
                  <a:off x="1862668" y="4530496"/>
                  <a:ext cx="1231118" cy="367122"/>
                  <a:chOff x="153284" y="3086962"/>
                  <a:chExt cx="6362932" cy="1566174"/>
                </a:xfrm>
                <a:solidFill>
                  <a:schemeClr val="tx1"/>
                </a:solidFill>
              </p:grpSpPr>
              <p:cxnSp>
                <p:nvCxnSpPr>
                  <p:cNvPr id="727" name="Straight Connector 726">
                    <a:extLst>
                      <a:ext uri="{FF2B5EF4-FFF2-40B4-BE49-F238E27FC236}">
                        <a16:creationId xmlns:a16="http://schemas.microsoft.com/office/drawing/2014/main" id="{A49B1AC7-70E1-B294-82D2-C12CE12FDFB2}"/>
                      </a:ext>
                    </a:extLst>
                  </p:cNvPr>
                  <p:cNvCxnSpPr/>
                  <p:nvPr/>
                </p:nvCxnSpPr>
                <p:spPr>
                  <a:xfrm flipH="1">
                    <a:off x="2627784" y="3284984"/>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id="{DB9645DB-1A1B-FE91-809F-0A0E4FD5D137}"/>
                      </a:ext>
                    </a:extLst>
                  </p:cNvPr>
                  <p:cNvCxnSpPr>
                    <a:cxnSpLocks/>
                  </p:cNvCxnSpPr>
                  <p:nvPr/>
                </p:nvCxnSpPr>
                <p:spPr>
                  <a:xfrm flipH="1">
                    <a:off x="153284" y="4437114"/>
                    <a:ext cx="3544501"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9" name="Straight Connector 728">
                    <a:extLst>
                      <a:ext uri="{FF2B5EF4-FFF2-40B4-BE49-F238E27FC236}">
                        <a16:creationId xmlns:a16="http://schemas.microsoft.com/office/drawing/2014/main" id="{7996E093-0B41-1262-B9CB-460FE766241D}"/>
                      </a:ext>
                    </a:extLst>
                  </p:cNvPr>
                  <p:cNvCxnSpPr/>
                  <p:nvPr/>
                </p:nvCxnSpPr>
                <p:spPr>
                  <a:xfrm flipH="1">
                    <a:off x="5436096" y="3838795"/>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30" name="Flowchart: Stored Data 4">
                    <a:extLst>
                      <a:ext uri="{FF2B5EF4-FFF2-40B4-BE49-F238E27FC236}">
                        <a16:creationId xmlns:a16="http://schemas.microsoft.com/office/drawing/2014/main" id="{514115C1-E070-3F35-6037-A0A263DA8184}"/>
                      </a:ext>
                    </a:extLst>
                  </p:cNvPr>
                  <p:cNvSpPr/>
                  <p:nvPr/>
                </p:nvSpPr>
                <p:spPr>
                  <a:xfrm rot="10800000">
                    <a:off x="3491880" y="3086962"/>
                    <a:ext cx="1944216" cy="1566174"/>
                  </a:xfrm>
                  <a:prstGeom prst="flowChartOnlineStorage">
                    <a:avLst/>
                  </a:prstGeom>
                  <a:solidFill>
                    <a:schemeClr val="accent1">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mbria" panose="02040503050406030204" pitchFamily="18" charset="0"/>
                    </a:endParaRPr>
                  </a:p>
                </p:txBody>
              </p:sp>
            </p:grpSp>
            <p:sp>
              <p:nvSpPr>
                <p:cNvPr id="726" name="Arc 725">
                  <a:extLst>
                    <a:ext uri="{FF2B5EF4-FFF2-40B4-BE49-F238E27FC236}">
                      <a16:creationId xmlns:a16="http://schemas.microsoft.com/office/drawing/2014/main" id="{8472DE3E-FAC8-FA9F-E14A-2AF0BB094CC9}"/>
                    </a:ext>
                  </a:extLst>
                </p:cNvPr>
                <p:cNvSpPr/>
                <p:nvPr/>
              </p:nvSpPr>
              <p:spPr>
                <a:xfrm rot="2700000">
                  <a:off x="1928672" y="4446481"/>
                  <a:ext cx="562135" cy="532925"/>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31" name="Flowchart: Connector 11">
                <a:extLst>
                  <a:ext uri="{FF2B5EF4-FFF2-40B4-BE49-F238E27FC236}">
                    <a16:creationId xmlns:a16="http://schemas.microsoft.com/office/drawing/2014/main" id="{C5604EFF-9854-0A3B-9CE3-7156F936F49F}"/>
                  </a:ext>
                </a:extLst>
              </p:cNvPr>
              <p:cNvSpPr/>
              <p:nvPr/>
            </p:nvSpPr>
            <p:spPr>
              <a:xfrm>
                <a:off x="2477196" y="4539832"/>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mbria" panose="02040503050406030204" pitchFamily="18" charset="0"/>
                </a:endParaRPr>
              </a:p>
            </p:txBody>
          </p:sp>
          <p:cxnSp>
            <p:nvCxnSpPr>
              <p:cNvPr id="740" name="Straight Connector 739">
                <a:extLst>
                  <a:ext uri="{FF2B5EF4-FFF2-40B4-BE49-F238E27FC236}">
                    <a16:creationId xmlns:a16="http://schemas.microsoft.com/office/drawing/2014/main" id="{4E92D7D6-84E9-DB3F-0127-4A438799E889}"/>
                  </a:ext>
                </a:extLst>
              </p:cNvPr>
              <p:cNvCxnSpPr>
                <a:cxnSpLocks/>
              </p:cNvCxnSpPr>
              <p:nvPr/>
            </p:nvCxnSpPr>
            <p:spPr>
              <a:xfrm flipH="1">
                <a:off x="784230" y="5781445"/>
                <a:ext cx="208985"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a:extLst>
                  <a:ext uri="{FF2B5EF4-FFF2-40B4-BE49-F238E27FC236}">
                    <a16:creationId xmlns:a16="http://schemas.microsoft.com/office/drawing/2014/main" id="{13472D66-385D-BDE9-A7D6-519ECFF0E62B}"/>
                  </a:ext>
                </a:extLst>
              </p:cNvPr>
              <p:cNvCxnSpPr>
                <a:cxnSpLocks/>
              </p:cNvCxnSpPr>
              <p:nvPr/>
            </p:nvCxnSpPr>
            <p:spPr>
              <a:xfrm flipH="1">
                <a:off x="719037" y="5525946"/>
                <a:ext cx="262145"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47" name="Flowchart: Delay 3">
                <a:extLst>
                  <a:ext uri="{FF2B5EF4-FFF2-40B4-BE49-F238E27FC236}">
                    <a16:creationId xmlns:a16="http://schemas.microsoft.com/office/drawing/2014/main" id="{B1E538C7-CDB4-3AA1-3857-64E0BA14F3B6}"/>
                  </a:ext>
                </a:extLst>
              </p:cNvPr>
              <p:cNvSpPr/>
              <p:nvPr/>
            </p:nvSpPr>
            <p:spPr>
              <a:xfrm>
                <a:off x="1512111" y="5033490"/>
                <a:ext cx="334375" cy="371341"/>
              </a:xfrm>
              <a:prstGeom prst="flowChartDelay">
                <a:avLst/>
              </a:prstGeom>
              <a:solidFill>
                <a:schemeClr val="accent2">
                  <a:lumMod val="20000"/>
                  <a:lumOff val="80000"/>
                </a:schemeClr>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mbria" panose="02040503050406030204" pitchFamily="18" charset="0"/>
                </a:endParaRPr>
              </a:p>
            </p:txBody>
          </p:sp>
          <p:cxnSp>
            <p:nvCxnSpPr>
              <p:cNvPr id="750" name="Straight Connector 749">
                <a:extLst>
                  <a:ext uri="{FF2B5EF4-FFF2-40B4-BE49-F238E27FC236}">
                    <a16:creationId xmlns:a16="http://schemas.microsoft.com/office/drawing/2014/main" id="{CCBD4D62-41B3-D3BA-4C3F-35E4D1699F2F}"/>
                  </a:ext>
                </a:extLst>
              </p:cNvPr>
              <p:cNvCxnSpPr/>
              <p:nvPr/>
            </p:nvCxnSpPr>
            <p:spPr>
              <a:xfrm flipH="1">
                <a:off x="1753498" y="5478154"/>
                <a:ext cx="208985"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id="{A71F47DB-DFE2-F1BE-F739-981BCAFED3C9}"/>
                  </a:ext>
                </a:extLst>
              </p:cNvPr>
              <p:cNvCxnSpPr>
                <a:cxnSpLocks/>
              </p:cNvCxnSpPr>
              <p:nvPr/>
            </p:nvCxnSpPr>
            <p:spPr>
              <a:xfrm>
                <a:off x="1766558" y="5477889"/>
                <a:ext cx="0" cy="159246"/>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id="{48928786-455C-7DD1-8C33-97285C571170}"/>
                  </a:ext>
                </a:extLst>
              </p:cNvPr>
              <p:cNvCxnSpPr>
                <a:cxnSpLocks/>
              </p:cNvCxnSpPr>
              <p:nvPr/>
            </p:nvCxnSpPr>
            <p:spPr>
              <a:xfrm>
                <a:off x="1289850" y="4709749"/>
                <a:ext cx="0" cy="615562"/>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id="{983005EB-355E-63DF-C372-90B9F65D5108}"/>
                  </a:ext>
                </a:extLst>
              </p:cNvPr>
              <p:cNvCxnSpPr>
                <a:cxnSpLocks/>
              </p:cNvCxnSpPr>
              <p:nvPr/>
            </p:nvCxnSpPr>
            <p:spPr>
              <a:xfrm>
                <a:off x="1404519" y="4443693"/>
                <a:ext cx="0" cy="645004"/>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B6F78CFD-19B5-A15B-173A-599FBBB4A285}"/>
                  </a:ext>
                </a:extLst>
              </p:cNvPr>
              <p:cNvCxnSpPr>
                <a:cxnSpLocks/>
              </p:cNvCxnSpPr>
              <p:nvPr/>
            </p:nvCxnSpPr>
            <p:spPr>
              <a:xfrm flipH="1">
                <a:off x="1392486" y="5084686"/>
                <a:ext cx="126511"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32" name="Group 931">
            <a:extLst>
              <a:ext uri="{FF2B5EF4-FFF2-40B4-BE49-F238E27FC236}">
                <a16:creationId xmlns:a16="http://schemas.microsoft.com/office/drawing/2014/main" id="{9AA39F5E-CB4B-F045-2441-BC78F1F3253E}"/>
              </a:ext>
            </a:extLst>
          </p:cNvPr>
          <p:cNvGrpSpPr/>
          <p:nvPr/>
        </p:nvGrpSpPr>
        <p:grpSpPr>
          <a:xfrm>
            <a:off x="3597098" y="4367149"/>
            <a:ext cx="1949208" cy="1544111"/>
            <a:chOff x="3254297" y="4237296"/>
            <a:chExt cx="2100787" cy="1664188"/>
          </a:xfrm>
        </p:grpSpPr>
        <p:sp>
          <p:nvSpPr>
            <p:cNvPr id="767" name="Right Arrow 766">
              <a:extLst>
                <a:ext uri="{FF2B5EF4-FFF2-40B4-BE49-F238E27FC236}">
                  <a16:creationId xmlns:a16="http://schemas.microsoft.com/office/drawing/2014/main" id="{9356BE1E-CC6A-B1EE-0D89-7BDBCB62947E}"/>
                </a:ext>
              </a:extLst>
            </p:cNvPr>
            <p:cNvSpPr/>
            <p:nvPr/>
          </p:nvSpPr>
          <p:spPr>
            <a:xfrm>
              <a:off x="3756888" y="4237296"/>
              <a:ext cx="1095605" cy="62667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C00000"/>
                </a:solidFill>
                <a:latin typeface="Cambria" panose="02040503050406030204" pitchFamily="18" charset="0"/>
              </a:endParaRPr>
            </a:p>
          </p:txBody>
        </p:sp>
        <p:grpSp>
          <p:nvGrpSpPr>
            <p:cNvPr id="868" name="Group 867">
              <a:extLst>
                <a:ext uri="{FF2B5EF4-FFF2-40B4-BE49-F238E27FC236}">
                  <a16:creationId xmlns:a16="http://schemas.microsoft.com/office/drawing/2014/main" id="{74732692-2322-2EC2-BAD4-51FB9E075F7E}"/>
                </a:ext>
              </a:extLst>
            </p:cNvPr>
            <p:cNvGrpSpPr/>
            <p:nvPr/>
          </p:nvGrpSpPr>
          <p:grpSpPr>
            <a:xfrm>
              <a:off x="3254297" y="5045138"/>
              <a:ext cx="2100787" cy="856346"/>
              <a:chOff x="1625773" y="3594322"/>
              <a:chExt cx="4818362" cy="1964114"/>
            </a:xfrm>
          </p:grpSpPr>
          <p:grpSp>
            <p:nvGrpSpPr>
              <p:cNvPr id="812" name="Group 811">
                <a:extLst>
                  <a:ext uri="{FF2B5EF4-FFF2-40B4-BE49-F238E27FC236}">
                    <a16:creationId xmlns:a16="http://schemas.microsoft.com/office/drawing/2014/main" id="{C63C516A-318A-3985-FDD2-A6EFD15B317E}"/>
                  </a:ext>
                </a:extLst>
              </p:cNvPr>
              <p:cNvGrpSpPr/>
              <p:nvPr/>
            </p:nvGrpSpPr>
            <p:grpSpPr>
              <a:xfrm>
                <a:off x="1630903" y="3594322"/>
                <a:ext cx="2040689" cy="906059"/>
                <a:chOff x="270003" y="1188132"/>
                <a:chExt cx="2040689" cy="906059"/>
              </a:xfrm>
            </p:grpSpPr>
            <p:sp>
              <p:nvSpPr>
                <p:cNvPr id="813" name="Flowchart: Delay 3">
                  <a:extLst>
                    <a:ext uri="{FF2B5EF4-FFF2-40B4-BE49-F238E27FC236}">
                      <a16:creationId xmlns:a16="http://schemas.microsoft.com/office/drawing/2014/main" id="{031540F3-738E-CCC7-D9D8-1339E561C6BD}"/>
                    </a:ext>
                  </a:extLst>
                </p:cNvPr>
                <p:cNvSpPr/>
                <p:nvPr/>
              </p:nvSpPr>
              <p:spPr>
                <a:xfrm>
                  <a:off x="1097571" y="1294320"/>
                  <a:ext cx="464016" cy="515314"/>
                </a:xfrm>
                <a:prstGeom prst="flowChartDelay">
                  <a:avLst/>
                </a:prstGeom>
                <a:solidFill>
                  <a:schemeClr val="accent2">
                    <a:lumMod val="20000"/>
                    <a:lumOff val="80000"/>
                  </a:schemeClr>
                </a:solidFill>
                <a:ln w="28575"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cxnSp>
              <p:nvCxnSpPr>
                <p:cNvPr id="814" name="Straight Connector 813">
                  <a:extLst>
                    <a:ext uri="{FF2B5EF4-FFF2-40B4-BE49-F238E27FC236}">
                      <a16:creationId xmlns:a16="http://schemas.microsoft.com/office/drawing/2014/main" id="{4F70308D-B054-D902-87B7-406F0F7FD513}"/>
                    </a:ext>
                  </a:extLst>
                </p:cNvPr>
                <p:cNvCxnSpPr/>
                <p:nvPr/>
              </p:nvCxnSpPr>
              <p:spPr>
                <a:xfrm flipH="1">
                  <a:off x="807561" y="1364590"/>
                  <a:ext cx="290010" cy="0"/>
                </a:xfrm>
                <a:prstGeom prst="line">
                  <a:avLst/>
                </a:prstGeom>
                <a:solidFill>
                  <a:schemeClr val="tx1"/>
                </a:solidFill>
                <a:ln w="25400" cap="flat" cmpd="sng" algn="ctr">
                  <a:solidFill>
                    <a:schemeClr val="tx1"/>
                  </a:solidFill>
                  <a:prstDash val="solid"/>
                </a:ln>
                <a:effectLst/>
              </p:spPr>
            </p:cxnSp>
            <p:cxnSp>
              <p:nvCxnSpPr>
                <p:cNvPr id="815" name="Straight Connector 814">
                  <a:extLst>
                    <a:ext uri="{FF2B5EF4-FFF2-40B4-BE49-F238E27FC236}">
                      <a16:creationId xmlns:a16="http://schemas.microsoft.com/office/drawing/2014/main" id="{4F8965C5-7C06-4267-538E-0E2EF4346A6C}"/>
                    </a:ext>
                  </a:extLst>
                </p:cNvPr>
                <p:cNvCxnSpPr/>
                <p:nvPr/>
              </p:nvCxnSpPr>
              <p:spPr>
                <a:xfrm flipH="1">
                  <a:off x="807561" y="1739364"/>
                  <a:ext cx="290010" cy="0"/>
                </a:xfrm>
                <a:prstGeom prst="line">
                  <a:avLst/>
                </a:prstGeom>
                <a:solidFill>
                  <a:schemeClr val="tx1"/>
                </a:solidFill>
                <a:ln w="25400" cap="flat" cmpd="sng" algn="ctr">
                  <a:solidFill>
                    <a:schemeClr val="tx1"/>
                  </a:solidFill>
                  <a:prstDash val="solid"/>
                </a:ln>
                <a:effectLst/>
              </p:spPr>
            </p:cxnSp>
            <p:sp>
              <p:nvSpPr>
                <p:cNvPr id="816" name="Flowchart: Connector 8">
                  <a:extLst>
                    <a:ext uri="{FF2B5EF4-FFF2-40B4-BE49-F238E27FC236}">
                      <a16:creationId xmlns:a16="http://schemas.microsoft.com/office/drawing/2014/main" id="{4A4027AC-EB99-63C8-5917-3D89A04333F0}"/>
                    </a:ext>
                  </a:extLst>
                </p:cNvPr>
                <p:cNvSpPr/>
                <p:nvPr/>
              </p:nvSpPr>
              <p:spPr>
                <a:xfrm>
                  <a:off x="749559" y="1329455"/>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17" name="Flowchart: Connector 9">
                  <a:extLst>
                    <a:ext uri="{FF2B5EF4-FFF2-40B4-BE49-F238E27FC236}">
                      <a16:creationId xmlns:a16="http://schemas.microsoft.com/office/drawing/2014/main" id="{D81BAFD5-A3DF-54A0-F94A-80783B0337A2}"/>
                    </a:ext>
                  </a:extLst>
                </p:cNvPr>
                <p:cNvSpPr/>
                <p:nvPr/>
              </p:nvSpPr>
              <p:spPr>
                <a:xfrm>
                  <a:off x="755799" y="17042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18" name="Rectangle 817">
                  <a:extLst>
                    <a:ext uri="{FF2B5EF4-FFF2-40B4-BE49-F238E27FC236}">
                      <a16:creationId xmlns:a16="http://schemas.microsoft.com/office/drawing/2014/main" id="{20147177-2793-17B5-0F22-A725BB12C58C}"/>
                    </a:ext>
                  </a:extLst>
                </p:cNvPr>
                <p:cNvSpPr/>
                <p:nvPr/>
              </p:nvSpPr>
              <p:spPr>
                <a:xfrm>
                  <a:off x="270003" y="1188132"/>
                  <a:ext cx="576081"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19" name="Rectangle 818">
                  <a:extLst>
                    <a:ext uri="{FF2B5EF4-FFF2-40B4-BE49-F238E27FC236}">
                      <a16:creationId xmlns:a16="http://schemas.microsoft.com/office/drawing/2014/main" id="{7915463C-6C78-B748-DE30-306B16F3B2CB}"/>
                    </a:ext>
                  </a:extLst>
                </p:cNvPr>
                <p:cNvSpPr/>
                <p:nvPr/>
              </p:nvSpPr>
              <p:spPr>
                <a:xfrm>
                  <a:off x="282122" y="1569546"/>
                  <a:ext cx="560007"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20" name="Rectangle 819">
                  <a:extLst>
                    <a:ext uri="{FF2B5EF4-FFF2-40B4-BE49-F238E27FC236}">
                      <a16:creationId xmlns:a16="http://schemas.microsoft.com/office/drawing/2014/main" id="{D30D10C6-4064-0EEC-839A-A86F1687803D}"/>
                    </a:ext>
                  </a:extLst>
                </p:cNvPr>
                <p:cNvSpPr/>
                <p:nvPr/>
              </p:nvSpPr>
              <p:spPr>
                <a:xfrm>
                  <a:off x="1744253" y="1284316"/>
                  <a:ext cx="566439"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21" name="Straight Connector 820">
                  <a:extLst>
                    <a:ext uri="{FF2B5EF4-FFF2-40B4-BE49-F238E27FC236}">
                      <a16:creationId xmlns:a16="http://schemas.microsoft.com/office/drawing/2014/main" id="{8370B5D7-9057-10CB-3385-C70CEB895032}"/>
                    </a:ext>
                  </a:extLst>
                </p:cNvPr>
                <p:cNvCxnSpPr/>
                <p:nvPr/>
              </p:nvCxnSpPr>
              <p:spPr>
                <a:xfrm flipH="1">
                  <a:off x="1573902" y="1572620"/>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22" name="Flowchart: Connector 11">
                  <a:extLst>
                    <a:ext uri="{FF2B5EF4-FFF2-40B4-BE49-F238E27FC236}">
                      <a16:creationId xmlns:a16="http://schemas.microsoft.com/office/drawing/2014/main" id="{2491A6F3-2B07-BD29-457A-9CE12E37337C}"/>
                    </a:ext>
                  </a:extLst>
                </p:cNvPr>
                <p:cNvSpPr/>
                <p:nvPr/>
              </p:nvSpPr>
              <p:spPr>
                <a:xfrm>
                  <a:off x="1829156" y="15370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823" name="Group 822">
                <a:extLst>
                  <a:ext uri="{FF2B5EF4-FFF2-40B4-BE49-F238E27FC236}">
                    <a16:creationId xmlns:a16="http://schemas.microsoft.com/office/drawing/2014/main" id="{5FB9F9EB-3D2C-C9DA-B534-5F0565BC64E1}"/>
                  </a:ext>
                </a:extLst>
              </p:cNvPr>
              <p:cNvGrpSpPr/>
              <p:nvPr/>
            </p:nvGrpSpPr>
            <p:grpSpPr>
              <a:xfrm>
                <a:off x="1625773" y="4652377"/>
                <a:ext cx="2055856" cy="906059"/>
                <a:chOff x="358356" y="2010575"/>
                <a:chExt cx="2055856" cy="906059"/>
              </a:xfrm>
            </p:grpSpPr>
            <p:sp>
              <p:nvSpPr>
                <p:cNvPr id="824" name="Flowchart: Stored Data 4">
                  <a:extLst>
                    <a:ext uri="{FF2B5EF4-FFF2-40B4-BE49-F238E27FC236}">
                      <a16:creationId xmlns:a16="http://schemas.microsoft.com/office/drawing/2014/main" id="{1D70E46F-EC32-CC30-9E10-8155831580FB}"/>
                    </a:ext>
                  </a:extLst>
                </p:cNvPr>
                <p:cNvSpPr/>
                <p:nvPr/>
              </p:nvSpPr>
              <p:spPr>
                <a:xfrm rot="10800000">
                  <a:off x="1126571" y="2107580"/>
                  <a:ext cx="522018" cy="509459"/>
                </a:xfrm>
                <a:prstGeom prst="flowChartOnlineStorage">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Avenir Next" panose="020B0503020202020204" pitchFamily="34" charset="0"/>
                  </a:endParaRPr>
                </a:p>
              </p:txBody>
            </p:sp>
            <p:cxnSp>
              <p:nvCxnSpPr>
                <p:cNvPr id="825" name="Straight Connector 824">
                  <a:extLst>
                    <a:ext uri="{FF2B5EF4-FFF2-40B4-BE49-F238E27FC236}">
                      <a16:creationId xmlns:a16="http://schemas.microsoft.com/office/drawing/2014/main" id="{07A9CB46-6D68-7751-3FE6-6AFB166B5D92}"/>
                    </a:ext>
                  </a:extLst>
                </p:cNvPr>
                <p:cNvCxnSpPr/>
                <p:nvPr/>
              </p:nvCxnSpPr>
              <p:spPr>
                <a:xfrm flipH="1">
                  <a:off x="895914" y="2187033"/>
                  <a:ext cx="290010" cy="0"/>
                </a:xfrm>
                <a:prstGeom prst="line">
                  <a:avLst/>
                </a:prstGeom>
                <a:solidFill>
                  <a:schemeClr val="tx1"/>
                </a:solidFill>
                <a:ln w="25400" cap="flat" cmpd="sng" algn="ctr">
                  <a:solidFill>
                    <a:schemeClr val="tx1"/>
                  </a:solidFill>
                  <a:prstDash val="solid"/>
                </a:ln>
                <a:effectLst/>
              </p:spPr>
            </p:cxnSp>
            <p:cxnSp>
              <p:nvCxnSpPr>
                <p:cNvPr id="826" name="Straight Connector 825">
                  <a:extLst>
                    <a:ext uri="{FF2B5EF4-FFF2-40B4-BE49-F238E27FC236}">
                      <a16:creationId xmlns:a16="http://schemas.microsoft.com/office/drawing/2014/main" id="{F20F1BF3-3660-B1E4-405F-F06E2E1AB395}"/>
                    </a:ext>
                  </a:extLst>
                </p:cNvPr>
                <p:cNvCxnSpPr/>
                <p:nvPr/>
              </p:nvCxnSpPr>
              <p:spPr>
                <a:xfrm flipH="1">
                  <a:off x="895914" y="2561807"/>
                  <a:ext cx="290010" cy="0"/>
                </a:xfrm>
                <a:prstGeom prst="line">
                  <a:avLst/>
                </a:prstGeom>
                <a:solidFill>
                  <a:schemeClr val="tx1"/>
                </a:solidFill>
                <a:ln w="25400" cap="flat" cmpd="sng" algn="ctr">
                  <a:solidFill>
                    <a:schemeClr val="tx1"/>
                  </a:solidFill>
                  <a:prstDash val="solid"/>
                </a:ln>
                <a:effectLst/>
              </p:spPr>
            </p:cxnSp>
            <p:sp>
              <p:nvSpPr>
                <p:cNvPr id="827" name="Flowchart: Connector 8">
                  <a:extLst>
                    <a:ext uri="{FF2B5EF4-FFF2-40B4-BE49-F238E27FC236}">
                      <a16:creationId xmlns:a16="http://schemas.microsoft.com/office/drawing/2014/main" id="{3468B345-6122-9B40-A217-3D2E256ADFDB}"/>
                    </a:ext>
                  </a:extLst>
                </p:cNvPr>
                <p:cNvSpPr/>
                <p:nvPr/>
              </p:nvSpPr>
              <p:spPr>
                <a:xfrm>
                  <a:off x="837912" y="2151898"/>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28" name="Flowchart: Connector 9">
                  <a:extLst>
                    <a:ext uri="{FF2B5EF4-FFF2-40B4-BE49-F238E27FC236}">
                      <a16:creationId xmlns:a16="http://schemas.microsoft.com/office/drawing/2014/main" id="{92DBB769-AC45-B16B-9B82-79677FB520AC}"/>
                    </a:ext>
                  </a:extLst>
                </p:cNvPr>
                <p:cNvSpPr/>
                <p:nvPr/>
              </p:nvSpPr>
              <p:spPr>
                <a:xfrm>
                  <a:off x="844152" y="2526672"/>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29" name="Rectangle 828">
                  <a:extLst>
                    <a:ext uri="{FF2B5EF4-FFF2-40B4-BE49-F238E27FC236}">
                      <a16:creationId xmlns:a16="http://schemas.microsoft.com/office/drawing/2014/main" id="{7FB92ED6-63BD-F1FE-E966-2E5258905C01}"/>
                    </a:ext>
                  </a:extLst>
                </p:cNvPr>
                <p:cNvSpPr/>
                <p:nvPr/>
              </p:nvSpPr>
              <p:spPr>
                <a:xfrm>
                  <a:off x="358356" y="2010575"/>
                  <a:ext cx="576081"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30" name="Rectangle 829">
                  <a:extLst>
                    <a:ext uri="{FF2B5EF4-FFF2-40B4-BE49-F238E27FC236}">
                      <a16:creationId xmlns:a16="http://schemas.microsoft.com/office/drawing/2014/main" id="{F1ADA9B8-7BE3-E611-4357-C377BC81809A}"/>
                    </a:ext>
                  </a:extLst>
                </p:cNvPr>
                <p:cNvSpPr/>
                <p:nvPr/>
              </p:nvSpPr>
              <p:spPr>
                <a:xfrm>
                  <a:off x="370477" y="2391989"/>
                  <a:ext cx="560007"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31" name="Rectangle 830">
                  <a:extLst>
                    <a:ext uri="{FF2B5EF4-FFF2-40B4-BE49-F238E27FC236}">
                      <a16:creationId xmlns:a16="http://schemas.microsoft.com/office/drawing/2014/main" id="{2B9B6685-88AF-72F1-F798-D7B06F3CBE1C}"/>
                    </a:ext>
                  </a:extLst>
                </p:cNvPr>
                <p:cNvSpPr/>
                <p:nvPr/>
              </p:nvSpPr>
              <p:spPr>
                <a:xfrm>
                  <a:off x="1847773" y="2110645"/>
                  <a:ext cx="566439"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32" name="Straight Connector 831">
                  <a:extLst>
                    <a:ext uri="{FF2B5EF4-FFF2-40B4-BE49-F238E27FC236}">
                      <a16:creationId xmlns:a16="http://schemas.microsoft.com/office/drawing/2014/main" id="{5A36B7F0-609B-B852-E458-8B34EE086655}"/>
                    </a:ext>
                  </a:extLst>
                </p:cNvPr>
                <p:cNvCxnSpPr/>
                <p:nvPr/>
              </p:nvCxnSpPr>
              <p:spPr>
                <a:xfrm flipH="1">
                  <a:off x="1655800" y="2355704"/>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3" name="Flowchart: Connector 11">
                  <a:extLst>
                    <a:ext uri="{FF2B5EF4-FFF2-40B4-BE49-F238E27FC236}">
                      <a16:creationId xmlns:a16="http://schemas.microsoft.com/office/drawing/2014/main" id="{08B6DE0F-3341-21E0-8386-D231D1B3BE0B}"/>
                    </a:ext>
                  </a:extLst>
                </p:cNvPr>
                <p:cNvSpPr/>
                <p:nvPr/>
              </p:nvSpPr>
              <p:spPr>
                <a:xfrm>
                  <a:off x="1911054" y="2320113"/>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pic>
            <p:nvPicPr>
              <p:cNvPr id="834" name="Picture 833" descr="A picture containing white&#10;&#10;Description automatically generated">
                <a:extLst>
                  <a:ext uri="{FF2B5EF4-FFF2-40B4-BE49-F238E27FC236}">
                    <a16:creationId xmlns:a16="http://schemas.microsoft.com/office/drawing/2014/main" id="{DAC1512F-711D-74C3-0A12-4E8936A15C0F}"/>
                  </a:ext>
                </a:extLst>
              </p:cNvPr>
              <p:cNvPicPr>
                <a:picLocks noChangeAspect="1"/>
              </p:cNvPicPr>
              <p:nvPr/>
            </p:nvPicPr>
            <p:blipFill>
              <a:blip r:embed="rId3"/>
              <a:stretch>
                <a:fillRect/>
              </a:stretch>
            </p:blipFill>
            <p:spPr>
              <a:xfrm>
                <a:off x="3716343" y="3824653"/>
                <a:ext cx="352767" cy="361233"/>
              </a:xfrm>
              <a:prstGeom prst="rect">
                <a:avLst/>
              </a:prstGeom>
            </p:spPr>
          </p:pic>
          <p:pic>
            <p:nvPicPr>
              <p:cNvPr id="835" name="Picture 834" descr="A picture containing white&#10;&#10;Description automatically generated">
                <a:extLst>
                  <a:ext uri="{FF2B5EF4-FFF2-40B4-BE49-F238E27FC236}">
                    <a16:creationId xmlns:a16="http://schemas.microsoft.com/office/drawing/2014/main" id="{28E89F1B-0A27-A68C-F802-2101AA93D9DB}"/>
                  </a:ext>
                </a:extLst>
              </p:cNvPr>
              <p:cNvPicPr>
                <a:picLocks noChangeAspect="1"/>
              </p:cNvPicPr>
              <p:nvPr/>
            </p:nvPicPr>
            <p:blipFill>
              <a:blip r:embed="rId3"/>
              <a:stretch>
                <a:fillRect/>
              </a:stretch>
            </p:blipFill>
            <p:spPr>
              <a:xfrm>
                <a:off x="3735304" y="4805866"/>
                <a:ext cx="371156" cy="380063"/>
              </a:xfrm>
              <a:prstGeom prst="rect">
                <a:avLst/>
              </a:prstGeom>
            </p:spPr>
          </p:pic>
          <p:grpSp>
            <p:nvGrpSpPr>
              <p:cNvPr id="836" name="Group 835">
                <a:extLst>
                  <a:ext uri="{FF2B5EF4-FFF2-40B4-BE49-F238E27FC236}">
                    <a16:creationId xmlns:a16="http://schemas.microsoft.com/office/drawing/2014/main" id="{7067F7D6-4847-D594-A5E0-67AF6156C09C}"/>
                  </a:ext>
                </a:extLst>
              </p:cNvPr>
              <p:cNvGrpSpPr/>
              <p:nvPr/>
            </p:nvGrpSpPr>
            <p:grpSpPr>
              <a:xfrm>
                <a:off x="4369847" y="3604680"/>
                <a:ext cx="2074288" cy="937105"/>
                <a:chOff x="2983259" y="1133408"/>
                <a:chExt cx="2074288" cy="937105"/>
              </a:xfrm>
            </p:grpSpPr>
            <p:grpSp>
              <p:nvGrpSpPr>
                <p:cNvPr id="837" name="Group 836">
                  <a:extLst>
                    <a:ext uri="{FF2B5EF4-FFF2-40B4-BE49-F238E27FC236}">
                      <a16:creationId xmlns:a16="http://schemas.microsoft.com/office/drawing/2014/main" id="{49A61FC1-44AC-E69B-509A-59FC9BCC78B6}"/>
                    </a:ext>
                  </a:extLst>
                </p:cNvPr>
                <p:cNvGrpSpPr/>
                <p:nvPr/>
              </p:nvGrpSpPr>
              <p:grpSpPr>
                <a:xfrm>
                  <a:off x="2983259" y="1133408"/>
                  <a:ext cx="2074288" cy="937105"/>
                  <a:chOff x="3218324" y="1198702"/>
                  <a:chExt cx="2074288" cy="937105"/>
                </a:xfrm>
              </p:grpSpPr>
              <p:grpSp>
                <p:nvGrpSpPr>
                  <p:cNvPr id="840" name="Group 839">
                    <a:extLst>
                      <a:ext uri="{FF2B5EF4-FFF2-40B4-BE49-F238E27FC236}">
                        <a16:creationId xmlns:a16="http://schemas.microsoft.com/office/drawing/2014/main" id="{53F2DECA-FCC5-4831-2526-47CCC3B822ED}"/>
                      </a:ext>
                    </a:extLst>
                  </p:cNvPr>
                  <p:cNvGrpSpPr/>
                  <p:nvPr/>
                </p:nvGrpSpPr>
                <p:grpSpPr>
                  <a:xfrm>
                    <a:off x="3218324" y="1198702"/>
                    <a:ext cx="2074288" cy="727771"/>
                    <a:chOff x="279647" y="1188132"/>
                    <a:chExt cx="2074288" cy="727771"/>
                  </a:xfrm>
                </p:grpSpPr>
                <p:sp>
                  <p:nvSpPr>
                    <p:cNvPr id="842" name="Flowchart: Delay 3">
                      <a:extLst>
                        <a:ext uri="{FF2B5EF4-FFF2-40B4-BE49-F238E27FC236}">
                          <a16:creationId xmlns:a16="http://schemas.microsoft.com/office/drawing/2014/main" id="{630E3828-AC05-87B4-D0E9-1C90CF149727}"/>
                        </a:ext>
                      </a:extLst>
                    </p:cNvPr>
                    <p:cNvSpPr/>
                    <p:nvPr/>
                  </p:nvSpPr>
                  <p:spPr>
                    <a:xfrm>
                      <a:off x="1026691" y="1294320"/>
                      <a:ext cx="512064" cy="515314"/>
                    </a:xfrm>
                    <a:prstGeom prst="ellipse">
                      <a:avLst/>
                    </a:prstGeom>
                    <a:solidFill>
                      <a:schemeClr val="accent2">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1" i="0" u="none" strike="noStrike" kern="0" cap="none" spc="0" normalizeH="0" baseline="0" noProof="0" dirty="0">
                          <a:ln>
                            <a:noFill/>
                          </a:ln>
                          <a:effectLst/>
                          <a:uLnTx/>
                          <a:uFillTx/>
                          <a:latin typeface="Avenir Next" panose="020B0503020202020204" pitchFamily="34" charset="0"/>
                        </a:rPr>
                        <a:t>MAJ</a:t>
                      </a:r>
                    </a:p>
                  </p:txBody>
                </p:sp>
                <p:cxnSp>
                  <p:nvCxnSpPr>
                    <p:cNvPr id="843" name="Straight Connector 842">
                      <a:extLst>
                        <a:ext uri="{FF2B5EF4-FFF2-40B4-BE49-F238E27FC236}">
                          <a16:creationId xmlns:a16="http://schemas.microsoft.com/office/drawing/2014/main" id="{EE5B0F5E-D01C-C024-C3E4-FBAB91DE8D7A}"/>
                        </a:ext>
                      </a:extLst>
                    </p:cNvPr>
                    <p:cNvCxnSpPr/>
                    <p:nvPr/>
                  </p:nvCxnSpPr>
                  <p:spPr>
                    <a:xfrm flipH="1">
                      <a:off x="807561" y="1364590"/>
                      <a:ext cx="290010" cy="0"/>
                    </a:xfrm>
                    <a:prstGeom prst="line">
                      <a:avLst/>
                    </a:prstGeom>
                    <a:solidFill>
                      <a:schemeClr val="tx1"/>
                    </a:solidFill>
                    <a:ln w="25400" cap="flat" cmpd="sng" algn="ctr">
                      <a:solidFill>
                        <a:schemeClr val="tx1"/>
                      </a:solidFill>
                      <a:prstDash val="solid"/>
                    </a:ln>
                    <a:effectLst/>
                  </p:spPr>
                </p:cxnSp>
                <p:cxnSp>
                  <p:nvCxnSpPr>
                    <p:cNvPr id="844" name="Straight Connector 843">
                      <a:extLst>
                        <a:ext uri="{FF2B5EF4-FFF2-40B4-BE49-F238E27FC236}">
                          <a16:creationId xmlns:a16="http://schemas.microsoft.com/office/drawing/2014/main" id="{29B7A574-0117-9CD0-819E-04E223D52C5C}"/>
                        </a:ext>
                      </a:extLst>
                    </p:cNvPr>
                    <p:cNvCxnSpPr>
                      <a:cxnSpLocks/>
                      <a:endCxn id="846" idx="6"/>
                    </p:cNvCxnSpPr>
                    <p:nvPr/>
                  </p:nvCxnSpPr>
                  <p:spPr>
                    <a:xfrm flipH="1">
                      <a:off x="813801" y="1568642"/>
                      <a:ext cx="217408" cy="0"/>
                    </a:xfrm>
                    <a:prstGeom prst="line">
                      <a:avLst/>
                    </a:prstGeom>
                    <a:solidFill>
                      <a:schemeClr val="tx1"/>
                    </a:solidFill>
                    <a:ln w="25400" cap="flat" cmpd="sng" algn="ctr">
                      <a:solidFill>
                        <a:schemeClr val="tx1"/>
                      </a:solidFill>
                      <a:prstDash val="solid"/>
                    </a:ln>
                    <a:effectLst/>
                  </p:spPr>
                </p:cxnSp>
                <p:sp>
                  <p:nvSpPr>
                    <p:cNvPr id="845" name="Flowchart: Connector 8">
                      <a:extLst>
                        <a:ext uri="{FF2B5EF4-FFF2-40B4-BE49-F238E27FC236}">
                          <a16:creationId xmlns:a16="http://schemas.microsoft.com/office/drawing/2014/main" id="{2084D290-FE18-9FCE-3ECA-BD8069F29458}"/>
                        </a:ext>
                      </a:extLst>
                    </p:cNvPr>
                    <p:cNvSpPr/>
                    <p:nvPr/>
                  </p:nvSpPr>
                  <p:spPr>
                    <a:xfrm>
                      <a:off x="749559" y="1329455"/>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46" name="Flowchart: Connector 9">
                      <a:extLst>
                        <a:ext uri="{FF2B5EF4-FFF2-40B4-BE49-F238E27FC236}">
                          <a16:creationId xmlns:a16="http://schemas.microsoft.com/office/drawing/2014/main" id="{65F23FDF-6330-5FDE-F3B3-9EC6ED304A4B}"/>
                        </a:ext>
                      </a:extLst>
                    </p:cNvPr>
                    <p:cNvSpPr/>
                    <p:nvPr/>
                  </p:nvSpPr>
                  <p:spPr>
                    <a:xfrm>
                      <a:off x="755799" y="153350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47" name="Rectangle 846">
                      <a:extLst>
                        <a:ext uri="{FF2B5EF4-FFF2-40B4-BE49-F238E27FC236}">
                          <a16:creationId xmlns:a16="http://schemas.microsoft.com/office/drawing/2014/main" id="{1605B9BE-8DA7-D15F-D726-5504AF622200}"/>
                        </a:ext>
                      </a:extLst>
                    </p:cNvPr>
                    <p:cNvSpPr/>
                    <p:nvPr/>
                  </p:nvSpPr>
                  <p:spPr>
                    <a:xfrm>
                      <a:off x="279647" y="1188132"/>
                      <a:ext cx="556793"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48" name="Rectangle 847">
                      <a:extLst>
                        <a:ext uri="{FF2B5EF4-FFF2-40B4-BE49-F238E27FC236}">
                          <a16:creationId xmlns:a16="http://schemas.microsoft.com/office/drawing/2014/main" id="{FC1E47A8-DE4A-2DA6-4535-C5E06B661D60}"/>
                        </a:ext>
                      </a:extLst>
                    </p:cNvPr>
                    <p:cNvSpPr/>
                    <p:nvPr/>
                  </p:nvSpPr>
                  <p:spPr>
                    <a:xfrm>
                      <a:off x="398460" y="1422120"/>
                      <a:ext cx="327333" cy="493783"/>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49" name="Rectangle 848">
                      <a:extLst>
                        <a:ext uri="{FF2B5EF4-FFF2-40B4-BE49-F238E27FC236}">
                          <a16:creationId xmlns:a16="http://schemas.microsoft.com/office/drawing/2014/main" id="{CD18BDF6-D2EF-BF74-FFAB-91921144C376}"/>
                        </a:ext>
                      </a:extLst>
                    </p:cNvPr>
                    <p:cNvSpPr/>
                    <p:nvPr/>
                  </p:nvSpPr>
                  <p:spPr>
                    <a:xfrm>
                      <a:off x="1787496" y="1284316"/>
                      <a:ext cx="566439"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50" name="Straight Connector 849">
                      <a:extLst>
                        <a:ext uri="{FF2B5EF4-FFF2-40B4-BE49-F238E27FC236}">
                          <a16:creationId xmlns:a16="http://schemas.microsoft.com/office/drawing/2014/main" id="{E151B6BA-B73E-2751-288A-6F5B490C63CE}"/>
                        </a:ext>
                      </a:extLst>
                    </p:cNvPr>
                    <p:cNvCxnSpPr/>
                    <p:nvPr/>
                  </p:nvCxnSpPr>
                  <p:spPr>
                    <a:xfrm flipH="1">
                      <a:off x="1545550" y="1572620"/>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51" name="Flowchart: Connector 11">
                      <a:extLst>
                        <a:ext uri="{FF2B5EF4-FFF2-40B4-BE49-F238E27FC236}">
                          <a16:creationId xmlns:a16="http://schemas.microsoft.com/office/drawing/2014/main" id="{B55B4AA8-45E9-4A84-1404-B77A1F68515A}"/>
                        </a:ext>
                      </a:extLst>
                    </p:cNvPr>
                    <p:cNvSpPr/>
                    <p:nvPr/>
                  </p:nvSpPr>
                  <p:spPr>
                    <a:xfrm>
                      <a:off x="1829156" y="15370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sp>
                <p:nvSpPr>
                  <p:cNvPr id="841" name="Rectangle 840">
                    <a:extLst>
                      <a:ext uri="{FF2B5EF4-FFF2-40B4-BE49-F238E27FC236}">
                        <a16:creationId xmlns:a16="http://schemas.microsoft.com/office/drawing/2014/main" id="{BF1E9AA6-FDDA-6319-8788-D4790D32826F}"/>
                      </a:ext>
                    </a:extLst>
                  </p:cNvPr>
                  <p:cNvSpPr/>
                  <p:nvPr/>
                </p:nvSpPr>
                <p:spPr>
                  <a:xfrm>
                    <a:off x="3233577" y="1642024"/>
                    <a:ext cx="537504"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venir Next" panose="020B0503020202020204" pitchFamily="34" charset="0"/>
                      </a:rPr>
                      <a:t>0</a:t>
                    </a:r>
                    <a:endParaRPr kumimoji="0" lang="en-US" sz="1000" b="1" i="0" u="none" strike="noStrike" kern="1200" cap="none" spc="0" normalizeH="0" baseline="0" noProof="0" dirty="0">
                      <a:ln>
                        <a:noFill/>
                      </a:ln>
                      <a:solidFill>
                        <a:prstClr val="black"/>
                      </a:solidFill>
                      <a:effectLst/>
                      <a:uLnTx/>
                      <a:uFillTx/>
                      <a:latin typeface="Avenir Next" panose="020B0503020202020204" pitchFamily="34" charset="0"/>
                    </a:endParaRPr>
                  </a:p>
                </p:txBody>
              </p:sp>
            </p:grpSp>
            <p:cxnSp>
              <p:nvCxnSpPr>
                <p:cNvPr id="838" name="Straight Connector 837">
                  <a:extLst>
                    <a:ext uri="{FF2B5EF4-FFF2-40B4-BE49-F238E27FC236}">
                      <a16:creationId xmlns:a16="http://schemas.microsoft.com/office/drawing/2014/main" id="{D30F4FD5-956F-FDB4-6205-6F9BC5B0CA58}"/>
                    </a:ext>
                  </a:extLst>
                </p:cNvPr>
                <p:cNvCxnSpPr>
                  <a:cxnSpLocks/>
                  <a:stCxn id="842" idx="4"/>
                </p:cNvCxnSpPr>
                <p:nvPr/>
              </p:nvCxnSpPr>
              <p:spPr>
                <a:xfrm flipH="1" flipV="1">
                  <a:off x="3516263" y="1728112"/>
                  <a:ext cx="365760" cy="0"/>
                </a:xfrm>
                <a:prstGeom prst="line">
                  <a:avLst/>
                </a:prstGeom>
                <a:solidFill>
                  <a:schemeClr val="tx1"/>
                </a:solidFill>
                <a:ln w="25400" cap="flat" cmpd="sng" algn="ctr">
                  <a:solidFill>
                    <a:schemeClr val="tx1"/>
                  </a:solidFill>
                  <a:prstDash val="solid"/>
                </a:ln>
                <a:effectLst/>
              </p:spPr>
            </p:cxnSp>
            <p:sp>
              <p:nvSpPr>
                <p:cNvPr id="839" name="Flowchart: Connector 9">
                  <a:extLst>
                    <a:ext uri="{FF2B5EF4-FFF2-40B4-BE49-F238E27FC236}">
                      <a16:creationId xmlns:a16="http://schemas.microsoft.com/office/drawing/2014/main" id="{8C99C9DA-C966-29D5-9FF9-C1223B8EB75D}"/>
                    </a:ext>
                  </a:extLst>
                </p:cNvPr>
                <p:cNvSpPr/>
                <p:nvPr/>
              </p:nvSpPr>
              <p:spPr>
                <a:xfrm>
                  <a:off x="3464500" y="169297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852" name="Group 851">
                <a:extLst>
                  <a:ext uri="{FF2B5EF4-FFF2-40B4-BE49-F238E27FC236}">
                    <a16:creationId xmlns:a16="http://schemas.microsoft.com/office/drawing/2014/main" id="{0A45A470-990B-771F-9409-B003CBEA9CB3}"/>
                  </a:ext>
                </a:extLst>
              </p:cNvPr>
              <p:cNvGrpSpPr/>
              <p:nvPr/>
            </p:nvGrpSpPr>
            <p:grpSpPr>
              <a:xfrm>
                <a:off x="4357631" y="4590469"/>
                <a:ext cx="2050985" cy="937105"/>
                <a:chOff x="2983259" y="1133408"/>
                <a:chExt cx="2050985" cy="937105"/>
              </a:xfrm>
            </p:grpSpPr>
            <p:grpSp>
              <p:nvGrpSpPr>
                <p:cNvPr id="853" name="Group 852">
                  <a:extLst>
                    <a:ext uri="{FF2B5EF4-FFF2-40B4-BE49-F238E27FC236}">
                      <a16:creationId xmlns:a16="http://schemas.microsoft.com/office/drawing/2014/main" id="{46F94BAB-938B-DF9D-D0AA-650CB3BD61D4}"/>
                    </a:ext>
                  </a:extLst>
                </p:cNvPr>
                <p:cNvGrpSpPr/>
                <p:nvPr/>
              </p:nvGrpSpPr>
              <p:grpSpPr>
                <a:xfrm>
                  <a:off x="2983259" y="1133408"/>
                  <a:ext cx="2050985" cy="937105"/>
                  <a:chOff x="3218324" y="1198702"/>
                  <a:chExt cx="2050985" cy="937105"/>
                </a:xfrm>
              </p:grpSpPr>
              <p:grpSp>
                <p:nvGrpSpPr>
                  <p:cNvPr id="856" name="Group 855">
                    <a:extLst>
                      <a:ext uri="{FF2B5EF4-FFF2-40B4-BE49-F238E27FC236}">
                        <a16:creationId xmlns:a16="http://schemas.microsoft.com/office/drawing/2014/main" id="{EFFC91BB-58BF-3AB8-29AA-FCFD59A198E4}"/>
                      </a:ext>
                    </a:extLst>
                  </p:cNvPr>
                  <p:cNvGrpSpPr/>
                  <p:nvPr/>
                </p:nvGrpSpPr>
                <p:grpSpPr>
                  <a:xfrm>
                    <a:off x="3218324" y="1198702"/>
                    <a:ext cx="2050985" cy="727771"/>
                    <a:chOff x="279647" y="1188132"/>
                    <a:chExt cx="2050985" cy="727771"/>
                  </a:xfrm>
                </p:grpSpPr>
                <p:sp>
                  <p:nvSpPr>
                    <p:cNvPr id="858" name="Flowchart: Delay 3">
                      <a:extLst>
                        <a:ext uri="{FF2B5EF4-FFF2-40B4-BE49-F238E27FC236}">
                          <a16:creationId xmlns:a16="http://schemas.microsoft.com/office/drawing/2014/main" id="{B930822D-BB4E-066A-93D1-8CAB74273F45}"/>
                        </a:ext>
                      </a:extLst>
                    </p:cNvPr>
                    <p:cNvSpPr/>
                    <p:nvPr/>
                  </p:nvSpPr>
                  <p:spPr>
                    <a:xfrm>
                      <a:off x="1026691" y="1294320"/>
                      <a:ext cx="512064" cy="515314"/>
                    </a:xfrm>
                    <a:prstGeom prst="ellipse">
                      <a:avLst/>
                    </a:prstGeom>
                    <a:solidFill>
                      <a:schemeClr val="accent6">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1" i="0" u="none" strike="noStrike" kern="0" cap="none" spc="0" normalizeH="0" baseline="0" noProof="0" dirty="0">
                          <a:ln>
                            <a:noFill/>
                          </a:ln>
                          <a:effectLst/>
                          <a:uLnTx/>
                          <a:uFillTx/>
                          <a:latin typeface="Avenir Next" panose="020B0503020202020204" pitchFamily="34" charset="0"/>
                        </a:rPr>
                        <a:t>MAJ</a:t>
                      </a:r>
                    </a:p>
                  </p:txBody>
                </p:sp>
                <p:cxnSp>
                  <p:nvCxnSpPr>
                    <p:cNvPr id="859" name="Straight Connector 858">
                      <a:extLst>
                        <a:ext uri="{FF2B5EF4-FFF2-40B4-BE49-F238E27FC236}">
                          <a16:creationId xmlns:a16="http://schemas.microsoft.com/office/drawing/2014/main" id="{6671BD54-02C8-4D52-747B-98C7087AFB05}"/>
                        </a:ext>
                      </a:extLst>
                    </p:cNvPr>
                    <p:cNvCxnSpPr/>
                    <p:nvPr/>
                  </p:nvCxnSpPr>
                  <p:spPr>
                    <a:xfrm flipH="1">
                      <a:off x="807561" y="1364590"/>
                      <a:ext cx="290010" cy="0"/>
                    </a:xfrm>
                    <a:prstGeom prst="line">
                      <a:avLst/>
                    </a:prstGeom>
                    <a:solidFill>
                      <a:schemeClr val="tx1"/>
                    </a:solidFill>
                    <a:ln w="25400" cap="flat" cmpd="sng" algn="ctr">
                      <a:solidFill>
                        <a:schemeClr val="tx1"/>
                      </a:solidFill>
                      <a:prstDash val="solid"/>
                    </a:ln>
                    <a:effectLst/>
                  </p:spPr>
                </p:cxnSp>
                <p:cxnSp>
                  <p:nvCxnSpPr>
                    <p:cNvPr id="860" name="Straight Connector 859">
                      <a:extLst>
                        <a:ext uri="{FF2B5EF4-FFF2-40B4-BE49-F238E27FC236}">
                          <a16:creationId xmlns:a16="http://schemas.microsoft.com/office/drawing/2014/main" id="{C8E62BE7-3F1B-76DD-DB4F-560C00ED9B1B}"/>
                        </a:ext>
                      </a:extLst>
                    </p:cNvPr>
                    <p:cNvCxnSpPr>
                      <a:cxnSpLocks/>
                      <a:endCxn id="862" idx="6"/>
                    </p:cNvCxnSpPr>
                    <p:nvPr/>
                  </p:nvCxnSpPr>
                  <p:spPr>
                    <a:xfrm flipH="1">
                      <a:off x="813801" y="1568642"/>
                      <a:ext cx="217408" cy="0"/>
                    </a:xfrm>
                    <a:prstGeom prst="line">
                      <a:avLst/>
                    </a:prstGeom>
                    <a:solidFill>
                      <a:schemeClr val="tx1"/>
                    </a:solidFill>
                    <a:ln w="25400" cap="flat" cmpd="sng" algn="ctr">
                      <a:solidFill>
                        <a:schemeClr val="tx1"/>
                      </a:solidFill>
                      <a:prstDash val="solid"/>
                    </a:ln>
                    <a:effectLst/>
                  </p:spPr>
                </p:cxnSp>
                <p:sp>
                  <p:nvSpPr>
                    <p:cNvPr id="861" name="Flowchart: Connector 8">
                      <a:extLst>
                        <a:ext uri="{FF2B5EF4-FFF2-40B4-BE49-F238E27FC236}">
                          <a16:creationId xmlns:a16="http://schemas.microsoft.com/office/drawing/2014/main" id="{773DFF95-A484-6429-B416-C06BDFE39B1B}"/>
                        </a:ext>
                      </a:extLst>
                    </p:cNvPr>
                    <p:cNvSpPr/>
                    <p:nvPr/>
                  </p:nvSpPr>
                  <p:spPr>
                    <a:xfrm>
                      <a:off x="749559" y="1329455"/>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62" name="Flowchart: Connector 9">
                      <a:extLst>
                        <a:ext uri="{FF2B5EF4-FFF2-40B4-BE49-F238E27FC236}">
                          <a16:creationId xmlns:a16="http://schemas.microsoft.com/office/drawing/2014/main" id="{E11C9281-F5E2-9693-1CAB-01BB16D0B568}"/>
                        </a:ext>
                      </a:extLst>
                    </p:cNvPr>
                    <p:cNvSpPr/>
                    <p:nvPr/>
                  </p:nvSpPr>
                  <p:spPr>
                    <a:xfrm>
                      <a:off x="755799" y="153350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63" name="Rectangle 862">
                      <a:extLst>
                        <a:ext uri="{FF2B5EF4-FFF2-40B4-BE49-F238E27FC236}">
                          <a16:creationId xmlns:a16="http://schemas.microsoft.com/office/drawing/2014/main" id="{7C81ADD1-6CAE-52AF-299F-195F00C518B1}"/>
                        </a:ext>
                      </a:extLst>
                    </p:cNvPr>
                    <p:cNvSpPr/>
                    <p:nvPr/>
                  </p:nvSpPr>
                  <p:spPr>
                    <a:xfrm>
                      <a:off x="279647" y="1188132"/>
                      <a:ext cx="556793"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64" name="Rectangle 863">
                      <a:extLst>
                        <a:ext uri="{FF2B5EF4-FFF2-40B4-BE49-F238E27FC236}">
                          <a16:creationId xmlns:a16="http://schemas.microsoft.com/office/drawing/2014/main" id="{7FE871C9-93B8-D0F9-A87F-74B88851B14F}"/>
                        </a:ext>
                      </a:extLst>
                    </p:cNvPr>
                    <p:cNvSpPr/>
                    <p:nvPr/>
                  </p:nvSpPr>
                  <p:spPr>
                    <a:xfrm>
                      <a:off x="398460" y="1422120"/>
                      <a:ext cx="327333" cy="493783"/>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65" name="Rectangle 864">
                      <a:extLst>
                        <a:ext uri="{FF2B5EF4-FFF2-40B4-BE49-F238E27FC236}">
                          <a16:creationId xmlns:a16="http://schemas.microsoft.com/office/drawing/2014/main" id="{49644BA9-01EF-53E6-51D9-1615DD1A66D6}"/>
                        </a:ext>
                      </a:extLst>
                    </p:cNvPr>
                    <p:cNvSpPr/>
                    <p:nvPr/>
                  </p:nvSpPr>
                  <p:spPr>
                    <a:xfrm>
                      <a:off x="1764192" y="1282635"/>
                      <a:ext cx="566440"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66" name="Straight Connector 865">
                      <a:extLst>
                        <a:ext uri="{FF2B5EF4-FFF2-40B4-BE49-F238E27FC236}">
                          <a16:creationId xmlns:a16="http://schemas.microsoft.com/office/drawing/2014/main" id="{0CD2D9F6-D384-9FDD-6C7A-A46F6B268BEF}"/>
                        </a:ext>
                      </a:extLst>
                    </p:cNvPr>
                    <p:cNvCxnSpPr/>
                    <p:nvPr/>
                  </p:nvCxnSpPr>
                  <p:spPr>
                    <a:xfrm flipH="1">
                      <a:off x="1545550" y="1572620"/>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7" name="Flowchart: Connector 11">
                      <a:extLst>
                        <a:ext uri="{FF2B5EF4-FFF2-40B4-BE49-F238E27FC236}">
                          <a16:creationId xmlns:a16="http://schemas.microsoft.com/office/drawing/2014/main" id="{069E3969-F157-F025-9914-254138E4A5A1}"/>
                        </a:ext>
                      </a:extLst>
                    </p:cNvPr>
                    <p:cNvSpPr/>
                    <p:nvPr/>
                  </p:nvSpPr>
                  <p:spPr>
                    <a:xfrm>
                      <a:off x="1829156" y="15370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sp>
                <p:nvSpPr>
                  <p:cNvPr id="857" name="Rectangle 856">
                    <a:extLst>
                      <a:ext uri="{FF2B5EF4-FFF2-40B4-BE49-F238E27FC236}">
                        <a16:creationId xmlns:a16="http://schemas.microsoft.com/office/drawing/2014/main" id="{B03D3E87-6006-1A33-1459-53AF74AD3965}"/>
                      </a:ext>
                    </a:extLst>
                  </p:cNvPr>
                  <p:cNvSpPr/>
                  <p:nvPr/>
                </p:nvSpPr>
                <p:spPr>
                  <a:xfrm>
                    <a:off x="3233577" y="1642024"/>
                    <a:ext cx="537504"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venir Next" panose="020B0503020202020204" pitchFamily="34" charset="0"/>
                      </a:rPr>
                      <a:t>1</a:t>
                    </a:r>
                    <a:endParaRPr kumimoji="0" lang="en-US" sz="1000" b="1" i="0" u="none" strike="noStrike" kern="1200" cap="none" spc="0" normalizeH="0" baseline="0" noProof="0" dirty="0">
                      <a:ln>
                        <a:noFill/>
                      </a:ln>
                      <a:solidFill>
                        <a:prstClr val="black"/>
                      </a:solidFill>
                      <a:effectLst/>
                      <a:uLnTx/>
                      <a:uFillTx/>
                      <a:latin typeface="Avenir Next" panose="020B0503020202020204" pitchFamily="34" charset="0"/>
                    </a:endParaRPr>
                  </a:p>
                </p:txBody>
              </p:sp>
            </p:grpSp>
            <p:cxnSp>
              <p:nvCxnSpPr>
                <p:cNvPr id="854" name="Straight Connector 853">
                  <a:extLst>
                    <a:ext uri="{FF2B5EF4-FFF2-40B4-BE49-F238E27FC236}">
                      <a16:creationId xmlns:a16="http://schemas.microsoft.com/office/drawing/2014/main" id="{2DEE7807-20DF-1BED-815E-38346DDB077C}"/>
                    </a:ext>
                  </a:extLst>
                </p:cNvPr>
                <p:cNvCxnSpPr>
                  <a:cxnSpLocks/>
                  <a:stCxn id="858" idx="4"/>
                </p:cNvCxnSpPr>
                <p:nvPr/>
              </p:nvCxnSpPr>
              <p:spPr>
                <a:xfrm flipH="1" flipV="1">
                  <a:off x="3516263" y="1728112"/>
                  <a:ext cx="365760" cy="0"/>
                </a:xfrm>
                <a:prstGeom prst="line">
                  <a:avLst/>
                </a:prstGeom>
                <a:solidFill>
                  <a:schemeClr val="tx1"/>
                </a:solidFill>
                <a:ln w="25400" cap="flat" cmpd="sng" algn="ctr">
                  <a:solidFill>
                    <a:schemeClr val="tx1"/>
                  </a:solidFill>
                  <a:prstDash val="solid"/>
                </a:ln>
                <a:effectLst/>
              </p:spPr>
            </p:cxnSp>
            <p:sp>
              <p:nvSpPr>
                <p:cNvPr id="855" name="Flowchart: Connector 9">
                  <a:extLst>
                    <a:ext uri="{FF2B5EF4-FFF2-40B4-BE49-F238E27FC236}">
                      <a16:creationId xmlns:a16="http://schemas.microsoft.com/office/drawing/2014/main" id="{C705D13B-8685-D2B6-5864-BC6EA0B0CA62}"/>
                    </a:ext>
                  </a:extLst>
                </p:cNvPr>
                <p:cNvSpPr/>
                <p:nvPr/>
              </p:nvSpPr>
              <p:spPr>
                <a:xfrm>
                  <a:off x="3464500" y="169297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grpSp>
      <p:sp>
        <p:nvSpPr>
          <p:cNvPr id="929" name="Rounded Rectangle 928">
            <a:extLst>
              <a:ext uri="{FF2B5EF4-FFF2-40B4-BE49-F238E27FC236}">
                <a16:creationId xmlns:a16="http://schemas.microsoft.com/office/drawing/2014/main" id="{6F18DF52-B1FA-3355-A072-D39B8AD0C954}"/>
              </a:ext>
            </a:extLst>
          </p:cNvPr>
          <p:cNvSpPr/>
          <p:nvPr/>
        </p:nvSpPr>
        <p:spPr>
          <a:xfrm>
            <a:off x="5717936" y="4281233"/>
            <a:ext cx="2944625" cy="1715944"/>
          </a:xfrm>
          <a:prstGeom prst="roundRect">
            <a:avLst>
              <a:gd name="adj" fmla="val 4316"/>
            </a:avLst>
          </a:prstGeom>
          <a:solidFill>
            <a:schemeClr val="bg1">
              <a:lumMod val="95000"/>
            </a:schemeClr>
          </a:solidFill>
          <a:ln w="28575">
            <a:solidFill>
              <a:schemeClr val="tx1"/>
            </a:solidFill>
            <a:prstDash val="dash"/>
          </a:ln>
        </p:spPr>
        <p:style>
          <a:lnRef idx="2">
            <a:schemeClr val="dk1"/>
          </a:lnRef>
          <a:fillRef idx="1">
            <a:schemeClr val="lt1"/>
          </a:fillRef>
          <a:effectRef idx="0">
            <a:schemeClr val="dk1"/>
          </a:effectRef>
          <a:fontRef idx="minor">
            <a:schemeClr val="dk1"/>
          </a:fontRef>
        </p:style>
        <p:txBody>
          <a:bodyPr lIns="0" tIns="0" rIns="0" bIns="0" rtlCol="0" anchor="t"/>
          <a:lstStyle/>
          <a:p>
            <a:pPr algn="ctr"/>
            <a:endParaRPr lang="en-US" sz="1400" b="1" dirty="0">
              <a:solidFill>
                <a:schemeClr val="tx1"/>
              </a:solidFill>
              <a:latin typeface="Cambria" panose="02040503050406030204" pitchFamily="18" charset="0"/>
              <a:cs typeface="Arial" panose="020B0604020202020204" pitchFamily="34" charset="0"/>
            </a:endParaRPr>
          </a:p>
        </p:txBody>
      </p:sp>
      <p:cxnSp>
        <p:nvCxnSpPr>
          <p:cNvPr id="808" name="Straight Connector 807">
            <a:extLst>
              <a:ext uri="{FF2B5EF4-FFF2-40B4-BE49-F238E27FC236}">
                <a16:creationId xmlns:a16="http://schemas.microsoft.com/office/drawing/2014/main" id="{83E1B20E-8580-9455-3526-F179312ACDCD}"/>
              </a:ext>
            </a:extLst>
          </p:cNvPr>
          <p:cNvCxnSpPr>
            <a:cxnSpLocks/>
            <a:stCxn id="921" idx="6"/>
          </p:cNvCxnSpPr>
          <p:nvPr/>
        </p:nvCxnSpPr>
        <p:spPr>
          <a:xfrm flipH="1">
            <a:off x="6862206" y="4716504"/>
            <a:ext cx="1257328" cy="872"/>
          </a:xfrm>
          <a:prstGeom prst="line">
            <a:avLst/>
          </a:prstGeom>
          <a:solidFill>
            <a:schemeClr val="tx1"/>
          </a:solidFill>
          <a:ln w="31750" cap="flat" cmpd="sng" algn="ctr">
            <a:solidFill>
              <a:schemeClr val="tx1"/>
            </a:solidFill>
            <a:prstDash val="solid"/>
          </a:ln>
          <a:effectLst/>
        </p:spPr>
      </p:cxnSp>
      <p:sp>
        <p:nvSpPr>
          <p:cNvPr id="811" name="Flowchart: Delay 3">
            <a:extLst>
              <a:ext uri="{FF2B5EF4-FFF2-40B4-BE49-F238E27FC236}">
                <a16:creationId xmlns:a16="http://schemas.microsoft.com/office/drawing/2014/main" id="{359EA596-6487-8B07-F365-F793D2D34602}"/>
              </a:ext>
            </a:extLst>
          </p:cNvPr>
          <p:cNvSpPr/>
          <p:nvPr/>
        </p:nvSpPr>
        <p:spPr>
          <a:xfrm>
            <a:off x="6678108" y="4497218"/>
            <a:ext cx="455041" cy="455041"/>
          </a:xfrm>
          <a:prstGeom prst="ellipse">
            <a:avLst/>
          </a:prstGeom>
          <a:solidFill>
            <a:schemeClr val="accent6">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latin typeface="Avenir Next" panose="020B0503020202020204" pitchFamily="34" charset="0"/>
              </a:rPr>
              <a:t>MAJ</a:t>
            </a:r>
          </a:p>
        </p:txBody>
      </p:sp>
      <p:grpSp>
        <p:nvGrpSpPr>
          <p:cNvPr id="871" name="Group 870">
            <a:extLst>
              <a:ext uri="{FF2B5EF4-FFF2-40B4-BE49-F238E27FC236}">
                <a16:creationId xmlns:a16="http://schemas.microsoft.com/office/drawing/2014/main" id="{953E17C1-8857-C40A-D90B-5840C0165137}"/>
              </a:ext>
            </a:extLst>
          </p:cNvPr>
          <p:cNvGrpSpPr/>
          <p:nvPr/>
        </p:nvGrpSpPr>
        <p:grpSpPr>
          <a:xfrm>
            <a:off x="5764422" y="4751132"/>
            <a:ext cx="639905" cy="338555"/>
            <a:chOff x="5620914" y="4259433"/>
            <a:chExt cx="689667" cy="364882"/>
          </a:xfrm>
        </p:grpSpPr>
        <p:sp>
          <p:nvSpPr>
            <p:cNvPr id="809" name="Flowchart: Connector 8">
              <a:extLst>
                <a:ext uri="{FF2B5EF4-FFF2-40B4-BE49-F238E27FC236}">
                  <a16:creationId xmlns:a16="http://schemas.microsoft.com/office/drawing/2014/main" id="{4CC137F9-4F06-FC2C-B320-5BA5BA63575C}"/>
                </a:ext>
              </a:extLst>
            </p:cNvPr>
            <p:cNvSpPr/>
            <p:nvPr/>
          </p:nvSpPr>
          <p:spPr>
            <a:xfrm>
              <a:off x="5977273" y="4394785"/>
              <a:ext cx="64008" cy="67301"/>
            </a:xfrm>
            <a:prstGeom prst="flowChartConnector">
              <a:avLst/>
            </a:prstGeom>
            <a:solidFill>
              <a:srgbClr val="C00000"/>
            </a:solidFill>
            <a:ln w="25400" cap="flat" cmpd="sng" algn="ctr">
              <a:solidFill>
                <a:srgbClr val="C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nvGrpSpPr>
            <p:cNvPr id="870" name="Group 869">
              <a:extLst>
                <a:ext uri="{FF2B5EF4-FFF2-40B4-BE49-F238E27FC236}">
                  <a16:creationId xmlns:a16="http://schemas.microsoft.com/office/drawing/2014/main" id="{ED92999F-6A26-4572-7717-DCCD554E915F}"/>
                </a:ext>
              </a:extLst>
            </p:cNvPr>
            <p:cNvGrpSpPr/>
            <p:nvPr/>
          </p:nvGrpSpPr>
          <p:grpSpPr>
            <a:xfrm>
              <a:off x="5620914" y="4259433"/>
              <a:ext cx="689667" cy="364882"/>
              <a:chOff x="5620914" y="4259433"/>
              <a:chExt cx="689667" cy="364882"/>
            </a:xfrm>
          </p:grpSpPr>
          <p:cxnSp>
            <p:nvCxnSpPr>
              <p:cNvPr id="806" name="Straight Connector 805">
                <a:extLst>
                  <a:ext uri="{FF2B5EF4-FFF2-40B4-BE49-F238E27FC236}">
                    <a16:creationId xmlns:a16="http://schemas.microsoft.com/office/drawing/2014/main" id="{07F307F7-CA23-7D5A-8DC6-904E7A4325AD}"/>
                  </a:ext>
                </a:extLst>
              </p:cNvPr>
              <p:cNvCxnSpPr/>
              <p:nvPr/>
            </p:nvCxnSpPr>
            <p:spPr>
              <a:xfrm flipH="1">
                <a:off x="6032825" y="4428435"/>
                <a:ext cx="277756" cy="0"/>
              </a:xfrm>
              <a:prstGeom prst="line">
                <a:avLst/>
              </a:prstGeom>
              <a:solidFill>
                <a:schemeClr val="tx1"/>
              </a:solidFill>
              <a:ln w="31750" cap="flat" cmpd="sng" algn="ctr">
                <a:solidFill>
                  <a:srgbClr val="C00000"/>
                </a:solidFill>
                <a:prstDash val="solid"/>
              </a:ln>
              <a:effectLst/>
            </p:spPr>
          </p:cxnSp>
          <p:sp>
            <p:nvSpPr>
              <p:cNvPr id="788" name="Rectangle 787">
                <a:extLst>
                  <a:ext uri="{FF2B5EF4-FFF2-40B4-BE49-F238E27FC236}">
                    <a16:creationId xmlns:a16="http://schemas.microsoft.com/office/drawing/2014/main" id="{5283EB26-F3D5-5BE5-2AFE-3C8ED3434756}"/>
                  </a:ext>
                </a:extLst>
              </p:cNvPr>
              <p:cNvSpPr/>
              <p:nvPr/>
            </p:nvSpPr>
            <p:spPr>
              <a:xfrm>
                <a:off x="5620914" y="4259433"/>
                <a:ext cx="345879" cy="364882"/>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Avenir Next" panose="020B0503020202020204" pitchFamily="34" charset="0"/>
                  </a:rPr>
                  <a:t>B</a:t>
                </a:r>
              </a:p>
            </p:txBody>
          </p:sp>
        </p:grpSp>
      </p:grpSp>
      <p:cxnSp>
        <p:nvCxnSpPr>
          <p:cNvPr id="802" name="Straight Connector 801">
            <a:extLst>
              <a:ext uri="{FF2B5EF4-FFF2-40B4-BE49-F238E27FC236}">
                <a16:creationId xmlns:a16="http://schemas.microsoft.com/office/drawing/2014/main" id="{EECE36D3-96B1-ED6B-75AE-90B2AB1F2937}"/>
              </a:ext>
            </a:extLst>
          </p:cNvPr>
          <p:cNvCxnSpPr>
            <a:cxnSpLocks/>
            <a:stCxn id="771" idx="2"/>
          </p:cNvCxnSpPr>
          <p:nvPr/>
        </p:nvCxnSpPr>
        <p:spPr>
          <a:xfrm flipH="1">
            <a:off x="6385606" y="5628880"/>
            <a:ext cx="292502" cy="0"/>
          </a:xfrm>
          <a:prstGeom prst="line">
            <a:avLst/>
          </a:prstGeom>
          <a:solidFill>
            <a:schemeClr val="tx1"/>
          </a:solidFill>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id="{14B3C86B-1883-CF01-CE18-413A37409070}"/>
              </a:ext>
            </a:extLst>
          </p:cNvPr>
          <p:cNvCxnSpPr>
            <a:cxnSpLocks/>
          </p:cNvCxnSpPr>
          <p:nvPr/>
        </p:nvCxnSpPr>
        <p:spPr>
          <a:xfrm>
            <a:off x="6395242" y="4709971"/>
            <a:ext cx="0" cy="196685"/>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3" name="Flowchart: Connector 9">
            <a:extLst>
              <a:ext uri="{FF2B5EF4-FFF2-40B4-BE49-F238E27FC236}">
                <a16:creationId xmlns:a16="http://schemas.microsoft.com/office/drawing/2014/main" id="{639F892F-A277-6996-0701-ABC05E5422FB}"/>
              </a:ext>
            </a:extLst>
          </p:cNvPr>
          <p:cNvSpPr/>
          <p:nvPr/>
        </p:nvSpPr>
        <p:spPr>
          <a:xfrm>
            <a:off x="6093409" y="4525417"/>
            <a:ext cx="59390" cy="62444"/>
          </a:xfrm>
          <a:prstGeom prst="flowChartConnector">
            <a:avLst/>
          </a:prstGeom>
          <a:solidFill>
            <a:srgbClr val="C00000"/>
          </a:solidFill>
          <a:ln w="25400" cap="flat" cmpd="sng" algn="ctr">
            <a:solidFill>
              <a:srgbClr val="C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nvGrpSpPr>
          <p:cNvPr id="872" name="Group 871">
            <a:extLst>
              <a:ext uri="{FF2B5EF4-FFF2-40B4-BE49-F238E27FC236}">
                <a16:creationId xmlns:a16="http://schemas.microsoft.com/office/drawing/2014/main" id="{17CA39AB-9D08-969F-40F9-05EF8037AE68}"/>
              </a:ext>
            </a:extLst>
          </p:cNvPr>
          <p:cNvGrpSpPr/>
          <p:nvPr/>
        </p:nvGrpSpPr>
        <p:grpSpPr>
          <a:xfrm>
            <a:off x="5764297" y="4416325"/>
            <a:ext cx="980450" cy="338554"/>
            <a:chOff x="5628542" y="5588905"/>
            <a:chExt cx="1056694" cy="364881"/>
          </a:xfrm>
        </p:grpSpPr>
        <p:cxnSp>
          <p:nvCxnSpPr>
            <p:cNvPr id="804" name="Straight Connector 803">
              <a:extLst>
                <a:ext uri="{FF2B5EF4-FFF2-40B4-BE49-F238E27FC236}">
                  <a16:creationId xmlns:a16="http://schemas.microsoft.com/office/drawing/2014/main" id="{4A8FC346-1DD5-EB54-ADE2-3B9F274168A1}"/>
                </a:ext>
              </a:extLst>
            </p:cNvPr>
            <p:cNvCxnSpPr>
              <a:cxnSpLocks/>
            </p:cNvCxnSpPr>
            <p:nvPr/>
          </p:nvCxnSpPr>
          <p:spPr>
            <a:xfrm flipH="1">
              <a:off x="6180668" y="5747910"/>
              <a:ext cx="504568" cy="0"/>
            </a:xfrm>
            <a:prstGeom prst="line">
              <a:avLst/>
            </a:prstGeom>
            <a:solidFill>
              <a:schemeClr val="tx1"/>
            </a:solidFill>
            <a:ln w="31750" cap="flat" cmpd="sng" algn="ctr">
              <a:solidFill>
                <a:schemeClr val="tx1"/>
              </a:solidFill>
              <a:prstDash val="solid"/>
            </a:ln>
            <a:effectLst/>
          </p:spPr>
        </p:cxnSp>
        <p:sp>
          <p:nvSpPr>
            <p:cNvPr id="794" name="Rectangle 793">
              <a:extLst>
                <a:ext uri="{FF2B5EF4-FFF2-40B4-BE49-F238E27FC236}">
                  <a16:creationId xmlns:a16="http://schemas.microsoft.com/office/drawing/2014/main" id="{6349C753-DA9D-6100-249A-D074B9B8CD74}"/>
                </a:ext>
              </a:extLst>
            </p:cNvPr>
            <p:cNvSpPr/>
            <p:nvPr/>
          </p:nvSpPr>
          <p:spPr>
            <a:xfrm>
              <a:off x="5628542" y="5588905"/>
              <a:ext cx="487546" cy="364881"/>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rgbClr val="C00000"/>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srgbClr val="C00000"/>
                  </a:solidFill>
                  <a:effectLst/>
                  <a:uLnTx/>
                  <a:uFillTx/>
                  <a:latin typeface="Avenir Next" panose="020B0503020202020204" pitchFamily="34" charset="0"/>
                </a:rPr>
                <a:t>in</a:t>
              </a:r>
              <a:endParaRPr kumimoji="0" lang="en-US" sz="1600" b="0" i="0" u="none" strike="noStrike" kern="1200" cap="none" spc="0" normalizeH="0" baseline="-25000" noProof="0" dirty="0">
                <a:ln>
                  <a:noFill/>
                </a:ln>
                <a:solidFill>
                  <a:srgbClr val="C00000"/>
                </a:solidFill>
                <a:effectLst/>
                <a:uLnTx/>
                <a:uFillTx/>
                <a:latin typeface="Avenir Next" panose="020B0503020202020204" pitchFamily="34" charset="0"/>
              </a:endParaRPr>
            </a:p>
          </p:txBody>
        </p:sp>
      </p:grpSp>
      <p:grpSp>
        <p:nvGrpSpPr>
          <p:cNvPr id="869" name="Group 868">
            <a:extLst>
              <a:ext uri="{FF2B5EF4-FFF2-40B4-BE49-F238E27FC236}">
                <a16:creationId xmlns:a16="http://schemas.microsoft.com/office/drawing/2014/main" id="{EE277DB1-462E-E0F6-F525-E3BEDEF23CE9}"/>
              </a:ext>
            </a:extLst>
          </p:cNvPr>
          <p:cNvGrpSpPr/>
          <p:nvPr/>
        </p:nvGrpSpPr>
        <p:grpSpPr>
          <a:xfrm>
            <a:off x="5754051" y="5022429"/>
            <a:ext cx="1728406" cy="338554"/>
            <a:chOff x="5609762" y="4441271"/>
            <a:chExt cx="1862815" cy="364881"/>
          </a:xfrm>
        </p:grpSpPr>
        <p:cxnSp>
          <p:nvCxnSpPr>
            <p:cNvPr id="774" name="Straight Connector 773">
              <a:extLst>
                <a:ext uri="{FF2B5EF4-FFF2-40B4-BE49-F238E27FC236}">
                  <a16:creationId xmlns:a16="http://schemas.microsoft.com/office/drawing/2014/main" id="{89C2E8FD-7FAA-4094-28F8-4BB0EAEDFD0F}"/>
                </a:ext>
              </a:extLst>
            </p:cNvPr>
            <p:cNvCxnSpPr>
              <a:cxnSpLocks/>
            </p:cNvCxnSpPr>
            <p:nvPr/>
          </p:nvCxnSpPr>
          <p:spPr>
            <a:xfrm>
              <a:off x="6475285" y="4606569"/>
              <a:ext cx="997292" cy="0"/>
            </a:xfrm>
            <a:prstGeom prst="line">
              <a:avLst/>
            </a:prstGeom>
            <a:ln w="31750"/>
          </p:spPr>
          <p:style>
            <a:lnRef idx="1">
              <a:schemeClr val="dk1"/>
            </a:lnRef>
            <a:fillRef idx="0">
              <a:schemeClr val="dk1"/>
            </a:fillRef>
            <a:effectRef idx="0">
              <a:schemeClr val="dk1"/>
            </a:effectRef>
            <a:fontRef idx="minor">
              <a:schemeClr val="tx1"/>
            </a:fontRef>
          </p:style>
        </p:cxnSp>
        <p:sp>
          <p:nvSpPr>
            <p:cNvPr id="775" name="Flowchart: Connector 8">
              <a:extLst>
                <a:ext uri="{FF2B5EF4-FFF2-40B4-BE49-F238E27FC236}">
                  <a16:creationId xmlns:a16="http://schemas.microsoft.com/office/drawing/2014/main" id="{10F50C91-89BB-274C-B5CD-BD0B2BEDC47C}"/>
                </a:ext>
              </a:extLst>
            </p:cNvPr>
            <p:cNvSpPr/>
            <p:nvPr/>
          </p:nvSpPr>
          <p:spPr>
            <a:xfrm>
              <a:off x="5976633" y="4577180"/>
              <a:ext cx="64008" cy="64008"/>
            </a:xfrm>
            <a:prstGeom prst="flowChartConnector">
              <a:avLst/>
            </a:prstGeom>
            <a:solidFill>
              <a:srgbClr val="C00000"/>
            </a:solidFill>
            <a:ln w="25400" cap="flat" cmpd="sng" algn="ctr">
              <a:solidFill>
                <a:srgbClr val="C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776" name="Rectangle 775">
              <a:extLst>
                <a:ext uri="{FF2B5EF4-FFF2-40B4-BE49-F238E27FC236}">
                  <a16:creationId xmlns:a16="http://schemas.microsoft.com/office/drawing/2014/main" id="{9FEDD56A-4FAD-AC78-05E0-90C7EF22E686}"/>
                </a:ext>
              </a:extLst>
            </p:cNvPr>
            <p:cNvSpPr/>
            <p:nvPr/>
          </p:nvSpPr>
          <p:spPr>
            <a:xfrm>
              <a:off x="5609762" y="4441271"/>
              <a:ext cx="359698" cy="364881"/>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Avenir Next" panose="020B0503020202020204" pitchFamily="34" charset="0"/>
                </a:rPr>
                <a:t>A</a:t>
              </a:r>
            </a:p>
          </p:txBody>
        </p:sp>
      </p:grpSp>
      <p:cxnSp>
        <p:nvCxnSpPr>
          <p:cNvPr id="877" name="Straight Connector 876">
            <a:extLst>
              <a:ext uri="{FF2B5EF4-FFF2-40B4-BE49-F238E27FC236}">
                <a16:creationId xmlns:a16="http://schemas.microsoft.com/office/drawing/2014/main" id="{C16CB8D8-CBE4-F982-04DC-5CD579295FB3}"/>
              </a:ext>
            </a:extLst>
          </p:cNvPr>
          <p:cNvCxnSpPr>
            <a:cxnSpLocks/>
          </p:cNvCxnSpPr>
          <p:nvPr/>
        </p:nvCxnSpPr>
        <p:spPr>
          <a:xfrm flipH="1" flipV="1">
            <a:off x="6382692" y="4718702"/>
            <a:ext cx="300642" cy="6038"/>
          </a:xfrm>
          <a:prstGeom prst="line">
            <a:avLst/>
          </a:prstGeom>
          <a:solidFill>
            <a:schemeClr val="tx1"/>
          </a:solidFill>
          <a:ln w="31750" cap="flat" cmpd="sng" algn="ctr">
            <a:solidFill>
              <a:schemeClr val="tx1"/>
            </a:solidFill>
            <a:prstDash val="solid"/>
          </a:ln>
          <a:effectLst/>
        </p:spPr>
      </p:cxnSp>
      <p:cxnSp>
        <p:nvCxnSpPr>
          <p:cNvPr id="884" name="Straight Connector 883">
            <a:extLst>
              <a:ext uri="{FF2B5EF4-FFF2-40B4-BE49-F238E27FC236}">
                <a16:creationId xmlns:a16="http://schemas.microsoft.com/office/drawing/2014/main" id="{5644794E-A49B-E8D6-39D5-34F930FA1FA7}"/>
              </a:ext>
            </a:extLst>
          </p:cNvPr>
          <p:cNvCxnSpPr>
            <a:cxnSpLocks/>
          </p:cNvCxnSpPr>
          <p:nvPr/>
        </p:nvCxnSpPr>
        <p:spPr>
          <a:xfrm>
            <a:off x="6277303" y="4558006"/>
            <a:ext cx="0" cy="905229"/>
          </a:xfrm>
          <a:prstGeom prst="line">
            <a:avLst/>
          </a:prstGeom>
          <a:ln w="317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1" name="Straight Connector 890">
            <a:extLst>
              <a:ext uri="{FF2B5EF4-FFF2-40B4-BE49-F238E27FC236}">
                <a16:creationId xmlns:a16="http://schemas.microsoft.com/office/drawing/2014/main" id="{F0121CA0-907E-8E19-EAA8-CC04C60608DA}"/>
              </a:ext>
            </a:extLst>
          </p:cNvPr>
          <p:cNvCxnSpPr>
            <a:cxnSpLocks/>
          </p:cNvCxnSpPr>
          <p:nvPr/>
        </p:nvCxnSpPr>
        <p:spPr>
          <a:xfrm flipH="1">
            <a:off x="6545421" y="4906656"/>
            <a:ext cx="222441" cy="0"/>
          </a:xfrm>
          <a:prstGeom prst="line">
            <a:avLst/>
          </a:prstGeom>
          <a:solidFill>
            <a:schemeClr val="tx1"/>
          </a:solidFill>
          <a:ln w="31750" cap="flat" cmpd="sng" algn="ctr">
            <a:solidFill>
              <a:schemeClr val="tx1"/>
            </a:solidFill>
            <a:prstDash val="solid"/>
          </a:ln>
          <a:effectLst/>
        </p:spPr>
      </p:cxnSp>
      <p:cxnSp>
        <p:nvCxnSpPr>
          <p:cNvPr id="893" name="Straight Connector 892">
            <a:extLst>
              <a:ext uri="{FF2B5EF4-FFF2-40B4-BE49-F238E27FC236}">
                <a16:creationId xmlns:a16="http://schemas.microsoft.com/office/drawing/2014/main" id="{5495E784-F054-6078-F290-F12D82CD9C5D}"/>
              </a:ext>
            </a:extLst>
          </p:cNvPr>
          <p:cNvCxnSpPr>
            <a:cxnSpLocks/>
          </p:cNvCxnSpPr>
          <p:nvPr/>
        </p:nvCxnSpPr>
        <p:spPr>
          <a:xfrm flipH="1">
            <a:off x="6543960" y="5804133"/>
            <a:ext cx="222441" cy="0"/>
          </a:xfrm>
          <a:prstGeom prst="line">
            <a:avLst/>
          </a:prstGeom>
          <a:solidFill>
            <a:schemeClr val="tx1"/>
          </a:solidFill>
          <a:ln w="31750" cap="flat" cmpd="sng" algn="ctr">
            <a:solidFill>
              <a:srgbClr val="C00000"/>
            </a:solidFill>
            <a:prstDash val="solid"/>
          </a:ln>
          <a:effectLst/>
        </p:spPr>
      </p:cxnSp>
      <p:cxnSp>
        <p:nvCxnSpPr>
          <p:cNvPr id="896" name="Straight Connector 895">
            <a:extLst>
              <a:ext uri="{FF2B5EF4-FFF2-40B4-BE49-F238E27FC236}">
                <a16:creationId xmlns:a16="http://schemas.microsoft.com/office/drawing/2014/main" id="{B7F49A1B-3B03-06EF-6C3E-5183D0745631}"/>
              </a:ext>
            </a:extLst>
          </p:cNvPr>
          <p:cNvCxnSpPr>
            <a:cxnSpLocks/>
          </p:cNvCxnSpPr>
          <p:nvPr/>
        </p:nvCxnSpPr>
        <p:spPr>
          <a:xfrm flipH="1">
            <a:off x="6268885" y="5455119"/>
            <a:ext cx="490141" cy="0"/>
          </a:xfrm>
          <a:prstGeom prst="line">
            <a:avLst/>
          </a:prstGeom>
          <a:solidFill>
            <a:schemeClr val="tx1"/>
          </a:solidFill>
          <a:ln w="31750" cap="flat" cmpd="sng" algn="ctr">
            <a:solidFill>
              <a:srgbClr val="C00000"/>
            </a:solidFill>
            <a:prstDash val="solid"/>
          </a:ln>
          <a:effectLst/>
        </p:spPr>
      </p:cxnSp>
      <p:cxnSp>
        <p:nvCxnSpPr>
          <p:cNvPr id="901" name="Straight Connector 900">
            <a:extLst>
              <a:ext uri="{FF2B5EF4-FFF2-40B4-BE49-F238E27FC236}">
                <a16:creationId xmlns:a16="http://schemas.microsoft.com/office/drawing/2014/main" id="{A4503AC7-78F8-C114-AFCD-8C0DE1CCC202}"/>
              </a:ext>
            </a:extLst>
          </p:cNvPr>
          <p:cNvCxnSpPr>
            <a:cxnSpLocks/>
          </p:cNvCxnSpPr>
          <p:nvPr/>
        </p:nvCxnSpPr>
        <p:spPr>
          <a:xfrm flipH="1">
            <a:off x="7334944" y="5348409"/>
            <a:ext cx="222441" cy="0"/>
          </a:xfrm>
          <a:prstGeom prst="line">
            <a:avLst/>
          </a:prstGeom>
          <a:solidFill>
            <a:schemeClr val="tx1"/>
          </a:solidFill>
          <a:ln w="31750" cap="flat" cmpd="sng" algn="ctr">
            <a:solidFill>
              <a:schemeClr val="tx1"/>
            </a:solidFill>
            <a:prstDash val="solid"/>
          </a:ln>
          <a:effectLst/>
        </p:spPr>
      </p:cxnSp>
      <p:cxnSp>
        <p:nvCxnSpPr>
          <p:cNvPr id="902" name="Straight Connector 901">
            <a:extLst>
              <a:ext uri="{FF2B5EF4-FFF2-40B4-BE49-F238E27FC236}">
                <a16:creationId xmlns:a16="http://schemas.microsoft.com/office/drawing/2014/main" id="{D6E44FDD-E4EB-EF3E-1C77-95D37E66A311}"/>
              </a:ext>
            </a:extLst>
          </p:cNvPr>
          <p:cNvCxnSpPr>
            <a:cxnSpLocks/>
          </p:cNvCxnSpPr>
          <p:nvPr/>
        </p:nvCxnSpPr>
        <p:spPr>
          <a:xfrm flipH="1">
            <a:off x="7353329" y="4996238"/>
            <a:ext cx="222441" cy="0"/>
          </a:xfrm>
          <a:prstGeom prst="line">
            <a:avLst/>
          </a:prstGeom>
          <a:solidFill>
            <a:schemeClr val="tx1"/>
          </a:solidFill>
          <a:ln w="31750" cap="flat" cmpd="sng" algn="ctr">
            <a:solidFill>
              <a:schemeClr val="tx1"/>
            </a:solidFill>
            <a:prstDash val="solid"/>
          </a:ln>
          <a:effectLst/>
        </p:spPr>
      </p:cxnSp>
      <p:cxnSp>
        <p:nvCxnSpPr>
          <p:cNvPr id="904" name="Straight Connector 903">
            <a:extLst>
              <a:ext uri="{FF2B5EF4-FFF2-40B4-BE49-F238E27FC236}">
                <a16:creationId xmlns:a16="http://schemas.microsoft.com/office/drawing/2014/main" id="{11942570-220F-161F-722D-CA99368C4D28}"/>
              </a:ext>
            </a:extLst>
          </p:cNvPr>
          <p:cNvCxnSpPr>
            <a:cxnSpLocks/>
          </p:cNvCxnSpPr>
          <p:nvPr/>
        </p:nvCxnSpPr>
        <p:spPr>
          <a:xfrm>
            <a:off x="7340050" y="4709577"/>
            <a:ext cx="0" cy="300312"/>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7" name="Straight Connector 906">
            <a:extLst>
              <a:ext uri="{FF2B5EF4-FFF2-40B4-BE49-F238E27FC236}">
                <a16:creationId xmlns:a16="http://schemas.microsoft.com/office/drawing/2014/main" id="{487CC21C-8CB7-282C-DF59-A1D0AC5E979F}"/>
              </a:ext>
            </a:extLst>
          </p:cNvPr>
          <p:cNvCxnSpPr>
            <a:cxnSpLocks/>
          </p:cNvCxnSpPr>
          <p:nvPr/>
        </p:nvCxnSpPr>
        <p:spPr>
          <a:xfrm>
            <a:off x="7340050" y="5337144"/>
            <a:ext cx="0" cy="300312"/>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8" name="Rectangle 797">
            <a:extLst>
              <a:ext uri="{FF2B5EF4-FFF2-40B4-BE49-F238E27FC236}">
                <a16:creationId xmlns:a16="http://schemas.microsoft.com/office/drawing/2014/main" id="{A6C6DA5A-2812-DC6A-DD46-B2E4B2AD9CAE}"/>
              </a:ext>
            </a:extLst>
          </p:cNvPr>
          <p:cNvSpPr/>
          <p:nvPr/>
        </p:nvSpPr>
        <p:spPr>
          <a:xfrm>
            <a:off x="8072037" y="5016292"/>
            <a:ext cx="577386" cy="31412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Sum</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00" name="Straight Connector 799">
            <a:extLst>
              <a:ext uri="{FF2B5EF4-FFF2-40B4-BE49-F238E27FC236}">
                <a16:creationId xmlns:a16="http://schemas.microsoft.com/office/drawing/2014/main" id="{BC8CC195-6DFC-29FB-45A9-58CDBBDB57BE}"/>
              </a:ext>
            </a:extLst>
          </p:cNvPr>
          <p:cNvCxnSpPr>
            <a:cxnSpLocks/>
            <a:stCxn id="773" idx="6"/>
            <a:endCxn id="797" idx="6"/>
          </p:cNvCxnSpPr>
          <p:nvPr/>
        </p:nvCxnSpPr>
        <p:spPr>
          <a:xfrm flipV="1">
            <a:off x="7931440" y="5172162"/>
            <a:ext cx="188094" cy="1107"/>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97" name="Flowchart: Connector 11">
            <a:extLst>
              <a:ext uri="{FF2B5EF4-FFF2-40B4-BE49-F238E27FC236}">
                <a16:creationId xmlns:a16="http://schemas.microsoft.com/office/drawing/2014/main" id="{0CBC1100-34E1-40DD-A673-5ED05C4EEA0D}"/>
              </a:ext>
            </a:extLst>
          </p:cNvPr>
          <p:cNvSpPr/>
          <p:nvPr/>
        </p:nvSpPr>
        <p:spPr>
          <a:xfrm>
            <a:off x="8060144" y="5140940"/>
            <a:ext cx="59390" cy="62444"/>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773" name="Flowchart: Delay 3">
            <a:extLst>
              <a:ext uri="{FF2B5EF4-FFF2-40B4-BE49-F238E27FC236}">
                <a16:creationId xmlns:a16="http://schemas.microsoft.com/office/drawing/2014/main" id="{6FAF895A-9979-77E9-0411-F9BD984867F3}"/>
              </a:ext>
            </a:extLst>
          </p:cNvPr>
          <p:cNvSpPr/>
          <p:nvPr/>
        </p:nvSpPr>
        <p:spPr>
          <a:xfrm>
            <a:off x="7476399" y="4945748"/>
            <a:ext cx="455041" cy="455042"/>
          </a:xfrm>
          <a:prstGeom prst="ellipse">
            <a:avLst/>
          </a:prstGeom>
          <a:solidFill>
            <a:schemeClr val="accent1">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latin typeface="Avenir Next" panose="020B0503020202020204" pitchFamily="34" charset="0"/>
              </a:rPr>
              <a:t>MAJ</a:t>
            </a:r>
          </a:p>
        </p:txBody>
      </p:sp>
      <p:cxnSp>
        <p:nvCxnSpPr>
          <p:cNvPr id="908" name="Straight Connector 907">
            <a:extLst>
              <a:ext uri="{FF2B5EF4-FFF2-40B4-BE49-F238E27FC236}">
                <a16:creationId xmlns:a16="http://schemas.microsoft.com/office/drawing/2014/main" id="{1C61309B-E01B-522F-30A0-6CC5845F3976}"/>
              </a:ext>
            </a:extLst>
          </p:cNvPr>
          <p:cNvCxnSpPr>
            <a:cxnSpLocks/>
            <a:endCxn id="771" idx="6"/>
          </p:cNvCxnSpPr>
          <p:nvPr/>
        </p:nvCxnSpPr>
        <p:spPr>
          <a:xfrm flipH="1">
            <a:off x="7133149" y="5628880"/>
            <a:ext cx="220180" cy="0"/>
          </a:xfrm>
          <a:prstGeom prst="line">
            <a:avLst/>
          </a:prstGeom>
          <a:solidFill>
            <a:schemeClr val="tx1"/>
          </a:solidFill>
          <a:ln w="31750" cap="flat" cmpd="sng" algn="ctr">
            <a:solidFill>
              <a:schemeClr val="accent6"/>
            </a:solidFill>
            <a:prstDash val="solid"/>
          </a:ln>
          <a:effectLst/>
        </p:spPr>
      </p:cxnSp>
      <p:sp>
        <p:nvSpPr>
          <p:cNvPr id="917" name="Flowchart: Connector 11">
            <a:extLst>
              <a:ext uri="{FF2B5EF4-FFF2-40B4-BE49-F238E27FC236}">
                <a16:creationId xmlns:a16="http://schemas.microsoft.com/office/drawing/2014/main" id="{118413F0-7795-918C-792B-CAAFDCEC05C1}"/>
              </a:ext>
            </a:extLst>
          </p:cNvPr>
          <p:cNvSpPr/>
          <p:nvPr/>
        </p:nvSpPr>
        <p:spPr>
          <a:xfrm>
            <a:off x="7487049" y="4962111"/>
            <a:ext cx="59390" cy="62444"/>
          </a:xfrm>
          <a:prstGeom prst="flowChartConnector">
            <a:avLst/>
          </a:prstGeom>
          <a:solidFill>
            <a:schemeClr val="bg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919" name="Rectangle 918">
            <a:extLst>
              <a:ext uri="{FF2B5EF4-FFF2-40B4-BE49-F238E27FC236}">
                <a16:creationId xmlns:a16="http://schemas.microsoft.com/office/drawing/2014/main" id="{A682C979-5100-CE30-D6AD-F38CFF005AA0}"/>
              </a:ext>
            </a:extLst>
          </p:cNvPr>
          <p:cNvSpPr/>
          <p:nvPr/>
        </p:nvSpPr>
        <p:spPr>
          <a:xfrm>
            <a:off x="8072037" y="4560634"/>
            <a:ext cx="508968" cy="31412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prstClr val="black"/>
                </a:solidFill>
                <a:effectLst/>
                <a:uLnTx/>
                <a:uFillTx/>
                <a:latin typeface="Avenir Next" panose="020B0503020202020204" pitchFamily="34" charset="0"/>
              </a:rPr>
              <a:t>out</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sp>
        <p:nvSpPr>
          <p:cNvPr id="921" name="Flowchart: Connector 11">
            <a:extLst>
              <a:ext uri="{FF2B5EF4-FFF2-40B4-BE49-F238E27FC236}">
                <a16:creationId xmlns:a16="http://schemas.microsoft.com/office/drawing/2014/main" id="{F4C1BA72-7FD1-1DAC-5B90-01E5740E5E5E}"/>
              </a:ext>
            </a:extLst>
          </p:cNvPr>
          <p:cNvSpPr/>
          <p:nvPr/>
        </p:nvSpPr>
        <p:spPr>
          <a:xfrm>
            <a:off x="8060144" y="4685282"/>
            <a:ext cx="59390" cy="62444"/>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771" name="Flowchart: Delay 3">
            <a:extLst>
              <a:ext uri="{FF2B5EF4-FFF2-40B4-BE49-F238E27FC236}">
                <a16:creationId xmlns:a16="http://schemas.microsoft.com/office/drawing/2014/main" id="{13E2CF0A-2157-DBB6-DA05-2B9A662171E2}"/>
              </a:ext>
            </a:extLst>
          </p:cNvPr>
          <p:cNvSpPr/>
          <p:nvPr/>
        </p:nvSpPr>
        <p:spPr>
          <a:xfrm>
            <a:off x="6678108" y="5401359"/>
            <a:ext cx="455041" cy="455042"/>
          </a:xfrm>
          <a:prstGeom prst="ellipse">
            <a:avLst/>
          </a:prstGeom>
          <a:solidFill>
            <a:schemeClr val="accent2">
              <a:lumMod val="20000"/>
              <a:lumOff val="80000"/>
            </a:schemeClr>
          </a:solidFill>
          <a:ln w="38100" cap="flat" cmpd="sng" algn="ctr">
            <a:solidFill>
              <a:srgbClr val="C00000"/>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C00000"/>
                </a:solidFill>
                <a:effectLst/>
                <a:uLnTx/>
                <a:uFillTx/>
                <a:latin typeface="Avenir Next" panose="020B0503020202020204" pitchFamily="34" charset="0"/>
              </a:rPr>
              <a:t>MAJ</a:t>
            </a:r>
          </a:p>
        </p:txBody>
      </p:sp>
      <p:cxnSp>
        <p:nvCxnSpPr>
          <p:cNvPr id="898" name="Straight Connector 897">
            <a:extLst>
              <a:ext uri="{FF2B5EF4-FFF2-40B4-BE49-F238E27FC236}">
                <a16:creationId xmlns:a16="http://schemas.microsoft.com/office/drawing/2014/main" id="{4BDDE529-15A3-EAC8-1C9F-790F799507C8}"/>
              </a:ext>
            </a:extLst>
          </p:cNvPr>
          <p:cNvCxnSpPr>
            <a:cxnSpLocks/>
          </p:cNvCxnSpPr>
          <p:nvPr/>
        </p:nvCxnSpPr>
        <p:spPr>
          <a:xfrm>
            <a:off x="8231927" y="2342621"/>
            <a:ext cx="20262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900" name="Group 899">
            <a:extLst>
              <a:ext uri="{FF2B5EF4-FFF2-40B4-BE49-F238E27FC236}">
                <a16:creationId xmlns:a16="http://schemas.microsoft.com/office/drawing/2014/main" id="{2DD73A79-92C9-5610-FC07-A491CB55C7A7}"/>
              </a:ext>
            </a:extLst>
          </p:cNvPr>
          <p:cNvGrpSpPr/>
          <p:nvPr/>
        </p:nvGrpSpPr>
        <p:grpSpPr>
          <a:xfrm>
            <a:off x="1966761" y="3103261"/>
            <a:ext cx="1184734" cy="191086"/>
            <a:chOff x="2058103" y="2017072"/>
            <a:chExt cx="1184734" cy="191086"/>
          </a:xfrm>
          <a:solidFill>
            <a:srgbClr val="FFCA39"/>
          </a:solidFill>
        </p:grpSpPr>
        <p:cxnSp>
          <p:nvCxnSpPr>
            <p:cNvPr id="905" name="Straight Connector 904">
              <a:extLst>
                <a:ext uri="{FF2B5EF4-FFF2-40B4-BE49-F238E27FC236}">
                  <a16:creationId xmlns:a16="http://schemas.microsoft.com/office/drawing/2014/main" id="{BF7C95D9-AA1B-CC71-3BAF-A97B7333B931}"/>
                </a:ext>
              </a:extLst>
            </p:cNvPr>
            <p:cNvCxnSpPr>
              <a:cxnSpLocks/>
              <a:stCxn id="912" idx="6"/>
            </p:cNvCxnSpPr>
            <p:nvPr/>
          </p:nvCxnSpPr>
          <p:spPr>
            <a:xfrm flipH="1">
              <a:off x="2058103" y="2112615"/>
              <a:ext cx="1184734" cy="1"/>
            </a:xfrm>
            <a:prstGeom prst="line">
              <a:avLst/>
            </a:prstGeom>
            <a:grpFill/>
            <a:ln w="2540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906" name="Oval 905">
              <a:extLst>
                <a:ext uri="{FF2B5EF4-FFF2-40B4-BE49-F238E27FC236}">
                  <a16:creationId xmlns:a16="http://schemas.microsoft.com/office/drawing/2014/main" id="{C5239612-8651-D173-DEE7-44BAD3BA3A73}"/>
                </a:ext>
              </a:extLst>
            </p:cNvPr>
            <p:cNvSpPr/>
            <p:nvPr/>
          </p:nvSpPr>
          <p:spPr>
            <a:xfrm>
              <a:off x="2134538" y="2017072"/>
              <a:ext cx="191086" cy="191086"/>
            </a:xfrm>
            <a:prstGeom prst="ellipse">
              <a:avLst/>
            </a:prstGeom>
            <a:grp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09" name="Oval 908">
              <a:extLst>
                <a:ext uri="{FF2B5EF4-FFF2-40B4-BE49-F238E27FC236}">
                  <a16:creationId xmlns:a16="http://schemas.microsoft.com/office/drawing/2014/main" id="{BDB0F936-D53B-278A-C01D-82C986E6B44E}"/>
                </a:ext>
              </a:extLst>
            </p:cNvPr>
            <p:cNvSpPr/>
            <p:nvPr/>
          </p:nvSpPr>
          <p:spPr>
            <a:xfrm>
              <a:off x="2363841" y="2017072"/>
              <a:ext cx="191086" cy="191086"/>
            </a:xfrm>
            <a:prstGeom prst="ellipse">
              <a:avLst/>
            </a:prstGeom>
            <a:grp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10" name="Oval 909">
              <a:extLst>
                <a:ext uri="{FF2B5EF4-FFF2-40B4-BE49-F238E27FC236}">
                  <a16:creationId xmlns:a16="http://schemas.microsoft.com/office/drawing/2014/main" id="{40BC04B0-9E17-278F-3EA2-B38573F31271}"/>
                </a:ext>
              </a:extLst>
            </p:cNvPr>
            <p:cNvSpPr/>
            <p:nvPr/>
          </p:nvSpPr>
          <p:spPr>
            <a:xfrm>
              <a:off x="2593144" y="2017072"/>
              <a:ext cx="191086" cy="191086"/>
            </a:xfrm>
            <a:prstGeom prst="ellipse">
              <a:avLst/>
            </a:prstGeom>
            <a:grp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11" name="Oval 910">
              <a:extLst>
                <a:ext uri="{FF2B5EF4-FFF2-40B4-BE49-F238E27FC236}">
                  <a16:creationId xmlns:a16="http://schemas.microsoft.com/office/drawing/2014/main" id="{55527DDD-FD2B-2BC0-577F-BF2A6227B683}"/>
                </a:ext>
              </a:extLst>
            </p:cNvPr>
            <p:cNvSpPr/>
            <p:nvPr/>
          </p:nvSpPr>
          <p:spPr>
            <a:xfrm>
              <a:off x="2822448" y="2017072"/>
              <a:ext cx="191086" cy="191086"/>
            </a:xfrm>
            <a:prstGeom prst="ellipse">
              <a:avLst/>
            </a:prstGeom>
            <a:grp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12" name="Oval 911">
              <a:extLst>
                <a:ext uri="{FF2B5EF4-FFF2-40B4-BE49-F238E27FC236}">
                  <a16:creationId xmlns:a16="http://schemas.microsoft.com/office/drawing/2014/main" id="{86486567-31B0-7EE4-5C18-387E7DD94E92}"/>
                </a:ext>
              </a:extLst>
            </p:cNvPr>
            <p:cNvSpPr/>
            <p:nvPr/>
          </p:nvSpPr>
          <p:spPr>
            <a:xfrm>
              <a:off x="3051751" y="2017072"/>
              <a:ext cx="191086" cy="191086"/>
            </a:xfrm>
            <a:prstGeom prst="ellipse">
              <a:avLst/>
            </a:prstGeom>
            <a:grp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913" name="Group 912">
            <a:extLst>
              <a:ext uri="{FF2B5EF4-FFF2-40B4-BE49-F238E27FC236}">
                <a16:creationId xmlns:a16="http://schemas.microsoft.com/office/drawing/2014/main" id="{54AB254C-0CEC-95CA-AAEB-CEDA51FDBEC0}"/>
              </a:ext>
            </a:extLst>
          </p:cNvPr>
          <p:cNvGrpSpPr/>
          <p:nvPr/>
        </p:nvGrpSpPr>
        <p:grpSpPr>
          <a:xfrm>
            <a:off x="3524289" y="3103261"/>
            <a:ext cx="1184734" cy="191086"/>
            <a:chOff x="3615631" y="2017072"/>
            <a:chExt cx="1184734" cy="191086"/>
          </a:xfrm>
          <a:solidFill>
            <a:srgbClr val="FFCA39"/>
          </a:solidFill>
        </p:grpSpPr>
        <p:cxnSp>
          <p:nvCxnSpPr>
            <p:cNvPr id="915" name="Straight Connector 914">
              <a:extLst>
                <a:ext uri="{FF2B5EF4-FFF2-40B4-BE49-F238E27FC236}">
                  <a16:creationId xmlns:a16="http://schemas.microsoft.com/office/drawing/2014/main" id="{F58E36ED-A550-6FE8-92DC-6F318C91EBD7}"/>
                </a:ext>
              </a:extLst>
            </p:cNvPr>
            <p:cNvCxnSpPr>
              <a:cxnSpLocks/>
            </p:cNvCxnSpPr>
            <p:nvPr/>
          </p:nvCxnSpPr>
          <p:spPr>
            <a:xfrm flipH="1" flipV="1">
              <a:off x="3615631" y="2112616"/>
              <a:ext cx="1184734" cy="1"/>
            </a:xfrm>
            <a:prstGeom prst="line">
              <a:avLst/>
            </a:prstGeom>
            <a:grpFill/>
            <a:ln w="2540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918" name="Oval 917">
              <a:extLst>
                <a:ext uri="{FF2B5EF4-FFF2-40B4-BE49-F238E27FC236}">
                  <a16:creationId xmlns:a16="http://schemas.microsoft.com/office/drawing/2014/main" id="{7CCD2E5F-1A5F-9586-8D10-37C89E463D7A}"/>
                </a:ext>
              </a:extLst>
            </p:cNvPr>
            <p:cNvSpPr/>
            <p:nvPr/>
          </p:nvSpPr>
          <p:spPr>
            <a:xfrm>
              <a:off x="3692066" y="2017072"/>
              <a:ext cx="191086" cy="191086"/>
            </a:xfrm>
            <a:prstGeom prst="ellipse">
              <a:avLst/>
            </a:prstGeom>
            <a:grp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20" name="Oval 919">
              <a:extLst>
                <a:ext uri="{FF2B5EF4-FFF2-40B4-BE49-F238E27FC236}">
                  <a16:creationId xmlns:a16="http://schemas.microsoft.com/office/drawing/2014/main" id="{2252A7CB-1ADD-FE1B-06A7-C3A2C4DDF444}"/>
                </a:ext>
              </a:extLst>
            </p:cNvPr>
            <p:cNvSpPr/>
            <p:nvPr/>
          </p:nvSpPr>
          <p:spPr>
            <a:xfrm>
              <a:off x="3921369" y="2017072"/>
              <a:ext cx="191086" cy="191086"/>
            </a:xfrm>
            <a:prstGeom prst="ellipse">
              <a:avLst/>
            </a:prstGeom>
            <a:grp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22" name="Oval 921">
              <a:extLst>
                <a:ext uri="{FF2B5EF4-FFF2-40B4-BE49-F238E27FC236}">
                  <a16:creationId xmlns:a16="http://schemas.microsoft.com/office/drawing/2014/main" id="{AA1B0407-A034-3764-80A3-A2E04EEDE2D5}"/>
                </a:ext>
              </a:extLst>
            </p:cNvPr>
            <p:cNvSpPr/>
            <p:nvPr/>
          </p:nvSpPr>
          <p:spPr>
            <a:xfrm>
              <a:off x="4150672" y="2017072"/>
              <a:ext cx="191086" cy="191086"/>
            </a:xfrm>
            <a:prstGeom prst="ellipse">
              <a:avLst/>
            </a:prstGeom>
            <a:grp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23" name="Oval 922">
              <a:extLst>
                <a:ext uri="{FF2B5EF4-FFF2-40B4-BE49-F238E27FC236}">
                  <a16:creationId xmlns:a16="http://schemas.microsoft.com/office/drawing/2014/main" id="{D57C053A-BD0C-C026-E298-75548AE7B3BD}"/>
                </a:ext>
              </a:extLst>
            </p:cNvPr>
            <p:cNvSpPr/>
            <p:nvPr/>
          </p:nvSpPr>
          <p:spPr>
            <a:xfrm>
              <a:off x="4379976" y="2017072"/>
              <a:ext cx="191086" cy="191086"/>
            </a:xfrm>
            <a:prstGeom prst="ellipse">
              <a:avLst/>
            </a:prstGeom>
            <a:grp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25" name="Oval 924">
              <a:extLst>
                <a:ext uri="{FF2B5EF4-FFF2-40B4-BE49-F238E27FC236}">
                  <a16:creationId xmlns:a16="http://schemas.microsoft.com/office/drawing/2014/main" id="{A0EDB30C-BDBD-6F76-76E1-94008593F960}"/>
                </a:ext>
              </a:extLst>
            </p:cNvPr>
            <p:cNvSpPr/>
            <p:nvPr/>
          </p:nvSpPr>
          <p:spPr>
            <a:xfrm>
              <a:off x="4609279" y="2017072"/>
              <a:ext cx="191086" cy="191086"/>
            </a:xfrm>
            <a:prstGeom prst="ellipse">
              <a:avLst/>
            </a:prstGeom>
            <a:grp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926" name="Group 925">
            <a:extLst>
              <a:ext uri="{FF2B5EF4-FFF2-40B4-BE49-F238E27FC236}">
                <a16:creationId xmlns:a16="http://schemas.microsoft.com/office/drawing/2014/main" id="{865A1EEF-A7C8-3958-5134-C0F4096DCEB4}"/>
              </a:ext>
            </a:extLst>
          </p:cNvPr>
          <p:cNvGrpSpPr/>
          <p:nvPr/>
        </p:nvGrpSpPr>
        <p:grpSpPr>
          <a:xfrm>
            <a:off x="5090961" y="3103261"/>
            <a:ext cx="1184734" cy="191086"/>
            <a:chOff x="5182303" y="2017072"/>
            <a:chExt cx="1184734" cy="191086"/>
          </a:xfrm>
          <a:solidFill>
            <a:srgbClr val="FFCA39"/>
          </a:solidFill>
        </p:grpSpPr>
        <p:cxnSp>
          <p:nvCxnSpPr>
            <p:cNvPr id="931" name="Straight Connector 930">
              <a:extLst>
                <a:ext uri="{FF2B5EF4-FFF2-40B4-BE49-F238E27FC236}">
                  <a16:creationId xmlns:a16="http://schemas.microsoft.com/office/drawing/2014/main" id="{AA4C11CE-ED1F-81B0-734A-B6CAFBA5B3A6}"/>
                </a:ext>
              </a:extLst>
            </p:cNvPr>
            <p:cNvCxnSpPr>
              <a:cxnSpLocks/>
              <a:stCxn id="937" idx="6"/>
            </p:cNvCxnSpPr>
            <p:nvPr/>
          </p:nvCxnSpPr>
          <p:spPr>
            <a:xfrm flipH="1">
              <a:off x="5182303" y="2112615"/>
              <a:ext cx="1184734" cy="1"/>
            </a:xfrm>
            <a:prstGeom prst="line">
              <a:avLst/>
            </a:prstGeom>
            <a:grpFill/>
            <a:ln w="2540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933" name="Oval 932">
              <a:extLst>
                <a:ext uri="{FF2B5EF4-FFF2-40B4-BE49-F238E27FC236}">
                  <a16:creationId xmlns:a16="http://schemas.microsoft.com/office/drawing/2014/main" id="{7084BEC1-2640-2E71-FC78-C7FAB21AF971}"/>
                </a:ext>
              </a:extLst>
            </p:cNvPr>
            <p:cNvSpPr/>
            <p:nvPr/>
          </p:nvSpPr>
          <p:spPr>
            <a:xfrm>
              <a:off x="5258738" y="2017072"/>
              <a:ext cx="191086" cy="191086"/>
            </a:xfrm>
            <a:prstGeom prst="ellipse">
              <a:avLst/>
            </a:prstGeom>
            <a:grp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34" name="Oval 933">
              <a:extLst>
                <a:ext uri="{FF2B5EF4-FFF2-40B4-BE49-F238E27FC236}">
                  <a16:creationId xmlns:a16="http://schemas.microsoft.com/office/drawing/2014/main" id="{A2016BA5-1127-3F22-2D9B-A5F3809E822F}"/>
                </a:ext>
              </a:extLst>
            </p:cNvPr>
            <p:cNvSpPr/>
            <p:nvPr/>
          </p:nvSpPr>
          <p:spPr>
            <a:xfrm>
              <a:off x="5488041" y="2017072"/>
              <a:ext cx="191086" cy="191086"/>
            </a:xfrm>
            <a:prstGeom prst="ellipse">
              <a:avLst/>
            </a:prstGeom>
            <a:grp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35" name="Oval 934">
              <a:extLst>
                <a:ext uri="{FF2B5EF4-FFF2-40B4-BE49-F238E27FC236}">
                  <a16:creationId xmlns:a16="http://schemas.microsoft.com/office/drawing/2014/main" id="{8EF76399-B5AE-C1B6-55A3-4A3A2A79E29F}"/>
                </a:ext>
              </a:extLst>
            </p:cNvPr>
            <p:cNvSpPr/>
            <p:nvPr/>
          </p:nvSpPr>
          <p:spPr>
            <a:xfrm>
              <a:off x="5717344" y="2017072"/>
              <a:ext cx="191086" cy="191086"/>
            </a:xfrm>
            <a:prstGeom prst="ellipse">
              <a:avLst/>
            </a:prstGeom>
            <a:grp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36" name="Oval 935">
              <a:extLst>
                <a:ext uri="{FF2B5EF4-FFF2-40B4-BE49-F238E27FC236}">
                  <a16:creationId xmlns:a16="http://schemas.microsoft.com/office/drawing/2014/main" id="{29BABC4C-3E59-A0E9-84AC-5C3E605014C5}"/>
                </a:ext>
              </a:extLst>
            </p:cNvPr>
            <p:cNvSpPr/>
            <p:nvPr/>
          </p:nvSpPr>
          <p:spPr>
            <a:xfrm>
              <a:off x="5946648" y="2017072"/>
              <a:ext cx="191086" cy="191086"/>
            </a:xfrm>
            <a:prstGeom prst="ellipse">
              <a:avLst/>
            </a:prstGeom>
            <a:grp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37" name="Oval 936">
              <a:extLst>
                <a:ext uri="{FF2B5EF4-FFF2-40B4-BE49-F238E27FC236}">
                  <a16:creationId xmlns:a16="http://schemas.microsoft.com/office/drawing/2014/main" id="{7908FD59-2D31-F958-04D0-3C0CDA4D7BBE}"/>
                </a:ext>
              </a:extLst>
            </p:cNvPr>
            <p:cNvSpPr/>
            <p:nvPr/>
          </p:nvSpPr>
          <p:spPr>
            <a:xfrm>
              <a:off x="6175951" y="2017072"/>
              <a:ext cx="191086" cy="191086"/>
            </a:xfrm>
            <a:prstGeom prst="ellipse">
              <a:avLst/>
            </a:prstGeom>
            <a:grp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938" name="Group 937">
            <a:extLst>
              <a:ext uri="{FF2B5EF4-FFF2-40B4-BE49-F238E27FC236}">
                <a16:creationId xmlns:a16="http://schemas.microsoft.com/office/drawing/2014/main" id="{A54D732D-010E-B6E5-DD23-15D407E07AE5}"/>
              </a:ext>
            </a:extLst>
          </p:cNvPr>
          <p:cNvGrpSpPr/>
          <p:nvPr/>
        </p:nvGrpSpPr>
        <p:grpSpPr>
          <a:xfrm>
            <a:off x="6648489" y="3103261"/>
            <a:ext cx="1184734" cy="191086"/>
            <a:chOff x="6739831" y="2017072"/>
            <a:chExt cx="1184734" cy="191086"/>
          </a:xfrm>
          <a:solidFill>
            <a:srgbClr val="FFCA39"/>
          </a:solidFill>
        </p:grpSpPr>
        <p:cxnSp>
          <p:nvCxnSpPr>
            <p:cNvPr id="940" name="Straight Connector 939">
              <a:extLst>
                <a:ext uri="{FF2B5EF4-FFF2-40B4-BE49-F238E27FC236}">
                  <a16:creationId xmlns:a16="http://schemas.microsoft.com/office/drawing/2014/main" id="{326E0F01-4E54-AF69-9C97-8B67747F9DDD}"/>
                </a:ext>
              </a:extLst>
            </p:cNvPr>
            <p:cNvCxnSpPr>
              <a:cxnSpLocks/>
              <a:stCxn id="945" idx="6"/>
            </p:cNvCxnSpPr>
            <p:nvPr/>
          </p:nvCxnSpPr>
          <p:spPr>
            <a:xfrm flipH="1">
              <a:off x="6739831" y="2112615"/>
              <a:ext cx="1184734" cy="1"/>
            </a:xfrm>
            <a:prstGeom prst="line">
              <a:avLst/>
            </a:prstGeom>
            <a:grpFill/>
            <a:ln w="2540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941" name="Oval 940">
              <a:extLst>
                <a:ext uri="{FF2B5EF4-FFF2-40B4-BE49-F238E27FC236}">
                  <a16:creationId xmlns:a16="http://schemas.microsoft.com/office/drawing/2014/main" id="{6F78CA28-C3C5-0B7D-6B4F-ABEAA9CFC054}"/>
                </a:ext>
              </a:extLst>
            </p:cNvPr>
            <p:cNvSpPr/>
            <p:nvPr/>
          </p:nvSpPr>
          <p:spPr>
            <a:xfrm>
              <a:off x="6816266" y="2017072"/>
              <a:ext cx="191086" cy="191086"/>
            </a:xfrm>
            <a:prstGeom prst="ellipse">
              <a:avLst/>
            </a:prstGeom>
            <a:grp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42" name="Oval 941">
              <a:extLst>
                <a:ext uri="{FF2B5EF4-FFF2-40B4-BE49-F238E27FC236}">
                  <a16:creationId xmlns:a16="http://schemas.microsoft.com/office/drawing/2014/main" id="{330A6558-762D-5967-279E-9D700449A7C4}"/>
                </a:ext>
              </a:extLst>
            </p:cNvPr>
            <p:cNvSpPr/>
            <p:nvPr/>
          </p:nvSpPr>
          <p:spPr>
            <a:xfrm>
              <a:off x="7045569" y="2017072"/>
              <a:ext cx="191086" cy="191086"/>
            </a:xfrm>
            <a:prstGeom prst="ellipse">
              <a:avLst/>
            </a:prstGeom>
            <a:grp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43" name="Oval 942">
              <a:extLst>
                <a:ext uri="{FF2B5EF4-FFF2-40B4-BE49-F238E27FC236}">
                  <a16:creationId xmlns:a16="http://schemas.microsoft.com/office/drawing/2014/main" id="{84D726CA-1C1A-AF7F-4CCB-FA2EF737035B}"/>
                </a:ext>
              </a:extLst>
            </p:cNvPr>
            <p:cNvSpPr/>
            <p:nvPr/>
          </p:nvSpPr>
          <p:spPr>
            <a:xfrm>
              <a:off x="7274872" y="2017072"/>
              <a:ext cx="191086" cy="191086"/>
            </a:xfrm>
            <a:prstGeom prst="ellipse">
              <a:avLst/>
            </a:prstGeom>
            <a:grp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44" name="Oval 943">
              <a:extLst>
                <a:ext uri="{FF2B5EF4-FFF2-40B4-BE49-F238E27FC236}">
                  <a16:creationId xmlns:a16="http://schemas.microsoft.com/office/drawing/2014/main" id="{C437FEFA-D2B2-E9B4-8C4E-354BA31CB8CF}"/>
                </a:ext>
              </a:extLst>
            </p:cNvPr>
            <p:cNvSpPr/>
            <p:nvPr/>
          </p:nvSpPr>
          <p:spPr>
            <a:xfrm>
              <a:off x="7504176" y="2017072"/>
              <a:ext cx="191086" cy="191086"/>
            </a:xfrm>
            <a:prstGeom prst="ellipse">
              <a:avLst/>
            </a:prstGeom>
            <a:grp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45" name="Oval 944">
              <a:extLst>
                <a:ext uri="{FF2B5EF4-FFF2-40B4-BE49-F238E27FC236}">
                  <a16:creationId xmlns:a16="http://schemas.microsoft.com/office/drawing/2014/main" id="{FDC3F961-A247-4CF9-89FB-75767E49DC1C}"/>
                </a:ext>
              </a:extLst>
            </p:cNvPr>
            <p:cNvSpPr/>
            <p:nvPr/>
          </p:nvSpPr>
          <p:spPr>
            <a:xfrm>
              <a:off x="7733479" y="2017072"/>
              <a:ext cx="191086" cy="191086"/>
            </a:xfrm>
            <a:prstGeom prst="ellipse">
              <a:avLst/>
            </a:prstGeom>
            <a:grp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sp>
        <p:nvSpPr>
          <p:cNvPr id="663" name="Flowchart: Connector 11">
            <a:extLst>
              <a:ext uri="{FF2B5EF4-FFF2-40B4-BE49-F238E27FC236}">
                <a16:creationId xmlns:a16="http://schemas.microsoft.com/office/drawing/2014/main" id="{1C83763A-8191-8D66-4FEF-CAAAD74A78CE}"/>
              </a:ext>
            </a:extLst>
          </p:cNvPr>
          <p:cNvSpPr/>
          <p:nvPr/>
        </p:nvSpPr>
        <p:spPr>
          <a:xfrm>
            <a:off x="6683842" y="5769592"/>
            <a:ext cx="59390" cy="62444"/>
          </a:xfrm>
          <a:prstGeom prst="flowChartConnector">
            <a:avLst/>
          </a:prstGeom>
          <a:solidFill>
            <a:schemeClr val="bg1"/>
          </a:solidFill>
          <a:ln w="25400" cap="flat" cmpd="sng" algn="ctr">
            <a:solidFill>
              <a:srgbClr val="C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cxnSp>
        <p:nvCxnSpPr>
          <p:cNvPr id="669" name="Straight Connector 668">
            <a:extLst>
              <a:ext uri="{FF2B5EF4-FFF2-40B4-BE49-F238E27FC236}">
                <a16:creationId xmlns:a16="http://schemas.microsoft.com/office/drawing/2014/main" id="{060E3693-C4F0-5734-8BA2-A9BD2A91C064}"/>
              </a:ext>
            </a:extLst>
          </p:cNvPr>
          <p:cNvCxnSpPr>
            <a:cxnSpLocks/>
            <a:stCxn id="775" idx="6"/>
          </p:cNvCxnSpPr>
          <p:nvPr/>
        </p:nvCxnSpPr>
        <p:spPr>
          <a:xfrm>
            <a:off x="6153841" y="5178227"/>
            <a:ext cx="403282" cy="0"/>
          </a:xfrm>
          <a:prstGeom prst="line">
            <a:avLst/>
          </a:prstGeom>
          <a:ln w="31750">
            <a:solidFill>
              <a:srgbClr val="C00000"/>
            </a:solidFill>
          </a:ln>
        </p:spPr>
        <p:style>
          <a:lnRef idx="1">
            <a:schemeClr val="dk1"/>
          </a:lnRef>
          <a:fillRef idx="0">
            <a:schemeClr val="dk1"/>
          </a:fillRef>
          <a:effectRef idx="0">
            <a:schemeClr val="dk1"/>
          </a:effectRef>
          <a:fontRef idx="minor">
            <a:schemeClr val="tx1"/>
          </a:fontRef>
        </p:style>
      </p:cxnSp>
      <p:cxnSp>
        <p:nvCxnSpPr>
          <p:cNvPr id="673" name="Straight Connector 672">
            <a:extLst>
              <a:ext uri="{FF2B5EF4-FFF2-40B4-BE49-F238E27FC236}">
                <a16:creationId xmlns:a16="http://schemas.microsoft.com/office/drawing/2014/main" id="{55A0A579-2434-CBA0-7B8E-35D8BC767B3A}"/>
              </a:ext>
            </a:extLst>
          </p:cNvPr>
          <p:cNvCxnSpPr>
            <a:cxnSpLocks/>
          </p:cNvCxnSpPr>
          <p:nvPr/>
        </p:nvCxnSpPr>
        <p:spPr>
          <a:xfrm>
            <a:off x="6557123" y="4893835"/>
            <a:ext cx="0" cy="294251"/>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0" name="Straight Connector 889">
            <a:extLst>
              <a:ext uri="{FF2B5EF4-FFF2-40B4-BE49-F238E27FC236}">
                <a16:creationId xmlns:a16="http://schemas.microsoft.com/office/drawing/2014/main" id="{63886093-7133-1B37-8A1A-40C9E90F5D95}"/>
              </a:ext>
            </a:extLst>
          </p:cNvPr>
          <p:cNvCxnSpPr>
            <a:cxnSpLocks/>
          </p:cNvCxnSpPr>
          <p:nvPr/>
        </p:nvCxnSpPr>
        <p:spPr>
          <a:xfrm>
            <a:off x="6557123" y="5161231"/>
            <a:ext cx="0" cy="652861"/>
          </a:xfrm>
          <a:prstGeom prst="line">
            <a:avLst/>
          </a:prstGeom>
          <a:ln w="317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CEF4C35D-BD99-7E37-25D4-0F6B94492F11}"/>
              </a:ext>
            </a:extLst>
          </p:cNvPr>
          <p:cNvCxnSpPr>
            <a:cxnSpLocks/>
          </p:cNvCxnSpPr>
          <p:nvPr/>
        </p:nvCxnSpPr>
        <p:spPr>
          <a:xfrm flipH="1">
            <a:off x="6157032" y="4556639"/>
            <a:ext cx="135595" cy="0"/>
          </a:xfrm>
          <a:prstGeom prst="line">
            <a:avLst/>
          </a:prstGeom>
          <a:solidFill>
            <a:schemeClr val="tx1"/>
          </a:solidFill>
          <a:ln w="31750" cap="flat" cmpd="sng" algn="ctr">
            <a:solidFill>
              <a:srgbClr val="C00000"/>
            </a:solidFill>
            <a:prstDash val="solid"/>
          </a:ln>
          <a:effectLst/>
        </p:spPr>
      </p:cxnSp>
      <p:cxnSp>
        <p:nvCxnSpPr>
          <p:cNvPr id="689" name="Straight Connector 688">
            <a:extLst>
              <a:ext uri="{FF2B5EF4-FFF2-40B4-BE49-F238E27FC236}">
                <a16:creationId xmlns:a16="http://schemas.microsoft.com/office/drawing/2014/main" id="{0789512D-A21A-EA6D-EC89-05F7BB3D2F07}"/>
              </a:ext>
            </a:extLst>
          </p:cNvPr>
          <p:cNvCxnSpPr>
            <a:cxnSpLocks/>
          </p:cNvCxnSpPr>
          <p:nvPr/>
        </p:nvCxnSpPr>
        <p:spPr>
          <a:xfrm>
            <a:off x="6395242" y="4895158"/>
            <a:ext cx="0" cy="742298"/>
          </a:xfrm>
          <a:prstGeom prst="line">
            <a:avLst/>
          </a:prstGeom>
          <a:ln w="317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82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500"/>
                                        <p:tgtEl>
                                          <p:spTgt spid="546"/>
                                        </p:tgtEl>
                                      </p:cBhvr>
                                    </p:animEffect>
                                  </p:childTnLst>
                                </p:cTn>
                              </p:par>
                              <p:par>
                                <p:cTn id="8" presetID="22" presetClass="entr" presetSubtype="8" fill="hold" nodeType="withEffect">
                                  <p:stCondLst>
                                    <p:cond delay="0"/>
                                  </p:stCondLst>
                                  <p:childTnLst>
                                    <p:set>
                                      <p:cBhvr>
                                        <p:cTn id="9" dur="1" fill="hold">
                                          <p:stCondLst>
                                            <p:cond delay="0"/>
                                          </p:stCondLst>
                                        </p:cTn>
                                        <p:tgtEl>
                                          <p:spTgt spid="553"/>
                                        </p:tgtEl>
                                        <p:attrNameLst>
                                          <p:attrName>style.visibility</p:attrName>
                                        </p:attrNameLst>
                                      </p:cBhvr>
                                      <p:to>
                                        <p:strVal val="visible"/>
                                      </p:to>
                                    </p:set>
                                    <p:animEffect transition="in" filter="wipe(left)">
                                      <p:cBhvr>
                                        <p:cTn id="10" dur="500"/>
                                        <p:tgtEl>
                                          <p:spTgt spid="553"/>
                                        </p:tgtEl>
                                      </p:cBhvr>
                                    </p:animEffect>
                                  </p:childTnLst>
                                </p:cTn>
                              </p:par>
                              <p:par>
                                <p:cTn id="11" presetID="22" presetClass="entr" presetSubtype="1" fill="hold" nodeType="withEffect">
                                  <p:stCondLst>
                                    <p:cond delay="0"/>
                                  </p:stCondLst>
                                  <p:childTnLst>
                                    <p:set>
                                      <p:cBhvr>
                                        <p:cTn id="12" dur="1" fill="hold">
                                          <p:stCondLst>
                                            <p:cond delay="0"/>
                                          </p:stCondLst>
                                        </p:cTn>
                                        <p:tgtEl>
                                          <p:spTgt spid="554"/>
                                        </p:tgtEl>
                                        <p:attrNameLst>
                                          <p:attrName>style.visibility</p:attrName>
                                        </p:attrNameLst>
                                      </p:cBhvr>
                                      <p:to>
                                        <p:strVal val="visible"/>
                                      </p:to>
                                    </p:set>
                                    <p:animEffect transition="in" filter="wipe(up)">
                                      <p:cBhvr>
                                        <p:cTn id="13" dur="500"/>
                                        <p:tgtEl>
                                          <p:spTgt spid="554"/>
                                        </p:tgtEl>
                                      </p:cBhvr>
                                    </p:animEffect>
                                  </p:childTnLst>
                                </p:cTn>
                              </p:par>
                              <p:par>
                                <p:cTn id="14" presetID="22" presetClass="entr" presetSubtype="8"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par>
                                <p:cTn id="17" presetID="22" presetClass="entr" presetSubtype="8"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par>
                                <p:cTn id="20" presetID="22" presetClass="entr" presetSubtype="8" fill="hold" nodeType="withEffect">
                                  <p:stCondLst>
                                    <p:cond delay="0"/>
                                  </p:stCondLst>
                                  <p:childTnLst>
                                    <p:set>
                                      <p:cBhvr>
                                        <p:cTn id="21" dur="1" fill="hold">
                                          <p:stCondLst>
                                            <p:cond delay="0"/>
                                          </p:stCondLst>
                                        </p:cTn>
                                        <p:tgtEl>
                                          <p:spTgt spid="612"/>
                                        </p:tgtEl>
                                        <p:attrNameLst>
                                          <p:attrName>style.visibility</p:attrName>
                                        </p:attrNameLst>
                                      </p:cBhvr>
                                      <p:to>
                                        <p:strVal val="visible"/>
                                      </p:to>
                                    </p:set>
                                    <p:animEffect transition="in" filter="wipe(left)">
                                      <p:cBhvr>
                                        <p:cTn id="22" dur="500"/>
                                        <p:tgtEl>
                                          <p:spTgt spid="612"/>
                                        </p:tgtEl>
                                      </p:cBhvr>
                                    </p:animEffect>
                                  </p:childTnLst>
                                </p:cTn>
                              </p:par>
                              <p:par>
                                <p:cTn id="23" presetID="22" presetClass="entr" presetSubtype="1" fill="hold" nodeType="withEffect">
                                  <p:stCondLst>
                                    <p:cond delay="0"/>
                                  </p:stCondLst>
                                  <p:childTnLst>
                                    <p:set>
                                      <p:cBhvr>
                                        <p:cTn id="24" dur="1" fill="hold">
                                          <p:stCondLst>
                                            <p:cond delay="0"/>
                                          </p:stCondLst>
                                        </p:cTn>
                                        <p:tgtEl>
                                          <p:spTgt spid="555"/>
                                        </p:tgtEl>
                                        <p:attrNameLst>
                                          <p:attrName>style.visibility</p:attrName>
                                        </p:attrNameLst>
                                      </p:cBhvr>
                                      <p:to>
                                        <p:strVal val="visible"/>
                                      </p:to>
                                    </p:set>
                                    <p:animEffect transition="in" filter="wipe(up)">
                                      <p:cBhvr>
                                        <p:cTn id="25" dur="500"/>
                                        <p:tgtEl>
                                          <p:spTgt spid="555"/>
                                        </p:tgtEl>
                                      </p:cBhvr>
                                    </p:animEffect>
                                  </p:childTnLst>
                                </p:cTn>
                              </p:par>
                              <p:par>
                                <p:cTn id="26" presetID="22" presetClass="entr" presetSubtype="8"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2" presetClass="entr" presetSubtype="8"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left)">
                                      <p:cBhvr>
                                        <p:cTn id="31" dur="500"/>
                                        <p:tgtEl>
                                          <p:spTgt spid="43"/>
                                        </p:tgtEl>
                                      </p:cBhvr>
                                    </p:animEffect>
                                  </p:childTnLst>
                                </p:cTn>
                              </p:par>
                              <p:par>
                                <p:cTn id="32" presetID="22" presetClass="entr" presetSubtype="8" fill="hold" nodeType="withEffect">
                                  <p:stCondLst>
                                    <p:cond delay="0"/>
                                  </p:stCondLst>
                                  <p:childTnLst>
                                    <p:set>
                                      <p:cBhvr>
                                        <p:cTn id="33" dur="1" fill="hold">
                                          <p:stCondLst>
                                            <p:cond delay="0"/>
                                          </p:stCondLst>
                                        </p:cTn>
                                        <p:tgtEl>
                                          <p:spTgt spid="620"/>
                                        </p:tgtEl>
                                        <p:attrNameLst>
                                          <p:attrName>style.visibility</p:attrName>
                                        </p:attrNameLst>
                                      </p:cBhvr>
                                      <p:to>
                                        <p:strVal val="visible"/>
                                      </p:to>
                                    </p:set>
                                    <p:animEffect transition="in" filter="wipe(left)">
                                      <p:cBhvr>
                                        <p:cTn id="34" dur="500"/>
                                        <p:tgtEl>
                                          <p:spTgt spid="620"/>
                                        </p:tgtEl>
                                      </p:cBhvr>
                                    </p:animEffect>
                                  </p:childTnLst>
                                </p:cTn>
                              </p:par>
                              <p:par>
                                <p:cTn id="35" presetID="22" presetClass="entr" presetSubtype="1" fill="hold" nodeType="withEffect">
                                  <p:stCondLst>
                                    <p:cond delay="0"/>
                                  </p:stCondLst>
                                  <p:childTnLst>
                                    <p:set>
                                      <p:cBhvr>
                                        <p:cTn id="36" dur="1" fill="hold">
                                          <p:stCondLst>
                                            <p:cond delay="0"/>
                                          </p:stCondLst>
                                        </p:cTn>
                                        <p:tgtEl>
                                          <p:spTgt spid="556"/>
                                        </p:tgtEl>
                                        <p:attrNameLst>
                                          <p:attrName>style.visibility</p:attrName>
                                        </p:attrNameLst>
                                      </p:cBhvr>
                                      <p:to>
                                        <p:strVal val="visible"/>
                                      </p:to>
                                    </p:set>
                                    <p:animEffect transition="in" filter="wipe(up)">
                                      <p:cBhvr>
                                        <p:cTn id="37" dur="500"/>
                                        <p:tgtEl>
                                          <p:spTgt spid="556"/>
                                        </p:tgtEl>
                                      </p:cBhvr>
                                    </p:animEffect>
                                  </p:childTnLst>
                                </p:cTn>
                              </p:par>
                              <p:par>
                                <p:cTn id="38" presetID="22" presetClass="entr" presetSubtype="8"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par>
                                <p:cTn id="41" presetID="22" presetClass="entr" presetSubtype="8"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wipe(left)">
                                      <p:cBhvr>
                                        <p:cTn id="43" dur="500"/>
                                        <p:tgtEl>
                                          <p:spTgt spid="51"/>
                                        </p:tgtEl>
                                      </p:cBhvr>
                                    </p:animEffect>
                                  </p:childTnLst>
                                </p:cTn>
                              </p:par>
                              <p:par>
                                <p:cTn id="44" presetID="22" presetClass="entr" presetSubtype="8" fill="hold" nodeType="withEffect">
                                  <p:stCondLst>
                                    <p:cond delay="0"/>
                                  </p:stCondLst>
                                  <p:childTnLst>
                                    <p:set>
                                      <p:cBhvr>
                                        <p:cTn id="45" dur="1" fill="hold">
                                          <p:stCondLst>
                                            <p:cond delay="0"/>
                                          </p:stCondLst>
                                        </p:cTn>
                                        <p:tgtEl>
                                          <p:spTgt spid="628"/>
                                        </p:tgtEl>
                                        <p:attrNameLst>
                                          <p:attrName>style.visibility</p:attrName>
                                        </p:attrNameLst>
                                      </p:cBhvr>
                                      <p:to>
                                        <p:strVal val="visible"/>
                                      </p:to>
                                    </p:set>
                                    <p:animEffect transition="in" filter="wipe(left)">
                                      <p:cBhvr>
                                        <p:cTn id="46" dur="500"/>
                                        <p:tgtEl>
                                          <p:spTgt spid="628"/>
                                        </p:tgtEl>
                                      </p:cBhvr>
                                    </p:animEffect>
                                  </p:childTnLst>
                                </p:cTn>
                              </p:par>
                              <p:par>
                                <p:cTn id="47" presetID="22" presetClass="entr" presetSubtype="1" fill="hold" nodeType="withEffect">
                                  <p:stCondLst>
                                    <p:cond delay="0"/>
                                  </p:stCondLst>
                                  <p:childTnLst>
                                    <p:set>
                                      <p:cBhvr>
                                        <p:cTn id="48" dur="1" fill="hold">
                                          <p:stCondLst>
                                            <p:cond delay="0"/>
                                          </p:stCondLst>
                                        </p:cTn>
                                        <p:tgtEl>
                                          <p:spTgt spid="557"/>
                                        </p:tgtEl>
                                        <p:attrNameLst>
                                          <p:attrName>style.visibility</p:attrName>
                                        </p:attrNameLst>
                                      </p:cBhvr>
                                      <p:to>
                                        <p:strVal val="visible"/>
                                      </p:to>
                                    </p:set>
                                    <p:animEffect transition="in" filter="wipe(up)">
                                      <p:cBhvr>
                                        <p:cTn id="49" dur="500"/>
                                        <p:tgtEl>
                                          <p:spTgt spid="557"/>
                                        </p:tgtEl>
                                      </p:cBhvr>
                                    </p:animEffect>
                                  </p:childTnLst>
                                </p:cTn>
                              </p:par>
                              <p:par>
                                <p:cTn id="50" presetID="22" presetClass="entr" presetSubtype="8"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par>
                                <p:cTn id="53" presetID="22" presetClass="entr" presetSubtype="8"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wipe(left)">
                                      <p:cBhvr>
                                        <p:cTn id="55" dur="500"/>
                                        <p:tgtEl>
                                          <p:spTgt spid="59"/>
                                        </p:tgtEl>
                                      </p:cBhvr>
                                    </p:animEffect>
                                  </p:childTnLst>
                                </p:cTn>
                              </p:par>
                              <p:par>
                                <p:cTn id="56" presetID="22" presetClass="entr" presetSubtype="8" fill="hold" nodeType="withEffect">
                                  <p:stCondLst>
                                    <p:cond delay="0"/>
                                  </p:stCondLst>
                                  <p:childTnLst>
                                    <p:set>
                                      <p:cBhvr>
                                        <p:cTn id="57" dur="1" fill="hold">
                                          <p:stCondLst>
                                            <p:cond delay="0"/>
                                          </p:stCondLst>
                                        </p:cTn>
                                        <p:tgtEl>
                                          <p:spTgt spid="636"/>
                                        </p:tgtEl>
                                        <p:attrNameLst>
                                          <p:attrName>style.visibility</p:attrName>
                                        </p:attrNameLst>
                                      </p:cBhvr>
                                      <p:to>
                                        <p:strVal val="visible"/>
                                      </p:to>
                                    </p:set>
                                    <p:animEffect transition="in" filter="wipe(left)">
                                      <p:cBhvr>
                                        <p:cTn id="58" dur="500"/>
                                        <p:tgtEl>
                                          <p:spTgt spid="636"/>
                                        </p:tgtEl>
                                      </p:cBhvr>
                                    </p:animEffect>
                                  </p:childTnLst>
                                </p:cTn>
                              </p:par>
                              <p:par>
                                <p:cTn id="59" presetID="22" presetClass="entr" presetSubtype="1" fill="hold" nodeType="withEffect">
                                  <p:stCondLst>
                                    <p:cond delay="0"/>
                                  </p:stCondLst>
                                  <p:childTnLst>
                                    <p:set>
                                      <p:cBhvr>
                                        <p:cTn id="60" dur="1" fill="hold">
                                          <p:stCondLst>
                                            <p:cond delay="0"/>
                                          </p:stCondLst>
                                        </p:cTn>
                                        <p:tgtEl>
                                          <p:spTgt spid="559"/>
                                        </p:tgtEl>
                                        <p:attrNameLst>
                                          <p:attrName>style.visibility</p:attrName>
                                        </p:attrNameLst>
                                      </p:cBhvr>
                                      <p:to>
                                        <p:strVal val="visible"/>
                                      </p:to>
                                    </p:set>
                                    <p:animEffect transition="in" filter="wipe(up)">
                                      <p:cBhvr>
                                        <p:cTn id="61" dur="500"/>
                                        <p:tgtEl>
                                          <p:spTgt spid="559"/>
                                        </p:tgtEl>
                                      </p:cBhvr>
                                    </p:animEffect>
                                  </p:childTnLst>
                                </p:cTn>
                              </p:par>
                              <p:par>
                                <p:cTn id="62" presetID="22" presetClass="entr" presetSubtype="8" fill="hold" nodeType="withEffect">
                                  <p:stCondLst>
                                    <p:cond delay="0"/>
                                  </p:stCondLst>
                                  <p:childTnLst>
                                    <p:set>
                                      <p:cBhvr>
                                        <p:cTn id="63" dur="1" fill="hold">
                                          <p:stCondLst>
                                            <p:cond delay="0"/>
                                          </p:stCondLst>
                                        </p:cTn>
                                        <p:tgtEl>
                                          <p:spTgt spid="900"/>
                                        </p:tgtEl>
                                        <p:attrNameLst>
                                          <p:attrName>style.visibility</p:attrName>
                                        </p:attrNameLst>
                                      </p:cBhvr>
                                      <p:to>
                                        <p:strVal val="visible"/>
                                      </p:to>
                                    </p:set>
                                    <p:animEffect transition="in" filter="wipe(left)">
                                      <p:cBhvr>
                                        <p:cTn id="64" dur="500"/>
                                        <p:tgtEl>
                                          <p:spTgt spid="900"/>
                                        </p:tgtEl>
                                      </p:cBhvr>
                                    </p:animEffect>
                                  </p:childTnLst>
                                </p:cTn>
                              </p:par>
                              <p:par>
                                <p:cTn id="65" presetID="22" presetClass="entr" presetSubtype="8" fill="hold" nodeType="withEffect">
                                  <p:stCondLst>
                                    <p:cond delay="0"/>
                                  </p:stCondLst>
                                  <p:childTnLst>
                                    <p:set>
                                      <p:cBhvr>
                                        <p:cTn id="66" dur="1" fill="hold">
                                          <p:stCondLst>
                                            <p:cond delay="0"/>
                                          </p:stCondLst>
                                        </p:cTn>
                                        <p:tgtEl>
                                          <p:spTgt spid="913"/>
                                        </p:tgtEl>
                                        <p:attrNameLst>
                                          <p:attrName>style.visibility</p:attrName>
                                        </p:attrNameLst>
                                      </p:cBhvr>
                                      <p:to>
                                        <p:strVal val="visible"/>
                                      </p:to>
                                    </p:set>
                                    <p:animEffect transition="in" filter="wipe(left)">
                                      <p:cBhvr>
                                        <p:cTn id="67" dur="500"/>
                                        <p:tgtEl>
                                          <p:spTgt spid="913"/>
                                        </p:tgtEl>
                                      </p:cBhvr>
                                    </p:animEffect>
                                  </p:childTnLst>
                                </p:cTn>
                              </p:par>
                              <p:par>
                                <p:cTn id="68" presetID="22" presetClass="entr" presetSubtype="8" fill="hold" nodeType="withEffect">
                                  <p:stCondLst>
                                    <p:cond delay="0"/>
                                  </p:stCondLst>
                                  <p:childTnLst>
                                    <p:set>
                                      <p:cBhvr>
                                        <p:cTn id="69" dur="1" fill="hold">
                                          <p:stCondLst>
                                            <p:cond delay="0"/>
                                          </p:stCondLst>
                                        </p:cTn>
                                        <p:tgtEl>
                                          <p:spTgt spid="926"/>
                                        </p:tgtEl>
                                        <p:attrNameLst>
                                          <p:attrName>style.visibility</p:attrName>
                                        </p:attrNameLst>
                                      </p:cBhvr>
                                      <p:to>
                                        <p:strVal val="visible"/>
                                      </p:to>
                                    </p:set>
                                    <p:animEffect transition="in" filter="wipe(left)">
                                      <p:cBhvr>
                                        <p:cTn id="70" dur="500"/>
                                        <p:tgtEl>
                                          <p:spTgt spid="926"/>
                                        </p:tgtEl>
                                      </p:cBhvr>
                                    </p:animEffect>
                                  </p:childTnLst>
                                </p:cTn>
                              </p:par>
                              <p:par>
                                <p:cTn id="71" presetID="22" presetClass="entr" presetSubtype="8" fill="hold" nodeType="withEffect">
                                  <p:stCondLst>
                                    <p:cond delay="0"/>
                                  </p:stCondLst>
                                  <p:childTnLst>
                                    <p:set>
                                      <p:cBhvr>
                                        <p:cTn id="72" dur="1" fill="hold">
                                          <p:stCondLst>
                                            <p:cond delay="0"/>
                                          </p:stCondLst>
                                        </p:cTn>
                                        <p:tgtEl>
                                          <p:spTgt spid="938"/>
                                        </p:tgtEl>
                                        <p:attrNameLst>
                                          <p:attrName>style.visibility</p:attrName>
                                        </p:attrNameLst>
                                      </p:cBhvr>
                                      <p:to>
                                        <p:strVal val="visible"/>
                                      </p:to>
                                    </p:set>
                                    <p:animEffect transition="in" filter="wipe(left)">
                                      <p:cBhvr>
                                        <p:cTn id="73" dur="500"/>
                                        <p:tgtEl>
                                          <p:spTgt spid="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4" name="Group 673">
            <a:extLst>
              <a:ext uri="{FF2B5EF4-FFF2-40B4-BE49-F238E27FC236}">
                <a16:creationId xmlns:a16="http://schemas.microsoft.com/office/drawing/2014/main" id="{5D28CC08-DE3C-5615-23C3-930F96495798}"/>
              </a:ext>
            </a:extLst>
          </p:cNvPr>
          <p:cNvGrpSpPr/>
          <p:nvPr/>
        </p:nvGrpSpPr>
        <p:grpSpPr>
          <a:xfrm>
            <a:off x="7868816" y="2300187"/>
            <a:ext cx="1081825" cy="1330503"/>
            <a:chOff x="7868816" y="2300187"/>
            <a:chExt cx="1081825" cy="1330503"/>
          </a:xfrm>
        </p:grpSpPr>
        <p:sp>
          <p:nvSpPr>
            <p:cNvPr id="321" name="TextBox 320">
              <a:extLst>
                <a:ext uri="{FF2B5EF4-FFF2-40B4-BE49-F238E27FC236}">
                  <a16:creationId xmlns:a16="http://schemas.microsoft.com/office/drawing/2014/main" id="{FF50B97B-EC1E-B7CB-CD42-C91BFFF4A3CB}"/>
                </a:ext>
              </a:extLst>
            </p:cNvPr>
            <p:cNvSpPr txBox="1"/>
            <p:nvPr/>
          </p:nvSpPr>
          <p:spPr>
            <a:xfrm>
              <a:off x="7868816" y="2300187"/>
              <a:ext cx="1081825" cy="369332"/>
            </a:xfrm>
            <a:prstGeom prst="rect">
              <a:avLst/>
            </a:prstGeom>
            <a:noFill/>
          </p:spPr>
          <p:txBody>
            <a:bodyPr wrap="square">
              <a:spAutoFit/>
            </a:bodyPr>
            <a:lstStyle/>
            <a:p>
              <a:r>
                <a:rPr lang="en-US" b="1" i="1" dirty="0">
                  <a:solidFill>
                    <a:srgbClr val="C00000"/>
                  </a:solidFill>
                  <a:latin typeface="Avenir Next" panose="020B0503020202020204" pitchFamily="34" charset="0"/>
                </a:rPr>
                <a:t>← </a:t>
              </a:r>
              <a:r>
                <a:rPr lang="en-US" b="1" dirty="0">
                  <a:solidFill>
                    <a:srgbClr val="C00000"/>
                  </a:solidFill>
                  <a:latin typeface="Avenir Next" panose="020B0503020202020204" pitchFamily="34" charset="0"/>
                </a:rPr>
                <a:t>A</a:t>
              </a:r>
              <a:endParaRPr lang="en-US" baseline="-25000" dirty="0">
                <a:solidFill>
                  <a:srgbClr val="C00000"/>
                </a:solidFill>
              </a:endParaRPr>
            </a:p>
          </p:txBody>
        </p:sp>
        <p:sp>
          <p:nvSpPr>
            <p:cNvPr id="666" name="TextBox 665">
              <a:extLst>
                <a:ext uri="{FF2B5EF4-FFF2-40B4-BE49-F238E27FC236}">
                  <a16:creationId xmlns:a16="http://schemas.microsoft.com/office/drawing/2014/main" id="{A4B9080A-870B-9CB5-03FF-650E415B3153}"/>
                </a:ext>
              </a:extLst>
            </p:cNvPr>
            <p:cNvSpPr txBox="1"/>
            <p:nvPr/>
          </p:nvSpPr>
          <p:spPr>
            <a:xfrm>
              <a:off x="7868816" y="3009240"/>
              <a:ext cx="1081825" cy="369332"/>
            </a:xfrm>
            <a:prstGeom prst="rect">
              <a:avLst/>
            </a:prstGeom>
            <a:noFill/>
          </p:spPr>
          <p:txBody>
            <a:bodyPr wrap="square">
              <a:spAutoFit/>
            </a:bodyPr>
            <a:lstStyle/>
            <a:p>
              <a:r>
                <a:rPr lang="en-US" sz="1800" b="1" i="1" dirty="0">
                  <a:solidFill>
                    <a:srgbClr val="C00000"/>
                  </a:solidFill>
                  <a:latin typeface="Avenir Next" panose="020B0503020202020204" pitchFamily="34" charset="0"/>
                </a:rPr>
                <a:t>← </a:t>
              </a:r>
              <a:r>
                <a:rPr lang="en-US" sz="1800" b="1" i="1" dirty="0" err="1">
                  <a:solidFill>
                    <a:srgbClr val="C00000"/>
                  </a:solidFill>
                  <a:latin typeface="Avenir Next" panose="020B0503020202020204" pitchFamily="34" charset="0"/>
                </a:rPr>
                <a:t>tmp</a:t>
              </a:r>
              <a:endParaRPr lang="en-US" i="1" baseline="-25000" dirty="0">
                <a:solidFill>
                  <a:srgbClr val="C00000"/>
                </a:solidFill>
              </a:endParaRPr>
            </a:p>
          </p:txBody>
        </p:sp>
        <p:sp>
          <p:nvSpPr>
            <p:cNvPr id="667" name="TextBox 666">
              <a:extLst>
                <a:ext uri="{FF2B5EF4-FFF2-40B4-BE49-F238E27FC236}">
                  <a16:creationId xmlns:a16="http://schemas.microsoft.com/office/drawing/2014/main" id="{E6B29E09-5EC6-1A52-9B91-F5362C4F1336}"/>
                </a:ext>
              </a:extLst>
            </p:cNvPr>
            <p:cNvSpPr txBox="1"/>
            <p:nvPr/>
          </p:nvSpPr>
          <p:spPr>
            <a:xfrm>
              <a:off x="7868816" y="3261358"/>
              <a:ext cx="1081825" cy="369332"/>
            </a:xfrm>
            <a:prstGeom prst="rect">
              <a:avLst/>
            </a:prstGeom>
            <a:noFill/>
          </p:spPr>
          <p:txBody>
            <a:bodyPr wrap="square">
              <a:spAutoFit/>
            </a:bodyPr>
            <a:lstStyle/>
            <a:p>
              <a:r>
                <a:rPr lang="en-US" sz="1800" b="1" dirty="0">
                  <a:solidFill>
                    <a:srgbClr val="C00000"/>
                  </a:solidFill>
                  <a:latin typeface="Avenir Next" panose="020B0503020202020204" pitchFamily="34" charset="0"/>
                </a:rPr>
                <a:t>← </a:t>
              </a:r>
              <a:r>
                <a:rPr lang="en-US" sz="1800" b="1" dirty="0" err="1">
                  <a:solidFill>
                    <a:srgbClr val="C00000"/>
                  </a:solidFill>
                  <a:latin typeface="Avenir Next" panose="020B0503020202020204" pitchFamily="34" charset="0"/>
                </a:rPr>
                <a:t>C</a:t>
              </a:r>
              <a:r>
                <a:rPr lang="en-US" sz="1800" b="1" baseline="-25000" dirty="0" err="1">
                  <a:solidFill>
                    <a:srgbClr val="C00000"/>
                  </a:solidFill>
                  <a:latin typeface="Avenir Next" panose="020B0503020202020204" pitchFamily="34" charset="0"/>
                </a:rPr>
                <a:t>out</a:t>
              </a:r>
              <a:endParaRPr lang="en-US" baseline="-25000" dirty="0">
                <a:solidFill>
                  <a:srgbClr val="C00000"/>
                </a:solidFill>
              </a:endParaRPr>
            </a:p>
          </p:txBody>
        </p:sp>
      </p:grpSp>
      <p:grpSp>
        <p:nvGrpSpPr>
          <p:cNvPr id="340" name="Group 339">
            <a:extLst>
              <a:ext uri="{FF2B5EF4-FFF2-40B4-BE49-F238E27FC236}">
                <a16:creationId xmlns:a16="http://schemas.microsoft.com/office/drawing/2014/main" id="{CC35E45C-1727-4240-ABB6-6BB6AD7FC789}"/>
              </a:ext>
            </a:extLst>
          </p:cNvPr>
          <p:cNvGrpSpPr/>
          <p:nvPr/>
        </p:nvGrpSpPr>
        <p:grpSpPr>
          <a:xfrm>
            <a:off x="1734836" y="2404844"/>
            <a:ext cx="1414038" cy="1414038"/>
            <a:chOff x="4876800" y="1600199"/>
            <a:chExt cx="2819401" cy="2819401"/>
          </a:xfrm>
        </p:grpSpPr>
        <p:grpSp>
          <p:nvGrpSpPr>
            <p:cNvPr id="341" name="Group 340">
              <a:extLst>
                <a:ext uri="{FF2B5EF4-FFF2-40B4-BE49-F238E27FC236}">
                  <a16:creationId xmlns:a16="http://schemas.microsoft.com/office/drawing/2014/main" id="{07D786E9-9BD2-604B-9AB2-DA6C25171B9D}"/>
                </a:ext>
              </a:extLst>
            </p:cNvPr>
            <p:cNvGrpSpPr/>
            <p:nvPr/>
          </p:nvGrpSpPr>
          <p:grpSpPr>
            <a:xfrm>
              <a:off x="5486400" y="3962400"/>
              <a:ext cx="2209800" cy="457200"/>
              <a:chOff x="5486400" y="3962400"/>
              <a:chExt cx="2209800" cy="457200"/>
            </a:xfrm>
          </p:grpSpPr>
          <p:sp>
            <p:nvSpPr>
              <p:cNvPr id="386" name="DRAM">
                <a:extLst>
                  <a:ext uri="{FF2B5EF4-FFF2-40B4-BE49-F238E27FC236}">
                    <a16:creationId xmlns:a16="http://schemas.microsoft.com/office/drawing/2014/main" id="{25AFF8CC-D2CE-4944-968E-16A914E96E0B}"/>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7" name="DRAM">
                <a:extLst>
                  <a:ext uri="{FF2B5EF4-FFF2-40B4-BE49-F238E27FC236}">
                    <a16:creationId xmlns:a16="http://schemas.microsoft.com/office/drawing/2014/main" id="{A59A5E2D-A64B-0D4D-8EA7-1030BECFC5C9}"/>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8" name="DRAM">
                <a:extLst>
                  <a:ext uri="{FF2B5EF4-FFF2-40B4-BE49-F238E27FC236}">
                    <a16:creationId xmlns:a16="http://schemas.microsoft.com/office/drawing/2014/main" id="{0AC56506-EA43-4C44-AEE1-7C14A8E91E6F}"/>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9" name="DRAM">
                <a:extLst>
                  <a:ext uri="{FF2B5EF4-FFF2-40B4-BE49-F238E27FC236}">
                    <a16:creationId xmlns:a16="http://schemas.microsoft.com/office/drawing/2014/main" id="{830F5712-D881-B848-A163-37C9BC9623BB}"/>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0" name="DRAM">
                <a:extLst>
                  <a:ext uri="{FF2B5EF4-FFF2-40B4-BE49-F238E27FC236}">
                    <a16:creationId xmlns:a16="http://schemas.microsoft.com/office/drawing/2014/main" id="{E35B8059-AE62-1C4D-A6FA-AE4C00592107}"/>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2" name="Group 341">
              <a:extLst>
                <a:ext uri="{FF2B5EF4-FFF2-40B4-BE49-F238E27FC236}">
                  <a16:creationId xmlns:a16="http://schemas.microsoft.com/office/drawing/2014/main" id="{FBFD512B-2633-3941-98E3-3FB6F769F062}"/>
                </a:ext>
              </a:extLst>
            </p:cNvPr>
            <p:cNvGrpSpPr/>
            <p:nvPr/>
          </p:nvGrpSpPr>
          <p:grpSpPr>
            <a:xfrm>
              <a:off x="4876800" y="1600200"/>
              <a:ext cx="457200" cy="2209800"/>
              <a:chOff x="4876800" y="1600200"/>
              <a:chExt cx="457200" cy="2209800"/>
            </a:xfrm>
          </p:grpSpPr>
          <p:sp>
            <p:nvSpPr>
              <p:cNvPr id="381" name="DRAM">
                <a:extLst>
                  <a:ext uri="{FF2B5EF4-FFF2-40B4-BE49-F238E27FC236}">
                    <a16:creationId xmlns:a16="http://schemas.microsoft.com/office/drawing/2014/main" id="{F0295A5A-104C-AC47-9B22-B86FF4637CC5}"/>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2" name="DRAM">
                <a:extLst>
                  <a:ext uri="{FF2B5EF4-FFF2-40B4-BE49-F238E27FC236}">
                    <a16:creationId xmlns:a16="http://schemas.microsoft.com/office/drawing/2014/main" id="{A95732E7-8722-DB42-BE30-4D7D083459E8}"/>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3" name="DRAM">
                <a:extLst>
                  <a:ext uri="{FF2B5EF4-FFF2-40B4-BE49-F238E27FC236}">
                    <a16:creationId xmlns:a16="http://schemas.microsoft.com/office/drawing/2014/main" id="{5C191B66-3FF9-B243-8625-8D3D8B5E0920}"/>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4" name="DRAM">
                <a:extLst>
                  <a:ext uri="{FF2B5EF4-FFF2-40B4-BE49-F238E27FC236}">
                    <a16:creationId xmlns:a16="http://schemas.microsoft.com/office/drawing/2014/main" id="{6A936B45-032D-1B4A-A275-60DFAFDAF3CD}"/>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5" name="DRAM">
                <a:extLst>
                  <a:ext uri="{FF2B5EF4-FFF2-40B4-BE49-F238E27FC236}">
                    <a16:creationId xmlns:a16="http://schemas.microsoft.com/office/drawing/2014/main" id="{92AC43AF-98B8-354F-84BD-0B1B67F3266A}"/>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3" name="Group 342">
              <a:extLst>
                <a:ext uri="{FF2B5EF4-FFF2-40B4-BE49-F238E27FC236}">
                  <a16:creationId xmlns:a16="http://schemas.microsoft.com/office/drawing/2014/main" id="{8A7DDA86-1037-5A4C-9F1C-0055EB7E57D7}"/>
                </a:ext>
              </a:extLst>
            </p:cNvPr>
            <p:cNvGrpSpPr/>
            <p:nvPr/>
          </p:nvGrpSpPr>
          <p:grpSpPr>
            <a:xfrm>
              <a:off x="5676900" y="1600199"/>
              <a:ext cx="1828800" cy="2362201"/>
              <a:chOff x="5676900" y="1170708"/>
              <a:chExt cx="1828800" cy="2791692"/>
            </a:xfrm>
          </p:grpSpPr>
          <p:cxnSp>
            <p:nvCxnSpPr>
              <p:cNvPr id="376" name="Straight Connector 375">
                <a:extLst>
                  <a:ext uri="{FF2B5EF4-FFF2-40B4-BE49-F238E27FC236}">
                    <a16:creationId xmlns:a16="http://schemas.microsoft.com/office/drawing/2014/main" id="{29FFA326-7640-9F45-8A15-1DCBB1088151}"/>
                  </a:ext>
                </a:extLst>
              </p:cNvPr>
              <p:cNvCxnSpPr>
                <a:cxnSpLocks/>
                <a:stCxn id="346" idx="0"/>
                <a:endCxn id="386"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324A8636-04C6-E741-B3D0-3FEBDF3B314B}"/>
                  </a:ext>
                </a:extLst>
              </p:cNvPr>
              <p:cNvCxnSpPr>
                <a:cxnSpLocks/>
                <a:stCxn id="348" idx="0"/>
                <a:endCxn id="388"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A36AED9A-C4A2-6041-88E8-2AB310150EBF}"/>
                  </a:ext>
                </a:extLst>
              </p:cNvPr>
              <p:cNvCxnSpPr>
                <a:cxnSpLocks/>
                <a:stCxn id="349" idx="0"/>
                <a:endCxn id="389"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AD0D7C1B-7F60-CB44-9583-5C5F08F22337}"/>
                  </a:ext>
                </a:extLst>
              </p:cNvPr>
              <p:cNvCxnSpPr>
                <a:cxnSpLocks/>
                <a:stCxn id="350" idx="0"/>
                <a:endCxn id="390"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E5D9C3DF-A3E2-804A-A10F-680406B6A719}"/>
                  </a:ext>
                </a:extLst>
              </p:cNvPr>
              <p:cNvCxnSpPr>
                <a:cxnSpLocks/>
                <a:stCxn id="347" idx="0"/>
                <a:endCxn id="387"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4" name="Group 343">
              <a:extLst>
                <a:ext uri="{FF2B5EF4-FFF2-40B4-BE49-F238E27FC236}">
                  <a16:creationId xmlns:a16="http://schemas.microsoft.com/office/drawing/2014/main" id="{48E21240-B567-8A4A-A2AD-6B219C062D5D}"/>
                </a:ext>
              </a:extLst>
            </p:cNvPr>
            <p:cNvGrpSpPr/>
            <p:nvPr/>
          </p:nvGrpSpPr>
          <p:grpSpPr>
            <a:xfrm>
              <a:off x="5334000" y="1790700"/>
              <a:ext cx="2362201" cy="1828800"/>
              <a:chOff x="5333998" y="1790700"/>
              <a:chExt cx="2791691" cy="1828800"/>
            </a:xfrm>
          </p:grpSpPr>
          <p:cxnSp>
            <p:nvCxnSpPr>
              <p:cNvPr id="371" name="Straight Connector 370">
                <a:extLst>
                  <a:ext uri="{FF2B5EF4-FFF2-40B4-BE49-F238E27FC236}">
                    <a16:creationId xmlns:a16="http://schemas.microsoft.com/office/drawing/2014/main" id="{C28A874C-9927-4B48-B779-3E40D990C9B4}"/>
                  </a:ext>
                </a:extLst>
              </p:cNvPr>
              <p:cNvCxnSpPr>
                <a:cxnSpLocks/>
                <a:stCxn id="350" idx="6"/>
                <a:endCxn id="381"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CB2AC50A-9D6B-764F-B364-48AE4970D378}"/>
                  </a:ext>
                </a:extLst>
              </p:cNvPr>
              <p:cNvCxnSpPr>
                <a:cxnSpLocks/>
                <a:stCxn id="355" idx="6"/>
                <a:endCxn id="382"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882D8C5E-F052-234C-8FF5-6A7DB46C8CD4}"/>
                  </a:ext>
                </a:extLst>
              </p:cNvPr>
              <p:cNvCxnSpPr>
                <a:cxnSpLocks/>
                <a:stCxn id="360" idx="6"/>
                <a:endCxn id="383"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1682FC39-5945-094F-A3FA-E8231AF82D4C}"/>
                  </a:ext>
                </a:extLst>
              </p:cNvPr>
              <p:cNvCxnSpPr>
                <a:cxnSpLocks/>
                <a:stCxn id="365" idx="6"/>
                <a:endCxn id="384"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AD25485F-B7C0-674E-A307-AD236EC77A9C}"/>
                  </a:ext>
                </a:extLst>
              </p:cNvPr>
              <p:cNvCxnSpPr>
                <a:cxnSpLocks/>
                <a:stCxn id="370" idx="6"/>
                <a:endCxn id="385"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5" name="Group 344">
              <a:extLst>
                <a:ext uri="{FF2B5EF4-FFF2-40B4-BE49-F238E27FC236}">
                  <a16:creationId xmlns:a16="http://schemas.microsoft.com/office/drawing/2014/main" id="{229D41FD-2CCA-4249-A6DE-D48343BF5009}"/>
                </a:ext>
              </a:extLst>
            </p:cNvPr>
            <p:cNvGrpSpPr/>
            <p:nvPr/>
          </p:nvGrpSpPr>
          <p:grpSpPr>
            <a:xfrm>
              <a:off x="5486400" y="1600200"/>
              <a:ext cx="2209800" cy="2209800"/>
              <a:chOff x="5486400" y="1600200"/>
              <a:chExt cx="2209800" cy="2209800"/>
            </a:xfrm>
          </p:grpSpPr>
          <p:sp>
            <p:nvSpPr>
              <p:cNvPr id="346" name="Oval 345">
                <a:extLst>
                  <a:ext uri="{FF2B5EF4-FFF2-40B4-BE49-F238E27FC236}">
                    <a16:creationId xmlns:a16="http://schemas.microsoft.com/office/drawing/2014/main" id="{DFA999E8-5131-9248-A99D-83D97CD28E87}"/>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7" name="Oval 346">
                <a:extLst>
                  <a:ext uri="{FF2B5EF4-FFF2-40B4-BE49-F238E27FC236}">
                    <a16:creationId xmlns:a16="http://schemas.microsoft.com/office/drawing/2014/main" id="{065DA791-AF26-F244-A31B-F9A127DC50E2}"/>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8" name="Oval 347">
                <a:extLst>
                  <a:ext uri="{FF2B5EF4-FFF2-40B4-BE49-F238E27FC236}">
                    <a16:creationId xmlns:a16="http://schemas.microsoft.com/office/drawing/2014/main" id="{67B7BC3F-263D-044F-9E20-F4A092F79728}"/>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9" name="Oval 348">
                <a:extLst>
                  <a:ext uri="{FF2B5EF4-FFF2-40B4-BE49-F238E27FC236}">
                    <a16:creationId xmlns:a16="http://schemas.microsoft.com/office/drawing/2014/main" id="{CD12FE48-46D9-1B4F-9B29-8C8A04EC544B}"/>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0" name="Oval 349">
                <a:extLst>
                  <a:ext uri="{FF2B5EF4-FFF2-40B4-BE49-F238E27FC236}">
                    <a16:creationId xmlns:a16="http://schemas.microsoft.com/office/drawing/2014/main" id="{23297995-A6C8-D942-BDAC-591A2FC62004}"/>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1" name="Oval 350">
                <a:extLst>
                  <a:ext uri="{FF2B5EF4-FFF2-40B4-BE49-F238E27FC236}">
                    <a16:creationId xmlns:a16="http://schemas.microsoft.com/office/drawing/2014/main" id="{FB120AB4-4E3C-EA40-A7D1-5A3A9B7410F3}"/>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2" name="Oval 351">
                <a:extLst>
                  <a:ext uri="{FF2B5EF4-FFF2-40B4-BE49-F238E27FC236}">
                    <a16:creationId xmlns:a16="http://schemas.microsoft.com/office/drawing/2014/main" id="{5E36ACE9-B990-2241-9BB2-3CCBF85BCB6C}"/>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3" name="Oval 352">
                <a:extLst>
                  <a:ext uri="{FF2B5EF4-FFF2-40B4-BE49-F238E27FC236}">
                    <a16:creationId xmlns:a16="http://schemas.microsoft.com/office/drawing/2014/main" id="{906D173F-0B41-CD43-890F-4DB06902718B}"/>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4" name="Oval 353">
                <a:extLst>
                  <a:ext uri="{FF2B5EF4-FFF2-40B4-BE49-F238E27FC236}">
                    <a16:creationId xmlns:a16="http://schemas.microsoft.com/office/drawing/2014/main" id="{A5F9740F-4DC2-D143-96E8-4E47516C8007}"/>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5" name="Oval 354">
                <a:extLst>
                  <a:ext uri="{FF2B5EF4-FFF2-40B4-BE49-F238E27FC236}">
                    <a16:creationId xmlns:a16="http://schemas.microsoft.com/office/drawing/2014/main" id="{0C330B6F-B25C-EE4B-8723-8E248F44CE9D}"/>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6" name="Oval 355">
                <a:extLst>
                  <a:ext uri="{FF2B5EF4-FFF2-40B4-BE49-F238E27FC236}">
                    <a16:creationId xmlns:a16="http://schemas.microsoft.com/office/drawing/2014/main" id="{164373B5-05E8-DC4A-9EC7-F480CBECB24F}"/>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7" name="Oval 356">
                <a:extLst>
                  <a:ext uri="{FF2B5EF4-FFF2-40B4-BE49-F238E27FC236}">
                    <a16:creationId xmlns:a16="http://schemas.microsoft.com/office/drawing/2014/main" id="{682ACD19-D060-094B-AD85-49DBBF550BFA}"/>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8" name="Oval 357">
                <a:extLst>
                  <a:ext uri="{FF2B5EF4-FFF2-40B4-BE49-F238E27FC236}">
                    <a16:creationId xmlns:a16="http://schemas.microsoft.com/office/drawing/2014/main" id="{FACC320E-5148-DC4D-97F0-CB0A40C53999}"/>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9" name="Oval 358">
                <a:extLst>
                  <a:ext uri="{FF2B5EF4-FFF2-40B4-BE49-F238E27FC236}">
                    <a16:creationId xmlns:a16="http://schemas.microsoft.com/office/drawing/2014/main" id="{AFC00C1E-7968-864E-845D-B29D96B13045}"/>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0" name="Oval 359">
                <a:extLst>
                  <a:ext uri="{FF2B5EF4-FFF2-40B4-BE49-F238E27FC236}">
                    <a16:creationId xmlns:a16="http://schemas.microsoft.com/office/drawing/2014/main" id="{B2A34CFC-CA03-BD41-B205-90944A53C23C}"/>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1" name="Oval 360">
                <a:extLst>
                  <a:ext uri="{FF2B5EF4-FFF2-40B4-BE49-F238E27FC236}">
                    <a16:creationId xmlns:a16="http://schemas.microsoft.com/office/drawing/2014/main" id="{8FF0B806-9899-6B41-8779-96C7F77A15E8}"/>
                  </a:ext>
                </a:extLst>
              </p:cNvPr>
              <p:cNvSpPr/>
              <p:nvPr/>
            </p:nvSpPr>
            <p:spPr>
              <a:xfrm>
                <a:off x="5486400" y="2971800"/>
                <a:ext cx="381000" cy="381000"/>
              </a:xfrm>
              <a:prstGeom prst="ellipse">
                <a:avLst/>
              </a:prstGeom>
              <a:solidFill>
                <a:srgbClr val="FFCA3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2" name="Oval 361">
                <a:extLst>
                  <a:ext uri="{FF2B5EF4-FFF2-40B4-BE49-F238E27FC236}">
                    <a16:creationId xmlns:a16="http://schemas.microsoft.com/office/drawing/2014/main" id="{5AE1ED62-1930-7042-8983-A26AEDA97921}"/>
                  </a:ext>
                </a:extLst>
              </p:cNvPr>
              <p:cNvSpPr/>
              <p:nvPr/>
            </p:nvSpPr>
            <p:spPr>
              <a:xfrm>
                <a:off x="5943600" y="2971800"/>
                <a:ext cx="381000" cy="381000"/>
              </a:xfrm>
              <a:prstGeom prst="ellipse">
                <a:avLst/>
              </a:prstGeom>
              <a:solidFill>
                <a:srgbClr val="FFCA3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3" name="Oval 362">
                <a:extLst>
                  <a:ext uri="{FF2B5EF4-FFF2-40B4-BE49-F238E27FC236}">
                    <a16:creationId xmlns:a16="http://schemas.microsoft.com/office/drawing/2014/main" id="{02BFFBE3-F9E0-EA42-BED8-30937998D054}"/>
                  </a:ext>
                </a:extLst>
              </p:cNvPr>
              <p:cNvSpPr/>
              <p:nvPr/>
            </p:nvSpPr>
            <p:spPr>
              <a:xfrm>
                <a:off x="6400800" y="2971800"/>
                <a:ext cx="381000" cy="381000"/>
              </a:xfrm>
              <a:prstGeom prst="ellipse">
                <a:avLst/>
              </a:prstGeom>
              <a:solidFill>
                <a:srgbClr val="FFCA3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4" name="Oval 363">
                <a:extLst>
                  <a:ext uri="{FF2B5EF4-FFF2-40B4-BE49-F238E27FC236}">
                    <a16:creationId xmlns:a16="http://schemas.microsoft.com/office/drawing/2014/main" id="{A6E7ED46-7F33-FD40-ADDD-D8DA1AB93894}"/>
                  </a:ext>
                </a:extLst>
              </p:cNvPr>
              <p:cNvSpPr/>
              <p:nvPr/>
            </p:nvSpPr>
            <p:spPr>
              <a:xfrm>
                <a:off x="6858000" y="2971800"/>
                <a:ext cx="381000" cy="381000"/>
              </a:xfrm>
              <a:prstGeom prst="ellipse">
                <a:avLst/>
              </a:prstGeom>
              <a:solidFill>
                <a:srgbClr val="FFCA3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5" name="Oval 364">
                <a:extLst>
                  <a:ext uri="{FF2B5EF4-FFF2-40B4-BE49-F238E27FC236}">
                    <a16:creationId xmlns:a16="http://schemas.microsoft.com/office/drawing/2014/main" id="{7B0D521E-528E-5B44-AF3A-B583B35EB5AD}"/>
                  </a:ext>
                </a:extLst>
              </p:cNvPr>
              <p:cNvSpPr/>
              <p:nvPr/>
            </p:nvSpPr>
            <p:spPr>
              <a:xfrm>
                <a:off x="7315200" y="2971800"/>
                <a:ext cx="381000" cy="381000"/>
              </a:xfrm>
              <a:prstGeom prst="ellipse">
                <a:avLst/>
              </a:prstGeom>
              <a:solidFill>
                <a:srgbClr val="FFCA3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6" name="Oval 365">
                <a:extLst>
                  <a:ext uri="{FF2B5EF4-FFF2-40B4-BE49-F238E27FC236}">
                    <a16:creationId xmlns:a16="http://schemas.microsoft.com/office/drawing/2014/main" id="{DF2CB39B-98B7-7540-86CF-CFCCDFF05ED9}"/>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7" name="Oval 366">
                <a:extLst>
                  <a:ext uri="{FF2B5EF4-FFF2-40B4-BE49-F238E27FC236}">
                    <a16:creationId xmlns:a16="http://schemas.microsoft.com/office/drawing/2014/main" id="{3B60278B-CD23-EA4F-ACA9-3CBA14D8E405}"/>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8" name="Oval 367">
                <a:extLst>
                  <a:ext uri="{FF2B5EF4-FFF2-40B4-BE49-F238E27FC236}">
                    <a16:creationId xmlns:a16="http://schemas.microsoft.com/office/drawing/2014/main" id="{0EA7443B-358B-CA4E-AD9A-30C5ADF6AAAD}"/>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9" name="Oval 368">
                <a:extLst>
                  <a:ext uri="{FF2B5EF4-FFF2-40B4-BE49-F238E27FC236}">
                    <a16:creationId xmlns:a16="http://schemas.microsoft.com/office/drawing/2014/main" id="{98B80347-3184-0044-B50C-AF956B90BEFE}"/>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0" name="Oval 369">
                <a:extLst>
                  <a:ext uri="{FF2B5EF4-FFF2-40B4-BE49-F238E27FC236}">
                    <a16:creationId xmlns:a16="http://schemas.microsoft.com/office/drawing/2014/main" id="{24F96B99-A27F-8642-9D72-69558AE15435}"/>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391" name="Group 390">
            <a:extLst>
              <a:ext uri="{FF2B5EF4-FFF2-40B4-BE49-F238E27FC236}">
                <a16:creationId xmlns:a16="http://schemas.microsoft.com/office/drawing/2014/main" id="{B11AFC47-D992-1E46-A46D-0AA729C4BB6D}"/>
              </a:ext>
            </a:extLst>
          </p:cNvPr>
          <p:cNvGrpSpPr/>
          <p:nvPr/>
        </p:nvGrpSpPr>
        <p:grpSpPr>
          <a:xfrm>
            <a:off x="3292364" y="2404844"/>
            <a:ext cx="1414038" cy="1414038"/>
            <a:chOff x="4876800" y="1600199"/>
            <a:chExt cx="2819401" cy="2819401"/>
          </a:xfrm>
        </p:grpSpPr>
        <p:grpSp>
          <p:nvGrpSpPr>
            <p:cNvPr id="392" name="Group 391">
              <a:extLst>
                <a:ext uri="{FF2B5EF4-FFF2-40B4-BE49-F238E27FC236}">
                  <a16:creationId xmlns:a16="http://schemas.microsoft.com/office/drawing/2014/main" id="{39382EDE-AA35-184B-8C6B-C26BF87175EE}"/>
                </a:ext>
              </a:extLst>
            </p:cNvPr>
            <p:cNvGrpSpPr/>
            <p:nvPr/>
          </p:nvGrpSpPr>
          <p:grpSpPr>
            <a:xfrm>
              <a:off x="5486400" y="3962400"/>
              <a:ext cx="2209800" cy="457200"/>
              <a:chOff x="5486400" y="3962400"/>
              <a:chExt cx="2209800" cy="457200"/>
            </a:xfrm>
          </p:grpSpPr>
          <p:sp>
            <p:nvSpPr>
              <p:cNvPr id="437" name="DRAM">
                <a:extLst>
                  <a:ext uri="{FF2B5EF4-FFF2-40B4-BE49-F238E27FC236}">
                    <a16:creationId xmlns:a16="http://schemas.microsoft.com/office/drawing/2014/main" id="{A9CB3F9B-AAF7-7248-9BB0-B4B86E99CEEC}"/>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8" name="DRAM">
                <a:extLst>
                  <a:ext uri="{FF2B5EF4-FFF2-40B4-BE49-F238E27FC236}">
                    <a16:creationId xmlns:a16="http://schemas.microsoft.com/office/drawing/2014/main" id="{1D7D8DCC-B86C-C641-BA28-D0BD8AF05D2D}"/>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9" name="DRAM">
                <a:extLst>
                  <a:ext uri="{FF2B5EF4-FFF2-40B4-BE49-F238E27FC236}">
                    <a16:creationId xmlns:a16="http://schemas.microsoft.com/office/drawing/2014/main" id="{BAB1A4EB-C414-0448-8A0B-7E519FE8B954}"/>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0" name="DRAM">
                <a:extLst>
                  <a:ext uri="{FF2B5EF4-FFF2-40B4-BE49-F238E27FC236}">
                    <a16:creationId xmlns:a16="http://schemas.microsoft.com/office/drawing/2014/main" id="{398F608C-8B86-D84E-BD47-CE3649AB9E11}"/>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1" name="DRAM">
                <a:extLst>
                  <a:ext uri="{FF2B5EF4-FFF2-40B4-BE49-F238E27FC236}">
                    <a16:creationId xmlns:a16="http://schemas.microsoft.com/office/drawing/2014/main" id="{08B71CC4-8A4F-DD4C-BEE0-866EBE59AE7B}"/>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3" name="Group 392">
              <a:extLst>
                <a:ext uri="{FF2B5EF4-FFF2-40B4-BE49-F238E27FC236}">
                  <a16:creationId xmlns:a16="http://schemas.microsoft.com/office/drawing/2014/main" id="{07A10A8B-DE37-4D4B-B3B7-53AF498FCE7A}"/>
                </a:ext>
              </a:extLst>
            </p:cNvPr>
            <p:cNvGrpSpPr/>
            <p:nvPr/>
          </p:nvGrpSpPr>
          <p:grpSpPr>
            <a:xfrm>
              <a:off x="4876800" y="1600200"/>
              <a:ext cx="457200" cy="2209800"/>
              <a:chOff x="4876800" y="1600200"/>
              <a:chExt cx="457200" cy="2209800"/>
            </a:xfrm>
          </p:grpSpPr>
          <p:sp>
            <p:nvSpPr>
              <p:cNvPr id="432" name="DRAM">
                <a:extLst>
                  <a:ext uri="{FF2B5EF4-FFF2-40B4-BE49-F238E27FC236}">
                    <a16:creationId xmlns:a16="http://schemas.microsoft.com/office/drawing/2014/main" id="{74EDFB8B-4EAC-6540-A2DE-26FA676ABF83}"/>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3" name="DRAM">
                <a:extLst>
                  <a:ext uri="{FF2B5EF4-FFF2-40B4-BE49-F238E27FC236}">
                    <a16:creationId xmlns:a16="http://schemas.microsoft.com/office/drawing/2014/main" id="{1874FD00-A6E9-6F4E-BEAF-20253DAF4197}"/>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4" name="DRAM">
                <a:extLst>
                  <a:ext uri="{FF2B5EF4-FFF2-40B4-BE49-F238E27FC236}">
                    <a16:creationId xmlns:a16="http://schemas.microsoft.com/office/drawing/2014/main" id="{6C1E8F37-B137-C546-9510-9D33EEA5B944}"/>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5" name="DRAM">
                <a:extLst>
                  <a:ext uri="{FF2B5EF4-FFF2-40B4-BE49-F238E27FC236}">
                    <a16:creationId xmlns:a16="http://schemas.microsoft.com/office/drawing/2014/main" id="{E9A156C1-4F9B-2144-B478-CA14902A62BE}"/>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6" name="DRAM">
                <a:extLst>
                  <a:ext uri="{FF2B5EF4-FFF2-40B4-BE49-F238E27FC236}">
                    <a16:creationId xmlns:a16="http://schemas.microsoft.com/office/drawing/2014/main" id="{5D3FE231-9579-B543-97D9-CC936EC8F370}"/>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4" name="Group 393">
              <a:extLst>
                <a:ext uri="{FF2B5EF4-FFF2-40B4-BE49-F238E27FC236}">
                  <a16:creationId xmlns:a16="http://schemas.microsoft.com/office/drawing/2014/main" id="{22BF00FC-B81D-7B4D-9B63-8DE814646255}"/>
                </a:ext>
              </a:extLst>
            </p:cNvPr>
            <p:cNvGrpSpPr/>
            <p:nvPr/>
          </p:nvGrpSpPr>
          <p:grpSpPr>
            <a:xfrm>
              <a:off x="5676900" y="1600199"/>
              <a:ext cx="1828800" cy="2362201"/>
              <a:chOff x="5676900" y="1170708"/>
              <a:chExt cx="1828800" cy="2791692"/>
            </a:xfrm>
          </p:grpSpPr>
          <p:cxnSp>
            <p:nvCxnSpPr>
              <p:cNvPr id="427" name="Straight Connector 426">
                <a:extLst>
                  <a:ext uri="{FF2B5EF4-FFF2-40B4-BE49-F238E27FC236}">
                    <a16:creationId xmlns:a16="http://schemas.microsoft.com/office/drawing/2014/main" id="{66825576-4991-D141-A606-275CE07F0B90}"/>
                  </a:ext>
                </a:extLst>
              </p:cNvPr>
              <p:cNvCxnSpPr>
                <a:cxnSpLocks/>
                <a:stCxn id="397" idx="0"/>
                <a:endCxn id="437"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C05FEDD8-553B-E246-AC5C-15BB1D44C318}"/>
                  </a:ext>
                </a:extLst>
              </p:cNvPr>
              <p:cNvCxnSpPr>
                <a:cxnSpLocks/>
                <a:stCxn id="399" idx="0"/>
                <a:endCxn id="439"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8FB76780-C566-3E4E-8A55-1CF551183030}"/>
                  </a:ext>
                </a:extLst>
              </p:cNvPr>
              <p:cNvCxnSpPr>
                <a:cxnSpLocks/>
                <a:stCxn id="400" idx="0"/>
                <a:endCxn id="440"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AB3A500C-1762-C142-9DAF-D39B74DCAAB7}"/>
                  </a:ext>
                </a:extLst>
              </p:cNvPr>
              <p:cNvCxnSpPr>
                <a:cxnSpLocks/>
                <a:stCxn id="401" idx="0"/>
                <a:endCxn id="441"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A37406B4-A1DE-BA40-9ABC-FB28B753EA8D}"/>
                  </a:ext>
                </a:extLst>
              </p:cNvPr>
              <p:cNvCxnSpPr>
                <a:cxnSpLocks/>
                <a:stCxn id="398" idx="0"/>
                <a:endCxn id="438"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5" name="Group 394">
              <a:extLst>
                <a:ext uri="{FF2B5EF4-FFF2-40B4-BE49-F238E27FC236}">
                  <a16:creationId xmlns:a16="http://schemas.microsoft.com/office/drawing/2014/main" id="{E3601414-FC10-A340-A9F2-B35360F8AA5F}"/>
                </a:ext>
              </a:extLst>
            </p:cNvPr>
            <p:cNvGrpSpPr/>
            <p:nvPr/>
          </p:nvGrpSpPr>
          <p:grpSpPr>
            <a:xfrm>
              <a:off x="5334000" y="1790700"/>
              <a:ext cx="2362201" cy="1828800"/>
              <a:chOff x="5333998" y="1790700"/>
              <a:chExt cx="2791691" cy="1828800"/>
            </a:xfrm>
          </p:grpSpPr>
          <p:cxnSp>
            <p:nvCxnSpPr>
              <p:cNvPr id="422" name="Straight Connector 421">
                <a:extLst>
                  <a:ext uri="{FF2B5EF4-FFF2-40B4-BE49-F238E27FC236}">
                    <a16:creationId xmlns:a16="http://schemas.microsoft.com/office/drawing/2014/main" id="{F35E9050-B57E-A94A-9B8A-7599A47F425F}"/>
                  </a:ext>
                </a:extLst>
              </p:cNvPr>
              <p:cNvCxnSpPr>
                <a:cxnSpLocks/>
                <a:stCxn id="401" idx="6"/>
                <a:endCxn id="432"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2C7C2EC-B504-BB48-9DC6-65CE93CF1E5F}"/>
                  </a:ext>
                </a:extLst>
              </p:cNvPr>
              <p:cNvCxnSpPr>
                <a:cxnSpLocks/>
                <a:stCxn id="406" idx="6"/>
                <a:endCxn id="433"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583846CB-F02D-534C-9969-8B7615699FDC}"/>
                  </a:ext>
                </a:extLst>
              </p:cNvPr>
              <p:cNvCxnSpPr>
                <a:cxnSpLocks/>
                <a:endCxn id="434" idx="0"/>
              </p:cNvCxnSpPr>
              <p:nvPr/>
            </p:nvCxnSpPr>
            <p:spPr>
              <a:xfrm flipH="1">
                <a:off x="5333998" y="2705100"/>
                <a:ext cx="2791686"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6B33149D-96A6-2E4C-B353-11478420610B}"/>
                  </a:ext>
                </a:extLst>
              </p:cNvPr>
              <p:cNvCxnSpPr>
                <a:cxnSpLocks/>
                <a:stCxn id="416" idx="6"/>
                <a:endCxn id="435"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1F40B3AF-6386-7842-A059-5DF6B3A1BEEE}"/>
                  </a:ext>
                </a:extLst>
              </p:cNvPr>
              <p:cNvCxnSpPr>
                <a:cxnSpLocks/>
                <a:stCxn id="421" idx="6"/>
                <a:endCxn id="436"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6" name="Group 395">
              <a:extLst>
                <a:ext uri="{FF2B5EF4-FFF2-40B4-BE49-F238E27FC236}">
                  <a16:creationId xmlns:a16="http://schemas.microsoft.com/office/drawing/2014/main" id="{0CEB0A94-5D02-4C48-84CA-74AD2EA1A2BA}"/>
                </a:ext>
              </a:extLst>
            </p:cNvPr>
            <p:cNvGrpSpPr/>
            <p:nvPr/>
          </p:nvGrpSpPr>
          <p:grpSpPr>
            <a:xfrm>
              <a:off x="5486400" y="1600200"/>
              <a:ext cx="2209800" cy="2209800"/>
              <a:chOff x="5486400" y="1600200"/>
              <a:chExt cx="2209800" cy="2209800"/>
            </a:xfrm>
          </p:grpSpPr>
          <p:sp>
            <p:nvSpPr>
              <p:cNvPr id="397" name="Oval 396">
                <a:extLst>
                  <a:ext uri="{FF2B5EF4-FFF2-40B4-BE49-F238E27FC236}">
                    <a16:creationId xmlns:a16="http://schemas.microsoft.com/office/drawing/2014/main" id="{5CAC80A3-2785-964C-AF7D-F3DA04063AC1}"/>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8" name="Oval 397">
                <a:extLst>
                  <a:ext uri="{FF2B5EF4-FFF2-40B4-BE49-F238E27FC236}">
                    <a16:creationId xmlns:a16="http://schemas.microsoft.com/office/drawing/2014/main" id="{0DACBBC9-83C1-534B-82C4-1CC17CC0CC39}"/>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9" name="Oval 398">
                <a:extLst>
                  <a:ext uri="{FF2B5EF4-FFF2-40B4-BE49-F238E27FC236}">
                    <a16:creationId xmlns:a16="http://schemas.microsoft.com/office/drawing/2014/main" id="{B006351D-1681-5E4E-9833-C8B18EEBA193}"/>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0" name="Oval 399">
                <a:extLst>
                  <a:ext uri="{FF2B5EF4-FFF2-40B4-BE49-F238E27FC236}">
                    <a16:creationId xmlns:a16="http://schemas.microsoft.com/office/drawing/2014/main" id="{121DA3DE-42CF-AA41-B62D-C5884F8E9599}"/>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1" name="Oval 400">
                <a:extLst>
                  <a:ext uri="{FF2B5EF4-FFF2-40B4-BE49-F238E27FC236}">
                    <a16:creationId xmlns:a16="http://schemas.microsoft.com/office/drawing/2014/main" id="{17AFB6DE-6324-8748-8969-24311267FAB1}"/>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2" name="Oval 401">
                <a:extLst>
                  <a:ext uri="{FF2B5EF4-FFF2-40B4-BE49-F238E27FC236}">
                    <a16:creationId xmlns:a16="http://schemas.microsoft.com/office/drawing/2014/main" id="{3CD32634-F17B-334A-9B7D-89B774CE5C15}"/>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3" name="Oval 402">
                <a:extLst>
                  <a:ext uri="{FF2B5EF4-FFF2-40B4-BE49-F238E27FC236}">
                    <a16:creationId xmlns:a16="http://schemas.microsoft.com/office/drawing/2014/main" id="{4A4B272E-AC75-C248-A5B8-AAC608C9A2D5}"/>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4" name="Oval 403">
                <a:extLst>
                  <a:ext uri="{FF2B5EF4-FFF2-40B4-BE49-F238E27FC236}">
                    <a16:creationId xmlns:a16="http://schemas.microsoft.com/office/drawing/2014/main" id="{FE89EF87-4F03-7F44-A3F6-D4BD1A634048}"/>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5" name="Oval 404">
                <a:extLst>
                  <a:ext uri="{FF2B5EF4-FFF2-40B4-BE49-F238E27FC236}">
                    <a16:creationId xmlns:a16="http://schemas.microsoft.com/office/drawing/2014/main" id="{FE50D5CD-8EE7-6E49-9324-D95F1BF7716F}"/>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6" name="Oval 405">
                <a:extLst>
                  <a:ext uri="{FF2B5EF4-FFF2-40B4-BE49-F238E27FC236}">
                    <a16:creationId xmlns:a16="http://schemas.microsoft.com/office/drawing/2014/main" id="{F1670559-868E-AC43-8485-7A0CD3BBF6DD}"/>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7" name="Oval 406">
                <a:extLst>
                  <a:ext uri="{FF2B5EF4-FFF2-40B4-BE49-F238E27FC236}">
                    <a16:creationId xmlns:a16="http://schemas.microsoft.com/office/drawing/2014/main" id="{8A4D17F5-B8CC-454E-AAE6-2BB19366F797}"/>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8" name="Oval 407">
                <a:extLst>
                  <a:ext uri="{FF2B5EF4-FFF2-40B4-BE49-F238E27FC236}">
                    <a16:creationId xmlns:a16="http://schemas.microsoft.com/office/drawing/2014/main" id="{403FA7A9-CA8A-C246-9A8D-4B2D6CCB5BED}"/>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9" name="Oval 408">
                <a:extLst>
                  <a:ext uri="{FF2B5EF4-FFF2-40B4-BE49-F238E27FC236}">
                    <a16:creationId xmlns:a16="http://schemas.microsoft.com/office/drawing/2014/main" id="{914EE22A-B051-274B-B345-0D2FA2B1F1FD}"/>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0" name="Oval 409">
                <a:extLst>
                  <a:ext uri="{FF2B5EF4-FFF2-40B4-BE49-F238E27FC236}">
                    <a16:creationId xmlns:a16="http://schemas.microsoft.com/office/drawing/2014/main" id="{BDDD48E8-8884-574D-B570-D4559E5AC908}"/>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1" name="Oval 410">
                <a:extLst>
                  <a:ext uri="{FF2B5EF4-FFF2-40B4-BE49-F238E27FC236}">
                    <a16:creationId xmlns:a16="http://schemas.microsoft.com/office/drawing/2014/main" id="{111294A3-02F0-FC49-AD3B-E507B6D2BE99}"/>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2" name="Oval 411">
                <a:extLst>
                  <a:ext uri="{FF2B5EF4-FFF2-40B4-BE49-F238E27FC236}">
                    <a16:creationId xmlns:a16="http://schemas.microsoft.com/office/drawing/2014/main" id="{48731768-F3AB-8E49-A023-62B38772DB46}"/>
                  </a:ext>
                </a:extLst>
              </p:cNvPr>
              <p:cNvSpPr/>
              <p:nvPr/>
            </p:nvSpPr>
            <p:spPr>
              <a:xfrm>
                <a:off x="5486400" y="2971800"/>
                <a:ext cx="381000" cy="381000"/>
              </a:xfrm>
              <a:prstGeom prst="ellipse">
                <a:avLst/>
              </a:prstGeom>
              <a:solidFill>
                <a:srgbClr val="FFCA3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3" name="Oval 412">
                <a:extLst>
                  <a:ext uri="{FF2B5EF4-FFF2-40B4-BE49-F238E27FC236}">
                    <a16:creationId xmlns:a16="http://schemas.microsoft.com/office/drawing/2014/main" id="{2BF851CC-F68B-9B4C-A58B-81DC812CDE0F}"/>
                  </a:ext>
                </a:extLst>
              </p:cNvPr>
              <p:cNvSpPr/>
              <p:nvPr/>
            </p:nvSpPr>
            <p:spPr>
              <a:xfrm>
                <a:off x="5943600" y="2971800"/>
                <a:ext cx="381000" cy="381000"/>
              </a:xfrm>
              <a:prstGeom prst="ellipse">
                <a:avLst/>
              </a:prstGeom>
              <a:solidFill>
                <a:srgbClr val="FFCA3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4" name="Oval 413">
                <a:extLst>
                  <a:ext uri="{FF2B5EF4-FFF2-40B4-BE49-F238E27FC236}">
                    <a16:creationId xmlns:a16="http://schemas.microsoft.com/office/drawing/2014/main" id="{9D63C112-10DF-624C-8D85-74C0EA9ED444}"/>
                  </a:ext>
                </a:extLst>
              </p:cNvPr>
              <p:cNvSpPr/>
              <p:nvPr/>
            </p:nvSpPr>
            <p:spPr>
              <a:xfrm>
                <a:off x="6400800" y="2971800"/>
                <a:ext cx="381000" cy="381000"/>
              </a:xfrm>
              <a:prstGeom prst="ellipse">
                <a:avLst/>
              </a:prstGeom>
              <a:solidFill>
                <a:srgbClr val="FFCA3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5" name="Oval 414">
                <a:extLst>
                  <a:ext uri="{FF2B5EF4-FFF2-40B4-BE49-F238E27FC236}">
                    <a16:creationId xmlns:a16="http://schemas.microsoft.com/office/drawing/2014/main" id="{447245FE-FD9D-CA40-8259-1603D9CEB6D8}"/>
                  </a:ext>
                </a:extLst>
              </p:cNvPr>
              <p:cNvSpPr/>
              <p:nvPr/>
            </p:nvSpPr>
            <p:spPr>
              <a:xfrm>
                <a:off x="6858000" y="2971800"/>
                <a:ext cx="381000" cy="381000"/>
              </a:xfrm>
              <a:prstGeom prst="ellipse">
                <a:avLst/>
              </a:prstGeom>
              <a:solidFill>
                <a:srgbClr val="FFCA3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6" name="Oval 415">
                <a:extLst>
                  <a:ext uri="{FF2B5EF4-FFF2-40B4-BE49-F238E27FC236}">
                    <a16:creationId xmlns:a16="http://schemas.microsoft.com/office/drawing/2014/main" id="{CC79A9FE-3B4F-8445-A57E-FCB77904C8B2}"/>
                  </a:ext>
                </a:extLst>
              </p:cNvPr>
              <p:cNvSpPr/>
              <p:nvPr/>
            </p:nvSpPr>
            <p:spPr>
              <a:xfrm>
                <a:off x="7315200" y="2971800"/>
                <a:ext cx="381000" cy="381000"/>
              </a:xfrm>
              <a:prstGeom prst="ellipse">
                <a:avLst/>
              </a:prstGeom>
              <a:solidFill>
                <a:srgbClr val="FFCA3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7" name="Oval 416">
                <a:extLst>
                  <a:ext uri="{FF2B5EF4-FFF2-40B4-BE49-F238E27FC236}">
                    <a16:creationId xmlns:a16="http://schemas.microsoft.com/office/drawing/2014/main" id="{530B1789-DEDE-5A4F-B6E8-2F2A76B4CCA5}"/>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8" name="Oval 417">
                <a:extLst>
                  <a:ext uri="{FF2B5EF4-FFF2-40B4-BE49-F238E27FC236}">
                    <a16:creationId xmlns:a16="http://schemas.microsoft.com/office/drawing/2014/main" id="{25A88D22-A089-B446-90A4-D23E278BD77B}"/>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9" name="Oval 418">
                <a:extLst>
                  <a:ext uri="{FF2B5EF4-FFF2-40B4-BE49-F238E27FC236}">
                    <a16:creationId xmlns:a16="http://schemas.microsoft.com/office/drawing/2014/main" id="{BE8D1DAB-6891-EF42-A2A3-F98009328A0C}"/>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0" name="Oval 419">
                <a:extLst>
                  <a:ext uri="{FF2B5EF4-FFF2-40B4-BE49-F238E27FC236}">
                    <a16:creationId xmlns:a16="http://schemas.microsoft.com/office/drawing/2014/main" id="{D588EFFB-B1F6-594B-8932-B3E72E749BB6}"/>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1" name="Oval 420">
                <a:extLst>
                  <a:ext uri="{FF2B5EF4-FFF2-40B4-BE49-F238E27FC236}">
                    <a16:creationId xmlns:a16="http://schemas.microsoft.com/office/drawing/2014/main" id="{D7A2543D-F2FA-2846-88E0-36744AC44107}"/>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442" name="Group 441">
            <a:extLst>
              <a:ext uri="{FF2B5EF4-FFF2-40B4-BE49-F238E27FC236}">
                <a16:creationId xmlns:a16="http://schemas.microsoft.com/office/drawing/2014/main" id="{69B8068D-BF55-2445-AA62-170FB58B36DB}"/>
              </a:ext>
            </a:extLst>
          </p:cNvPr>
          <p:cNvGrpSpPr/>
          <p:nvPr/>
        </p:nvGrpSpPr>
        <p:grpSpPr>
          <a:xfrm>
            <a:off x="4859036" y="2404844"/>
            <a:ext cx="1414038" cy="1414038"/>
            <a:chOff x="4876800" y="1600199"/>
            <a:chExt cx="2819401" cy="2819401"/>
          </a:xfrm>
        </p:grpSpPr>
        <p:grpSp>
          <p:nvGrpSpPr>
            <p:cNvPr id="443" name="Group 442">
              <a:extLst>
                <a:ext uri="{FF2B5EF4-FFF2-40B4-BE49-F238E27FC236}">
                  <a16:creationId xmlns:a16="http://schemas.microsoft.com/office/drawing/2014/main" id="{D198D2CE-51A2-A441-BAC1-C5E8EA0E0648}"/>
                </a:ext>
              </a:extLst>
            </p:cNvPr>
            <p:cNvGrpSpPr/>
            <p:nvPr/>
          </p:nvGrpSpPr>
          <p:grpSpPr>
            <a:xfrm>
              <a:off x="5486400" y="3962400"/>
              <a:ext cx="2209800" cy="457200"/>
              <a:chOff x="5486400" y="3962400"/>
              <a:chExt cx="2209800" cy="457200"/>
            </a:xfrm>
          </p:grpSpPr>
          <p:sp>
            <p:nvSpPr>
              <p:cNvPr id="488" name="DRAM">
                <a:extLst>
                  <a:ext uri="{FF2B5EF4-FFF2-40B4-BE49-F238E27FC236}">
                    <a16:creationId xmlns:a16="http://schemas.microsoft.com/office/drawing/2014/main" id="{0678D576-D408-374F-BB1E-37E5E148221D}"/>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9" name="DRAM">
                <a:extLst>
                  <a:ext uri="{FF2B5EF4-FFF2-40B4-BE49-F238E27FC236}">
                    <a16:creationId xmlns:a16="http://schemas.microsoft.com/office/drawing/2014/main" id="{EF3D6B44-03F3-FA47-A211-89B88C1D8801}"/>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0" name="DRAM">
                <a:extLst>
                  <a:ext uri="{FF2B5EF4-FFF2-40B4-BE49-F238E27FC236}">
                    <a16:creationId xmlns:a16="http://schemas.microsoft.com/office/drawing/2014/main" id="{D7530F8D-26C2-C347-96FC-A67F07A00680}"/>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1" name="DRAM">
                <a:extLst>
                  <a:ext uri="{FF2B5EF4-FFF2-40B4-BE49-F238E27FC236}">
                    <a16:creationId xmlns:a16="http://schemas.microsoft.com/office/drawing/2014/main" id="{81C987C6-F8C8-D942-B797-54712625359A}"/>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2" name="DRAM">
                <a:extLst>
                  <a:ext uri="{FF2B5EF4-FFF2-40B4-BE49-F238E27FC236}">
                    <a16:creationId xmlns:a16="http://schemas.microsoft.com/office/drawing/2014/main" id="{5799F454-A959-5741-AE35-1BD49ED8E542}"/>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4" name="Group 443">
              <a:extLst>
                <a:ext uri="{FF2B5EF4-FFF2-40B4-BE49-F238E27FC236}">
                  <a16:creationId xmlns:a16="http://schemas.microsoft.com/office/drawing/2014/main" id="{16780B42-A788-A042-AB39-8DD97B532AF6}"/>
                </a:ext>
              </a:extLst>
            </p:cNvPr>
            <p:cNvGrpSpPr/>
            <p:nvPr/>
          </p:nvGrpSpPr>
          <p:grpSpPr>
            <a:xfrm>
              <a:off x="4876800" y="1600200"/>
              <a:ext cx="457200" cy="2209800"/>
              <a:chOff x="4876800" y="1600200"/>
              <a:chExt cx="457200" cy="2209800"/>
            </a:xfrm>
          </p:grpSpPr>
          <p:sp>
            <p:nvSpPr>
              <p:cNvPr id="483" name="DRAM">
                <a:extLst>
                  <a:ext uri="{FF2B5EF4-FFF2-40B4-BE49-F238E27FC236}">
                    <a16:creationId xmlns:a16="http://schemas.microsoft.com/office/drawing/2014/main" id="{900429D3-F700-B545-81E6-C863C38D624B}"/>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4" name="DRAM">
                <a:extLst>
                  <a:ext uri="{FF2B5EF4-FFF2-40B4-BE49-F238E27FC236}">
                    <a16:creationId xmlns:a16="http://schemas.microsoft.com/office/drawing/2014/main" id="{3BE8BAE2-67F2-004F-8688-652275D2FB1A}"/>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5" name="DRAM">
                <a:extLst>
                  <a:ext uri="{FF2B5EF4-FFF2-40B4-BE49-F238E27FC236}">
                    <a16:creationId xmlns:a16="http://schemas.microsoft.com/office/drawing/2014/main" id="{B468E5A2-4C92-F341-AF9F-C025BA07AF6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6" name="DRAM">
                <a:extLst>
                  <a:ext uri="{FF2B5EF4-FFF2-40B4-BE49-F238E27FC236}">
                    <a16:creationId xmlns:a16="http://schemas.microsoft.com/office/drawing/2014/main" id="{869B0F21-4DD9-9242-8C2D-5555525158CC}"/>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7" name="DRAM">
                <a:extLst>
                  <a:ext uri="{FF2B5EF4-FFF2-40B4-BE49-F238E27FC236}">
                    <a16:creationId xmlns:a16="http://schemas.microsoft.com/office/drawing/2014/main" id="{D75EC8AE-5B52-E64A-A8CB-7EE2D5BDA8FF}"/>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5" name="Group 444">
              <a:extLst>
                <a:ext uri="{FF2B5EF4-FFF2-40B4-BE49-F238E27FC236}">
                  <a16:creationId xmlns:a16="http://schemas.microsoft.com/office/drawing/2014/main" id="{C48ADD2C-8A28-0E4D-9B87-797E8D373E6A}"/>
                </a:ext>
              </a:extLst>
            </p:cNvPr>
            <p:cNvGrpSpPr/>
            <p:nvPr/>
          </p:nvGrpSpPr>
          <p:grpSpPr>
            <a:xfrm>
              <a:off x="5676900" y="1600199"/>
              <a:ext cx="1828800" cy="2362201"/>
              <a:chOff x="5676900" y="1170708"/>
              <a:chExt cx="1828800" cy="2791692"/>
            </a:xfrm>
          </p:grpSpPr>
          <p:cxnSp>
            <p:nvCxnSpPr>
              <p:cNvPr id="478" name="Straight Connector 477">
                <a:extLst>
                  <a:ext uri="{FF2B5EF4-FFF2-40B4-BE49-F238E27FC236}">
                    <a16:creationId xmlns:a16="http://schemas.microsoft.com/office/drawing/2014/main" id="{D5273E0E-2E69-C543-B299-7151560E4744}"/>
                  </a:ext>
                </a:extLst>
              </p:cNvPr>
              <p:cNvCxnSpPr>
                <a:cxnSpLocks/>
                <a:stCxn id="448" idx="0"/>
                <a:endCxn id="488"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32CB46B5-29CC-E640-B989-83C91A0F1DC6}"/>
                  </a:ext>
                </a:extLst>
              </p:cNvPr>
              <p:cNvCxnSpPr>
                <a:cxnSpLocks/>
                <a:stCxn id="450" idx="0"/>
                <a:endCxn id="490"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BE99638C-67B6-5344-B38C-BA715AC38263}"/>
                  </a:ext>
                </a:extLst>
              </p:cNvPr>
              <p:cNvCxnSpPr>
                <a:cxnSpLocks/>
                <a:stCxn id="451" idx="0"/>
                <a:endCxn id="491"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7FB28B8-39C8-6F46-84D4-8A26AE6E0CF8}"/>
                  </a:ext>
                </a:extLst>
              </p:cNvPr>
              <p:cNvCxnSpPr>
                <a:cxnSpLocks/>
                <a:stCxn id="452" idx="0"/>
                <a:endCxn id="492"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5DB3D965-AC2B-D64E-BC8C-316F3DA0E93A}"/>
                  </a:ext>
                </a:extLst>
              </p:cNvPr>
              <p:cNvCxnSpPr>
                <a:cxnSpLocks/>
                <a:stCxn id="449" idx="0"/>
                <a:endCxn id="489"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6" name="Group 445">
              <a:extLst>
                <a:ext uri="{FF2B5EF4-FFF2-40B4-BE49-F238E27FC236}">
                  <a16:creationId xmlns:a16="http://schemas.microsoft.com/office/drawing/2014/main" id="{A29A615E-F89D-A841-BF3B-7B6BFA18A1DA}"/>
                </a:ext>
              </a:extLst>
            </p:cNvPr>
            <p:cNvGrpSpPr/>
            <p:nvPr/>
          </p:nvGrpSpPr>
          <p:grpSpPr>
            <a:xfrm>
              <a:off x="5334000" y="1790700"/>
              <a:ext cx="2362201" cy="1828800"/>
              <a:chOff x="5333998" y="1790700"/>
              <a:chExt cx="2791691" cy="1828800"/>
            </a:xfrm>
          </p:grpSpPr>
          <p:cxnSp>
            <p:nvCxnSpPr>
              <p:cNvPr id="473" name="Straight Connector 472">
                <a:extLst>
                  <a:ext uri="{FF2B5EF4-FFF2-40B4-BE49-F238E27FC236}">
                    <a16:creationId xmlns:a16="http://schemas.microsoft.com/office/drawing/2014/main" id="{830CB917-365E-F643-BA30-E874848DB8A2}"/>
                  </a:ext>
                </a:extLst>
              </p:cNvPr>
              <p:cNvCxnSpPr>
                <a:cxnSpLocks/>
                <a:stCxn id="452" idx="6"/>
                <a:endCxn id="483"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FBE9D054-33AF-B143-96FD-890B3149E8CB}"/>
                  </a:ext>
                </a:extLst>
              </p:cNvPr>
              <p:cNvCxnSpPr>
                <a:cxnSpLocks/>
                <a:stCxn id="457" idx="6"/>
                <a:endCxn id="484"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FB5426AA-0D88-4241-A8FF-C378BCD21C4E}"/>
                  </a:ext>
                </a:extLst>
              </p:cNvPr>
              <p:cNvCxnSpPr>
                <a:cxnSpLocks/>
                <a:stCxn id="462" idx="6"/>
                <a:endCxn id="485"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C2B13EE8-91D5-CC45-8C9E-D56FB7F7BA01}"/>
                  </a:ext>
                </a:extLst>
              </p:cNvPr>
              <p:cNvCxnSpPr>
                <a:cxnSpLocks/>
                <a:stCxn id="467" idx="6"/>
                <a:endCxn id="486"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9B7FBB1A-D3BB-724A-9778-29263723AFA2}"/>
                  </a:ext>
                </a:extLst>
              </p:cNvPr>
              <p:cNvCxnSpPr>
                <a:cxnSpLocks/>
                <a:stCxn id="472" idx="6"/>
                <a:endCxn id="487"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13348C4C-7884-CB44-B7DE-A56D7A15844F}"/>
                </a:ext>
              </a:extLst>
            </p:cNvPr>
            <p:cNvGrpSpPr/>
            <p:nvPr/>
          </p:nvGrpSpPr>
          <p:grpSpPr>
            <a:xfrm>
              <a:off x="5486400" y="1600200"/>
              <a:ext cx="2209800" cy="2209800"/>
              <a:chOff x="5486400" y="1600200"/>
              <a:chExt cx="2209800" cy="2209800"/>
            </a:xfrm>
          </p:grpSpPr>
          <p:sp>
            <p:nvSpPr>
              <p:cNvPr id="448" name="Oval 447">
                <a:extLst>
                  <a:ext uri="{FF2B5EF4-FFF2-40B4-BE49-F238E27FC236}">
                    <a16:creationId xmlns:a16="http://schemas.microsoft.com/office/drawing/2014/main" id="{24C71FF8-3179-F14D-86F6-A1C637F1A2F4}"/>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9" name="Oval 448">
                <a:extLst>
                  <a:ext uri="{FF2B5EF4-FFF2-40B4-BE49-F238E27FC236}">
                    <a16:creationId xmlns:a16="http://schemas.microsoft.com/office/drawing/2014/main" id="{5BED9737-40F0-804A-B12A-C19DF7CEA3C3}"/>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0" name="Oval 449">
                <a:extLst>
                  <a:ext uri="{FF2B5EF4-FFF2-40B4-BE49-F238E27FC236}">
                    <a16:creationId xmlns:a16="http://schemas.microsoft.com/office/drawing/2014/main" id="{814C4FE6-8FDE-F44E-AE75-F03234EFFD74}"/>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1" name="Oval 450">
                <a:extLst>
                  <a:ext uri="{FF2B5EF4-FFF2-40B4-BE49-F238E27FC236}">
                    <a16:creationId xmlns:a16="http://schemas.microsoft.com/office/drawing/2014/main" id="{387778BC-760E-4844-B58B-FBAB72CAEACF}"/>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2" name="Oval 451">
                <a:extLst>
                  <a:ext uri="{FF2B5EF4-FFF2-40B4-BE49-F238E27FC236}">
                    <a16:creationId xmlns:a16="http://schemas.microsoft.com/office/drawing/2014/main" id="{06954692-01E8-364F-9096-547A9F0F1DCB}"/>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3" name="Oval 452">
                <a:extLst>
                  <a:ext uri="{FF2B5EF4-FFF2-40B4-BE49-F238E27FC236}">
                    <a16:creationId xmlns:a16="http://schemas.microsoft.com/office/drawing/2014/main" id="{BE7E0E99-EFBE-904A-87E7-32B675135F8A}"/>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4" name="Oval 453">
                <a:extLst>
                  <a:ext uri="{FF2B5EF4-FFF2-40B4-BE49-F238E27FC236}">
                    <a16:creationId xmlns:a16="http://schemas.microsoft.com/office/drawing/2014/main" id="{2229678A-3CFC-2E48-A46F-EB5C710DF52A}"/>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5" name="Oval 454">
                <a:extLst>
                  <a:ext uri="{FF2B5EF4-FFF2-40B4-BE49-F238E27FC236}">
                    <a16:creationId xmlns:a16="http://schemas.microsoft.com/office/drawing/2014/main" id="{52BEC7C7-BDB5-0E45-B194-02F9D064F9BC}"/>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6" name="Oval 455">
                <a:extLst>
                  <a:ext uri="{FF2B5EF4-FFF2-40B4-BE49-F238E27FC236}">
                    <a16:creationId xmlns:a16="http://schemas.microsoft.com/office/drawing/2014/main" id="{9AFA80CE-EF96-D14E-94E6-38E92D53DEF9}"/>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7" name="Oval 456">
                <a:extLst>
                  <a:ext uri="{FF2B5EF4-FFF2-40B4-BE49-F238E27FC236}">
                    <a16:creationId xmlns:a16="http://schemas.microsoft.com/office/drawing/2014/main" id="{DEECA570-AE76-1B4A-99B4-0FC906931064}"/>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8" name="Oval 457">
                <a:extLst>
                  <a:ext uri="{FF2B5EF4-FFF2-40B4-BE49-F238E27FC236}">
                    <a16:creationId xmlns:a16="http://schemas.microsoft.com/office/drawing/2014/main" id="{628374C7-FC57-5B42-B1DE-FA1FB56CCDCA}"/>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9" name="Oval 458">
                <a:extLst>
                  <a:ext uri="{FF2B5EF4-FFF2-40B4-BE49-F238E27FC236}">
                    <a16:creationId xmlns:a16="http://schemas.microsoft.com/office/drawing/2014/main" id="{80F7262C-9673-4B40-A4AE-4BA8B0B0CA34}"/>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0" name="Oval 459">
                <a:extLst>
                  <a:ext uri="{FF2B5EF4-FFF2-40B4-BE49-F238E27FC236}">
                    <a16:creationId xmlns:a16="http://schemas.microsoft.com/office/drawing/2014/main" id="{7F3ADF92-BBB6-1148-819E-571498015E80}"/>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1" name="Oval 460">
                <a:extLst>
                  <a:ext uri="{FF2B5EF4-FFF2-40B4-BE49-F238E27FC236}">
                    <a16:creationId xmlns:a16="http://schemas.microsoft.com/office/drawing/2014/main" id="{A0C1A5B2-2187-A44A-9655-0793CDEADDFB}"/>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2" name="Oval 461">
                <a:extLst>
                  <a:ext uri="{FF2B5EF4-FFF2-40B4-BE49-F238E27FC236}">
                    <a16:creationId xmlns:a16="http://schemas.microsoft.com/office/drawing/2014/main" id="{479B3574-7BF1-B144-9945-92FBFA41E6D8}"/>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463" name="Oval 462">
                <a:extLst>
                  <a:ext uri="{FF2B5EF4-FFF2-40B4-BE49-F238E27FC236}">
                    <a16:creationId xmlns:a16="http://schemas.microsoft.com/office/drawing/2014/main" id="{DED774DC-06AE-9D48-86FC-A00763484136}"/>
                  </a:ext>
                </a:extLst>
              </p:cNvPr>
              <p:cNvSpPr/>
              <p:nvPr/>
            </p:nvSpPr>
            <p:spPr>
              <a:xfrm>
                <a:off x="5486400" y="2971800"/>
                <a:ext cx="381000" cy="381000"/>
              </a:xfrm>
              <a:prstGeom prst="ellipse">
                <a:avLst/>
              </a:prstGeom>
              <a:solidFill>
                <a:srgbClr val="FFCA3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4" name="Oval 463">
                <a:extLst>
                  <a:ext uri="{FF2B5EF4-FFF2-40B4-BE49-F238E27FC236}">
                    <a16:creationId xmlns:a16="http://schemas.microsoft.com/office/drawing/2014/main" id="{7B2A9E4B-44A2-164B-B1DB-443A919613CC}"/>
                  </a:ext>
                </a:extLst>
              </p:cNvPr>
              <p:cNvSpPr/>
              <p:nvPr/>
            </p:nvSpPr>
            <p:spPr>
              <a:xfrm>
                <a:off x="5943600" y="2971800"/>
                <a:ext cx="381000" cy="381000"/>
              </a:xfrm>
              <a:prstGeom prst="ellipse">
                <a:avLst/>
              </a:prstGeom>
              <a:solidFill>
                <a:srgbClr val="FFCA3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5" name="Oval 464">
                <a:extLst>
                  <a:ext uri="{FF2B5EF4-FFF2-40B4-BE49-F238E27FC236}">
                    <a16:creationId xmlns:a16="http://schemas.microsoft.com/office/drawing/2014/main" id="{829FDD50-D31C-2540-9085-DB8414EF4E8E}"/>
                  </a:ext>
                </a:extLst>
              </p:cNvPr>
              <p:cNvSpPr/>
              <p:nvPr/>
            </p:nvSpPr>
            <p:spPr>
              <a:xfrm>
                <a:off x="6400800" y="2971800"/>
                <a:ext cx="381000" cy="381000"/>
              </a:xfrm>
              <a:prstGeom prst="ellipse">
                <a:avLst/>
              </a:prstGeom>
              <a:solidFill>
                <a:srgbClr val="FFCA3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6" name="Oval 465">
                <a:extLst>
                  <a:ext uri="{FF2B5EF4-FFF2-40B4-BE49-F238E27FC236}">
                    <a16:creationId xmlns:a16="http://schemas.microsoft.com/office/drawing/2014/main" id="{5E7C2804-8644-B746-835C-D065FA8D5405}"/>
                  </a:ext>
                </a:extLst>
              </p:cNvPr>
              <p:cNvSpPr/>
              <p:nvPr/>
            </p:nvSpPr>
            <p:spPr>
              <a:xfrm>
                <a:off x="6858000" y="2971800"/>
                <a:ext cx="381000" cy="381000"/>
              </a:xfrm>
              <a:prstGeom prst="ellipse">
                <a:avLst/>
              </a:prstGeom>
              <a:solidFill>
                <a:srgbClr val="FFCA3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7" name="Oval 466">
                <a:extLst>
                  <a:ext uri="{FF2B5EF4-FFF2-40B4-BE49-F238E27FC236}">
                    <a16:creationId xmlns:a16="http://schemas.microsoft.com/office/drawing/2014/main" id="{87C05D59-E623-A04A-80B1-E6FFE75C92D6}"/>
                  </a:ext>
                </a:extLst>
              </p:cNvPr>
              <p:cNvSpPr/>
              <p:nvPr/>
            </p:nvSpPr>
            <p:spPr>
              <a:xfrm>
                <a:off x="7315200" y="2971800"/>
                <a:ext cx="381000" cy="381000"/>
              </a:xfrm>
              <a:prstGeom prst="ellipse">
                <a:avLst/>
              </a:prstGeom>
              <a:solidFill>
                <a:srgbClr val="FFCA3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8" name="Oval 467">
                <a:extLst>
                  <a:ext uri="{FF2B5EF4-FFF2-40B4-BE49-F238E27FC236}">
                    <a16:creationId xmlns:a16="http://schemas.microsoft.com/office/drawing/2014/main" id="{3267DF9E-FA37-7D44-9F34-901B4C4F4D7B}"/>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9" name="Oval 468">
                <a:extLst>
                  <a:ext uri="{FF2B5EF4-FFF2-40B4-BE49-F238E27FC236}">
                    <a16:creationId xmlns:a16="http://schemas.microsoft.com/office/drawing/2014/main" id="{4B23D1B3-4F53-D54D-8431-CF0A97582A40}"/>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0" name="Oval 469">
                <a:extLst>
                  <a:ext uri="{FF2B5EF4-FFF2-40B4-BE49-F238E27FC236}">
                    <a16:creationId xmlns:a16="http://schemas.microsoft.com/office/drawing/2014/main" id="{2D6333D6-7104-384F-AF49-E796BD27E384}"/>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1" name="Oval 470">
                <a:extLst>
                  <a:ext uri="{FF2B5EF4-FFF2-40B4-BE49-F238E27FC236}">
                    <a16:creationId xmlns:a16="http://schemas.microsoft.com/office/drawing/2014/main" id="{F6EE3721-CE27-C448-A382-4681B02FBCF6}"/>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72" name="Oval 471">
                <a:extLst>
                  <a:ext uri="{FF2B5EF4-FFF2-40B4-BE49-F238E27FC236}">
                    <a16:creationId xmlns:a16="http://schemas.microsoft.com/office/drawing/2014/main" id="{DB8D1C2C-8531-384A-A4CD-73FF528A9A53}"/>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grpSp>
      </p:grpSp>
      <p:grpSp>
        <p:nvGrpSpPr>
          <p:cNvPr id="493" name="Group 492">
            <a:extLst>
              <a:ext uri="{FF2B5EF4-FFF2-40B4-BE49-F238E27FC236}">
                <a16:creationId xmlns:a16="http://schemas.microsoft.com/office/drawing/2014/main" id="{C18E73BE-3676-6C47-99A2-2502C0DABE65}"/>
              </a:ext>
            </a:extLst>
          </p:cNvPr>
          <p:cNvGrpSpPr/>
          <p:nvPr/>
        </p:nvGrpSpPr>
        <p:grpSpPr>
          <a:xfrm>
            <a:off x="6416564" y="2404844"/>
            <a:ext cx="1414038" cy="1414038"/>
            <a:chOff x="4876800" y="1600199"/>
            <a:chExt cx="2819401" cy="2819401"/>
          </a:xfrm>
        </p:grpSpPr>
        <p:grpSp>
          <p:nvGrpSpPr>
            <p:cNvPr id="494" name="Group 493">
              <a:extLst>
                <a:ext uri="{FF2B5EF4-FFF2-40B4-BE49-F238E27FC236}">
                  <a16:creationId xmlns:a16="http://schemas.microsoft.com/office/drawing/2014/main" id="{7A31BB98-6CE6-844D-B7DE-C384980CF0C5}"/>
                </a:ext>
              </a:extLst>
            </p:cNvPr>
            <p:cNvGrpSpPr/>
            <p:nvPr/>
          </p:nvGrpSpPr>
          <p:grpSpPr>
            <a:xfrm>
              <a:off x="5486400" y="3962400"/>
              <a:ext cx="2209800" cy="457200"/>
              <a:chOff x="5486400" y="3962400"/>
              <a:chExt cx="2209800" cy="457200"/>
            </a:xfrm>
          </p:grpSpPr>
          <p:sp>
            <p:nvSpPr>
              <p:cNvPr id="539" name="DRAM">
                <a:extLst>
                  <a:ext uri="{FF2B5EF4-FFF2-40B4-BE49-F238E27FC236}">
                    <a16:creationId xmlns:a16="http://schemas.microsoft.com/office/drawing/2014/main" id="{9A1BD144-AEC9-3045-83AB-BD0ABC7379C5}"/>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0" name="DRAM">
                <a:extLst>
                  <a:ext uri="{FF2B5EF4-FFF2-40B4-BE49-F238E27FC236}">
                    <a16:creationId xmlns:a16="http://schemas.microsoft.com/office/drawing/2014/main" id="{761EC13D-6A91-7444-AD80-A8BAB533BA95}"/>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1" name="DRAM">
                <a:extLst>
                  <a:ext uri="{FF2B5EF4-FFF2-40B4-BE49-F238E27FC236}">
                    <a16:creationId xmlns:a16="http://schemas.microsoft.com/office/drawing/2014/main" id="{0C4B4D74-9199-0D49-85BF-D3B0AE5A0A9C}"/>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2" name="DRAM">
                <a:extLst>
                  <a:ext uri="{FF2B5EF4-FFF2-40B4-BE49-F238E27FC236}">
                    <a16:creationId xmlns:a16="http://schemas.microsoft.com/office/drawing/2014/main" id="{CF958D15-7F01-4148-8183-4CDE60D57BB0}"/>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3" name="DRAM">
                <a:extLst>
                  <a:ext uri="{FF2B5EF4-FFF2-40B4-BE49-F238E27FC236}">
                    <a16:creationId xmlns:a16="http://schemas.microsoft.com/office/drawing/2014/main" id="{22072E6E-43C3-434E-85B9-1734A3DA3CC8}"/>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5" name="Group 494">
              <a:extLst>
                <a:ext uri="{FF2B5EF4-FFF2-40B4-BE49-F238E27FC236}">
                  <a16:creationId xmlns:a16="http://schemas.microsoft.com/office/drawing/2014/main" id="{C85E57FF-417D-1244-90BE-91B56947ED6A}"/>
                </a:ext>
              </a:extLst>
            </p:cNvPr>
            <p:cNvGrpSpPr/>
            <p:nvPr/>
          </p:nvGrpSpPr>
          <p:grpSpPr>
            <a:xfrm>
              <a:off x="4876800" y="1600200"/>
              <a:ext cx="457200" cy="2209800"/>
              <a:chOff x="4876800" y="1600200"/>
              <a:chExt cx="457200" cy="2209800"/>
            </a:xfrm>
          </p:grpSpPr>
          <p:sp>
            <p:nvSpPr>
              <p:cNvPr id="534" name="DRAM">
                <a:extLst>
                  <a:ext uri="{FF2B5EF4-FFF2-40B4-BE49-F238E27FC236}">
                    <a16:creationId xmlns:a16="http://schemas.microsoft.com/office/drawing/2014/main" id="{AA216CB4-B04A-F641-B4A2-54AE2C718F39}"/>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5" name="DRAM">
                <a:extLst>
                  <a:ext uri="{FF2B5EF4-FFF2-40B4-BE49-F238E27FC236}">
                    <a16:creationId xmlns:a16="http://schemas.microsoft.com/office/drawing/2014/main" id="{CF772D57-1478-674C-9626-DBB9A5139FE0}"/>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6" name="DRAM">
                <a:extLst>
                  <a:ext uri="{FF2B5EF4-FFF2-40B4-BE49-F238E27FC236}">
                    <a16:creationId xmlns:a16="http://schemas.microsoft.com/office/drawing/2014/main" id="{2DB3F5F4-4E6C-2C4B-87DB-6CDC6AE700C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7" name="DRAM">
                <a:extLst>
                  <a:ext uri="{FF2B5EF4-FFF2-40B4-BE49-F238E27FC236}">
                    <a16:creationId xmlns:a16="http://schemas.microsoft.com/office/drawing/2014/main" id="{C621CC86-C337-CB4E-8947-45BF29EB84DA}"/>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8" name="DRAM">
                <a:extLst>
                  <a:ext uri="{FF2B5EF4-FFF2-40B4-BE49-F238E27FC236}">
                    <a16:creationId xmlns:a16="http://schemas.microsoft.com/office/drawing/2014/main" id="{29C4F183-DFE7-E044-BFF0-3D5499757A44}"/>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6" name="Group 495">
              <a:extLst>
                <a:ext uri="{FF2B5EF4-FFF2-40B4-BE49-F238E27FC236}">
                  <a16:creationId xmlns:a16="http://schemas.microsoft.com/office/drawing/2014/main" id="{6F02C8AE-47E3-B04D-9F06-83FA57235803}"/>
                </a:ext>
              </a:extLst>
            </p:cNvPr>
            <p:cNvGrpSpPr/>
            <p:nvPr/>
          </p:nvGrpSpPr>
          <p:grpSpPr>
            <a:xfrm>
              <a:off x="5676900" y="1600199"/>
              <a:ext cx="1828800" cy="2362201"/>
              <a:chOff x="5676900" y="1170708"/>
              <a:chExt cx="1828800" cy="2791692"/>
            </a:xfrm>
          </p:grpSpPr>
          <p:cxnSp>
            <p:nvCxnSpPr>
              <p:cNvPr id="529" name="Straight Connector 528">
                <a:extLst>
                  <a:ext uri="{FF2B5EF4-FFF2-40B4-BE49-F238E27FC236}">
                    <a16:creationId xmlns:a16="http://schemas.microsoft.com/office/drawing/2014/main" id="{6882D6E4-207C-FF43-96BB-B4FA7C67D369}"/>
                  </a:ext>
                </a:extLst>
              </p:cNvPr>
              <p:cNvCxnSpPr>
                <a:cxnSpLocks/>
                <a:stCxn id="499" idx="0"/>
                <a:endCxn id="539"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CAC2B23-36F6-6741-ADEF-63BBFDE1ED87}"/>
                  </a:ext>
                </a:extLst>
              </p:cNvPr>
              <p:cNvCxnSpPr>
                <a:cxnSpLocks/>
                <a:stCxn id="501" idx="0"/>
                <a:endCxn id="541"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FCD623BC-66BA-F048-B770-A953F02FFB33}"/>
                  </a:ext>
                </a:extLst>
              </p:cNvPr>
              <p:cNvCxnSpPr>
                <a:cxnSpLocks/>
                <a:stCxn id="502" idx="0"/>
                <a:endCxn id="542"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96B040DB-DCA8-5A4D-AB95-17BC0EE776BF}"/>
                  </a:ext>
                </a:extLst>
              </p:cNvPr>
              <p:cNvCxnSpPr>
                <a:cxnSpLocks/>
                <a:stCxn id="503" idx="0"/>
                <a:endCxn id="543"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062CCD-ADCA-6540-B2EA-E01E5B870645}"/>
                  </a:ext>
                </a:extLst>
              </p:cNvPr>
              <p:cNvCxnSpPr>
                <a:cxnSpLocks/>
                <a:stCxn id="500" idx="0"/>
                <a:endCxn id="540"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4DD6419A-00B2-5C4E-A3DB-44B953F63562}"/>
                </a:ext>
              </a:extLst>
            </p:cNvPr>
            <p:cNvGrpSpPr/>
            <p:nvPr/>
          </p:nvGrpSpPr>
          <p:grpSpPr>
            <a:xfrm>
              <a:off x="5334000" y="1790700"/>
              <a:ext cx="2362201" cy="1828800"/>
              <a:chOff x="5333998" y="1790700"/>
              <a:chExt cx="2791691" cy="1828800"/>
            </a:xfrm>
          </p:grpSpPr>
          <p:cxnSp>
            <p:nvCxnSpPr>
              <p:cNvPr id="524" name="Straight Connector 523">
                <a:extLst>
                  <a:ext uri="{FF2B5EF4-FFF2-40B4-BE49-F238E27FC236}">
                    <a16:creationId xmlns:a16="http://schemas.microsoft.com/office/drawing/2014/main" id="{EE5C0398-A720-3144-9F53-7CD4C82BA66B}"/>
                  </a:ext>
                </a:extLst>
              </p:cNvPr>
              <p:cNvCxnSpPr>
                <a:cxnSpLocks/>
                <a:stCxn id="503" idx="6"/>
                <a:endCxn id="534"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05BF3662-E368-8449-92EE-28F646654D3C}"/>
                  </a:ext>
                </a:extLst>
              </p:cNvPr>
              <p:cNvCxnSpPr>
                <a:cxnSpLocks/>
                <a:stCxn id="508" idx="6"/>
                <a:endCxn id="535"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05E8873-0C5E-B148-9C8D-50E3D14F67A1}"/>
                  </a:ext>
                </a:extLst>
              </p:cNvPr>
              <p:cNvCxnSpPr>
                <a:cxnSpLocks/>
                <a:stCxn id="513" idx="6"/>
                <a:endCxn id="536"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74BFC937-2623-664B-A013-E49100192E53}"/>
                  </a:ext>
                </a:extLst>
              </p:cNvPr>
              <p:cNvCxnSpPr>
                <a:cxnSpLocks/>
                <a:stCxn id="518" idx="6"/>
                <a:endCxn id="537"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5F24BADA-BF50-4E4D-A5EF-FA03570CB6E3}"/>
                  </a:ext>
                </a:extLst>
              </p:cNvPr>
              <p:cNvCxnSpPr>
                <a:cxnSpLocks/>
                <a:stCxn id="523" idx="6"/>
                <a:endCxn id="538"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E2506A27-9906-1748-BAE5-CFC7FC41AC47}"/>
                </a:ext>
              </a:extLst>
            </p:cNvPr>
            <p:cNvGrpSpPr/>
            <p:nvPr/>
          </p:nvGrpSpPr>
          <p:grpSpPr>
            <a:xfrm>
              <a:off x="5486400" y="1600200"/>
              <a:ext cx="2209800" cy="2209800"/>
              <a:chOff x="5486400" y="1600200"/>
              <a:chExt cx="2209800" cy="2209800"/>
            </a:xfrm>
          </p:grpSpPr>
          <p:sp>
            <p:nvSpPr>
              <p:cNvPr id="499" name="Oval 498">
                <a:extLst>
                  <a:ext uri="{FF2B5EF4-FFF2-40B4-BE49-F238E27FC236}">
                    <a16:creationId xmlns:a16="http://schemas.microsoft.com/office/drawing/2014/main" id="{648A249F-2317-DC44-A18D-5B28FA7EB2D4}"/>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0" name="Oval 499">
                <a:extLst>
                  <a:ext uri="{FF2B5EF4-FFF2-40B4-BE49-F238E27FC236}">
                    <a16:creationId xmlns:a16="http://schemas.microsoft.com/office/drawing/2014/main" id="{7935AB27-9CDE-5F49-B3EC-591AB75293B4}"/>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1" name="Oval 500">
                <a:extLst>
                  <a:ext uri="{FF2B5EF4-FFF2-40B4-BE49-F238E27FC236}">
                    <a16:creationId xmlns:a16="http://schemas.microsoft.com/office/drawing/2014/main" id="{FBFEF2F0-CADA-3A46-A933-2B122B7EF1C1}"/>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2" name="Oval 501">
                <a:extLst>
                  <a:ext uri="{FF2B5EF4-FFF2-40B4-BE49-F238E27FC236}">
                    <a16:creationId xmlns:a16="http://schemas.microsoft.com/office/drawing/2014/main" id="{8AB217DF-9258-0246-B01A-DE28CE0A6A99}"/>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3" name="Oval 502">
                <a:extLst>
                  <a:ext uri="{FF2B5EF4-FFF2-40B4-BE49-F238E27FC236}">
                    <a16:creationId xmlns:a16="http://schemas.microsoft.com/office/drawing/2014/main" id="{D4F217FB-465B-8E4E-86AF-552D2F9FDE30}"/>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4" name="Oval 503">
                <a:extLst>
                  <a:ext uri="{FF2B5EF4-FFF2-40B4-BE49-F238E27FC236}">
                    <a16:creationId xmlns:a16="http://schemas.microsoft.com/office/drawing/2014/main" id="{46AD35E3-8739-D642-B226-DBEB04476BD4}"/>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5" name="Oval 504">
                <a:extLst>
                  <a:ext uri="{FF2B5EF4-FFF2-40B4-BE49-F238E27FC236}">
                    <a16:creationId xmlns:a16="http://schemas.microsoft.com/office/drawing/2014/main" id="{F2F2A3D1-972D-A744-85E0-2AC501A2037B}"/>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6" name="Oval 505">
                <a:extLst>
                  <a:ext uri="{FF2B5EF4-FFF2-40B4-BE49-F238E27FC236}">
                    <a16:creationId xmlns:a16="http://schemas.microsoft.com/office/drawing/2014/main" id="{C979A457-0774-1D4B-9738-259F381836A5}"/>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507" name="Oval 506">
                <a:extLst>
                  <a:ext uri="{FF2B5EF4-FFF2-40B4-BE49-F238E27FC236}">
                    <a16:creationId xmlns:a16="http://schemas.microsoft.com/office/drawing/2014/main" id="{1E50A537-6B52-A846-BA1A-87CDA3F205F2}"/>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8" name="Oval 507">
                <a:extLst>
                  <a:ext uri="{FF2B5EF4-FFF2-40B4-BE49-F238E27FC236}">
                    <a16:creationId xmlns:a16="http://schemas.microsoft.com/office/drawing/2014/main" id="{4F7D6E31-3FFA-EE49-95EB-154981707E78}"/>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9" name="Oval 508">
                <a:extLst>
                  <a:ext uri="{FF2B5EF4-FFF2-40B4-BE49-F238E27FC236}">
                    <a16:creationId xmlns:a16="http://schemas.microsoft.com/office/drawing/2014/main" id="{B80DE81C-67D6-AF4F-9DE5-21A918375722}"/>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0" name="Oval 509">
                <a:extLst>
                  <a:ext uri="{FF2B5EF4-FFF2-40B4-BE49-F238E27FC236}">
                    <a16:creationId xmlns:a16="http://schemas.microsoft.com/office/drawing/2014/main" id="{0B2850E4-3002-D14C-B0E2-9250FD059622}"/>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1" name="Oval 510">
                <a:extLst>
                  <a:ext uri="{FF2B5EF4-FFF2-40B4-BE49-F238E27FC236}">
                    <a16:creationId xmlns:a16="http://schemas.microsoft.com/office/drawing/2014/main" id="{B1EC7E16-5182-9F48-8713-0DCFC76A853E}"/>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2" name="Oval 511">
                <a:extLst>
                  <a:ext uri="{FF2B5EF4-FFF2-40B4-BE49-F238E27FC236}">
                    <a16:creationId xmlns:a16="http://schemas.microsoft.com/office/drawing/2014/main" id="{77BCC63A-C8C3-C746-9F66-396BA0036F7B}"/>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3" name="Oval 512">
                <a:extLst>
                  <a:ext uri="{FF2B5EF4-FFF2-40B4-BE49-F238E27FC236}">
                    <a16:creationId xmlns:a16="http://schemas.microsoft.com/office/drawing/2014/main" id="{9BC39E81-A53D-4047-B819-3A68D276E480}"/>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4" name="Oval 513">
                <a:extLst>
                  <a:ext uri="{FF2B5EF4-FFF2-40B4-BE49-F238E27FC236}">
                    <a16:creationId xmlns:a16="http://schemas.microsoft.com/office/drawing/2014/main" id="{1B80541F-EC24-7440-875B-83EED2A12FC2}"/>
                  </a:ext>
                </a:extLst>
              </p:cNvPr>
              <p:cNvSpPr/>
              <p:nvPr/>
            </p:nvSpPr>
            <p:spPr>
              <a:xfrm>
                <a:off x="5486400" y="2971800"/>
                <a:ext cx="381000" cy="381000"/>
              </a:xfrm>
              <a:prstGeom prst="ellipse">
                <a:avLst/>
              </a:prstGeom>
              <a:solidFill>
                <a:srgbClr val="FFCA3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5" name="Oval 514">
                <a:extLst>
                  <a:ext uri="{FF2B5EF4-FFF2-40B4-BE49-F238E27FC236}">
                    <a16:creationId xmlns:a16="http://schemas.microsoft.com/office/drawing/2014/main" id="{2316466A-9A28-CA48-9E49-539E3949E84A}"/>
                  </a:ext>
                </a:extLst>
              </p:cNvPr>
              <p:cNvSpPr/>
              <p:nvPr/>
            </p:nvSpPr>
            <p:spPr>
              <a:xfrm>
                <a:off x="5943600" y="2971800"/>
                <a:ext cx="381000" cy="381000"/>
              </a:xfrm>
              <a:prstGeom prst="ellipse">
                <a:avLst/>
              </a:prstGeom>
              <a:solidFill>
                <a:srgbClr val="FFCA3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6" name="Oval 515">
                <a:extLst>
                  <a:ext uri="{FF2B5EF4-FFF2-40B4-BE49-F238E27FC236}">
                    <a16:creationId xmlns:a16="http://schemas.microsoft.com/office/drawing/2014/main" id="{0C51090D-42B7-7743-98D8-6A6E5A2834FA}"/>
                  </a:ext>
                </a:extLst>
              </p:cNvPr>
              <p:cNvSpPr/>
              <p:nvPr/>
            </p:nvSpPr>
            <p:spPr>
              <a:xfrm>
                <a:off x="6400800" y="2971800"/>
                <a:ext cx="381000" cy="381000"/>
              </a:xfrm>
              <a:prstGeom prst="ellipse">
                <a:avLst/>
              </a:prstGeom>
              <a:solidFill>
                <a:srgbClr val="FFCA3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7" name="Oval 516">
                <a:extLst>
                  <a:ext uri="{FF2B5EF4-FFF2-40B4-BE49-F238E27FC236}">
                    <a16:creationId xmlns:a16="http://schemas.microsoft.com/office/drawing/2014/main" id="{03B972F8-1AB3-3B4A-9C4F-3A1CC8F77238}"/>
                  </a:ext>
                </a:extLst>
              </p:cNvPr>
              <p:cNvSpPr/>
              <p:nvPr/>
            </p:nvSpPr>
            <p:spPr>
              <a:xfrm>
                <a:off x="6858000" y="2971800"/>
                <a:ext cx="381000" cy="381000"/>
              </a:xfrm>
              <a:prstGeom prst="ellipse">
                <a:avLst/>
              </a:prstGeom>
              <a:solidFill>
                <a:srgbClr val="FFCA3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8" name="Oval 517">
                <a:extLst>
                  <a:ext uri="{FF2B5EF4-FFF2-40B4-BE49-F238E27FC236}">
                    <a16:creationId xmlns:a16="http://schemas.microsoft.com/office/drawing/2014/main" id="{4E23D68E-38B4-6246-924A-84A4A1422991}"/>
                  </a:ext>
                </a:extLst>
              </p:cNvPr>
              <p:cNvSpPr/>
              <p:nvPr/>
            </p:nvSpPr>
            <p:spPr>
              <a:xfrm>
                <a:off x="7315200" y="2971800"/>
                <a:ext cx="381000" cy="381000"/>
              </a:xfrm>
              <a:prstGeom prst="ellipse">
                <a:avLst/>
              </a:prstGeom>
              <a:solidFill>
                <a:srgbClr val="FFCA3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9" name="Oval 518">
                <a:extLst>
                  <a:ext uri="{FF2B5EF4-FFF2-40B4-BE49-F238E27FC236}">
                    <a16:creationId xmlns:a16="http://schemas.microsoft.com/office/drawing/2014/main" id="{67003421-CB64-BF40-8AC1-940F7088F6CA}"/>
                  </a:ext>
                </a:extLst>
              </p:cNvPr>
              <p:cNvSpPr/>
              <p:nvPr/>
            </p:nvSpPr>
            <p:spPr>
              <a:xfrm>
                <a:off x="54864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0" name="Oval 519">
                <a:extLst>
                  <a:ext uri="{FF2B5EF4-FFF2-40B4-BE49-F238E27FC236}">
                    <a16:creationId xmlns:a16="http://schemas.microsoft.com/office/drawing/2014/main" id="{83129518-5492-3A45-AF60-F432A33D4E68}"/>
                  </a:ext>
                </a:extLst>
              </p:cNvPr>
              <p:cNvSpPr/>
              <p:nvPr/>
            </p:nvSpPr>
            <p:spPr>
              <a:xfrm>
                <a:off x="59436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1" name="Oval 520">
                <a:extLst>
                  <a:ext uri="{FF2B5EF4-FFF2-40B4-BE49-F238E27FC236}">
                    <a16:creationId xmlns:a16="http://schemas.microsoft.com/office/drawing/2014/main" id="{D8541C93-702C-664F-9F56-2D9C64CBE9F0}"/>
                  </a:ext>
                </a:extLst>
              </p:cNvPr>
              <p:cNvSpPr/>
              <p:nvPr/>
            </p:nvSpPr>
            <p:spPr>
              <a:xfrm>
                <a:off x="64008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2" name="Oval 521">
                <a:extLst>
                  <a:ext uri="{FF2B5EF4-FFF2-40B4-BE49-F238E27FC236}">
                    <a16:creationId xmlns:a16="http://schemas.microsoft.com/office/drawing/2014/main" id="{CE301F35-DEE6-2A44-9F9C-9EBACA25E644}"/>
                  </a:ext>
                </a:extLst>
              </p:cNvPr>
              <p:cNvSpPr/>
              <p:nvPr/>
            </p:nvSpPr>
            <p:spPr>
              <a:xfrm>
                <a:off x="68580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3" name="Oval 522">
                <a:extLst>
                  <a:ext uri="{FF2B5EF4-FFF2-40B4-BE49-F238E27FC236}">
                    <a16:creationId xmlns:a16="http://schemas.microsoft.com/office/drawing/2014/main" id="{34FFF707-AF67-2D43-B96E-59B04BFFD2C4}"/>
                  </a:ext>
                </a:extLst>
              </p:cNvPr>
              <p:cNvSpPr/>
              <p:nvPr/>
            </p:nvSpPr>
            <p:spPr>
              <a:xfrm>
                <a:off x="7315200" y="34290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sp>
        <p:nvSpPr>
          <p:cNvPr id="546" name="Rectangle 545">
            <a:extLst>
              <a:ext uri="{FF2B5EF4-FFF2-40B4-BE49-F238E27FC236}">
                <a16:creationId xmlns:a16="http://schemas.microsoft.com/office/drawing/2014/main" id="{BDCB1452-B1FC-A04C-879D-B27B09D93766}"/>
              </a:ext>
            </a:extLst>
          </p:cNvPr>
          <p:cNvSpPr/>
          <p:nvPr/>
        </p:nvSpPr>
        <p:spPr>
          <a:xfrm>
            <a:off x="1582435" y="2066282"/>
            <a:ext cx="6383430" cy="1905000"/>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FFFFFF"/>
              </a:solidFill>
              <a:effectLst/>
              <a:uLnTx/>
              <a:uFillTx/>
              <a:latin typeface="Avenir Next" panose="020B0503020202020204" pitchFamily="34" charset="0"/>
            </a:endParaRPr>
          </a:p>
        </p:txBody>
      </p:sp>
      <p:cxnSp>
        <p:nvCxnSpPr>
          <p:cNvPr id="547" name="Straight Connector 546">
            <a:extLst>
              <a:ext uri="{FF2B5EF4-FFF2-40B4-BE49-F238E27FC236}">
                <a16:creationId xmlns:a16="http://schemas.microsoft.com/office/drawing/2014/main" id="{53579C7D-B09B-3D4E-A43B-EF7C88397D1E}"/>
              </a:ext>
            </a:extLst>
          </p:cNvPr>
          <p:cNvCxnSpPr/>
          <p:nvPr/>
        </p:nvCxnSpPr>
        <p:spPr>
          <a:xfrm flipH="1">
            <a:off x="1506235" y="2218682"/>
            <a:ext cx="6403145" cy="0"/>
          </a:xfrm>
          <a:prstGeom prst="line">
            <a:avLst/>
          </a:prstGeom>
          <a:solidFill>
            <a:schemeClr val="tx1">
              <a:lumMod val="65000"/>
              <a:lumOff val="35000"/>
            </a:schemeClr>
          </a:solidFill>
          <a:ln w="38100" cap="rnd">
            <a:solidFill>
              <a:schemeClr val="tx1"/>
            </a:solidFill>
            <a:round/>
            <a:headEnd type="none"/>
            <a:tailEnd w="lg" len="sm"/>
          </a:ln>
        </p:spPr>
        <p:style>
          <a:lnRef idx="1">
            <a:schemeClr val="accent1"/>
          </a:lnRef>
          <a:fillRef idx="0">
            <a:schemeClr val="accent1"/>
          </a:fillRef>
          <a:effectRef idx="0">
            <a:schemeClr val="accent1"/>
          </a:effectRef>
          <a:fontRef idx="minor">
            <a:schemeClr val="tx1"/>
          </a:fontRef>
        </p:style>
      </p:cxnSp>
      <p:grpSp>
        <p:nvGrpSpPr>
          <p:cNvPr id="548" name="Group 547">
            <a:extLst>
              <a:ext uri="{FF2B5EF4-FFF2-40B4-BE49-F238E27FC236}">
                <a16:creationId xmlns:a16="http://schemas.microsoft.com/office/drawing/2014/main" id="{77405137-7C59-4D48-AC4D-D86D437B657B}"/>
              </a:ext>
            </a:extLst>
          </p:cNvPr>
          <p:cNvGrpSpPr/>
          <p:nvPr/>
        </p:nvGrpSpPr>
        <p:grpSpPr>
          <a:xfrm>
            <a:off x="1851480" y="2218682"/>
            <a:ext cx="4671060" cy="1219201"/>
            <a:chOff x="2174045" y="1143000"/>
            <a:chExt cx="4671060" cy="1219201"/>
          </a:xfrm>
        </p:grpSpPr>
        <p:cxnSp>
          <p:nvCxnSpPr>
            <p:cNvPr id="549" name="Straight Connector 548">
              <a:extLst>
                <a:ext uri="{FF2B5EF4-FFF2-40B4-BE49-F238E27FC236}">
                  <a16:creationId xmlns:a16="http://schemas.microsoft.com/office/drawing/2014/main" id="{ED134D6C-BD07-8F4B-A299-A98FFDF82189}"/>
                </a:ext>
              </a:extLst>
            </p:cNvPr>
            <p:cNvCxnSpPr/>
            <p:nvPr/>
          </p:nvCxnSpPr>
          <p:spPr>
            <a:xfrm flipV="1">
              <a:off x="217404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30F3C61B-4E68-F245-98C5-E45566DB5050}"/>
                </a:ext>
              </a:extLst>
            </p:cNvPr>
            <p:cNvCxnSpPr/>
            <p:nvPr/>
          </p:nvCxnSpPr>
          <p:spPr>
            <a:xfrm flipV="1">
              <a:off x="3730049"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881A953A-5FA6-C443-A98F-4C893ECD3FCD}"/>
                </a:ext>
              </a:extLst>
            </p:cNvPr>
            <p:cNvCxnSpPr/>
            <p:nvPr/>
          </p:nvCxnSpPr>
          <p:spPr>
            <a:xfrm flipV="1">
              <a:off x="530332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6F1732F6-1671-7546-B8ED-0D71E76BF3AF}"/>
                </a:ext>
              </a:extLst>
            </p:cNvPr>
            <p:cNvCxnSpPr/>
            <p:nvPr/>
          </p:nvCxnSpPr>
          <p:spPr>
            <a:xfrm flipV="1">
              <a:off x="684510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cxnSp>
        <p:nvCxnSpPr>
          <p:cNvPr id="553" name="Straight Connector 552">
            <a:extLst>
              <a:ext uri="{FF2B5EF4-FFF2-40B4-BE49-F238E27FC236}">
                <a16:creationId xmlns:a16="http://schemas.microsoft.com/office/drawing/2014/main" id="{F3D4EE15-37C6-0F49-B8BA-89C075B4EE66}"/>
              </a:ext>
            </a:extLst>
          </p:cNvPr>
          <p:cNvCxnSpPr/>
          <p:nvPr/>
        </p:nvCxnSpPr>
        <p:spPr>
          <a:xfrm flipH="1">
            <a:off x="1508580" y="2218682"/>
            <a:ext cx="6403145" cy="0"/>
          </a:xfrm>
          <a:prstGeom prst="line">
            <a:avLst/>
          </a:prstGeom>
          <a:solidFill>
            <a:schemeClr val="tx1">
              <a:lumMod val="65000"/>
              <a:lumOff val="35000"/>
            </a:schemeClr>
          </a:solidFill>
          <a:ln w="50800" cap="rnd">
            <a:solidFill>
              <a:srgbClr val="C00000"/>
            </a:solidFill>
            <a:round/>
            <a:headEnd type="none"/>
            <a:tailEnd w="lg" len="sm"/>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44A11F90-68CE-4C4B-9DAA-338801834463}"/>
              </a:ext>
            </a:extLst>
          </p:cNvPr>
          <p:cNvCxnSpPr>
            <a:cxnSpLocks/>
          </p:cNvCxnSpPr>
          <p:nvPr/>
        </p:nvCxnSpPr>
        <p:spPr>
          <a:xfrm flipV="1">
            <a:off x="1853825" y="2218682"/>
            <a:ext cx="0" cy="1301639"/>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CD03CEDF-80C4-D045-A85A-1A21BF3C33EB}"/>
              </a:ext>
            </a:extLst>
          </p:cNvPr>
          <p:cNvCxnSpPr>
            <a:cxnSpLocks/>
            <a:stCxn id="621" idx="3"/>
          </p:cNvCxnSpPr>
          <p:nvPr/>
        </p:nvCxnSpPr>
        <p:spPr>
          <a:xfrm flipV="1">
            <a:off x="3407014" y="2218682"/>
            <a:ext cx="910" cy="1301640"/>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02B665BD-8CA2-7840-9CAB-DF7E6B818E7E}"/>
              </a:ext>
            </a:extLst>
          </p:cNvPr>
          <p:cNvCxnSpPr>
            <a:cxnSpLocks/>
            <a:stCxn id="629" idx="3"/>
          </p:cNvCxnSpPr>
          <p:nvPr/>
        </p:nvCxnSpPr>
        <p:spPr>
          <a:xfrm flipV="1">
            <a:off x="4973686" y="2218682"/>
            <a:ext cx="9419" cy="1301640"/>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D46C05AA-680F-344C-A2F2-EBF1D6E9ED83}"/>
              </a:ext>
            </a:extLst>
          </p:cNvPr>
          <p:cNvCxnSpPr>
            <a:cxnSpLocks/>
            <a:stCxn id="637" idx="3"/>
          </p:cNvCxnSpPr>
          <p:nvPr/>
        </p:nvCxnSpPr>
        <p:spPr>
          <a:xfrm flipH="1" flipV="1">
            <a:off x="6524885" y="2218682"/>
            <a:ext cx="6329" cy="1301640"/>
          </a:xfrm>
          <a:prstGeom prst="line">
            <a:avLst/>
          </a:prstGeom>
          <a:solidFill>
            <a:schemeClr val="tx1">
              <a:lumMod val="65000"/>
              <a:lumOff val="35000"/>
            </a:schemeClr>
          </a:solidFill>
          <a:ln w="50800" cap="rnd">
            <a:solidFill>
              <a:srgbClr val="C0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8" name="DRAM">
            <a:extLst>
              <a:ext uri="{FF2B5EF4-FFF2-40B4-BE49-F238E27FC236}">
                <a16:creationId xmlns:a16="http://schemas.microsoft.com/office/drawing/2014/main" id="{351BD9D8-FB36-6C4D-8E04-6C3C0A7EAB3D}"/>
              </a:ext>
            </a:extLst>
          </p:cNvPr>
          <p:cNvSpPr/>
          <p:nvPr/>
        </p:nvSpPr>
        <p:spPr>
          <a:xfrm rot="16200000">
            <a:off x="249481" y="2789636"/>
            <a:ext cx="2057400" cy="458292"/>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a:noFill/>
                </a:ln>
                <a:solidFill>
                  <a:srgbClr val="000000"/>
                </a:solidFill>
                <a:effectLst/>
                <a:uLnTx/>
                <a:uFillTx/>
                <a:latin typeface="Avenir Next" panose="020B0503020202020204" pitchFamily="34" charset="0"/>
              </a:rPr>
              <a:t>row decoder</a:t>
            </a:r>
          </a:p>
        </p:txBody>
      </p:sp>
      <p:grpSp>
        <p:nvGrpSpPr>
          <p:cNvPr id="559" name="Group 558">
            <a:extLst>
              <a:ext uri="{FF2B5EF4-FFF2-40B4-BE49-F238E27FC236}">
                <a16:creationId xmlns:a16="http://schemas.microsoft.com/office/drawing/2014/main" id="{8AD926AF-C5EE-E548-870D-BC880E3672F9}"/>
              </a:ext>
            </a:extLst>
          </p:cNvPr>
          <p:cNvGrpSpPr/>
          <p:nvPr/>
        </p:nvGrpSpPr>
        <p:grpSpPr>
          <a:xfrm>
            <a:off x="2040573" y="2414997"/>
            <a:ext cx="5790027" cy="1402792"/>
            <a:chOff x="2134538" y="2243328"/>
            <a:chExt cx="5790027" cy="1490472"/>
          </a:xfrm>
          <a:solidFill>
            <a:srgbClr val="1A82C4"/>
          </a:solidFill>
        </p:grpSpPr>
        <p:grpSp>
          <p:nvGrpSpPr>
            <p:cNvPr id="560" name="Group 559">
              <a:extLst>
                <a:ext uri="{FF2B5EF4-FFF2-40B4-BE49-F238E27FC236}">
                  <a16:creationId xmlns:a16="http://schemas.microsoft.com/office/drawing/2014/main" id="{4D433CC3-8D40-1743-9F10-374ACD8AE620}"/>
                </a:ext>
              </a:extLst>
            </p:cNvPr>
            <p:cNvGrpSpPr/>
            <p:nvPr/>
          </p:nvGrpSpPr>
          <p:grpSpPr>
            <a:xfrm>
              <a:off x="2134538" y="2243328"/>
              <a:ext cx="1108299" cy="1490472"/>
              <a:chOff x="2134538" y="2243328"/>
              <a:chExt cx="1108299" cy="1490472"/>
            </a:xfrm>
            <a:grpFill/>
          </p:grpSpPr>
          <p:grpSp>
            <p:nvGrpSpPr>
              <p:cNvPr id="600" name="Group 599">
                <a:extLst>
                  <a:ext uri="{FF2B5EF4-FFF2-40B4-BE49-F238E27FC236}">
                    <a16:creationId xmlns:a16="http://schemas.microsoft.com/office/drawing/2014/main" id="{2190AC81-2DC7-F345-826D-9C60D43BF417}"/>
                  </a:ext>
                </a:extLst>
              </p:cNvPr>
              <p:cNvGrpSpPr/>
              <p:nvPr/>
            </p:nvGrpSpPr>
            <p:grpSpPr>
              <a:xfrm>
                <a:off x="2134538" y="3504497"/>
                <a:ext cx="1108299" cy="229303"/>
                <a:chOff x="5486400" y="3962400"/>
                <a:chExt cx="2209800" cy="457200"/>
              </a:xfrm>
              <a:grpFill/>
            </p:grpSpPr>
            <p:sp>
              <p:nvSpPr>
                <p:cNvPr id="607" name="DRAM">
                  <a:extLst>
                    <a:ext uri="{FF2B5EF4-FFF2-40B4-BE49-F238E27FC236}">
                      <a16:creationId xmlns:a16="http://schemas.microsoft.com/office/drawing/2014/main" id="{03DC10C3-824C-7743-B03E-5E2DD4642D53}"/>
                    </a:ext>
                  </a:extLst>
                </p:cNvPr>
                <p:cNvSpPr/>
                <p:nvPr/>
              </p:nvSpPr>
              <p:spPr>
                <a:xfrm>
                  <a:off x="5486400" y="3962400"/>
                  <a:ext cx="381000" cy="457200"/>
                </a:xfrm>
                <a:prstGeom prst="roundRect">
                  <a:avLst>
                    <a:gd name="adj" fmla="val 11319"/>
                  </a:avLst>
                </a:prstGeom>
                <a:solidFill>
                  <a:srgbClr val="FFCA39"/>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08" name="DRAM">
                  <a:extLst>
                    <a:ext uri="{FF2B5EF4-FFF2-40B4-BE49-F238E27FC236}">
                      <a16:creationId xmlns:a16="http://schemas.microsoft.com/office/drawing/2014/main" id="{D52B6B53-E8AA-E543-B216-2AC8A929EB35}"/>
                    </a:ext>
                  </a:extLst>
                </p:cNvPr>
                <p:cNvSpPr/>
                <p:nvPr/>
              </p:nvSpPr>
              <p:spPr>
                <a:xfrm>
                  <a:off x="5943600" y="3962400"/>
                  <a:ext cx="381000" cy="457200"/>
                </a:xfrm>
                <a:prstGeom prst="roundRect">
                  <a:avLst>
                    <a:gd name="adj" fmla="val 11319"/>
                  </a:avLst>
                </a:prstGeom>
                <a:solidFill>
                  <a:srgbClr val="FFCA39"/>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09" name="DRAM">
                  <a:extLst>
                    <a:ext uri="{FF2B5EF4-FFF2-40B4-BE49-F238E27FC236}">
                      <a16:creationId xmlns:a16="http://schemas.microsoft.com/office/drawing/2014/main" id="{A0041B57-0FD2-344B-A4BF-CFB30F23E1D7}"/>
                    </a:ext>
                  </a:extLst>
                </p:cNvPr>
                <p:cNvSpPr/>
                <p:nvPr/>
              </p:nvSpPr>
              <p:spPr>
                <a:xfrm>
                  <a:off x="6400800" y="3962400"/>
                  <a:ext cx="381000" cy="457200"/>
                </a:xfrm>
                <a:prstGeom prst="roundRect">
                  <a:avLst>
                    <a:gd name="adj" fmla="val 11319"/>
                  </a:avLst>
                </a:prstGeom>
                <a:solidFill>
                  <a:srgbClr val="FFCA39"/>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0" name="DRAM">
                  <a:extLst>
                    <a:ext uri="{FF2B5EF4-FFF2-40B4-BE49-F238E27FC236}">
                      <a16:creationId xmlns:a16="http://schemas.microsoft.com/office/drawing/2014/main" id="{E186F603-ACB9-2643-B786-5A6AB54FFA5B}"/>
                    </a:ext>
                  </a:extLst>
                </p:cNvPr>
                <p:cNvSpPr/>
                <p:nvPr/>
              </p:nvSpPr>
              <p:spPr>
                <a:xfrm>
                  <a:off x="6858000" y="3962400"/>
                  <a:ext cx="381000" cy="457200"/>
                </a:xfrm>
                <a:prstGeom prst="roundRect">
                  <a:avLst>
                    <a:gd name="adj" fmla="val 11319"/>
                  </a:avLst>
                </a:prstGeom>
                <a:solidFill>
                  <a:srgbClr val="FFCA39"/>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1" name="DRAM">
                  <a:extLst>
                    <a:ext uri="{FF2B5EF4-FFF2-40B4-BE49-F238E27FC236}">
                      <a16:creationId xmlns:a16="http://schemas.microsoft.com/office/drawing/2014/main" id="{84756F2F-A8F5-1346-95FC-563866259E0B}"/>
                    </a:ext>
                  </a:extLst>
                </p:cNvPr>
                <p:cNvSpPr/>
                <p:nvPr/>
              </p:nvSpPr>
              <p:spPr>
                <a:xfrm>
                  <a:off x="7315200" y="3962400"/>
                  <a:ext cx="381000" cy="457200"/>
                </a:xfrm>
                <a:prstGeom prst="roundRect">
                  <a:avLst>
                    <a:gd name="adj" fmla="val 11319"/>
                  </a:avLst>
                </a:prstGeom>
                <a:solidFill>
                  <a:srgbClr val="FFCA39"/>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01" name="Group 600">
                <a:extLst>
                  <a:ext uri="{FF2B5EF4-FFF2-40B4-BE49-F238E27FC236}">
                    <a16:creationId xmlns:a16="http://schemas.microsoft.com/office/drawing/2014/main" id="{90827EFE-E4B9-5F4D-A71A-F0BE3AE7CB30}"/>
                  </a:ext>
                </a:extLst>
              </p:cNvPr>
              <p:cNvGrpSpPr/>
              <p:nvPr/>
            </p:nvGrpSpPr>
            <p:grpSpPr>
              <a:xfrm>
                <a:off x="2230081" y="2243328"/>
                <a:ext cx="917213" cy="1261169"/>
                <a:chOff x="5676900" y="990600"/>
                <a:chExt cx="1828800" cy="2971800"/>
              </a:xfrm>
              <a:grpFill/>
            </p:grpSpPr>
            <p:cxnSp>
              <p:nvCxnSpPr>
                <p:cNvPr id="602" name="Straight Connector 601">
                  <a:extLst>
                    <a:ext uri="{FF2B5EF4-FFF2-40B4-BE49-F238E27FC236}">
                      <a16:creationId xmlns:a16="http://schemas.microsoft.com/office/drawing/2014/main" id="{D4957F9E-D783-4243-BE33-FBE3CD7ECC85}"/>
                    </a:ext>
                  </a:extLst>
                </p:cNvPr>
                <p:cNvCxnSpPr>
                  <a:cxnSpLocks/>
                  <a:endCxn id="607"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3" name="Straight Connector 602">
                  <a:extLst>
                    <a:ext uri="{FF2B5EF4-FFF2-40B4-BE49-F238E27FC236}">
                      <a16:creationId xmlns:a16="http://schemas.microsoft.com/office/drawing/2014/main" id="{1D41A853-FC14-B042-A587-C5617D5BA94E}"/>
                    </a:ext>
                  </a:extLst>
                </p:cNvPr>
                <p:cNvCxnSpPr>
                  <a:cxnSpLocks/>
                  <a:endCxn id="609" idx="0"/>
                </p:cNvCxnSpPr>
                <p:nvPr/>
              </p:nvCxnSpPr>
              <p:spPr>
                <a:xfrm>
                  <a:off x="6591299"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4" name="Straight Connector 603">
                  <a:extLst>
                    <a:ext uri="{FF2B5EF4-FFF2-40B4-BE49-F238E27FC236}">
                      <a16:creationId xmlns:a16="http://schemas.microsoft.com/office/drawing/2014/main" id="{2A070D0B-25F7-3D43-A9AD-D1947EA8500B}"/>
                    </a:ext>
                  </a:extLst>
                </p:cNvPr>
                <p:cNvCxnSpPr>
                  <a:cxnSpLocks/>
                  <a:endCxn id="610"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5" name="Straight Connector 604">
                  <a:extLst>
                    <a:ext uri="{FF2B5EF4-FFF2-40B4-BE49-F238E27FC236}">
                      <a16:creationId xmlns:a16="http://schemas.microsoft.com/office/drawing/2014/main" id="{C94EA13C-85A4-4049-83D7-D503F7B6DBA1}"/>
                    </a:ext>
                  </a:extLst>
                </p:cNvPr>
                <p:cNvCxnSpPr>
                  <a:cxnSpLocks/>
                  <a:endCxn id="611"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D9333A34-3035-7148-BD0B-9BDD9099C947}"/>
                    </a:ext>
                  </a:extLst>
                </p:cNvPr>
                <p:cNvCxnSpPr>
                  <a:cxnSpLocks/>
                  <a:endCxn id="608"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1" name="Group 560">
              <a:extLst>
                <a:ext uri="{FF2B5EF4-FFF2-40B4-BE49-F238E27FC236}">
                  <a16:creationId xmlns:a16="http://schemas.microsoft.com/office/drawing/2014/main" id="{B16C4C60-84DF-7C4E-B819-512AD32C1DA7}"/>
                </a:ext>
              </a:extLst>
            </p:cNvPr>
            <p:cNvGrpSpPr/>
            <p:nvPr/>
          </p:nvGrpSpPr>
          <p:grpSpPr>
            <a:xfrm>
              <a:off x="3692066" y="2243328"/>
              <a:ext cx="1108299" cy="1490472"/>
              <a:chOff x="3692066" y="2243328"/>
              <a:chExt cx="1108299" cy="1490472"/>
            </a:xfrm>
            <a:grpFill/>
          </p:grpSpPr>
          <p:grpSp>
            <p:nvGrpSpPr>
              <p:cNvPr id="588" name="Group 587">
                <a:extLst>
                  <a:ext uri="{FF2B5EF4-FFF2-40B4-BE49-F238E27FC236}">
                    <a16:creationId xmlns:a16="http://schemas.microsoft.com/office/drawing/2014/main" id="{B7F14EC3-B240-6E43-8033-974979A49006}"/>
                  </a:ext>
                </a:extLst>
              </p:cNvPr>
              <p:cNvGrpSpPr/>
              <p:nvPr/>
            </p:nvGrpSpPr>
            <p:grpSpPr>
              <a:xfrm>
                <a:off x="3692066" y="3504497"/>
                <a:ext cx="1108299" cy="229303"/>
                <a:chOff x="5486400" y="3962400"/>
                <a:chExt cx="2209800" cy="457200"/>
              </a:xfrm>
              <a:grpFill/>
            </p:grpSpPr>
            <p:sp>
              <p:nvSpPr>
                <p:cNvPr id="595" name="DRAM">
                  <a:extLst>
                    <a:ext uri="{FF2B5EF4-FFF2-40B4-BE49-F238E27FC236}">
                      <a16:creationId xmlns:a16="http://schemas.microsoft.com/office/drawing/2014/main" id="{736C97AD-4D74-264F-88C4-4A509FD12296}"/>
                    </a:ext>
                  </a:extLst>
                </p:cNvPr>
                <p:cNvSpPr/>
                <p:nvPr/>
              </p:nvSpPr>
              <p:spPr>
                <a:xfrm>
                  <a:off x="5486400" y="3962400"/>
                  <a:ext cx="381000" cy="457200"/>
                </a:xfrm>
                <a:prstGeom prst="roundRect">
                  <a:avLst>
                    <a:gd name="adj" fmla="val 11319"/>
                  </a:avLst>
                </a:prstGeom>
                <a:solidFill>
                  <a:srgbClr val="FFCA39"/>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6" name="DRAM">
                  <a:extLst>
                    <a:ext uri="{FF2B5EF4-FFF2-40B4-BE49-F238E27FC236}">
                      <a16:creationId xmlns:a16="http://schemas.microsoft.com/office/drawing/2014/main" id="{5D9A8467-3757-964E-8AB6-0A706AA0E3D2}"/>
                    </a:ext>
                  </a:extLst>
                </p:cNvPr>
                <p:cNvSpPr/>
                <p:nvPr/>
              </p:nvSpPr>
              <p:spPr>
                <a:xfrm>
                  <a:off x="5943600" y="3962400"/>
                  <a:ext cx="381000" cy="457200"/>
                </a:xfrm>
                <a:prstGeom prst="roundRect">
                  <a:avLst>
                    <a:gd name="adj" fmla="val 11319"/>
                  </a:avLst>
                </a:prstGeom>
                <a:solidFill>
                  <a:srgbClr val="FFCA39"/>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7" name="DRAM">
                  <a:extLst>
                    <a:ext uri="{FF2B5EF4-FFF2-40B4-BE49-F238E27FC236}">
                      <a16:creationId xmlns:a16="http://schemas.microsoft.com/office/drawing/2014/main" id="{2BAA1E48-4CA1-094E-9A92-1CAA9F0F2495}"/>
                    </a:ext>
                  </a:extLst>
                </p:cNvPr>
                <p:cNvSpPr/>
                <p:nvPr/>
              </p:nvSpPr>
              <p:spPr>
                <a:xfrm>
                  <a:off x="6400800" y="3962400"/>
                  <a:ext cx="381000" cy="457200"/>
                </a:xfrm>
                <a:prstGeom prst="roundRect">
                  <a:avLst>
                    <a:gd name="adj" fmla="val 11319"/>
                  </a:avLst>
                </a:prstGeom>
                <a:solidFill>
                  <a:srgbClr val="FFCA39"/>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8" name="DRAM">
                  <a:extLst>
                    <a:ext uri="{FF2B5EF4-FFF2-40B4-BE49-F238E27FC236}">
                      <a16:creationId xmlns:a16="http://schemas.microsoft.com/office/drawing/2014/main" id="{7C5AB383-F74E-5144-931A-E0EAE2527C8C}"/>
                    </a:ext>
                  </a:extLst>
                </p:cNvPr>
                <p:cNvSpPr/>
                <p:nvPr/>
              </p:nvSpPr>
              <p:spPr>
                <a:xfrm>
                  <a:off x="6858000" y="3962400"/>
                  <a:ext cx="381000" cy="457200"/>
                </a:xfrm>
                <a:prstGeom prst="roundRect">
                  <a:avLst>
                    <a:gd name="adj" fmla="val 11319"/>
                  </a:avLst>
                </a:prstGeom>
                <a:solidFill>
                  <a:srgbClr val="FFCA39"/>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99" name="DRAM">
                  <a:extLst>
                    <a:ext uri="{FF2B5EF4-FFF2-40B4-BE49-F238E27FC236}">
                      <a16:creationId xmlns:a16="http://schemas.microsoft.com/office/drawing/2014/main" id="{A173C95A-30ED-7F43-8A96-C9636D55C8D1}"/>
                    </a:ext>
                  </a:extLst>
                </p:cNvPr>
                <p:cNvSpPr/>
                <p:nvPr/>
              </p:nvSpPr>
              <p:spPr>
                <a:xfrm>
                  <a:off x="7315200" y="3962400"/>
                  <a:ext cx="381000" cy="457200"/>
                </a:xfrm>
                <a:prstGeom prst="roundRect">
                  <a:avLst>
                    <a:gd name="adj" fmla="val 11319"/>
                  </a:avLst>
                </a:prstGeom>
                <a:solidFill>
                  <a:srgbClr val="FFCA39"/>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89" name="Group 588">
                <a:extLst>
                  <a:ext uri="{FF2B5EF4-FFF2-40B4-BE49-F238E27FC236}">
                    <a16:creationId xmlns:a16="http://schemas.microsoft.com/office/drawing/2014/main" id="{C78387EC-7F44-F845-8F5F-9B434CFFE099}"/>
                  </a:ext>
                </a:extLst>
              </p:cNvPr>
              <p:cNvGrpSpPr/>
              <p:nvPr/>
            </p:nvGrpSpPr>
            <p:grpSpPr>
              <a:xfrm>
                <a:off x="3787609" y="2243328"/>
                <a:ext cx="917213" cy="1261169"/>
                <a:chOff x="5676900" y="990600"/>
                <a:chExt cx="1828800" cy="2971800"/>
              </a:xfrm>
              <a:grpFill/>
            </p:grpSpPr>
            <p:cxnSp>
              <p:nvCxnSpPr>
                <p:cNvPr id="590" name="Straight Connector 589">
                  <a:extLst>
                    <a:ext uri="{FF2B5EF4-FFF2-40B4-BE49-F238E27FC236}">
                      <a16:creationId xmlns:a16="http://schemas.microsoft.com/office/drawing/2014/main" id="{836E4D4D-1D4F-BA4C-96DD-06F0B57315B6}"/>
                    </a:ext>
                  </a:extLst>
                </p:cNvPr>
                <p:cNvCxnSpPr>
                  <a:endCxn id="595"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21FB0796-B83A-D345-A032-E038F96F9F38}"/>
                    </a:ext>
                  </a:extLst>
                </p:cNvPr>
                <p:cNvCxnSpPr>
                  <a:endCxn id="597" idx="0"/>
                </p:cNvCxnSpPr>
                <p:nvPr/>
              </p:nvCxnSpPr>
              <p:spPr>
                <a:xfrm>
                  <a:off x="65913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D7A96923-27D9-5246-8A1E-760BD5642EE9}"/>
                    </a:ext>
                  </a:extLst>
                </p:cNvPr>
                <p:cNvCxnSpPr>
                  <a:endCxn id="598"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49BAF0B-25E9-7A4E-A1BB-53D257369AE7}"/>
                    </a:ext>
                  </a:extLst>
                </p:cNvPr>
                <p:cNvCxnSpPr>
                  <a:endCxn id="599"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A6C676BC-2D3B-5646-9E06-04BE4D3BBAFD}"/>
                    </a:ext>
                  </a:extLst>
                </p:cNvPr>
                <p:cNvCxnSpPr>
                  <a:endCxn id="596"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2" name="Group 561">
              <a:extLst>
                <a:ext uri="{FF2B5EF4-FFF2-40B4-BE49-F238E27FC236}">
                  <a16:creationId xmlns:a16="http://schemas.microsoft.com/office/drawing/2014/main" id="{622DB309-A916-9C4B-BE23-2F9FE3A8E66B}"/>
                </a:ext>
              </a:extLst>
            </p:cNvPr>
            <p:cNvGrpSpPr/>
            <p:nvPr/>
          </p:nvGrpSpPr>
          <p:grpSpPr>
            <a:xfrm>
              <a:off x="5258738" y="2243328"/>
              <a:ext cx="1108299" cy="1490472"/>
              <a:chOff x="5258738" y="2243328"/>
              <a:chExt cx="1108299" cy="1490472"/>
            </a:xfrm>
            <a:grpFill/>
          </p:grpSpPr>
          <p:grpSp>
            <p:nvGrpSpPr>
              <p:cNvPr id="576" name="Group 575">
                <a:extLst>
                  <a:ext uri="{FF2B5EF4-FFF2-40B4-BE49-F238E27FC236}">
                    <a16:creationId xmlns:a16="http://schemas.microsoft.com/office/drawing/2014/main" id="{5369ED0C-3681-C04B-A190-96290EF4E747}"/>
                  </a:ext>
                </a:extLst>
              </p:cNvPr>
              <p:cNvGrpSpPr/>
              <p:nvPr/>
            </p:nvGrpSpPr>
            <p:grpSpPr>
              <a:xfrm>
                <a:off x="5258738" y="3504497"/>
                <a:ext cx="1108299" cy="229303"/>
                <a:chOff x="5486400" y="3962400"/>
                <a:chExt cx="2209800" cy="457200"/>
              </a:xfrm>
              <a:grpFill/>
            </p:grpSpPr>
            <p:sp>
              <p:nvSpPr>
                <p:cNvPr id="583" name="DRAM">
                  <a:extLst>
                    <a:ext uri="{FF2B5EF4-FFF2-40B4-BE49-F238E27FC236}">
                      <a16:creationId xmlns:a16="http://schemas.microsoft.com/office/drawing/2014/main" id="{C150AFA0-67B0-3A43-A41B-D9954452B55B}"/>
                    </a:ext>
                  </a:extLst>
                </p:cNvPr>
                <p:cNvSpPr/>
                <p:nvPr/>
              </p:nvSpPr>
              <p:spPr>
                <a:xfrm>
                  <a:off x="5486400" y="3962400"/>
                  <a:ext cx="381000" cy="457200"/>
                </a:xfrm>
                <a:prstGeom prst="roundRect">
                  <a:avLst>
                    <a:gd name="adj" fmla="val 11319"/>
                  </a:avLst>
                </a:prstGeom>
                <a:solidFill>
                  <a:srgbClr val="FFCA39"/>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4" name="DRAM">
                  <a:extLst>
                    <a:ext uri="{FF2B5EF4-FFF2-40B4-BE49-F238E27FC236}">
                      <a16:creationId xmlns:a16="http://schemas.microsoft.com/office/drawing/2014/main" id="{979DA43E-F184-BF40-93F5-64EE8D79612A}"/>
                    </a:ext>
                  </a:extLst>
                </p:cNvPr>
                <p:cNvSpPr/>
                <p:nvPr/>
              </p:nvSpPr>
              <p:spPr>
                <a:xfrm>
                  <a:off x="5943600" y="3962400"/>
                  <a:ext cx="381000" cy="457200"/>
                </a:xfrm>
                <a:prstGeom prst="roundRect">
                  <a:avLst>
                    <a:gd name="adj" fmla="val 11319"/>
                  </a:avLst>
                </a:prstGeom>
                <a:solidFill>
                  <a:srgbClr val="FFCA39"/>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5" name="DRAM">
                  <a:extLst>
                    <a:ext uri="{FF2B5EF4-FFF2-40B4-BE49-F238E27FC236}">
                      <a16:creationId xmlns:a16="http://schemas.microsoft.com/office/drawing/2014/main" id="{6433AC89-3A0A-8842-A52C-32B3A462A580}"/>
                    </a:ext>
                  </a:extLst>
                </p:cNvPr>
                <p:cNvSpPr/>
                <p:nvPr/>
              </p:nvSpPr>
              <p:spPr>
                <a:xfrm>
                  <a:off x="6400800" y="3962400"/>
                  <a:ext cx="381000" cy="457200"/>
                </a:xfrm>
                <a:prstGeom prst="roundRect">
                  <a:avLst>
                    <a:gd name="adj" fmla="val 11319"/>
                  </a:avLst>
                </a:prstGeom>
                <a:solidFill>
                  <a:srgbClr val="FFCA39"/>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6" name="DRAM">
                  <a:extLst>
                    <a:ext uri="{FF2B5EF4-FFF2-40B4-BE49-F238E27FC236}">
                      <a16:creationId xmlns:a16="http://schemas.microsoft.com/office/drawing/2014/main" id="{6358E6F7-4972-1E4C-99F5-884C92EC83C0}"/>
                    </a:ext>
                  </a:extLst>
                </p:cNvPr>
                <p:cNvSpPr/>
                <p:nvPr/>
              </p:nvSpPr>
              <p:spPr>
                <a:xfrm>
                  <a:off x="6858000" y="3962400"/>
                  <a:ext cx="381000" cy="457200"/>
                </a:xfrm>
                <a:prstGeom prst="roundRect">
                  <a:avLst>
                    <a:gd name="adj" fmla="val 11319"/>
                  </a:avLst>
                </a:prstGeom>
                <a:solidFill>
                  <a:srgbClr val="FFCA39"/>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87" name="DRAM">
                  <a:extLst>
                    <a:ext uri="{FF2B5EF4-FFF2-40B4-BE49-F238E27FC236}">
                      <a16:creationId xmlns:a16="http://schemas.microsoft.com/office/drawing/2014/main" id="{646010E8-2BC1-6B41-89A4-5049336FA4BB}"/>
                    </a:ext>
                  </a:extLst>
                </p:cNvPr>
                <p:cNvSpPr/>
                <p:nvPr/>
              </p:nvSpPr>
              <p:spPr>
                <a:xfrm>
                  <a:off x="7315200" y="3962400"/>
                  <a:ext cx="381000" cy="457200"/>
                </a:xfrm>
                <a:prstGeom prst="roundRect">
                  <a:avLst>
                    <a:gd name="adj" fmla="val 11319"/>
                  </a:avLst>
                </a:prstGeom>
                <a:solidFill>
                  <a:srgbClr val="FFCA39"/>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77" name="Group 576">
                <a:extLst>
                  <a:ext uri="{FF2B5EF4-FFF2-40B4-BE49-F238E27FC236}">
                    <a16:creationId xmlns:a16="http://schemas.microsoft.com/office/drawing/2014/main" id="{A68D41BD-C653-EA43-8DC5-70974FFA903B}"/>
                  </a:ext>
                </a:extLst>
              </p:cNvPr>
              <p:cNvGrpSpPr/>
              <p:nvPr/>
            </p:nvGrpSpPr>
            <p:grpSpPr>
              <a:xfrm>
                <a:off x="5354281" y="2243328"/>
                <a:ext cx="917213" cy="1261169"/>
                <a:chOff x="5676900" y="990600"/>
                <a:chExt cx="1828800" cy="2971800"/>
              </a:xfrm>
              <a:grpFill/>
            </p:grpSpPr>
            <p:cxnSp>
              <p:nvCxnSpPr>
                <p:cNvPr id="578" name="Straight Connector 577">
                  <a:extLst>
                    <a:ext uri="{FF2B5EF4-FFF2-40B4-BE49-F238E27FC236}">
                      <a16:creationId xmlns:a16="http://schemas.microsoft.com/office/drawing/2014/main" id="{C0E50F5D-7E35-9D43-8CEF-FCA0DC003F11}"/>
                    </a:ext>
                  </a:extLst>
                </p:cNvPr>
                <p:cNvCxnSpPr>
                  <a:endCxn id="583"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8A33C029-8861-2C4F-97B3-C8C230AF0B17}"/>
                    </a:ext>
                  </a:extLst>
                </p:cNvPr>
                <p:cNvCxnSpPr>
                  <a:endCxn id="585" idx="0"/>
                </p:cNvCxnSpPr>
                <p:nvPr/>
              </p:nvCxnSpPr>
              <p:spPr>
                <a:xfrm>
                  <a:off x="65913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B1FC39A6-D7D9-DC44-A576-E8C098C32AEB}"/>
                    </a:ext>
                  </a:extLst>
                </p:cNvPr>
                <p:cNvCxnSpPr>
                  <a:endCxn id="586"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3FAA1142-CD64-0049-BC5F-21721B52570A}"/>
                    </a:ext>
                  </a:extLst>
                </p:cNvPr>
                <p:cNvCxnSpPr>
                  <a:endCxn id="587"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6D6C1DF6-F0B3-5341-A519-FBF8150F611E}"/>
                    </a:ext>
                  </a:extLst>
                </p:cNvPr>
                <p:cNvCxnSpPr>
                  <a:endCxn id="584"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nvGrpSpPr>
            <p:cNvPr id="563" name="Group 562">
              <a:extLst>
                <a:ext uri="{FF2B5EF4-FFF2-40B4-BE49-F238E27FC236}">
                  <a16:creationId xmlns:a16="http://schemas.microsoft.com/office/drawing/2014/main" id="{97EF114D-8EFF-5D4B-974B-C742250DB2F3}"/>
                </a:ext>
              </a:extLst>
            </p:cNvPr>
            <p:cNvGrpSpPr/>
            <p:nvPr/>
          </p:nvGrpSpPr>
          <p:grpSpPr>
            <a:xfrm>
              <a:off x="6816266" y="2243328"/>
              <a:ext cx="1108299" cy="1490472"/>
              <a:chOff x="6816266" y="2243328"/>
              <a:chExt cx="1108299" cy="1490472"/>
            </a:xfrm>
            <a:grpFill/>
          </p:grpSpPr>
          <p:grpSp>
            <p:nvGrpSpPr>
              <p:cNvPr id="564" name="Group 563">
                <a:extLst>
                  <a:ext uri="{FF2B5EF4-FFF2-40B4-BE49-F238E27FC236}">
                    <a16:creationId xmlns:a16="http://schemas.microsoft.com/office/drawing/2014/main" id="{9D243ED1-B9C7-0240-981E-57A40D64C7B6}"/>
                  </a:ext>
                </a:extLst>
              </p:cNvPr>
              <p:cNvGrpSpPr/>
              <p:nvPr/>
            </p:nvGrpSpPr>
            <p:grpSpPr>
              <a:xfrm>
                <a:off x="6816266" y="3504497"/>
                <a:ext cx="1108299" cy="229303"/>
                <a:chOff x="5486400" y="3962400"/>
                <a:chExt cx="2209800" cy="457200"/>
              </a:xfrm>
              <a:grpFill/>
            </p:grpSpPr>
            <p:sp>
              <p:nvSpPr>
                <p:cNvPr id="571" name="DRAM">
                  <a:extLst>
                    <a:ext uri="{FF2B5EF4-FFF2-40B4-BE49-F238E27FC236}">
                      <a16:creationId xmlns:a16="http://schemas.microsoft.com/office/drawing/2014/main" id="{31FD0814-ED0F-E14F-92C8-1D511023F714}"/>
                    </a:ext>
                  </a:extLst>
                </p:cNvPr>
                <p:cNvSpPr/>
                <p:nvPr/>
              </p:nvSpPr>
              <p:spPr>
                <a:xfrm>
                  <a:off x="5486400" y="3962400"/>
                  <a:ext cx="381000" cy="457200"/>
                </a:xfrm>
                <a:prstGeom prst="roundRect">
                  <a:avLst>
                    <a:gd name="adj" fmla="val 11319"/>
                  </a:avLst>
                </a:prstGeom>
                <a:solidFill>
                  <a:srgbClr val="FFCA39"/>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2" name="DRAM">
                  <a:extLst>
                    <a:ext uri="{FF2B5EF4-FFF2-40B4-BE49-F238E27FC236}">
                      <a16:creationId xmlns:a16="http://schemas.microsoft.com/office/drawing/2014/main" id="{3ED75642-13B1-2B44-A733-4F2FB947496C}"/>
                    </a:ext>
                  </a:extLst>
                </p:cNvPr>
                <p:cNvSpPr/>
                <p:nvPr/>
              </p:nvSpPr>
              <p:spPr>
                <a:xfrm>
                  <a:off x="5943600" y="3962400"/>
                  <a:ext cx="381000" cy="457200"/>
                </a:xfrm>
                <a:prstGeom prst="roundRect">
                  <a:avLst>
                    <a:gd name="adj" fmla="val 11319"/>
                  </a:avLst>
                </a:prstGeom>
                <a:solidFill>
                  <a:srgbClr val="FFCA39"/>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3" name="DRAM">
                  <a:extLst>
                    <a:ext uri="{FF2B5EF4-FFF2-40B4-BE49-F238E27FC236}">
                      <a16:creationId xmlns:a16="http://schemas.microsoft.com/office/drawing/2014/main" id="{95D92964-99A1-4840-8554-3D7CD0D12987}"/>
                    </a:ext>
                  </a:extLst>
                </p:cNvPr>
                <p:cNvSpPr/>
                <p:nvPr/>
              </p:nvSpPr>
              <p:spPr>
                <a:xfrm>
                  <a:off x="6400800" y="3962400"/>
                  <a:ext cx="381000" cy="457200"/>
                </a:xfrm>
                <a:prstGeom prst="roundRect">
                  <a:avLst>
                    <a:gd name="adj" fmla="val 11319"/>
                  </a:avLst>
                </a:prstGeom>
                <a:solidFill>
                  <a:srgbClr val="FFCA39"/>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4" name="DRAM">
                  <a:extLst>
                    <a:ext uri="{FF2B5EF4-FFF2-40B4-BE49-F238E27FC236}">
                      <a16:creationId xmlns:a16="http://schemas.microsoft.com/office/drawing/2014/main" id="{3D2C3AEC-8C00-2645-96B8-92857ACB2923}"/>
                    </a:ext>
                  </a:extLst>
                </p:cNvPr>
                <p:cNvSpPr/>
                <p:nvPr/>
              </p:nvSpPr>
              <p:spPr>
                <a:xfrm>
                  <a:off x="6858000" y="3962400"/>
                  <a:ext cx="381000" cy="457200"/>
                </a:xfrm>
                <a:prstGeom prst="roundRect">
                  <a:avLst>
                    <a:gd name="adj" fmla="val 11319"/>
                  </a:avLst>
                </a:prstGeom>
                <a:solidFill>
                  <a:srgbClr val="FFCA39"/>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75" name="DRAM">
                  <a:extLst>
                    <a:ext uri="{FF2B5EF4-FFF2-40B4-BE49-F238E27FC236}">
                      <a16:creationId xmlns:a16="http://schemas.microsoft.com/office/drawing/2014/main" id="{5076046E-EF62-7146-8765-71D46613994D}"/>
                    </a:ext>
                  </a:extLst>
                </p:cNvPr>
                <p:cNvSpPr/>
                <p:nvPr/>
              </p:nvSpPr>
              <p:spPr>
                <a:xfrm>
                  <a:off x="7315200" y="3962400"/>
                  <a:ext cx="381000" cy="457200"/>
                </a:xfrm>
                <a:prstGeom prst="roundRect">
                  <a:avLst>
                    <a:gd name="adj" fmla="val 11319"/>
                  </a:avLst>
                </a:prstGeom>
                <a:solidFill>
                  <a:srgbClr val="FFCA39"/>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565" name="Group 564">
                <a:extLst>
                  <a:ext uri="{FF2B5EF4-FFF2-40B4-BE49-F238E27FC236}">
                    <a16:creationId xmlns:a16="http://schemas.microsoft.com/office/drawing/2014/main" id="{5AE642E6-7312-684E-ABD3-8988B537C797}"/>
                  </a:ext>
                </a:extLst>
              </p:cNvPr>
              <p:cNvGrpSpPr/>
              <p:nvPr/>
            </p:nvGrpSpPr>
            <p:grpSpPr>
              <a:xfrm>
                <a:off x="6911809" y="2243328"/>
                <a:ext cx="917213" cy="1261169"/>
                <a:chOff x="5676900" y="990600"/>
                <a:chExt cx="1828800" cy="2971800"/>
              </a:xfrm>
              <a:grpFill/>
            </p:grpSpPr>
            <p:cxnSp>
              <p:nvCxnSpPr>
                <p:cNvPr id="566" name="Straight Connector 565">
                  <a:extLst>
                    <a:ext uri="{FF2B5EF4-FFF2-40B4-BE49-F238E27FC236}">
                      <a16:creationId xmlns:a16="http://schemas.microsoft.com/office/drawing/2014/main" id="{B5A7D713-2B54-EB4D-A2D5-A2BAC8D45C87}"/>
                    </a:ext>
                  </a:extLst>
                </p:cNvPr>
                <p:cNvCxnSpPr>
                  <a:endCxn id="571" idx="0"/>
                </p:cNvCxnSpPr>
                <p:nvPr/>
              </p:nvCxnSpPr>
              <p:spPr>
                <a:xfrm>
                  <a:off x="56769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4AC48C69-9F24-F344-948A-0A0725A1CDA0}"/>
                    </a:ext>
                  </a:extLst>
                </p:cNvPr>
                <p:cNvCxnSpPr>
                  <a:endCxn id="573" idx="0"/>
                </p:cNvCxnSpPr>
                <p:nvPr/>
              </p:nvCxnSpPr>
              <p:spPr>
                <a:xfrm>
                  <a:off x="65913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068ED407-FDA3-C848-979D-B5F59775666C}"/>
                    </a:ext>
                  </a:extLst>
                </p:cNvPr>
                <p:cNvCxnSpPr>
                  <a:endCxn id="574" idx="0"/>
                </p:cNvCxnSpPr>
                <p:nvPr/>
              </p:nvCxnSpPr>
              <p:spPr>
                <a:xfrm>
                  <a:off x="70485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C9F925C9-2458-FC42-91F7-EB3893CE1502}"/>
                    </a:ext>
                  </a:extLst>
                </p:cNvPr>
                <p:cNvCxnSpPr>
                  <a:endCxn id="575" idx="0"/>
                </p:cNvCxnSpPr>
                <p:nvPr/>
              </p:nvCxnSpPr>
              <p:spPr>
                <a:xfrm>
                  <a:off x="75057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B258C780-C674-D54D-BEA9-E3F2DC960D4B}"/>
                    </a:ext>
                  </a:extLst>
                </p:cNvPr>
                <p:cNvCxnSpPr>
                  <a:endCxn id="572" idx="0"/>
                </p:cNvCxnSpPr>
                <p:nvPr/>
              </p:nvCxnSpPr>
              <p:spPr>
                <a:xfrm>
                  <a:off x="6134100" y="990600"/>
                  <a:ext cx="0" cy="2971800"/>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grpSp>
      <p:grpSp>
        <p:nvGrpSpPr>
          <p:cNvPr id="612" name="Group 611">
            <a:extLst>
              <a:ext uri="{FF2B5EF4-FFF2-40B4-BE49-F238E27FC236}">
                <a16:creationId xmlns:a16="http://schemas.microsoft.com/office/drawing/2014/main" id="{33C9E2EF-3B9B-9847-B688-A74879FA1ACF}"/>
              </a:ext>
            </a:extLst>
          </p:cNvPr>
          <p:cNvGrpSpPr/>
          <p:nvPr/>
        </p:nvGrpSpPr>
        <p:grpSpPr>
          <a:xfrm>
            <a:off x="1734834" y="3329235"/>
            <a:ext cx="1414038" cy="191087"/>
            <a:chOff x="1828799" y="2017072"/>
            <a:chExt cx="1414038" cy="191087"/>
          </a:xfrm>
          <a:solidFill>
            <a:srgbClr val="1A82C4"/>
          </a:solidFill>
        </p:grpSpPr>
        <p:sp>
          <p:nvSpPr>
            <p:cNvPr id="613" name="DRAM">
              <a:extLst>
                <a:ext uri="{FF2B5EF4-FFF2-40B4-BE49-F238E27FC236}">
                  <a16:creationId xmlns:a16="http://schemas.microsoft.com/office/drawing/2014/main" id="{C0A5BBC4-26A1-5E43-8987-47CF1FB077DE}"/>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14" name="Straight Connector 613">
              <a:extLst>
                <a:ext uri="{FF2B5EF4-FFF2-40B4-BE49-F238E27FC236}">
                  <a16:creationId xmlns:a16="http://schemas.microsoft.com/office/drawing/2014/main" id="{3A4DD7FE-53E1-694C-9120-9DD1ADA3CC59}"/>
                </a:ext>
              </a:extLst>
            </p:cNvPr>
            <p:cNvCxnSpPr>
              <a:cxnSpLocks/>
              <a:stCxn id="619" idx="6"/>
              <a:endCxn id="613" idx="0"/>
            </p:cNvCxnSpPr>
            <p:nvPr/>
          </p:nvCxnSpPr>
          <p:spPr>
            <a:xfrm flipH="1">
              <a:off x="20581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15" name="Oval 614">
              <a:extLst>
                <a:ext uri="{FF2B5EF4-FFF2-40B4-BE49-F238E27FC236}">
                  <a16:creationId xmlns:a16="http://schemas.microsoft.com/office/drawing/2014/main" id="{7A839D5F-686F-3C49-8BB1-E635FAFFF08D}"/>
                </a:ext>
              </a:extLst>
            </p:cNvPr>
            <p:cNvSpPr/>
            <p:nvPr/>
          </p:nvSpPr>
          <p:spPr>
            <a:xfrm>
              <a:off x="2134538"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6" name="Oval 615">
              <a:extLst>
                <a:ext uri="{FF2B5EF4-FFF2-40B4-BE49-F238E27FC236}">
                  <a16:creationId xmlns:a16="http://schemas.microsoft.com/office/drawing/2014/main" id="{963D5EAF-C501-BC4E-9EE1-630EC133D0C7}"/>
                </a:ext>
              </a:extLst>
            </p:cNvPr>
            <p:cNvSpPr/>
            <p:nvPr/>
          </p:nvSpPr>
          <p:spPr>
            <a:xfrm>
              <a:off x="2363841"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7" name="Oval 616">
              <a:extLst>
                <a:ext uri="{FF2B5EF4-FFF2-40B4-BE49-F238E27FC236}">
                  <a16:creationId xmlns:a16="http://schemas.microsoft.com/office/drawing/2014/main" id="{4B3D0CAA-039F-E84F-923A-898358C1D582}"/>
                </a:ext>
              </a:extLst>
            </p:cNvPr>
            <p:cNvSpPr/>
            <p:nvPr/>
          </p:nvSpPr>
          <p:spPr>
            <a:xfrm>
              <a:off x="2593144"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8" name="Oval 617">
              <a:extLst>
                <a:ext uri="{FF2B5EF4-FFF2-40B4-BE49-F238E27FC236}">
                  <a16:creationId xmlns:a16="http://schemas.microsoft.com/office/drawing/2014/main" id="{A69B98E4-943B-524E-9527-477DADF89EEE}"/>
                </a:ext>
              </a:extLst>
            </p:cNvPr>
            <p:cNvSpPr/>
            <p:nvPr/>
          </p:nvSpPr>
          <p:spPr>
            <a:xfrm>
              <a:off x="2822448"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19" name="Oval 618">
              <a:extLst>
                <a:ext uri="{FF2B5EF4-FFF2-40B4-BE49-F238E27FC236}">
                  <a16:creationId xmlns:a16="http://schemas.microsoft.com/office/drawing/2014/main" id="{C5FDC489-A86B-4841-874B-EA5071CD80E3}"/>
                </a:ext>
              </a:extLst>
            </p:cNvPr>
            <p:cNvSpPr/>
            <p:nvPr/>
          </p:nvSpPr>
          <p:spPr>
            <a:xfrm>
              <a:off x="3051751"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0" name="Group 619">
            <a:extLst>
              <a:ext uri="{FF2B5EF4-FFF2-40B4-BE49-F238E27FC236}">
                <a16:creationId xmlns:a16="http://schemas.microsoft.com/office/drawing/2014/main" id="{A7ABECDD-A658-9C49-AD7E-15555381FCAF}"/>
              </a:ext>
            </a:extLst>
          </p:cNvPr>
          <p:cNvGrpSpPr/>
          <p:nvPr/>
        </p:nvGrpSpPr>
        <p:grpSpPr>
          <a:xfrm>
            <a:off x="3292362" y="3329235"/>
            <a:ext cx="1414038" cy="191087"/>
            <a:chOff x="3386327" y="2017072"/>
            <a:chExt cx="1414038" cy="191087"/>
          </a:xfrm>
          <a:solidFill>
            <a:srgbClr val="1A82C4"/>
          </a:solidFill>
        </p:grpSpPr>
        <p:sp>
          <p:nvSpPr>
            <p:cNvPr id="621" name="DRAM">
              <a:extLst>
                <a:ext uri="{FF2B5EF4-FFF2-40B4-BE49-F238E27FC236}">
                  <a16:creationId xmlns:a16="http://schemas.microsoft.com/office/drawing/2014/main" id="{88E651CD-D58C-B847-95F3-637D91B8EC70}"/>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22" name="Straight Connector 621">
              <a:extLst>
                <a:ext uri="{FF2B5EF4-FFF2-40B4-BE49-F238E27FC236}">
                  <a16:creationId xmlns:a16="http://schemas.microsoft.com/office/drawing/2014/main" id="{C4D8B778-B949-0448-8BCB-245D55EF5458}"/>
                </a:ext>
              </a:extLst>
            </p:cNvPr>
            <p:cNvCxnSpPr>
              <a:cxnSpLocks/>
              <a:endCxn id="621" idx="0"/>
            </p:cNvCxnSpPr>
            <p:nvPr/>
          </p:nvCxnSpPr>
          <p:spPr>
            <a:xfrm flipH="1" flipV="1">
              <a:off x="3615631" y="2112616"/>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23" name="Oval 622">
              <a:extLst>
                <a:ext uri="{FF2B5EF4-FFF2-40B4-BE49-F238E27FC236}">
                  <a16:creationId xmlns:a16="http://schemas.microsoft.com/office/drawing/2014/main" id="{1C2B9E30-5318-D34C-838B-C671F277CE16}"/>
                </a:ext>
              </a:extLst>
            </p:cNvPr>
            <p:cNvSpPr/>
            <p:nvPr/>
          </p:nvSpPr>
          <p:spPr>
            <a:xfrm>
              <a:off x="3692066"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4" name="Oval 623">
              <a:extLst>
                <a:ext uri="{FF2B5EF4-FFF2-40B4-BE49-F238E27FC236}">
                  <a16:creationId xmlns:a16="http://schemas.microsoft.com/office/drawing/2014/main" id="{AB3FA47A-24EC-2649-A78D-779B25A48466}"/>
                </a:ext>
              </a:extLst>
            </p:cNvPr>
            <p:cNvSpPr/>
            <p:nvPr/>
          </p:nvSpPr>
          <p:spPr>
            <a:xfrm>
              <a:off x="3921369"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5" name="Oval 624">
              <a:extLst>
                <a:ext uri="{FF2B5EF4-FFF2-40B4-BE49-F238E27FC236}">
                  <a16:creationId xmlns:a16="http://schemas.microsoft.com/office/drawing/2014/main" id="{01C69964-DD3A-7D4B-8265-0B618102B0EF}"/>
                </a:ext>
              </a:extLst>
            </p:cNvPr>
            <p:cNvSpPr/>
            <p:nvPr/>
          </p:nvSpPr>
          <p:spPr>
            <a:xfrm>
              <a:off x="4150672"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6" name="Oval 625">
              <a:extLst>
                <a:ext uri="{FF2B5EF4-FFF2-40B4-BE49-F238E27FC236}">
                  <a16:creationId xmlns:a16="http://schemas.microsoft.com/office/drawing/2014/main" id="{EF0E2BA4-93B9-844E-BCB4-D9328A6D5CB3}"/>
                </a:ext>
              </a:extLst>
            </p:cNvPr>
            <p:cNvSpPr/>
            <p:nvPr/>
          </p:nvSpPr>
          <p:spPr>
            <a:xfrm>
              <a:off x="4379976"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27" name="Oval 626">
              <a:extLst>
                <a:ext uri="{FF2B5EF4-FFF2-40B4-BE49-F238E27FC236}">
                  <a16:creationId xmlns:a16="http://schemas.microsoft.com/office/drawing/2014/main" id="{6ECBD6F6-8C63-D44F-AB69-F313FF237348}"/>
                </a:ext>
              </a:extLst>
            </p:cNvPr>
            <p:cNvSpPr/>
            <p:nvPr/>
          </p:nvSpPr>
          <p:spPr>
            <a:xfrm>
              <a:off x="4609279"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28" name="Group 627">
            <a:extLst>
              <a:ext uri="{FF2B5EF4-FFF2-40B4-BE49-F238E27FC236}">
                <a16:creationId xmlns:a16="http://schemas.microsoft.com/office/drawing/2014/main" id="{E3130742-F15B-BD4B-9429-E789B2B42EB7}"/>
              </a:ext>
            </a:extLst>
          </p:cNvPr>
          <p:cNvGrpSpPr/>
          <p:nvPr/>
        </p:nvGrpSpPr>
        <p:grpSpPr>
          <a:xfrm>
            <a:off x="4859034" y="3329235"/>
            <a:ext cx="1414038" cy="191087"/>
            <a:chOff x="4952999" y="2017072"/>
            <a:chExt cx="1414038" cy="191087"/>
          </a:xfrm>
          <a:solidFill>
            <a:srgbClr val="1A82C4"/>
          </a:solidFill>
        </p:grpSpPr>
        <p:sp>
          <p:nvSpPr>
            <p:cNvPr id="629" name="DRAM">
              <a:extLst>
                <a:ext uri="{FF2B5EF4-FFF2-40B4-BE49-F238E27FC236}">
                  <a16:creationId xmlns:a16="http://schemas.microsoft.com/office/drawing/2014/main" id="{2C04100A-DB27-9A43-AEC7-779CF0500563}"/>
                </a:ext>
              </a:extLst>
            </p:cNvPr>
            <p:cNvSpPr/>
            <p:nvPr/>
          </p:nvSpPr>
          <p:spPr>
            <a:xfrm rot="5400000">
              <a:off x="49721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30" name="Straight Connector 629">
              <a:extLst>
                <a:ext uri="{FF2B5EF4-FFF2-40B4-BE49-F238E27FC236}">
                  <a16:creationId xmlns:a16="http://schemas.microsoft.com/office/drawing/2014/main" id="{67DE88E5-AEFE-2A49-AE5A-62384E79C67B}"/>
                </a:ext>
              </a:extLst>
            </p:cNvPr>
            <p:cNvCxnSpPr>
              <a:cxnSpLocks/>
              <a:stCxn id="635" idx="6"/>
              <a:endCxn id="629" idx="0"/>
            </p:cNvCxnSpPr>
            <p:nvPr/>
          </p:nvCxnSpPr>
          <p:spPr>
            <a:xfrm flipH="1">
              <a:off x="51823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31" name="Oval 630">
              <a:extLst>
                <a:ext uri="{FF2B5EF4-FFF2-40B4-BE49-F238E27FC236}">
                  <a16:creationId xmlns:a16="http://schemas.microsoft.com/office/drawing/2014/main" id="{2F2AC4F6-6CEB-1248-8B14-F2FB4F835B60}"/>
                </a:ext>
              </a:extLst>
            </p:cNvPr>
            <p:cNvSpPr/>
            <p:nvPr/>
          </p:nvSpPr>
          <p:spPr>
            <a:xfrm>
              <a:off x="5258738"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2" name="Oval 631">
              <a:extLst>
                <a:ext uri="{FF2B5EF4-FFF2-40B4-BE49-F238E27FC236}">
                  <a16:creationId xmlns:a16="http://schemas.microsoft.com/office/drawing/2014/main" id="{EBD48407-5270-094F-9D7D-46251DFEBEBC}"/>
                </a:ext>
              </a:extLst>
            </p:cNvPr>
            <p:cNvSpPr/>
            <p:nvPr/>
          </p:nvSpPr>
          <p:spPr>
            <a:xfrm>
              <a:off x="5488041"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3" name="Oval 632">
              <a:extLst>
                <a:ext uri="{FF2B5EF4-FFF2-40B4-BE49-F238E27FC236}">
                  <a16:creationId xmlns:a16="http://schemas.microsoft.com/office/drawing/2014/main" id="{DAE38B3F-BA40-6349-921B-8EA5970CDEBB}"/>
                </a:ext>
              </a:extLst>
            </p:cNvPr>
            <p:cNvSpPr/>
            <p:nvPr/>
          </p:nvSpPr>
          <p:spPr>
            <a:xfrm>
              <a:off x="5717344"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4" name="Oval 633">
              <a:extLst>
                <a:ext uri="{FF2B5EF4-FFF2-40B4-BE49-F238E27FC236}">
                  <a16:creationId xmlns:a16="http://schemas.microsoft.com/office/drawing/2014/main" id="{1CF76F34-EFB6-9346-BECE-73B3AA835633}"/>
                </a:ext>
              </a:extLst>
            </p:cNvPr>
            <p:cNvSpPr/>
            <p:nvPr/>
          </p:nvSpPr>
          <p:spPr>
            <a:xfrm>
              <a:off x="5946648"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35" name="Oval 634">
              <a:extLst>
                <a:ext uri="{FF2B5EF4-FFF2-40B4-BE49-F238E27FC236}">
                  <a16:creationId xmlns:a16="http://schemas.microsoft.com/office/drawing/2014/main" id="{BE738ABC-CAE9-8F4D-84C6-57CAF880B1D1}"/>
                </a:ext>
              </a:extLst>
            </p:cNvPr>
            <p:cNvSpPr/>
            <p:nvPr/>
          </p:nvSpPr>
          <p:spPr>
            <a:xfrm>
              <a:off x="6175951"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36" name="Group 635">
            <a:extLst>
              <a:ext uri="{FF2B5EF4-FFF2-40B4-BE49-F238E27FC236}">
                <a16:creationId xmlns:a16="http://schemas.microsoft.com/office/drawing/2014/main" id="{EFD810CA-9898-3144-BD22-FFD8B067DFB4}"/>
              </a:ext>
            </a:extLst>
          </p:cNvPr>
          <p:cNvGrpSpPr/>
          <p:nvPr/>
        </p:nvGrpSpPr>
        <p:grpSpPr>
          <a:xfrm>
            <a:off x="6416562" y="3329235"/>
            <a:ext cx="1414038" cy="191087"/>
            <a:chOff x="6510527" y="2017072"/>
            <a:chExt cx="1414038" cy="191087"/>
          </a:xfrm>
          <a:solidFill>
            <a:srgbClr val="1A82C4"/>
          </a:solidFill>
        </p:grpSpPr>
        <p:sp>
          <p:nvSpPr>
            <p:cNvPr id="637" name="DRAM">
              <a:extLst>
                <a:ext uri="{FF2B5EF4-FFF2-40B4-BE49-F238E27FC236}">
                  <a16:creationId xmlns:a16="http://schemas.microsoft.com/office/drawing/2014/main" id="{A3C67856-C695-A34F-9565-CC4ED72F3BE4}"/>
                </a:ext>
              </a:extLst>
            </p:cNvPr>
            <p:cNvSpPr/>
            <p:nvPr/>
          </p:nvSpPr>
          <p:spPr>
            <a:xfrm rot="5400000">
              <a:off x="65296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38" name="Straight Connector 637">
              <a:extLst>
                <a:ext uri="{FF2B5EF4-FFF2-40B4-BE49-F238E27FC236}">
                  <a16:creationId xmlns:a16="http://schemas.microsoft.com/office/drawing/2014/main" id="{6F94C2A8-FC06-3D49-845C-1DA3AB568191}"/>
                </a:ext>
              </a:extLst>
            </p:cNvPr>
            <p:cNvCxnSpPr>
              <a:cxnSpLocks/>
              <a:stCxn id="643" idx="6"/>
              <a:endCxn id="637" idx="0"/>
            </p:cNvCxnSpPr>
            <p:nvPr/>
          </p:nvCxnSpPr>
          <p:spPr>
            <a:xfrm flipH="1">
              <a:off x="6739831"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39" name="Oval 638">
              <a:extLst>
                <a:ext uri="{FF2B5EF4-FFF2-40B4-BE49-F238E27FC236}">
                  <a16:creationId xmlns:a16="http://schemas.microsoft.com/office/drawing/2014/main" id="{1E47C003-D568-CB4B-A4F5-BE7F18FFD581}"/>
                </a:ext>
              </a:extLst>
            </p:cNvPr>
            <p:cNvSpPr/>
            <p:nvPr/>
          </p:nvSpPr>
          <p:spPr>
            <a:xfrm>
              <a:off x="6816266"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0" name="Oval 639">
              <a:extLst>
                <a:ext uri="{FF2B5EF4-FFF2-40B4-BE49-F238E27FC236}">
                  <a16:creationId xmlns:a16="http://schemas.microsoft.com/office/drawing/2014/main" id="{7381491B-6671-F84A-A418-A606B3C79E05}"/>
                </a:ext>
              </a:extLst>
            </p:cNvPr>
            <p:cNvSpPr/>
            <p:nvPr/>
          </p:nvSpPr>
          <p:spPr>
            <a:xfrm>
              <a:off x="7045569"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1" name="Oval 640">
              <a:extLst>
                <a:ext uri="{FF2B5EF4-FFF2-40B4-BE49-F238E27FC236}">
                  <a16:creationId xmlns:a16="http://schemas.microsoft.com/office/drawing/2014/main" id="{76A4DA72-AA5B-834E-87CA-4CB63EF23A75}"/>
                </a:ext>
              </a:extLst>
            </p:cNvPr>
            <p:cNvSpPr/>
            <p:nvPr/>
          </p:nvSpPr>
          <p:spPr>
            <a:xfrm>
              <a:off x="7274872"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2" name="Oval 641">
              <a:extLst>
                <a:ext uri="{FF2B5EF4-FFF2-40B4-BE49-F238E27FC236}">
                  <a16:creationId xmlns:a16="http://schemas.microsoft.com/office/drawing/2014/main" id="{7614CB59-4B9C-7F45-958A-875D69B1EA2F}"/>
                </a:ext>
              </a:extLst>
            </p:cNvPr>
            <p:cNvSpPr/>
            <p:nvPr/>
          </p:nvSpPr>
          <p:spPr>
            <a:xfrm>
              <a:off x="7504176"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3" name="Oval 642">
              <a:extLst>
                <a:ext uri="{FF2B5EF4-FFF2-40B4-BE49-F238E27FC236}">
                  <a16:creationId xmlns:a16="http://schemas.microsoft.com/office/drawing/2014/main" id="{76830518-4EF6-7643-A051-617D603CB8B7}"/>
                </a:ext>
              </a:extLst>
            </p:cNvPr>
            <p:cNvSpPr/>
            <p:nvPr/>
          </p:nvSpPr>
          <p:spPr>
            <a:xfrm>
              <a:off x="7733479"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sp>
        <p:nvSpPr>
          <p:cNvPr id="5" name="Title 1">
            <a:extLst>
              <a:ext uri="{FF2B5EF4-FFF2-40B4-BE49-F238E27FC236}">
                <a16:creationId xmlns:a16="http://schemas.microsoft.com/office/drawing/2014/main" id="{670BE055-2BD2-36C1-A61A-707F615E1226}"/>
              </a:ext>
            </a:extLst>
          </p:cNvPr>
          <p:cNvSpPr>
            <a:spLocks noGrp="1"/>
          </p:cNvSpPr>
          <p:nvPr>
            <p:ph type="title"/>
          </p:nvPr>
        </p:nvSpPr>
        <p:spPr>
          <a:xfrm>
            <a:off x="169011" y="132334"/>
            <a:ext cx="8894602" cy="925840"/>
          </a:xfrm>
        </p:spPr>
        <p:txBody>
          <a:bodyPr>
            <a:noAutofit/>
          </a:bodyPr>
          <a:lstStyle/>
          <a:p>
            <a:r>
              <a:rPr lang="en-US" sz="3600" dirty="0"/>
              <a:t>Background: </a:t>
            </a:r>
            <a:br>
              <a:rPr lang="en-US" sz="3600" dirty="0"/>
            </a:br>
            <a:r>
              <a:rPr lang="en-US" sz="2800" dirty="0"/>
              <a:t>Bulk Bitwise Arithmetic Operations</a:t>
            </a:r>
          </a:p>
        </p:txBody>
      </p:sp>
      <p:grpSp>
        <p:nvGrpSpPr>
          <p:cNvPr id="2" name="Group 1">
            <a:extLst>
              <a:ext uri="{FF2B5EF4-FFF2-40B4-BE49-F238E27FC236}">
                <a16:creationId xmlns:a16="http://schemas.microsoft.com/office/drawing/2014/main" id="{1CE82247-058F-941E-2FE2-6BDFC787C848}"/>
              </a:ext>
            </a:extLst>
          </p:cNvPr>
          <p:cNvGrpSpPr/>
          <p:nvPr/>
        </p:nvGrpSpPr>
        <p:grpSpPr>
          <a:xfrm>
            <a:off x="1734834" y="2412239"/>
            <a:ext cx="1414038" cy="191087"/>
            <a:chOff x="1828799" y="2017072"/>
            <a:chExt cx="1414038" cy="191087"/>
          </a:xfrm>
          <a:solidFill>
            <a:srgbClr val="1A82C4"/>
          </a:solidFill>
        </p:grpSpPr>
        <p:sp>
          <p:nvSpPr>
            <p:cNvPr id="3" name="DRAM">
              <a:extLst>
                <a:ext uri="{FF2B5EF4-FFF2-40B4-BE49-F238E27FC236}">
                  <a16:creationId xmlns:a16="http://schemas.microsoft.com/office/drawing/2014/main" id="{09631FC6-1BD6-B83E-9931-90040493728F}"/>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4" name="Straight Connector 3">
              <a:extLst>
                <a:ext uri="{FF2B5EF4-FFF2-40B4-BE49-F238E27FC236}">
                  <a16:creationId xmlns:a16="http://schemas.microsoft.com/office/drawing/2014/main" id="{6934B981-2775-8EDF-A25E-6167A0D9404F}"/>
                </a:ext>
              </a:extLst>
            </p:cNvPr>
            <p:cNvCxnSpPr>
              <a:cxnSpLocks/>
              <a:stCxn id="10" idx="6"/>
              <a:endCxn id="3" idx="0"/>
            </p:cNvCxnSpPr>
            <p:nvPr/>
          </p:nvCxnSpPr>
          <p:spPr>
            <a:xfrm flipH="1">
              <a:off x="20581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F64100C-685E-5F87-D8A9-635360B4062A}"/>
                </a:ext>
              </a:extLst>
            </p:cNvPr>
            <p:cNvSpPr/>
            <p:nvPr/>
          </p:nvSpPr>
          <p:spPr>
            <a:xfrm>
              <a:off x="2134538" y="2017072"/>
              <a:ext cx="191086" cy="191086"/>
            </a:xfrm>
            <a:prstGeom prst="ellipse">
              <a:avLst/>
            </a:prstGeom>
            <a:solidFill>
              <a:srgbClr val="1D82C5"/>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7" name="Oval 6">
              <a:extLst>
                <a:ext uri="{FF2B5EF4-FFF2-40B4-BE49-F238E27FC236}">
                  <a16:creationId xmlns:a16="http://schemas.microsoft.com/office/drawing/2014/main" id="{8EC98998-93DB-E932-0820-9DF9F02F8F08}"/>
                </a:ext>
              </a:extLst>
            </p:cNvPr>
            <p:cNvSpPr/>
            <p:nvPr/>
          </p:nvSpPr>
          <p:spPr>
            <a:xfrm>
              <a:off x="2363841" y="2017072"/>
              <a:ext cx="191086" cy="191086"/>
            </a:xfrm>
            <a:prstGeom prst="ellipse">
              <a:avLst/>
            </a:prstGeom>
            <a:solidFill>
              <a:srgbClr val="1D82C5"/>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8" name="Oval 7">
              <a:extLst>
                <a:ext uri="{FF2B5EF4-FFF2-40B4-BE49-F238E27FC236}">
                  <a16:creationId xmlns:a16="http://schemas.microsoft.com/office/drawing/2014/main" id="{8CF848FB-4688-1468-C3A1-5451C838B968}"/>
                </a:ext>
              </a:extLst>
            </p:cNvPr>
            <p:cNvSpPr/>
            <p:nvPr/>
          </p:nvSpPr>
          <p:spPr>
            <a:xfrm>
              <a:off x="2593144" y="2017072"/>
              <a:ext cx="191086" cy="191086"/>
            </a:xfrm>
            <a:prstGeom prst="ellipse">
              <a:avLst/>
            </a:prstGeom>
            <a:solidFill>
              <a:srgbClr val="1D82C5"/>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 name="Oval 8">
              <a:extLst>
                <a:ext uri="{FF2B5EF4-FFF2-40B4-BE49-F238E27FC236}">
                  <a16:creationId xmlns:a16="http://schemas.microsoft.com/office/drawing/2014/main" id="{BF652EF2-3BD3-29CE-F83B-A69439B8A085}"/>
                </a:ext>
              </a:extLst>
            </p:cNvPr>
            <p:cNvSpPr/>
            <p:nvPr/>
          </p:nvSpPr>
          <p:spPr>
            <a:xfrm>
              <a:off x="2822448" y="2017072"/>
              <a:ext cx="191086" cy="191086"/>
            </a:xfrm>
            <a:prstGeom prst="ellipse">
              <a:avLst/>
            </a:prstGeom>
            <a:solidFill>
              <a:srgbClr val="1D82C5"/>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0" name="Oval 9">
              <a:extLst>
                <a:ext uri="{FF2B5EF4-FFF2-40B4-BE49-F238E27FC236}">
                  <a16:creationId xmlns:a16="http://schemas.microsoft.com/office/drawing/2014/main" id="{1E072D3B-3A7D-89E0-D612-8998DD765EB5}"/>
                </a:ext>
              </a:extLst>
            </p:cNvPr>
            <p:cNvSpPr/>
            <p:nvPr/>
          </p:nvSpPr>
          <p:spPr>
            <a:xfrm>
              <a:off x="3051751" y="2017072"/>
              <a:ext cx="191086" cy="191086"/>
            </a:xfrm>
            <a:prstGeom prst="ellipse">
              <a:avLst/>
            </a:prstGeom>
            <a:solidFill>
              <a:srgbClr val="1D82C5"/>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1" name="Group 10">
            <a:extLst>
              <a:ext uri="{FF2B5EF4-FFF2-40B4-BE49-F238E27FC236}">
                <a16:creationId xmlns:a16="http://schemas.microsoft.com/office/drawing/2014/main" id="{8984CB37-DA8C-8F1C-1E61-EF97360E6DCE}"/>
              </a:ext>
            </a:extLst>
          </p:cNvPr>
          <p:cNvGrpSpPr/>
          <p:nvPr/>
        </p:nvGrpSpPr>
        <p:grpSpPr>
          <a:xfrm>
            <a:off x="3292362" y="2412239"/>
            <a:ext cx="1414038" cy="191087"/>
            <a:chOff x="3386327" y="2017072"/>
            <a:chExt cx="1414038" cy="191087"/>
          </a:xfrm>
          <a:solidFill>
            <a:srgbClr val="1A82C4"/>
          </a:solidFill>
        </p:grpSpPr>
        <p:sp>
          <p:nvSpPr>
            <p:cNvPr id="12" name="DRAM">
              <a:extLst>
                <a:ext uri="{FF2B5EF4-FFF2-40B4-BE49-F238E27FC236}">
                  <a16:creationId xmlns:a16="http://schemas.microsoft.com/office/drawing/2014/main" id="{908CA824-0223-4389-E46B-B90B568A7D0D}"/>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13" name="Straight Connector 12">
              <a:extLst>
                <a:ext uri="{FF2B5EF4-FFF2-40B4-BE49-F238E27FC236}">
                  <a16:creationId xmlns:a16="http://schemas.microsoft.com/office/drawing/2014/main" id="{E1C8F143-5633-7B3F-9366-7A8CD2E77C90}"/>
                </a:ext>
              </a:extLst>
            </p:cNvPr>
            <p:cNvCxnSpPr>
              <a:cxnSpLocks/>
              <a:endCxn id="12" idx="0"/>
            </p:cNvCxnSpPr>
            <p:nvPr/>
          </p:nvCxnSpPr>
          <p:spPr>
            <a:xfrm flipH="1" flipV="1">
              <a:off x="3615631" y="2112616"/>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06BEBEF4-8EE2-D7BF-CCF3-E8B02379A4DA}"/>
                </a:ext>
              </a:extLst>
            </p:cNvPr>
            <p:cNvSpPr/>
            <p:nvPr/>
          </p:nvSpPr>
          <p:spPr>
            <a:xfrm>
              <a:off x="3692066" y="2017072"/>
              <a:ext cx="191086" cy="191086"/>
            </a:xfrm>
            <a:prstGeom prst="ellipse">
              <a:avLst/>
            </a:prstGeom>
            <a:solidFill>
              <a:srgbClr val="1D82C5"/>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5" name="Oval 14">
              <a:extLst>
                <a:ext uri="{FF2B5EF4-FFF2-40B4-BE49-F238E27FC236}">
                  <a16:creationId xmlns:a16="http://schemas.microsoft.com/office/drawing/2014/main" id="{FDB97919-45E0-B335-6555-551106575D4B}"/>
                </a:ext>
              </a:extLst>
            </p:cNvPr>
            <p:cNvSpPr/>
            <p:nvPr/>
          </p:nvSpPr>
          <p:spPr>
            <a:xfrm>
              <a:off x="3921369" y="2017072"/>
              <a:ext cx="191086" cy="191086"/>
            </a:xfrm>
            <a:prstGeom prst="ellipse">
              <a:avLst/>
            </a:prstGeom>
            <a:solidFill>
              <a:srgbClr val="1D82C5"/>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6" name="Oval 15">
              <a:extLst>
                <a:ext uri="{FF2B5EF4-FFF2-40B4-BE49-F238E27FC236}">
                  <a16:creationId xmlns:a16="http://schemas.microsoft.com/office/drawing/2014/main" id="{069FFF2C-CCB1-2562-A737-EC099C891948}"/>
                </a:ext>
              </a:extLst>
            </p:cNvPr>
            <p:cNvSpPr/>
            <p:nvPr/>
          </p:nvSpPr>
          <p:spPr>
            <a:xfrm>
              <a:off x="4150672" y="2017072"/>
              <a:ext cx="191086" cy="191086"/>
            </a:xfrm>
            <a:prstGeom prst="ellipse">
              <a:avLst/>
            </a:prstGeom>
            <a:solidFill>
              <a:srgbClr val="1D82C5"/>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7" name="Oval 16">
              <a:extLst>
                <a:ext uri="{FF2B5EF4-FFF2-40B4-BE49-F238E27FC236}">
                  <a16:creationId xmlns:a16="http://schemas.microsoft.com/office/drawing/2014/main" id="{E54A9AB6-3F90-A354-4491-B55D9CD8D242}"/>
                </a:ext>
              </a:extLst>
            </p:cNvPr>
            <p:cNvSpPr/>
            <p:nvPr/>
          </p:nvSpPr>
          <p:spPr>
            <a:xfrm>
              <a:off x="4379976" y="2017072"/>
              <a:ext cx="191086" cy="191086"/>
            </a:xfrm>
            <a:prstGeom prst="ellipse">
              <a:avLst/>
            </a:prstGeom>
            <a:solidFill>
              <a:srgbClr val="1D82C5"/>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18" name="Oval 17">
              <a:extLst>
                <a:ext uri="{FF2B5EF4-FFF2-40B4-BE49-F238E27FC236}">
                  <a16:creationId xmlns:a16="http://schemas.microsoft.com/office/drawing/2014/main" id="{3034DAD9-6FEA-FC4B-0A13-D0EA4957769D}"/>
                </a:ext>
              </a:extLst>
            </p:cNvPr>
            <p:cNvSpPr/>
            <p:nvPr/>
          </p:nvSpPr>
          <p:spPr>
            <a:xfrm>
              <a:off x="4609279" y="2017072"/>
              <a:ext cx="191086" cy="191086"/>
            </a:xfrm>
            <a:prstGeom prst="ellipse">
              <a:avLst/>
            </a:prstGeom>
            <a:solidFill>
              <a:srgbClr val="1D82C5"/>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19" name="Group 18">
            <a:extLst>
              <a:ext uri="{FF2B5EF4-FFF2-40B4-BE49-F238E27FC236}">
                <a16:creationId xmlns:a16="http://schemas.microsoft.com/office/drawing/2014/main" id="{0A946FD3-2005-09FD-9F70-05A05B0398CB}"/>
              </a:ext>
            </a:extLst>
          </p:cNvPr>
          <p:cNvGrpSpPr/>
          <p:nvPr/>
        </p:nvGrpSpPr>
        <p:grpSpPr>
          <a:xfrm>
            <a:off x="4859034" y="2412239"/>
            <a:ext cx="1414038" cy="191087"/>
            <a:chOff x="4952999" y="2017072"/>
            <a:chExt cx="1414038" cy="191087"/>
          </a:xfrm>
          <a:solidFill>
            <a:srgbClr val="1A82C4"/>
          </a:solidFill>
        </p:grpSpPr>
        <p:sp>
          <p:nvSpPr>
            <p:cNvPr id="20" name="DRAM">
              <a:extLst>
                <a:ext uri="{FF2B5EF4-FFF2-40B4-BE49-F238E27FC236}">
                  <a16:creationId xmlns:a16="http://schemas.microsoft.com/office/drawing/2014/main" id="{5A36EAEE-3E6C-85A8-3AC4-0858B13DD3ED}"/>
                </a:ext>
              </a:extLst>
            </p:cNvPr>
            <p:cNvSpPr/>
            <p:nvPr/>
          </p:nvSpPr>
          <p:spPr>
            <a:xfrm rot="5400000">
              <a:off x="49721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1" name="Straight Connector 20">
              <a:extLst>
                <a:ext uri="{FF2B5EF4-FFF2-40B4-BE49-F238E27FC236}">
                  <a16:creationId xmlns:a16="http://schemas.microsoft.com/office/drawing/2014/main" id="{586A96CF-99FB-FB6C-E72A-99E14E8F6B5D}"/>
                </a:ext>
              </a:extLst>
            </p:cNvPr>
            <p:cNvCxnSpPr>
              <a:cxnSpLocks/>
              <a:stCxn id="26" idx="6"/>
              <a:endCxn id="20" idx="0"/>
            </p:cNvCxnSpPr>
            <p:nvPr/>
          </p:nvCxnSpPr>
          <p:spPr>
            <a:xfrm flipH="1">
              <a:off x="51823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4116A549-97A1-4F1C-EA7F-D44179EE0AF1}"/>
                </a:ext>
              </a:extLst>
            </p:cNvPr>
            <p:cNvSpPr/>
            <p:nvPr/>
          </p:nvSpPr>
          <p:spPr>
            <a:xfrm>
              <a:off x="5258738" y="2017072"/>
              <a:ext cx="191086" cy="191086"/>
            </a:xfrm>
            <a:prstGeom prst="ellipse">
              <a:avLst/>
            </a:prstGeom>
            <a:solidFill>
              <a:srgbClr val="1D82C5"/>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3" name="Oval 22">
              <a:extLst>
                <a:ext uri="{FF2B5EF4-FFF2-40B4-BE49-F238E27FC236}">
                  <a16:creationId xmlns:a16="http://schemas.microsoft.com/office/drawing/2014/main" id="{AE84FFF0-694F-76D3-1011-1080CE4EDB44}"/>
                </a:ext>
              </a:extLst>
            </p:cNvPr>
            <p:cNvSpPr/>
            <p:nvPr/>
          </p:nvSpPr>
          <p:spPr>
            <a:xfrm>
              <a:off x="5488041" y="2017072"/>
              <a:ext cx="191086" cy="191086"/>
            </a:xfrm>
            <a:prstGeom prst="ellipse">
              <a:avLst/>
            </a:prstGeom>
            <a:solidFill>
              <a:srgbClr val="1D82C5"/>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4" name="Oval 23">
              <a:extLst>
                <a:ext uri="{FF2B5EF4-FFF2-40B4-BE49-F238E27FC236}">
                  <a16:creationId xmlns:a16="http://schemas.microsoft.com/office/drawing/2014/main" id="{1EBD5B93-422B-3062-2F56-4E541B2E2FC5}"/>
                </a:ext>
              </a:extLst>
            </p:cNvPr>
            <p:cNvSpPr/>
            <p:nvPr/>
          </p:nvSpPr>
          <p:spPr>
            <a:xfrm>
              <a:off x="5717344" y="2017072"/>
              <a:ext cx="191086" cy="191086"/>
            </a:xfrm>
            <a:prstGeom prst="ellipse">
              <a:avLst/>
            </a:prstGeom>
            <a:solidFill>
              <a:srgbClr val="1D82C5"/>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5" name="Oval 24">
              <a:extLst>
                <a:ext uri="{FF2B5EF4-FFF2-40B4-BE49-F238E27FC236}">
                  <a16:creationId xmlns:a16="http://schemas.microsoft.com/office/drawing/2014/main" id="{AD212853-F78F-C218-5DDD-BB4CC5270C2A}"/>
                </a:ext>
              </a:extLst>
            </p:cNvPr>
            <p:cNvSpPr/>
            <p:nvPr/>
          </p:nvSpPr>
          <p:spPr>
            <a:xfrm>
              <a:off x="5946648" y="2017072"/>
              <a:ext cx="191086" cy="191086"/>
            </a:xfrm>
            <a:prstGeom prst="ellipse">
              <a:avLst/>
            </a:prstGeom>
            <a:solidFill>
              <a:srgbClr val="1D82C5"/>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26" name="Oval 25">
              <a:extLst>
                <a:ext uri="{FF2B5EF4-FFF2-40B4-BE49-F238E27FC236}">
                  <a16:creationId xmlns:a16="http://schemas.microsoft.com/office/drawing/2014/main" id="{B9FF16DA-77D5-75A2-5E1A-4DBBBB373DD6}"/>
                </a:ext>
              </a:extLst>
            </p:cNvPr>
            <p:cNvSpPr/>
            <p:nvPr/>
          </p:nvSpPr>
          <p:spPr>
            <a:xfrm>
              <a:off x="6175951" y="2017072"/>
              <a:ext cx="191086" cy="191086"/>
            </a:xfrm>
            <a:prstGeom prst="ellipse">
              <a:avLst/>
            </a:prstGeom>
            <a:solidFill>
              <a:srgbClr val="1D82C5"/>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27" name="Group 26">
            <a:extLst>
              <a:ext uri="{FF2B5EF4-FFF2-40B4-BE49-F238E27FC236}">
                <a16:creationId xmlns:a16="http://schemas.microsoft.com/office/drawing/2014/main" id="{2C5A3958-EF7E-4AB1-119F-FD815BB14FC3}"/>
              </a:ext>
            </a:extLst>
          </p:cNvPr>
          <p:cNvGrpSpPr/>
          <p:nvPr/>
        </p:nvGrpSpPr>
        <p:grpSpPr>
          <a:xfrm>
            <a:off x="6416562" y="2412239"/>
            <a:ext cx="1414038" cy="191087"/>
            <a:chOff x="6510527" y="2017072"/>
            <a:chExt cx="1414038" cy="191087"/>
          </a:xfrm>
          <a:solidFill>
            <a:srgbClr val="1A82C4"/>
          </a:solidFill>
        </p:grpSpPr>
        <p:sp>
          <p:nvSpPr>
            <p:cNvPr id="28" name="DRAM">
              <a:extLst>
                <a:ext uri="{FF2B5EF4-FFF2-40B4-BE49-F238E27FC236}">
                  <a16:creationId xmlns:a16="http://schemas.microsoft.com/office/drawing/2014/main" id="{9A2C52DF-1F4D-1615-D26A-A5F0C313D2BE}"/>
                </a:ext>
              </a:extLst>
            </p:cNvPr>
            <p:cNvSpPr/>
            <p:nvPr/>
          </p:nvSpPr>
          <p:spPr>
            <a:xfrm rot="5400000">
              <a:off x="65296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29" name="Straight Connector 28">
              <a:extLst>
                <a:ext uri="{FF2B5EF4-FFF2-40B4-BE49-F238E27FC236}">
                  <a16:creationId xmlns:a16="http://schemas.microsoft.com/office/drawing/2014/main" id="{61719CE8-8E4C-47DE-E9BD-8A0F97F45EAB}"/>
                </a:ext>
              </a:extLst>
            </p:cNvPr>
            <p:cNvCxnSpPr>
              <a:cxnSpLocks/>
              <a:stCxn id="34" idx="6"/>
              <a:endCxn id="28" idx="0"/>
            </p:cNvCxnSpPr>
            <p:nvPr/>
          </p:nvCxnSpPr>
          <p:spPr>
            <a:xfrm flipH="1">
              <a:off x="6739831"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433F5EB-1F03-417D-2F01-9F7497AB344A}"/>
                </a:ext>
              </a:extLst>
            </p:cNvPr>
            <p:cNvSpPr/>
            <p:nvPr/>
          </p:nvSpPr>
          <p:spPr>
            <a:xfrm>
              <a:off x="6816266" y="2017072"/>
              <a:ext cx="191086" cy="191086"/>
            </a:xfrm>
            <a:prstGeom prst="ellipse">
              <a:avLst/>
            </a:prstGeom>
            <a:solidFill>
              <a:srgbClr val="1D82C5"/>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1" name="Oval 30">
              <a:extLst>
                <a:ext uri="{FF2B5EF4-FFF2-40B4-BE49-F238E27FC236}">
                  <a16:creationId xmlns:a16="http://schemas.microsoft.com/office/drawing/2014/main" id="{469FE7AD-E56B-B044-2265-102D794A4CF1}"/>
                </a:ext>
              </a:extLst>
            </p:cNvPr>
            <p:cNvSpPr/>
            <p:nvPr/>
          </p:nvSpPr>
          <p:spPr>
            <a:xfrm>
              <a:off x="7045569" y="2017072"/>
              <a:ext cx="191086" cy="191086"/>
            </a:xfrm>
            <a:prstGeom prst="ellipse">
              <a:avLst/>
            </a:prstGeom>
            <a:solidFill>
              <a:srgbClr val="1D82C5"/>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2" name="Oval 31">
              <a:extLst>
                <a:ext uri="{FF2B5EF4-FFF2-40B4-BE49-F238E27FC236}">
                  <a16:creationId xmlns:a16="http://schemas.microsoft.com/office/drawing/2014/main" id="{0D777840-97BF-7A0B-C68F-F960D6274A2A}"/>
                </a:ext>
              </a:extLst>
            </p:cNvPr>
            <p:cNvSpPr/>
            <p:nvPr/>
          </p:nvSpPr>
          <p:spPr>
            <a:xfrm>
              <a:off x="7274872" y="2017072"/>
              <a:ext cx="191086" cy="191086"/>
            </a:xfrm>
            <a:prstGeom prst="ellipse">
              <a:avLst/>
            </a:prstGeom>
            <a:solidFill>
              <a:srgbClr val="1D82C5"/>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3" name="Oval 32">
              <a:extLst>
                <a:ext uri="{FF2B5EF4-FFF2-40B4-BE49-F238E27FC236}">
                  <a16:creationId xmlns:a16="http://schemas.microsoft.com/office/drawing/2014/main" id="{09A17C59-17DB-636F-FC29-E5F5EA968292}"/>
                </a:ext>
              </a:extLst>
            </p:cNvPr>
            <p:cNvSpPr/>
            <p:nvPr/>
          </p:nvSpPr>
          <p:spPr>
            <a:xfrm>
              <a:off x="7504176" y="2017072"/>
              <a:ext cx="191086" cy="191086"/>
            </a:xfrm>
            <a:prstGeom prst="ellipse">
              <a:avLst/>
            </a:prstGeom>
            <a:solidFill>
              <a:srgbClr val="1D82C5"/>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 name="Oval 33">
              <a:extLst>
                <a:ext uri="{FF2B5EF4-FFF2-40B4-BE49-F238E27FC236}">
                  <a16:creationId xmlns:a16="http://schemas.microsoft.com/office/drawing/2014/main" id="{FFDDB5A6-E154-B1EF-DC5C-3DAF5DA3C841}"/>
                </a:ext>
              </a:extLst>
            </p:cNvPr>
            <p:cNvSpPr/>
            <p:nvPr/>
          </p:nvSpPr>
          <p:spPr>
            <a:xfrm>
              <a:off x="7733479" y="2017072"/>
              <a:ext cx="191086" cy="191086"/>
            </a:xfrm>
            <a:prstGeom prst="ellipse">
              <a:avLst/>
            </a:prstGeom>
            <a:solidFill>
              <a:srgbClr val="1D82C5"/>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sp>
        <p:nvSpPr>
          <p:cNvPr id="691" name="TextBox 690">
            <a:extLst>
              <a:ext uri="{FF2B5EF4-FFF2-40B4-BE49-F238E27FC236}">
                <a16:creationId xmlns:a16="http://schemas.microsoft.com/office/drawing/2014/main" id="{36B455A9-BA6E-546E-A8DB-390603F495CA}"/>
              </a:ext>
            </a:extLst>
          </p:cNvPr>
          <p:cNvSpPr txBox="1"/>
          <p:nvPr/>
        </p:nvSpPr>
        <p:spPr>
          <a:xfrm>
            <a:off x="10576" y="6092412"/>
            <a:ext cx="9144000" cy="261610"/>
          </a:xfrm>
          <a:prstGeom prst="rect">
            <a:avLst/>
          </a:prstGeom>
          <a:noFill/>
        </p:spPr>
        <p:txBody>
          <a:bodyPr wrap="square">
            <a:spAutoFit/>
          </a:bodyPr>
          <a:lstStyle/>
          <a:p>
            <a:pPr algn="ctr" fontAlgn="t"/>
            <a:r>
              <a:rPr lang="en-US" sz="1100" dirty="0">
                <a:effectLst/>
                <a:latin typeface="Avenir Next" panose="020B0503020202020204" pitchFamily="34" charset="0"/>
              </a:rPr>
              <a:t>Oliveira, Geraldo F., et al. ”</a:t>
            </a:r>
            <a:r>
              <a:rPr lang="en-US" sz="1100" b="1" dirty="0">
                <a:solidFill>
                  <a:schemeClr val="accent4"/>
                </a:solidFill>
                <a:effectLst/>
                <a:latin typeface="Avenir Next" panose="020B0503020202020204" pitchFamily="34" charset="0"/>
              </a:rPr>
              <a:t>SIMDRAM: An End-to-End Framework for Bit-Serial SIMD Computing in DRAM</a:t>
            </a:r>
            <a:r>
              <a:rPr lang="en-US" sz="1100" dirty="0">
                <a:effectLst/>
                <a:latin typeface="Avenir Next" panose="020B0503020202020204" pitchFamily="34" charset="0"/>
              </a:rPr>
              <a:t>," in ASPLOS, 2021</a:t>
            </a:r>
            <a:endParaRPr lang="en-US" sz="1100" dirty="0">
              <a:latin typeface="Avenir Next" panose="020B0503020202020204" pitchFamily="34" charset="0"/>
            </a:endParaRPr>
          </a:p>
        </p:txBody>
      </p:sp>
      <p:sp>
        <p:nvSpPr>
          <p:cNvPr id="692" name="Rectangle 691">
            <a:extLst>
              <a:ext uri="{FF2B5EF4-FFF2-40B4-BE49-F238E27FC236}">
                <a16:creationId xmlns:a16="http://schemas.microsoft.com/office/drawing/2014/main" id="{69A63F96-956C-5EA9-0F9A-0FF68D3CAE89}"/>
              </a:ext>
            </a:extLst>
          </p:cNvPr>
          <p:cNvSpPr/>
          <p:nvPr/>
        </p:nvSpPr>
        <p:spPr>
          <a:xfrm>
            <a:off x="0" y="1188985"/>
            <a:ext cx="9144000" cy="774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Avenir Next" panose="020B0503020202020204" pitchFamily="34" charset="0"/>
              </a:rPr>
              <a:t>Bulk bitwise arithmetic can be performed by </a:t>
            </a:r>
            <a:br>
              <a:rPr lang="en-US" sz="2200" b="1" dirty="0">
                <a:solidFill>
                  <a:schemeClr val="tx1"/>
                </a:solidFill>
                <a:latin typeface="Avenir Next" panose="020B0503020202020204" pitchFamily="34" charset="0"/>
              </a:rPr>
            </a:br>
            <a:r>
              <a:rPr lang="en-US" sz="2200" b="1" dirty="0">
                <a:solidFill>
                  <a:srgbClr val="1A82C4"/>
                </a:solidFill>
                <a:latin typeface="Avenir Next" panose="020B0503020202020204" pitchFamily="34" charset="0"/>
              </a:rPr>
              <a:t>orchestrating in-DRAM row copy and majority operations</a:t>
            </a:r>
            <a:endParaRPr lang="en-US" sz="2200" b="1" dirty="0">
              <a:solidFill>
                <a:schemeClr val="tx1"/>
              </a:solidFill>
              <a:latin typeface="Avenir Next" panose="020B0503020202020204" pitchFamily="34" charset="0"/>
            </a:endParaRPr>
          </a:p>
        </p:txBody>
      </p:sp>
      <p:grpSp>
        <p:nvGrpSpPr>
          <p:cNvPr id="930" name="Group 929">
            <a:extLst>
              <a:ext uri="{FF2B5EF4-FFF2-40B4-BE49-F238E27FC236}">
                <a16:creationId xmlns:a16="http://schemas.microsoft.com/office/drawing/2014/main" id="{6DD59908-A0BB-3B17-B149-F8A109ED9290}"/>
              </a:ext>
            </a:extLst>
          </p:cNvPr>
          <p:cNvGrpSpPr/>
          <p:nvPr/>
        </p:nvGrpSpPr>
        <p:grpSpPr>
          <a:xfrm>
            <a:off x="481440" y="4290377"/>
            <a:ext cx="2944027" cy="1715944"/>
            <a:chOff x="68939" y="4119012"/>
            <a:chExt cx="3172968" cy="1849383"/>
          </a:xfrm>
        </p:grpSpPr>
        <p:sp>
          <p:nvSpPr>
            <p:cNvPr id="676" name="Rounded Rectangle 675">
              <a:extLst>
                <a:ext uri="{FF2B5EF4-FFF2-40B4-BE49-F238E27FC236}">
                  <a16:creationId xmlns:a16="http://schemas.microsoft.com/office/drawing/2014/main" id="{3C8A255B-B58A-71C3-26CD-A0804A176530}"/>
                </a:ext>
              </a:extLst>
            </p:cNvPr>
            <p:cNvSpPr/>
            <p:nvPr/>
          </p:nvSpPr>
          <p:spPr>
            <a:xfrm>
              <a:off x="68939" y="4119012"/>
              <a:ext cx="3172968" cy="1849383"/>
            </a:xfrm>
            <a:prstGeom prst="roundRect">
              <a:avLst>
                <a:gd name="adj" fmla="val 4316"/>
              </a:avLst>
            </a:prstGeom>
            <a:solidFill>
              <a:schemeClr val="bg1">
                <a:lumMod val="95000"/>
              </a:schemeClr>
            </a:solidFill>
            <a:ln w="28575">
              <a:solidFill>
                <a:schemeClr val="tx1"/>
              </a:solidFill>
              <a:prstDash val="dash"/>
            </a:ln>
          </p:spPr>
          <p:style>
            <a:lnRef idx="2">
              <a:schemeClr val="dk1"/>
            </a:lnRef>
            <a:fillRef idx="1">
              <a:schemeClr val="lt1"/>
            </a:fillRef>
            <a:effectRef idx="0">
              <a:schemeClr val="dk1"/>
            </a:effectRef>
            <a:fontRef idx="minor">
              <a:schemeClr val="dk1"/>
            </a:fontRef>
          </p:style>
          <p:txBody>
            <a:bodyPr lIns="0" tIns="0" rIns="0" bIns="0" rtlCol="0" anchor="t"/>
            <a:lstStyle/>
            <a:p>
              <a:pPr algn="ctr"/>
              <a:endParaRPr lang="en-US" sz="1400" b="1" dirty="0">
                <a:solidFill>
                  <a:schemeClr val="tx1"/>
                </a:solidFill>
                <a:latin typeface="Cambria" panose="02040503050406030204" pitchFamily="18" charset="0"/>
                <a:cs typeface="Arial" panose="020B0604020202020204" pitchFamily="34" charset="0"/>
              </a:endParaRPr>
            </a:p>
          </p:txBody>
        </p:sp>
        <p:sp>
          <p:nvSpPr>
            <p:cNvPr id="732" name="Rectangle 731">
              <a:extLst>
                <a:ext uri="{FF2B5EF4-FFF2-40B4-BE49-F238E27FC236}">
                  <a16:creationId xmlns:a16="http://schemas.microsoft.com/office/drawing/2014/main" id="{AAEFE50D-C1F8-2BE4-6AD7-7316E48B5F0D}"/>
                </a:ext>
              </a:extLst>
            </p:cNvPr>
            <p:cNvSpPr/>
            <p:nvPr/>
          </p:nvSpPr>
          <p:spPr>
            <a:xfrm>
              <a:off x="2498095" y="4399645"/>
              <a:ext cx="622286" cy="338554"/>
            </a:xfrm>
            <a:prstGeom prst="rect">
              <a:avLst/>
            </a:prstGeom>
            <a:ln w="31750">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Sum</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nvGrpSpPr>
            <p:cNvPr id="924" name="Group 923">
              <a:extLst>
                <a:ext uri="{FF2B5EF4-FFF2-40B4-BE49-F238E27FC236}">
                  <a16:creationId xmlns:a16="http://schemas.microsoft.com/office/drawing/2014/main" id="{158884AC-91C6-155C-27CE-077A680978E5}"/>
                </a:ext>
              </a:extLst>
            </p:cNvPr>
            <p:cNvGrpSpPr/>
            <p:nvPr/>
          </p:nvGrpSpPr>
          <p:grpSpPr>
            <a:xfrm>
              <a:off x="208475" y="4141275"/>
              <a:ext cx="2838168" cy="1695189"/>
              <a:chOff x="208475" y="4141275"/>
              <a:chExt cx="2838168" cy="1695189"/>
            </a:xfrm>
          </p:grpSpPr>
          <p:cxnSp>
            <p:nvCxnSpPr>
              <p:cNvPr id="710" name="Straight Connector 709">
                <a:extLst>
                  <a:ext uri="{FF2B5EF4-FFF2-40B4-BE49-F238E27FC236}">
                    <a16:creationId xmlns:a16="http://schemas.microsoft.com/office/drawing/2014/main" id="{54AA3EE5-4A57-3BAC-9F49-F7985857A868}"/>
                  </a:ext>
                </a:extLst>
              </p:cNvPr>
              <p:cNvCxnSpPr>
                <a:cxnSpLocks/>
                <a:endCxn id="713" idx="6"/>
              </p:cNvCxnSpPr>
              <p:nvPr/>
            </p:nvCxnSpPr>
            <p:spPr>
              <a:xfrm flipH="1">
                <a:off x="595525" y="4310313"/>
                <a:ext cx="407381" cy="0"/>
              </a:xfrm>
              <a:prstGeom prst="line">
                <a:avLst/>
              </a:prstGeom>
              <a:solidFill>
                <a:schemeClr val="tx1"/>
              </a:solidFill>
              <a:ln w="31750" cap="flat" cmpd="sng" algn="ctr">
                <a:solidFill>
                  <a:schemeClr val="tx1"/>
                </a:solidFill>
                <a:prstDash val="solid"/>
              </a:ln>
              <a:effectLst/>
            </p:spPr>
          </p:cxnSp>
          <p:cxnSp>
            <p:nvCxnSpPr>
              <p:cNvPr id="711" name="Straight Connector 710">
                <a:extLst>
                  <a:ext uri="{FF2B5EF4-FFF2-40B4-BE49-F238E27FC236}">
                    <a16:creationId xmlns:a16="http://schemas.microsoft.com/office/drawing/2014/main" id="{E662011D-D887-C3D9-7F67-74DD16BBB9B8}"/>
                  </a:ext>
                </a:extLst>
              </p:cNvPr>
              <p:cNvCxnSpPr>
                <a:cxnSpLocks/>
                <a:endCxn id="714" idx="6"/>
              </p:cNvCxnSpPr>
              <p:nvPr/>
            </p:nvCxnSpPr>
            <p:spPr>
              <a:xfrm flipH="1">
                <a:off x="600022" y="4580379"/>
                <a:ext cx="393193" cy="0"/>
              </a:xfrm>
              <a:prstGeom prst="line">
                <a:avLst/>
              </a:prstGeom>
              <a:solidFill>
                <a:schemeClr val="tx1"/>
              </a:solidFill>
              <a:ln w="31750" cap="flat" cmpd="sng" algn="ctr">
                <a:solidFill>
                  <a:schemeClr val="tx1"/>
                </a:solidFill>
                <a:prstDash val="solid"/>
              </a:ln>
              <a:effectLst/>
            </p:spPr>
          </p:cxnSp>
          <p:cxnSp>
            <p:nvCxnSpPr>
              <p:cNvPr id="712" name="Straight Connector 711">
                <a:extLst>
                  <a:ext uri="{FF2B5EF4-FFF2-40B4-BE49-F238E27FC236}">
                    <a16:creationId xmlns:a16="http://schemas.microsoft.com/office/drawing/2014/main" id="{29CEA658-F455-F765-0340-0A2B73338723}"/>
                  </a:ext>
                </a:extLst>
              </p:cNvPr>
              <p:cNvCxnSpPr>
                <a:cxnSpLocks/>
              </p:cNvCxnSpPr>
              <p:nvPr/>
            </p:nvCxnSpPr>
            <p:spPr>
              <a:xfrm flipH="1">
                <a:off x="1189991" y="4440129"/>
                <a:ext cx="588345" cy="0"/>
              </a:xfrm>
              <a:prstGeom prst="line">
                <a:avLst/>
              </a:prstGeom>
              <a:solidFill>
                <a:schemeClr val="tx1"/>
              </a:solidFill>
              <a:ln w="31750" cap="flat" cmpd="sng" algn="ctr">
                <a:solidFill>
                  <a:schemeClr val="tx1"/>
                </a:solidFill>
                <a:prstDash val="solid"/>
              </a:ln>
              <a:effectLst/>
            </p:spPr>
          </p:cxnSp>
          <p:sp>
            <p:nvSpPr>
              <p:cNvPr id="713" name="Flowchart: Connector 8">
                <a:extLst>
                  <a:ext uri="{FF2B5EF4-FFF2-40B4-BE49-F238E27FC236}">
                    <a16:creationId xmlns:a16="http://schemas.microsoft.com/office/drawing/2014/main" id="{1B5EBAF6-64C1-26E6-DB82-C04AA6E09214}"/>
                  </a:ext>
                </a:extLst>
              </p:cNvPr>
              <p:cNvSpPr/>
              <p:nvPr/>
            </p:nvSpPr>
            <p:spPr>
              <a:xfrm>
                <a:off x="540661" y="4284994"/>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714" name="Flowchart: Connector 9">
                <a:extLst>
                  <a:ext uri="{FF2B5EF4-FFF2-40B4-BE49-F238E27FC236}">
                    <a16:creationId xmlns:a16="http://schemas.microsoft.com/office/drawing/2014/main" id="{59BC0256-66CD-DB28-F625-1DA2F3315194}"/>
                  </a:ext>
                </a:extLst>
              </p:cNvPr>
              <p:cNvSpPr/>
              <p:nvPr/>
            </p:nvSpPr>
            <p:spPr>
              <a:xfrm>
                <a:off x="545158" y="4555060"/>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cxnSp>
            <p:nvCxnSpPr>
              <p:cNvPr id="707" name="Straight Connector 706">
                <a:extLst>
                  <a:ext uri="{FF2B5EF4-FFF2-40B4-BE49-F238E27FC236}">
                    <a16:creationId xmlns:a16="http://schemas.microsoft.com/office/drawing/2014/main" id="{9935C091-77DE-EA9E-7CAA-8D2F5D53627B}"/>
                  </a:ext>
                </a:extLst>
              </p:cNvPr>
              <p:cNvCxnSpPr>
                <a:cxnSpLocks/>
              </p:cNvCxnSpPr>
              <p:nvPr/>
            </p:nvCxnSpPr>
            <p:spPr>
              <a:xfrm flipH="1">
                <a:off x="582459" y="5325314"/>
                <a:ext cx="936538" cy="0"/>
              </a:xfrm>
              <a:prstGeom prst="line">
                <a:avLst/>
              </a:prstGeom>
              <a:solidFill>
                <a:schemeClr val="tx1"/>
              </a:solidFill>
              <a:ln w="31750" cap="flat" cmpd="sng" algn="ctr">
                <a:solidFill>
                  <a:schemeClr val="tx1"/>
                </a:solidFill>
                <a:prstDash val="solid"/>
              </a:ln>
              <a:effectLst/>
            </p:spPr>
          </p:cxnSp>
          <p:grpSp>
            <p:nvGrpSpPr>
              <p:cNvPr id="734" name="Group 733">
                <a:extLst>
                  <a:ext uri="{FF2B5EF4-FFF2-40B4-BE49-F238E27FC236}">
                    <a16:creationId xmlns:a16="http://schemas.microsoft.com/office/drawing/2014/main" id="{A1F1C624-6A9A-D3BE-7C50-F4990FFD9488}"/>
                  </a:ext>
                </a:extLst>
              </p:cNvPr>
              <p:cNvGrpSpPr/>
              <p:nvPr/>
            </p:nvGrpSpPr>
            <p:grpSpPr>
              <a:xfrm>
                <a:off x="981182" y="5465123"/>
                <a:ext cx="798224" cy="371341"/>
                <a:chOff x="1459215" y="5246899"/>
                <a:chExt cx="798224" cy="371341"/>
              </a:xfrm>
            </p:grpSpPr>
            <p:cxnSp>
              <p:nvCxnSpPr>
                <p:cNvPr id="708" name="Straight Connector 707">
                  <a:extLst>
                    <a:ext uri="{FF2B5EF4-FFF2-40B4-BE49-F238E27FC236}">
                      <a16:creationId xmlns:a16="http://schemas.microsoft.com/office/drawing/2014/main" id="{F151D60A-0492-92B0-FDA4-566E0E6B834A}"/>
                    </a:ext>
                  </a:extLst>
                </p:cNvPr>
                <p:cNvCxnSpPr>
                  <a:cxnSpLocks/>
                </p:cNvCxnSpPr>
                <p:nvPr/>
              </p:nvCxnSpPr>
              <p:spPr>
                <a:xfrm flipH="1">
                  <a:off x="1775704" y="5427354"/>
                  <a:ext cx="481735" cy="0"/>
                </a:xfrm>
                <a:prstGeom prst="line">
                  <a:avLst/>
                </a:prstGeom>
                <a:solidFill>
                  <a:schemeClr val="tx1"/>
                </a:solidFill>
                <a:ln w="31750" cap="flat" cmpd="sng" algn="ctr">
                  <a:solidFill>
                    <a:schemeClr val="tx1"/>
                  </a:solidFill>
                  <a:prstDash val="solid"/>
                </a:ln>
                <a:effectLst/>
              </p:spPr>
            </p:cxnSp>
            <p:sp>
              <p:nvSpPr>
                <p:cNvPr id="706" name="Flowchart: Delay 3">
                  <a:extLst>
                    <a:ext uri="{FF2B5EF4-FFF2-40B4-BE49-F238E27FC236}">
                      <a16:creationId xmlns:a16="http://schemas.microsoft.com/office/drawing/2014/main" id="{B769767D-F677-4C4A-84B6-411ED69C0D6F}"/>
                    </a:ext>
                  </a:extLst>
                </p:cNvPr>
                <p:cNvSpPr/>
                <p:nvPr/>
              </p:nvSpPr>
              <p:spPr>
                <a:xfrm>
                  <a:off x="1459215" y="5246899"/>
                  <a:ext cx="334375" cy="371341"/>
                </a:xfrm>
                <a:prstGeom prst="flowChartDelay">
                  <a:avLst/>
                </a:prstGeom>
                <a:solidFill>
                  <a:schemeClr val="accent2">
                    <a:lumMod val="20000"/>
                    <a:lumOff val="80000"/>
                  </a:schemeClr>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mbria" panose="02040503050406030204" pitchFamily="18" charset="0"/>
                  </a:endParaRPr>
                </a:p>
              </p:txBody>
            </p:sp>
          </p:grpSp>
          <p:sp>
            <p:nvSpPr>
              <p:cNvPr id="324" name="Rectangle 323">
                <a:extLst>
                  <a:ext uri="{FF2B5EF4-FFF2-40B4-BE49-F238E27FC236}">
                    <a16:creationId xmlns:a16="http://schemas.microsoft.com/office/drawing/2014/main" id="{966C4972-4C74-84F3-67FA-8620E1547F9B}"/>
                  </a:ext>
                </a:extLst>
              </p:cNvPr>
              <p:cNvSpPr/>
              <p:nvPr/>
            </p:nvSpPr>
            <p:spPr>
              <a:xfrm>
                <a:off x="208475" y="4141275"/>
                <a:ext cx="333746" cy="338554"/>
              </a:xfrm>
              <a:prstGeom prst="rect">
                <a:avLst/>
              </a:prstGeom>
              <a:ln w="31750">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325" name="Rectangle 324">
                <a:extLst>
                  <a:ext uri="{FF2B5EF4-FFF2-40B4-BE49-F238E27FC236}">
                    <a16:creationId xmlns:a16="http://schemas.microsoft.com/office/drawing/2014/main" id="{94F6CDA2-093E-3E09-F857-6AABB1FA7A96}"/>
                  </a:ext>
                </a:extLst>
              </p:cNvPr>
              <p:cNvSpPr/>
              <p:nvPr/>
            </p:nvSpPr>
            <p:spPr>
              <a:xfrm>
                <a:off x="208475" y="4416126"/>
                <a:ext cx="320922" cy="338554"/>
              </a:xfrm>
              <a:prstGeom prst="rect">
                <a:avLst/>
              </a:prstGeom>
              <a:ln w="31750">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cxnSp>
            <p:nvCxnSpPr>
              <p:cNvPr id="327" name="Straight Connector 326">
                <a:extLst>
                  <a:ext uri="{FF2B5EF4-FFF2-40B4-BE49-F238E27FC236}">
                    <a16:creationId xmlns:a16="http://schemas.microsoft.com/office/drawing/2014/main" id="{710F08B6-EBBF-E2ED-09E1-5F16F1F85078}"/>
                  </a:ext>
                </a:extLst>
              </p:cNvPr>
              <p:cNvCxnSpPr>
                <a:cxnSpLocks/>
              </p:cNvCxnSpPr>
              <p:nvPr/>
            </p:nvCxnSpPr>
            <p:spPr>
              <a:xfrm>
                <a:off x="725690" y="4320026"/>
                <a:ext cx="0" cy="1216152"/>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39B429FB-4F16-7EFA-8DE9-DF5EE81B845B}"/>
                  </a:ext>
                </a:extLst>
              </p:cNvPr>
              <p:cNvCxnSpPr>
                <a:cxnSpLocks/>
              </p:cNvCxnSpPr>
              <p:nvPr/>
            </p:nvCxnSpPr>
            <p:spPr>
              <a:xfrm>
                <a:off x="792918" y="4572333"/>
                <a:ext cx="0" cy="1219821"/>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9" name="Flowchart: Connector 9">
                <a:extLst>
                  <a:ext uri="{FF2B5EF4-FFF2-40B4-BE49-F238E27FC236}">
                    <a16:creationId xmlns:a16="http://schemas.microsoft.com/office/drawing/2014/main" id="{9A541027-139F-8AAF-A7E6-687F6D13DBCE}"/>
                  </a:ext>
                </a:extLst>
              </p:cNvPr>
              <p:cNvSpPr/>
              <p:nvPr/>
            </p:nvSpPr>
            <p:spPr>
              <a:xfrm>
                <a:off x="545156" y="5299993"/>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330" name="Rectangle 329">
                <a:extLst>
                  <a:ext uri="{FF2B5EF4-FFF2-40B4-BE49-F238E27FC236}">
                    <a16:creationId xmlns:a16="http://schemas.microsoft.com/office/drawing/2014/main" id="{0F695186-71F4-17A6-34A9-024A94F0FEDD}"/>
                  </a:ext>
                </a:extLst>
              </p:cNvPr>
              <p:cNvSpPr/>
              <p:nvPr/>
            </p:nvSpPr>
            <p:spPr>
              <a:xfrm>
                <a:off x="208475" y="5160743"/>
                <a:ext cx="452368" cy="338554"/>
              </a:xfrm>
              <a:prstGeom prst="rect">
                <a:avLst/>
              </a:prstGeom>
              <a:ln w="31750">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prstClr val="black"/>
                    </a:solidFill>
                    <a:effectLst/>
                    <a:uLnTx/>
                    <a:uFillTx/>
                    <a:latin typeface="Avenir Next" panose="020B0503020202020204" pitchFamily="34" charset="0"/>
                  </a:rPr>
                  <a:t>in</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nvGrpSpPr>
              <p:cNvPr id="331" name="Group 330">
                <a:extLst>
                  <a:ext uri="{FF2B5EF4-FFF2-40B4-BE49-F238E27FC236}">
                    <a16:creationId xmlns:a16="http://schemas.microsoft.com/office/drawing/2014/main" id="{A44780B9-4CA3-4CD3-32CF-E182805281E8}"/>
                  </a:ext>
                </a:extLst>
              </p:cNvPr>
              <p:cNvGrpSpPr/>
              <p:nvPr/>
            </p:nvGrpSpPr>
            <p:grpSpPr>
              <a:xfrm>
                <a:off x="1753498" y="5162594"/>
                <a:ext cx="752345" cy="367122"/>
                <a:chOff x="2627784" y="3086962"/>
                <a:chExt cx="3888432" cy="1566174"/>
              </a:xfrm>
              <a:solidFill>
                <a:schemeClr val="tx1"/>
              </a:solidFill>
            </p:grpSpPr>
            <p:cxnSp>
              <p:nvCxnSpPr>
                <p:cNvPr id="335" name="Straight Connector 334">
                  <a:extLst>
                    <a:ext uri="{FF2B5EF4-FFF2-40B4-BE49-F238E27FC236}">
                      <a16:creationId xmlns:a16="http://schemas.microsoft.com/office/drawing/2014/main" id="{989DBA56-9584-397E-60A1-C5359268B0FA}"/>
                    </a:ext>
                  </a:extLst>
                </p:cNvPr>
                <p:cNvCxnSpPr/>
                <p:nvPr/>
              </p:nvCxnSpPr>
              <p:spPr>
                <a:xfrm flipH="1">
                  <a:off x="2627784" y="3284984"/>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BD45F1FB-AA29-9D29-7C96-2518255B66CF}"/>
                    </a:ext>
                  </a:extLst>
                </p:cNvPr>
                <p:cNvCxnSpPr/>
                <p:nvPr/>
              </p:nvCxnSpPr>
              <p:spPr>
                <a:xfrm flipH="1">
                  <a:off x="5436096" y="3838795"/>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7" name="Flowchart: Stored Data 4">
                  <a:extLst>
                    <a:ext uri="{FF2B5EF4-FFF2-40B4-BE49-F238E27FC236}">
                      <a16:creationId xmlns:a16="http://schemas.microsoft.com/office/drawing/2014/main" id="{C6329B9D-698D-A9EE-752F-15BF92356FF5}"/>
                    </a:ext>
                  </a:extLst>
                </p:cNvPr>
                <p:cNvSpPr/>
                <p:nvPr/>
              </p:nvSpPr>
              <p:spPr>
                <a:xfrm rot="10800000">
                  <a:off x="3491880" y="3086962"/>
                  <a:ext cx="1944216" cy="1566174"/>
                </a:xfrm>
                <a:prstGeom prst="flowChartOnlineStorage">
                  <a:avLst/>
                </a:prstGeom>
                <a:solidFill>
                  <a:schemeClr val="accent6">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mbria" panose="02040503050406030204" pitchFamily="18" charset="0"/>
                  </a:endParaRPr>
                </a:p>
              </p:txBody>
            </p:sp>
          </p:grpSp>
          <p:sp>
            <p:nvSpPr>
              <p:cNvPr id="333" name="Flowchart: Connector 11">
                <a:extLst>
                  <a:ext uri="{FF2B5EF4-FFF2-40B4-BE49-F238E27FC236}">
                    <a16:creationId xmlns:a16="http://schemas.microsoft.com/office/drawing/2014/main" id="{93672375-DA51-86D9-76FB-EB9A82355C64}"/>
                  </a:ext>
                </a:extLst>
              </p:cNvPr>
              <p:cNvSpPr/>
              <p:nvPr/>
            </p:nvSpPr>
            <p:spPr>
              <a:xfrm>
                <a:off x="2486827" y="5313510"/>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mbria" panose="02040503050406030204" pitchFamily="18" charset="0"/>
                </a:endParaRPr>
              </a:p>
            </p:txBody>
          </p:sp>
          <p:sp>
            <p:nvSpPr>
              <p:cNvPr id="334" name="Rectangle 333">
                <a:extLst>
                  <a:ext uri="{FF2B5EF4-FFF2-40B4-BE49-F238E27FC236}">
                    <a16:creationId xmlns:a16="http://schemas.microsoft.com/office/drawing/2014/main" id="{C2FC3151-1BD1-ACC1-0059-07860A169FF3}"/>
                  </a:ext>
                </a:extLst>
              </p:cNvPr>
              <p:cNvSpPr/>
              <p:nvPr/>
            </p:nvSpPr>
            <p:spPr>
              <a:xfrm>
                <a:off x="2498095" y="5188507"/>
                <a:ext cx="548548" cy="338554"/>
              </a:xfrm>
              <a:prstGeom prst="rect">
                <a:avLst/>
              </a:prstGeom>
              <a:ln w="31750">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prstClr val="black"/>
                    </a:solidFill>
                    <a:effectLst/>
                    <a:uLnTx/>
                    <a:uFillTx/>
                    <a:latin typeface="Avenir Next" panose="020B0503020202020204" pitchFamily="34" charset="0"/>
                  </a:rPr>
                  <a:t>out</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nvGrpSpPr>
              <p:cNvPr id="723" name="Group 722">
                <a:extLst>
                  <a:ext uri="{FF2B5EF4-FFF2-40B4-BE49-F238E27FC236}">
                    <a16:creationId xmlns:a16="http://schemas.microsoft.com/office/drawing/2014/main" id="{B39D4A8F-6357-F4AD-58CB-FC9A85A816DA}"/>
                  </a:ext>
                </a:extLst>
              </p:cNvPr>
              <p:cNvGrpSpPr/>
              <p:nvPr/>
            </p:nvGrpSpPr>
            <p:grpSpPr>
              <a:xfrm>
                <a:off x="387754" y="4166093"/>
                <a:ext cx="941524" cy="562135"/>
                <a:chOff x="1943277" y="4431876"/>
                <a:chExt cx="941524" cy="562135"/>
              </a:xfrm>
            </p:grpSpPr>
            <p:sp>
              <p:nvSpPr>
                <p:cNvPr id="719" name="Flowchart: Stored Data 4">
                  <a:extLst>
                    <a:ext uri="{FF2B5EF4-FFF2-40B4-BE49-F238E27FC236}">
                      <a16:creationId xmlns:a16="http://schemas.microsoft.com/office/drawing/2014/main" id="{ED07682D-F6D9-A93B-8C2A-6EA9C0EFF1FD}"/>
                    </a:ext>
                  </a:extLst>
                </p:cNvPr>
                <p:cNvSpPr/>
                <p:nvPr/>
              </p:nvSpPr>
              <p:spPr>
                <a:xfrm rot="10800000">
                  <a:off x="2508629" y="4530496"/>
                  <a:ext cx="376172" cy="367122"/>
                </a:xfrm>
                <a:prstGeom prst="flowChartOnlineStorage">
                  <a:avLst/>
                </a:prstGeom>
                <a:solidFill>
                  <a:schemeClr val="accent1">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mbria" panose="02040503050406030204" pitchFamily="18" charset="0"/>
                  </a:endParaRPr>
                </a:p>
              </p:txBody>
            </p:sp>
            <p:sp>
              <p:nvSpPr>
                <p:cNvPr id="722" name="Arc 721">
                  <a:extLst>
                    <a:ext uri="{FF2B5EF4-FFF2-40B4-BE49-F238E27FC236}">
                      <a16:creationId xmlns:a16="http://schemas.microsoft.com/office/drawing/2014/main" id="{9C97B469-EE6A-9FBF-97A0-F17C93B77EEF}"/>
                    </a:ext>
                  </a:extLst>
                </p:cNvPr>
                <p:cNvSpPr/>
                <p:nvPr/>
              </p:nvSpPr>
              <p:spPr>
                <a:xfrm rot="2700000">
                  <a:off x="1928672" y="4446481"/>
                  <a:ext cx="562135" cy="532925"/>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4" name="Group 723">
                <a:extLst>
                  <a:ext uri="{FF2B5EF4-FFF2-40B4-BE49-F238E27FC236}">
                    <a16:creationId xmlns:a16="http://schemas.microsoft.com/office/drawing/2014/main" id="{F6DB0CC9-0BBF-DC0C-CF8C-26952B53C599}"/>
                  </a:ext>
                </a:extLst>
              </p:cNvPr>
              <p:cNvGrpSpPr/>
              <p:nvPr/>
            </p:nvGrpSpPr>
            <p:grpSpPr>
              <a:xfrm>
                <a:off x="1277817" y="4294644"/>
                <a:ext cx="1231118" cy="562135"/>
                <a:chOff x="1862668" y="4431876"/>
                <a:chExt cx="1231118" cy="562135"/>
              </a:xfrm>
            </p:grpSpPr>
            <p:grpSp>
              <p:nvGrpSpPr>
                <p:cNvPr id="725" name="Group 724">
                  <a:extLst>
                    <a:ext uri="{FF2B5EF4-FFF2-40B4-BE49-F238E27FC236}">
                      <a16:creationId xmlns:a16="http://schemas.microsoft.com/office/drawing/2014/main" id="{C0CCE39B-DDAD-8EC3-FDED-853FE890EE96}"/>
                    </a:ext>
                  </a:extLst>
                </p:cNvPr>
                <p:cNvGrpSpPr/>
                <p:nvPr/>
              </p:nvGrpSpPr>
              <p:grpSpPr>
                <a:xfrm>
                  <a:off x="1862668" y="4530496"/>
                  <a:ext cx="1231118" cy="367122"/>
                  <a:chOff x="153284" y="3086962"/>
                  <a:chExt cx="6362932" cy="1566174"/>
                </a:xfrm>
                <a:solidFill>
                  <a:schemeClr val="tx1"/>
                </a:solidFill>
              </p:grpSpPr>
              <p:cxnSp>
                <p:nvCxnSpPr>
                  <p:cNvPr id="727" name="Straight Connector 726">
                    <a:extLst>
                      <a:ext uri="{FF2B5EF4-FFF2-40B4-BE49-F238E27FC236}">
                        <a16:creationId xmlns:a16="http://schemas.microsoft.com/office/drawing/2014/main" id="{A49B1AC7-70E1-B294-82D2-C12CE12FDFB2}"/>
                      </a:ext>
                    </a:extLst>
                  </p:cNvPr>
                  <p:cNvCxnSpPr/>
                  <p:nvPr/>
                </p:nvCxnSpPr>
                <p:spPr>
                  <a:xfrm flipH="1">
                    <a:off x="2627784" y="3284984"/>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id="{DB9645DB-1A1B-FE91-809F-0A0E4FD5D137}"/>
                      </a:ext>
                    </a:extLst>
                  </p:cNvPr>
                  <p:cNvCxnSpPr>
                    <a:cxnSpLocks/>
                  </p:cNvCxnSpPr>
                  <p:nvPr/>
                </p:nvCxnSpPr>
                <p:spPr>
                  <a:xfrm flipH="1">
                    <a:off x="153284" y="4437114"/>
                    <a:ext cx="3544501"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9" name="Straight Connector 728">
                    <a:extLst>
                      <a:ext uri="{FF2B5EF4-FFF2-40B4-BE49-F238E27FC236}">
                        <a16:creationId xmlns:a16="http://schemas.microsoft.com/office/drawing/2014/main" id="{7996E093-0B41-1262-B9CB-460FE766241D}"/>
                      </a:ext>
                    </a:extLst>
                  </p:cNvPr>
                  <p:cNvCxnSpPr/>
                  <p:nvPr/>
                </p:nvCxnSpPr>
                <p:spPr>
                  <a:xfrm flipH="1">
                    <a:off x="5436096" y="3838795"/>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30" name="Flowchart: Stored Data 4">
                    <a:extLst>
                      <a:ext uri="{FF2B5EF4-FFF2-40B4-BE49-F238E27FC236}">
                        <a16:creationId xmlns:a16="http://schemas.microsoft.com/office/drawing/2014/main" id="{514115C1-E070-3F35-6037-A0A263DA8184}"/>
                      </a:ext>
                    </a:extLst>
                  </p:cNvPr>
                  <p:cNvSpPr/>
                  <p:nvPr/>
                </p:nvSpPr>
                <p:spPr>
                  <a:xfrm rot="10800000">
                    <a:off x="3491880" y="3086962"/>
                    <a:ext cx="1944216" cy="1566174"/>
                  </a:xfrm>
                  <a:prstGeom prst="flowChartOnlineStorage">
                    <a:avLst/>
                  </a:prstGeom>
                  <a:solidFill>
                    <a:schemeClr val="accent1">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mbria" panose="02040503050406030204" pitchFamily="18" charset="0"/>
                    </a:endParaRPr>
                  </a:p>
                </p:txBody>
              </p:sp>
            </p:grpSp>
            <p:sp>
              <p:nvSpPr>
                <p:cNvPr id="726" name="Arc 725">
                  <a:extLst>
                    <a:ext uri="{FF2B5EF4-FFF2-40B4-BE49-F238E27FC236}">
                      <a16:creationId xmlns:a16="http://schemas.microsoft.com/office/drawing/2014/main" id="{8472DE3E-FAC8-FA9F-E14A-2AF0BB094CC9}"/>
                    </a:ext>
                  </a:extLst>
                </p:cNvPr>
                <p:cNvSpPr/>
                <p:nvPr/>
              </p:nvSpPr>
              <p:spPr>
                <a:xfrm rot="2700000">
                  <a:off x="1928672" y="4446481"/>
                  <a:ext cx="562135" cy="532925"/>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31" name="Flowchart: Connector 11">
                <a:extLst>
                  <a:ext uri="{FF2B5EF4-FFF2-40B4-BE49-F238E27FC236}">
                    <a16:creationId xmlns:a16="http://schemas.microsoft.com/office/drawing/2014/main" id="{C5604EFF-9854-0A3B-9CE3-7156F936F49F}"/>
                  </a:ext>
                </a:extLst>
              </p:cNvPr>
              <p:cNvSpPr/>
              <p:nvPr/>
            </p:nvSpPr>
            <p:spPr>
              <a:xfrm>
                <a:off x="2477196" y="4539832"/>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mbria" panose="02040503050406030204" pitchFamily="18" charset="0"/>
                </a:endParaRPr>
              </a:p>
            </p:txBody>
          </p:sp>
          <p:cxnSp>
            <p:nvCxnSpPr>
              <p:cNvPr id="740" name="Straight Connector 739">
                <a:extLst>
                  <a:ext uri="{FF2B5EF4-FFF2-40B4-BE49-F238E27FC236}">
                    <a16:creationId xmlns:a16="http://schemas.microsoft.com/office/drawing/2014/main" id="{4E92D7D6-84E9-DB3F-0127-4A438799E889}"/>
                  </a:ext>
                </a:extLst>
              </p:cNvPr>
              <p:cNvCxnSpPr>
                <a:cxnSpLocks/>
              </p:cNvCxnSpPr>
              <p:nvPr/>
            </p:nvCxnSpPr>
            <p:spPr>
              <a:xfrm flipH="1">
                <a:off x="784230" y="5781445"/>
                <a:ext cx="208985"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a:extLst>
                  <a:ext uri="{FF2B5EF4-FFF2-40B4-BE49-F238E27FC236}">
                    <a16:creationId xmlns:a16="http://schemas.microsoft.com/office/drawing/2014/main" id="{13472D66-385D-BDE9-A7D6-519ECFF0E62B}"/>
                  </a:ext>
                </a:extLst>
              </p:cNvPr>
              <p:cNvCxnSpPr>
                <a:cxnSpLocks/>
              </p:cNvCxnSpPr>
              <p:nvPr/>
            </p:nvCxnSpPr>
            <p:spPr>
              <a:xfrm flipH="1">
                <a:off x="719037" y="5525946"/>
                <a:ext cx="262145"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47" name="Flowchart: Delay 3">
                <a:extLst>
                  <a:ext uri="{FF2B5EF4-FFF2-40B4-BE49-F238E27FC236}">
                    <a16:creationId xmlns:a16="http://schemas.microsoft.com/office/drawing/2014/main" id="{B1E538C7-CDB4-3AA1-3857-64E0BA14F3B6}"/>
                  </a:ext>
                </a:extLst>
              </p:cNvPr>
              <p:cNvSpPr/>
              <p:nvPr/>
            </p:nvSpPr>
            <p:spPr>
              <a:xfrm>
                <a:off x="1512111" y="5033490"/>
                <a:ext cx="334375" cy="371341"/>
              </a:xfrm>
              <a:prstGeom prst="flowChartDelay">
                <a:avLst/>
              </a:prstGeom>
              <a:solidFill>
                <a:schemeClr val="accent2">
                  <a:lumMod val="20000"/>
                  <a:lumOff val="80000"/>
                </a:schemeClr>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mbria" panose="02040503050406030204" pitchFamily="18" charset="0"/>
                </a:endParaRPr>
              </a:p>
            </p:txBody>
          </p:sp>
          <p:cxnSp>
            <p:nvCxnSpPr>
              <p:cNvPr id="750" name="Straight Connector 749">
                <a:extLst>
                  <a:ext uri="{FF2B5EF4-FFF2-40B4-BE49-F238E27FC236}">
                    <a16:creationId xmlns:a16="http://schemas.microsoft.com/office/drawing/2014/main" id="{CCBD4D62-41B3-D3BA-4C3F-35E4D1699F2F}"/>
                  </a:ext>
                </a:extLst>
              </p:cNvPr>
              <p:cNvCxnSpPr/>
              <p:nvPr/>
            </p:nvCxnSpPr>
            <p:spPr>
              <a:xfrm flipH="1">
                <a:off x="1753498" y="5478154"/>
                <a:ext cx="208985"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id="{A71F47DB-DFE2-F1BE-F739-981BCAFED3C9}"/>
                  </a:ext>
                </a:extLst>
              </p:cNvPr>
              <p:cNvCxnSpPr>
                <a:cxnSpLocks/>
              </p:cNvCxnSpPr>
              <p:nvPr/>
            </p:nvCxnSpPr>
            <p:spPr>
              <a:xfrm>
                <a:off x="1766558" y="5477889"/>
                <a:ext cx="0" cy="159246"/>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id="{48928786-455C-7DD1-8C33-97285C571170}"/>
                  </a:ext>
                </a:extLst>
              </p:cNvPr>
              <p:cNvCxnSpPr>
                <a:cxnSpLocks/>
              </p:cNvCxnSpPr>
              <p:nvPr/>
            </p:nvCxnSpPr>
            <p:spPr>
              <a:xfrm>
                <a:off x="1289850" y="4709749"/>
                <a:ext cx="0" cy="615562"/>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id="{983005EB-355E-63DF-C372-90B9F65D5108}"/>
                  </a:ext>
                </a:extLst>
              </p:cNvPr>
              <p:cNvCxnSpPr>
                <a:cxnSpLocks/>
              </p:cNvCxnSpPr>
              <p:nvPr/>
            </p:nvCxnSpPr>
            <p:spPr>
              <a:xfrm>
                <a:off x="1404519" y="4443693"/>
                <a:ext cx="0" cy="645004"/>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B6F78CFD-19B5-A15B-173A-599FBBB4A285}"/>
                  </a:ext>
                </a:extLst>
              </p:cNvPr>
              <p:cNvCxnSpPr>
                <a:cxnSpLocks/>
              </p:cNvCxnSpPr>
              <p:nvPr/>
            </p:nvCxnSpPr>
            <p:spPr>
              <a:xfrm flipH="1">
                <a:off x="1392486" y="5084686"/>
                <a:ext cx="126511"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32" name="Group 931">
            <a:extLst>
              <a:ext uri="{FF2B5EF4-FFF2-40B4-BE49-F238E27FC236}">
                <a16:creationId xmlns:a16="http://schemas.microsoft.com/office/drawing/2014/main" id="{9AA39F5E-CB4B-F045-2441-BC78F1F3253E}"/>
              </a:ext>
            </a:extLst>
          </p:cNvPr>
          <p:cNvGrpSpPr/>
          <p:nvPr/>
        </p:nvGrpSpPr>
        <p:grpSpPr>
          <a:xfrm>
            <a:off x="3597098" y="4376293"/>
            <a:ext cx="1949208" cy="1544111"/>
            <a:chOff x="3254297" y="4237296"/>
            <a:chExt cx="2100787" cy="1664188"/>
          </a:xfrm>
        </p:grpSpPr>
        <p:sp>
          <p:nvSpPr>
            <p:cNvPr id="767" name="Right Arrow 766">
              <a:extLst>
                <a:ext uri="{FF2B5EF4-FFF2-40B4-BE49-F238E27FC236}">
                  <a16:creationId xmlns:a16="http://schemas.microsoft.com/office/drawing/2014/main" id="{9356BE1E-CC6A-B1EE-0D89-7BDBCB62947E}"/>
                </a:ext>
              </a:extLst>
            </p:cNvPr>
            <p:cNvSpPr/>
            <p:nvPr/>
          </p:nvSpPr>
          <p:spPr>
            <a:xfrm>
              <a:off x="3756888" y="4237296"/>
              <a:ext cx="1095605" cy="62667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C00000"/>
                </a:solidFill>
                <a:latin typeface="Cambria" panose="02040503050406030204" pitchFamily="18" charset="0"/>
              </a:endParaRPr>
            </a:p>
          </p:txBody>
        </p:sp>
        <p:grpSp>
          <p:nvGrpSpPr>
            <p:cNvPr id="868" name="Group 867">
              <a:extLst>
                <a:ext uri="{FF2B5EF4-FFF2-40B4-BE49-F238E27FC236}">
                  <a16:creationId xmlns:a16="http://schemas.microsoft.com/office/drawing/2014/main" id="{74732692-2322-2EC2-BAD4-51FB9E075F7E}"/>
                </a:ext>
              </a:extLst>
            </p:cNvPr>
            <p:cNvGrpSpPr/>
            <p:nvPr/>
          </p:nvGrpSpPr>
          <p:grpSpPr>
            <a:xfrm>
              <a:off x="3254297" y="5045138"/>
              <a:ext cx="2100787" cy="856346"/>
              <a:chOff x="1625773" y="3594322"/>
              <a:chExt cx="4818362" cy="1964114"/>
            </a:xfrm>
          </p:grpSpPr>
          <p:grpSp>
            <p:nvGrpSpPr>
              <p:cNvPr id="812" name="Group 811">
                <a:extLst>
                  <a:ext uri="{FF2B5EF4-FFF2-40B4-BE49-F238E27FC236}">
                    <a16:creationId xmlns:a16="http://schemas.microsoft.com/office/drawing/2014/main" id="{C63C516A-318A-3985-FDD2-A6EFD15B317E}"/>
                  </a:ext>
                </a:extLst>
              </p:cNvPr>
              <p:cNvGrpSpPr/>
              <p:nvPr/>
            </p:nvGrpSpPr>
            <p:grpSpPr>
              <a:xfrm>
                <a:off x="1630903" y="3594322"/>
                <a:ext cx="2040689" cy="906059"/>
                <a:chOff x="270003" y="1188132"/>
                <a:chExt cx="2040689" cy="906059"/>
              </a:xfrm>
            </p:grpSpPr>
            <p:sp>
              <p:nvSpPr>
                <p:cNvPr id="813" name="Flowchart: Delay 3">
                  <a:extLst>
                    <a:ext uri="{FF2B5EF4-FFF2-40B4-BE49-F238E27FC236}">
                      <a16:creationId xmlns:a16="http://schemas.microsoft.com/office/drawing/2014/main" id="{031540F3-738E-CCC7-D9D8-1339E561C6BD}"/>
                    </a:ext>
                  </a:extLst>
                </p:cNvPr>
                <p:cNvSpPr/>
                <p:nvPr/>
              </p:nvSpPr>
              <p:spPr>
                <a:xfrm>
                  <a:off x="1097571" y="1294320"/>
                  <a:ext cx="464016" cy="515314"/>
                </a:xfrm>
                <a:prstGeom prst="flowChartDelay">
                  <a:avLst/>
                </a:prstGeom>
                <a:solidFill>
                  <a:schemeClr val="accent2">
                    <a:lumMod val="20000"/>
                    <a:lumOff val="80000"/>
                  </a:schemeClr>
                </a:solidFill>
                <a:ln w="28575"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cxnSp>
              <p:nvCxnSpPr>
                <p:cNvPr id="814" name="Straight Connector 813">
                  <a:extLst>
                    <a:ext uri="{FF2B5EF4-FFF2-40B4-BE49-F238E27FC236}">
                      <a16:creationId xmlns:a16="http://schemas.microsoft.com/office/drawing/2014/main" id="{4F70308D-B054-D902-87B7-406F0F7FD513}"/>
                    </a:ext>
                  </a:extLst>
                </p:cNvPr>
                <p:cNvCxnSpPr/>
                <p:nvPr/>
              </p:nvCxnSpPr>
              <p:spPr>
                <a:xfrm flipH="1">
                  <a:off x="807561" y="1364590"/>
                  <a:ext cx="290010" cy="0"/>
                </a:xfrm>
                <a:prstGeom prst="line">
                  <a:avLst/>
                </a:prstGeom>
                <a:solidFill>
                  <a:schemeClr val="tx1"/>
                </a:solidFill>
                <a:ln w="25400" cap="flat" cmpd="sng" algn="ctr">
                  <a:solidFill>
                    <a:schemeClr val="tx1"/>
                  </a:solidFill>
                  <a:prstDash val="solid"/>
                </a:ln>
                <a:effectLst/>
              </p:spPr>
            </p:cxnSp>
            <p:cxnSp>
              <p:nvCxnSpPr>
                <p:cNvPr id="815" name="Straight Connector 814">
                  <a:extLst>
                    <a:ext uri="{FF2B5EF4-FFF2-40B4-BE49-F238E27FC236}">
                      <a16:creationId xmlns:a16="http://schemas.microsoft.com/office/drawing/2014/main" id="{4F8965C5-7C06-4267-538E-0E2EF4346A6C}"/>
                    </a:ext>
                  </a:extLst>
                </p:cNvPr>
                <p:cNvCxnSpPr/>
                <p:nvPr/>
              </p:nvCxnSpPr>
              <p:spPr>
                <a:xfrm flipH="1">
                  <a:off x="807561" y="1739364"/>
                  <a:ext cx="290010" cy="0"/>
                </a:xfrm>
                <a:prstGeom prst="line">
                  <a:avLst/>
                </a:prstGeom>
                <a:solidFill>
                  <a:schemeClr val="tx1"/>
                </a:solidFill>
                <a:ln w="25400" cap="flat" cmpd="sng" algn="ctr">
                  <a:solidFill>
                    <a:schemeClr val="tx1"/>
                  </a:solidFill>
                  <a:prstDash val="solid"/>
                </a:ln>
                <a:effectLst/>
              </p:spPr>
            </p:cxnSp>
            <p:sp>
              <p:nvSpPr>
                <p:cNvPr id="816" name="Flowchart: Connector 8">
                  <a:extLst>
                    <a:ext uri="{FF2B5EF4-FFF2-40B4-BE49-F238E27FC236}">
                      <a16:creationId xmlns:a16="http://schemas.microsoft.com/office/drawing/2014/main" id="{4A4027AC-EB99-63C8-5917-3D89A04333F0}"/>
                    </a:ext>
                  </a:extLst>
                </p:cNvPr>
                <p:cNvSpPr/>
                <p:nvPr/>
              </p:nvSpPr>
              <p:spPr>
                <a:xfrm>
                  <a:off x="749559" y="1329455"/>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17" name="Flowchart: Connector 9">
                  <a:extLst>
                    <a:ext uri="{FF2B5EF4-FFF2-40B4-BE49-F238E27FC236}">
                      <a16:creationId xmlns:a16="http://schemas.microsoft.com/office/drawing/2014/main" id="{D81BAFD5-A3DF-54A0-F94A-80783B0337A2}"/>
                    </a:ext>
                  </a:extLst>
                </p:cNvPr>
                <p:cNvSpPr/>
                <p:nvPr/>
              </p:nvSpPr>
              <p:spPr>
                <a:xfrm>
                  <a:off x="755799" y="17042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18" name="Rectangle 817">
                  <a:extLst>
                    <a:ext uri="{FF2B5EF4-FFF2-40B4-BE49-F238E27FC236}">
                      <a16:creationId xmlns:a16="http://schemas.microsoft.com/office/drawing/2014/main" id="{20147177-2793-17B5-0F22-A725BB12C58C}"/>
                    </a:ext>
                  </a:extLst>
                </p:cNvPr>
                <p:cNvSpPr/>
                <p:nvPr/>
              </p:nvSpPr>
              <p:spPr>
                <a:xfrm>
                  <a:off x="270003" y="1188132"/>
                  <a:ext cx="576081"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19" name="Rectangle 818">
                  <a:extLst>
                    <a:ext uri="{FF2B5EF4-FFF2-40B4-BE49-F238E27FC236}">
                      <a16:creationId xmlns:a16="http://schemas.microsoft.com/office/drawing/2014/main" id="{7915463C-6C78-B748-DE30-306B16F3B2CB}"/>
                    </a:ext>
                  </a:extLst>
                </p:cNvPr>
                <p:cNvSpPr/>
                <p:nvPr/>
              </p:nvSpPr>
              <p:spPr>
                <a:xfrm>
                  <a:off x="282122" y="1569546"/>
                  <a:ext cx="560007"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20" name="Rectangle 819">
                  <a:extLst>
                    <a:ext uri="{FF2B5EF4-FFF2-40B4-BE49-F238E27FC236}">
                      <a16:creationId xmlns:a16="http://schemas.microsoft.com/office/drawing/2014/main" id="{D30D10C6-4064-0EEC-839A-A86F1687803D}"/>
                    </a:ext>
                  </a:extLst>
                </p:cNvPr>
                <p:cNvSpPr/>
                <p:nvPr/>
              </p:nvSpPr>
              <p:spPr>
                <a:xfrm>
                  <a:off x="1744253" y="1284316"/>
                  <a:ext cx="566439"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21" name="Straight Connector 820">
                  <a:extLst>
                    <a:ext uri="{FF2B5EF4-FFF2-40B4-BE49-F238E27FC236}">
                      <a16:creationId xmlns:a16="http://schemas.microsoft.com/office/drawing/2014/main" id="{8370B5D7-9057-10CB-3385-C70CEB895032}"/>
                    </a:ext>
                  </a:extLst>
                </p:cNvPr>
                <p:cNvCxnSpPr/>
                <p:nvPr/>
              </p:nvCxnSpPr>
              <p:spPr>
                <a:xfrm flipH="1">
                  <a:off x="1573902" y="1572620"/>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22" name="Flowchart: Connector 11">
                  <a:extLst>
                    <a:ext uri="{FF2B5EF4-FFF2-40B4-BE49-F238E27FC236}">
                      <a16:creationId xmlns:a16="http://schemas.microsoft.com/office/drawing/2014/main" id="{2491A6F3-2B07-BD29-457A-9CE12E37337C}"/>
                    </a:ext>
                  </a:extLst>
                </p:cNvPr>
                <p:cNvSpPr/>
                <p:nvPr/>
              </p:nvSpPr>
              <p:spPr>
                <a:xfrm>
                  <a:off x="1829156" y="15370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823" name="Group 822">
                <a:extLst>
                  <a:ext uri="{FF2B5EF4-FFF2-40B4-BE49-F238E27FC236}">
                    <a16:creationId xmlns:a16="http://schemas.microsoft.com/office/drawing/2014/main" id="{5FB9F9EB-3D2C-C9DA-B534-5F0565BC64E1}"/>
                  </a:ext>
                </a:extLst>
              </p:cNvPr>
              <p:cNvGrpSpPr/>
              <p:nvPr/>
            </p:nvGrpSpPr>
            <p:grpSpPr>
              <a:xfrm>
                <a:off x="1625773" y="4652377"/>
                <a:ext cx="2055856" cy="906059"/>
                <a:chOff x="358356" y="2010575"/>
                <a:chExt cx="2055856" cy="906059"/>
              </a:xfrm>
            </p:grpSpPr>
            <p:sp>
              <p:nvSpPr>
                <p:cNvPr id="824" name="Flowchart: Stored Data 4">
                  <a:extLst>
                    <a:ext uri="{FF2B5EF4-FFF2-40B4-BE49-F238E27FC236}">
                      <a16:creationId xmlns:a16="http://schemas.microsoft.com/office/drawing/2014/main" id="{1D70E46F-EC32-CC30-9E10-8155831580FB}"/>
                    </a:ext>
                  </a:extLst>
                </p:cNvPr>
                <p:cNvSpPr/>
                <p:nvPr/>
              </p:nvSpPr>
              <p:spPr>
                <a:xfrm rot="10800000">
                  <a:off x="1126571" y="2107580"/>
                  <a:ext cx="522018" cy="509459"/>
                </a:xfrm>
                <a:prstGeom prst="flowChartOnlineStorage">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Avenir Next" panose="020B0503020202020204" pitchFamily="34" charset="0"/>
                  </a:endParaRPr>
                </a:p>
              </p:txBody>
            </p:sp>
            <p:cxnSp>
              <p:nvCxnSpPr>
                <p:cNvPr id="825" name="Straight Connector 824">
                  <a:extLst>
                    <a:ext uri="{FF2B5EF4-FFF2-40B4-BE49-F238E27FC236}">
                      <a16:creationId xmlns:a16="http://schemas.microsoft.com/office/drawing/2014/main" id="{07A9CB46-6D68-7751-3FE6-6AFB166B5D92}"/>
                    </a:ext>
                  </a:extLst>
                </p:cNvPr>
                <p:cNvCxnSpPr/>
                <p:nvPr/>
              </p:nvCxnSpPr>
              <p:spPr>
                <a:xfrm flipH="1">
                  <a:off x="895914" y="2187033"/>
                  <a:ext cx="290010" cy="0"/>
                </a:xfrm>
                <a:prstGeom prst="line">
                  <a:avLst/>
                </a:prstGeom>
                <a:solidFill>
                  <a:schemeClr val="tx1"/>
                </a:solidFill>
                <a:ln w="25400" cap="flat" cmpd="sng" algn="ctr">
                  <a:solidFill>
                    <a:schemeClr val="tx1"/>
                  </a:solidFill>
                  <a:prstDash val="solid"/>
                </a:ln>
                <a:effectLst/>
              </p:spPr>
            </p:cxnSp>
            <p:cxnSp>
              <p:nvCxnSpPr>
                <p:cNvPr id="826" name="Straight Connector 825">
                  <a:extLst>
                    <a:ext uri="{FF2B5EF4-FFF2-40B4-BE49-F238E27FC236}">
                      <a16:creationId xmlns:a16="http://schemas.microsoft.com/office/drawing/2014/main" id="{F20F1BF3-3660-B1E4-405F-F06E2E1AB395}"/>
                    </a:ext>
                  </a:extLst>
                </p:cNvPr>
                <p:cNvCxnSpPr/>
                <p:nvPr/>
              </p:nvCxnSpPr>
              <p:spPr>
                <a:xfrm flipH="1">
                  <a:off x="895914" y="2561807"/>
                  <a:ext cx="290010" cy="0"/>
                </a:xfrm>
                <a:prstGeom prst="line">
                  <a:avLst/>
                </a:prstGeom>
                <a:solidFill>
                  <a:schemeClr val="tx1"/>
                </a:solidFill>
                <a:ln w="25400" cap="flat" cmpd="sng" algn="ctr">
                  <a:solidFill>
                    <a:schemeClr val="tx1"/>
                  </a:solidFill>
                  <a:prstDash val="solid"/>
                </a:ln>
                <a:effectLst/>
              </p:spPr>
            </p:cxnSp>
            <p:sp>
              <p:nvSpPr>
                <p:cNvPr id="827" name="Flowchart: Connector 8">
                  <a:extLst>
                    <a:ext uri="{FF2B5EF4-FFF2-40B4-BE49-F238E27FC236}">
                      <a16:creationId xmlns:a16="http://schemas.microsoft.com/office/drawing/2014/main" id="{3468B345-6122-9B40-A217-3D2E256ADFDB}"/>
                    </a:ext>
                  </a:extLst>
                </p:cNvPr>
                <p:cNvSpPr/>
                <p:nvPr/>
              </p:nvSpPr>
              <p:spPr>
                <a:xfrm>
                  <a:off x="837912" y="2151898"/>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28" name="Flowchart: Connector 9">
                  <a:extLst>
                    <a:ext uri="{FF2B5EF4-FFF2-40B4-BE49-F238E27FC236}">
                      <a16:creationId xmlns:a16="http://schemas.microsoft.com/office/drawing/2014/main" id="{92DBB769-AC45-B16B-9B82-79677FB520AC}"/>
                    </a:ext>
                  </a:extLst>
                </p:cNvPr>
                <p:cNvSpPr/>
                <p:nvPr/>
              </p:nvSpPr>
              <p:spPr>
                <a:xfrm>
                  <a:off x="844152" y="2526672"/>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29" name="Rectangle 828">
                  <a:extLst>
                    <a:ext uri="{FF2B5EF4-FFF2-40B4-BE49-F238E27FC236}">
                      <a16:creationId xmlns:a16="http://schemas.microsoft.com/office/drawing/2014/main" id="{7FB92ED6-63BD-F1FE-E966-2E5258905C01}"/>
                    </a:ext>
                  </a:extLst>
                </p:cNvPr>
                <p:cNvSpPr/>
                <p:nvPr/>
              </p:nvSpPr>
              <p:spPr>
                <a:xfrm>
                  <a:off x="358356" y="2010575"/>
                  <a:ext cx="576081"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30" name="Rectangle 829">
                  <a:extLst>
                    <a:ext uri="{FF2B5EF4-FFF2-40B4-BE49-F238E27FC236}">
                      <a16:creationId xmlns:a16="http://schemas.microsoft.com/office/drawing/2014/main" id="{F1ADA9B8-7BE3-E611-4357-C377BC81809A}"/>
                    </a:ext>
                  </a:extLst>
                </p:cNvPr>
                <p:cNvSpPr/>
                <p:nvPr/>
              </p:nvSpPr>
              <p:spPr>
                <a:xfrm>
                  <a:off x="370477" y="2391989"/>
                  <a:ext cx="560007"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31" name="Rectangle 830">
                  <a:extLst>
                    <a:ext uri="{FF2B5EF4-FFF2-40B4-BE49-F238E27FC236}">
                      <a16:creationId xmlns:a16="http://schemas.microsoft.com/office/drawing/2014/main" id="{2B9B6685-88AF-72F1-F798-D7B06F3CBE1C}"/>
                    </a:ext>
                  </a:extLst>
                </p:cNvPr>
                <p:cNvSpPr/>
                <p:nvPr/>
              </p:nvSpPr>
              <p:spPr>
                <a:xfrm>
                  <a:off x="1847773" y="2110645"/>
                  <a:ext cx="566439"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32" name="Straight Connector 831">
                  <a:extLst>
                    <a:ext uri="{FF2B5EF4-FFF2-40B4-BE49-F238E27FC236}">
                      <a16:creationId xmlns:a16="http://schemas.microsoft.com/office/drawing/2014/main" id="{5A36B7F0-609B-B852-E458-8B34EE086655}"/>
                    </a:ext>
                  </a:extLst>
                </p:cNvPr>
                <p:cNvCxnSpPr/>
                <p:nvPr/>
              </p:nvCxnSpPr>
              <p:spPr>
                <a:xfrm flipH="1">
                  <a:off x="1655800" y="2355704"/>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3" name="Flowchart: Connector 11">
                  <a:extLst>
                    <a:ext uri="{FF2B5EF4-FFF2-40B4-BE49-F238E27FC236}">
                      <a16:creationId xmlns:a16="http://schemas.microsoft.com/office/drawing/2014/main" id="{08B6DE0F-3341-21E0-8386-D231D1B3BE0B}"/>
                    </a:ext>
                  </a:extLst>
                </p:cNvPr>
                <p:cNvSpPr/>
                <p:nvPr/>
              </p:nvSpPr>
              <p:spPr>
                <a:xfrm>
                  <a:off x="1911054" y="2320113"/>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pic>
            <p:nvPicPr>
              <p:cNvPr id="834" name="Picture 833" descr="A picture containing white&#10;&#10;Description automatically generated">
                <a:extLst>
                  <a:ext uri="{FF2B5EF4-FFF2-40B4-BE49-F238E27FC236}">
                    <a16:creationId xmlns:a16="http://schemas.microsoft.com/office/drawing/2014/main" id="{DAC1512F-711D-74C3-0A12-4E8936A15C0F}"/>
                  </a:ext>
                </a:extLst>
              </p:cNvPr>
              <p:cNvPicPr>
                <a:picLocks noChangeAspect="1"/>
              </p:cNvPicPr>
              <p:nvPr/>
            </p:nvPicPr>
            <p:blipFill>
              <a:blip r:embed="rId3"/>
              <a:stretch>
                <a:fillRect/>
              </a:stretch>
            </p:blipFill>
            <p:spPr>
              <a:xfrm>
                <a:off x="3716343" y="3824653"/>
                <a:ext cx="352767" cy="361233"/>
              </a:xfrm>
              <a:prstGeom prst="rect">
                <a:avLst/>
              </a:prstGeom>
            </p:spPr>
          </p:pic>
          <p:pic>
            <p:nvPicPr>
              <p:cNvPr id="835" name="Picture 834" descr="A picture containing white&#10;&#10;Description automatically generated">
                <a:extLst>
                  <a:ext uri="{FF2B5EF4-FFF2-40B4-BE49-F238E27FC236}">
                    <a16:creationId xmlns:a16="http://schemas.microsoft.com/office/drawing/2014/main" id="{28E89F1B-0A27-A68C-F802-2101AA93D9DB}"/>
                  </a:ext>
                </a:extLst>
              </p:cNvPr>
              <p:cNvPicPr>
                <a:picLocks noChangeAspect="1"/>
              </p:cNvPicPr>
              <p:nvPr/>
            </p:nvPicPr>
            <p:blipFill>
              <a:blip r:embed="rId3"/>
              <a:stretch>
                <a:fillRect/>
              </a:stretch>
            </p:blipFill>
            <p:spPr>
              <a:xfrm>
                <a:off x="3735304" y="4805866"/>
                <a:ext cx="371156" cy="380063"/>
              </a:xfrm>
              <a:prstGeom prst="rect">
                <a:avLst/>
              </a:prstGeom>
            </p:spPr>
          </p:pic>
          <p:grpSp>
            <p:nvGrpSpPr>
              <p:cNvPr id="836" name="Group 835">
                <a:extLst>
                  <a:ext uri="{FF2B5EF4-FFF2-40B4-BE49-F238E27FC236}">
                    <a16:creationId xmlns:a16="http://schemas.microsoft.com/office/drawing/2014/main" id="{7067F7D6-4847-D594-A5E0-67AF6156C09C}"/>
                  </a:ext>
                </a:extLst>
              </p:cNvPr>
              <p:cNvGrpSpPr/>
              <p:nvPr/>
            </p:nvGrpSpPr>
            <p:grpSpPr>
              <a:xfrm>
                <a:off x="4369847" y="3604680"/>
                <a:ext cx="2074288" cy="937105"/>
                <a:chOff x="2983259" y="1133408"/>
                <a:chExt cx="2074288" cy="937105"/>
              </a:xfrm>
            </p:grpSpPr>
            <p:grpSp>
              <p:nvGrpSpPr>
                <p:cNvPr id="837" name="Group 836">
                  <a:extLst>
                    <a:ext uri="{FF2B5EF4-FFF2-40B4-BE49-F238E27FC236}">
                      <a16:creationId xmlns:a16="http://schemas.microsoft.com/office/drawing/2014/main" id="{49A61FC1-44AC-E69B-509A-59FC9BCC78B6}"/>
                    </a:ext>
                  </a:extLst>
                </p:cNvPr>
                <p:cNvGrpSpPr/>
                <p:nvPr/>
              </p:nvGrpSpPr>
              <p:grpSpPr>
                <a:xfrm>
                  <a:off x="2983259" y="1133408"/>
                  <a:ext cx="2074288" cy="937105"/>
                  <a:chOff x="3218324" y="1198702"/>
                  <a:chExt cx="2074288" cy="937105"/>
                </a:xfrm>
              </p:grpSpPr>
              <p:grpSp>
                <p:nvGrpSpPr>
                  <p:cNvPr id="840" name="Group 839">
                    <a:extLst>
                      <a:ext uri="{FF2B5EF4-FFF2-40B4-BE49-F238E27FC236}">
                        <a16:creationId xmlns:a16="http://schemas.microsoft.com/office/drawing/2014/main" id="{53F2DECA-FCC5-4831-2526-47CCC3B822ED}"/>
                      </a:ext>
                    </a:extLst>
                  </p:cNvPr>
                  <p:cNvGrpSpPr/>
                  <p:nvPr/>
                </p:nvGrpSpPr>
                <p:grpSpPr>
                  <a:xfrm>
                    <a:off x="3218324" y="1198702"/>
                    <a:ext cx="2074288" cy="727771"/>
                    <a:chOff x="279647" y="1188132"/>
                    <a:chExt cx="2074288" cy="727771"/>
                  </a:xfrm>
                </p:grpSpPr>
                <p:sp>
                  <p:nvSpPr>
                    <p:cNvPr id="842" name="Flowchart: Delay 3">
                      <a:extLst>
                        <a:ext uri="{FF2B5EF4-FFF2-40B4-BE49-F238E27FC236}">
                          <a16:creationId xmlns:a16="http://schemas.microsoft.com/office/drawing/2014/main" id="{630E3828-AC05-87B4-D0E9-1C90CF149727}"/>
                        </a:ext>
                      </a:extLst>
                    </p:cNvPr>
                    <p:cNvSpPr/>
                    <p:nvPr/>
                  </p:nvSpPr>
                  <p:spPr>
                    <a:xfrm>
                      <a:off x="1026691" y="1294320"/>
                      <a:ext cx="512064" cy="515314"/>
                    </a:xfrm>
                    <a:prstGeom prst="ellipse">
                      <a:avLst/>
                    </a:prstGeom>
                    <a:solidFill>
                      <a:schemeClr val="accent2">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1" i="0" u="none" strike="noStrike" kern="0" cap="none" spc="0" normalizeH="0" baseline="0" noProof="0" dirty="0">
                          <a:ln>
                            <a:noFill/>
                          </a:ln>
                          <a:effectLst/>
                          <a:uLnTx/>
                          <a:uFillTx/>
                          <a:latin typeface="Avenir Next" panose="020B0503020202020204" pitchFamily="34" charset="0"/>
                        </a:rPr>
                        <a:t>MAJ</a:t>
                      </a:r>
                    </a:p>
                  </p:txBody>
                </p:sp>
                <p:cxnSp>
                  <p:nvCxnSpPr>
                    <p:cNvPr id="843" name="Straight Connector 842">
                      <a:extLst>
                        <a:ext uri="{FF2B5EF4-FFF2-40B4-BE49-F238E27FC236}">
                          <a16:creationId xmlns:a16="http://schemas.microsoft.com/office/drawing/2014/main" id="{EE5B0F5E-D01C-C024-C3E4-FBAB91DE8D7A}"/>
                        </a:ext>
                      </a:extLst>
                    </p:cNvPr>
                    <p:cNvCxnSpPr/>
                    <p:nvPr/>
                  </p:nvCxnSpPr>
                  <p:spPr>
                    <a:xfrm flipH="1">
                      <a:off x="807561" y="1364590"/>
                      <a:ext cx="290010" cy="0"/>
                    </a:xfrm>
                    <a:prstGeom prst="line">
                      <a:avLst/>
                    </a:prstGeom>
                    <a:solidFill>
                      <a:schemeClr val="tx1"/>
                    </a:solidFill>
                    <a:ln w="25400" cap="flat" cmpd="sng" algn="ctr">
                      <a:solidFill>
                        <a:schemeClr val="tx1"/>
                      </a:solidFill>
                      <a:prstDash val="solid"/>
                    </a:ln>
                    <a:effectLst/>
                  </p:spPr>
                </p:cxnSp>
                <p:cxnSp>
                  <p:nvCxnSpPr>
                    <p:cNvPr id="844" name="Straight Connector 843">
                      <a:extLst>
                        <a:ext uri="{FF2B5EF4-FFF2-40B4-BE49-F238E27FC236}">
                          <a16:creationId xmlns:a16="http://schemas.microsoft.com/office/drawing/2014/main" id="{29B7A574-0117-9CD0-819E-04E223D52C5C}"/>
                        </a:ext>
                      </a:extLst>
                    </p:cNvPr>
                    <p:cNvCxnSpPr>
                      <a:cxnSpLocks/>
                      <a:endCxn id="846" idx="6"/>
                    </p:cNvCxnSpPr>
                    <p:nvPr/>
                  </p:nvCxnSpPr>
                  <p:spPr>
                    <a:xfrm flipH="1">
                      <a:off x="813801" y="1568642"/>
                      <a:ext cx="217408" cy="0"/>
                    </a:xfrm>
                    <a:prstGeom prst="line">
                      <a:avLst/>
                    </a:prstGeom>
                    <a:solidFill>
                      <a:schemeClr val="tx1"/>
                    </a:solidFill>
                    <a:ln w="25400" cap="flat" cmpd="sng" algn="ctr">
                      <a:solidFill>
                        <a:schemeClr val="tx1"/>
                      </a:solidFill>
                      <a:prstDash val="solid"/>
                    </a:ln>
                    <a:effectLst/>
                  </p:spPr>
                </p:cxnSp>
                <p:sp>
                  <p:nvSpPr>
                    <p:cNvPr id="845" name="Flowchart: Connector 8">
                      <a:extLst>
                        <a:ext uri="{FF2B5EF4-FFF2-40B4-BE49-F238E27FC236}">
                          <a16:creationId xmlns:a16="http://schemas.microsoft.com/office/drawing/2014/main" id="{2084D290-FE18-9FCE-3ECA-BD8069F29458}"/>
                        </a:ext>
                      </a:extLst>
                    </p:cNvPr>
                    <p:cNvSpPr/>
                    <p:nvPr/>
                  </p:nvSpPr>
                  <p:spPr>
                    <a:xfrm>
                      <a:off x="749559" y="1329455"/>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46" name="Flowchart: Connector 9">
                      <a:extLst>
                        <a:ext uri="{FF2B5EF4-FFF2-40B4-BE49-F238E27FC236}">
                          <a16:creationId xmlns:a16="http://schemas.microsoft.com/office/drawing/2014/main" id="{65F23FDF-6330-5FDE-F3B3-9EC6ED304A4B}"/>
                        </a:ext>
                      </a:extLst>
                    </p:cNvPr>
                    <p:cNvSpPr/>
                    <p:nvPr/>
                  </p:nvSpPr>
                  <p:spPr>
                    <a:xfrm>
                      <a:off x="755799" y="153350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47" name="Rectangle 846">
                      <a:extLst>
                        <a:ext uri="{FF2B5EF4-FFF2-40B4-BE49-F238E27FC236}">
                          <a16:creationId xmlns:a16="http://schemas.microsoft.com/office/drawing/2014/main" id="{1605B9BE-8DA7-D15F-D726-5504AF622200}"/>
                        </a:ext>
                      </a:extLst>
                    </p:cNvPr>
                    <p:cNvSpPr/>
                    <p:nvPr/>
                  </p:nvSpPr>
                  <p:spPr>
                    <a:xfrm>
                      <a:off x="279647" y="1188132"/>
                      <a:ext cx="556793"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48" name="Rectangle 847">
                      <a:extLst>
                        <a:ext uri="{FF2B5EF4-FFF2-40B4-BE49-F238E27FC236}">
                          <a16:creationId xmlns:a16="http://schemas.microsoft.com/office/drawing/2014/main" id="{FC1E47A8-DE4A-2DA6-4535-C5E06B661D60}"/>
                        </a:ext>
                      </a:extLst>
                    </p:cNvPr>
                    <p:cNvSpPr/>
                    <p:nvPr/>
                  </p:nvSpPr>
                  <p:spPr>
                    <a:xfrm>
                      <a:off x="398460" y="1422120"/>
                      <a:ext cx="327333" cy="493783"/>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49" name="Rectangle 848">
                      <a:extLst>
                        <a:ext uri="{FF2B5EF4-FFF2-40B4-BE49-F238E27FC236}">
                          <a16:creationId xmlns:a16="http://schemas.microsoft.com/office/drawing/2014/main" id="{CD18BDF6-D2EF-BF74-FFAB-91921144C376}"/>
                        </a:ext>
                      </a:extLst>
                    </p:cNvPr>
                    <p:cNvSpPr/>
                    <p:nvPr/>
                  </p:nvSpPr>
                  <p:spPr>
                    <a:xfrm>
                      <a:off x="1787496" y="1284316"/>
                      <a:ext cx="566439"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50" name="Straight Connector 849">
                      <a:extLst>
                        <a:ext uri="{FF2B5EF4-FFF2-40B4-BE49-F238E27FC236}">
                          <a16:creationId xmlns:a16="http://schemas.microsoft.com/office/drawing/2014/main" id="{E151B6BA-B73E-2751-288A-6F5B490C63CE}"/>
                        </a:ext>
                      </a:extLst>
                    </p:cNvPr>
                    <p:cNvCxnSpPr/>
                    <p:nvPr/>
                  </p:nvCxnSpPr>
                  <p:spPr>
                    <a:xfrm flipH="1">
                      <a:off x="1545550" y="1572620"/>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51" name="Flowchart: Connector 11">
                      <a:extLst>
                        <a:ext uri="{FF2B5EF4-FFF2-40B4-BE49-F238E27FC236}">
                          <a16:creationId xmlns:a16="http://schemas.microsoft.com/office/drawing/2014/main" id="{B55B4AA8-45E9-4A84-1404-B77A1F68515A}"/>
                        </a:ext>
                      </a:extLst>
                    </p:cNvPr>
                    <p:cNvSpPr/>
                    <p:nvPr/>
                  </p:nvSpPr>
                  <p:spPr>
                    <a:xfrm>
                      <a:off x="1829156" y="15370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sp>
                <p:nvSpPr>
                  <p:cNvPr id="841" name="Rectangle 840">
                    <a:extLst>
                      <a:ext uri="{FF2B5EF4-FFF2-40B4-BE49-F238E27FC236}">
                        <a16:creationId xmlns:a16="http://schemas.microsoft.com/office/drawing/2014/main" id="{BF1E9AA6-FDDA-6319-8788-D4790D32826F}"/>
                      </a:ext>
                    </a:extLst>
                  </p:cNvPr>
                  <p:cNvSpPr/>
                  <p:nvPr/>
                </p:nvSpPr>
                <p:spPr>
                  <a:xfrm>
                    <a:off x="3233577" y="1642024"/>
                    <a:ext cx="537504"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venir Next" panose="020B0503020202020204" pitchFamily="34" charset="0"/>
                      </a:rPr>
                      <a:t>0</a:t>
                    </a:r>
                    <a:endParaRPr kumimoji="0" lang="en-US" sz="1000" b="1" i="0" u="none" strike="noStrike" kern="1200" cap="none" spc="0" normalizeH="0" baseline="0" noProof="0" dirty="0">
                      <a:ln>
                        <a:noFill/>
                      </a:ln>
                      <a:solidFill>
                        <a:prstClr val="black"/>
                      </a:solidFill>
                      <a:effectLst/>
                      <a:uLnTx/>
                      <a:uFillTx/>
                      <a:latin typeface="Avenir Next" panose="020B0503020202020204" pitchFamily="34" charset="0"/>
                    </a:endParaRPr>
                  </a:p>
                </p:txBody>
              </p:sp>
            </p:grpSp>
            <p:cxnSp>
              <p:nvCxnSpPr>
                <p:cNvPr id="838" name="Straight Connector 837">
                  <a:extLst>
                    <a:ext uri="{FF2B5EF4-FFF2-40B4-BE49-F238E27FC236}">
                      <a16:creationId xmlns:a16="http://schemas.microsoft.com/office/drawing/2014/main" id="{D30F4FD5-956F-FDB4-6205-6F9BC5B0CA58}"/>
                    </a:ext>
                  </a:extLst>
                </p:cNvPr>
                <p:cNvCxnSpPr>
                  <a:cxnSpLocks/>
                  <a:stCxn id="842" idx="4"/>
                </p:cNvCxnSpPr>
                <p:nvPr/>
              </p:nvCxnSpPr>
              <p:spPr>
                <a:xfrm flipH="1" flipV="1">
                  <a:off x="3516263" y="1728112"/>
                  <a:ext cx="365760" cy="0"/>
                </a:xfrm>
                <a:prstGeom prst="line">
                  <a:avLst/>
                </a:prstGeom>
                <a:solidFill>
                  <a:schemeClr val="tx1"/>
                </a:solidFill>
                <a:ln w="25400" cap="flat" cmpd="sng" algn="ctr">
                  <a:solidFill>
                    <a:schemeClr val="tx1"/>
                  </a:solidFill>
                  <a:prstDash val="solid"/>
                </a:ln>
                <a:effectLst/>
              </p:spPr>
            </p:cxnSp>
            <p:sp>
              <p:nvSpPr>
                <p:cNvPr id="839" name="Flowchart: Connector 9">
                  <a:extLst>
                    <a:ext uri="{FF2B5EF4-FFF2-40B4-BE49-F238E27FC236}">
                      <a16:creationId xmlns:a16="http://schemas.microsoft.com/office/drawing/2014/main" id="{8C99C9DA-C966-29D5-9FF9-C1223B8EB75D}"/>
                    </a:ext>
                  </a:extLst>
                </p:cNvPr>
                <p:cNvSpPr/>
                <p:nvPr/>
              </p:nvSpPr>
              <p:spPr>
                <a:xfrm>
                  <a:off x="3464500" y="169297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852" name="Group 851">
                <a:extLst>
                  <a:ext uri="{FF2B5EF4-FFF2-40B4-BE49-F238E27FC236}">
                    <a16:creationId xmlns:a16="http://schemas.microsoft.com/office/drawing/2014/main" id="{0A45A470-990B-771F-9409-B003CBEA9CB3}"/>
                  </a:ext>
                </a:extLst>
              </p:cNvPr>
              <p:cNvGrpSpPr/>
              <p:nvPr/>
            </p:nvGrpSpPr>
            <p:grpSpPr>
              <a:xfrm>
                <a:off x="4357631" y="4590469"/>
                <a:ext cx="2050985" cy="937105"/>
                <a:chOff x="2983259" y="1133408"/>
                <a:chExt cx="2050985" cy="937105"/>
              </a:xfrm>
            </p:grpSpPr>
            <p:grpSp>
              <p:nvGrpSpPr>
                <p:cNvPr id="853" name="Group 852">
                  <a:extLst>
                    <a:ext uri="{FF2B5EF4-FFF2-40B4-BE49-F238E27FC236}">
                      <a16:creationId xmlns:a16="http://schemas.microsoft.com/office/drawing/2014/main" id="{46F94BAB-938B-DF9D-D0AA-650CB3BD61D4}"/>
                    </a:ext>
                  </a:extLst>
                </p:cNvPr>
                <p:cNvGrpSpPr/>
                <p:nvPr/>
              </p:nvGrpSpPr>
              <p:grpSpPr>
                <a:xfrm>
                  <a:off x="2983259" y="1133408"/>
                  <a:ext cx="2050985" cy="937105"/>
                  <a:chOff x="3218324" y="1198702"/>
                  <a:chExt cx="2050985" cy="937105"/>
                </a:xfrm>
              </p:grpSpPr>
              <p:grpSp>
                <p:nvGrpSpPr>
                  <p:cNvPr id="856" name="Group 855">
                    <a:extLst>
                      <a:ext uri="{FF2B5EF4-FFF2-40B4-BE49-F238E27FC236}">
                        <a16:creationId xmlns:a16="http://schemas.microsoft.com/office/drawing/2014/main" id="{EFFC91BB-58BF-3AB8-29AA-FCFD59A198E4}"/>
                      </a:ext>
                    </a:extLst>
                  </p:cNvPr>
                  <p:cNvGrpSpPr/>
                  <p:nvPr/>
                </p:nvGrpSpPr>
                <p:grpSpPr>
                  <a:xfrm>
                    <a:off x="3218324" y="1198702"/>
                    <a:ext cx="2050985" cy="727771"/>
                    <a:chOff x="279647" y="1188132"/>
                    <a:chExt cx="2050985" cy="727771"/>
                  </a:xfrm>
                </p:grpSpPr>
                <p:sp>
                  <p:nvSpPr>
                    <p:cNvPr id="858" name="Flowchart: Delay 3">
                      <a:extLst>
                        <a:ext uri="{FF2B5EF4-FFF2-40B4-BE49-F238E27FC236}">
                          <a16:creationId xmlns:a16="http://schemas.microsoft.com/office/drawing/2014/main" id="{B930822D-BB4E-066A-93D1-8CAB74273F45}"/>
                        </a:ext>
                      </a:extLst>
                    </p:cNvPr>
                    <p:cNvSpPr/>
                    <p:nvPr/>
                  </p:nvSpPr>
                  <p:spPr>
                    <a:xfrm>
                      <a:off x="1026691" y="1294320"/>
                      <a:ext cx="512064" cy="515314"/>
                    </a:xfrm>
                    <a:prstGeom prst="ellipse">
                      <a:avLst/>
                    </a:prstGeom>
                    <a:solidFill>
                      <a:schemeClr val="accent6">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1" i="0" u="none" strike="noStrike" kern="0" cap="none" spc="0" normalizeH="0" baseline="0" noProof="0" dirty="0">
                          <a:ln>
                            <a:noFill/>
                          </a:ln>
                          <a:effectLst/>
                          <a:uLnTx/>
                          <a:uFillTx/>
                          <a:latin typeface="Avenir Next" panose="020B0503020202020204" pitchFamily="34" charset="0"/>
                        </a:rPr>
                        <a:t>MAJ</a:t>
                      </a:r>
                    </a:p>
                  </p:txBody>
                </p:sp>
                <p:cxnSp>
                  <p:nvCxnSpPr>
                    <p:cNvPr id="859" name="Straight Connector 858">
                      <a:extLst>
                        <a:ext uri="{FF2B5EF4-FFF2-40B4-BE49-F238E27FC236}">
                          <a16:creationId xmlns:a16="http://schemas.microsoft.com/office/drawing/2014/main" id="{6671BD54-02C8-4D52-747B-98C7087AFB05}"/>
                        </a:ext>
                      </a:extLst>
                    </p:cNvPr>
                    <p:cNvCxnSpPr/>
                    <p:nvPr/>
                  </p:nvCxnSpPr>
                  <p:spPr>
                    <a:xfrm flipH="1">
                      <a:off x="807561" y="1364590"/>
                      <a:ext cx="290010" cy="0"/>
                    </a:xfrm>
                    <a:prstGeom prst="line">
                      <a:avLst/>
                    </a:prstGeom>
                    <a:solidFill>
                      <a:schemeClr val="tx1"/>
                    </a:solidFill>
                    <a:ln w="25400" cap="flat" cmpd="sng" algn="ctr">
                      <a:solidFill>
                        <a:schemeClr val="tx1"/>
                      </a:solidFill>
                      <a:prstDash val="solid"/>
                    </a:ln>
                    <a:effectLst/>
                  </p:spPr>
                </p:cxnSp>
                <p:cxnSp>
                  <p:nvCxnSpPr>
                    <p:cNvPr id="860" name="Straight Connector 859">
                      <a:extLst>
                        <a:ext uri="{FF2B5EF4-FFF2-40B4-BE49-F238E27FC236}">
                          <a16:creationId xmlns:a16="http://schemas.microsoft.com/office/drawing/2014/main" id="{C8E62BE7-3F1B-76DD-DB4F-560C00ED9B1B}"/>
                        </a:ext>
                      </a:extLst>
                    </p:cNvPr>
                    <p:cNvCxnSpPr>
                      <a:cxnSpLocks/>
                      <a:endCxn id="862" idx="6"/>
                    </p:cNvCxnSpPr>
                    <p:nvPr/>
                  </p:nvCxnSpPr>
                  <p:spPr>
                    <a:xfrm flipH="1">
                      <a:off x="813801" y="1568642"/>
                      <a:ext cx="217408" cy="0"/>
                    </a:xfrm>
                    <a:prstGeom prst="line">
                      <a:avLst/>
                    </a:prstGeom>
                    <a:solidFill>
                      <a:schemeClr val="tx1"/>
                    </a:solidFill>
                    <a:ln w="25400" cap="flat" cmpd="sng" algn="ctr">
                      <a:solidFill>
                        <a:schemeClr val="tx1"/>
                      </a:solidFill>
                      <a:prstDash val="solid"/>
                    </a:ln>
                    <a:effectLst/>
                  </p:spPr>
                </p:cxnSp>
                <p:sp>
                  <p:nvSpPr>
                    <p:cNvPr id="861" name="Flowchart: Connector 8">
                      <a:extLst>
                        <a:ext uri="{FF2B5EF4-FFF2-40B4-BE49-F238E27FC236}">
                          <a16:creationId xmlns:a16="http://schemas.microsoft.com/office/drawing/2014/main" id="{773DFF95-A484-6429-B416-C06BDFE39B1B}"/>
                        </a:ext>
                      </a:extLst>
                    </p:cNvPr>
                    <p:cNvSpPr/>
                    <p:nvPr/>
                  </p:nvSpPr>
                  <p:spPr>
                    <a:xfrm>
                      <a:off x="749559" y="1329455"/>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62" name="Flowchart: Connector 9">
                      <a:extLst>
                        <a:ext uri="{FF2B5EF4-FFF2-40B4-BE49-F238E27FC236}">
                          <a16:creationId xmlns:a16="http://schemas.microsoft.com/office/drawing/2014/main" id="{E11C9281-F5E2-9693-1CAB-01BB16D0B568}"/>
                        </a:ext>
                      </a:extLst>
                    </p:cNvPr>
                    <p:cNvSpPr/>
                    <p:nvPr/>
                  </p:nvSpPr>
                  <p:spPr>
                    <a:xfrm>
                      <a:off x="755799" y="153350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63" name="Rectangle 862">
                      <a:extLst>
                        <a:ext uri="{FF2B5EF4-FFF2-40B4-BE49-F238E27FC236}">
                          <a16:creationId xmlns:a16="http://schemas.microsoft.com/office/drawing/2014/main" id="{7C81ADD1-6CAE-52AF-299F-195F00C518B1}"/>
                        </a:ext>
                      </a:extLst>
                    </p:cNvPr>
                    <p:cNvSpPr/>
                    <p:nvPr/>
                  </p:nvSpPr>
                  <p:spPr>
                    <a:xfrm>
                      <a:off x="279647" y="1188132"/>
                      <a:ext cx="556793"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64" name="Rectangle 863">
                      <a:extLst>
                        <a:ext uri="{FF2B5EF4-FFF2-40B4-BE49-F238E27FC236}">
                          <a16:creationId xmlns:a16="http://schemas.microsoft.com/office/drawing/2014/main" id="{7FE871C9-93B8-D0F9-A87F-74B88851B14F}"/>
                        </a:ext>
                      </a:extLst>
                    </p:cNvPr>
                    <p:cNvSpPr/>
                    <p:nvPr/>
                  </p:nvSpPr>
                  <p:spPr>
                    <a:xfrm>
                      <a:off x="398460" y="1422120"/>
                      <a:ext cx="327333" cy="493783"/>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65" name="Rectangle 864">
                      <a:extLst>
                        <a:ext uri="{FF2B5EF4-FFF2-40B4-BE49-F238E27FC236}">
                          <a16:creationId xmlns:a16="http://schemas.microsoft.com/office/drawing/2014/main" id="{49644BA9-01EF-53E6-51D9-1615DD1A66D6}"/>
                        </a:ext>
                      </a:extLst>
                    </p:cNvPr>
                    <p:cNvSpPr/>
                    <p:nvPr/>
                  </p:nvSpPr>
                  <p:spPr>
                    <a:xfrm>
                      <a:off x="1764192" y="1282635"/>
                      <a:ext cx="566440"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66" name="Straight Connector 865">
                      <a:extLst>
                        <a:ext uri="{FF2B5EF4-FFF2-40B4-BE49-F238E27FC236}">
                          <a16:creationId xmlns:a16="http://schemas.microsoft.com/office/drawing/2014/main" id="{0CD2D9F6-D384-9FDD-6C7A-A46F6B268BEF}"/>
                        </a:ext>
                      </a:extLst>
                    </p:cNvPr>
                    <p:cNvCxnSpPr/>
                    <p:nvPr/>
                  </p:nvCxnSpPr>
                  <p:spPr>
                    <a:xfrm flipH="1">
                      <a:off x="1545550" y="1572620"/>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7" name="Flowchart: Connector 11">
                      <a:extLst>
                        <a:ext uri="{FF2B5EF4-FFF2-40B4-BE49-F238E27FC236}">
                          <a16:creationId xmlns:a16="http://schemas.microsoft.com/office/drawing/2014/main" id="{069E3969-F157-F025-9914-254138E4A5A1}"/>
                        </a:ext>
                      </a:extLst>
                    </p:cNvPr>
                    <p:cNvSpPr/>
                    <p:nvPr/>
                  </p:nvSpPr>
                  <p:spPr>
                    <a:xfrm>
                      <a:off x="1829156" y="15370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sp>
                <p:nvSpPr>
                  <p:cNvPr id="857" name="Rectangle 856">
                    <a:extLst>
                      <a:ext uri="{FF2B5EF4-FFF2-40B4-BE49-F238E27FC236}">
                        <a16:creationId xmlns:a16="http://schemas.microsoft.com/office/drawing/2014/main" id="{B03D3E87-6006-1A33-1459-53AF74AD3965}"/>
                      </a:ext>
                    </a:extLst>
                  </p:cNvPr>
                  <p:cNvSpPr/>
                  <p:nvPr/>
                </p:nvSpPr>
                <p:spPr>
                  <a:xfrm>
                    <a:off x="3233577" y="1642024"/>
                    <a:ext cx="537504"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venir Next" panose="020B0503020202020204" pitchFamily="34" charset="0"/>
                      </a:rPr>
                      <a:t>1</a:t>
                    </a:r>
                    <a:endParaRPr kumimoji="0" lang="en-US" sz="1000" b="1" i="0" u="none" strike="noStrike" kern="1200" cap="none" spc="0" normalizeH="0" baseline="0" noProof="0" dirty="0">
                      <a:ln>
                        <a:noFill/>
                      </a:ln>
                      <a:solidFill>
                        <a:prstClr val="black"/>
                      </a:solidFill>
                      <a:effectLst/>
                      <a:uLnTx/>
                      <a:uFillTx/>
                      <a:latin typeface="Avenir Next" panose="020B0503020202020204" pitchFamily="34" charset="0"/>
                    </a:endParaRPr>
                  </a:p>
                </p:txBody>
              </p:sp>
            </p:grpSp>
            <p:cxnSp>
              <p:nvCxnSpPr>
                <p:cNvPr id="854" name="Straight Connector 853">
                  <a:extLst>
                    <a:ext uri="{FF2B5EF4-FFF2-40B4-BE49-F238E27FC236}">
                      <a16:creationId xmlns:a16="http://schemas.microsoft.com/office/drawing/2014/main" id="{2DEE7807-20DF-1BED-815E-38346DDB077C}"/>
                    </a:ext>
                  </a:extLst>
                </p:cNvPr>
                <p:cNvCxnSpPr>
                  <a:cxnSpLocks/>
                  <a:stCxn id="858" idx="4"/>
                </p:cNvCxnSpPr>
                <p:nvPr/>
              </p:nvCxnSpPr>
              <p:spPr>
                <a:xfrm flipH="1" flipV="1">
                  <a:off x="3516263" y="1728112"/>
                  <a:ext cx="365760" cy="0"/>
                </a:xfrm>
                <a:prstGeom prst="line">
                  <a:avLst/>
                </a:prstGeom>
                <a:solidFill>
                  <a:schemeClr val="tx1"/>
                </a:solidFill>
                <a:ln w="25400" cap="flat" cmpd="sng" algn="ctr">
                  <a:solidFill>
                    <a:schemeClr val="tx1"/>
                  </a:solidFill>
                  <a:prstDash val="solid"/>
                </a:ln>
                <a:effectLst/>
              </p:spPr>
            </p:cxnSp>
            <p:sp>
              <p:nvSpPr>
                <p:cNvPr id="855" name="Flowchart: Connector 9">
                  <a:extLst>
                    <a:ext uri="{FF2B5EF4-FFF2-40B4-BE49-F238E27FC236}">
                      <a16:creationId xmlns:a16="http://schemas.microsoft.com/office/drawing/2014/main" id="{C705D13B-8685-D2B6-5864-BC6EA0B0CA62}"/>
                    </a:ext>
                  </a:extLst>
                </p:cNvPr>
                <p:cNvSpPr/>
                <p:nvPr/>
              </p:nvSpPr>
              <p:spPr>
                <a:xfrm>
                  <a:off x="3464500" y="169297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grpSp>
      <p:sp>
        <p:nvSpPr>
          <p:cNvPr id="929" name="Rounded Rectangle 928">
            <a:extLst>
              <a:ext uri="{FF2B5EF4-FFF2-40B4-BE49-F238E27FC236}">
                <a16:creationId xmlns:a16="http://schemas.microsoft.com/office/drawing/2014/main" id="{6F18DF52-B1FA-3355-A072-D39B8AD0C954}"/>
              </a:ext>
            </a:extLst>
          </p:cNvPr>
          <p:cNvSpPr/>
          <p:nvPr/>
        </p:nvSpPr>
        <p:spPr>
          <a:xfrm>
            <a:off x="5717936" y="4290377"/>
            <a:ext cx="2944625" cy="1715944"/>
          </a:xfrm>
          <a:prstGeom prst="roundRect">
            <a:avLst>
              <a:gd name="adj" fmla="val 4316"/>
            </a:avLst>
          </a:prstGeom>
          <a:solidFill>
            <a:schemeClr val="bg1">
              <a:lumMod val="95000"/>
            </a:schemeClr>
          </a:solidFill>
          <a:ln w="28575">
            <a:solidFill>
              <a:schemeClr val="tx1"/>
            </a:solidFill>
            <a:prstDash val="dash"/>
          </a:ln>
        </p:spPr>
        <p:style>
          <a:lnRef idx="2">
            <a:schemeClr val="dk1"/>
          </a:lnRef>
          <a:fillRef idx="1">
            <a:schemeClr val="lt1"/>
          </a:fillRef>
          <a:effectRef idx="0">
            <a:schemeClr val="dk1"/>
          </a:effectRef>
          <a:fontRef idx="minor">
            <a:schemeClr val="dk1"/>
          </a:fontRef>
        </p:style>
        <p:txBody>
          <a:bodyPr lIns="0" tIns="0" rIns="0" bIns="0" rtlCol="0" anchor="t"/>
          <a:lstStyle/>
          <a:p>
            <a:pPr algn="ctr"/>
            <a:endParaRPr lang="en-US" sz="1400" b="1" dirty="0">
              <a:solidFill>
                <a:schemeClr val="tx1"/>
              </a:solidFill>
              <a:latin typeface="Cambria" panose="02040503050406030204" pitchFamily="18" charset="0"/>
              <a:cs typeface="Arial" panose="020B0604020202020204" pitchFamily="34" charset="0"/>
            </a:endParaRPr>
          </a:p>
        </p:txBody>
      </p:sp>
      <p:grpSp>
        <p:nvGrpSpPr>
          <p:cNvPr id="928" name="Group 927">
            <a:extLst>
              <a:ext uri="{FF2B5EF4-FFF2-40B4-BE49-F238E27FC236}">
                <a16:creationId xmlns:a16="http://schemas.microsoft.com/office/drawing/2014/main" id="{AE9E9E61-2226-D746-311A-D10687EE476B}"/>
              </a:ext>
            </a:extLst>
          </p:cNvPr>
          <p:cNvGrpSpPr/>
          <p:nvPr/>
        </p:nvGrpSpPr>
        <p:grpSpPr>
          <a:xfrm>
            <a:off x="5754051" y="4425469"/>
            <a:ext cx="2895372" cy="1440076"/>
            <a:chOff x="5547396" y="4276509"/>
            <a:chExt cx="3120529" cy="1552062"/>
          </a:xfrm>
        </p:grpSpPr>
        <p:cxnSp>
          <p:nvCxnSpPr>
            <p:cNvPr id="808" name="Straight Connector 807">
              <a:extLst>
                <a:ext uri="{FF2B5EF4-FFF2-40B4-BE49-F238E27FC236}">
                  <a16:creationId xmlns:a16="http://schemas.microsoft.com/office/drawing/2014/main" id="{83E1B20E-8580-9455-3526-F179312ACDCD}"/>
                </a:ext>
              </a:extLst>
            </p:cNvPr>
            <p:cNvCxnSpPr>
              <a:cxnSpLocks/>
              <a:stCxn id="921" idx="6"/>
            </p:cNvCxnSpPr>
            <p:nvPr/>
          </p:nvCxnSpPr>
          <p:spPr>
            <a:xfrm flipH="1">
              <a:off x="7246646" y="4600031"/>
              <a:ext cx="850184" cy="0"/>
            </a:xfrm>
            <a:prstGeom prst="line">
              <a:avLst/>
            </a:prstGeom>
            <a:solidFill>
              <a:schemeClr val="tx1"/>
            </a:solidFill>
            <a:ln w="31750" cap="flat" cmpd="sng" algn="ctr">
              <a:solidFill>
                <a:schemeClr val="tx1"/>
              </a:solidFill>
              <a:prstDash val="solid"/>
            </a:ln>
            <a:effectLst/>
          </p:spPr>
        </p:cxnSp>
        <p:sp>
          <p:nvSpPr>
            <p:cNvPr id="811" name="Flowchart: Delay 3">
              <a:extLst>
                <a:ext uri="{FF2B5EF4-FFF2-40B4-BE49-F238E27FC236}">
                  <a16:creationId xmlns:a16="http://schemas.microsoft.com/office/drawing/2014/main" id="{359EA596-6487-8B07-F365-F793D2D34602}"/>
                </a:ext>
              </a:extLst>
            </p:cNvPr>
            <p:cNvSpPr/>
            <p:nvPr/>
          </p:nvSpPr>
          <p:spPr>
            <a:xfrm>
              <a:off x="6543312" y="4363693"/>
              <a:ext cx="490427" cy="490427"/>
            </a:xfrm>
            <a:prstGeom prst="ellipse">
              <a:avLst/>
            </a:prstGeom>
            <a:solidFill>
              <a:schemeClr val="accent6">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latin typeface="Avenir Next" panose="020B0503020202020204" pitchFamily="34" charset="0"/>
                </a:rPr>
                <a:t>MAJ</a:t>
              </a:r>
            </a:p>
          </p:txBody>
        </p:sp>
        <p:grpSp>
          <p:nvGrpSpPr>
            <p:cNvPr id="871" name="Group 870">
              <a:extLst>
                <a:ext uri="{FF2B5EF4-FFF2-40B4-BE49-F238E27FC236}">
                  <a16:creationId xmlns:a16="http://schemas.microsoft.com/office/drawing/2014/main" id="{953E17C1-8857-C40A-D90B-5840C0165137}"/>
                </a:ext>
              </a:extLst>
            </p:cNvPr>
            <p:cNvGrpSpPr/>
            <p:nvPr/>
          </p:nvGrpSpPr>
          <p:grpSpPr>
            <a:xfrm>
              <a:off x="5571051" y="4637352"/>
              <a:ext cx="677189" cy="338554"/>
              <a:chOff x="5633392" y="4259433"/>
              <a:chExt cx="677189" cy="338554"/>
            </a:xfrm>
          </p:grpSpPr>
          <p:sp>
            <p:nvSpPr>
              <p:cNvPr id="809" name="Flowchart: Connector 8">
                <a:extLst>
                  <a:ext uri="{FF2B5EF4-FFF2-40B4-BE49-F238E27FC236}">
                    <a16:creationId xmlns:a16="http://schemas.microsoft.com/office/drawing/2014/main" id="{4CC137F9-4F06-FC2C-B320-5BA5BA63575C}"/>
                  </a:ext>
                </a:extLst>
              </p:cNvPr>
              <p:cNvSpPr/>
              <p:nvPr/>
            </p:nvSpPr>
            <p:spPr>
              <a:xfrm>
                <a:off x="5977273" y="4394785"/>
                <a:ext cx="64008" cy="67301"/>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nvGrpSpPr>
              <p:cNvPr id="870" name="Group 869">
                <a:extLst>
                  <a:ext uri="{FF2B5EF4-FFF2-40B4-BE49-F238E27FC236}">
                    <a16:creationId xmlns:a16="http://schemas.microsoft.com/office/drawing/2014/main" id="{ED92999F-6A26-4572-7717-DCCD554E915F}"/>
                  </a:ext>
                </a:extLst>
              </p:cNvPr>
              <p:cNvGrpSpPr/>
              <p:nvPr/>
            </p:nvGrpSpPr>
            <p:grpSpPr>
              <a:xfrm>
                <a:off x="5633392" y="4259433"/>
                <a:ext cx="677189" cy="338554"/>
                <a:chOff x="5633392" y="4259433"/>
                <a:chExt cx="677189" cy="338554"/>
              </a:xfrm>
            </p:grpSpPr>
            <p:cxnSp>
              <p:nvCxnSpPr>
                <p:cNvPr id="806" name="Straight Connector 805">
                  <a:extLst>
                    <a:ext uri="{FF2B5EF4-FFF2-40B4-BE49-F238E27FC236}">
                      <a16:creationId xmlns:a16="http://schemas.microsoft.com/office/drawing/2014/main" id="{07F307F7-CA23-7D5A-8DC6-904E7A4325AD}"/>
                    </a:ext>
                  </a:extLst>
                </p:cNvPr>
                <p:cNvCxnSpPr/>
                <p:nvPr/>
              </p:nvCxnSpPr>
              <p:spPr>
                <a:xfrm flipH="1">
                  <a:off x="6032825" y="4428435"/>
                  <a:ext cx="277756" cy="0"/>
                </a:xfrm>
                <a:prstGeom prst="line">
                  <a:avLst/>
                </a:prstGeom>
                <a:solidFill>
                  <a:schemeClr val="tx1"/>
                </a:solidFill>
                <a:ln w="31750" cap="flat" cmpd="sng" algn="ctr">
                  <a:solidFill>
                    <a:schemeClr val="tx1"/>
                  </a:solidFill>
                  <a:prstDash val="solid"/>
                </a:ln>
                <a:effectLst/>
              </p:spPr>
            </p:cxnSp>
            <p:sp>
              <p:nvSpPr>
                <p:cNvPr id="788" name="Rectangle 787">
                  <a:extLst>
                    <a:ext uri="{FF2B5EF4-FFF2-40B4-BE49-F238E27FC236}">
                      <a16:creationId xmlns:a16="http://schemas.microsoft.com/office/drawing/2014/main" id="{5283EB26-F3D5-5BE5-2AFE-3C8ED3434756}"/>
                    </a:ext>
                  </a:extLst>
                </p:cNvPr>
                <p:cNvSpPr/>
                <p:nvPr/>
              </p:nvSpPr>
              <p:spPr>
                <a:xfrm>
                  <a:off x="5633392" y="4259433"/>
                  <a:ext cx="320922" cy="338554"/>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grpSp>
        </p:grpSp>
        <p:cxnSp>
          <p:nvCxnSpPr>
            <p:cNvPr id="802" name="Straight Connector 801">
              <a:extLst>
                <a:ext uri="{FF2B5EF4-FFF2-40B4-BE49-F238E27FC236}">
                  <a16:creationId xmlns:a16="http://schemas.microsoft.com/office/drawing/2014/main" id="{EECE36D3-96B1-ED6B-75AE-90B2AB1F2937}"/>
                </a:ext>
              </a:extLst>
            </p:cNvPr>
            <p:cNvCxnSpPr>
              <a:cxnSpLocks/>
              <a:stCxn id="771" idx="2"/>
            </p:cNvCxnSpPr>
            <p:nvPr/>
          </p:nvCxnSpPr>
          <p:spPr>
            <a:xfrm flipH="1">
              <a:off x="6228064" y="5583357"/>
              <a:ext cx="315248"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id="{14B3C86B-1883-CF01-CE18-413A37409070}"/>
                </a:ext>
              </a:extLst>
            </p:cNvPr>
            <p:cNvCxnSpPr>
              <a:cxnSpLocks/>
            </p:cNvCxnSpPr>
            <p:nvPr/>
          </p:nvCxnSpPr>
          <p:spPr>
            <a:xfrm>
              <a:off x="6238449" y="4592990"/>
              <a:ext cx="0" cy="1004349"/>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3" name="Group 872">
              <a:extLst>
                <a:ext uri="{FF2B5EF4-FFF2-40B4-BE49-F238E27FC236}">
                  <a16:creationId xmlns:a16="http://schemas.microsoft.com/office/drawing/2014/main" id="{59F73162-4775-D6A7-0B99-F9F590A224F8}"/>
                </a:ext>
              </a:extLst>
            </p:cNvPr>
            <p:cNvGrpSpPr/>
            <p:nvPr/>
          </p:nvGrpSpPr>
          <p:grpSpPr>
            <a:xfrm>
              <a:off x="5558439" y="4276509"/>
              <a:ext cx="1056694" cy="407002"/>
              <a:chOff x="5628542" y="5588905"/>
              <a:chExt cx="1056694" cy="407002"/>
            </a:xfrm>
          </p:grpSpPr>
          <p:sp>
            <p:nvSpPr>
              <p:cNvPr id="793" name="Flowchart: Connector 9">
                <a:extLst>
                  <a:ext uri="{FF2B5EF4-FFF2-40B4-BE49-F238E27FC236}">
                    <a16:creationId xmlns:a16="http://schemas.microsoft.com/office/drawing/2014/main" id="{639F892F-A277-6996-0701-ABC05E5422FB}"/>
                  </a:ext>
                </a:extLst>
              </p:cNvPr>
              <p:cNvSpPr/>
              <p:nvPr/>
            </p:nvSpPr>
            <p:spPr>
              <a:xfrm>
                <a:off x="5983247" y="5706480"/>
                <a:ext cx="64008" cy="6730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nvGrpSpPr>
              <p:cNvPr id="872" name="Group 871">
                <a:extLst>
                  <a:ext uri="{FF2B5EF4-FFF2-40B4-BE49-F238E27FC236}">
                    <a16:creationId xmlns:a16="http://schemas.microsoft.com/office/drawing/2014/main" id="{17CA39AB-9D08-969F-40F9-05EF8037AE68}"/>
                  </a:ext>
                </a:extLst>
              </p:cNvPr>
              <p:cNvGrpSpPr/>
              <p:nvPr/>
            </p:nvGrpSpPr>
            <p:grpSpPr>
              <a:xfrm>
                <a:off x="5628542" y="5588905"/>
                <a:ext cx="1056694" cy="407002"/>
                <a:chOff x="5628542" y="5588905"/>
                <a:chExt cx="1056694" cy="407002"/>
              </a:xfrm>
            </p:grpSpPr>
            <p:cxnSp>
              <p:nvCxnSpPr>
                <p:cNvPr id="804" name="Straight Connector 803">
                  <a:extLst>
                    <a:ext uri="{FF2B5EF4-FFF2-40B4-BE49-F238E27FC236}">
                      <a16:creationId xmlns:a16="http://schemas.microsoft.com/office/drawing/2014/main" id="{4A8FC346-1DD5-EB54-ADE2-3B9F274168A1}"/>
                    </a:ext>
                  </a:extLst>
                </p:cNvPr>
                <p:cNvCxnSpPr>
                  <a:cxnSpLocks/>
                  <a:stCxn id="811" idx="1"/>
                </p:cNvCxnSpPr>
                <p:nvPr/>
              </p:nvCxnSpPr>
              <p:spPr>
                <a:xfrm flipH="1" flipV="1">
                  <a:off x="6004718" y="5740127"/>
                  <a:ext cx="680518" cy="7783"/>
                </a:xfrm>
                <a:prstGeom prst="line">
                  <a:avLst/>
                </a:prstGeom>
                <a:solidFill>
                  <a:schemeClr val="tx1"/>
                </a:solidFill>
                <a:ln w="31750" cap="flat" cmpd="sng" algn="ctr">
                  <a:solidFill>
                    <a:schemeClr val="tx1"/>
                  </a:solidFill>
                  <a:prstDash val="solid"/>
                </a:ln>
                <a:effectLst/>
              </p:spPr>
            </p:cxnSp>
            <p:sp>
              <p:nvSpPr>
                <p:cNvPr id="794" name="Rectangle 793">
                  <a:extLst>
                    <a:ext uri="{FF2B5EF4-FFF2-40B4-BE49-F238E27FC236}">
                      <a16:creationId xmlns:a16="http://schemas.microsoft.com/office/drawing/2014/main" id="{6349C753-DA9D-6100-249A-D074B9B8CD74}"/>
                    </a:ext>
                  </a:extLst>
                </p:cNvPr>
                <p:cNvSpPr/>
                <p:nvPr/>
              </p:nvSpPr>
              <p:spPr>
                <a:xfrm>
                  <a:off x="5628542" y="5588905"/>
                  <a:ext cx="543827" cy="407002"/>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prstClr val="black"/>
                      </a:solidFill>
                      <a:effectLst/>
                      <a:uLnTx/>
                      <a:uFillTx/>
                      <a:latin typeface="Avenir Next" panose="020B0503020202020204" pitchFamily="34" charset="0"/>
                    </a:rPr>
                    <a:t>in</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grpSp>
        <p:sp>
          <p:nvSpPr>
            <p:cNvPr id="771" name="Flowchart: Delay 3">
              <a:extLst>
                <a:ext uri="{FF2B5EF4-FFF2-40B4-BE49-F238E27FC236}">
                  <a16:creationId xmlns:a16="http://schemas.microsoft.com/office/drawing/2014/main" id="{13E2CF0A-2157-DBB6-DA05-2B9A662171E2}"/>
                </a:ext>
              </a:extLst>
            </p:cNvPr>
            <p:cNvSpPr/>
            <p:nvPr/>
          </p:nvSpPr>
          <p:spPr>
            <a:xfrm>
              <a:off x="6543312" y="5338143"/>
              <a:ext cx="490427" cy="490428"/>
            </a:xfrm>
            <a:prstGeom prst="ellipse">
              <a:avLst/>
            </a:prstGeom>
            <a:solidFill>
              <a:schemeClr val="accent2">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latin typeface="Avenir Next" panose="020B0503020202020204" pitchFamily="34" charset="0"/>
                </a:rPr>
                <a:t>MAJ</a:t>
              </a:r>
            </a:p>
          </p:txBody>
        </p:sp>
        <p:grpSp>
          <p:nvGrpSpPr>
            <p:cNvPr id="869" name="Group 868">
              <a:extLst>
                <a:ext uri="{FF2B5EF4-FFF2-40B4-BE49-F238E27FC236}">
                  <a16:creationId xmlns:a16="http://schemas.microsoft.com/office/drawing/2014/main" id="{EE277DB1-462E-E0F6-F525-E3BEDEF23CE9}"/>
                </a:ext>
              </a:extLst>
            </p:cNvPr>
            <p:cNvGrpSpPr/>
            <p:nvPr/>
          </p:nvGrpSpPr>
          <p:grpSpPr>
            <a:xfrm>
              <a:off x="5547396" y="4929746"/>
              <a:ext cx="1862815" cy="364881"/>
              <a:chOff x="5609762" y="4441271"/>
              <a:chExt cx="1862815" cy="364881"/>
            </a:xfrm>
          </p:grpSpPr>
          <p:cxnSp>
            <p:nvCxnSpPr>
              <p:cNvPr id="774" name="Straight Connector 773">
                <a:extLst>
                  <a:ext uri="{FF2B5EF4-FFF2-40B4-BE49-F238E27FC236}">
                    <a16:creationId xmlns:a16="http://schemas.microsoft.com/office/drawing/2014/main" id="{89C2E8FD-7FAA-4094-28F8-4BB0EAEDFD0F}"/>
                  </a:ext>
                </a:extLst>
              </p:cNvPr>
              <p:cNvCxnSpPr>
                <a:cxnSpLocks/>
              </p:cNvCxnSpPr>
              <p:nvPr/>
            </p:nvCxnSpPr>
            <p:spPr>
              <a:xfrm>
                <a:off x="6009835" y="4606569"/>
                <a:ext cx="1462742" cy="0"/>
              </a:xfrm>
              <a:prstGeom prst="line">
                <a:avLst/>
              </a:prstGeom>
              <a:ln w="31750">
                <a:solidFill>
                  <a:srgbClr val="C00000"/>
                </a:solidFill>
              </a:ln>
            </p:spPr>
            <p:style>
              <a:lnRef idx="1">
                <a:schemeClr val="dk1"/>
              </a:lnRef>
              <a:fillRef idx="0">
                <a:schemeClr val="dk1"/>
              </a:fillRef>
              <a:effectRef idx="0">
                <a:schemeClr val="dk1"/>
              </a:effectRef>
              <a:fontRef idx="minor">
                <a:schemeClr val="tx1"/>
              </a:fontRef>
            </p:style>
          </p:cxnSp>
          <p:sp>
            <p:nvSpPr>
              <p:cNvPr id="775" name="Flowchart: Connector 8">
                <a:extLst>
                  <a:ext uri="{FF2B5EF4-FFF2-40B4-BE49-F238E27FC236}">
                    <a16:creationId xmlns:a16="http://schemas.microsoft.com/office/drawing/2014/main" id="{10F50C91-89BB-274C-B5CD-BD0B2BEDC47C}"/>
                  </a:ext>
                </a:extLst>
              </p:cNvPr>
              <p:cNvSpPr/>
              <p:nvPr/>
            </p:nvSpPr>
            <p:spPr>
              <a:xfrm>
                <a:off x="5976633" y="4577180"/>
                <a:ext cx="64008" cy="64008"/>
              </a:xfrm>
              <a:prstGeom prst="flowChartConnector">
                <a:avLst/>
              </a:prstGeom>
              <a:solidFill>
                <a:srgbClr val="C00000"/>
              </a:solidFill>
              <a:ln w="25400" cap="flat" cmpd="sng" algn="ctr">
                <a:solidFill>
                  <a:srgbClr val="C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776" name="Rectangle 775">
                <a:extLst>
                  <a:ext uri="{FF2B5EF4-FFF2-40B4-BE49-F238E27FC236}">
                    <a16:creationId xmlns:a16="http://schemas.microsoft.com/office/drawing/2014/main" id="{9FEDD56A-4FAD-AC78-05E0-90C7EF22E686}"/>
                  </a:ext>
                </a:extLst>
              </p:cNvPr>
              <p:cNvSpPr/>
              <p:nvPr/>
            </p:nvSpPr>
            <p:spPr>
              <a:xfrm>
                <a:off x="5609762" y="4441271"/>
                <a:ext cx="359698" cy="364881"/>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Avenir Next" panose="020B0503020202020204" pitchFamily="34" charset="0"/>
                  </a:rPr>
                  <a:t>A</a:t>
                </a:r>
              </a:p>
            </p:txBody>
          </p:sp>
        </p:grpSp>
        <p:cxnSp>
          <p:nvCxnSpPr>
            <p:cNvPr id="877" name="Straight Connector 876">
              <a:extLst>
                <a:ext uri="{FF2B5EF4-FFF2-40B4-BE49-F238E27FC236}">
                  <a16:creationId xmlns:a16="http://schemas.microsoft.com/office/drawing/2014/main" id="{C16CB8D8-CBE4-F982-04DC-5CD579295FB3}"/>
                </a:ext>
              </a:extLst>
            </p:cNvPr>
            <p:cNvCxnSpPr>
              <a:cxnSpLocks/>
            </p:cNvCxnSpPr>
            <p:nvPr/>
          </p:nvCxnSpPr>
          <p:spPr>
            <a:xfrm flipH="1" flipV="1">
              <a:off x="6224923" y="4602400"/>
              <a:ext cx="324021" cy="6507"/>
            </a:xfrm>
            <a:prstGeom prst="line">
              <a:avLst/>
            </a:prstGeom>
            <a:solidFill>
              <a:schemeClr val="tx1"/>
            </a:solidFill>
            <a:ln w="31750" cap="flat" cmpd="sng" algn="ctr">
              <a:solidFill>
                <a:schemeClr val="tx1"/>
              </a:solidFill>
              <a:prstDash val="solid"/>
            </a:ln>
            <a:effectLst/>
          </p:spPr>
        </p:cxnSp>
        <p:cxnSp>
          <p:nvCxnSpPr>
            <p:cNvPr id="884" name="Straight Connector 883">
              <a:extLst>
                <a:ext uri="{FF2B5EF4-FFF2-40B4-BE49-F238E27FC236}">
                  <a16:creationId xmlns:a16="http://schemas.microsoft.com/office/drawing/2014/main" id="{5644794E-A49B-E8D6-39D5-34F930FA1FA7}"/>
                </a:ext>
              </a:extLst>
            </p:cNvPr>
            <p:cNvCxnSpPr>
              <a:cxnSpLocks/>
            </p:cNvCxnSpPr>
            <p:nvPr/>
          </p:nvCxnSpPr>
          <p:spPr>
            <a:xfrm>
              <a:off x="6111338" y="4429208"/>
              <a:ext cx="0" cy="975623"/>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0" name="Straight Connector 889">
              <a:extLst>
                <a:ext uri="{FF2B5EF4-FFF2-40B4-BE49-F238E27FC236}">
                  <a16:creationId xmlns:a16="http://schemas.microsoft.com/office/drawing/2014/main" id="{63886093-7133-1B37-8A1A-40C9E90F5D95}"/>
                </a:ext>
              </a:extLst>
            </p:cNvPr>
            <p:cNvCxnSpPr>
              <a:cxnSpLocks/>
            </p:cNvCxnSpPr>
            <p:nvPr/>
          </p:nvCxnSpPr>
          <p:spPr>
            <a:xfrm>
              <a:off x="6412918" y="4794809"/>
              <a:ext cx="0" cy="961869"/>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1" name="Straight Connector 890">
              <a:extLst>
                <a:ext uri="{FF2B5EF4-FFF2-40B4-BE49-F238E27FC236}">
                  <a16:creationId xmlns:a16="http://schemas.microsoft.com/office/drawing/2014/main" id="{F0121CA0-907E-8E19-EAA8-CC04C60608DA}"/>
                </a:ext>
              </a:extLst>
            </p:cNvPr>
            <p:cNvCxnSpPr>
              <a:cxnSpLocks/>
            </p:cNvCxnSpPr>
            <p:nvPr/>
          </p:nvCxnSpPr>
          <p:spPr>
            <a:xfrm flipH="1">
              <a:off x="6400306" y="4804970"/>
              <a:ext cx="239739" cy="0"/>
            </a:xfrm>
            <a:prstGeom prst="line">
              <a:avLst/>
            </a:prstGeom>
            <a:solidFill>
              <a:schemeClr val="tx1"/>
            </a:solidFill>
            <a:ln w="31750" cap="flat" cmpd="sng" algn="ctr">
              <a:solidFill>
                <a:schemeClr val="tx1"/>
              </a:solidFill>
              <a:prstDash val="solid"/>
            </a:ln>
            <a:effectLst/>
          </p:spPr>
        </p:cxnSp>
        <p:cxnSp>
          <p:nvCxnSpPr>
            <p:cNvPr id="893" name="Straight Connector 892">
              <a:extLst>
                <a:ext uri="{FF2B5EF4-FFF2-40B4-BE49-F238E27FC236}">
                  <a16:creationId xmlns:a16="http://schemas.microsoft.com/office/drawing/2014/main" id="{5495E784-F054-6078-F290-F12D82CD9C5D}"/>
                </a:ext>
              </a:extLst>
            </p:cNvPr>
            <p:cNvCxnSpPr>
              <a:cxnSpLocks/>
            </p:cNvCxnSpPr>
            <p:nvPr/>
          </p:nvCxnSpPr>
          <p:spPr>
            <a:xfrm flipH="1">
              <a:off x="6398732" y="5772238"/>
              <a:ext cx="239739" cy="0"/>
            </a:xfrm>
            <a:prstGeom prst="line">
              <a:avLst/>
            </a:prstGeom>
            <a:solidFill>
              <a:schemeClr val="tx1"/>
            </a:solidFill>
            <a:ln w="31750" cap="flat" cmpd="sng" algn="ctr">
              <a:solidFill>
                <a:schemeClr val="tx1"/>
              </a:solidFill>
              <a:prstDash val="solid"/>
            </a:ln>
            <a:effectLst/>
          </p:spPr>
        </p:cxnSp>
        <p:cxnSp>
          <p:nvCxnSpPr>
            <p:cNvPr id="896" name="Straight Connector 895">
              <a:extLst>
                <a:ext uri="{FF2B5EF4-FFF2-40B4-BE49-F238E27FC236}">
                  <a16:creationId xmlns:a16="http://schemas.microsoft.com/office/drawing/2014/main" id="{B7F49A1B-3B03-06EF-6C3E-5183D0745631}"/>
                </a:ext>
              </a:extLst>
            </p:cNvPr>
            <p:cNvCxnSpPr>
              <a:cxnSpLocks/>
            </p:cNvCxnSpPr>
            <p:nvPr/>
          </p:nvCxnSpPr>
          <p:spPr>
            <a:xfrm flipH="1">
              <a:off x="6102266" y="5396084"/>
              <a:ext cx="528257" cy="0"/>
            </a:xfrm>
            <a:prstGeom prst="line">
              <a:avLst/>
            </a:prstGeom>
            <a:solidFill>
              <a:schemeClr val="tx1"/>
            </a:solidFill>
            <a:ln w="31750" cap="flat" cmpd="sng" algn="ctr">
              <a:solidFill>
                <a:schemeClr val="tx1"/>
              </a:solidFill>
              <a:prstDash val="solid"/>
            </a:ln>
            <a:effectLst/>
          </p:spPr>
        </p:cxnSp>
        <p:cxnSp>
          <p:nvCxnSpPr>
            <p:cNvPr id="901" name="Straight Connector 900">
              <a:extLst>
                <a:ext uri="{FF2B5EF4-FFF2-40B4-BE49-F238E27FC236}">
                  <a16:creationId xmlns:a16="http://schemas.microsoft.com/office/drawing/2014/main" id="{A4503AC7-78F8-C114-AFCD-8C0DE1CCC202}"/>
                </a:ext>
              </a:extLst>
            </p:cNvPr>
            <p:cNvCxnSpPr>
              <a:cxnSpLocks/>
            </p:cNvCxnSpPr>
            <p:nvPr/>
          </p:nvCxnSpPr>
          <p:spPr>
            <a:xfrm flipH="1">
              <a:off x="7251226" y="5281075"/>
              <a:ext cx="239739" cy="0"/>
            </a:xfrm>
            <a:prstGeom prst="line">
              <a:avLst/>
            </a:prstGeom>
            <a:solidFill>
              <a:schemeClr val="tx1"/>
            </a:solidFill>
            <a:ln w="31750" cap="flat" cmpd="sng" algn="ctr">
              <a:solidFill>
                <a:srgbClr val="C00000"/>
              </a:solidFill>
              <a:prstDash val="solid"/>
            </a:ln>
            <a:effectLst/>
          </p:spPr>
        </p:cxnSp>
        <p:cxnSp>
          <p:nvCxnSpPr>
            <p:cNvPr id="902" name="Straight Connector 901">
              <a:extLst>
                <a:ext uri="{FF2B5EF4-FFF2-40B4-BE49-F238E27FC236}">
                  <a16:creationId xmlns:a16="http://schemas.microsoft.com/office/drawing/2014/main" id="{D6E44FDD-E4EB-EF3E-1C77-95D37E66A311}"/>
                </a:ext>
              </a:extLst>
            </p:cNvPr>
            <p:cNvCxnSpPr>
              <a:cxnSpLocks/>
            </p:cNvCxnSpPr>
            <p:nvPr/>
          </p:nvCxnSpPr>
          <p:spPr>
            <a:xfrm flipH="1">
              <a:off x="7246646" y="4901518"/>
              <a:ext cx="239739" cy="0"/>
            </a:xfrm>
            <a:prstGeom prst="line">
              <a:avLst/>
            </a:prstGeom>
            <a:solidFill>
              <a:schemeClr val="tx1"/>
            </a:solidFill>
            <a:ln w="31750" cap="flat" cmpd="sng" algn="ctr">
              <a:solidFill>
                <a:srgbClr val="C00000"/>
              </a:solidFill>
              <a:prstDash val="solid"/>
            </a:ln>
            <a:effectLst/>
          </p:spPr>
        </p:cxnSp>
        <p:cxnSp>
          <p:nvCxnSpPr>
            <p:cNvPr id="904" name="Straight Connector 903">
              <a:extLst>
                <a:ext uri="{FF2B5EF4-FFF2-40B4-BE49-F238E27FC236}">
                  <a16:creationId xmlns:a16="http://schemas.microsoft.com/office/drawing/2014/main" id="{11942570-220F-161F-722D-CA99368C4D28}"/>
                </a:ext>
              </a:extLst>
            </p:cNvPr>
            <p:cNvCxnSpPr>
              <a:cxnSpLocks/>
            </p:cNvCxnSpPr>
            <p:nvPr/>
          </p:nvCxnSpPr>
          <p:spPr>
            <a:xfrm>
              <a:off x="7256729" y="4592565"/>
              <a:ext cx="0" cy="323665"/>
            </a:xfrm>
            <a:prstGeom prst="line">
              <a:avLst/>
            </a:prstGeom>
            <a:ln w="317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7" name="Straight Connector 906">
              <a:extLst>
                <a:ext uri="{FF2B5EF4-FFF2-40B4-BE49-F238E27FC236}">
                  <a16:creationId xmlns:a16="http://schemas.microsoft.com/office/drawing/2014/main" id="{487CC21C-8CB7-282C-DF59-A1D0AC5E979F}"/>
                </a:ext>
              </a:extLst>
            </p:cNvPr>
            <p:cNvCxnSpPr>
              <a:cxnSpLocks/>
            </p:cNvCxnSpPr>
            <p:nvPr/>
          </p:nvCxnSpPr>
          <p:spPr>
            <a:xfrm>
              <a:off x="7256729" y="5268934"/>
              <a:ext cx="0" cy="323665"/>
            </a:xfrm>
            <a:prstGeom prst="line">
              <a:avLst/>
            </a:prstGeom>
            <a:ln w="317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8" name="Rectangle 797">
              <a:extLst>
                <a:ext uri="{FF2B5EF4-FFF2-40B4-BE49-F238E27FC236}">
                  <a16:creationId xmlns:a16="http://schemas.microsoft.com/office/drawing/2014/main" id="{A6C6DA5A-2812-DC6A-DD46-B2E4B2AD9CAE}"/>
                </a:ext>
              </a:extLst>
            </p:cNvPr>
            <p:cNvSpPr/>
            <p:nvPr/>
          </p:nvSpPr>
          <p:spPr>
            <a:xfrm>
              <a:off x="8045639" y="4923132"/>
              <a:ext cx="622286" cy="338554"/>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Sum</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00" name="Straight Connector 799">
              <a:extLst>
                <a:ext uri="{FF2B5EF4-FFF2-40B4-BE49-F238E27FC236}">
                  <a16:creationId xmlns:a16="http://schemas.microsoft.com/office/drawing/2014/main" id="{BC8CC195-6DFC-29FB-45A9-58CDBBDB57BE}"/>
                </a:ext>
              </a:extLst>
            </p:cNvPr>
            <p:cNvCxnSpPr>
              <a:cxnSpLocks/>
              <a:stCxn id="773" idx="6"/>
              <a:endCxn id="797" idx="6"/>
            </p:cNvCxnSpPr>
            <p:nvPr/>
          </p:nvCxnSpPr>
          <p:spPr>
            <a:xfrm flipV="1">
              <a:off x="7894108" y="5091123"/>
              <a:ext cx="202721" cy="1193"/>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97" name="Flowchart: Connector 11">
              <a:extLst>
                <a:ext uri="{FF2B5EF4-FFF2-40B4-BE49-F238E27FC236}">
                  <a16:creationId xmlns:a16="http://schemas.microsoft.com/office/drawing/2014/main" id="{0CBC1100-34E1-40DD-A673-5ED05C4EEA0D}"/>
                </a:ext>
              </a:extLst>
            </p:cNvPr>
            <p:cNvSpPr/>
            <p:nvPr/>
          </p:nvSpPr>
          <p:spPr>
            <a:xfrm>
              <a:off x="8032821" y="5057473"/>
              <a:ext cx="64008" cy="6730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773" name="Flowchart: Delay 3">
              <a:extLst>
                <a:ext uri="{FF2B5EF4-FFF2-40B4-BE49-F238E27FC236}">
                  <a16:creationId xmlns:a16="http://schemas.microsoft.com/office/drawing/2014/main" id="{6FAF895A-9979-77E9-0411-F9BD984867F3}"/>
                </a:ext>
              </a:extLst>
            </p:cNvPr>
            <p:cNvSpPr/>
            <p:nvPr/>
          </p:nvSpPr>
          <p:spPr>
            <a:xfrm>
              <a:off x="7403681" y="4847102"/>
              <a:ext cx="490427" cy="490428"/>
            </a:xfrm>
            <a:prstGeom prst="ellipse">
              <a:avLst/>
            </a:prstGeom>
            <a:solidFill>
              <a:schemeClr val="accent1">
                <a:lumMod val="20000"/>
                <a:lumOff val="80000"/>
              </a:schemeClr>
            </a:solidFill>
            <a:ln w="38100" cap="flat" cmpd="sng" algn="ctr">
              <a:solidFill>
                <a:srgbClr val="C00000"/>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C00000"/>
                  </a:solidFill>
                  <a:effectLst/>
                  <a:uLnTx/>
                  <a:uFillTx/>
                  <a:latin typeface="Avenir Next" panose="020B0503020202020204" pitchFamily="34" charset="0"/>
                </a:rPr>
                <a:t>MAJ</a:t>
              </a:r>
            </a:p>
          </p:txBody>
        </p:sp>
        <p:cxnSp>
          <p:nvCxnSpPr>
            <p:cNvPr id="908" name="Straight Connector 907">
              <a:extLst>
                <a:ext uri="{FF2B5EF4-FFF2-40B4-BE49-F238E27FC236}">
                  <a16:creationId xmlns:a16="http://schemas.microsoft.com/office/drawing/2014/main" id="{1C61309B-E01B-522F-30A0-6CC5845F3976}"/>
                </a:ext>
              </a:extLst>
            </p:cNvPr>
            <p:cNvCxnSpPr>
              <a:cxnSpLocks/>
              <a:endCxn id="771" idx="6"/>
            </p:cNvCxnSpPr>
            <p:nvPr/>
          </p:nvCxnSpPr>
          <p:spPr>
            <a:xfrm flipH="1">
              <a:off x="7033739" y="5583357"/>
              <a:ext cx="237302" cy="0"/>
            </a:xfrm>
            <a:prstGeom prst="line">
              <a:avLst/>
            </a:prstGeom>
            <a:solidFill>
              <a:schemeClr val="tx1"/>
            </a:solidFill>
            <a:ln w="31750" cap="flat" cmpd="sng" algn="ctr">
              <a:solidFill>
                <a:srgbClr val="C00000"/>
              </a:solidFill>
              <a:prstDash val="solid"/>
            </a:ln>
            <a:effectLst/>
          </p:spPr>
        </p:cxnSp>
        <p:sp>
          <p:nvSpPr>
            <p:cNvPr id="916" name="Flowchart: Connector 11">
              <a:extLst>
                <a:ext uri="{FF2B5EF4-FFF2-40B4-BE49-F238E27FC236}">
                  <a16:creationId xmlns:a16="http://schemas.microsoft.com/office/drawing/2014/main" id="{8F9500A0-53F1-5763-1AE9-6D9D9F0395F3}"/>
                </a:ext>
              </a:extLst>
            </p:cNvPr>
            <p:cNvSpPr/>
            <p:nvPr/>
          </p:nvSpPr>
          <p:spPr>
            <a:xfrm>
              <a:off x="6549492" y="5735011"/>
              <a:ext cx="64008" cy="67300"/>
            </a:xfrm>
            <a:prstGeom prst="flowChartConnector">
              <a:avLst/>
            </a:prstGeom>
            <a:solidFill>
              <a:schemeClr val="bg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917" name="Flowchart: Connector 11">
              <a:extLst>
                <a:ext uri="{FF2B5EF4-FFF2-40B4-BE49-F238E27FC236}">
                  <a16:creationId xmlns:a16="http://schemas.microsoft.com/office/drawing/2014/main" id="{118413F0-7795-918C-792B-CAAFDCEC05C1}"/>
                </a:ext>
              </a:extLst>
            </p:cNvPr>
            <p:cNvSpPr/>
            <p:nvPr/>
          </p:nvSpPr>
          <p:spPr>
            <a:xfrm>
              <a:off x="7415160" y="4864737"/>
              <a:ext cx="64008" cy="67300"/>
            </a:xfrm>
            <a:prstGeom prst="flowChartConnector">
              <a:avLst/>
            </a:prstGeom>
            <a:solidFill>
              <a:schemeClr val="bg1"/>
            </a:solidFill>
            <a:ln w="25400" cap="flat" cmpd="sng" algn="ctr">
              <a:solidFill>
                <a:srgbClr val="C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919" name="Rectangle 918">
              <a:extLst>
                <a:ext uri="{FF2B5EF4-FFF2-40B4-BE49-F238E27FC236}">
                  <a16:creationId xmlns:a16="http://schemas.microsoft.com/office/drawing/2014/main" id="{A682C979-5100-CE30-D6AD-F38CFF005AA0}"/>
                </a:ext>
              </a:extLst>
            </p:cNvPr>
            <p:cNvSpPr/>
            <p:nvPr/>
          </p:nvSpPr>
          <p:spPr>
            <a:xfrm>
              <a:off x="8045639" y="4432040"/>
              <a:ext cx="548548" cy="338554"/>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prstClr val="black"/>
                  </a:solidFill>
                  <a:effectLst/>
                  <a:uLnTx/>
                  <a:uFillTx/>
                  <a:latin typeface="Avenir Next" panose="020B0503020202020204" pitchFamily="34" charset="0"/>
                </a:rPr>
                <a:t>out</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sp>
          <p:nvSpPr>
            <p:cNvPr id="921" name="Flowchart: Connector 11">
              <a:extLst>
                <a:ext uri="{FF2B5EF4-FFF2-40B4-BE49-F238E27FC236}">
                  <a16:creationId xmlns:a16="http://schemas.microsoft.com/office/drawing/2014/main" id="{F4C1BA72-7FD1-1DAC-5B90-01E5740E5E5E}"/>
                </a:ext>
              </a:extLst>
            </p:cNvPr>
            <p:cNvSpPr/>
            <p:nvPr/>
          </p:nvSpPr>
          <p:spPr>
            <a:xfrm>
              <a:off x="8032821" y="4566381"/>
              <a:ext cx="64008" cy="6730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cxnSp>
        <p:nvCxnSpPr>
          <p:cNvPr id="898" name="Straight Connector 897">
            <a:extLst>
              <a:ext uri="{FF2B5EF4-FFF2-40B4-BE49-F238E27FC236}">
                <a16:creationId xmlns:a16="http://schemas.microsoft.com/office/drawing/2014/main" id="{4BDDE529-15A3-EAC8-1C9F-790F799507C8}"/>
              </a:ext>
            </a:extLst>
          </p:cNvPr>
          <p:cNvCxnSpPr>
            <a:cxnSpLocks/>
          </p:cNvCxnSpPr>
          <p:nvPr/>
        </p:nvCxnSpPr>
        <p:spPr>
          <a:xfrm>
            <a:off x="8205951" y="3313788"/>
            <a:ext cx="46530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950" name="Group 949">
            <a:extLst>
              <a:ext uri="{FF2B5EF4-FFF2-40B4-BE49-F238E27FC236}">
                <a16:creationId xmlns:a16="http://schemas.microsoft.com/office/drawing/2014/main" id="{04D8956F-74F3-8CAA-DFBD-580DF5A28E06}"/>
              </a:ext>
            </a:extLst>
          </p:cNvPr>
          <p:cNvGrpSpPr/>
          <p:nvPr/>
        </p:nvGrpSpPr>
        <p:grpSpPr>
          <a:xfrm>
            <a:off x="1729338" y="3087751"/>
            <a:ext cx="1414038" cy="191087"/>
            <a:chOff x="1828799" y="2017072"/>
            <a:chExt cx="1414038" cy="191087"/>
          </a:xfrm>
          <a:solidFill>
            <a:srgbClr val="1A82C4"/>
          </a:solidFill>
        </p:grpSpPr>
        <p:sp>
          <p:nvSpPr>
            <p:cNvPr id="951" name="DRAM">
              <a:extLst>
                <a:ext uri="{FF2B5EF4-FFF2-40B4-BE49-F238E27FC236}">
                  <a16:creationId xmlns:a16="http://schemas.microsoft.com/office/drawing/2014/main" id="{EDF0538A-1908-254A-AAE2-1647E9B937FE}"/>
                </a:ext>
              </a:extLst>
            </p:cNvPr>
            <p:cNvSpPr/>
            <p:nvPr/>
          </p:nvSpPr>
          <p:spPr>
            <a:xfrm rot="5400000">
              <a:off x="18479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952" name="Straight Connector 951">
              <a:extLst>
                <a:ext uri="{FF2B5EF4-FFF2-40B4-BE49-F238E27FC236}">
                  <a16:creationId xmlns:a16="http://schemas.microsoft.com/office/drawing/2014/main" id="{249D6ECE-0572-44D0-4BE0-BF8896FD2CC3}"/>
                </a:ext>
              </a:extLst>
            </p:cNvPr>
            <p:cNvCxnSpPr>
              <a:cxnSpLocks/>
              <a:stCxn id="957" idx="6"/>
              <a:endCxn id="951" idx="0"/>
            </p:cNvCxnSpPr>
            <p:nvPr/>
          </p:nvCxnSpPr>
          <p:spPr>
            <a:xfrm flipH="1">
              <a:off x="20581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953" name="Oval 952">
              <a:extLst>
                <a:ext uri="{FF2B5EF4-FFF2-40B4-BE49-F238E27FC236}">
                  <a16:creationId xmlns:a16="http://schemas.microsoft.com/office/drawing/2014/main" id="{A03EE905-BE10-1F74-6EED-C8D2858040EF}"/>
                </a:ext>
              </a:extLst>
            </p:cNvPr>
            <p:cNvSpPr/>
            <p:nvPr/>
          </p:nvSpPr>
          <p:spPr>
            <a:xfrm>
              <a:off x="2134538"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54" name="Oval 953">
              <a:extLst>
                <a:ext uri="{FF2B5EF4-FFF2-40B4-BE49-F238E27FC236}">
                  <a16:creationId xmlns:a16="http://schemas.microsoft.com/office/drawing/2014/main" id="{684D0E5E-3B4F-0949-5899-BB2BA319C075}"/>
                </a:ext>
              </a:extLst>
            </p:cNvPr>
            <p:cNvSpPr/>
            <p:nvPr/>
          </p:nvSpPr>
          <p:spPr>
            <a:xfrm>
              <a:off x="2363841"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55" name="Oval 954">
              <a:extLst>
                <a:ext uri="{FF2B5EF4-FFF2-40B4-BE49-F238E27FC236}">
                  <a16:creationId xmlns:a16="http://schemas.microsoft.com/office/drawing/2014/main" id="{7D63B5CB-E94E-277F-ECBA-ED464B1FDB4A}"/>
                </a:ext>
              </a:extLst>
            </p:cNvPr>
            <p:cNvSpPr/>
            <p:nvPr/>
          </p:nvSpPr>
          <p:spPr>
            <a:xfrm>
              <a:off x="2593144"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56" name="Oval 955">
              <a:extLst>
                <a:ext uri="{FF2B5EF4-FFF2-40B4-BE49-F238E27FC236}">
                  <a16:creationId xmlns:a16="http://schemas.microsoft.com/office/drawing/2014/main" id="{ADC02487-FA43-A889-9490-29DDAFE63EC4}"/>
                </a:ext>
              </a:extLst>
            </p:cNvPr>
            <p:cNvSpPr/>
            <p:nvPr/>
          </p:nvSpPr>
          <p:spPr>
            <a:xfrm>
              <a:off x="2822448"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957" name="Oval 956">
              <a:extLst>
                <a:ext uri="{FF2B5EF4-FFF2-40B4-BE49-F238E27FC236}">
                  <a16:creationId xmlns:a16="http://schemas.microsoft.com/office/drawing/2014/main" id="{685F1284-2DA0-6B9A-511A-A7ABE2EFA94C}"/>
                </a:ext>
              </a:extLst>
            </p:cNvPr>
            <p:cNvSpPr/>
            <p:nvPr/>
          </p:nvSpPr>
          <p:spPr>
            <a:xfrm>
              <a:off x="3051751"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958" name="Group 957">
            <a:extLst>
              <a:ext uri="{FF2B5EF4-FFF2-40B4-BE49-F238E27FC236}">
                <a16:creationId xmlns:a16="http://schemas.microsoft.com/office/drawing/2014/main" id="{939E3065-160C-6409-75DF-937B40276AD2}"/>
              </a:ext>
            </a:extLst>
          </p:cNvPr>
          <p:cNvGrpSpPr/>
          <p:nvPr/>
        </p:nvGrpSpPr>
        <p:grpSpPr>
          <a:xfrm>
            <a:off x="3286866" y="3087751"/>
            <a:ext cx="1414038" cy="191087"/>
            <a:chOff x="3386327" y="2017072"/>
            <a:chExt cx="1414038" cy="191087"/>
          </a:xfrm>
          <a:solidFill>
            <a:srgbClr val="1A82C4"/>
          </a:solidFill>
        </p:grpSpPr>
        <p:sp>
          <p:nvSpPr>
            <p:cNvPr id="959" name="DRAM">
              <a:extLst>
                <a:ext uri="{FF2B5EF4-FFF2-40B4-BE49-F238E27FC236}">
                  <a16:creationId xmlns:a16="http://schemas.microsoft.com/office/drawing/2014/main" id="{B81BF297-01EB-3CE3-0A5E-2E14BD9C065C}"/>
                </a:ext>
              </a:extLst>
            </p:cNvPr>
            <p:cNvSpPr/>
            <p:nvPr/>
          </p:nvSpPr>
          <p:spPr>
            <a:xfrm rot="5400000">
              <a:off x="34054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44" name="Straight Connector 643">
              <a:extLst>
                <a:ext uri="{FF2B5EF4-FFF2-40B4-BE49-F238E27FC236}">
                  <a16:creationId xmlns:a16="http://schemas.microsoft.com/office/drawing/2014/main" id="{EA70908C-58BA-17B9-1D35-D3C7DA77F7D9}"/>
                </a:ext>
              </a:extLst>
            </p:cNvPr>
            <p:cNvCxnSpPr>
              <a:cxnSpLocks/>
              <a:endCxn id="959" idx="0"/>
            </p:cNvCxnSpPr>
            <p:nvPr/>
          </p:nvCxnSpPr>
          <p:spPr>
            <a:xfrm flipH="1" flipV="1">
              <a:off x="3615631" y="2112616"/>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45" name="Oval 644">
              <a:extLst>
                <a:ext uri="{FF2B5EF4-FFF2-40B4-BE49-F238E27FC236}">
                  <a16:creationId xmlns:a16="http://schemas.microsoft.com/office/drawing/2014/main" id="{CE0FB363-4422-B3B7-501D-71716FFCE094}"/>
                </a:ext>
              </a:extLst>
            </p:cNvPr>
            <p:cNvSpPr/>
            <p:nvPr/>
          </p:nvSpPr>
          <p:spPr>
            <a:xfrm>
              <a:off x="3692066"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6" name="Oval 645">
              <a:extLst>
                <a:ext uri="{FF2B5EF4-FFF2-40B4-BE49-F238E27FC236}">
                  <a16:creationId xmlns:a16="http://schemas.microsoft.com/office/drawing/2014/main" id="{9135CB71-61BD-9C7C-EAE7-F2251B1A3239}"/>
                </a:ext>
              </a:extLst>
            </p:cNvPr>
            <p:cNvSpPr/>
            <p:nvPr/>
          </p:nvSpPr>
          <p:spPr>
            <a:xfrm>
              <a:off x="3921369"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7" name="Oval 646">
              <a:extLst>
                <a:ext uri="{FF2B5EF4-FFF2-40B4-BE49-F238E27FC236}">
                  <a16:creationId xmlns:a16="http://schemas.microsoft.com/office/drawing/2014/main" id="{A99606D9-6C7D-E59B-5AA7-3EB64C6DAA7A}"/>
                </a:ext>
              </a:extLst>
            </p:cNvPr>
            <p:cNvSpPr/>
            <p:nvPr/>
          </p:nvSpPr>
          <p:spPr>
            <a:xfrm>
              <a:off x="4150672"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8" name="Oval 647">
              <a:extLst>
                <a:ext uri="{FF2B5EF4-FFF2-40B4-BE49-F238E27FC236}">
                  <a16:creationId xmlns:a16="http://schemas.microsoft.com/office/drawing/2014/main" id="{B629272D-5047-175F-0045-A8EC069B6A27}"/>
                </a:ext>
              </a:extLst>
            </p:cNvPr>
            <p:cNvSpPr/>
            <p:nvPr/>
          </p:nvSpPr>
          <p:spPr>
            <a:xfrm>
              <a:off x="4379976"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49" name="Oval 648">
              <a:extLst>
                <a:ext uri="{FF2B5EF4-FFF2-40B4-BE49-F238E27FC236}">
                  <a16:creationId xmlns:a16="http://schemas.microsoft.com/office/drawing/2014/main" id="{05E411BB-2EB7-3E43-4B8A-A01761923928}"/>
                </a:ext>
              </a:extLst>
            </p:cNvPr>
            <p:cNvSpPr/>
            <p:nvPr/>
          </p:nvSpPr>
          <p:spPr>
            <a:xfrm>
              <a:off x="4609279"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50" name="Group 649">
            <a:extLst>
              <a:ext uri="{FF2B5EF4-FFF2-40B4-BE49-F238E27FC236}">
                <a16:creationId xmlns:a16="http://schemas.microsoft.com/office/drawing/2014/main" id="{41664A5C-E10A-2687-7538-02D3986A5B16}"/>
              </a:ext>
            </a:extLst>
          </p:cNvPr>
          <p:cNvGrpSpPr/>
          <p:nvPr/>
        </p:nvGrpSpPr>
        <p:grpSpPr>
          <a:xfrm>
            <a:off x="4853538" y="3087751"/>
            <a:ext cx="1414038" cy="191087"/>
            <a:chOff x="4952999" y="2017072"/>
            <a:chExt cx="1414038" cy="191087"/>
          </a:xfrm>
          <a:solidFill>
            <a:srgbClr val="1A82C4"/>
          </a:solidFill>
        </p:grpSpPr>
        <p:sp>
          <p:nvSpPr>
            <p:cNvPr id="651" name="DRAM">
              <a:extLst>
                <a:ext uri="{FF2B5EF4-FFF2-40B4-BE49-F238E27FC236}">
                  <a16:creationId xmlns:a16="http://schemas.microsoft.com/office/drawing/2014/main" id="{3880C4B5-B33B-BE6F-8E16-2C03C4625E62}"/>
                </a:ext>
              </a:extLst>
            </p:cNvPr>
            <p:cNvSpPr/>
            <p:nvPr/>
          </p:nvSpPr>
          <p:spPr>
            <a:xfrm rot="5400000">
              <a:off x="4972108"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52" name="Straight Connector 651">
              <a:extLst>
                <a:ext uri="{FF2B5EF4-FFF2-40B4-BE49-F238E27FC236}">
                  <a16:creationId xmlns:a16="http://schemas.microsoft.com/office/drawing/2014/main" id="{F8E9C70A-287F-1D67-9878-BD4C017EF26D}"/>
                </a:ext>
              </a:extLst>
            </p:cNvPr>
            <p:cNvCxnSpPr>
              <a:cxnSpLocks/>
              <a:stCxn id="657" idx="6"/>
              <a:endCxn id="651" idx="0"/>
            </p:cNvCxnSpPr>
            <p:nvPr/>
          </p:nvCxnSpPr>
          <p:spPr>
            <a:xfrm flipH="1">
              <a:off x="5182303"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53" name="Oval 652">
              <a:extLst>
                <a:ext uri="{FF2B5EF4-FFF2-40B4-BE49-F238E27FC236}">
                  <a16:creationId xmlns:a16="http://schemas.microsoft.com/office/drawing/2014/main" id="{6AD19748-49B6-502F-F299-0F1F6799CB44}"/>
                </a:ext>
              </a:extLst>
            </p:cNvPr>
            <p:cNvSpPr/>
            <p:nvPr/>
          </p:nvSpPr>
          <p:spPr>
            <a:xfrm>
              <a:off x="5258738"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54" name="Oval 653">
              <a:extLst>
                <a:ext uri="{FF2B5EF4-FFF2-40B4-BE49-F238E27FC236}">
                  <a16:creationId xmlns:a16="http://schemas.microsoft.com/office/drawing/2014/main" id="{8DC7A628-688C-4B48-4838-FFE44C8782D6}"/>
                </a:ext>
              </a:extLst>
            </p:cNvPr>
            <p:cNvSpPr/>
            <p:nvPr/>
          </p:nvSpPr>
          <p:spPr>
            <a:xfrm>
              <a:off x="5488041"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55" name="Oval 654">
              <a:extLst>
                <a:ext uri="{FF2B5EF4-FFF2-40B4-BE49-F238E27FC236}">
                  <a16:creationId xmlns:a16="http://schemas.microsoft.com/office/drawing/2014/main" id="{E493C01E-F1AA-6794-3E34-7AC7D3FDD49D}"/>
                </a:ext>
              </a:extLst>
            </p:cNvPr>
            <p:cNvSpPr/>
            <p:nvPr/>
          </p:nvSpPr>
          <p:spPr>
            <a:xfrm>
              <a:off x="5717344"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56" name="Oval 655">
              <a:extLst>
                <a:ext uri="{FF2B5EF4-FFF2-40B4-BE49-F238E27FC236}">
                  <a16:creationId xmlns:a16="http://schemas.microsoft.com/office/drawing/2014/main" id="{6EA346CC-AF34-40DC-3E71-4BB466415EB8}"/>
                </a:ext>
              </a:extLst>
            </p:cNvPr>
            <p:cNvSpPr/>
            <p:nvPr/>
          </p:nvSpPr>
          <p:spPr>
            <a:xfrm>
              <a:off x="5946648"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57" name="Oval 656">
              <a:extLst>
                <a:ext uri="{FF2B5EF4-FFF2-40B4-BE49-F238E27FC236}">
                  <a16:creationId xmlns:a16="http://schemas.microsoft.com/office/drawing/2014/main" id="{E2461EE5-61F1-0745-A2E3-74B511153482}"/>
                </a:ext>
              </a:extLst>
            </p:cNvPr>
            <p:cNvSpPr/>
            <p:nvPr/>
          </p:nvSpPr>
          <p:spPr>
            <a:xfrm>
              <a:off x="6175951"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658" name="Group 657">
            <a:extLst>
              <a:ext uri="{FF2B5EF4-FFF2-40B4-BE49-F238E27FC236}">
                <a16:creationId xmlns:a16="http://schemas.microsoft.com/office/drawing/2014/main" id="{4CC49533-D5F9-BAD2-7178-48046661C56A}"/>
              </a:ext>
            </a:extLst>
          </p:cNvPr>
          <p:cNvGrpSpPr/>
          <p:nvPr/>
        </p:nvGrpSpPr>
        <p:grpSpPr>
          <a:xfrm>
            <a:off x="6418949" y="3087751"/>
            <a:ext cx="1414038" cy="191087"/>
            <a:chOff x="6510527" y="2017072"/>
            <a:chExt cx="1414038" cy="191087"/>
          </a:xfrm>
          <a:solidFill>
            <a:srgbClr val="1A82C4"/>
          </a:solidFill>
        </p:grpSpPr>
        <p:sp>
          <p:nvSpPr>
            <p:cNvPr id="659" name="DRAM">
              <a:extLst>
                <a:ext uri="{FF2B5EF4-FFF2-40B4-BE49-F238E27FC236}">
                  <a16:creationId xmlns:a16="http://schemas.microsoft.com/office/drawing/2014/main" id="{65FDFB1C-F47A-C72A-67B6-2E7BC506203B}"/>
                </a:ext>
              </a:extLst>
            </p:cNvPr>
            <p:cNvSpPr/>
            <p:nvPr/>
          </p:nvSpPr>
          <p:spPr>
            <a:xfrm rot="5400000">
              <a:off x="6529636" y="1997964"/>
              <a:ext cx="191086" cy="229303"/>
            </a:xfrm>
            <a:prstGeom prst="roundRect">
              <a:avLst>
                <a:gd name="adj" fmla="val 11319"/>
              </a:avLst>
            </a:prstGeom>
            <a:solidFill>
              <a:schemeClr val="accent1">
                <a:lumMod val="60000"/>
                <a:lumOff val="40000"/>
              </a:schemeClr>
            </a:solidFill>
            <a:ln w="254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cxnSp>
          <p:nvCxnSpPr>
            <p:cNvPr id="660" name="Straight Connector 659">
              <a:extLst>
                <a:ext uri="{FF2B5EF4-FFF2-40B4-BE49-F238E27FC236}">
                  <a16:creationId xmlns:a16="http://schemas.microsoft.com/office/drawing/2014/main" id="{73D75277-76A2-A999-4392-957E01F76059}"/>
                </a:ext>
              </a:extLst>
            </p:cNvPr>
            <p:cNvCxnSpPr>
              <a:cxnSpLocks/>
              <a:stCxn id="668" idx="6"/>
              <a:endCxn id="659" idx="0"/>
            </p:cNvCxnSpPr>
            <p:nvPr/>
          </p:nvCxnSpPr>
          <p:spPr>
            <a:xfrm flipH="1">
              <a:off x="6739831" y="2112615"/>
              <a:ext cx="1184734" cy="1"/>
            </a:xfrm>
            <a:prstGeom prst="line">
              <a:avLst/>
            </a:prstGeom>
            <a:grpFill/>
            <a:ln w="2540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661" name="Oval 660">
              <a:extLst>
                <a:ext uri="{FF2B5EF4-FFF2-40B4-BE49-F238E27FC236}">
                  <a16:creationId xmlns:a16="http://schemas.microsoft.com/office/drawing/2014/main" id="{37981439-E3A4-169D-6A77-B8244192F7F6}"/>
                </a:ext>
              </a:extLst>
            </p:cNvPr>
            <p:cNvSpPr/>
            <p:nvPr/>
          </p:nvSpPr>
          <p:spPr>
            <a:xfrm>
              <a:off x="6816266"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62" name="Oval 661">
              <a:extLst>
                <a:ext uri="{FF2B5EF4-FFF2-40B4-BE49-F238E27FC236}">
                  <a16:creationId xmlns:a16="http://schemas.microsoft.com/office/drawing/2014/main" id="{F5809AB6-7789-F6FD-1148-3887DA645729}"/>
                </a:ext>
              </a:extLst>
            </p:cNvPr>
            <p:cNvSpPr/>
            <p:nvPr/>
          </p:nvSpPr>
          <p:spPr>
            <a:xfrm>
              <a:off x="7045569"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63" name="Oval 662">
              <a:extLst>
                <a:ext uri="{FF2B5EF4-FFF2-40B4-BE49-F238E27FC236}">
                  <a16:creationId xmlns:a16="http://schemas.microsoft.com/office/drawing/2014/main" id="{D07257B6-63CD-5A99-41E5-A9E2932A21E3}"/>
                </a:ext>
              </a:extLst>
            </p:cNvPr>
            <p:cNvSpPr/>
            <p:nvPr/>
          </p:nvSpPr>
          <p:spPr>
            <a:xfrm>
              <a:off x="7274872"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65" name="Oval 664">
              <a:extLst>
                <a:ext uri="{FF2B5EF4-FFF2-40B4-BE49-F238E27FC236}">
                  <a16:creationId xmlns:a16="http://schemas.microsoft.com/office/drawing/2014/main" id="{BC996F2D-ADD3-98C4-7DDB-049126587E2F}"/>
                </a:ext>
              </a:extLst>
            </p:cNvPr>
            <p:cNvSpPr/>
            <p:nvPr/>
          </p:nvSpPr>
          <p:spPr>
            <a:xfrm>
              <a:off x="7504176"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668" name="Oval 667">
              <a:extLst>
                <a:ext uri="{FF2B5EF4-FFF2-40B4-BE49-F238E27FC236}">
                  <a16:creationId xmlns:a16="http://schemas.microsoft.com/office/drawing/2014/main" id="{5B49B650-60CE-1D5C-427A-C6CF6F5DC9CD}"/>
                </a:ext>
              </a:extLst>
            </p:cNvPr>
            <p:cNvSpPr/>
            <p:nvPr/>
          </p:nvSpPr>
          <p:spPr>
            <a:xfrm>
              <a:off x="7733479" y="2017072"/>
              <a:ext cx="191086" cy="191086"/>
            </a:xfrm>
            <a:prstGeom prst="ellipse">
              <a:avLst/>
            </a:prstGeom>
            <a:solidFill>
              <a:srgbClr val="FFCA39"/>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cxnSp>
        <p:nvCxnSpPr>
          <p:cNvPr id="670" name="Straight Connector 669">
            <a:extLst>
              <a:ext uri="{FF2B5EF4-FFF2-40B4-BE49-F238E27FC236}">
                <a16:creationId xmlns:a16="http://schemas.microsoft.com/office/drawing/2014/main" id="{1AA41C49-77ED-3B38-E7D9-ECE2E54EF58E}"/>
              </a:ext>
            </a:extLst>
          </p:cNvPr>
          <p:cNvCxnSpPr>
            <a:cxnSpLocks/>
          </p:cNvCxnSpPr>
          <p:nvPr/>
        </p:nvCxnSpPr>
        <p:spPr>
          <a:xfrm flipH="1">
            <a:off x="7142690" y="4725648"/>
            <a:ext cx="197360" cy="0"/>
          </a:xfrm>
          <a:prstGeom prst="line">
            <a:avLst/>
          </a:prstGeom>
          <a:solidFill>
            <a:schemeClr val="tx1"/>
          </a:solidFill>
          <a:ln w="31750" cap="flat" cmpd="sng" algn="ctr">
            <a:solidFill>
              <a:srgbClr val="C00000"/>
            </a:solidFill>
            <a:prstDash val="solid"/>
          </a:ln>
          <a:effectLst/>
        </p:spPr>
      </p:cxnSp>
    </p:spTree>
    <p:extLst>
      <p:ext uri="{BB962C8B-B14F-4D97-AF65-F5344CB8AC3E}">
        <p14:creationId xmlns:p14="http://schemas.microsoft.com/office/powerpoint/2010/main" val="392870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500"/>
                                        <p:tgtEl>
                                          <p:spTgt spid="546"/>
                                        </p:tgtEl>
                                      </p:cBhvr>
                                    </p:animEffect>
                                  </p:childTnLst>
                                </p:cTn>
                              </p:par>
                              <p:par>
                                <p:cTn id="8" presetID="22" presetClass="entr" presetSubtype="8" fill="hold" nodeType="withEffect">
                                  <p:stCondLst>
                                    <p:cond delay="0"/>
                                  </p:stCondLst>
                                  <p:childTnLst>
                                    <p:set>
                                      <p:cBhvr>
                                        <p:cTn id="9" dur="1" fill="hold">
                                          <p:stCondLst>
                                            <p:cond delay="0"/>
                                          </p:stCondLst>
                                        </p:cTn>
                                        <p:tgtEl>
                                          <p:spTgt spid="553"/>
                                        </p:tgtEl>
                                        <p:attrNameLst>
                                          <p:attrName>style.visibility</p:attrName>
                                        </p:attrNameLst>
                                      </p:cBhvr>
                                      <p:to>
                                        <p:strVal val="visible"/>
                                      </p:to>
                                    </p:set>
                                    <p:animEffect transition="in" filter="wipe(left)">
                                      <p:cBhvr>
                                        <p:cTn id="10" dur="500"/>
                                        <p:tgtEl>
                                          <p:spTgt spid="553"/>
                                        </p:tgtEl>
                                      </p:cBhvr>
                                    </p:animEffect>
                                  </p:childTnLst>
                                </p:cTn>
                              </p:par>
                              <p:par>
                                <p:cTn id="11" presetID="22" presetClass="entr" presetSubtype="1" fill="hold" nodeType="withEffect">
                                  <p:stCondLst>
                                    <p:cond delay="0"/>
                                  </p:stCondLst>
                                  <p:childTnLst>
                                    <p:set>
                                      <p:cBhvr>
                                        <p:cTn id="12" dur="1" fill="hold">
                                          <p:stCondLst>
                                            <p:cond delay="0"/>
                                          </p:stCondLst>
                                        </p:cTn>
                                        <p:tgtEl>
                                          <p:spTgt spid="554"/>
                                        </p:tgtEl>
                                        <p:attrNameLst>
                                          <p:attrName>style.visibility</p:attrName>
                                        </p:attrNameLst>
                                      </p:cBhvr>
                                      <p:to>
                                        <p:strVal val="visible"/>
                                      </p:to>
                                    </p:set>
                                    <p:animEffect transition="in" filter="wipe(up)">
                                      <p:cBhvr>
                                        <p:cTn id="13" dur="500"/>
                                        <p:tgtEl>
                                          <p:spTgt spid="554"/>
                                        </p:tgtEl>
                                      </p:cBhvr>
                                    </p:animEffect>
                                  </p:childTnLst>
                                </p:cTn>
                              </p:par>
                              <p:par>
                                <p:cTn id="14" presetID="22" presetClass="entr" presetSubtype="8"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par>
                                <p:cTn id="17" presetID="22" presetClass="entr" presetSubtype="8" fill="hold" nodeType="withEffect">
                                  <p:stCondLst>
                                    <p:cond delay="0"/>
                                  </p:stCondLst>
                                  <p:childTnLst>
                                    <p:set>
                                      <p:cBhvr>
                                        <p:cTn id="18" dur="1" fill="hold">
                                          <p:stCondLst>
                                            <p:cond delay="0"/>
                                          </p:stCondLst>
                                        </p:cTn>
                                        <p:tgtEl>
                                          <p:spTgt spid="612"/>
                                        </p:tgtEl>
                                        <p:attrNameLst>
                                          <p:attrName>style.visibility</p:attrName>
                                        </p:attrNameLst>
                                      </p:cBhvr>
                                      <p:to>
                                        <p:strVal val="visible"/>
                                      </p:to>
                                    </p:set>
                                    <p:animEffect transition="in" filter="wipe(left)">
                                      <p:cBhvr>
                                        <p:cTn id="19" dur="500"/>
                                        <p:tgtEl>
                                          <p:spTgt spid="612"/>
                                        </p:tgtEl>
                                      </p:cBhvr>
                                    </p:animEffect>
                                  </p:childTnLst>
                                </p:cTn>
                              </p:par>
                              <p:par>
                                <p:cTn id="20" presetID="22" presetClass="entr" presetSubtype="1" fill="hold" nodeType="withEffect">
                                  <p:stCondLst>
                                    <p:cond delay="0"/>
                                  </p:stCondLst>
                                  <p:childTnLst>
                                    <p:set>
                                      <p:cBhvr>
                                        <p:cTn id="21" dur="1" fill="hold">
                                          <p:stCondLst>
                                            <p:cond delay="0"/>
                                          </p:stCondLst>
                                        </p:cTn>
                                        <p:tgtEl>
                                          <p:spTgt spid="555"/>
                                        </p:tgtEl>
                                        <p:attrNameLst>
                                          <p:attrName>style.visibility</p:attrName>
                                        </p:attrNameLst>
                                      </p:cBhvr>
                                      <p:to>
                                        <p:strVal val="visible"/>
                                      </p:to>
                                    </p:set>
                                    <p:animEffect transition="in" filter="wipe(up)">
                                      <p:cBhvr>
                                        <p:cTn id="22" dur="500"/>
                                        <p:tgtEl>
                                          <p:spTgt spid="555"/>
                                        </p:tgtEl>
                                      </p:cBhvr>
                                    </p:animEffect>
                                  </p:childTnLst>
                                </p:cTn>
                              </p:par>
                              <p:par>
                                <p:cTn id="23" presetID="22" presetClass="entr" presetSubtype="8"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nodeType="withEffect">
                                  <p:stCondLst>
                                    <p:cond delay="0"/>
                                  </p:stCondLst>
                                  <p:childTnLst>
                                    <p:set>
                                      <p:cBhvr>
                                        <p:cTn id="27" dur="1" fill="hold">
                                          <p:stCondLst>
                                            <p:cond delay="0"/>
                                          </p:stCondLst>
                                        </p:cTn>
                                        <p:tgtEl>
                                          <p:spTgt spid="620"/>
                                        </p:tgtEl>
                                        <p:attrNameLst>
                                          <p:attrName>style.visibility</p:attrName>
                                        </p:attrNameLst>
                                      </p:cBhvr>
                                      <p:to>
                                        <p:strVal val="visible"/>
                                      </p:to>
                                    </p:set>
                                    <p:animEffect transition="in" filter="wipe(left)">
                                      <p:cBhvr>
                                        <p:cTn id="28" dur="500"/>
                                        <p:tgtEl>
                                          <p:spTgt spid="620"/>
                                        </p:tgtEl>
                                      </p:cBhvr>
                                    </p:animEffect>
                                  </p:childTnLst>
                                </p:cTn>
                              </p:par>
                              <p:par>
                                <p:cTn id="29" presetID="22" presetClass="entr" presetSubtype="1" fill="hold" nodeType="withEffect">
                                  <p:stCondLst>
                                    <p:cond delay="0"/>
                                  </p:stCondLst>
                                  <p:childTnLst>
                                    <p:set>
                                      <p:cBhvr>
                                        <p:cTn id="30" dur="1" fill="hold">
                                          <p:stCondLst>
                                            <p:cond delay="0"/>
                                          </p:stCondLst>
                                        </p:cTn>
                                        <p:tgtEl>
                                          <p:spTgt spid="556"/>
                                        </p:tgtEl>
                                        <p:attrNameLst>
                                          <p:attrName>style.visibility</p:attrName>
                                        </p:attrNameLst>
                                      </p:cBhvr>
                                      <p:to>
                                        <p:strVal val="visible"/>
                                      </p:to>
                                    </p:set>
                                    <p:animEffect transition="in" filter="wipe(up)">
                                      <p:cBhvr>
                                        <p:cTn id="31" dur="500"/>
                                        <p:tgtEl>
                                          <p:spTgt spid="556"/>
                                        </p:tgtEl>
                                      </p:cBhvr>
                                    </p:animEffect>
                                  </p:childTnLst>
                                </p:cTn>
                              </p:par>
                              <p:par>
                                <p:cTn id="32" presetID="22" presetClass="entr" presetSubtype="8"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par>
                                <p:cTn id="35" presetID="22" presetClass="entr" presetSubtype="8" fill="hold" nodeType="withEffect">
                                  <p:stCondLst>
                                    <p:cond delay="0"/>
                                  </p:stCondLst>
                                  <p:childTnLst>
                                    <p:set>
                                      <p:cBhvr>
                                        <p:cTn id="36" dur="1" fill="hold">
                                          <p:stCondLst>
                                            <p:cond delay="0"/>
                                          </p:stCondLst>
                                        </p:cTn>
                                        <p:tgtEl>
                                          <p:spTgt spid="628"/>
                                        </p:tgtEl>
                                        <p:attrNameLst>
                                          <p:attrName>style.visibility</p:attrName>
                                        </p:attrNameLst>
                                      </p:cBhvr>
                                      <p:to>
                                        <p:strVal val="visible"/>
                                      </p:to>
                                    </p:set>
                                    <p:animEffect transition="in" filter="wipe(left)">
                                      <p:cBhvr>
                                        <p:cTn id="37" dur="500"/>
                                        <p:tgtEl>
                                          <p:spTgt spid="628"/>
                                        </p:tgtEl>
                                      </p:cBhvr>
                                    </p:animEffect>
                                  </p:childTnLst>
                                </p:cTn>
                              </p:par>
                              <p:par>
                                <p:cTn id="38" presetID="22" presetClass="entr" presetSubtype="1" fill="hold" nodeType="withEffect">
                                  <p:stCondLst>
                                    <p:cond delay="0"/>
                                  </p:stCondLst>
                                  <p:childTnLst>
                                    <p:set>
                                      <p:cBhvr>
                                        <p:cTn id="39" dur="1" fill="hold">
                                          <p:stCondLst>
                                            <p:cond delay="0"/>
                                          </p:stCondLst>
                                        </p:cTn>
                                        <p:tgtEl>
                                          <p:spTgt spid="557"/>
                                        </p:tgtEl>
                                        <p:attrNameLst>
                                          <p:attrName>style.visibility</p:attrName>
                                        </p:attrNameLst>
                                      </p:cBhvr>
                                      <p:to>
                                        <p:strVal val="visible"/>
                                      </p:to>
                                    </p:set>
                                    <p:animEffect transition="in" filter="wipe(up)">
                                      <p:cBhvr>
                                        <p:cTn id="40" dur="500"/>
                                        <p:tgtEl>
                                          <p:spTgt spid="557"/>
                                        </p:tgtEl>
                                      </p:cBhvr>
                                    </p:animEffect>
                                  </p:childTnLst>
                                </p:cTn>
                              </p:par>
                              <p:par>
                                <p:cTn id="41" presetID="22" presetClass="entr" presetSubtype="8"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par>
                                <p:cTn id="44" presetID="22" presetClass="entr" presetSubtype="8" fill="hold" nodeType="withEffect">
                                  <p:stCondLst>
                                    <p:cond delay="0"/>
                                  </p:stCondLst>
                                  <p:childTnLst>
                                    <p:set>
                                      <p:cBhvr>
                                        <p:cTn id="45" dur="1" fill="hold">
                                          <p:stCondLst>
                                            <p:cond delay="0"/>
                                          </p:stCondLst>
                                        </p:cTn>
                                        <p:tgtEl>
                                          <p:spTgt spid="636"/>
                                        </p:tgtEl>
                                        <p:attrNameLst>
                                          <p:attrName>style.visibility</p:attrName>
                                        </p:attrNameLst>
                                      </p:cBhvr>
                                      <p:to>
                                        <p:strVal val="visible"/>
                                      </p:to>
                                    </p:set>
                                    <p:animEffect transition="in" filter="wipe(left)">
                                      <p:cBhvr>
                                        <p:cTn id="46" dur="500"/>
                                        <p:tgtEl>
                                          <p:spTgt spid="636"/>
                                        </p:tgtEl>
                                      </p:cBhvr>
                                    </p:animEffect>
                                  </p:childTnLst>
                                </p:cTn>
                              </p:par>
                              <p:par>
                                <p:cTn id="47" presetID="22" presetClass="entr" presetSubtype="1" fill="hold" nodeType="withEffect">
                                  <p:stCondLst>
                                    <p:cond delay="0"/>
                                  </p:stCondLst>
                                  <p:childTnLst>
                                    <p:set>
                                      <p:cBhvr>
                                        <p:cTn id="48" dur="1" fill="hold">
                                          <p:stCondLst>
                                            <p:cond delay="0"/>
                                          </p:stCondLst>
                                        </p:cTn>
                                        <p:tgtEl>
                                          <p:spTgt spid="559"/>
                                        </p:tgtEl>
                                        <p:attrNameLst>
                                          <p:attrName>style.visibility</p:attrName>
                                        </p:attrNameLst>
                                      </p:cBhvr>
                                      <p:to>
                                        <p:strVal val="visible"/>
                                      </p:to>
                                    </p:set>
                                    <p:animEffect transition="in" filter="wipe(up)">
                                      <p:cBhvr>
                                        <p:cTn id="49" dur="500"/>
                                        <p:tgtEl>
                                          <p:spTgt spid="559"/>
                                        </p:tgtEl>
                                      </p:cBhvr>
                                    </p:animEffect>
                                  </p:childTnLst>
                                </p:cTn>
                              </p:par>
                              <p:par>
                                <p:cTn id="50" presetID="22" presetClass="entr" presetSubtype="8" fill="hold" nodeType="withEffect">
                                  <p:stCondLst>
                                    <p:cond delay="0"/>
                                  </p:stCondLst>
                                  <p:childTnLst>
                                    <p:set>
                                      <p:cBhvr>
                                        <p:cTn id="51" dur="1" fill="hold">
                                          <p:stCondLst>
                                            <p:cond delay="0"/>
                                          </p:stCondLst>
                                        </p:cTn>
                                        <p:tgtEl>
                                          <p:spTgt spid="950"/>
                                        </p:tgtEl>
                                        <p:attrNameLst>
                                          <p:attrName>style.visibility</p:attrName>
                                        </p:attrNameLst>
                                      </p:cBhvr>
                                      <p:to>
                                        <p:strVal val="visible"/>
                                      </p:to>
                                    </p:set>
                                    <p:animEffect transition="in" filter="wipe(left)">
                                      <p:cBhvr>
                                        <p:cTn id="52" dur="500"/>
                                        <p:tgtEl>
                                          <p:spTgt spid="950"/>
                                        </p:tgtEl>
                                      </p:cBhvr>
                                    </p:animEffect>
                                  </p:childTnLst>
                                </p:cTn>
                              </p:par>
                              <p:par>
                                <p:cTn id="53" presetID="22" presetClass="entr" presetSubtype="8" fill="hold" nodeType="withEffect">
                                  <p:stCondLst>
                                    <p:cond delay="0"/>
                                  </p:stCondLst>
                                  <p:childTnLst>
                                    <p:set>
                                      <p:cBhvr>
                                        <p:cTn id="54" dur="1" fill="hold">
                                          <p:stCondLst>
                                            <p:cond delay="0"/>
                                          </p:stCondLst>
                                        </p:cTn>
                                        <p:tgtEl>
                                          <p:spTgt spid="958"/>
                                        </p:tgtEl>
                                        <p:attrNameLst>
                                          <p:attrName>style.visibility</p:attrName>
                                        </p:attrNameLst>
                                      </p:cBhvr>
                                      <p:to>
                                        <p:strVal val="visible"/>
                                      </p:to>
                                    </p:set>
                                    <p:animEffect transition="in" filter="wipe(left)">
                                      <p:cBhvr>
                                        <p:cTn id="55" dur="500"/>
                                        <p:tgtEl>
                                          <p:spTgt spid="958"/>
                                        </p:tgtEl>
                                      </p:cBhvr>
                                    </p:animEffect>
                                  </p:childTnLst>
                                </p:cTn>
                              </p:par>
                              <p:par>
                                <p:cTn id="56" presetID="22" presetClass="entr" presetSubtype="8" fill="hold" nodeType="withEffect">
                                  <p:stCondLst>
                                    <p:cond delay="0"/>
                                  </p:stCondLst>
                                  <p:childTnLst>
                                    <p:set>
                                      <p:cBhvr>
                                        <p:cTn id="57" dur="1" fill="hold">
                                          <p:stCondLst>
                                            <p:cond delay="0"/>
                                          </p:stCondLst>
                                        </p:cTn>
                                        <p:tgtEl>
                                          <p:spTgt spid="650"/>
                                        </p:tgtEl>
                                        <p:attrNameLst>
                                          <p:attrName>style.visibility</p:attrName>
                                        </p:attrNameLst>
                                      </p:cBhvr>
                                      <p:to>
                                        <p:strVal val="visible"/>
                                      </p:to>
                                    </p:set>
                                    <p:animEffect transition="in" filter="wipe(left)">
                                      <p:cBhvr>
                                        <p:cTn id="58" dur="500"/>
                                        <p:tgtEl>
                                          <p:spTgt spid="650"/>
                                        </p:tgtEl>
                                      </p:cBhvr>
                                    </p:animEffect>
                                  </p:childTnLst>
                                </p:cTn>
                              </p:par>
                              <p:par>
                                <p:cTn id="59" presetID="22" presetClass="entr" presetSubtype="8" fill="hold" nodeType="withEffect">
                                  <p:stCondLst>
                                    <p:cond delay="0"/>
                                  </p:stCondLst>
                                  <p:childTnLst>
                                    <p:set>
                                      <p:cBhvr>
                                        <p:cTn id="60" dur="1" fill="hold">
                                          <p:stCondLst>
                                            <p:cond delay="0"/>
                                          </p:stCondLst>
                                        </p:cTn>
                                        <p:tgtEl>
                                          <p:spTgt spid="658"/>
                                        </p:tgtEl>
                                        <p:attrNameLst>
                                          <p:attrName>style.visibility</p:attrName>
                                        </p:attrNameLst>
                                      </p:cBhvr>
                                      <p:to>
                                        <p:strVal val="visible"/>
                                      </p:to>
                                    </p:set>
                                    <p:animEffect transition="in" filter="wipe(left)">
                                      <p:cBhvr>
                                        <p:cTn id="61" dur="500"/>
                                        <p:tgtEl>
                                          <p:spTgt spid="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4" name="Group 673">
            <a:extLst>
              <a:ext uri="{FF2B5EF4-FFF2-40B4-BE49-F238E27FC236}">
                <a16:creationId xmlns:a16="http://schemas.microsoft.com/office/drawing/2014/main" id="{5D28CC08-DE3C-5615-23C3-930F96495798}"/>
              </a:ext>
            </a:extLst>
          </p:cNvPr>
          <p:cNvGrpSpPr/>
          <p:nvPr/>
        </p:nvGrpSpPr>
        <p:grpSpPr>
          <a:xfrm>
            <a:off x="7868816" y="2300187"/>
            <a:ext cx="1081825" cy="1330503"/>
            <a:chOff x="7868816" y="2300187"/>
            <a:chExt cx="1081825" cy="1330503"/>
          </a:xfrm>
        </p:grpSpPr>
        <p:sp>
          <p:nvSpPr>
            <p:cNvPr id="703" name="TextBox 702">
              <a:extLst>
                <a:ext uri="{FF2B5EF4-FFF2-40B4-BE49-F238E27FC236}">
                  <a16:creationId xmlns:a16="http://schemas.microsoft.com/office/drawing/2014/main" id="{33137FE4-B408-F6F6-C4FC-0DE6F6216D46}"/>
                </a:ext>
              </a:extLst>
            </p:cNvPr>
            <p:cNvSpPr txBox="1"/>
            <p:nvPr/>
          </p:nvSpPr>
          <p:spPr>
            <a:xfrm>
              <a:off x="7868816" y="2772889"/>
              <a:ext cx="1081825" cy="369332"/>
            </a:xfrm>
            <a:prstGeom prst="rect">
              <a:avLst/>
            </a:prstGeom>
            <a:noFill/>
          </p:spPr>
          <p:txBody>
            <a:bodyPr wrap="square">
              <a:spAutoFit/>
            </a:bodyPr>
            <a:lstStyle/>
            <a:p>
              <a:r>
                <a:rPr lang="en-US" sz="1800" b="1" i="1" dirty="0">
                  <a:solidFill>
                    <a:schemeClr val="bg1">
                      <a:lumMod val="65000"/>
                    </a:schemeClr>
                  </a:solidFill>
                  <a:latin typeface="Avenir Next" panose="020B0503020202020204" pitchFamily="34" charset="0"/>
                </a:rPr>
                <a:t>← </a:t>
              </a:r>
              <a:r>
                <a:rPr lang="en-US" sz="1800" b="1" dirty="0" err="1">
                  <a:solidFill>
                    <a:schemeClr val="bg1">
                      <a:lumMod val="65000"/>
                    </a:schemeClr>
                  </a:solidFill>
                  <a:latin typeface="Avenir Next" panose="020B0503020202020204" pitchFamily="34" charset="0"/>
                </a:rPr>
                <a:t>C</a:t>
              </a:r>
              <a:r>
                <a:rPr lang="en-US" sz="1800" b="1" baseline="-25000" dirty="0" err="1">
                  <a:solidFill>
                    <a:schemeClr val="bg1">
                      <a:lumMod val="65000"/>
                    </a:schemeClr>
                  </a:solidFill>
                  <a:latin typeface="Avenir Next" panose="020B0503020202020204" pitchFamily="34" charset="0"/>
                </a:rPr>
                <a:t>in</a:t>
              </a:r>
              <a:endParaRPr lang="en-US" baseline="-25000" dirty="0">
                <a:solidFill>
                  <a:schemeClr val="bg1">
                    <a:lumMod val="65000"/>
                  </a:schemeClr>
                </a:solidFill>
              </a:endParaRPr>
            </a:p>
          </p:txBody>
        </p:sp>
        <p:sp>
          <p:nvSpPr>
            <p:cNvPr id="320" name="TextBox 319">
              <a:extLst>
                <a:ext uri="{FF2B5EF4-FFF2-40B4-BE49-F238E27FC236}">
                  <a16:creationId xmlns:a16="http://schemas.microsoft.com/office/drawing/2014/main" id="{F69479AD-FA49-1BC5-BDC2-F58781DBFEF0}"/>
                </a:ext>
              </a:extLst>
            </p:cNvPr>
            <p:cNvSpPr txBox="1"/>
            <p:nvPr/>
          </p:nvSpPr>
          <p:spPr>
            <a:xfrm>
              <a:off x="7868816" y="2536538"/>
              <a:ext cx="1081825" cy="369332"/>
            </a:xfrm>
            <a:prstGeom prst="rect">
              <a:avLst/>
            </a:prstGeom>
            <a:noFill/>
          </p:spPr>
          <p:txBody>
            <a:bodyPr wrap="square">
              <a:spAutoFit/>
            </a:bodyPr>
            <a:lstStyle/>
            <a:p>
              <a:r>
                <a:rPr lang="en-US" b="1" i="1" dirty="0">
                  <a:solidFill>
                    <a:schemeClr val="bg1">
                      <a:lumMod val="65000"/>
                    </a:schemeClr>
                  </a:solidFill>
                  <a:latin typeface="Avenir Next" panose="020B0503020202020204" pitchFamily="34" charset="0"/>
                </a:rPr>
                <a:t>← </a:t>
              </a:r>
              <a:r>
                <a:rPr lang="en-US" b="1" dirty="0">
                  <a:solidFill>
                    <a:schemeClr val="bg1">
                      <a:lumMod val="65000"/>
                    </a:schemeClr>
                  </a:solidFill>
                  <a:latin typeface="Avenir Next" panose="020B0503020202020204" pitchFamily="34" charset="0"/>
                </a:rPr>
                <a:t>B</a:t>
              </a:r>
              <a:endParaRPr lang="en-US" baseline="-25000" dirty="0">
                <a:solidFill>
                  <a:schemeClr val="bg1">
                    <a:lumMod val="65000"/>
                  </a:schemeClr>
                </a:solidFill>
              </a:endParaRPr>
            </a:p>
          </p:txBody>
        </p:sp>
        <p:sp>
          <p:nvSpPr>
            <p:cNvPr id="321" name="TextBox 320">
              <a:extLst>
                <a:ext uri="{FF2B5EF4-FFF2-40B4-BE49-F238E27FC236}">
                  <a16:creationId xmlns:a16="http://schemas.microsoft.com/office/drawing/2014/main" id="{FF50B97B-EC1E-B7CB-CD42-C91BFFF4A3CB}"/>
                </a:ext>
              </a:extLst>
            </p:cNvPr>
            <p:cNvSpPr txBox="1"/>
            <p:nvPr/>
          </p:nvSpPr>
          <p:spPr>
            <a:xfrm>
              <a:off x="7868816" y="2300187"/>
              <a:ext cx="1081825" cy="369332"/>
            </a:xfrm>
            <a:prstGeom prst="rect">
              <a:avLst/>
            </a:prstGeom>
            <a:noFill/>
          </p:spPr>
          <p:txBody>
            <a:bodyPr wrap="square">
              <a:spAutoFit/>
            </a:bodyPr>
            <a:lstStyle/>
            <a:p>
              <a:r>
                <a:rPr lang="en-US" b="1" i="1" dirty="0">
                  <a:solidFill>
                    <a:schemeClr val="bg1">
                      <a:lumMod val="65000"/>
                    </a:schemeClr>
                  </a:solidFill>
                  <a:latin typeface="Avenir Next" panose="020B0503020202020204" pitchFamily="34" charset="0"/>
                </a:rPr>
                <a:t>← </a:t>
              </a:r>
              <a:r>
                <a:rPr lang="en-US" b="1" dirty="0">
                  <a:solidFill>
                    <a:schemeClr val="bg1">
                      <a:lumMod val="65000"/>
                    </a:schemeClr>
                  </a:solidFill>
                  <a:latin typeface="Avenir Next" panose="020B0503020202020204" pitchFamily="34" charset="0"/>
                </a:rPr>
                <a:t>A</a:t>
              </a:r>
              <a:endParaRPr lang="en-US" baseline="-25000" dirty="0">
                <a:solidFill>
                  <a:schemeClr val="bg1">
                    <a:lumMod val="65000"/>
                  </a:schemeClr>
                </a:solidFill>
              </a:endParaRPr>
            </a:p>
          </p:txBody>
        </p:sp>
        <p:sp>
          <p:nvSpPr>
            <p:cNvPr id="666" name="TextBox 665">
              <a:extLst>
                <a:ext uri="{FF2B5EF4-FFF2-40B4-BE49-F238E27FC236}">
                  <a16:creationId xmlns:a16="http://schemas.microsoft.com/office/drawing/2014/main" id="{A4B9080A-870B-9CB5-03FF-650E415B3153}"/>
                </a:ext>
              </a:extLst>
            </p:cNvPr>
            <p:cNvSpPr txBox="1"/>
            <p:nvPr/>
          </p:nvSpPr>
          <p:spPr>
            <a:xfrm>
              <a:off x="7868816" y="3009240"/>
              <a:ext cx="1081825" cy="369332"/>
            </a:xfrm>
            <a:prstGeom prst="rect">
              <a:avLst/>
            </a:prstGeom>
            <a:noFill/>
          </p:spPr>
          <p:txBody>
            <a:bodyPr wrap="square">
              <a:spAutoFit/>
            </a:bodyPr>
            <a:lstStyle/>
            <a:p>
              <a:r>
                <a:rPr lang="en-US" sz="1800" b="1" i="1" dirty="0">
                  <a:solidFill>
                    <a:schemeClr val="accent6"/>
                  </a:solidFill>
                  <a:latin typeface="Avenir Next" panose="020B0503020202020204" pitchFamily="34" charset="0"/>
                </a:rPr>
                <a:t>← Sum</a:t>
              </a:r>
              <a:endParaRPr lang="en-US" i="1" baseline="-25000" dirty="0">
                <a:solidFill>
                  <a:schemeClr val="accent6"/>
                </a:solidFill>
              </a:endParaRPr>
            </a:p>
          </p:txBody>
        </p:sp>
        <p:sp>
          <p:nvSpPr>
            <p:cNvPr id="667" name="TextBox 666">
              <a:extLst>
                <a:ext uri="{FF2B5EF4-FFF2-40B4-BE49-F238E27FC236}">
                  <a16:creationId xmlns:a16="http://schemas.microsoft.com/office/drawing/2014/main" id="{E6B29E09-5EC6-1A52-9B91-F5362C4F1336}"/>
                </a:ext>
              </a:extLst>
            </p:cNvPr>
            <p:cNvSpPr txBox="1"/>
            <p:nvPr/>
          </p:nvSpPr>
          <p:spPr>
            <a:xfrm>
              <a:off x="7868816" y="3261358"/>
              <a:ext cx="1081825" cy="369332"/>
            </a:xfrm>
            <a:prstGeom prst="rect">
              <a:avLst/>
            </a:prstGeom>
            <a:noFill/>
          </p:spPr>
          <p:txBody>
            <a:bodyPr wrap="square">
              <a:spAutoFit/>
            </a:bodyPr>
            <a:lstStyle/>
            <a:p>
              <a:r>
                <a:rPr lang="en-US" sz="1800" b="1" dirty="0">
                  <a:solidFill>
                    <a:schemeClr val="accent6"/>
                  </a:solidFill>
                  <a:latin typeface="Avenir Next" panose="020B0503020202020204" pitchFamily="34" charset="0"/>
                </a:rPr>
                <a:t>← </a:t>
              </a:r>
              <a:r>
                <a:rPr lang="en-US" sz="1800" b="1" dirty="0" err="1">
                  <a:solidFill>
                    <a:schemeClr val="accent6"/>
                  </a:solidFill>
                  <a:latin typeface="Avenir Next" panose="020B0503020202020204" pitchFamily="34" charset="0"/>
                </a:rPr>
                <a:t>C</a:t>
              </a:r>
              <a:r>
                <a:rPr lang="en-US" sz="1800" b="1" baseline="-25000" dirty="0" err="1">
                  <a:solidFill>
                    <a:schemeClr val="accent6"/>
                  </a:solidFill>
                  <a:latin typeface="Avenir Next" panose="020B0503020202020204" pitchFamily="34" charset="0"/>
                </a:rPr>
                <a:t>out</a:t>
              </a:r>
              <a:endParaRPr lang="en-US" baseline="-25000" dirty="0">
                <a:solidFill>
                  <a:schemeClr val="accent6"/>
                </a:solidFill>
              </a:endParaRPr>
            </a:p>
          </p:txBody>
        </p:sp>
      </p:grpSp>
      <p:grpSp>
        <p:nvGrpSpPr>
          <p:cNvPr id="340" name="Group 339">
            <a:extLst>
              <a:ext uri="{FF2B5EF4-FFF2-40B4-BE49-F238E27FC236}">
                <a16:creationId xmlns:a16="http://schemas.microsoft.com/office/drawing/2014/main" id="{CC35E45C-1727-4240-ABB6-6BB6AD7FC789}"/>
              </a:ext>
            </a:extLst>
          </p:cNvPr>
          <p:cNvGrpSpPr/>
          <p:nvPr/>
        </p:nvGrpSpPr>
        <p:grpSpPr>
          <a:xfrm>
            <a:off x="1734836" y="2404844"/>
            <a:ext cx="1414038" cy="1414038"/>
            <a:chOff x="4876800" y="1600199"/>
            <a:chExt cx="2819401" cy="2819401"/>
          </a:xfrm>
        </p:grpSpPr>
        <p:grpSp>
          <p:nvGrpSpPr>
            <p:cNvPr id="341" name="Group 340">
              <a:extLst>
                <a:ext uri="{FF2B5EF4-FFF2-40B4-BE49-F238E27FC236}">
                  <a16:creationId xmlns:a16="http://schemas.microsoft.com/office/drawing/2014/main" id="{07D786E9-9BD2-604B-9AB2-DA6C25171B9D}"/>
                </a:ext>
              </a:extLst>
            </p:cNvPr>
            <p:cNvGrpSpPr/>
            <p:nvPr/>
          </p:nvGrpSpPr>
          <p:grpSpPr>
            <a:xfrm>
              <a:off x="5486400" y="3962400"/>
              <a:ext cx="2209800" cy="457200"/>
              <a:chOff x="5486400" y="3962400"/>
              <a:chExt cx="2209800" cy="457200"/>
            </a:xfrm>
          </p:grpSpPr>
          <p:sp>
            <p:nvSpPr>
              <p:cNvPr id="386" name="DRAM">
                <a:extLst>
                  <a:ext uri="{FF2B5EF4-FFF2-40B4-BE49-F238E27FC236}">
                    <a16:creationId xmlns:a16="http://schemas.microsoft.com/office/drawing/2014/main" id="{25AFF8CC-D2CE-4944-968E-16A914E96E0B}"/>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7" name="DRAM">
                <a:extLst>
                  <a:ext uri="{FF2B5EF4-FFF2-40B4-BE49-F238E27FC236}">
                    <a16:creationId xmlns:a16="http://schemas.microsoft.com/office/drawing/2014/main" id="{A59A5E2D-A64B-0D4D-8EA7-1030BECFC5C9}"/>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8" name="DRAM">
                <a:extLst>
                  <a:ext uri="{FF2B5EF4-FFF2-40B4-BE49-F238E27FC236}">
                    <a16:creationId xmlns:a16="http://schemas.microsoft.com/office/drawing/2014/main" id="{0AC56506-EA43-4C44-AEE1-7C14A8E91E6F}"/>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9" name="DRAM">
                <a:extLst>
                  <a:ext uri="{FF2B5EF4-FFF2-40B4-BE49-F238E27FC236}">
                    <a16:creationId xmlns:a16="http://schemas.microsoft.com/office/drawing/2014/main" id="{830F5712-D881-B848-A163-37C9BC9623BB}"/>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0" name="DRAM">
                <a:extLst>
                  <a:ext uri="{FF2B5EF4-FFF2-40B4-BE49-F238E27FC236}">
                    <a16:creationId xmlns:a16="http://schemas.microsoft.com/office/drawing/2014/main" id="{E35B8059-AE62-1C4D-A6FA-AE4C00592107}"/>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2" name="Group 341">
              <a:extLst>
                <a:ext uri="{FF2B5EF4-FFF2-40B4-BE49-F238E27FC236}">
                  <a16:creationId xmlns:a16="http://schemas.microsoft.com/office/drawing/2014/main" id="{FBFD512B-2633-3941-98E3-3FB6F769F062}"/>
                </a:ext>
              </a:extLst>
            </p:cNvPr>
            <p:cNvGrpSpPr/>
            <p:nvPr/>
          </p:nvGrpSpPr>
          <p:grpSpPr>
            <a:xfrm>
              <a:off x="4876800" y="1600200"/>
              <a:ext cx="457200" cy="2209800"/>
              <a:chOff x="4876800" y="1600200"/>
              <a:chExt cx="457200" cy="2209800"/>
            </a:xfrm>
          </p:grpSpPr>
          <p:sp>
            <p:nvSpPr>
              <p:cNvPr id="381" name="DRAM">
                <a:extLst>
                  <a:ext uri="{FF2B5EF4-FFF2-40B4-BE49-F238E27FC236}">
                    <a16:creationId xmlns:a16="http://schemas.microsoft.com/office/drawing/2014/main" id="{F0295A5A-104C-AC47-9B22-B86FF4637CC5}"/>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2" name="DRAM">
                <a:extLst>
                  <a:ext uri="{FF2B5EF4-FFF2-40B4-BE49-F238E27FC236}">
                    <a16:creationId xmlns:a16="http://schemas.microsoft.com/office/drawing/2014/main" id="{A95732E7-8722-DB42-BE30-4D7D083459E8}"/>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3" name="DRAM">
                <a:extLst>
                  <a:ext uri="{FF2B5EF4-FFF2-40B4-BE49-F238E27FC236}">
                    <a16:creationId xmlns:a16="http://schemas.microsoft.com/office/drawing/2014/main" id="{5C191B66-3FF9-B243-8625-8D3D8B5E0920}"/>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4" name="DRAM">
                <a:extLst>
                  <a:ext uri="{FF2B5EF4-FFF2-40B4-BE49-F238E27FC236}">
                    <a16:creationId xmlns:a16="http://schemas.microsoft.com/office/drawing/2014/main" id="{6A936B45-032D-1B4A-A275-60DFAFDAF3CD}"/>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5" name="DRAM">
                <a:extLst>
                  <a:ext uri="{FF2B5EF4-FFF2-40B4-BE49-F238E27FC236}">
                    <a16:creationId xmlns:a16="http://schemas.microsoft.com/office/drawing/2014/main" id="{92AC43AF-98B8-354F-84BD-0B1B67F3266A}"/>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3" name="Group 342">
              <a:extLst>
                <a:ext uri="{FF2B5EF4-FFF2-40B4-BE49-F238E27FC236}">
                  <a16:creationId xmlns:a16="http://schemas.microsoft.com/office/drawing/2014/main" id="{8A7DDA86-1037-5A4C-9F1C-0055EB7E57D7}"/>
                </a:ext>
              </a:extLst>
            </p:cNvPr>
            <p:cNvGrpSpPr/>
            <p:nvPr/>
          </p:nvGrpSpPr>
          <p:grpSpPr>
            <a:xfrm>
              <a:off x="5676900" y="1600199"/>
              <a:ext cx="1828800" cy="2362201"/>
              <a:chOff x="5676900" y="1170708"/>
              <a:chExt cx="1828800" cy="2791692"/>
            </a:xfrm>
          </p:grpSpPr>
          <p:cxnSp>
            <p:nvCxnSpPr>
              <p:cNvPr id="376" name="Straight Connector 375">
                <a:extLst>
                  <a:ext uri="{FF2B5EF4-FFF2-40B4-BE49-F238E27FC236}">
                    <a16:creationId xmlns:a16="http://schemas.microsoft.com/office/drawing/2014/main" id="{29FFA326-7640-9F45-8A15-1DCBB1088151}"/>
                  </a:ext>
                </a:extLst>
              </p:cNvPr>
              <p:cNvCxnSpPr>
                <a:cxnSpLocks/>
                <a:stCxn id="346" idx="0"/>
                <a:endCxn id="386"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324A8636-04C6-E741-B3D0-3FEBDF3B314B}"/>
                  </a:ext>
                </a:extLst>
              </p:cNvPr>
              <p:cNvCxnSpPr>
                <a:cxnSpLocks/>
                <a:stCxn id="348" idx="0"/>
                <a:endCxn id="388"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A36AED9A-C4A2-6041-88E8-2AB310150EBF}"/>
                  </a:ext>
                </a:extLst>
              </p:cNvPr>
              <p:cNvCxnSpPr>
                <a:cxnSpLocks/>
                <a:stCxn id="349" idx="0"/>
                <a:endCxn id="389"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AD0D7C1B-7F60-CB44-9583-5C5F08F22337}"/>
                  </a:ext>
                </a:extLst>
              </p:cNvPr>
              <p:cNvCxnSpPr>
                <a:cxnSpLocks/>
                <a:stCxn id="350" idx="0"/>
                <a:endCxn id="390"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E5D9C3DF-A3E2-804A-A10F-680406B6A719}"/>
                  </a:ext>
                </a:extLst>
              </p:cNvPr>
              <p:cNvCxnSpPr>
                <a:cxnSpLocks/>
                <a:stCxn id="347" idx="0"/>
                <a:endCxn id="387"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4" name="Group 343">
              <a:extLst>
                <a:ext uri="{FF2B5EF4-FFF2-40B4-BE49-F238E27FC236}">
                  <a16:creationId xmlns:a16="http://schemas.microsoft.com/office/drawing/2014/main" id="{48E21240-B567-8A4A-A2AD-6B219C062D5D}"/>
                </a:ext>
              </a:extLst>
            </p:cNvPr>
            <p:cNvGrpSpPr/>
            <p:nvPr/>
          </p:nvGrpSpPr>
          <p:grpSpPr>
            <a:xfrm>
              <a:off x="5334000" y="1790700"/>
              <a:ext cx="2362201" cy="1828800"/>
              <a:chOff x="5333998" y="1790700"/>
              <a:chExt cx="2791691" cy="1828800"/>
            </a:xfrm>
          </p:grpSpPr>
          <p:cxnSp>
            <p:nvCxnSpPr>
              <p:cNvPr id="371" name="Straight Connector 370">
                <a:extLst>
                  <a:ext uri="{FF2B5EF4-FFF2-40B4-BE49-F238E27FC236}">
                    <a16:creationId xmlns:a16="http://schemas.microsoft.com/office/drawing/2014/main" id="{C28A874C-9927-4B48-B779-3E40D990C9B4}"/>
                  </a:ext>
                </a:extLst>
              </p:cNvPr>
              <p:cNvCxnSpPr>
                <a:cxnSpLocks/>
                <a:stCxn id="350" idx="6"/>
                <a:endCxn id="381"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CB2AC50A-9D6B-764F-B364-48AE4970D378}"/>
                  </a:ext>
                </a:extLst>
              </p:cNvPr>
              <p:cNvCxnSpPr>
                <a:cxnSpLocks/>
                <a:stCxn id="355" idx="6"/>
                <a:endCxn id="382"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882D8C5E-F052-234C-8FF5-6A7DB46C8CD4}"/>
                  </a:ext>
                </a:extLst>
              </p:cNvPr>
              <p:cNvCxnSpPr>
                <a:cxnSpLocks/>
                <a:stCxn id="360" idx="6"/>
                <a:endCxn id="383"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1682FC39-5945-094F-A3FA-E8231AF82D4C}"/>
                  </a:ext>
                </a:extLst>
              </p:cNvPr>
              <p:cNvCxnSpPr>
                <a:cxnSpLocks/>
                <a:stCxn id="365" idx="6"/>
                <a:endCxn id="384"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AD25485F-B7C0-674E-A307-AD236EC77A9C}"/>
                  </a:ext>
                </a:extLst>
              </p:cNvPr>
              <p:cNvCxnSpPr>
                <a:cxnSpLocks/>
                <a:stCxn id="370" idx="6"/>
                <a:endCxn id="385"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5" name="Group 344">
              <a:extLst>
                <a:ext uri="{FF2B5EF4-FFF2-40B4-BE49-F238E27FC236}">
                  <a16:creationId xmlns:a16="http://schemas.microsoft.com/office/drawing/2014/main" id="{229D41FD-2CCA-4249-A6DE-D48343BF5009}"/>
                </a:ext>
              </a:extLst>
            </p:cNvPr>
            <p:cNvGrpSpPr/>
            <p:nvPr/>
          </p:nvGrpSpPr>
          <p:grpSpPr>
            <a:xfrm>
              <a:off x="5486400" y="1600200"/>
              <a:ext cx="2209800" cy="2209800"/>
              <a:chOff x="5486400" y="1600200"/>
              <a:chExt cx="2209800" cy="2209800"/>
            </a:xfrm>
          </p:grpSpPr>
          <p:sp>
            <p:nvSpPr>
              <p:cNvPr id="346" name="Oval 345">
                <a:extLst>
                  <a:ext uri="{FF2B5EF4-FFF2-40B4-BE49-F238E27FC236}">
                    <a16:creationId xmlns:a16="http://schemas.microsoft.com/office/drawing/2014/main" id="{DFA999E8-5131-9248-A99D-83D97CD28E87}"/>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7" name="Oval 346">
                <a:extLst>
                  <a:ext uri="{FF2B5EF4-FFF2-40B4-BE49-F238E27FC236}">
                    <a16:creationId xmlns:a16="http://schemas.microsoft.com/office/drawing/2014/main" id="{065DA791-AF26-F244-A31B-F9A127DC50E2}"/>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8" name="Oval 347">
                <a:extLst>
                  <a:ext uri="{FF2B5EF4-FFF2-40B4-BE49-F238E27FC236}">
                    <a16:creationId xmlns:a16="http://schemas.microsoft.com/office/drawing/2014/main" id="{67B7BC3F-263D-044F-9E20-F4A092F79728}"/>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9" name="Oval 348">
                <a:extLst>
                  <a:ext uri="{FF2B5EF4-FFF2-40B4-BE49-F238E27FC236}">
                    <a16:creationId xmlns:a16="http://schemas.microsoft.com/office/drawing/2014/main" id="{CD12FE48-46D9-1B4F-9B29-8C8A04EC544B}"/>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0" name="Oval 349">
                <a:extLst>
                  <a:ext uri="{FF2B5EF4-FFF2-40B4-BE49-F238E27FC236}">
                    <a16:creationId xmlns:a16="http://schemas.microsoft.com/office/drawing/2014/main" id="{23297995-A6C8-D942-BDAC-591A2FC62004}"/>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1" name="Oval 350">
                <a:extLst>
                  <a:ext uri="{FF2B5EF4-FFF2-40B4-BE49-F238E27FC236}">
                    <a16:creationId xmlns:a16="http://schemas.microsoft.com/office/drawing/2014/main" id="{FB120AB4-4E3C-EA40-A7D1-5A3A9B7410F3}"/>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2" name="Oval 351">
                <a:extLst>
                  <a:ext uri="{FF2B5EF4-FFF2-40B4-BE49-F238E27FC236}">
                    <a16:creationId xmlns:a16="http://schemas.microsoft.com/office/drawing/2014/main" id="{5E36ACE9-B990-2241-9BB2-3CCBF85BCB6C}"/>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3" name="Oval 352">
                <a:extLst>
                  <a:ext uri="{FF2B5EF4-FFF2-40B4-BE49-F238E27FC236}">
                    <a16:creationId xmlns:a16="http://schemas.microsoft.com/office/drawing/2014/main" id="{906D173F-0B41-CD43-890F-4DB06902718B}"/>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4" name="Oval 353">
                <a:extLst>
                  <a:ext uri="{FF2B5EF4-FFF2-40B4-BE49-F238E27FC236}">
                    <a16:creationId xmlns:a16="http://schemas.microsoft.com/office/drawing/2014/main" id="{A5F9740F-4DC2-D143-96E8-4E47516C8007}"/>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5" name="Oval 354">
                <a:extLst>
                  <a:ext uri="{FF2B5EF4-FFF2-40B4-BE49-F238E27FC236}">
                    <a16:creationId xmlns:a16="http://schemas.microsoft.com/office/drawing/2014/main" id="{0C330B6F-B25C-EE4B-8723-8E248F44CE9D}"/>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6" name="Oval 355">
                <a:extLst>
                  <a:ext uri="{FF2B5EF4-FFF2-40B4-BE49-F238E27FC236}">
                    <a16:creationId xmlns:a16="http://schemas.microsoft.com/office/drawing/2014/main" id="{164373B5-05E8-DC4A-9EC7-F480CBECB24F}"/>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7" name="Oval 356">
                <a:extLst>
                  <a:ext uri="{FF2B5EF4-FFF2-40B4-BE49-F238E27FC236}">
                    <a16:creationId xmlns:a16="http://schemas.microsoft.com/office/drawing/2014/main" id="{682ACD19-D060-094B-AD85-49DBBF550BFA}"/>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8" name="Oval 357">
                <a:extLst>
                  <a:ext uri="{FF2B5EF4-FFF2-40B4-BE49-F238E27FC236}">
                    <a16:creationId xmlns:a16="http://schemas.microsoft.com/office/drawing/2014/main" id="{FACC320E-5148-DC4D-97F0-CB0A40C53999}"/>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9" name="Oval 358">
                <a:extLst>
                  <a:ext uri="{FF2B5EF4-FFF2-40B4-BE49-F238E27FC236}">
                    <a16:creationId xmlns:a16="http://schemas.microsoft.com/office/drawing/2014/main" id="{AFC00C1E-7968-864E-845D-B29D96B13045}"/>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0" name="Oval 359">
                <a:extLst>
                  <a:ext uri="{FF2B5EF4-FFF2-40B4-BE49-F238E27FC236}">
                    <a16:creationId xmlns:a16="http://schemas.microsoft.com/office/drawing/2014/main" id="{B2A34CFC-CA03-BD41-B205-90944A53C23C}"/>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1" name="Oval 360">
                <a:extLst>
                  <a:ext uri="{FF2B5EF4-FFF2-40B4-BE49-F238E27FC236}">
                    <a16:creationId xmlns:a16="http://schemas.microsoft.com/office/drawing/2014/main" id="{8FF0B806-9899-6B41-8779-96C7F77A15E8}"/>
                  </a:ext>
                </a:extLst>
              </p:cNvPr>
              <p:cNvSpPr/>
              <p:nvPr/>
            </p:nvSpPr>
            <p:spPr>
              <a:xfrm>
                <a:off x="54864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2" name="Oval 361">
                <a:extLst>
                  <a:ext uri="{FF2B5EF4-FFF2-40B4-BE49-F238E27FC236}">
                    <a16:creationId xmlns:a16="http://schemas.microsoft.com/office/drawing/2014/main" id="{5AE1ED62-1930-7042-8983-A26AEDA97921}"/>
                  </a:ext>
                </a:extLst>
              </p:cNvPr>
              <p:cNvSpPr/>
              <p:nvPr/>
            </p:nvSpPr>
            <p:spPr>
              <a:xfrm>
                <a:off x="59436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3" name="Oval 362">
                <a:extLst>
                  <a:ext uri="{FF2B5EF4-FFF2-40B4-BE49-F238E27FC236}">
                    <a16:creationId xmlns:a16="http://schemas.microsoft.com/office/drawing/2014/main" id="{02BFFBE3-F9E0-EA42-BED8-30937998D054}"/>
                  </a:ext>
                </a:extLst>
              </p:cNvPr>
              <p:cNvSpPr/>
              <p:nvPr/>
            </p:nvSpPr>
            <p:spPr>
              <a:xfrm>
                <a:off x="64008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4" name="Oval 363">
                <a:extLst>
                  <a:ext uri="{FF2B5EF4-FFF2-40B4-BE49-F238E27FC236}">
                    <a16:creationId xmlns:a16="http://schemas.microsoft.com/office/drawing/2014/main" id="{A6E7ED46-7F33-FD40-ADDD-D8DA1AB93894}"/>
                  </a:ext>
                </a:extLst>
              </p:cNvPr>
              <p:cNvSpPr/>
              <p:nvPr/>
            </p:nvSpPr>
            <p:spPr>
              <a:xfrm>
                <a:off x="68580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5" name="Oval 364">
                <a:extLst>
                  <a:ext uri="{FF2B5EF4-FFF2-40B4-BE49-F238E27FC236}">
                    <a16:creationId xmlns:a16="http://schemas.microsoft.com/office/drawing/2014/main" id="{7B0D521E-528E-5B44-AF3A-B583B35EB5AD}"/>
                  </a:ext>
                </a:extLst>
              </p:cNvPr>
              <p:cNvSpPr/>
              <p:nvPr/>
            </p:nvSpPr>
            <p:spPr>
              <a:xfrm>
                <a:off x="73152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6" name="Oval 365">
                <a:extLst>
                  <a:ext uri="{FF2B5EF4-FFF2-40B4-BE49-F238E27FC236}">
                    <a16:creationId xmlns:a16="http://schemas.microsoft.com/office/drawing/2014/main" id="{DF2CB39B-98B7-7540-86CF-CFCCDFF05ED9}"/>
                  </a:ext>
                </a:extLst>
              </p:cNvPr>
              <p:cNvSpPr/>
              <p:nvPr/>
            </p:nvSpPr>
            <p:spPr>
              <a:xfrm>
                <a:off x="54864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7" name="Oval 366">
                <a:extLst>
                  <a:ext uri="{FF2B5EF4-FFF2-40B4-BE49-F238E27FC236}">
                    <a16:creationId xmlns:a16="http://schemas.microsoft.com/office/drawing/2014/main" id="{3B60278B-CD23-EA4F-ACA9-3CBA14D8E405}"/>
                  </a:ext>
                </a:extLst>
              </p:cNvPr>
              <p:cNvSpPr/>
              <p:nvPr/>
            </p:nvSpPr>
            <p:spPr>
              <a:xfrm>
                <a:off x="59436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8" name="Oval 367">
                <a:extLst>
                  <a:ext uri="{FF2B5EF4-FFF2-40B4-BE49-F238E27FC236}">
                    <a16:creationId xmlns:a16="http://schemas.microsoft.com/office/drawing/2014/main" id="{0EA7443B-358B-CA4E-AD9A-30C5ADF6AAAD}"/>
                  </a:ext>
                </a:extLst>
              </p:cNvPr>
              <p:cNvSpPr/>
              <p:nvPr/>
            </p:nvSpPr>
            <p:spPr>
              <a:xfrm>
                <a:off x="64008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9" name="Oval 368">
                <a:extLst>
                  <a:ext uri="{FF2B5EF4-FFF2-40B4-BE49-F238E27FC236}">
                    <a16:creationId xmlns:a16="http://schemas.microsoft.com/office/drawing/2014/main" id="{98B80347-3184-0044-B50C-AF956B90BEFE}"/>
                  </a:ext>
                </a:extLst>
              </p:cNvPr>
              <p:cNvSpPr/>
              <p:nvPr/>
            </p:nvSpPr>
            <p:spPr>
              <a:xfrm>
                <a:off x="68580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0" name="Oval 369">
                <a:extLst>
                  <a:ext uri="{FF2B5EF4-FFF2-40B4-BE49-F238E27FC236}">
                    <a16:creationId xmlns:a16="http://schemas.microsoft.com/office/drawing/2014/main" id="{24F96B99-A27F-8642-9D72-69558AE15435}"/>
                  </a:ext>
                </a:extLst>
              </p:cNvPr>
              <p:cNvSpPr/>
              <p:nvPr/>
            </p:nvSpPr>
            <p:spPr>
              <a:xfrm>
                <a:off x="73152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391" name="Group 390">
            <a:extLst>
              <a:ext uri="{FF2B5EF4-FFF2-40B4-BE49-F238E27FC236}">
                <a16:creationId xmlns:a16="http://schemas.microsoft.com/office/drawing/2014/main" id="{B11AFC47-D992-1E46-A46D-0AA729C4BB6D}"/>
              </a:ext>
            </a:extLst>
          </p:cNvPr>
          <p:cNvGrpSpPr/>
          <p:nvPr/>
        </p:nvGrpSpPr>
        <p:grpSpPr>
          <a:xfrm>
            <a:off x="3292364" y="2404844"/>
            <a:ext cx="1414038" cy="1414038"/>
            <a:chOff x="4876800" y="1600199"/>
            <a:chExt cx="2819401" cy="2819401"/>
          </a:xfrm>
        </p:grpSpPr>
        <p:grpSp>
          <p:nvGrpSpPr>
            <p:cNvPr id="392" name="Group 391">
              <a:extLst>
                <a:ext uri="{FF2B5EF4-FFF2-40B4-BE49-F238E27FC236}">
                  <a16:creationId xmlns:a16="http://schemas.microsoft.com/office/drawing/2014/main" id="{39382EDE-AA35-184B-8C6B-C26BF87175EE}"/>
                </a:ext>
              </a:extLst>
            </p:cNvPr>
            <p:cNvGrpSpPr/>
            <p:nvPr/>
          </p:nvGrpSpPr>
          <p:grpSpPr>
            <a:xfrm>
              <a:off x="5486400" y="3962400"/>
              <a:ext cx="2209800" cy="457200"/>
              <a:chOff x="5486400" y="3962400"/>
              <a:chExt cx="2209800" cy="457200"/>
            </a:xfrm>
          </p:grpSpPr>
          <p:sp>
            <p:nvSpPr>
              <p:cNvPr id="437" name="DRAM">
                <a:extLst>
                  <a:ext uri="{FF2B5EF4-FFF2-40B4-BE49-F238E27FC236}">
                    <a16:creationId xmlns:a16="http://schemas.microsoft.com/office/drawing/2014/main" id="{A9CB3F9B-AAF7-7248-9BB0-B4B86E99CEEC}"/>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8" name="DRAM">
                <a:extLst>
                  <a:ext uri="{FF2B5EF4-FFF2-40B4-BE49-F238E27FC236}">
                    <a16:creationId xmlns:a16="http://schemas.microsoft.com/office/drawing/2014/main" id="{1D7D8DCC-B86C-C641-BA28-D0BD8AF05D2D}"/>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9" name="DRAM">
                <a:extLst>
                  <a:ext uri="{FF2B5EF4-FFF2-40B4-BE49-F238E27FC236}">
                    <a16:creationId xmlns:a16="http://schemas.microsoft.com/office/drawing/2014/main" id="{BAB1A4EB-C414-0448-8A0B-7E519FE8B954}"/>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0" name="DRAM">
                <a:extLst>
                  <a:ext uri="{FF2B5EF4-FFF2-40B4-BE49-F238E27FC236}">
                    <a16:creationId xmlns:a16="http://schemas.microsoft.com/office/drawing/2014/main" id="{398F608C-8B86-D84E-BD47-CE3649AB9E11}"/>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1" name="DRAM">
                <a:extLst>
                  <a:ext uri="{FF2B5EF4-FFF2-40B4-BE49-F238E27FC236}">
                    <a16:creationId xmlns:a16="http://schemas.microsoft.com/office/drawing/2014/main" id="{08B71CC4-8A4F-DD4C-BEE0-866EBE59AE7B}"/>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3" name="Group 392">
              <a:extLst>
                <a:ext uri="{FF2B5EF4-FFF2-40B4-BE49-F238E27FC236}">
                  <a16:creationId xmlns:a16="http://schemas.microsoft.com/office/drawing/2014/main" id="{07A10A8B-DE37-4D4B-B3B7-53AF498FCE7A}"/>
                </a:ext>
              </a:extLst>
            </p:cNvPr>
            <p:cNvGrpSpPr/>
            <p:nvPr/>
          </p:nvGrpSpPr>
          <p:grpSpPr>
            <a:xfrm>
              <a:off x="4876800" y="1600200"/>
              <a:ext cx="457200" cy="2209800"/>
              <a:chOff x="4876800" y="1600200"/>
              <a:chExt cx="457200" cy="2209800"/>
            </a:xfrm>
          </p:grpSpPr>
          <p:sp>
            <p:nvSpPr>
              <p:cNvPr id="432" name="DRAM">
                <a:extLst>
                  <a:ext uri="{FF2B5EF4-FFF2-40B4-BE49-F238E27FC236}">
                    <a16:creationId xmlns:a16="http://schemas.microsoft.com/office/drawing/2014/main" id="{74EDFB8B-4EAC-6540-A2DE-26FA676ABF83}"/>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3" name="DRAM">
                <a:extLst>
                  <a:ext uri="{FF2B5EF4-FFF2-40B4-BE49-F238E27FC236}">
                    <a16:creationId xmlns:a16="http://schemas.microsoft.com/office/drawing/2014/main" id="{1874FD00-A6E9-6F4E-BEAF-20253DAF4197}"/>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4" name="DRAM">
                <a:extLst>
                  <a:ext uri="{FF2B5EF4-FFF2-40B4-BE49-F238E27FC236}">
                    <a16:creationId xmlns:a16="http://schemas.microsoft.com/office/drawing/2014/main" id="{6C1E8F37-B137-C546-9510-9D33EEA5B944}"/>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5" name="DRAM">
                <a:extLst>
                  <a:ext uri="{FF2B5EF4-FFF2-40B4-BE49-F238E27FC236}">
                    <a16:creationId xmlns:a16="http://schemas.microsoft.com/office/drawing/2014/main" id="{E9A156C1-4F9B-2144-B478-CA14902A62BE}"/>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6" name="DRAM">
                <a:extLst>
                  <a:ext uri="{FF2B5EF4-FFF2-40B4-BE49-F238E27FC236}">
                    <a16:creationId xmlns:a16="http://schemas.microsoft.com/office/drawing/2014/main" id="{5D3FE231-9579-B543-97D9-CC936EC8F370}"/>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4" name="Group 393">
              <a:extLst>
                <a:ext uri="{FF2B5EF4-FFF2-40B4-BE49-F238E27FC236}">
                  <a16:creationId xmlns:a16="http://schemas.microsoft.com/office/drawing/2014/main" id="{22BF00FC-B81D-7B4D-9B63-8DE814646255}"/>
                </a:ext>
              </a:extLst>
            </p:cNvPr>
            <p:cNvGrpSpPr/>
            <p:nvPr/>
          </p:nvGrpSpPr>
          <p:grpSpPr>
            <a:xfrm>
              <a:off x="5676900" y="1600199"/>
              <a:ext cx="1828800" cy="2362201"/>
              <a:chOff x="5676900" y="1170708"/>
              <a:chExt cx="1828800" cy="2791692"/>
            </a:xfrm>
          </p:grpSpPr>
          <p:cxnSp>
            <p:nvCxnSpPr>
              <p:cNvPr id="427" name="Straight Connector 426">
                <a:extLst>
                  <a:ext uri="{FF2B5EF4-FFF2-40B4-BE49-F238E27FC236}">
                    <a16:creationId xmlns:a16="http://schemas.microsoft.com/office/drawing/2014/main" id="{66825576-4991-D141-A606-275CE07F0B90}"/>
                  </a:ext>
                </a:extLst>
              </p:cNvPr>
              <p:cNvCxnSpPr>
                <a:cxnSpLocks/>
                <a:stCxn id="397" idx="0"/>
                <a:endCxn id="437"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C05FEDD8-553B-E246-AC5C-15BB1D44C318}"/>
                  </a:ext>
                </a:extLst>
              </p:cNvPr>
              <p:cNvCxnSpPr>
                <a:cxnSpLocks/>
                <a:stCxn id="399" idx="0"/>
                <a:endCxn id="439"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8FB76780-C566-3E4E-8A55-1CF551183030}"/>
                  </a:ext>
                </a:extLst>
              </p:cNvPr>
              <p:cNvCxnSpPr>
                <a:cxnSpLocks/>
                <a:stCxn id="400" idx="0"/>
                <a:endCxn id="440"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AB3A500C-1762-C142-9DAF-D39B74DCAAB7}"/>
                  </a:ext>
                </a:extLst>
              </p:cNvPr>
              <p:cNvCxnSpPr>
                <a:cxnSpLocks/>
                <a:stCxn id="401" idx="0"/>
                <a:endCxn id="441"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A37406B4-A1DE-BA40-9ABC-FB28B753EA8D}"/>
                  </a:ext>
                </a:extLst>
              </p:cNvPr>
              <p:cNvCxnSpPr>
                <a:cxnSpLocks/>
                <a:stCxn id="398" idx="0"/>
                <a:endCxn id="438"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5" name="Group 394">
              <a:extLst>
                <a:ext uri="{FF2B5EF4-FFF2-40B4-BE49-F238E27FC236}">
                  <a16:creationId xmlns:a16="http://schemas.microsoft.com/office/drawing/2014/main" id="{E3601414-FC10-A340-A9F2-B35360F8AA5F}"/>
                </a:ext>
              </a:extLst>
            </p:cNvPr>
            <p:cNvGrpSpPr/>
            <p:nvPr/>
          </p:nvGrpSpPr>
          <p:grpSpPr>
            <a:xfrm>
              <a:off x="5334000" y="1790700"/>
              <a:ext cx="2362201" cy="1828800"/>
              <a:chOff x="5333998" y="1790700"/>
              <a:chExt cx="2791691" cy="1828800"/>
            </a:xfrm>
          </p:grpSpPr>
          <p:cxnSp>
            <p:nvCxnSpPr>
              <p:cNvPr id="422" name="Straight Connector 421">
                <a:extLst>
                  <a:ext uri="{FF2B5EF4-FFF2-40B4-BE49-F238E27FC236}">
                    <a16:creationId xmlns:a16="http://schemas.microsoft.com/office/drawing/2014/main" id="{F35E9050-B57E-A94A-9B8A-7599A47F425F}"/>
                  </a:ext>
                </a:extLst>
              </p:cNvPr>
              <p:cNvCxnSpPr>
                <a:cxnSpLocks/>
                <a:stCxn id="401" idx="6"/>
                <a:endCxn id="432"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2C7C2EC-B504-BB48-9DC6-65CE93CF1E5F}"/>
                  </a:ext>
                </a:extLst>
              </p:cNvPr>
              <p:cNvCxnSpPr>
                <a:cxnSpLocks/>
                <a:stCxn id="406" idx="6"/>
                <a:endCxn id="433"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583846CB-F02D-534C-9969-8B7615699FDC}"/>
                  </a:ext>
                </a:extLst>
              </p:cNvPr>
              <p:cNvCxnSpPr>
                <a:cxnSpLocks/>
                <a:endCxn id="434" idx="0"/>
              </p:cNvCxnSpPr>
              <p:nvPr/>
            </p:nvCxnSpPr>
            <p:spPr>
              <a:xfrm flipH="1">
                <a:off x="5333998" y="2705100"/>
                <a:ext cx="2791686"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6B33149D-96A6-2E4C-B353-11478420610B}"/>
                  </a:ext>
                </a:extLst>
              </p:cNvPr>
              <p:cNvCxnSpPr>
                <a:cxnSpLocks/>
                <a:stCxn id="416" idx="6"/>
                <a:endCxn id="435"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1F40B3AF-6386-7842-A059-5DF6B3A1BEEE}"/>
                  </a:ext>
                </a:extLst>
              </p:cNvPr>
              <p:cNvCxnSpPr>
                <a:cxnSpLocks/>
                <a:stCxn id="421" idx="6"/>
                <a:endCxn id="436"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6" name="Group 395">
              <a:extLst>
                <a:ext uri="{FF2B5EF4-FFF2-40B4-BE49-F238E27FC236}">
                  <a16:creationId xmlns:a16="http://schemas.microsoft.com/office/drawing/2014/main" id="{0CEB0A94-5D02-4C48-84CA-74AD2EA1A2BA}"/>
                </a:ext>
              </a:extLst>
            </p:cNvPr>
            <p:cNvGrpSpPr/>
            <p:nvPr/>
          </p:nvGrpSpPr>
          <p:grpSpPr>
            <a:xfrm>
              <a:off x="5486400" y="1600200"/>
              <a:ext cx="2209800" cy="2209800"/>
              <a:chOff x="5486400" y="1600200"/>
              <a:chExt cx="2209800" cy="2209800"/>
            </a:xfrm>
          </p:grpSpPr>
          <p:sp>
            <p:nvSpPr>
              <p:cNvPr id="397" name="Oval 396">
                <a:extLst>
                  <a:ext uri="{FF2B5EF4-FFF2-40B4-BE49-F238E27FC236}">
                    <a16:creationId xmlns:a16="http://schemas.microsoft.com/office/drawing/2014/main" id="{5CAC80A3-2785-964C-AF7D-F3DA04063AC1}"/>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8" name="Oval 397">
                <a:extLst>
                  <a:ext uri="{FF2B5EF4-FFF2-40B4-BE49-F238E27FC236}">
                    <a16:creationId xmlns:a16="http://schemas.microsoft.com/office/drawing/2014/main" id="{0DACBBC9-83C1-534B-82C4-1CC17CC0CC39}"/>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9" name="Oval 398">
                <a:extLst>
                  <a:ext uri="{FF2B5EF4-FFF2-40B4-BE49-F238E27FC236}">
                    <a16:creationId xmlns:a16="http://schemas.microsoft.com/office/drawing/2014/main" id="{B006351D-1681-5E4E-9833-C8B18EEBA193}"/>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0" name="Oval 399">
                <a:extLst>
                  <a:ext uri="{FF2B5EF4-FFF2-40B4-BE49-F238E27FC236}">
                    <a16:creationId xmlns:a16="http://schemas.microsoft.com/office/drawing/2014/main" id="{121DA3DE-42CF-AA41-B62D-C5884F8E9599}"/>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1" name="Oval 400">
                <a:extLst>
                  <a:ext uri="{FF2B5EF4-FFF2-40B4-BE49-F238E27FC236}">
                    <a16:creationId xmlns:a16="http://schemas.microsoft.com/office/drawing/2014/main" id="{17AFB6DE-6324-8748-8969-24311267FAB1}"/>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2" name="Oval 401">
                <a:extLst>
                  <a:ext uri="{FF2B5EF4-FFF2-40B4-BE49-F238E27FC236}">
                    <a16:creationId xmlns:a16="http://schemas.microsoft.com/office/drawing/2014/main" id="{3CD32634-F17B-334A-9B7D-89B774CE5C15}"/>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3" name="Oval 402">
                <a:extLst>
                  <a:ext uri="{FF2B5EF4-FFF2-40B4-BE49-F238E27FC236}">
                    <a16:creationId xmlns:a16="http://schemas.microsoft.com/office/drawing/2014/main" id="{4A4B272E-AC75-C248-A5B8-AAC608C9A2D5}"/>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4" name="Oval 403">
                <a:extLst>
                  <a:ext uri="{FF2B5EF4-FFF2-40B4-BE49-F238E27FC236}">
                    <a16:creationId xmlns:a16="http://schemas.microsoft.com/office/drawing/2014/main" id="{FE89EF87-4F03-7F44-A3F6-D4BD1A634048}"/>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5" name="Oval 404">
                <a:extLst>
                  <a:ext uri="{FF2B5EF4-FFF2-40B4-BE49-F238E27FC236}">
                    <a16:creationId xmlns:a16="http://schemas.microsoft.com/office/drawing/2014/main" id="{FE50D5CD-8EE7-6E49-9324-D95F1BF7716F}"/>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6" name="Oval 405">
                <a:extLst>
                  <a:ext uri="{FF2B5EF4-FFF2-40B4-BE49-F238E27FC236}">
                    <a16:creationId xmlns:a16="http://schemas.microsoft.com/office/drawing/2014/main" id="{F1670559-868E-AC43-8485-7A0CD3BBF6DD}"/>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7" name="Oval 406">
                <a:extLst>
                  <a:ext uri="{FF2B5EF4-FFF2-40B4-BE49-F238E27FC236}">
                    <a16:creationId xmlns:a16="http://schemas.microsoft.com/office/drawing/2014/main" id="{8A4D17F5-B8CC-454E-AAE6-2BB19366F797}"/>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8" name="Oval 407">
                <a:extLst>
                  <a:ext uri="{FF2B5EF4-FFF2-40B4-BE49-F238E27FC236}">
                    <a16:creationId xmlns:a16="http://schemas.microsoft.com/office/drawing/2014/main" id="{403FA7A9-CA8A-C246-9A8D-4B2D6CCB5BED}"/>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9" name="Oval 408">
                <a:extLst>
                  <a:ext uri="{FF2B5EF4-FFF2-40B4-BE49-F238E27FC236}">
                    <a16:creationId xmlns:a16="http://schemas.microsoft.com/office/drawing/2014/main" id="{914EE22A-B051-274B-B345-0D2FA2B1F1FD}"/>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0" name="Oval 409">
                <a:extLst>
                  <a:ext uri="{FF2B5EF4-FFF2-40B4-BE49-F238E27FC236}">
                    <a16:creationId xmlns:a16="http://schemas.microsoft.com/office/drawing/2014/main" id="{BDDD48E8-8884-574D-B570-D4559E5AC908}"/>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1" name="Oval 410">
                <a:extLst>
                  <a:ext uri="{FF2B5EF4-FFF2-40B4-BE49-F238E27FC236}">
                    <a16:creationId xmlns:a16="http://schemas.microsoft.com/office/drawing/2014/main" id="{111294A3-02F0-FC49-AD3B-E507B6D2BE99}"/>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2" name="Oval 411">
                <a:extLst>
                  <a:ext uri="{FF2B5EF4-FFF2-40B4-BE49-F238E27FC236}">
                    <a16:creationId xmlns:a16="http://schemas.microsoft.com/office/drawing/2014/main" id="{48731768-F3AB-8E49-A023-62B38772DB46}"/>
                  </a:ext>
                </a:extLst>
              </p:cNvPr>
              <p:cNvSpPr/>
              <p:nvPr/>
            </p:nvSpPr>
            <p:spPr>
              <a:xfrm>
                <a:off x="54864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3" name="Oval 412">
                <a:extLst>
                  <a:ext uri="{FF2B5EF4-FFF2-40B4-BE49-F238E27FC236}">
                    <a16:creationId xmlns:a16="http://schemas.microsoft.com/office/drawing/2014/main" id="{2BF851CC-F68B-9B4C-A58B-81DC812CDE0F}"/>
                  </a:ext>
                </a:extLst>
              </p:cNvPr>
              <p:cNvSpPr/>
              <p:nvPr/>
            </p:nvSpPr>
            <p:spPr>
              <a:xfrm>
                <a:off x="59436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4" name="Oval 413">
                <a:extLst>
                  <a:ext uri="{FF2B5EF4-FFF2-40B4-BE49-F238E27FC236}">
                    <a16:creationId xmlns:a16="http://schemas.microsoft.com/office/drawing/2014/main" id="{9D63C112-10DF-624C-8D85-74C0EA9ED444}"/>
                  </a:ext>
                </a:extLst>
              </p:cNvPr>
              <p:cNvSpPr/>
              <p:nvPr/>
            </p:nvSpPr>
            <p:spPr>
              <a:xfrm>
                <a:off x="64008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5" name="Oval 414">
                <a:extLst>
                  <a:ext uri="{FF2B5EF4-FFF2-40B4-BE49-F238E27FC236}">
                    <a16:creationId xmlns:a16="http://schemas.microsoft.com/office/drawing/2014/main" id="{447245FE-FD9D-CA40-8259-1603D9CEB6D8}"/>
                  </a:ext>
                </a:extLst>
              </p:cNvPr>
              <p:cNvSpPr/>
              <p:nvPr/>
            </p:nvSpPr>
            <p:spPr>
              <a:xfrm>
                <a:off x="68580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6" name="Oval 415">
                <a:extLst>
                  <a:ext uri="{FF2B5EF4-FFF2-40B4-BE49-F238E27FC236}">
                    <a16:creationId xmlns:a16="http://schemas.microsoft.com/office/drawing/2014/main" id="{CC79A9FE-3B4F-8445-A57E-FCB77904C8B2}"/>
                  </a:ext>
                </a:extLst>
              </p:cNvPr>
              <p:cNvSpPr/>
              <p:nvPr/>
            </p:nvSpPr>
            <p:spPr>
              <a:xfrm>
                <a:off x="73152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7" name="Oval 416">
                <a:extLst>
                  <a:ext uri="{FF2B5EF4-FFF2-40B4-BE49-F238E27FC236}">
                    <a16:creationId xmlns:a16="http://schemas.microsoft.com/office/drawing/2014/main" id="{530B1789-DEDE-5A4F-B6E8-2F2A76B4CCA5}"/>
                  </a:ext>
                </a:extLst>
              </p:cNvPr>
              <p:cNvSpPr/>
              <p:nvPr/>
            </p:nvSpPr>
            <p:spPr>
              <a:xfrm>
                <a:off x="54864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8" name="Oval 417">
                <a:extLst>
                  <a:ext uri="{FF2B5EF4-FFF2-40B4-BE49-F238E27FC236}">
                    <a16:creationId xmlns:a16="http://schemas.microsoft.com/office/drawing/2014/main" id="{25A88D22-A089-B446-90A4-D23E278BD77B}"/>
                  </a:ext>
                </a:extLst>
              </p:cNvPr>
              <p:cNvSpPr/>
              <p:nvPr/>
            </p:nvSpPr>
            <p:spPr>
              <a:xfrm>
                <a:off x="59436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9" name="Oval 418">
                <a:extLst>
                  <a:ext uri="{FF2B5EF4-FFF2-40B4-BE49-F238E27FC236}">
                    <a16:creationId xmlns:a16="http://schemas.microsoft.com/office/drawing/2014/main" id="{BE8D1DAB-6891-EF42-A2A3-F98009328A0C}"/>
                  </a:ext>
                </a:extLst>
              </p:cNvPr>
              <p:cNvSpPr/>
              <p:nvPr/>
            </p:nvSpPr>
            <p:spPr>
              <a:xfrm>
                <a:off x="64008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0" name="Oval 419">
                <a:extLst>
                  <a:ext uri="{FF2B5EF4-FFF2-40B4-BE49-F238E27FC236}">
                    <a16:creationId xmlns:a16="http://schemas.microsoft.com/office/drawing/2014/main" id="{D588EFFB-B1F6-594B-8932-B3E72E749BB6}"/>
                  </a:ext>
                </a:extLst>
              </p:cNvPr>
              <p:cNvSpPr/>
              <p:nvPr/>
            </p:nvSpPr>
            <p:spPr>
              <a:xfrm>
                <a:off x="68580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1" name="Oval 420">
                <a:extLst>
                  <a:ext uri="{FF2B5EF4-FFF2-40B4-BE49-F238E27FC236}">
                    <a16:creationId xmlns:a16="http://schemas.microsoft.com/office/drawing/2014/main" id="{D7A2543D-F2FA-2846-88E0-36744AC44107}"/>
                  </a:ext>
                </a:extLst>
              </p:cNvPr>
              <p:cNvSpPr/>
              <p:nvPr/>
            </p:nvSpPr>
            <p:spPr>
              <a:xfrm>
                <a:off x="73152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442" name="Group 441">
            <a:extLst>
              <a:ext uri="{FF2B5EF4-FFF2-40B4-BE49-F238E27FC236}">
                <a16:creationId xmlns:a16="http://schemas.microsoft.com/office/drawing/2014/main" id="{69B8068D-BF55-2445-AA62-170FB58B36DB}"/>
              </a:ext>
            </a:extLst>
          </p:cNvPr>
          <p:cNvGrpSpPr/>
          <p:nvPr/>
        </p:nvGrpSpPr>
        <p:grpSpPr>
          <a:xfrm>
            <a:off x="4859036" y="2404844"/>
            <a:ext cx="1414038" cy="1414038"/>
            <a:chOff x="4876800" y="1600199"/>
            <a:chExt cx="2819401" cy="2819401"/>
          </a:xfrm>
        </p:grpSpPr>
        <p:grpSp>
          <p:nvGrpSpPr>
            <p:cNvPr id="443" name="Group 442">
              <a:extLst>
                <a:ext uri="{FF2B5EF4-FFF2-40B4-BE49-F238E27FC236}">
                  <a16:creationId xmlns:a16="http://schemas.microsoft.com/office/drawing/2014/main" id="{D198D2CE-51A2-A441-BAC1-C5E8EA0E0648}"/>
                </a:ext>
              </a:extLst>
            </p:cNvPr>
            <p:cNvGrpSpPr/>
            <p:nvPr/>
          </p:nvGrpSpPr>
          <p:grpSpPr>
            <a:xfrm>
              <a:off x="5486400" y="3962400"/>
              <a:ext cx="2209800" cy="457200"/>
              <a:chOff x="5486400" y="3962400"/>
              <a:chExt cx="2209800" cy="457200"/>
            </a:xfrm>
          </p:grpSpPr>
          <p:sp>
            <p:nvSpPr>
              <p:cNvPr id="488" name="DRAM">
                <a:extLst>
                  <a:ext uri="{FF2B5EF4-FFF2-40B4-BE49-F238E27FC236}">
                    <a16:creationId xmlns:a16="http://schemas.microsoft.com/office/drawing/2014/main" id="{0678D576-D408-374F-BB1E-37E5E148221D}"/>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9" name="DRAM">
                <a:extLst>
                  <a:ext uri="{FF2B5EF4-FFF2-40B4-BE49-F238E27FC236}">
                    <a16:creationId xmlns:a16="http://schemas.microsoft.com/office/drawing/2014/main" id="{EF3D6B44-03F3-FA47-A211-89B88C1D8801}"/>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0" name="DRAM">
                <a:extLst>
                  <a:ext uri="{FF2B5EF4-FFF2-40B4-BE49-F238E27FC236}">
                    <a16:creationId xmlns:a16="http://schemas.microsoft.com/office/drawing/2014/main" id="{D7530F8D-26C2-C347-96FC-A67F07A00680}"/>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1" name="DRAM">
                <a:extLst>
                  <a:ext uri="{FF2B5EF4-FFF2-40B4-BE49-F238E27FC236}">
                    <a16:creationId xmlns:a16="http://schemas.microsoft.com/office/drawing/2014/main" id="{81C987C6-F8C8-D942-B797-54712625359A}"/>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2" name="DRAM">
                <a:extLst>
                  <a:ext uri="{FF2B5EF4-FFF2-40B4-BE49-F238E27FC236}">
                    <a16:creationId xmlns:a16="http://schemas.microsoft.com/office/drawing/2014/main" id="{5799F454-A959-5741-AE35-1BD49ED8E542}"/>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4" name="Group 443">
              <a:extLst>
                <a:ext uri="{FF2B5EF4-FFF2-40B4-BE49-F238E27FC236}">
                  <a16:creationId xmlns:a16="http://schemas.microsoft.com/office/drawing/2014/main" id="{16780B42-A788-A042-AB39-8DD97B532AF6}"/>
                </a:ext>
              </a:extLst>
            </p:cNvPr>
            <p:cNvGrpSpPr/>
            <p:nvPr/>
          </p:nvGrpSpPr>
          <p:grpSpPr>
            <a:xfrm>
              <a:off x="4876800" y="1600200"/>
              <a:ext cx="457200" cy="2209800"/>
              <a:chOff x="4876800" y="1600200"/>
              <a:chExt cx="457200" cy="2209800"/>
            </a:xfrm>
          </p:grpSpPr>
          <p:sp>
            <p:nvSpPr>
              <p:cNvPr id="483" name="DRAM">
                <a:extLst>
                  <a:ext uri="{FF2B5EF4-FFF2-40B4-BE49-F238E27FC236}">
                    <a16:creationId xmlns:a16="http://schemas.microsoft.com/office/drawing/2014/main" id="{900429D3-F700-B545-81E6-C863C38D624B}"/>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4" name="DRAM">
                <a:extLst>
                  <a:ext uri="{FF2B5EF4-FFF2-40B4-BE49-F238E27FC236}">
                    <a16:creationId xmlns:a16="http://schemas.microsoft.com/office/drawing/2014/main" id="{3BE8BAE2-67F2-004F-8688-652275D2FB1A}"/>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5" name="DRAM">
                <a:extLst>
                  <a:ext uri="{FF2B5EF4-FFF2-40B4-BE49-F238E27FC236}">
                    <a16:creationId xmlns:a16="http://schemas.microsoft.com/office/drawing/2014/main" id="{B468E5A2-4C92-F341-AF9F-C025BA07AF6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6" name="DRAM">
                <a:extLst>
                  <a:ext uri="{FF2B5EF4-FFF2-40B4-BE49-F238E27FC236}">
                    <a16:creationId xmlns:a16="http://schemas.microsoft.com/office/drawing/2014/main" id="{869B0F21-4DD9-9242-8C2D-5555525158CC}"/>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7" name="DRAM">
                <a:extLst>
                  <a:ext uri="{FF2B5EF4-FFF2-40B4-BE49-F238E27FC236}">
                    <a16:creationId xmlns:a16="http://schemas.microsoft.com/office/drawing/2014/main" id="{D75EC8AE-5B52-E64A-A8CB-7EE2D5BDA8FF}"/>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5" name="Group 444">
              <a:extLst>
                <a:ext uri="{FF2B5EF4-FFF2-40B4-BE49-F238E27FC236}">
                  <a16:creationId xmlns:a16="http://schemas.microsoft.com/office/drawing/2014/main" id="{C48ADD2C-8A28-0E4D-9B87-797E8D373E6A}"/>
                </a:ext>
              </a:extLst>
            </p:cNvPr>
            <p:cNvGrpSpPr/>
            <p:nvPr/>
          </p:nvGrpSpPr>
          <p:grpSpPr>
            <a:xfrm>
              <a:off x="5676900" y="1600199"/>
              <a:ext cx="1828800" cy="2362201"/>
              <a:chOff x="5676900" y="1170708"/>
              <a:chExt cx="1828800" cy="2791692"/>
            </a:xfrm>
          </p:grpSpPr>
          <p:cxnSp>
            <p:nvCxnSpPr>
              <p:cNvPr id="478" name="Straight Connector 477">
                <a:extLst>
                  <a:ext uri="{FF2B5EF4-FFF2-40B4-BE49-F238E27FC236}">
                    <a16:creationId xmlns:a16="http://schemas.microsoft.com/office/drawing/2014/main" id="{D5273E0E-2E69-C543-B299-7151560E4744}"/>
                  </a:ext>
                </a:extLst>
              </p:cNvPr>
              <p:cNvCxnSpPr>
                <a:cxnSpLocks/>
                <a:stCxn id="448" idx="0"/>
                <a:endCxn id="488"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32CB46B5-29CC-E640-B989-83C91A0F1DC6}"/>
                  </a:ext>
                </a:extLst>
              </p:cNvPr>
              <p:cNvCxnSpPr>
                <a:cxnSpLocks/>
                <a:stCxn id="450" idx="0"/>
                <a:endCxn id="490"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BE99638C-67B6-5344-B38C-BA715AC38263}"/>
                  </a:ext>
                </a:extLst>
              </p:cNvPr>
              <p:cNvCxnSpPr>
                <a:cxnSpLocks/>
                <a:stCxn id="451" idx="0"/>
                <a:endCxn id="491"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7FB28B8-39C8-6F46-84D4-8A26AE6E0CF8}"/>
                  </a:ext>
                </a:extLst>
              </p:cNvPr>
              <p:cNvCxnSpPr>
                <a:cxnSpLocks/>
                <a:stCxn id="452" idx="0"/>
                <a:endCxn id="492"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5DB3D965-AC2B-D64E-BC8C-316F3DA0E93A}"/>
                  </a:ext>
                </a:extLst>
              </p:cNvPr>
              <p:cNvCxnSpPr>
                <a:cxnSpLocks/>
                <a:stCxn id="449" idx="0"/>
                <a:endCxn id="489"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6" name="Group 445">
              <a:extLst>
                <a:ext uri="{FF2B5EF4-FFF2-40B4-BE49-F238E27FC236}">
                  <a16:creationId xmlns:a16="http://schemas.microsoft.com/office/drawing/2014/main" id="{A29A615E-F89D-A841-BF3B-7B6BFA18A1DA}"/>
                </a:ext>
              </a:extLst>
            </p:cNvPr>
            <p:cNvGrpSpPr/>
            <p:nvPr/>
          </p:nvGrpSpPr>
          <p:grpSpPr>
            <a:xfrm>
              <a:off x="5334000" y="1790700"/>
              <a:ext cx="2362201" cy="1828800"/>
              <a:chOff x="5333998" y="1790700"/>
              <a:chExt cx="2791691" cy="1828800"/>
            </a:xfrm>
          </p:grpSpPr>
          <p:cxnSp>
            <p:nvCxnSpPr>
              <p:cNvPr id="473" name="Straight Connector 472">
                <a:extLst>
                  <a:ext uri="{FF2B5EF4-FFF2-40B4-BE49-F238E27FC236}">
                    <a16:creationId xmlns:a16="http://schemas.microsoft.com/office/drawing/2014/main" id="{830CB917-365E-F643-BA30-E874848DB8A2}"/>
                  </a:ext>
                </a:extLst>
              </p:cNvPr>
              <p:cNvCxnSpPr>
                <a:cxnSpLocks/>
                <a:stCxn id="452" idx="6"/>
                <a:endCxn id="483"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FBE9D054-33AF-B143-96FD-890B3149E8CB}"/>
                  </a:ext>
                </a:extLst>
              </p:cNvPr>
              <p:cNvCxnSpPr>
                <a:cxnSpLocks/>
                <a:stCxn id="457" idx="6"/>
                <a:endCxn id="484"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FB5426AA-0D88-4241-A8FF-C378BCD21C4E}"/>
                  </a:ext>
                </a:extLst>
              </p:cNvPr>
              <p:cNvCxnSpPr>
                <a:cxnSpLocks/>
                <a:stCxn id="462" idx="6"/>
                <a:endCxn id="485"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C2B13EE8-91D5-CC45-8C9E-D56FB7F7BA01}"/>
                  </a:ext>
                </a:extLst>
              </p:cNvPr>
              <p:cNvCxnSpPr>
                <a:cxnSpLocks/>
                <a:stCxn id="467" idx="6"/>
                <a:endCxn id="486"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9B7FBB1A-D3BB-724A-9778-29263723AFA2}"/>
                  </a:ext>
                </a:extLst>
              </p:cNvPr>
              <p:cNvCxnSpPr>
                <a:cxnSpLocks/>
                <a:stCxn id="472" idx="6"/>
                <a:endCxn id="487"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13348C4C-7884-CB44-B7DE-A56D7A15844F}"/>
                </a:ext>
              </a:extLst>
            </p:cNvPr>
            <p:cNvGrpSpPr/>
            <p:nvPr/>
          </p:nvGrpSpPr>
          <p:grpSpPr>
            <a:xfrm>
              <a:off x="5486400" y="1600200"/>
              <a:ext cx="2209800" cy="2209800"/>
              <a:chOff x="5486400" y="1600200"/>
              <a:chExt cx="2209800" cy="2209800"/>
            </a:xfrm>
          </p:grpSpPr>
          <p:sp>
            <p:nvSpPr>
              <p:cNvPr id="448" name="Oval 447">
                <a:extLst>
                  <a:ext uri="{FF2B5EF4-FFF2-40B4-BE49-F238E27FC236}">
                    <a16:creationId xmlns:a16="http://schemas.microsoft.com/office/drawing/2014/main" id="{24C71FF8-3179-F14D-86F6-A1C637F1A2F4}"/>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9" name="Oval 448">
                <a:extLst>
                  <a:ext uri="{FF2B5EF4-FFF2-40B4-BE49-F238E27FC236}">
                    <a16:creationId xmlns:a16="http://schemas.microsoft.com/office/drawing/2014/main" id="{5BED9737-40F0-804A-B12A-C19DF7CEA3C3}"/>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0" name="Oval 449">
                <a:extLst>
                  <a:ext uri="{FF2B5EF4-FFF2-40B4-BE49-F238E27FC236}">
                    <a16:creationId xmlns:a16="http://schemas.microsoft.com/office/drawing/2014/main" id="{814C4FE6-8FDE-F44E-AE75-F03234EFFD74}"/>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1" name="Oval 450">
                <a:extLst>
                  <a:ext uri="{FF2B5EF4-FFF2-40B4-BE49-F238E27FC236}">
                    <a16:creationId xmlns:a16="http://schemas.microsoft.com/office/drawing/2014/main" id="{387778BC-760E-4844-B58B-FBAB72CAEACF}"/>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2" name="Oval 451">
                <a:extLst>
                  <a:ext uri="{FF2B5EF4-FFF2-40B4-BE49-F238E27FC236}">
                    <a16:creationId xmlns:a16="http://schemas.microsoft.com/office/drawing/2014/main" id="{06954692-01E8-364F-9096-547A9F0F1DCB}"/>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3" name="Oval 452">
                <a:extLst>
                  <a:ext uri="{FF2B5EF4-FFF2-40B4-BE49-F238E27FC236}">
                    <a16:creationId xmlns:a16="http://schemas.microsoft.com/office/drawing/2014/main" id="{BE7E0E99-EFBE-904A-87E7-32B675135F8A}"/>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4" name="Oval 453">
                <a:extLst>
                  <a:ext uri="{FF2B5EF4-FFF2-40B4-BE49-F238E27FC236}">
                    <a16:creationId xmlns:a16="http://schemas.microsoft.com/office/drawing/2014/main" id="{2229678A-3CFC-2E48-A46F-EB5C710DF52A}"/>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5" name="Oval 454">
                <a:extLst>
                  <a:ext uri="{FF2B5EF4-FFF2-40B4-BE49-F238E27FC236}">
                    <a16:creationId xmlns:a16="http://schemas.microsoft.com/office/drawing/2014/main" id="{52BEC7C7-BDB5-0E45-B194-02F9D064F9BC}"/>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6" name="Oval 455">
                <a:extLst>
                  <a:ext uri="{FF2B5EF4-FFF2-40B4-BE49-F238E27FC236}">
                    <a16:creationId xmlns:a16="http://schemas.microsoft.com/office/drawing/2014/main" id="{9AFA80CE-EF96-D14E-94E6-38E92D53DEF9}"/>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7" name="Oval 456">
                <a:extLst>
                  <a:ext uri="{FF2B5EF4-FFF2-40B4-BE49-F238E27FC236}">
                    <a16:creationId xmlns:a16="http://schemas.microsoft.com/office/drawing/2014/main" id="{DEECA570-AE76-1B4A-99B4-0FC906931064}"/>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8" name="Oval 457">
                <a:extLst>
                  <a:ext uri="{FF2B5EF4-FFF2-40B4-BE49-F238E27FC236}">
                    <a16:creationId xmlns:a16="http://schemas.microsoft.com/office/drawing/2014/main" id="{628374C7-FC57-5B42-B1DE-FA1FB56CCDCA}"/>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9" name="Oval 458">
                <a:extLst>
                  <a:ext uri="{FF2B5EF4-FFF2-40B4-BE49-F238E27FC236}">
                    <a16:creationId xmlns:a16="http://schemas.microsoft.com/office/drawing/2014/main" id="{80F7262C-9673-4B40-A4AE-4BA8B0B0CA34}"/>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0" name="Oval 459">
                <a:extLst>
                  <a:ext uri="{FF2B5EF4-FFF2-40B4-BE49-F238E27FC236}">
                    <a16:creationId xmlns:a16="http://schemas.microsoft.com/office/drawing/2014/main" id="{7F3ADF92-BBB6-1148-819E-571498015E80}"/>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1" name="Oval 460">
                <a:extLst>
                  <a:ext uri="{FF2B5EF4-FFF2-40B4-BE49-F238E27FC236}">
                    <a16:creationId xmlns:a16="http://schemas.microsoft.com/office/drawing/2014/main" id="{A0C1A5B2-2187-A44A-9655-0793CDEADDFB}"/>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2" name="Oval 461">
                <a:extLst>
                  <a:ext uri="{FF2B5EF4-FFF2-40B4-BE49-F238E27FC236}">
                    <a16:creationId xmlns:a16="http://schemas.microsoft.com/office/drawing/2014/main" id="{479B3574-7BF1-B144-9945-92FBFA41E6D8}"/>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463" name="Oval 462">
                <a:extLst>
                  <a:ext uri="{FF2B5EF4-FFF2-40B4-BE49-F238E27FC236}">
                    <a16:creationId xmlns:a16="http://schemas.microsoft.com/office/drawing/2014/main" id="{DED774DC-06AE-9D48-86FC-A00763484136}"/>
                  </a:ext>
                </a:extLst>
              </p:cNvPr>
              <p:cNvSpPr/>
              <p:nvPr/>
            </p:nvSpPr>
            <p:spPr>
              <a:xfrm>
                <a:off x="54864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a:ln>
                    <a:noFill/>
                  </a:ln>
                  <a:solidFill>
                    <a:srgbClr val="FFFFFF"/>
                  </a:solidFill>
                  <a:effectLst/>
                  <a:uLnTx/>
                  <a:uFillTx/>
                  <a:latin typeface="Avenir Next" panose="020B0503020202020204" pitchFamily="34" charset="0"/>
                </a:endParaRPr>
              </a:p>
            </p:txBody>
          </p:sp>
          <p:sp>
            <p:nvSpPr>
              <p:cNvPr id="464" name="Oval 463">
                <a:extLst>
                  <a:ext uri="{FF2B5EF4-FFF2-40B4-BE49-F238E27FC236}">
                    <a16:creationId xmlns:a16="http://schemas.microsoft.com/office/drawing/2014/main" id="{7B2A9E4B-44A2-164B-B1DB-443A919613CC}"/>
                  </a:ext>
                </a:extLst>
              </p:cNvPr>
              <p:cNvSpPr/>
              <p:nvPr/>
            </p:nvSpPr>
            <p:spPr>
              <a:xfrm>
                <a:off x="59436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a:ln>
                    <a:noFill/>
                  </a:ln>
                  <a:solidFill>
                    <a:srgbClr val="FFFFFF"/>
                  </a:solidFill>
                  <a:effectLst/>
                  <a:uLnTx/>
                  <a:uFillTx/>
                  <a:latin typeface="Avenir Next" panose="020B0503020202020204" pitchFamily="34" charset="0"/>
                </a:endParaRPr>
              </a:p>
            </p:txBody>
          </p:sp>
          <p:sp>
            <p:nvSpPr>
              <p:cNvPr id="465" name="Oval 464">
                <a:extLst>
                  <a:ext uri="{FF2B5EF4-FFF2-40B4-BE49-F238E27FC236}">
                    <a16:creationId xmlns:a16="http://schemas.microsoft.com/office/drawing/2014/main" id="{829FDD50-D31C-2540-9085-DB8414EF4E8E}"/>
                  </a:ext>
                </a:extLst>
              </p:cNvPr>
              <p:cNvSpPr/>
              <p:nvPr/>
            </p:nvSpPr>
            <p:spPr>
              <a:xfrm>
                <a:off x="64008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a:ln>
                    <a:noFill/>
                  </a:ln>
                  <a:solidFill>
                    <a:srgbClr val="FFFFFF"/>
                  </a:solidFill>
                  <a:effectLst/>
                  <a:uLnTx/>
                  <a:uFillTx/>
                  <a:latin typeface="Avenir Next" panose="020B0503020202020204" pitchFamily="34" charset="0"/>
                </a:endParaRPr>
              </a:p>
            </p:txBody>
          </p:sp>
          <p:sp>
            <p:nvSpPr>
              <p:cNvPr id="466" name="Oval 465">
                <a:extLst>
                  <a:ext uri="{FF2B5EF4-FFF2-40B4-BE49-F238E27FC236}">
                    <a16:creationId xmlns:a16="http://schemas.microsoft.com/office/drawing/2014/main" id="{5E7C2804-8644-B746-835C-D065FA8D5405}"/>
                  </a:ext>
                </a:extLst>
              </p:cNvPr>
              <p:cNvSpPr/>
              <p:nvPr/>
            </p:nvSpPr>
            <p:spPr>
              <a:xfrm>
                <a:off x="68580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a:ln>
                    <a:noFill/>
                  </a:ln>
                  <a:solidFill>
                    <a:srgbClr val="FFFFFF"/>
                  </a:solidFill>
                  <a:effectLst/>
                  <a:uLnTx/>
                  <a:uFillTx/>
                  <a:latin typeface="Avenir Next" panose="020B0503020202020204" pitchFamily="34" charset="0"/>
                </a:endParaRPr>
              </a:p>
            </p:txBody>
          </p:sp>
          <p:sp>
            <p:nvSpPr>
              <p:cNvPr id="467" name="Oval 466">
                <a:extLst>
                  <a:ext uri="{FF2B5EF4-FFF2-40B4-BE49-F238E27FC236}">
                    <a16:creationId xmlns:a16="http://schemas.microsoft.com/office/drawing/2014/main" id="{87C05D59-E623-A04A-80B1-E6FFE75C92D6}"/>
                  </a:ext>
                </a:extLst>
              </p:cNvPr>
              <p:cNvSpPr/>
              <p:nvPr/>
            </p:nvSpPr>
            <p:spPr>
              <a:xfrm>
                <a:off x="73152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a:ln>
                    <a:noFill/>
                  </a:ln>
                  <a:solidFill>
                    <a:srgbClr val="FFFFFF"/>
                  </a:solidFill>
                  <a:effectLst/>
                  <a:uLnTx/>
                  <a:uFillTx/>
                  <a:latin typeface="Avenir Next" panose="020B0503020202020204" pitchFamily="34" charset="0"/>
                </a:endParaRPr>
              </a:p>
            </p:txBody>
          </p:sp>
          <p:sp>
            <p:nvSpPr>
              <p:cNvPr id="468" name="Oval 467">
                <a:extLst>
                  <a:ext uri="{FF2B5EF4-FFF2-40B4-BE49-F238E27FC236}">
                    <a16:creationId xmlns:a16="http://schemas.microsoft.com/office/drawing/2014/main" id="{3267DF9E-FA37-7D44-9F34-901B4C4F4D7B}"/>
                  </a:ext>
                </a:extLst>
              </p:cNvPr>
              <p:cNvSpPr/>
              <p:nvPr/>
            </p:nvSpPr>
            <p:spPr>
              <a:xfrm>
                <a:off x="54864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a:ln>
                    <a:noFill/>
                  </a:ln>
                  <a:solidFill>
                    <a:srgbClr val="FFFFFF"/>
                  </a:solidFill>
                  <a:effectLst/>
                  <a:uLnTx/>
                  <a:uFillTx/>
                  <a:latin typeface="Avenir Next" panose="020B0503020202020204" pitchFamily="34" charset="0"/>
                </a:endParaRPr>
              </a:p>
            </p:txBody>
          </p:sp>
          <p:sp>
            <p:nvSpPr>
              <p:cNvPr id="469" name="Oval 468">
                <a:extLst>
                  <a:ext uri="{FF2B5EF4-FFF2-40B4-BE49-F238E27FC236}">
                    <a16:creationId xmlns:a16="http://schemas.microsoft.com/office/drawing/2014/main" id="{4B23D1B3-4F53-D54D-8431-CF0A97582A40}"/>
                  </a:ext>
                </a:extLst>
              </p:cNvPr>
              <p:cNvSpPr/>
              <p:nvPr/>
            </p:nvSpPr>
            <p:spPr>
              <a:xfrm>
                <a:off x="59436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a:ln>
                    <a:noFill/>
                  </a:ln>
                  <a:solidFill>
                    <a:srgbClr val="FFFFFF"/>
                  </a:solidFill>
                  <a:effectLst/>
                  <a:uLnTx/>
                  <a:uFillTx/>
                  <a:latin typeface="Avenir Next" panose="020B0503020202020204" pitchFamily="34" charset="0"/>
                </a:endParaRPr>
              </a:p>
            </p:txBody>
          </p:sp>
          <p:sp>
            <p:nvSpPr>
              <p:cNvPr id="470" name="Oval 469">
                <a:extLst>
                  <a:ext uri="{FF2B5EF4-FFF2-40B4-BE49-F238E27FC236}">
                    <a16:creationId xmlns:a16="http://schemas.microsoft.com/office/drawing/2014/main" id="{2D6333D6-7104-384F-AF49-E796BD27E384}"/>
                  </a:ext>
                </a:extLst>
              </p:cNvPr>
              <p:cNvSpPr/>
              <p:nvPr/>
            </p:nvSpPr>
            <p:spPr>
              <a:xfrm>
                <a:off x="64008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a:ln>
                    <a:noFill/>
                  </a:ln>
                  <a:solidFill>
                    <a:srgbClr val="FFFFFF"/>
                  </a:solidFill>
                  <a:effectLst/>
                  <a:uLnTx/>
                  <a:uFillTx/>
                  <a:latin typeface="Avenir Next" panose="020B0503020202020204" pitchFamily="34" charset="0"/>
                </a:endParaRPr>
              </a:p>
            </p:txBody>
          </p:sp>
          <p:sp>
            <p:nvSpPr>
              <p:cNvPr id="471" name="Oval 470">
                <a:extLst>
                  <a:ext uri="{FF2B5EF4-FFF2-40B4-BE49-F238E27FC236}">
                    <a16:creationId xmlns:a16="http://schemas.microsoft.com/office/drawing/2014/main" id="{F6EE3721-CE27-C448-A382-4681B02FBCF6}"/>
                  </a:ext>
                </a:extLst>
              </p:cNvPr>
              <p:cNvSpPr/>
              <p:nvPr/>
            </p:nvSpPr>
            <p:spPr>
              <a:xfrm>
                <a:off x="68580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a:ln>
                    <a:noFill/>
                  </a:ln>
                  <a:solidFill>
                    <a:srgbClr val="FFFFFF"/>
                  </a:solidFill>
                  <a:effectLst/>
                  <a:uLnTx/>
                  <a:uFillTx/>
                  <a:latin typeface="Avenir Next" panose="020B0503020202020204" pitchFamily="34" charset="0"/>
                </a:endParaRPr>
              </a:p>
            </p:txBody>
          </p:sp>
          <p:sp>
            <p:nvSpPr>
              <p:cNvPr id="472" name="Oval 471">
                <a:extLst>
                  <a:ext uri="{FF2B5EF4-FFF2-40B4-BE49-F238E27FC236}">
                    <a16:creationId xmlns:a16="http://schemas.microsoft.com/office/drawing/2014/main" id="{DB8D1C2C-8531-384A-A4CD-73FF528A9A53}"/>
                  </a:ext>
                </a:extLst>
              </p:cNvPr>
              <p:cNvSpPr/>
              <p:nvPr/>
            </p:nvSpPr>
            <p:spPr>
              <a:xfrm>
                <a:off x="73152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dirty="0">
                  <a:ln>
                    <a:noFill/>
                  </a:ln>
                  <a:solidFill>
                    <a:srgbClr val="FFFFFF"/>
                  </a:solidFill>
                  <a:effectLst/>
                  <a:uLnTx/>
                  <a:uFillTx/>
                  <a:latin typeface="Avenir Next" panose="020B0503020202020204" pitchFamily="34" charset="0"/>
                </a:endParaRPr>
              </a:p>
            </p:txBody>
          </p:sp>
        </p:grpSp>
      </p:grpSp>
      <p:grpSp>
        <p:nvGrpSpPr>
          <p:cNvPr id="493" name="Group 492">
            <a:extLst>
              <a:ext uri="{FF2B5EF4-FFF2-40B4-BE49-F238E27FC236}">
                <a16:creationId xmlns:a16="http://schemas.microsoft.com/office/drawing/2014/main" id="{C18E73BE-3676-6C47-99A2-2502C0DABE65}"/>
              </a:ext>
            </a:extLst>
          </p:cNvPr>
          <p:cNvGrpSpPr/>
          <p:nvPr/>
        </p:nvGrpSpPr>
        <p:grpSpPr>
          <a:xfrm>
            <a:off x="6416564" y="2404844"/>
            <a:ext cx="1414038" cy="1414038"/>
            <a:chOff x="4876800" y="1600199"/>
            <a:chExt cx="2819401" cy="2819401"/>
          </a:xfrm>
        </p:grpSpPr>
        <p:grpSp>
          <p:nvGrpSpPr>
            <p:cNvPr id="494" name="Group 493">
              <a:extLst>
                <a:ext uri="{FF2B5EF4-FFF2-40B4-BE49-F238E27FC236}">
                  <a16:creationId xmlns:a16="http://schemas.microsoft.com/office/drawing/2014/main" id="{7A31BB98-6CE6-844D-B7DE-C384980CF0C5}"/>
                </a:ext>
              </a:extLst>
            </p:cNvPr>
            <p:cNvGrpSpPr/>
            <p:nvPr/>
          </p:nvGrpSpPr>
          <p:grpSpPr>
            <a:xfrm>
              <a:off x="5486400" y="3962400"/>
              <a:ext cx="2209800" cy="457200"/>
              <a:chOff x="5486400" y="3962400"/>
              <a:chExt cx="2209800" cy="457200"/>
            </a:xfrm>
          </p:grpSpPr>
          <p:sp>
            <p:nvSpPr>
              <p:cNvPr id="539" name="DRAM">
                <a:extLst>
                  <a:ext uri="{FF2B5EF4-FFF2-40B4-BE49-F238E27FC236}">
                    <a16:creationId xmlns:a16="http://schemas.microsoft.com/office/drawing/2014/main" id="{9A1BD144-AEC9-3045-83AB-BD0ABC7379C5}"/>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0" name="DRAM">
                <a:extLst>
                  <a:ext uri="{FF2B5EF4-FFF2-40B4-BE49-F238E27FC236}">
                    <a16:creationId xmlns:a16="http://schemas.microsoft.com/office/drawing/2014/main" id="{761EC13D-6A91-7444-AD80-A8BAB533BA95}"/>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1" name="DRAM">
                <a:extLst>
                  <a:ext uri="{FF2B5EF4-FFF2-40B4-BE49-F238E27FC236}">
                    <a16:creationId xmlns:a16="http://schemas.microsoft.com/office/drawing/2014/main" id="{0C4B4D74-9199-0D49-85BF-D3B0AE5A0A9C}"/>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2" name="DRAM">
                <a:extLst>
                  <a:ext uri="{FF2B5EF4-FFF2-40B4-BE49-F238E27FC236}">
                    <a16:creationId xmlns:a16="http://schemas.microsoft.com/office/drawing/2014/main" id="{CF958D15-7F01-4148-8183-4CDE60D57BB0}"/>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3" name="DRAM">
                <a:extLst>
                  <a:ext uri="{FF2B5EF4-FFF2-40B4-BE49-F238E27FC236}">
                    <a16:creationId xmlns:a16="http://schemas.microsoft.com/office/drawing/2014/main" id="{22072E6E-43C3-434E-85B9-1734A3DA3CC8}"/>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5" name="Group 494">
              <a:extLst>
                <a:ext uri="{FF2B5EF4-FFF2-40B4-BE49-F238E27FC236}">
                  <a16:creationId xmlns:a16="http://schemas.microsoft.com/office/drawing/2014/main" id="{C85E57FF-417D-1244-90BE-91B56947ED6A}"/>
                </a:ext>
              </a:extLst>
            </p:cNvPr>
            <p:cNvGrpSpPr/>
            <p:nvPr/>
          </p:nvGrpSpPr>
          <p:grpSpPr>
            <a:xfrm>
              <a:off x="4876800" y="1600200"/>
              <a:ext cx="457200" cy="2209800"/>
              <a:chOff x="4876800" y="1600200"/>
              <a:chExt cx="457200" cy="2209800"/>
            </a:xfrm>
          </p:grpSpPr>
          <p:sp>
            <p:nvSpPr>
              <p:cNvPr id="534" name="DRAM">
                <a:extLst>
                  <a:ext uri="{FF2B5EF4-FFF2-40B4-BE49-F238E27FC236}">
                    <a16:creationId xmlns:a16="http://schemas.microsoft.com/office/drawing/2014/main" id="{AA216CB4-B04A-F641-B4A2-54AE2C718F39}"/>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5" name="DRAM">
                <a:extLst>
                  <a:ext uri="{FF2B5EF4-FFF2-40B4-BE49-F238E27FC236}">
                    <a16:creationId xmlns:a16="http://schemas.microsoft.com/office/drawing/2014/main" id="{CF772D57-1478-674C-9626-DBB9A5139FE0}"/>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6" name="DRAM">
                <a:extLst>
                  <a:ext uri="{FF2B5EF4-FFF2-40B4-BE49-F238E27FC236}">
                    <a16:creationId xmlns:a16="http://schemas.microsoft.com/office/drawing/2014/main" id="{2DB3F5F4-4E6C-2C4B-87DB-6CDC6AE700C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7" name="DRAM">
                <a:extLst>
                  <a:ext uri="{FF2B5EF4-FFF2-40B4-BE49-F238E27FC236}">
                    <a16:creationId xmlns:a16="http://schemas.microsoft.com/office/drawing/2014/main" id="{C621CC86-C337-CB4E-8947-45BF29EB84DA}"/>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8" name="DRAM">
                <a:extLst>
                  <a:ext uri="{FF2B5EF4-FFF2-40B4-BE49-F238E27FC236}">
                    <a16:creationId xmlns:a16="http://schemas.microsoft.com/office/drawing/2014/main" id="{29C4F183-DFE7-E044-BFF0-3D5499757A44}"/>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6" name="Group 495">
              <a:extLst>
                <a:ext uri="{FF2B5EF4-FFF2-40B4-BE49-F238E27FC236}">
                  <a16:creationId xmlns:a16="http://schemas.microsoft.com/office/drawing/2014/main" id="{6F02C8AE-47E3-B04D-9F06-83FA57235803}"/>
                </a:ext>
              </a:extLst>
            </p:cNvPr>
            <p:cNvGrpSpPr/>
            <p:nvPr/>
          </p:nvGrpSpPr>
          <p:grpSpPr>
            <a:xfrm>
              <a:off x="5676900" y="1600199"/>
              <a:ext cx="1828800" cy="2362201"/>
              <a:chOff x="5676900" y="1170708"/>
              <a:chExt cx="1828800" cy="2791692"/>
            </a:xfrm>
          </p:grpSpPr>
          <p:cxnSp>
            <p:nvCxnSpPr>
              <p:cNvPr id="529" name="Straight Connector 528">
                <a:extLst>
                  <a:ext uri="{FF2B5EF4-FFF2-40B4-BE49-F238E27FC236}">
                    <a16:creationId xmlns:a16="http://schemas.microsoft.com/office/drawing/2014/main" id="{6882D6E4-207C-FF43-96BB-B4FA7C67D369}"/>
                  </a:ext>
                </a:extLst>
              </p:cNvPr>
              <p:cNvCxnSpPr>
                <a:cxnSpLocks/>
                <a:stCxn id="499" idx="0"/>
                <a:endCxn id="539"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CAC2B23-36F6-6741-ADEF-63BBFDE1ED87}"/>
                  </a:ext>
                </a:extLst>
              </p:cNvPr>
              <p:cNvCxnSpPr>
                <a:cxnSpLocks/>
                <a:stCxn id="501" idx="0"/>
                <a:endCxn id="541"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FCD623BC-66BA-F048-B770-A953F02FFB33}"/>
                  </a:ext>
                </a:extLst>
              </p:cNvPr>
              <p:cNvCxnSpPr>
                <a:cxnSpLocks/>
                <a:stCxn id="502" idx="0"/>
                <a:endCxn id="542"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96B040DB-DCA8-5A4D-AB95-17BC0EE776BF}"/>
                  </a:ext>
                </a:extLst>
              </p:cNvPr>
              <p:cNvCxnSpPr>
                <a:cxnSpLocks/>
                <a:stCxn id="503" idx="0"/>
                <a:endCxn id="543"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062CCD-ADCA-6540-B2EA-E01E5B870645}"/>
                  </a:ext>
                </a:extLst>
              </p:cNvPr>
              <p:cNvCxnSpPr>
                <a:cxnSpLocks/>
                <a:stCxn id="500" idx="0"/>
                <a:endCxn id="540"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4DD6419A-00B2-5C4E-A3DB-44B953F63562}"/>
                </a:ext>
              </a:extLst>
            </p:cNvPr>
            <p:cNvGrpSpPr/>
            <p:nvPr/>
          </p:nvGrpSpPr>
          <p:grpSpPr>
            <a:xfrm>
              <a:off x="5334000" y="1790700"/>
              <a:ext cx="2362201" cy="1828800"/>
              <a:chOff x="5333998" y="1790700"/>
              <a:chExt cx="2791691" cy="1828800"/>
            </a:xfrm>
          </p:grpSpPr>
          <p:cxnSp>
            <p:nvCxnSpPr>
              <p:cNvPr id="524" name="Straight Connector 523">
                <a:extLst>
                  <a:ext uri="{FF2B5EF4-FFF2-40B4-BE49-F238E27FC236}">
                    <a16:creationId xmlns:a16="http://schemas.microsoft.com/office/drawing/2014/main" id="{EE5C0398-A720-3144-9F53-7CD4C82BA66B}"/>
                  </a:ext>
                </a:extLst>
              </p:cNvPr>
              <p:cNvCxnSpPr>
                <a:cxnSpLocks/>
                <a:stCxn id="503" idx="6"/>
                <a:endCxn id="534"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05BF3662-E368-8449-92EE-28F646654D3C}"/>
                  </a:ext>
                </a:extLst>
              </p:cNvPr>
              <p:cNvCxnSpPr>
                <a:cxnSpLocks/>
                <a:stCxn id="508" idx="6"/>
                <a:endCxn id="535"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05E8873-0C5E-B148-9C8D-50E3D14F67A1}"/>
                  </a:ext>
                </a:extLst>
              </p:cNvPr>
              <p:cNvCxnSpPr>
                <a:cxnSpLocks/>
                <a:stCxn id="513" idx="6"/>
                <a:endCxn id="536"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74BFC937-2623-664B-A013-E49100192E53}"/>
                  </a:ext>
                </a:extLst>
              </p:cNvPr>
              <p:cNvCxnSpPr>
                <a:cxnSpLocks/>
                <a:stCxn id="518" idx="6"/>
                <a:endCxn id="537"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5F24BADA-BF50-4E4D-A5EF-FA03570CB6E3}"/>
                  </a:ext>
                </a:extLst>
              </p:cNvPr>
              <p:cNvCxnSpPr>
                <a:cxnSpLocks/>
                <a:stCxn id="523" idx="6"/>
                <a:endCxn id="538"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E2506A27-9906-1748-BAE5-CFC7FC41AC47}"/>
                </a:ext>
              </a:extLst>
            </p:cNvPr>
            <p:cNvGrpSpPr/>
            <p:nvPr/>
          </p:nvGrpSpPr>
          <p:grpSpPr>
            <a:xfrm>
              <a:off x="5486400" y="1600200"/>
              <a:ext cx="2209800" cy="2209800"/>
              <a:chOff x="5486400" y="1600200"/>
              <a:chExt cx="2209800" cy="2209800"/>
            </a:xfrm>
          </p:grpSpPr>
          <p:sp>
            <p:nvSpPr>
              <p:cNvPr id="499" name="Oval 498">
                <a:extLst>
                  <a:ext uri="{FF2B5EF4-FFF2-40B4-BE49-F238E27FC236}">
                    <a16:creationId xmlns:a16="http://schemas.microsoft.com/office/drawing/2014/main" id="{648A249F-2317-DC44-A18D-5B28FA7EB2D4}"/>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0" name="Oval 499">
                <a:extLst>
                  <a:ext uri="{FF2B5EF4-FFF2-40B4-BE49-F238E27FC236}">
                    <a16:creationId xmlns:a16="http://schemas.microsoft.com/office/drawing/2014/main" id="{7935AB27-9CDE-5F49-B3EC-591AB75293B4}"/>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1" name="Oval 500">
                <a:extLst>
                  <a:ext uri="{FF2B5EF4-FFF2-40B4-BE49-F238E27FC236}">
                    <a16:creationId xmlns:a16="http://schemas.microsoft.com/office/drawing/2014/main" id="{FBFEF2F0-CADA-3A46-A933-2B122B7EF1C1}"/>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2" name="Oval 501">
                <a:extLst>
                  <a:ext uri="{FF2B5EF4-FFF2-40B4-BE49-F238E27FC236}">
                    <a16:creationId xmlns:a16="http://schemas.microsoft.com/office/drawing/2014/main" id="{8AB217DF-9258-0246-B01A-DE28CE0A6A99}"/>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3" name="Oval 502">
                <a:extLst>
                  <a:ext uri="{FF2B5EF4-FFF2-40B4-BE49-F238E27FC236}">
                    <a16:creationId xmlns:a16="http://schemas.microsoft.com/office/drawing/2014/main" id="{D4F217FB-465B-8E4E-86AF-552D2F9FDE30}"/>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4" name="Oval 503">
                <a:extLst>
                  <a:ext uri="{FF2B5EF4-FFF2-40B4-BE49-F238E27FC236}">
                    <a16:creationId xmlns:a16="http://schemas.microsoft.com/office/drawing/2014/main" id="{46AD35E3-8739-D642-B226-DBEB04476BD4}"/>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5" name="Oval 504">
                <a:extLst>
                  <a:ext uri="{FF2B5EF4-FFF2-40B4-BE49-F238E27FC236}">
                    <a16:creationId xmlns:a16="http://schemas.microsoft.com/office/drawing/2014/main" id="{F2F2A3D1-972D-A744-85E0-2AC501A2037B}"/>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6" name="Oval 505">
                <a:extLst>
                  <a:ext uri="{FF2B5EF4-FFF2-40B4-BE49-F238E27FC236}">
                    <a16:creationId xmlns:a16="http://schemas.microsoft.com/office/drawing/2014/main" id="{C979A457-0774-1D4B-9738-259F381836A5}"/>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507" name="Oval 506">
                <a:extLst>
                  <a:ext uri="{FF2B5EF4-FFF2-40B4-BE49-F238E27FC236}">
                    <a16:creationId xmlns:a16="http://schemas.microsoft.com/office/drawing/2014/main" id="{1E50A537-6B52-A846-BA1A-87CDA3F205F2}"/>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8" name="Oval 507">
                <a:extLst>
                  <a:ext uri="{FF2B5EF4-FFF2-40B4-BE49-F238E27FC236}">
                    <a16:creationId xmlns:a16="http://schemas.microsoft.com/office/drawing/2014/main" id="{4F7D6E31-3FFA-EE49-95EB-154981707E78}"/>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9" name="Oval 508">
                <a:extLst>
                  <a:ext uri="{FF2B5EF4-FFF2-40B4-BE49-F238E27FC236}">
                    <a16:creationId xmlns:a16="http://schemas.microsoft.com/office/drawing/2014/main" id="{B80DE81C-67D6-AF4F-9DE5-21A918375722}"/>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0" name="Oval 509">
                <a:extLst>
                  <a:ext uri="{FF2B5EF4-FFF2-40B4-BE49-F238E27FC236}">
                    <a16:creationId xmlns:a16="http://schemas.microsoft.com/office/drawing/2014/main" id="{0B2850E4-3002-D14C-B0E2-9250FD059622}"/>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1" name="Oval 510">
                <a:extLst>
                  <a:ext uri="{FF2B5EF4-FFF2-40B4-BE49-F238E27FC236}">
                    <a16:creationId xmlns:a16="http://schemas.microsoft.com/office/drawing/2014/main" id="{B1EC7E16-5182-9F48-8713-0DCFC76A853E}"/>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2" name="Oval 511">
                <a:extLst>
                  <a:ext uri="{FF2B5EF4-FFF2-40B4-BE49-F238E27FC236}">
                    <a16:creationId xmlns:a16="http://schemas.microsoft.com/office/drawing/2014/main" id="{77BCC63A-C8C3-C746-9F66-396BA0036F7B}"/>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3" name="Oval 512">
                <a:extLst>
                  <a:ext uri="{FF2B5EF4-FFF2-40B4-BE49-F238E27FC236}">
                    <a16:creationId xmlns:a16="http://schemas.microsoft.com/office/drawing/2014/main" id="{9BC39E81-A53D-4047-B819-3A68D276E480}"/>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4" name="Oval 513">
                <a:extLst>
                  <a:ext uri="{FF2B5EF4-FFF2-40B4-BE49-F238E27FC236}">
                    <a16:creationId xmlns:a16="http://schemas.microsoft.com/office/drawing/2014/main" id="{1B80541F-EC24-7440-875B-83EED2A12FC2}"/>
                  </a:ext>
                </a:extLst>
              </p:cNvPr>
              <p:cNvSpPr/>
              <p:nvPr/>
            </p:nvSpPr>
            <p:spPr>
              <a:xfrm>
                <a:off x="54864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5" name="Oval 514">
                <a:extLst>
                  <a:ext uri="{FF2B5EF4-FFF2-40B4-BE49-F238E27FC236}">
                    <a16:creationId xmlns:a16="http://schemas.microsoft.com/office/drawing/2014/main" id="{2316466A-9A28-CA48-9E49-539E3949E84A}"/>
                  </a:ext>
                </a:extLst>
              </p:cNvPr>
              <p:cNvSpPr/>
              <p:nvPr/>
            </p:nvSpPr>
            <p:spPr>
              <a:xfrm>
                <a:off x="59436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6" name="Oval 515">
                <a:extLst>
                  <a:ext uri="{FF2B5EF4-FFF2-40B4-BE49-F238E27FC236}">
                    <a16:creationId xmlns:a16="http://schemas.microsoft.com/office/drawing/2014/main" id="{0C51090D-42B7-7743-98D8-6A6E5A2834FA}"/>
                  </a:ext>
                </a:extLst>
              </p:cNvPr>
              <p:cNvSpPr/>
              <p:nvPr/>
            </p:nvSpPr>
            <p:spPr>
              <a:xfrm>
                <a:off x="64008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7" name="Oval 516">
                <a:extLst>
                  <a:ext uri="{FF2B5EF4-FFF2-40B4-BE49-F238E27FC236}">
                    <a16:creationId xmlns:a16="http://schemas.microsoft.com/office/drawing/2014/main" id="{03B972F8-1AB3-3B4A-9C4F-3A1CC8F77238}"/>
                  </a:ext>
                </a:extLst>
              </p:cNvPr>
              <p:cNvSpPr/>
              <p:nvPr/>
            </p:nvSpPr>
            <p:spPr>
              <a:xfrm>
                <a:off x="68580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8" name="Oval 517">
                <a:extLst>
                  <a:ext uri="{FF2B5EF4-FFF2-40B4-BE49-F238E27FC236}">
                    <a16:creationId xmlns:a16="http://schemas.microsoft.com/office/drawing/2014/main" id="{4E23D68E-38B4-6246-924A-84A4A1422991}"/>
                  </a:ext>
                </a:extLst>
              </p:cNvPr>
              <p:cNvSpPr/>
              <p:nvPr/>
            </p:nvSpPr>
            <p:spPr>
              <a:xfrm>
                <a:off x="73152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9" name="Oval 518">
                <a:extLst>
                  <a:ext uri="{FF2B5EF4-FFF2-40B4-BE49-F238E27FC236}">
                    <a16:creationId xmlns:a16="http://schemas.microsoft.com/office/drawing/2014/main" id="{67003421-CB64-BF40-8AC1-940F7088F6CA}"/>
                  </a:ext>
                </a:extLst>
              </p:cNvPr>
              <p:cNvSpPr/>
              <p:nvPr/>
            </p:nvSpPr>
            <p:spPr>
              <a:xfrm>
                <a:off x="54864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0" name="Oval 519">
                <a:extLst>
                  <a:ext uri="{FF2B5EF4-FFF2-40B4-BE49-F238E27FC236}">
                    <a16:creationId xmlns:a16="http://schemas.microsoft.com/office/drawing/2014/main" id="{83129518-5492-3A45-AF60-F432A33D4E68}"/>
                  </a:ext>
                </a:extLst>
              </p:cNvPr>
              <p:cNvSpPr/>
              <p:nvPr/>
            </p:nvSpPr>
            <p:spPr>
              <a:xfrm>
                <a:off x="59436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1" name="Oval 520">
                <a:extLst>
                  <a:ext uri="{FF2B5EF4-FFF2-40B4-BE49-F238E27FC236}">
                    <a16:creationId xmlns:a16="http://schemas.microsoft.com/office/drawing/2014/main" id="{D8541C93-702C-664F-9F56-2D9C64CBE9F0}"/>
                  </a:ext>
                </a:extLst>
              </p:cNvPr>
              <p:cNvSpPr/>
              <p:nvPr/>
            </p:nvSpPr>
            <p:spPr>
              <a:xfrm>
                <a:off x="64008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2" name="Oval 521">
                <a:extLst>
                  <a:ext uri="{FF2B5EF4-FFF2-40B4-BE49-F238E27FC236}">
                    <a16:creationId xmlns:a16="http://schemas.microsoft.com/office/drawing/2014/main" id="{CE301F35-DEE6-2A44-9F9C-9EBACA25E644}"/>
                  </a:ext>
                </a:extLst>
              </p:cNvPr>
              <p:cNvSpPr/>
              <p:nvPr/>
            </p:nvSpPr>
            <p:spPr>
              <a:xfrm>
                <a:off x="68580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3" name="Oval 522">
                <a:extLst>
                  <a:ext uri="{FF2B5EF4-FFF2-40B4-BE49-F238E27FC236}">
                    <a16:creationId xmlns:a16="http://schemas.microsoft.com/office/drawing/2014/main" id="{34FFF707-AF67-2D43-B96E-59B04BFFD2C4}"/>
                  </a:ext>
                </a:extLst>
              </p:cNvPr>
              <p:cNvSpPr/>
              <p:nvPr/>
            </p:nvSpPr>
            <p:spPr>
              <a:xfrm>
                <a:off x="73152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cxnSp>
        <p:nvCxnSpPr>
          <p:cNvPr id="547" name="Straight Connector 546">
            <a:extLst>
              <a:ext uri="{FF2B5EF4-FFF2-40B4-BE49-F238E27FC236}">
                <a16:creationId xmlns:a16="http://schemas.microsoft.com/office/drawing/2014/main" id="{53579C7D-B09B-3D4E-A43B-EF7C88397D1E}"/>
              </a:ext>
            </a:extLst>
          </p:cNvPr>
          <p:cNvCxnSpPr/>
          <p:nvPr/>
        </p:nvCxnSpPr>
        <p:spPr>
          <a:xfrm flipH="1">
            <a:off x="1506235" y="2218682"/>
            <a:ext cx="6403145" cy="0"/>
          </a:xfrm>
          <a:prstGeom prst="line">
            <a:avLst/>
          </a:prstGeom>
          <a:solidFill>
            <a:schemeClr val="tx1">
              <a:lumMod val="65000"/>
              <a:lumOff val="35000"/>
            </a:schemeClr>
          </a:solidFill>
          <a:ln w="38100" cap="rnd">
            <a:solidFill>
              <a:schemeClr val="tx1"/>
            </a:solidFill>
            <a:round/>
            <a:headEnd type="none"/>
            <a:tailEnd w="lg" len="sm"/>
          </a:ln>
        </p:spPr>
        <p:style>
          <a:lnRef idx="1">
            <a:schemeClr val="accent1"/>
          </a:lnRef>
          <a:fillRef idx="0">
            <a:schemeClr val="accent1"/>
          </a:fillRef>
          <a:effectRef idx="0">
            <a:schemeClr val="accent1"/>
          </a:effectRef>
          <a:fontRef idx="minor">
            <a:schemeClr val="tx1"/>
          </a:fontRef>
        </p:style>
      </p:cxnSp>
      <p:grpSp>
        <p:nvGrpSpPr>
          <p:cNvPr id="548" name="Group 547">
            <a:extLst>
              <a:ext uri="{FF2B5EF4-FFF2-40B4-BE49-F238E27FC236}">
                <a16:creationId xmlns:a16="http://schemas.microsoft.com/office/drawing/2014/main" id="{77405137-7C59-4D48-AC4D-D86D437B657B}"/>
              </a:ext>
            </a:extLst>
          </p:cNvPr>
          <p:cNvGrpSpPr/>
          <p:nvPr/>
        </p:nvGrpSpPr>
        <p:grpSpPr>
          <a:xfrm>
            <a:off x="1851480" y="2218682"/>
            <a:ext cx="4671060" cy="1219201"/>
            <a:chOff x="2174045" y="1143000"/>
            <a:chExt cx="4671060" cy="1219201"/>
          </a:xfrm>
        </p:grpSpPr>
        <p:cxnSp>
          <p:nvCxnSpPr>
            <p:cNvPr id="549" name="Straight Connector 548">
              <a:extLst>
                <a:ext uri="{FF2B5EF4-FFF2-40B4-BE49-F238E27FC236}">
                  <a16:creationId xmlns:a16="http://schemas.microsoft.com/office/drawing/2014/main" id="{ED134D6C-BD07-8F4B-A299-A98FFDF82189}"/>
                </a:ext>
              </a:extLst>
            </p:cNvPr>
            <p:cNvCxnSpPr/>
            <p:nvPr/>
          </p:nvCxnSpPr>
          <p:spPr>
            <a:xfrm flipV="1">
              <a:off x="217404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30F3C61B-4E68-F245-98C5-E45566DB5050}"/>
                </a:ext>
              </a:extLst>
            </p:cNvPr>
            <p:cNvCxnSpPr/>
            <p:nvPr/>
          </p:nvCxnSpPr>
          <p:spPr>
            <a:xfrm flipV="1">
              <a:off x="3730049"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881A953A-5FA6-C443-A98F-4C893ECD3FCD}"/>
                </a:ext>
              </a:extLst>
            </p:cNvPr>
            <p:cNvCxnSpPr/>
            <p:nvPr/>
          </p:nvCxnSpPr>
          <p:spPr>
            <a:xfrm flipV="1">
              <a:off x="530332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6F1732F6-1671-7546-B8ED-0D71E76BF3AF}"/>
                </a:ext>
              </a:extLst>
            </p:cNvPr>
            <p:cNvCxnSpPr/>
            <p:nvPr/>
          </p:nvCxnSpPr>
          <p:spPr>
            <a:xfrm flipV="1">
              <a:off x="684510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sp>
        <p:nvSpPr>
          <p:cNvPr id="558" name="DRAM">
            <a:extLst>
              <a:ext uri="{FF2B5EF4-FFF2-40B4-BE49-F238E27FC236}">
                <a16:creationId xmlns:a16="http://schemas.microsoft.com/office/drawing/2014/main" id="{351BD9D8-FB36-6C4D-8E04-6C3C0A7EAB3D}"/>
              </a:ext>
            </a:extLst>
          </p:cNvPr>
          <p:cNvSpPr/>
          <p:nvPr/>
        </p:nvSpPr>
        <p:spPr>
          <a:xfrm rot="16200000">
            <a:off x="249481" y="2789636"/>
            <a:ext cx="2057400" cy="458292"/>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a:noFill/>
                </a:ln>
                <a:solidFill>
                  <a:srgbClr val="000000"/>
                </a:solidFill>
                <a:effectLst/>
                <a:uLnTx/>
                <a:uFillTx/>
                <a:latin typeface="Avenir Next" panose="020B0503020202020204" pitchFamily="34" charset="0"/>
              </a:rPr>
              <a:t>row decoder</a:t>
            </a:r>
          </a:p>
        </p:txBody>
      </p:sp>
      <p:sp>
        <p:nvSpPr>
          <p:cNvPr id="5" name="Title 1">
            <a:extLst>
              <a:ext uri="{FF2B5EF4-FFF2-40B4-BE49-F238E27FC236}">
                <a16:creationId xmlns:a16="http://schemas.microsoft.com/office/drawing/2014/main" id="{670BE055-2BD2-36C1-A61A-707F615E1226}"/>
              </a:ext>
            </a:extLst>
          </p:cNvPr>
          <p:cNvSpPr>
            <a:spLocks noGrp="1"/>
          </p:cNvSpPr>
          <p:nvPr>
            <p:ph type="title"/>
          </p:nvPr>
        </p:nvSpPr>
        <p:spPr>
          <a:xfrm>
            <a:off x="169011" y="132334"/>
            <a:ext cx="8894602" cy="925840"/>
          </a:xfrm>
        </p:spPr>
        <p:txBody>
          <a:bodyPr>
            <a:noAutofit/>
          </a:bodyPr>
          <a:lstStyle/>
          <a:p>
            <a:r>
              <a:rPr lang="en-US" sz="3600" dirty="0"/>
              <a:t>Background: </a:t>
            </a:r>
            <a:br>
              <a:rPr lang="en-US" sz="3600" dirty="0"/>
            </a:br>
            <a:r>
              <a:rPr lang="en-US" sz="2800" dirty="0"/>
              <a:t>Bulk Bitwise Arithmetic Operations</a:t>
            </a:r>
          </a:p>
        </p:txBody>
      </p:sp>
      <p:sp>
        <p:nvSpPr>
          <p:cNvPr id="691" name="TextBox 690">
            <a:extLst>
              <a:ext uri="{FF2B5EF4-FFF2-40B4-BE49-F238E27FC236}">
                <a16:creationId xmlns:a16="http://schemas.microsoft.com/office/drawing/2014/main" id="{36B455A9-BA6E-546E-A8DB-390603F495CA}"/>
              </a:ext>
            </a:extLst>
          </p:cNvPr>
          <p:cNvSpPr txBox="1"/>
          <p:nvPr/>
        </p:nvSpPr>
        <p:spPr>
          <a:xfrm>
            <a:off x="10576" y="6092412"/>
            <a:ext cx="9144000" cy="261610"/>
          </a:xfrm>
          <a:prstGeom prst="rect">
            <a:avLst/>
          </a:prstGeom>
          <a:noFill/>
        </p:spPr>
        <p:txBody>
          <a:bodyPr wrap="square">
            <a:spAutoFit/>
          </a:bodyPr>
          <a:lstStyle/>
          <a:p>
            <a:pPr algn="ctr" fontAlgn="t"/>
            <a:r>
              <a:rPr lang="en-US" sz="1100" dirty="0">
                <a:effectLst/>
                <a:latin typeface="Avenir Next" panose="020B0503020202020204" pitchFamily="34" charset="0"/>
              </a:rPr>
              <a:t>Oliveira, Geraldo F., et al. ”</a:t>
            </a:r>
            <a:r>
              <a:rPr lang="en-US" sz="1100" b="1" dirty="0">
                <a:solidFill>
                  <a:schemeClr val="accent4"/>
                </a:solidFill>
                <a:effectLst/>
                <a:latin typeface="Avenir Next" panose="020B0503020202020204" pitchFamily="34" charset="0"/>
              </a:rPr>
              <a:t>SIMDRAM: An End-to-End Framework for Bit-Serial SIMD Computing in DRAM</a:t>
            </a:r>
            <a:r>
              <a:rPr lang="en-US" sz="1100" dirty="0">
                <a:effectLst/>
                <a:latin typeface="Avenir Next" panose="020B0503020202020204" pitchFamily="34" charset="0"/>
              </a:rPr>
              <a:t>," in ASPLOS, 2021</a:t>
            </a:r>
            <a:endParaRPr lang="en-US" sz="1100" dirty="0">
              <a:latin typeface="Avenir Next" panose="020B0503020202020204" pitchFamily="34" charset="0"/>
            </a:endParaRPr>
          </a:p>
        </p:txBody>
      </p:sp>
      <p:sp>
        <p:nvSpPr>
          <p:cNvPr id="692" name="Rectangle 691">
            <a:extLst>
              <a:ext uri="{FF2B5EF4-FFF2-40B4-BE49-F238E27FC236}">
                <a16:creationId xmlns:a16="http://schemas.microsoft.com/office/drawing/2014/main" id="{69A63F96-956C-5EA9-0F9A-0FF68D3CAE89}"/>
              </a:ext>
            </a:extLst>
          </p:cNvPr>
          <p:cNvSpPr/>
          <p:nvPr/>
        </p:nvSpPr>
        <p:spPr>
          <a:xfrm>
            <a:off x="0" y="1188985"/>
            <a:ext cx="9144000" cy="774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Avenir Next" panose="020B0503020202020204" pitchFamily="34" charset="0"/>
              </a:rPr>
              <a:t>Bulk bitwise arithmetic can be performed by </a:t>
            </a:r>
            <a:br>
              <a:rPr lang="en-US" sz="2200" b="1" dirty="0">
                <a:solidFill>
                  <a:schemeClr val="tx1"/>
                </a:solidFill>
                <a:latin typeface="Avenir Next" panose="020B0503020202020204" pitchFamily="34" charset="0"/>
              </a:rPr>
            </a:br>
            <a:r>
              <a:rPr lang="en-US" sz="2200" b="1" dirty="0">
                <a:solidFill>
                  <a:srgbClr val="1A82C4"/>
                </a:solidFill>
                <a:latin typeface="Avenir Next" panose="020B0503020202020204" pitchFamily="34" charset="0"/>
              </a:rPr>
              <a:t>orchestrating in-DRAM row copy and majority operations</a:t>
            </a:r>
            <a:endParaRPr lang="en-US" sz="2200" b="1" dirty="0">
              <a:solidFill>
                <a:schemeClr val="tx1"/>
              </a:solidFill>
              <a:latin typeface="Avenir Next" panose="020B0503020202020204" pitchFamily="34" charset="0"/>
            </a:endParaRPr>
          </a:p>
        </p:txBody>
      </p:sp>
      <p:grpSp>
        <p:nvGrpSpPr>
          <p:cNvPr id="930" name="Group 929">
            <a:extLst>
              <a:ext uri="{FF2B5EF4-FFF2-40B4-BE49-F238E27FC236}">
                <a16:creationId xmlns:a16="http://schemas.microsoft.com/office/drawing/2014/main" id="{6DD59908-A0BB-3B17-B149-F8A109ED9290}"/>
              </a:ext>
            </a:extLst>
          </p:cNvPr>
          <p:cNvGrpSpPr/>
          <p:nvPr/>
        </p:nvGrpSpPr>
        <p:grpSpPr>
          <a:xfrm>
            <a:off x="481440" y="4272089"/>
            <a:ext cx="2944027" cy="1715944"/>
            <a:chOff x="68939" y="4119012"/>
            <a:chExt cx="3172968" cy="1849383"/>
          </a:xfrm>
        </p:grpSpPr>
        <p:sp>
          <p:nvSpPr>
            <p:cNvPr id="676" name="Rounded Rectangle 675">
              <a:extLst>
                <a:ext uri="{FF2B5EF4-FFF2-40B4-BE49-F238E27FC236}">
                  <a16:creationId xmlns:a16="http://schemas.microsoft.com/office/drawing/2014/main" id="{3C8A255B-B58A-71C3-26CD-A0804A176530}"/>
                </a:ext>
              </a:extLst>
            </p:cNvPr>
            <p:cNvSpPr/>
            <p:nvPr/>
          </p:nvSpPr>
          <p:spPr>
            <a:xfrm>
              <a:off x="68939" y="4119012"/>
              <a:ext cx="3172968" cy="1849383"/>
            </a:xfrm>
            <a:prstGeom prst="roundRect">
              <a:avLst>
                <a:gd name="adj" fmla="val 4316"/>
              </a:avLst>
            </a:prstGeom>
            <a:solidFill>
              <a:schemeClr val="bg1">
                <a:lumMod val="95000"/>
              </a:schemeClr>
            </a:solidFill>
            <a:ln w="28575">
              <a:solidFill>
                <a:schemeClr val="tx1"/>
              </a:solidFill>
              <a:prstDash val="dash"/>
            </a:ln>
          </p:spPr>
          <p:style>
            <a:lnRef idx="2">
              <a:schemeClr val="dk1"/>
            </a:lnRef>
            <a:fillRef idx="1">
              <a:schemeClr val="lt1"/>
            </a:fillRef>
            <a:effectRef idx="0">
              <a:schemeClr val="dk1"/>
            </a:effectRef>
            <a:fontRef idx="minor">
              <a:schemeClr val="dk1"/>
            </a:fontRef>
          </p:style>
          <p:txBody>
            <a:bodyPr lIns="0" tIns="0" rIns="0" bIns="0" rtlCol="0" anchor="t"/>
            <a:lstStyle/>
            <a:p>
              <a:pPr algn="ctr"/>
              <a:endParaRPr lang="en-US" sz="1400" b="1" dirty="0">
                <a:solidFill>
                  <a:schemeClr val="tx1"/>
                </a:solidFill>
                <a:latin typeface="Cambria" panose="02040503050406030204" pitchFamily="18" charset="0"/>
                <a:cs typeface="Arial" panose="020B0604020202020204" pitchFamily="34" charset="0"/>
              </a:endParaRPr>
            </a:p>
          </p:txBody>
        </p:sp>
        <p:sp>
          <p:nvSpPr>
            <p:cNvPr id="732" name="Rectangle 731">
              <a:extLst>
                <a:ext uri="{FF2B5EF4-FFF2-40B4-BE49-F238E27FC236}">
                  <a16:creationId xmlns:a16="http://schemas.microsoft.com/office/drawing/2014/main" id="{AAEFE50D-C1F8-2BE4-6AD7-7316E48B5F0D}"/>
                </a:ext>
              </a:extLst>
            </p:cNvPr>
            <p:cNvSpPr/>
            <p:nvPr/>
          </p:nvSpPr>
          <p:spPr>
            <a:xfrm>
              <a:off x="2498095" y="4399645"/>
              <a:ext cx="622286" cy="338554"/>
            </a:xfrm>
            <a:prstGeom prst="rect">
              <a:avLst/>
            </a:prstGeom>
            <a:ln w="31750">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Sum</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nvGrpSpPr>
            <p:cNvPr id="924" name="Group 923">
              <a:extLst>
                <a:ext uri="{FF2B5EF4-FFF2-40B4-BE49-F238E27FC236}">
                  <a16:creationId xmlns:a16="http://schemas.microsoft.com/office/drawing/2014/main" id="{158884AC-91C6-155C-27CE-077A680978E5}"/>
                </a:ext>
              </a:extLst>
            </p:cNvPr>
            <p:cNvGrpSpPr/>
            <p:nvPr/>
          </p:nvGrpSpPr>
          <p:grpSpPr>
            <a:xfrm>
              <a:off x="208475" y="4141275"/>
              <a:ext cx="2838168" cy="1695189"/>
              <a:chOff x="208475" y="4141275"/>
              <a:chExt cx="2838168" cy="1695189"/>
            </a:xfrm>
          </p:grpSpPr>
          <p:cxnSp>
            <p:nvCxnSpPr>
              <p:cNvPr id="710" name="Straight Connector 709">
                <a:extLst>
                  <a:ext uri="{FF2B5EF4-FFF2-40B4-BE49-F238E27FC236}">
                    <a16:creationId xmlns:a16="http://schemas.microsoft.com/office/drawing/2014/main" id="{54AA3EE5-4A57-3BAC-9F49-F7985857A868}"/>
                  </a:ext>
                </a:extLst>
              </p:cNvPr>
              <p:cNvCxnSpPr>
                <a:cxnSpLocks/>
                <a:endCxn id="713" idx="6"/>
              </p:cNvCxnSpPr>
              <p:nvPr/>
            </p:nvCxnSpPr>
            <p:spPr>
              <a:xfrm flipH="1">
                <a:off x="595525" y="4310313"/>
                <a:ext cx="407381" cy="0"/>
              </a:xfrm>
              <a:prstGeom prst="line">
                <a:avLst/>
              </a:prstGeom>
              <a:solidFill>
                <a:schemeClr val="tx1"/>
              </a:solidFill>
              <a:ln w="31750" cap="flat" cmpd="sng" algn="ctr">
                <a:solidFill>
                  <a:schemeClr val="tx1"/>
                </a:solidFill>
                <a:prstDash val="solid"/>
              </a:ln>
              <a:effectLst/>
            </p:spPr>
          </p:cxnSp>
          <p:cxnSp>
            <p:nvCxnSpPr>
              <p:cNvPr id="711" name="Straight Connector 710">
                <a:extLst>
                  <a:ext uri="{FF2B5EF4-FFF2-40B4-BE49-F238E27FC236}">
                    <a16:creationId xmlns:a16="http://schemas.microsoft.com/office/drawing/2014/main" id="{E662011D-D887-C3D9-7F67-74DD16BBB9B8}"/>
                  </a:ext>
                </a:extLst>
              </p:cNvPr>
              <p:cNvCxnSpPr>
                <a:cxnSpLocks/>
                <a:endCxn id="714" idx="6"/>
              </p:cNvCxnSpPr>
              <p:nvPr/>
            </p:nvCxnSpPr>
            <p:spPr>
              <a:xfrm flipH="1">
                <a:off x="600022" y="4580379"/>
                <a:ext cx="393193" cy="0"/>
              </a:xfrm>
              <a:prstGeom prst="line">
                <a:avLst/>
              </a:prstGeom>
              <a:solidFill>
                <a:schemeClr val="tx1"/>
              </a:solidFill>
              <a:ln w="31750" cap="flat" cmpd="sng" algn="ctr">
                <a:solidFill>
                  <a:schemeClr val="tx1"/>
                </a:solidFill>
                <a:prstDash val="solid"/>
              </a:ln>
              <a:effectLst/>
            </p:spPr>
          </p:cxnSp>
          <p:cxnSp>
            <p:nvCxnSpPr>
              <p:cNvPr id="712" name="Straight Connector 711">
                <a:extLst>
                  <a:ext uri="{FF2B5EF4-FFF2-40B4-BE49-F238E27FC236}">
                    <a16:creationId xmlns:a16="http://schemas.microsoft.com/office/drawing/2014/main" id="{29CEA658-F455-F765-0340-0A2B73338723}"/>
                  </a:ext>
                </a:extLst>
              </p:cNvPr>
              <p:cNvCxnSpPr>
                <a:cxnSpLocks/>
              </p:cNvCxnSpPr>
              <p:nvPr/>
            </p:nvCxnSpPr>
            <p:spPr>
              <a:xfrm flipH="1">
                <a:off x="1189991" y="4440129"/>
                <a:ext cx="588345" cy="0"/>
              </a:xfrm>
              <a:prstGeom prst="line">
                <a:avLst/>
              </a:prstGeom>
              <a:solidFill>
                <a:schemeClr val="tx1"/>
              </a:solidFill>
              <a:ln w="31750" cap="flat" cmpd="sng" algn="ctr">
                <a:solidFill>
                  <a:schemeClr val="tx1"/>
                </a:solidFill>
                <a:prstDash val="solid"/>
              </a:ln>
              <a:effectLst/>
            </p:spPr>
          </p:cxnSp>
          <p:sp>
            <p:nvSpPr>
              <p:cNvPr id="713" name="Flowchart: Connector 8">
                <a:extLst>
                  <a:ext uri="{FF2B5EF4-FFF2-40B4-BE49-F238E27FC236}">
                    <a16:creationId xmlns:a16="http://schemas.microsoft.com/office/drawing/2014/main" id="{1B5EBAF6-64C1-26E6-DB82-C04AA6E09214}"/>
                  </a:ext>
                </a:extLst>
              </p:cNvPr>
              <p:cNvSpPr/>
              <p:nvPr/>
            </p:nvSpPr>
            <p:spPr>
              <a:xfrm>
                <a:off x="540661" y="4284994"/>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714" name="Flowchart: Connector 9">
                <a:extLst>
                  <a:ext uri="{FF2B5EF4-FFF2-40B4-BE49-F238E27FC236}">
                    <a16:creationId xmlns:a16="http://schemas.microsoft.com/office/drawing/2014/main" id="{59BC0256-66CD-DB28-F625-1DA2F3315194}"/>
                  </a:ext>
                </a:extLst>
              </p:cNvPr>
              <p:cNvSpPr/>
              <p:nvPr/>
            </p:nvSpPr>
            <p:spPr>
              <a:xfrm>
                <a:off x="545158" y="4555060"/>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cxnSp>
            <p:nvCxnSpPr>
              <p:cNvPr id="707" name="Straight Connector 706">
                <a:extLst>
                  <a:ext uri="{FF2B5EF4-FFF2-40B4-BE49-F238E27FC236}">
                    <a16:creationId xmlns:a16="http://schemas.microsoft.com/office/drawing/2014/main" id="{9935C091-77DE-EA9E-7CAA-8D2F5D53627B}"/>
                  </a:ext>
                </a:extLst>
              </p:cNvPr>
              <p:cNvCxnSpPr>
                <a:cxnSpLocks/>
              </p:cNvCxnSpPr>
              <p:nvPr/>
            </p:nvCxnSpPr>
            <p:spPr>
              <a:xfrm flipH="1">
                <a:off x="582459" y="5325314"/>
                <a:ext cx="936538" cy="0"/>
              </a:xfrm>
              <a:prstGeom prst="line">
                <a:avLst/>
              </a:prstGeom>
              <a:solidFill>
                <a:schemeClr val="tx1"/>
              </a:solidFill>
              <a:ln w="31750" cap="flat" cmpd="sng" algn="ctr">
                <a:solidFill>
                  <a:schemeClr val="tx1"/>
                </a:solidFill>
                <a:prstDash val="solid"/>
              </a:ln>
              <a:effectLst/>
            </p:spPr>
          </p:cxnSp>
          <p:grpSp>
            <p:nvGrpSpPr>
              <p:cNvPr id="734" name="Group 733">
                <a:extLst>
                  <a:ext uri="{FF2B5EF4-FFF2-40B4-BE49-F238E27FC236}">
                    <a16:creationId xmlns:a16="http://schemas.microsoft.com/office/drawing/2014/main" id="{A1F1C624-6A9A-D3BE-7C50-F4990FFD9488}"/>
                  </a:ext>
                </a:extLst>
              </p:cNvPr>
              <p:cNvGrpSpPr/>
              <p:nvPr/>
            </p:nvGrpSpPr>
            <p:grpSpPr>
              <a:xfrm>
                <a:off x="981182" y="5465123"/>
                <a:ext cx="798224" cy="371341"/>
                <a:chOff x="1459215" y="5246899"/>
                <a:chExt cx="798224" cy="371341"/>
              </a:xfrm>
            </p:grpSpPr>
            <p:cxnSp>
              <p:nvCxnSpPr>
                <p:cNvPr id="708" name="Straight Connector 707">
                  <a:extLst>
                    <a:ext uri="{FF2B5EF4-FFF2-40B4-BE49-F238E27FC236}">
                      <a16:creationId xmlns:a16="http://schemas.microsoft.com/office/drawing/2014/main" id="{F151D60A-0492-92B0-FDA4-566E0E6B834A}"/>
                    </a:ext>
                  </a:extLst>
                </p:cNvPr>
                <p:cNvCxnSpPr>
                  <a:cxnSpLocks/>
                </p:cNvCxnSpPr>
                <p:nvPr/>
              </p:nvCxnSpPr>
              <p:spPr>
                <a:xfrm flipH="1">
                  <a:off x="1775704" y="5427354"/>
                  <a:ext cx="481735" cy="0"/>
                </a:xfrm>
                <a:prstGeom prst="line">
                  <a:avLst/>
                </a:prstGeom>
                <a:solidFill>
                  <a:schemeClr val="tx1"/>
                </a:solidFill>
                <a:ln w="31750" cap="flat" cmpd="sng" algn="ctr">
                  <a:solidFill>
                    <a:schemeClr val="tx1"/>
                  </a:solidFill>
                  <a:prstDash val="solid"/>
                </a:ln>
                <a:effectLst/>
              </p:spPr>
            </p:cxnSp>
            <p:sp>
              <p:nvSpPr>
                <p:cNvPr id="706" name="Flowchart: Delay 3">
                  <a:extLst>
                    <a:ext uri="{FF2B5EF4-FFF2-40B4-BE49-F238E27FC236}">
                      <a16:creationId xmlns:a16="http://schemas.microsoft.com/office/drawing/2014/main" id="{B769767D-F677-4C4A-84B6-411ED69C0D6F}"/>
                    </a:ext>
                  </a:extLst>
                </p:cNvPr>
                <p:cNvSpPr/>
                <p:nvPr/>
              </p:nvSpPr>
              <p:spPr>
                <a:xfrm>
                  <a:off x="1459215" y="5246899"/>
                  <a:ext cx="334375" cy="371341"/>
                </a:xfrm>
                <a:prstGeom prst="flowChartDelay">
                  <a:avLst/>
                </a:prstGeom>
                <a:solidFill>
                  <a:schemeClr val="accent2">
                    <a:lumMod val="20000"/>
                    <a:lumOff val="80000"/>
                  </a:schemeClr>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mbria" panose="02040503050406030204" pitchFamily="18" charset="0"/>
                  </a:endParaRPr>
                </a:p>
              </p:txBody>
            </p:sp>
          </p:grpSp>
          <p:sp>
            <p:nvSpPr>
              <p:cNvPr id="324" name="Rectangle 323">
                <a:extLst>
                  <a:ext uri="{FF2B5EF4-FFF2-40B4-BE49-F238E27FC236}">
                    <a16:creationId xmlns:a16="http://schemas.microsoft.com/office/drawing/2014/main" id="{966C4972-4C74-84F3-67FA-8620E1547F9B}"/>
                  </a:ext>
                </a:extLst>
              </p:cNvPr>
              <p:cNvSpPr/>
              <p:nvPr/>
            </p:nvSpPr>
            <p:spPr>
              <a:xfrm>
                <a:off x="208475" y="4141275"/>
                <a:ext cx="333746" cy="338554"/>
              </a:xfrm>
              <a:prstGeom prst="rect">
                <a:avLst/>
              </a:prstGeom>
              <a:ln w="31750">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325" name="Rectangle 324">
                <a:extLst>
                  <a:ext uri="{FF2B5EF4-FFF2-40B4-BE49-F238E27FC236}">
                    <a16:creationId xmlns:a16="http://schemas.microsoft.com/office/drawing/2014/main" id="{94F6CDA2-093E-3E09-F857-6AABB1FA7A96}"/>
                  </a:ext>
                </a:extLst>
              </p:cNvPr>
              <p:cNvSpPr/>
              <p:nvPr/>
            </p:nvSpPr>
            <p:spPr>
              <a:xfrm>
                <a:off x="208475" y="4416126"/>
                <a:ext cx="320922" cy="338554"/>
              </a:xfrm>
              <a:prstGeom prst="rect">
                <a:avLst/>
              </a:prstGeom>
              <a:ln w="31750">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cxnSp>
            <p:nvCxnSpPr>
              <p:cNvPr id="327" name="Straight Connector 326">
                <a:extLst>
                  <a:ext uri="{FF2B5EF4-FFF2-40B4-BE49-F238E27FC236}">
                    <a16:creationId xmlns:a16="http://schemas.microsoft.com/office/drawing/2014/main" id="{710F08B6-EBBF-E2ED-09E1-5F16F1F85078}"/>
                  </a:ext>
                </a:extLst>
              </p:cNvPr>
              <p:cNvCxnSpPr>
                <a:cxnSpLocks/>
              </p:cNvCxnSpPr>
              <p:nvPr/>
            </p:nvCxnSpPr>
            <p:spPr>
              <a:xfrm>
                <a:off x="725690" y="4320026"/>
                <a:ext cx="0" cy="1216152"/>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39B429FB-4F16-7EFA-8DE9-DF5EE81B845B}"/>
                  </a:ext>
                </a:extLst>
              </p:cNvPr>
              <p:cNvCxnSpPr>
                <a:cxnSpLocks/>
              </p:cNvCxnSpPr>
              <p:nvPr/>
            </p:nvCxnSpPr>
            <p:spPr>
              <a:xfrm>
                <a:off x="792918" y="4572333"/>
                <a:ext cx="0" cy="1219821"/>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9" name="Flowchart: Connector 9">
                <a:extLst>
                  <a:ext uri="{FF2B5EF4-FFF2-40B4-BE49-F238E27FC236}">
                    <a16:creationId xmlns:a16="http://schemas.microsoft.com/office/drawing/2014/main" id="{9A541027-139F-8AAF-A7E6-687F6D13DBCE}"/>
                  </a:ext>
                </a:extLst>
              </p:cNvPr>
              <p:cNvSpPr/>
              <p:nvPr/>
            </p:nvSpPr>
            <p:spPr>
              <a:xfrm>
                <a:off x="545156" y="5299993"/>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330" name="Rectangle 329">
                <a:extLst>
                  <a:ext uri="{FF2B5EF4-FFF2-40B4-BE49-F238E27FC236}">
                    <a16:creationId xmlns:a16="http://schemas.microsoft.com/office/drawing/2014/main" id="{0F695186-71F4-17A6-34A9-024A94F0FEDD}"/>
                  </a:ext>
                </a:extLst>
              </p:cNvPr>
              <p:cNvSpPr/>
              <p:nvPr/>
            </p:nvSpPr>
            <p:spPr>
              <a:xfrm>
                <a:off x="208475" y="5160743"/>
                <a:ext cx="452368" cy="338554"/>
              </a:xfrm>
              <a:prstGeom prst="rect">
                <a:avLst/>
              </a:prstGeom>
              <a:ln w="31750">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prstClr val="black"/>
                    </a:solidFill>
                    <a:effectLst/>
                    <a:uLnTx/>
                    <a:uFillTx/>
                    <a:latin typeface="Avenir Next" panose="020B0503020202020204" pitchFamily="34" charset="0"/>
                  </a:rPr>
                  <a:t>in</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nvGrpSpPr>
              <p:cNvPr id="331" name="Group 330">
                <a:extLst>
                  <a:ext uri="{FF2B5EF4-FFF2-40B4-BE49-F238E27FC236}">
                    <a16:creationId xmlns:a16="http://schemas.microsoft.com/office/drawing/2014/main" id="{A44780B9-4CA3-4CD3-32CF-E182805281E8}"/>
                  </a:ext>
                </a:extLst>
              </p:cNvPr>
              <p:cNvGrpSpPr/>
              <p:nvPr/>
            </p:nvGrpSpPr>
            <p:grpSpPr>
              <a:xfrm>
                <a:off x="1753498" y="5162594"/>
                <a:ext cx="752345" cy="367122"/>
                <a:chOff x="2627784" y="3086962"/>
                <a:chExt cx="3888432" cy="1566174"/>
              </a:xfrm>
              <a:solidFill>
                <a:schemeClr val="tx1"/>
              </a:solidFill>
            </p:grpSpPr>
            <p:cxnSp>
              <p:nvCxnSpPr>
                <p:cNvPr id="335" name="Straight Connector 334">
                  <a:extLst>
                    <a:ext uri="{FF2B5EF4-FFF2-40B4-BE49-F238E27FC236}">
                      <a16:creationId xmlns:a16="http://schemas.microsoft.com/office/drawing/2014/main" id="{989DBA56-9584-397E-60A1-C5359268B0FA}"/>
                    </a:ext>
                  </a:extLst>
                </p:cNvPr>
                <p:cNvCxnSpPr/>
                <p:nvPr/>
              </p:nvCxnSpPr>
              <p:spPr>
                <a:xfrm flipH="1">
                  <a:off x="2627784" y="3284984"/>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BD45F1FB-AA29-9D29-7C96-2518255B66CF}"/>
                    </a:ext>
                  </a:extLst>
                </p:cNvPr>
                <p:cNvCxnSpPr/>
                <p:nvPr/>
              </p:nvCxnSpPr>
              <p:spPr>
                <a:xfrm flipH="1">
                  <a:off x="5436096" y="3838795"/>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7" name="Flowchart: Stored Data 4">
                  <a:extLst>
                    <a:ext uri="{FF2B5EF4-FFF2-40B4-BE49-F238E27FC236}">
                      <a16:creationId xmlns:a16="http://schemas.microsoft.com/office/drawing/2014/main" id="{C6329B9D-698D-A9EE-752F-15BF92356FF5}"/>
                    </a:ext>
                  </a:extLst>
                </p:cNvPr>
                <p:cNvSpPr/>
                <p:nvPr/>
              </p:nvSpPr>
              <p:spPr>
                <a:xfrm rot="10800000">
                  <a:off x="3491880" y="3086962"/>
                  <a:ext cx="1944216" cy="1566174"/>
                </a:xfrm>
                <a:prstGeom prst="flowChartOnlineStorage">
                  <a:avLst/>
                </a:prstGeom>
                <a:solidFill>
                  <a:schemeClr val="accent6">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mbria" panose="02040503050406030204" pitchFamily="18" charset="0"/>
                  </a:endParaRPr>
                </a:p>
              </p:txBody>
            </p:sp>
          </p:grpSp>
          <p:sp>
            <p:nvSpPr>
              <p:cNvPr id="333" name="Flowchart: Connector 11">
                <a:extLst>
                  <a:ext uri="{FF2B5EF4-FFF2-40B4-BE49-F238E27FC236}">
                    <a16:creationId xmlns:a16="http://schemas.microsoft.com/office/drawing/2014/main" id="{93672375-DA51-86D9-76FB-EB9A82355C64}"/>
                  </a:ext>
                </a:extLst>
              </p:cNvPr>
              <p:cNvSpPr/>
              <p:nvPr/>
            </p:nvSpPr>
            <p:spPr>
              <a:xfrm>
                <a:off x="2486827" y="5313510"/>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mbria" panose="02040503050406030204" pitchFamily="18" charset="0"/>
                </a:endParaRPr>
              </a:p>
            </p:txBody>
          </p:sp>
          <p:sp>
            <p:nvSpPr>
              <p:cNvPr id="334" name="Rectangle 333">
                <a:extLst>
                  <a:ext uri="{FF2B5EF4-FFF2-40B4-BE49-F238E27FC236}">
                    <a16:creationId xmlns:a16="http://schemas.microsoft.com/office/drawing/2014/main" id="{C2FC3151-1BD1-ACC1-0059-07860A169FF3}"/>
                  </a:ext>
                </a:extLst>
              </p:cNvPr>
              <p:cNvSpPr/>
              <p:nvPr/>
            </p:nvSpPr>
            <p:spPr>
              <a:xfrm>
                <a:off x="2498095" y="5188507"/>
                <a:ext cx="548548" cy="338554"/>
              </a:xfrm>
              <a:prstGeom prst="rect">
                <a:avLst/>
              </a:prstGeom>
              <a:ln w="31750">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prstClr val="black"/>
                    </a:solidFill>
                    <a:effectLst/>
                    <a:uLnTx/>
                    <a:uFillTx/>
                    <a:latin typeface="Avenir Next" panose="020B0503020202020204" pitchFamily="34" charset="0"/>
                  </a:rPr>
                  <a:t>out</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nvGrpSpPr>
              <p:cNvPr id="723" name="Group 722">
                <a:extLst>
                  <a:ext uri="{FF2B5EF4-FFF2-40B4-BE49-F238E27FC236}">
                    <a16:creationId xmlns:a16="http://schemas.microsoft.com/office/drawing/2014/main" id="{B39D4A8F-6357-F4AD-58CB-FC9A85A816DA}"/>
                  </a:ext>
                </a:extLst>
              </p:cNvPr>
              <p:cNvGrpSpPr/>
              <p:nvPr/>
            </p:nvGrpSpPr>
            <p:grpSpPr>
              <a:xfrm>
                <a:off x="387754" y="4166093"/>
                <a:ext cx="941524" cy="562135"/>
                <a:chOff x="1943277" y="4431876"/>
                <a:chExt cx="941524" cy="562135"/>
              </a:xfrm>
            </p:grpSpPr>
            <p:sp>
              <p:nvSpPr>
                <p:cNvPr id="719" name="Flowchart: Stored Data 4">
                  <a:extLst>
                    <a:ext uri="{FF2B5EF4-FFF2-40B4-BE49-F238E27FC236}">
                      <a16:creationId xmlns:a16="http://schemas.microsoft.com/office/drawing/2014/main" id="{ED07682D-F6D9-A93B-8C2A-6EA9C0EFF1FD}"/>
                    </a:ext>
                  </a:extLst>
                </p:cNvPr>
                <p:cNvSpPr/>
                <p:nvPr/>
              </p:nvSpPr>
              <p:spPr>
                <a:xfrm rot="10800000">
                  <a:off x="2508629" y="4530496"/>
                  <a:ext cx="376172" cy="367122"/>
                </a:xfrm>
                <a:prstGeom prst="flowChartOnlineStorage">
                  <a:avLst/>
                </a:prstGeom>
                <a:solidFill>
                  <a:schemeClr val="accent1">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mbria" panose="02040503050406030204" pitchFamily="18" charset="0"/>
                  </a:endParaRPr>
                </a:p>
              </p:txBody>
            </p:sp>
            <p:sp>
              <p:nvSpPr>
                <p:cNvPr id="722" name="Arc 721">
                  <a:extLst>
                    <a:ext uri="{FF2B5EF4-FFF2-40B4-BE49-F238E27FC236}">
                      <a16:creationId xmlns:a16="http://schemas.microsoft.com/office/drawing/2014/main" id="{9C97B469-EE6A-9FBF-97A0-F17C93B77EEF}"/>
                    </a:ext>
                  </a:extLst>
                </p:cNvPr>
                <p:cNvSpPr/>
                <p:nvPr/>
              </p:nvSpPr>
              <p:spPr>
                <a:xfrm rot="2700000">
                  <a:off x="1928672" y="4446481"/>
                  <a:ext cx="562135" cy="532925"/>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4" name="Group 723">
                <a:extLst>
                  <a:ext uri="{FF2B5EF4-FFF2-40B4-BE49-F238E27FC236}">
                    <a16:creationId xmlns:a16="http://schemas.microsoft.com/office/drawing/2014/main" id="{F6DB0CC9-0BBF-DC0C-CF8C-26952B53C599}"/>
                  </a:ext>
                </a:extLst>
              </p:cNvPr>
              <p:cNvGrpSpPr/>
              <p:nvPr/>
            </p:nvGrpSpPr>
            <p:grpSpPr>
              <a:xfrm>
                <a:off x="1277817" y="4294644"/>
                <a:ext cx="1231118" cy="562135"/>
                <a:chOff x="1862668" y="4431876"/>
                <a:chExt cx="1231118" cy="562135"/>
              </a:xfrm>
            </p:grpSpPr>
            <p:grpSp>
              <p:nvGrpSpPr>
                <p:cNvPr id="725" name="Group 724">
                  <a:extLst>
                    <a:ext uri="{FF2B5EF4-FFF2-40B4-BE49-F238E27FC236}">
                      <a16:creationId xmlns:a16="http://schemas.microsoft.com/office/drawing/2014/main" id="{C0CCE39B-DDAD-8EC3-FDED-853FE890EE96}"/>
                    </a:ext>
                  </a:extLst>
                </p:cNvPr>
                <p:cNvGrpSpPr/>
                <p:nvPr/>
              </p:nvGrpSpPr>
              <p:grpSpPr>
                <a:xfrm>
                  <a:off x="1862668" y="4530496"/>
                  <a:ext cx="1231118" cy="367122"/>
                  <a:chOff x="153284" y="3086962"/>
                  <a:chExt cx="6362932" cy="1566174"/>
                </a:xfrm>
                <a:solidFill>
                  <a:schemeClr val="tx1"/>
                </a:solidFill>
              </p:grpSpPr>
              <p:cxnSp>
                <p:nvCxnSpPr>
                  <p:cNvPr id="727" name="Straight Connector 726">
                    <a:extLst>
                      <a:ext uri="{FF2B5EF4-FFF2-40B4-BE49-F238E27FC236}">
                        <a16:creationId xmlns:a16="http://schemas.microsoft.com/office/drawing/2014/main" id="{A49B1AC7-70E1-B294-82D2-C12CE12FDFB2}"/>
                      </a:ext>
                    </a:extLst>
                  </p:cNvPr>
                  <p:cNvCxnSpPr/>
                  <p:nvPr/>
                </p:nvCxnSpPr>
                <p:spPr>
                  <a:xfrm flipH="1">
                    <a:off x="2627784" y="3284984"/>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id="{DB9645DB-1A1B-FE91-809F-0A0E4FD5D137}"/>
                      </a:ext>
                    </a:extLst>
                  </p:cNvPr>
                  <p:cNvCxnSpPr>
                    <a:cxnSpLocks/>
                  </p:cNvCxnSpPr>
                  <p:nvPr/>
                </p:nvCxnSpPr>
                <p:spPr>
                  <a:xfrm flipH="1">
                    <a:off x="153284" y="4437114"/>
                    <a:ext cx="3544501"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9" name="Straight Connector 728">
                    <a:extLst>
                      <a:ext uri="{FF2B5EF4-FFF2-40B4-BE49-F238E27FC236}">
                        <a16:creationId xmlns:a16="http://schemas.microsoft.com/office/drawing/2014/main" id="{7996E093-0B41-1262-B9CB-460FE766241D}"/>
                      </a:ext>
                    </a:extLst>
                  </p:cNvPr>
                  <p:cNvCxnSpPr/>
                  <p:nvPr/>
                </p:nvCxnSpPr>
                <p:spPr>
                  <a:xfrm flipH="1">
                    <a:off x="5436096" y="3838795"/>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30" name="Flowchart: Stored Data 4">
                    <a:extLst>
                      <a:ext uri="{FF2B5EF4-FFF2-40B4-BE49-F238E27FC236}">
                        <a16:creationId xmlns:a16="http://schemas.microsoft.com/office/drawing/2014/main" id="{514115C1-E070-3F35-6037-A0A263DA8184}"/>
                      </a:ext>
                    </a:extLst>
                  </p:cNvPr>
                  <p:cNvSpPr/>
                  <p:nvPr/>
                </p:nvSpPr>
                <p:spPr>
                  <a:xfrm rot="10800000">
                    <a:off x="3491880" y="3086962"/>
                    <a:ext cx="1944216" cy="1566174"/>
                  </a:xfrm>
                  <a:prstGeom prst="flowChartOnlineStorage">
                    <a:avLst/>
                  </a:prstGeom>
                  <a:solidFill>
                    <a:schemeClr val="accent1">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mbria" panose="02040503050406030204" pitchFamily="18" charset="0"/>
                    </a:endParaRPr>
                  </a:p>
                </p:txBody>
              </p:sp>
            </p:grpSp>
            <p:sp>
              <p:nvSpPr>
                <p:cNvPr id="726" name="Arc 725">
                  <a:extLst>
                    <a:ext uri="{FF2B5EF4-FFF2-40B4-BE49-F238E27FC236}">
                      <a16:creationId xmlns:a16="http://schemas.microsoft.com/office/drawing/2014/main" id="{8472DE3E-FAC8-FA9F-E14A-2AF0BB094CC9}"/>
                    </a:ext>
                  </a:extLst>
                </p:cNvPr>
                <p:cNvSpPr/>
                <p:nvPr/>
              </p:nvSpPr>
              <p:spPr>
                <a:xfrm rot="2700000">
                  <a:off x="1928672" y="4446481"/>
                  <a:ext cx="562135" cy="532925"/>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31" name="Flowchart: Connector 11">
                <a:extLst>
                  <a:ext uri="{FF2B5EF4-FFF2-40B4-BE49-F238E27FC236}">
                    <a16:creationId xmlns:a16="http://schemas.microsoft.com/office/drawing/2014/main" id="{C5604EFF-9854-0A3B-9CE3-7156F936F49F}"/>
                  </a:ext>
                </a:extLst>
              </p:cNvPr>
              <p:cNvSpPr/>
              <p:nvPr/>
            </p:nvSpPr>
            <p:spPr>
              <a:xfrm>
                <a:off x="2477196" y="4539832"/>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mbria" panose="02040503050406030204" pitchFamily="18" charset="0"/>
                </a:endParaRPr>
              </a:p>
            </p:txBody>
          </p:sp>
          <p:cxnSp>
            <p:nvCxnSpPr>
              <p:cNvPr id="740" name="Straight Connector 739">
                <a:extLst>
                  <a:ext uri="{FF2B5EF4-FFF2-40B4-BE49-F238E27FC236}">
                    <a16:creationId xmlns:a16="http://schemas.microsoft.com/office/drawing/2014/main" id="{4E92D7D6-84E9-DB3F-0127-4A438799E889}"/>
                  </a:ext>
                </a:extLst>
              </p:cNvPr>
              <p:cNvCxnSpPr>
                <a:cxnSpLocks/>
              </p:cNvCxnSpPr>
              <p:nvPr/>
            </p:nvCxnSpPr>
            <p:spPr>
              <a:xfrm flipH="1">
                <a:off x="784230" y="5781445"/>
                <a:ext cx="208985"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a:extLst>
                  <a:ext uri="{FF2B5EF4-FFF2-40B4-BE49-F238E27FC236}">
                    <a16:creationId xmlns:a16="http://schemas.microsoft.com/office/drawing/2014/main" id="{13472D66-385D-BDE9-A7D6-519ECFF0E62B}"/>
                  </a:ext>
                </a:extLst>
              </p:cNvPr>
              <p:cNvCxnSpPr>
                <a:cxnSpLocks/>
              </p:cNvCxnSpPr>
              <p:nvPr/>
            </p:nvCxnSpPr>
            <p:spPr>
              <a:xfrm flipH="1">
                <a:off x="719037" y="5525946"/>
                <a:ext cx="262145"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47" name="Flowchart: Delay 3">
                <a:extLst>
                  <a:ext uri="{FF2B5EF4-FFF2-40B4-BE49-F238E27FC236}">
                    <a16:creationId xmlns:a16="http://schemas.microsoft.com/office/drawing/2014/main" id="{B1E538C7-CDB4-3AA1-3857-64E0BA14F3B6}"/>
                  </a:ext>
                </a:extLst>
              </p:cNvPr>
              <p:cNvSpPr/>
              <p:nvPr/>
            </p:nvSpPr>
            <p:spPr>
              <a:xfrm>
                <a:off x="1512111" y="5033490"/>
                <a:ext cx="334375" cy="371341"/>
              </a:xfrm>
              <a:prstGeom prst="flowChartDelay">
                <a:avLst/>
              </a:prstGeom>
              <a:solidFill>
                <a:schemeClr val="accent2">
                  <a:lumMod val="20000"/>
                  <a:lumOff val="80000"/>
                </a:schemeClr>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mbria" panose="02040503050406030204" pitchFamily="18" charset="0"/>
                </a:endParaRPr>
              </a:p>
            </p:txBody>
          </p:sp>
          <p:cxnSp>
            <p:nvCxnSpPr>
              <p:cNvPr id="750" name="Straight Connector 749">
                <a:extLst>
                  <a:ext uri="{FF2B5EF4-FFF2-40B4-BE49-F238E27FC236}">
                    <a16:creationId xmlns:a16="http://schemas.microsoft.com/office/drawing/2014/main" id="{CCBD4D62-41B3-D3BA-4C3F-35E4D1699F2F}"/>
                  </a:ext>
                </a:extLst>
              </p:cNvPr>
              <p:cNvCxnSpPr/>
              <p:nvPr/>
            </p:nvCxnSpPr>
            <p:spPr>
              <a:xfrm flipH="1">
                <a:off x="1753498" y="5478154"/>
                <a:ext cx="208985"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id="{A71F47DB-DFE2-F1BE-F739-981BCAFED3C9}"/>
                  </a:ext>
                </a:extLst>
              </p:cNvPr>
              <p:cNvCxnSpPr>
                <a:cxnSpLocks/>
              </p:cNvCxnSpPr>
              <p:nvPr/>
            </p:nvCxnSpPr>
            <p:spPr>
              <a:xfrm>
                <a:off x="1766558" y="5477889"/>
                <a:ext cx="0" cy="159246"/>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id="{48928786-455C-7DD1-8C33-97285C571170}"/>
                  </a:ext>
                </a:extLst>
              </p:cNvPr>
              <p:cNvCxnSpPr>
                <a:cxnSpLocks/>
              </p:cNvCxnSpPr>
              <p:nvPr/>
            </p:nvCxnSpPr>
            <p:spPr>
              <a:xfrm>
                <a:off x="1289850" y="4709749"/>
                <a:ext cx="0" cy="615562"/>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id="{983005EB-355E-63DF-C372-90B9F65D5108}"/>
                  </a:ext>
                </a:extLst>
              </p:cNvPr>
              <p:cNvCxnSpPr>
                <a:cxnSpLocks/>
              </p:cNvCxnSpPr>
              <p:nvPr/>
            </p:nvCxnSpPr>
            <p:spPr>
              <a:xfrm>
                <a:off x="1404519" y="4443693"/>
                <a:ext cx="0" cy="645004"/>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B6F78CFD-19B5-A15B-173A-599FBBB4A285}"/>
                  </a:ext>
                </a:extLst>
              </p:cNvPr>
              <p:cNvCxnSpPr>
                <a:cxnSpLocks/>
              </p:cNvCxnSpPr>
              <p:nvPr/>
            </p:nvCxnSpPr>
            <p:spPr>
              <a:xfrm flipH="1">
                <a:off x="1392486" y="5084686"/>
                <a:ext cx="126511"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32" name="Group 931">
            <a:extLst>
              <a:ext uri="{FF2B5EF4-FFF2-40B4-BE49-F238E27FC236}">
                <a16:creationId xmlns:a16="http://schemas.microsoft.com/office/drawing/2014/main" id="{9AA39F5E-CB4B-F045-2441-BC78F1F3253E}"/>
              </a:ext>
            </a:extLst>
          </p:cNvPr>
          <p:cNvGrpSpPr/>
          <p:nvPr/>
        </p:nvGrpSpPr>
        <p:grpSpPr>
          <a:xfrm>
            <a:off x="3597098" y="4358005"/>
            <a:ext cx="1949208" cy="1544111"/>
            <a:chOff x="3254297" y="4237296"/>
            <a:chExt cx="2100787" cy="1664188"/>
          </a:xfrm>
        </p:grpSpPr>
        <p:sp>
          <p:nvSpPr>
            <p:cNvPr id="767" name="Right Arrow 766">
              <a:extLst>
                <a:ext uri="{FF2B5EF4-FFF2-40B4-BE49-F238E27FC236}">
                  <a16:creationId xmlns:a16="http://schemas.microsoft.com/office/drawing/2014/main" id="{9356BE1E-CC6A-B1EE-0D89-7BDBCB62947E}"/>
                </a:ext>
              </a:extLst>
            </p:cNvPr>
            <p:cNvSpPr/>
            <p:nvPr/>
          </p:nvSpPr>
          <p:spPr>
            <a:xfrm>
              <a:off x="3756888" y="4237296"/>
              <a:ext cx="1095605" cy="62667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C00000"/>
                </a:solidFill>
                <a:latin typeface="Cambria" panose="02040503050406030204" pitchFamily="18" charset="0"/>
              </a:endParaRPr>
            </a:p>
          </p:txBody>
        </p:sp>
        <p:grpSp>
          <p:nvGrpSpPr>
            <p:cNvPr id="868" name="Group 867">
              <a:extLst>
                <a:ext uri="{FF2B5EF4-FFF2-40B4-BE49-F238E27FC236}">
                  <a16:creationId xmlns:a16="http://schemas.microsoft.com/office/drawing/2014/main" id="{74732692-2322-2EC2-BAD4-51FB9E075F7E}"/>
                </a:ext>
              </a:extLst>
            </p:cNvPr>
            <p:cNvGrpSpPr/>
            <p:nvPr/>
          </p:nvGrpSpPr>
          <p:grpSpPr>
            <a:xfrm>
              <a:off x="3254297" y="5045138"/>
              <a:ext cx="2100787" cy="856346"/>
              <a:chOff x="1625773" y="3594322"/>
              <a:chExt cx="4818362" cy="1964114"/>
            </a:xfrm>
          </p:grpSpPr>
          <p:grpSp>
            <p:nvGrpSpPr>
              <p:cNvPr id="812" name="Group 811">
                <a:extLst>
                  <a:ext uri="{FF2B5EF4-FFF2-40B4-BE49-F238E27FC236}">
                    <a16:creationId xmlns:a16="http://schemas.microsoft.com/office/drawing/2014/main" id="{C63C516A-318A-3985-FDD2-A6EFD15B317E}"/>
                  </a:ext>
                </a:extLst>
              </p:cNvPr>
              <p:cNvGrpSpPr/>
              <p:nvPr/>
            </p:nvGrpSpPr>
            <p:grpSpPr>
              <a:xfrm>
                <a:off x="1630903" y="3594322"/>
                <a:ext cx="2040689" cy="906059"/>
                <a:chOff x="270003" y="1188132"/>
                <a:chExt cx="2040689" cy="906059"/>
              </a:xfrm>
            </p:grpSpPr>
            <p:sp>
              <p:nvSpPr>
                <p:cNvPr id="813" name="Flowchart: Delay 3">
                  <a:extLst>
                    <a:ext uri="{FF2B5EF4-FFF2-40B4-BE49-F238E27FC236}">
                      <a16:creationId xmlns:a16="http://schemas.microsoft.com/office/drawing/2014/main" id="{031540F3-738E-CCC7-D9D8-1339E561C6BD}"/>
                    </a:ext>
                  </a:extLst>
                </p:cNvPr>
                <p:cNvSpPr/>
                <p:nvPr/>
              </p:nvSpPr>
              <p:spPr>
                <a:xfrm>
                  <a:off x="1097571" y="1294320"/>
                  <a:ext cx="464016" cy="515314"/>
                </a:xfrm>
                <a:prstGeom prst="flowChartDelay">
                  <a:avLst/>
                </a:prstGeom>
                <a:solidFill>
                  <a:schemeClr val="accent2">
                    <a:lumMod val="20000"/>
                    <a:lumOff val="80000"/>
                  </a:schemeClr>
                </a:solidFill>
                <a:ln w="28575"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cxnSp>
              <p:nvCxnSpPr>
                <p:cNvPr id="814" name="Straight Connector 813">
                  <a:extLst>
                    <a:ext uri="{FF2B5EF4-FFF2-40B4-BE49-F238E27FC236}">
                      <a16:creationId xmlns:a16="http://schemas.microsoft.com/office/drawing/2014/main" id="{4F70308D-B054-D902-87B7-406F0F7FD513}"/>
                    </a:ext>
                  </a:extLst>
                </p:cNvPr>
                <p:cNvCxnSpPr/>
                <p:nvPr/>
              </p:nvCxnSpPr>
              <p:spPr>
                <a:xfrm flipH="1">
                  <a:off x="807561" y="1364590"/>
                  <a:ext cx="290010" cy="0"/>
                </a:xfrm>
                <a:prstGeom prst="line">
                  <a:avLst/>
                </a:prstGeom>
                <a:solidFill>
                  <a:schemeClr val="tx1"/>
                </a:solidFill>
                <a:ln w="25400" cap="flat" cmpd="sng" algn="ctr">
                  <a:solidFill>
                    <a:schemeClr val="tx1"/>
                  </a:solidFill>
                  <a:prstDash val="solid"/>
                </a:ln>
                <a:effectLst/>
              </p:spPr>
            </p:cxnSp>
            <p:cxnSp>
              <p:nvCxnSpPr>
                <p:cNvPr id="815" name="Straight Connector 814">
                  <a:extLst>
                    <a:ext uri="{FF2B5EF4-FFF2-40B4-BE49-F238E27FC236}">
                      <a16:creationId xmlns:a16="http://schemas.microsoft.com/office/drawing/2014/main" id="{4F8965C5-7C06-4267-538E-0E2EF4346A6C}"/>
                    </a:ext>
                  </a:extLst>
                </p:cNvPr>
                <p:cNvCxnSpPr/>
                <p:nvPr/>
              </p:nvCxnSpPr>
              <p:spPr>
                <a:xfrm flipH="1">
                  <a:off x="807561" y="1739364"/>
                  <a:ext cx="290010" cy="0"/>
                </a:xfrm>
                <a:prstGeom prst="line">
                  <a:avLst/>
                </a:prstGeom>
                <a:solidFill>
                  <a:schemeClr val="tx1"/>
                </a:solidFill>
                <a:ln w="25400" cap="flat" cmpd="sng" algn="ctr">
                  <a:solidFill>
                    <a:schemeClr val="tx1"/>
                  </a:solidFill>
                  <a:prstDash val="solid"/>
                </a:ln>
                <a:effectLst/>
              </p:spPr>
            </p:cxnSp>
            <p:sp>
              <p:nvSpPr>
                <p:cNvPr id="816" name="Flowchart: Connector 8">
                  <a:extLst>
                    <a:ext uri="{FF2B5EF4-FFF2-40B4-BE49-F238E27FC236}">
                      <a16:creationId xmlns:a16="http://schemas.microsoft.com/office/drawing/2014/main" id="{4A4027AC-EB99-63C8-5917-3D89A04333F0}"/>
                    </a:ext>
                  </a:extLst>
                </p:cNvPr>
                <p:cNvSpPr/>
                <p:nvPr/>
              </p:nvSpPr>
              <p:spPr>
                <a:xfrm>
                  <a:off x="749559" y="1329455"/>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17" name="Flowchart: Connector 9">
                  <a:extLst>
                    <a:ext uri="{FF2B5EF4-FFF2-40B4-BE49-F238E27FC236}">
                      <a16:creationId xmlns:a16="http://schemas.microsoft.com/office/drawing/2014/main" id="{D81BAFD5-A3DF-54A0-F94A-80783B0337A2}"/>
                    </a:ext>
                  </a:extLst>
                </p:cNvPr>
                <p:cNvSpPr/>
                <p:nvPr/>
              </p:nvSpPr>
              <p:spPr>
                <a:xfrm>
                  <a:off x="755799" y="17042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18" name="Rectangle 817">
                  <a:extLst>
                    <a:ext uri="{FF2B5EF4-FFF2-40B4-BE49-F238E27FC236}">
                      <a16:creationId xmlns:a16="http://schemas.microsoft.com/office/drawing/2014/main" id="{20147177-2793-17B5-0F22-A725BB12C58C}"/>
                    </a:ext>
                  </a:extLst>
                </p:cNvPr>
                <p:cNvSpPr/>
                <p:nvPr/>
              </p:nvSpPr>
              <p:spPr>
                <a:xfrm>
                  <a:off x="270003" y="1188132"/>
                  <a:ext cx="576081"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19" name="Rectangle 818">
                  <a:extLst>
                    <a:ext uri="{FF2B5EF4-FFF2-40B4-BE49-F238E27FC236}">
                      <a16:creationId xmlns:a16="http://schemas.microsoft.com/office/drawing/2014/main" id="{7915463C-6C78-B748-DE30-306B16F3B2CB}"/>
                    </a:ext>
                  </a:extLst>
                </p:cNvPr>
                <p:cNvSpPr/>
                <p:nvPr/>
              </p:nvSpPr>
              <p:spPr>
                <a:xfrm>
                  <a:off x="282122" y="1569546"/>
                  <a:ext cx="560007"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20" name="Rectangle 819">
                  <a:extLst>
                    <a:ext uri="{FF2B5EF4-FFF2-40B4-BE49-F238E27FC236}">
                      <a16:creationId xmlns:a16="http://schemas.microsoft.com/office/drawing/2014/main" id="{D30D10C6-4064-0EEC-839A-A86F1687803D}"/>
                    </a:ext>
                  </a:extLst>
                </p:cNvPr>
                <p:cNvSpPr/>
                <p:nvPr/>
              </p:nvSpPr>
              <p:spPr>
                <a:xfrm>
                  <a:off x="1744253" y="1284316"/>
                  <a:ext cx="566439"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21" name="Straight Connector 820">
                  <a:extLst>
                    <a:ext uri="{FF2B5EF4-FFF2-40B4-BE49-F238E27FC236}">
                      <a16:creationId xmlns:a16="http://schemas.microsoft.com/office/drawing/2014/main" id="{8370B5D7-9057-10CB-3385-C70CEB895032}"/>
                    </a:ext>
                  </a:extLst>
                </p:cNvPr>
                <p:cNvCxnSpPr/>
                <p:nvPr/>
              </p:nvCxnSpPr>
              <p:spPr>
                <a:xfrm flipH="1">
                  <a:off x="1573902" y="1572620"/>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22" name="Flowchart: Connector 11">
                  <a:extLst>
                    <a:ext uri="{FF2B5EF4-FFF2-40B4-BE49-F238E27FC236}">
                      <a16:creationId xmlns:a16="http://schemas.microsoft.com/office/drawing/2014/main" id="{2491A6F3-2B07-BD29-457A-9CE12E37337C}"/>
                    </a:ext>
                  </a:extLst>
                </p:cNvPr>
                <p:cNvSpPr/>
                <p:nvPr/>
              </p:nvSpPr>
              <p:spPr>
                <a:xfrm>
                  <a:off x="1829156" y="15370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823" name="Group 822">
                <a:extLst>
                  <a:ext uri="{FF2B5EF4-FFF2-40B4-BE49-F238E27FC236}">
                    <a16:creationId xmlns:a16="http://schemas.microsoft.com/office/drawing/2014/main" id="{5FB9F9EB-3D2C-C9DA-B534-5F0565BC64E1}"/>
                  </a:ext>
                </a:extLst>
              </p:cNvPr>
              <p:cNvGrpSpPr/>
              <p:nvPr/>
            </p:nvGrpSpPr>
            <p:grpSpPr>
              <a:xfrm>
                <a:off x="1625773" y="4652377"/>
                <a:ext cx="2055856" cy="906059"/>
                <a:chOff x="358356" y="2010575"/>
                <a:chExt cx="2055856" cy="906059"/>
              </a:xfrm>
            </p:grpSpPr>
            <p:sp>
              <p:nvSpPr>
                <p:cNvPr id="824" name="Flowchart: Stored Data 4">
                  <a:extLst>
                    <a:ext uri="{FF2B5EF4-FFF2-40B4-BE49-F238E27FC236}">
                      <a16:creationId xmlns:a16="http://schemas.microsoft.com/office/drawing/2014/main" id="{1D70E46F-EC32-CC30-9E10-8155831580FB}"/>
                    </a:ext>
                  </a:extLst>
                </p:cNvPr>
                <p:cNvSpPr/>
                <p:nvPr/>
              </p:nvSpPr>
              <p:spPr>
                <a:xfrm rot="10800000">
                  <a:off x="1126571" y="2107580"/>
                  <a:ext cx="522018" cy="509459"/>
                </a:xfrm>
                <a:prstGeom prst="flowChartOnlineStorage">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Avenir Next" panose="020B0503020202020204" pitchFamily="34" charset="0"/>
                  </a:endParaRPr>
                </a:p>
              </p:txBody>
            </p:sp>
            <p:cxnSp>
              <p:nvCxnSpPr>
                <p:cNvPr id="825" name="Straight Connector 824">
                  <a:extLst>
                    <a:ext uri="{FF2B5EF4-FFF2-40B4-BE49-F238E27FC236}">
                      <a16:creationId xmlns:a16="http://schemas.microsoft.com/office/drawing/2014/main" id="{07A9CB46-6D68-7751-3FE6-6AFB166B5D92}"/>
                    </a:ext>
                  </a:extLst>
                </p:cNvPr>
                <p:cNvCxnSpPr/>
                <p:nvPr/>
              </p:nvCxnSpPr>
              <p:spPr>
                <a:xfrm flipH="1">
                  <a:off x="895914" y="2187033"/>
                  <a:ext cx="290010" cy="0"/>
                </a:xfrm>
                <a:prstGeom prst="line">
                  <a:avLst/>
                </a:prstGeom>
                <a:solidFill>
                  <a:schemeClr val="tx1"/>
                </a:solidFill>
                <a:ln w="25400" cap="flat" cmpd="sng" algn="ctr">
                  <a:solidFill>
                    <a:schemeClr val="tx1"/>
                  </a:solidFill>
                  <a:prstDash val="solid"/>
                </a:ln>
                <a:effectLst/>
              </p:spPr>
            </p:cxnSp>
            <p:cxnSp>
              <p:nvCxnSpPr>
                <p:cNvPr id="826" name="Straight Connector 825">
                  <a:extLst>
                    <a:ext uri="{FF2B5EF4-FFF2-40B4-BE49-F238E27FC236}">
                      <a16:creationId xmlns:a16="http://schemas.microsoft.com/office/drawing/2014/main" id="{F20F1BF3-3660-B1E4-405F-F06E2E1AB395}"/>
                    </a:ext>
                  </a:extLst>
                </p:cNvPr>
                <p:cNvCxnSpPr/>
                <p:nvPr/>
              </p:nvCxnSpPr>
              <p:spPr>
                <a:xfrm flipH="1">
                  <a:off x="895914" y="2561807"/>
                  <a:ext cx="290010" cy="0"/>
                </a:xfrm>
                <a:prstGeom prst="line">
                  <a:avLst/>
                </a:prstGeom>
                <a:solidFill>
                  <a:schemeClr val="tx1"/>
                </a:solidFill>
                <a:ln w="25400" cap="flat" cmpd="sng" algn="ctr">
                  <a:solidFill>
                    <a:schemeClr val="tx1"/>
                  </a:solidFill>
                  <a:prstDash val="solid"/>
                </a:ln>
                <a:effectLst/>
              </p:spPr>
            </p:cxnSp>
            <p:sp>
              <p:nvSpPr>
                <p:cNvPr id="827" name="Flowchart: Connector 8">
                  <a:extLst>
                    <a:ext uri="{FF2B5EF4-FFF2-40B4-BE49-F238E27FC236}">
                      <a16:creationId xmlns:a16="http://schemas.microsoft.com/office/drawing/2014/main" id="{3468B345-6122-9B40-A217-3D2E256ADFDB}"/>
                    </a:ext>
                  </a:extLst>
                </p:cNvPr>
                <p:cNvSpPr/>
                <p:nvPr/>
              </p:nvSpPr>
              <p:spPr>
                <a:xfrm>
                  <a:off x="837912" y="2151898"/>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28" name="Flowchart: Connector 9">
                  <a:extLst>
                    <a:ext uri="{FF2B5EF4-FFF2-40B4-BE49-F238E27FC236}">
                      <a16:creationId xmlns:a16="http://schemas.microsoft.com/office/drawing/2014/main" id="{92DBB769-AC45-B16B-9B82-79677FB520AC}"/>
                    </a:ext>
                  </a:extLst>
                </p:cNvPr>
                <p:cNvSpPr/>
                <p:nvPr/>
              </p:nvSpPr>
              <p:spPr>
                <a:xfrm>
                  <a:off x="844152" y="2526672"/>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29" name="Rectangle 828">
                  <a:extLst>
                    <a:ext uri="{FF2B5EF4-FFF2-40B4-BE49-F238E27FC236}">
                      <a16:creationId xmlns:a16="http://schemas.microsoft.com/office/drawing/2014/main" id="{7FB92ED6-63BD-F1FE-E966-2E5258905C01}"/>
                    </a:ext>
                  </a:extLst>
                </p:cNvPr>
                <p:cNvSpPr/>
                <p:nvPr/>
              </p:nvSpPr>
              <p:spPr>
                <a:xfrm>
                  <a:off x="358356" y="2010575"/>
                  <a:ext cx="576081"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30" name="Rectangle 829">
                  <a:extLst>
                    <a:ext uri="{FF2B5EF4-FFF2-40B4-BE49-F238E27FC236}">
                      <a16:creationId xmlns:a16="http://schemas.microsoft.com/office/drawing/2014/main" id="{F1ADA9B8-7BE3-E611-4357-C377BC81809A}"/>
                    </a:ext>
                  </a:extLst>
                </p:cNvPr>
                <p:cNvSpPr/>
                <p:nvPr/>
              </p:nvSpPr>
              <p:spPr>
                <a:xfrm>
                  <a:off x="370477" y="2391989"/>
                  <a:ext cx="560007"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31" name="Rectangle 830">
                  <a:extLst>
                    <a:ext uri="{FF2B5EF4-FFF2-40B4-BE49-F238E27FC236}">
                      <a16:creationId xmlns:a16="http://schemas.microsoft.com/office/drawing/2014/main" id="{2B9B6685-88AF-72F1-F798-D7B06F3CBE1C}"/>
                    </a:ext>
                  </a:extLst>
                </p:cNvPr>
                <p:cNvSpPr/>
                <p:nvPr/>
              </p:nvSpPr>
              <p:spPr>
                <a:xfrm>
                  <a:off x="1847773" y="2110645"/>
                  <a:ext cx="566439"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32" name="Straight Connector 831">
                  <a:extLst>
                    <a:ext uri="{FF2B5EF4-FFF2-40B4-BE49-F238E27FC236}">
                      <a16:creationId xmlns:a16="http://schemas.microsoft.com/office/drawing/2014/main" id="{5A36B7F0-609B-B852-E458-8B34EE086655}"/>
                    </a:ext>
                  </a:extLst>
                </p:cNvPr>
                <p:cNvCxnSpPr/>
                <p:nvPr/>
              </p:nvCxnSpPr>
              <p:spPr>
                <a:xfrm flipH="1">
                  <a:off x="1655800" y="2355704"/>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3" name="Flowchart: Connector 11">
                  <a:extLst>
                    <a:ext uri="{FF2B5EF4-FFF2-40B4-BE49-F238E27FC236}">
                      <a16:creationId xmlns:a16="http://schemas.microsoft.com/office/drawing/2014/main" id="{08B6DE0F-3341-21E0-8386-D231D1B3BE0B}"/>
                    </a:ext>
                  </a:extLst>
                </p:cNvPr>
                <p:cNvSpPr/>
                <p:nvPr/>
              </p:nvSpPr>
              <p:spPr>
                <a:xfrm>
                  <a:off x="1911054" y="2320113"/>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pic>
            <p:nvPicPr>
              <p:cNvPr id="834" name="Picture 833" descr="A picture containing white&#10;&#10;Description automatically generated">
                <a:extLst>
                  <a:ext uri="{FF2B5EF4-FFF2-40B4-BE49-F238E27FC236}">
                    <a16:creationId xmlns:a16="http://schemas.microsoft.com/office/drawing/2014/main" id="{DAC1512F-711D-74C3-0A12-4E8936A15C0F}"/>
                  </a:ext>
                </a:extLst>
              </p:cNvPr>
              <p:cNvPicPr>
                <a:picLocks noChangeAspect="1"/>
              </p:cNvPicPr>
              <p:nvPr/>
            </p:nvPicPr>
            <p:blipFill>
              <a:blip r:embed="rId3"/>
              <a:stretch>
                <a:fillRect/>
              </a:stretch>
            </p:blipFill>
            <p:spPr>
              <a:xfrm>
                <a:off x="3716343" y="3824653"/>
                <a:ext cx="352767" cy="361233"/>
              </a:xfrm>
              <a:prstGeom prst="rect">
                <a:avLst/>
              </a:prstGeom>
            </p:spPr>
          </p:pic>
          <p:pic>
            <p:nvPicPr>
              <p:cNvPr id="835" name="Picture 834" descr="A picture containing white&#10;&#10;Description automatically generated">
                <a:extLst>
                  <a:ext uri="{FF2B5EF4-FFF2-40B4-BE49-F238E27FC236}">
                    <a16:creationId xmlns:a16="http://schemas.microsoft.com/office/drawing/2014/main" id="{28E89F1B-0A27-A68C-F802-2101AA93D9DB}"/>
                  </a:ext>
                </a:extLst>
              </p:cNvPr>
              <p:cNvPicPr>
                <a:picLocks noChangeAspect="1"/>
              </p:cNvPicPr>
              <p:nvPr/>
            </p:nvPicPr>
            <p:blipFill>
              <a:blip r:embed="rId3"/>
              <a:stretch>
                <a:fillRect/>
              </a:stretch>
            </p:blipFill>
            <p:spPr>
              <a:xfrm>
                <a:off x="3735304" y="4805866"/>
                <a:ext cx="371156" cy="380063"/>
              </a:xfrm>
              <a:prstGeom prst="rect">
                <a:avLst/>
              </a:prstGeom>
            </p:spPr>
          </p:pic>
          <p:grpSp>
            <p:nvGrpSpPr>
              <p:cNvPr id="836" name="Group 835">
                <a:extLst>
                  <a:ext uri="{FF2B5EF4-FFF2-40B4-BE49-F238E27FC236}">
                    <a16:creationId xmlns:a16="http://schemas.microsoft.com/office/drawing/2014/main" id="{7067F7D6-4847-D594-A5E0-67AF6156C09C}"/>
                  </a:ext>
                </a:extLst>
              </p:cNvPr>
              <p:cNvGrpSpPr/>
              <p:nvPr/>
            </p:nvGrpSpPr>
            <p:grpSpPr>
              <a:xfrm>
                <a:off x="4369847" y="3604680"/>
                <a:ext cx="2074288" cy="937105"/>
                <a:chOff x="2983259" y="1133408"/>
                <a:chExt cx="2074288" cy="937105"/>
              </a:xfrm>
            </p:grpSpPr>
            <p:grpSp>
              <p:nvGrpSpPr>
                <p:cNvPr id="837" name="Group 836">
                  <a:extLst>
                    <a:ext uri="{FF2B5EF4-FFF2-40B4-BE49-F238E27FC236}">
                      <a16:creationId xmlns:a16="http://schemas.microsoft.com/office/drawing/2014/main" id="{49A61FC1-44AC-E69B-509A-59FC9BCC78B6}"/>
                    </a:ext>
                  </a:extLst>
                </p:cNvPr>
                <p:cNvGrpSpPr/>
                <p:nvPr/>
              </p:nvGrpSpPr>
              <p:grpSpPr>
                <a:xfrm>
                  <a:off x="2983259" y="1133408"/>
                  <a:ext cx="2074288" cy="937105"/>
                  <a:chOff x="3218324" y="1198702"/>
                  <a:chExt cx="2074288" cy="937105"/>
                </a:xfrm>
              </p:grpSpPr>
              <p:grpSp>
                <p:nvGrpSpPr>
                  <p:cNvPr id="840" name="Group 839">
                    <a:extLst>
                      <a:ext uri="{FF2B5EF4-FFF2-40B4-BE49-F238E27FC236}">
                        <a16:creationId xmlns:a16="http://schemas.microsoft.com/office/drawing/2014/main" id="{53F2DECA-FCC5-4831-2526-47CCC3B822ED}"/>
                      </a:ext>
                    </a:extLst>
                  </p:cNvPr>
                  <p:cNvGrpSpPr/>
                  <p:nvPr/>
                </p:nvGrpSpPr>
                <p:grpSpPr>
                  <a:xfrm>
                    <a:off x="3218324" y="1198702"/>
                    <a:ext cx="2074288" cy="727771"/>
                    <a:chOff x="279647" y="1188132"/>
                    <a:chExt cx="2074288" cy="727771"/>
                  </a:xfrm>
                </p:grpSpPr>
                <p:sp>
                  <p:nvSpPr>
                    <p:cNvPr id="842" name="Flowchart: Delay 3">
                      <a:extLst>
                        <a:ext uri="{FF2B5EF4-FFF2-40B4-BE49-F238E27FC236}">
                          <a16:creationId xmlns:a16="http://schemas.microsoft.com/office/drawing/2014/main" id="{630E3828-AC05-87B4-D0E9-1C90CF149727}"/>
                        </a:ext>
                      </a:extLst>
                    </p:cNvPr>
                    <p:cNvSpPr/>
                    <p:nvPr/>
                  </p:nvSpPr>
                  <p:spPr>
                    <a:xfrm>
                      <a:off x="1026691" y="1294320"/>
                      <a:ext cx="512064" cy="515314"/>
                    </a:xfrm>
                    <a:prstGeom prst="ellipse">
                      <a:avLst/>
                    </a:prstGeom>
                    <a:solidFill>
                      <a:schemeClr val="accent2">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1" i="0" u="none" strike="noStrike" kern="0" cap="none" spc="0" normalizeH="0" baseline="0" noProof="0" dirty="0">
                          <a:ln>
                            <a:noFill/>
                          </a:ln>
                          <a:effectLst/>
                          <a:uLnTx/>
                          <a:uFillTx/>
                          <a:latin typeface="Avenir Next" panose="020B0503020202020204" pitchFamily="34" charset="0"/>
                        </a:rPr>
                        <a:t>MAJ</a:t>
                      </a:r>
                    </a:p>
                  </p:txBody>
                </p:sp>
                <p:cxnSp>
                  <p:nvCxnSpPr>
                    <p:cNvPr id="843" name="Straight Connector 842">
                      <a:extLst>
                        <a:ext uri="{FF2B5EF4-FFF2-40B4-BE49-F238E27FC236}">
                          <a16:creationId xmlns:a16="http://schemas.microsoft.com/office/drawing/2014/main" id="{EE5B0F5E-D01C-C024-C3E4-FBAB91DE8D7A}"/>
                        </a:ext>
                      </a:extLst>
                    </p:cNvPr>
                    <p:cNvCxnSpPr/>
                    <p:nvPr/>
                  </p:nvCxnSpPr>
                  <p:spPr>
                    <a:xfrm flipH="1">
                      <a:off x="807561" y="1364590"/>
                      <a:ext cx="290010" cy="0"/>
                    </a:xfrm>
                    <a:prstGeom prst="line">
                      <a:avLst/>
                    </a:prstGeom>
                    <a:solidFill>
                      <a:schemeClr val="tx1"/>
                    </a:solidFill>
                    <a:ln w="25400" cap="flat" cmpd="sng" algn="ctr">
                      <a:solidFill>
                        <a:schemeClr val="tx1"/>
                      </a:solidFill>
                      <a:prstDash val="solid"/>
                    </a:ln>
                    <a:effectLst/>
                  </p:spPr>
                </p:cxnSp>
                <p:cxnSp>
                  <p:nvCxnSpPr>
                    <p:cNvPr id="844" name="Straight Connector 843">
                      <a:extLst>
                        <a:ext uri="{FF2B5EF4-FFF2-40B4-BE49-F238E27FC236}">
                          <a16:creationId xmlns:a16="http://schemas.microsoft.com/office/drawing/2014/main" id="{29B7A574-0117-9CD0-819E-04E223D52C5C}"/>
                        </a:ext>
                      </a:extLst>
                    </p:cNvPr>
                    <p:cNvCxnSpPr>
                      <a:cxnSpLocks/>
                      <a:endCxn id="846" idx="6"/>
                    </p:cNvCxnSpPr>
                    <p:nvPr/>
                  </p:nvCxnSpPr>
                  <p:spPr>
                    <a:xfrm flipH="1">
                      <a:off x="813801" y="1568642"/>
                      <a:ext cx="217408" cy="0"/>
                    </a:xfrm>
                    <a:prstGeom prst="line">
                      <a:avLst/>
                    </a:prstGeom>
                    <a:solidFill>
                      <a:schemeClr val="tx1"/>
                    </a:solidFill>
                    <a:ln w="25400" cap="flat" cmpd="sng" algn="ctr">
                      <a:solidFill>
                        <a:schemeClr val="tx1"/>
                      </a:solidFill>
                      <a:prstDash val="solid"/>
                    </a:ln>
                    <a:effectLst/>
                  </p:spPr>
                </p:cxnSp>
                <p:sp>
                  <p:nvSpPr>
                    <p:cNvPr id="845" name="Flowchart: Connector 8">
                      <a:extLst>
                        <a:ext uri="{FF2B5EF4-FFF2-40B4-BE49-F238E27FC236}">
                          <a16:creationId xmlns:a16="http://schemas.microsoft.com/office/drawing/2014/main" id="{2084D290-FE18-9FCE-3ECA-BD8069F29458}"/>
                        </a:ext>
                      </a:extLst>
                    </p:cNvPr>
                    <p:cNvSpPr/>
                    <p:nvPr/>
                  </p:nvSpPr>
                  <p:spPr>
                    <a:xfrm>
                      <a:off x="749559" y="1329455"/>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46" name="Flowchart: Connector 9">
                      <a:extLst>
                        <a:ext uri="{FF2B5EF4-FFF2-40B4-BE49-F238E27FC236}">
                          <a16:creationId xmlns:a16="http://schemas.microsoft.com/office/drawing/2014/main" id="{65F23FDF-6330-5FDE-F3B3-9EC6ED304A4B}"/>
                        </a:ext>
                      </a:extLst>
                    </p:cNvPr>
                    <p:cNvSpPr/>
                    <p:nvPr/>
                  </p:nvSpPr>
                  <p:spPr>
                    <a:xfrm>
                      <a:off x="755799" y="153350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47" name="Rectangle 846">
                      <a:extLst>
                        <a:ext uri="{FF2B5EF4-FFF2-40B4-BE49-F238E27FC236}">
                          <a16:creationId xmlns:a16="http://schemas.microsoft.com/office/drawing/2014/main" id="{1605B9BE-8DA7-D15F-D726-5504AF622200}"/>
                        </a:ext>
                      </a:extLst>
                    </p:cNvPr>
                    <p:cNvSpPr/>
                    <p:nvPr/>
                  </p:nvSpPr>
                  <p:spPr>
                    <a:xfrm>
                      <a:off x="279647" y="1188132"/>
                      <a:ext cx="556793"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48" name="Rectangle 847">
                      <a:extLst>
                        <a:ext uri="{FF2B5EF4-FFF2-40B4-BE49-F238E27FC236}">
                          <a16:creationId xmlns:a16="http://schemas.microsoft.com/office/drawing/2014/main" id="{FC1E47A8-DE4A-2DA6-4535-C5E06B661D60}"/>
                        </a:ext>
                      </a:extLst>
                    </p:cNvPr>
                    <p:cNvSpPr/>
                    <p:nvPr/>
                  </p:nvSpPr>
                  <p:spPr>
                    <a:xfrm>
                      <a:off x="398460" y="1422120"/>
                      <a:ext cx="327333" cy="493783"/>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49" name="Rectangle 848">
                      <a:extLst>
                        <a:ext uri="{FF2B5EF4-FFF2-40B4-BE49-F238E27FC236}">
                          <a16:creationId xmlns:a16="http://schemas.microsoft.com/office/drawing/2014/main" id="{CD18BDF6-D2EF-BF74-FFAB-91921144C376}"/>
                        </a:ext>
                      </a:extLst>
                    </p:cNvPr>
                    <p:cNvSpPr/>
                    <p:nvPr/>
                  </p:nvSpPr>
                  <p:spPr>
                    <a:xfrm>
                      <a:off x="1787496" y="1284316"/>
                      <a:ext cx="566439"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50" name="Straight Connector 849">
                      <a:extLst>
                        <a:ext uri="{FF2B5EF4-FFF2-40B4-BE49-F238E27FC236}">
                          <a16:creationId xmlns:a16="http://schemas.microsoft.com/office/drawing/2014/main" id="{E151B6BA-B73E-2751-288A-6F5B490C63CE}"/>
                        </a:ext>
                      </a:extLst>
                    </p:cNvPr>
                    <p:cNvCxnSpPr/>
                    <p:nvPr/>
                  </p:nvCxnSpPr>
                  <p:spPr>
                    <a:xfrm flipH="1">
                      <a:off x="1545550" y="1572620"/>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51" name="Flowchart: Connector 11">
                      <a:extLst>
                        <a:ext uri="{FF2B5EF4-FFF2-40B4-BE49-F238E27FC236}">
                          <a16:creationId xmlns:a16="http://schemas.microsoft.com/office/drawing/2014/main" id="{B55B4AA8-45E9-4A84-1404-B77A1F68515A}"/>
                        </a:ext>
                      </a:extLst>
                    </p:cNvPr>
                    <p:cNvSpPr/>
                    <p:nvPr/>
                  </p:nvSpPr>
                  <p:spPr>
                    <a:xfrm>
                      <a:off x="1829156" y="15370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sp>
                <p:nvSpPr>
                  <p:cNvPr id="841" name="Rectangle 840">
                    <a:extLst>
                      <a:ext uri="{FF2B5EF4-FFF2-40B4-BE49-F238E27FC236}">
                        <a16:creationId xmlns:a16="http://schemas.microsoft.com/office/drawing/2014/main" id="{BF1E9AA6-FDDA-6319-8788-D4790D32826F}"/>
                      </a:ext>
                    </a:extLst>
                  </p:cNvPr>
                  <p:cNvSpPr/>
                  <p:nvPr/>
                </p:nvSpPr>
                <p:spPr>
                  <a:xfrm>
                    <a:off x="3233577" y="1642024"/>
                    <a:ext cx="537504"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venir Next" panose="020B0503020202020204" pitchFamily="34" charset="0"/>
                      </a:rPr>
                      <a:t>0</a:t>
                    </a:r>
                    <a:endParaRPr kumimoji="0" lang="en-US" sz="1000" b="1" i="0" u="none" strike="noStrike" kern="1200" cap="none" spc="0" normalizeH="0" baseline="0" noProof="0" dirty="0">
                      <a:ln>
                        <a:noFill/>
                      </a:ln>
                      <a:solidFill>
                        <a:prstClr val="black"/>
                      </a:solidFill>
                      <a:effectLst/>
                      <a:uLnTx/>
                      <a:uFillTx/>
                      <a:latin typeface="Avenir Next" panose="020B0503020202020204" pitchFamily="34" charset="0"/>
                    </a:endParaRPr>
                  </a:p>
                </p:txBody>
              </p:sp>
            </p:grpSp>
            <p:cxnSp>
              <p:nvCxnSpPr>
                <p:cNvPr id="838" name="Straight Connector 837">
                  <a:extLst>
                    <a:ext uri="{FF2B5EF4-FFF2-40B4-BE49-F238E27FC236}">
                      <a16:creationId xmlns:a16="http://schemas.microsoft.com/office/drawing/2014/main" id="{D30F4FD5-956F-FDB4-6205-6F9BC5B0CA58}"/>
                    </a:ext>
                  </a:extLst>
                </p:cNvPr>
                <p:cNvCxnSpPr>
                  <a:cxnSpLocks/>
                  <a:stCxn id="842" idx="4"/>
                </p:cNvCxnSpPr>
                <p:nvPr/>
              </p:nvCxnSpPr>
              <p:spPr>
                <a:xfrm flipH="1" flipV="1">
                  <a:off x="3516263" y="1728112"/>
                  <a:ext cx="365760" cy="0"/>
                </a:xfrm>
                <a:prstGeom prst="line">
                  <a:avLst/>
                </a:prstGeom>
                <a:solidFill>
                  <a:schemeClr val="tx1"/>
                </a:solidFill>
                <a:ln w="25400" cap="flat" cmpd="sng" algn="ctr">
                  <a:solidFill>
                    <a:schemeClr val="tx1"/>
                  </a:solidFill>
                  <a:prstDash val="solid"/>
                </a:ln>
                <a:effectLst/>
              </p:spPr>
            </p:cxnSp>
            <p:sp>
              <p:nvSpPr>
                <p:cNvPr id="839" name="Flowchart: Connector 9">
                  <a:extLst>
                    <a:ext uri="{FF2B5EF4-FFF2-40B4-BE49-F238E27FC236}">
                      <a16:creationId xmlns:a16="http://schemas.microsoft.com/office/drawing/2014/main" id="{8C99C9DA-C966-29D5-9FF9-C1223B8EB75D}"/>
                    </a:ext>
                  </a:extLst>
                </p:cNvPr>
                <p:cNvSpPr/>
                <p:nvPr/>
              </p:nvSpPr>
              <p:spPr>
                <a:xfrm>
                  <a:off x="3464500" y="169297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852" name="Group 851">
                <a:extLst>
                  <a:ext uri="{FF2B5EF4-FFF2-40B4-BE49-F238E27FC236}">
                    <a16:creationId xmlns:a16="http://schemas.microsoft.com/office/drawing/2014/main" id="{0A45A470-990B-771F-9409-B003CBEA9CB3}"/>
                  </a:ext>
                </a:extLst>
              </p:cNvPr>
              <p:cNvGrpSpPr/>
              <p:nvPr/>
            </p:nvGrpSpPr>
            <p:grpSpPr>
              <a:xfrm>
                <a:off x="4357631" y="4590469"/>
                <a:ext cx="2050985" cy="937105"/>
                <a:chOff x="2983259" y="1133408"/>
                <a:chExt cx="2050985" cy="937105"/>
              </a:xfrm>
            </p:grpSpPr>
            <p:grpSp>
              <p:nvGrpSpPr>
                <p:cNvPr id="853" name="Group 852">
                  <a:extLst>
                    <a:ext uri="{FF2B5EF4-FFF2-40B4-BE49-F238E27FC236}">
                      <a16:creationId xmlns:a16="http://schemas.microsoft.com/office/drawing/2014/main" id="{46F94BAB-938B-DF9D-D0AA-650CB3BD61D4}"/>
                    </a:ext>
                  </a:extLst>
                </p:cNvPr>
                <p:cNvGrpSpPr/>
                <p:nvPr/>
              </p:nvGrpSpPr>
              <p:grpSpPr>
                <a:xfrm>
                  <a:off x="2983259" y="1133408"/>
                  <a:ext cx="2050985" cy="937105"/>
                  <a:chOff x="3218324" y="1198702"/>
                  <a:chExt cx="2050985" cy="937105"/>
                </a:xfrm>
              </p:grpSpPr>
              <p:grpSp>
                <p:nvGrpSpPr>
                  <p:cNvPr id="856" name="Group 855">
                    <a:extLst>
                      <a:ext uri="{FF2B5EF4-FFF2-40B4-BE49-F238E27FC236}">
                        <a16:creationId xmlns:a16="http://schemas.microsoft.com/office/drawing/2014/main" id="{EFFC91BB-58BF-3AB8-29AA-FCFD59A198E4}"/>
                      </a:ext>
                    </a:extLst>
                  </p:cNvPr>
                  <p:cNvGrpSpPr/>
                  <p:nvPr/>
                </p:nvGrpSpPr>
                <p:grpSpPr>
                  <a:xfrm>
                    <a:off x="3218324" y="1198702"/>
                    <a:ext cx="2050985" cy="727771"/>
                    <a:chOff x="279647" y="1188132"/>
                    <a:chExt cx="2050985" cy="727771"/>
                  </a:xfrm>
                </p:grpSpPr>
                <p:sp>
                  <p:nvSpPr>
                    <p:cNvPr id="858" name="Flowchart: Delay 3">
                      <a:extLst>
                        <a:ext uri="{FF2B5EF4-FFF2-40B4-BE49-F238E27FC236}">
                          <a16:creationId xmlns:a16="http://schemas.microsoft.com/office/drawing/2014/main" id="{B930822D-BB4E-066A-93D1-8CAB74273F45}"/>
                        </a:ext>
                      </a:extLst>
                    </p:cNvPr>
                    <p:cNvSpPr/>
                    <p:nvPr/>
                  </p:nvSpPr>
                  <p:spPr>
                    <a:xfrm>
                      <a:off x="1026691" y="1294320"/>
                      <a:ext cx="512064" cy="515314"/>
                    </a:xfrm>
                    <a:prstGeom prst="ellipse">
                      <a:avLst/>
                    </a:prstGeom>
                    <a:solidFill>
                      <a:schemeClr val="accent6">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1" i="0" u="none" strike="noStrike" kern="0" cap="none" spc="0" normalizeH="0" baseline="0" noProof="0" dirty="0">
                          <a:ln>
                            <a:noFill/>
                          </a:ln>
                          <a:effectLst/>
                          <a:uLnTx/>
                          <a:uFillTx/>
                          <a:latin typeface="Avenir Next" panose="020B0503020202020204" pitchFamily="34" charset="0"/>
                        </a:rPr>
                        <a:t>MAJ</a:t>
                      </a:r>
                    </a:p>
                  </p:txBody>
                </p:sp>
                <p:cxnSp>
                  <p:nvCxnSpPr>
                    <p:cNvPr id="859" name="Straight Connector 858">
                      <a:extLst>
                        <a:ext uri="{FF2B5EF4-FFF2-40B4-BE49-F238E27FC236}">
                          <a16:creationId xmlns:a16="http://schemas.microsoft.com/office/drawing/2014/main" id="{6671BD54-02C8-4D52-747B-98C7087AFB05}"/>
                        </a:ext>
                      </a:extLst>
                    </p:cNvPr>
                    <p:cNvCxnSpPr/>
                    <p:nvPr/>
                  </p:nvCxnSpPr>
                  <p:spPr>
                    <a:xfrm flipH="1">
                      <a:off x="807561" y="1364590"/>
                      <a:ext cx="290010" cy="0"/>
                    </a:xfrm>
                    <a:prstGeom prst="line">
                      <a:avLst/>
                    </a:prstGeom>
                    <a:solidFill>
                      <a:schemeClr val="tx1"/>
                    </a:solidFill>
                    <a:ln w="25400" cap="flat" cmpd="sng" algn="ctr">
                      <a:solidFill>
                        <a:schemeClr val="tx1"/>
                      </a:solidFill>
                      <a:prstDash val="solid"/>
                    </a:ln>
                    <a:effectLst/>
                  </p:spPr>
                </p:cxnSp>
                <p:cxnSp>
                  <p:nvCxnSpPr>
                    <p:cNvPr id="860" name="Straight Connector 859">
                      <a:extLst>
                        <a:ext uri="{FF2B5EF4-FFF2-40B4-BE49-F238E27FC236}">
                          <a16:creationId xmlns:a16="http://schemas.microsoft.com/office/drawing/2014/main" id="{C8E62BE7-3F1B-76DD-DB4F-560C00ED9B1B}"/>
                        </a:ext>
                      </a:extLst>
                    </p:cNvPr>
                    <p:cNvCxnSpPr>
                      <a:cxnSpLocks/>
                      <a:endCxn id="862" idx="6"/>
                    </p:cNvCxnSpPr>
                    <p:nvPr/>
                  </p:nvCxnSpPr>
                  <p:spPr>
                    <a:xfrm flipH="1">
                      <a:off x="813801" y="1568642"/>
                      <a:ext cx="217408" cy="0"/>
                    </a:xfrm>
                    <a:prstGeom prst="line">
                      <a:avLst/>
                    </a:prstGeom>
                    <a:solidFill>
                      <a:schemeClr val="tx1"/>
                    </a:solidFill>
                    <a:ln w="25400" cap="flat" cmpd="sng" algn="ctr">
                      <a:solidFill>
                        <a:schemeClr val="tx1"/>
                      </a:solidFill>
                      <a:prstDash val="solid"/>
                    </a:ln>
                    <a:effectLst/>
                  </p:spPr>
                </p:cxnSp>
                <p:sp>
                  <p:nvSpPr>
                    <p:cNvPr id="861" name="Flowchart: Connector 8">
                      <a:extLst>
                        <a:ext uri="{FF2B5EF4-FFF2-40B4-BE49-F238E27FC236}">
                          <a16:creationId xmlns:a16="http://schemas.microsoft.com/office/drawing/2014/main" id="{773DFF95-A484-6429-B416-C06BDFE39B1B}"/>
                        </a:ext>
                      </a:extLst>
                    </p:cNvPr>
                    <p:cNvSpPr/>
                    <p:nvPr/>
                  </p:nvSpPr>
                  <p:spPr>
                    <a:xfrm>
                      <a:off x="749559" y="1329455"/>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62" name="Flowchart: Connector 9">
                      <a:extLst>
                        <a:ext uri="{FF2B5EF4-FFF2-40B4-BE49-F238E27FC236}">
                          <a16:creationId xmlns:a16="http://schemas.microsoft.com/office/drawing/2014/main" id="{E11C9281-F5E2-9693-1CAB-01BB16D0B568}"/>
                        </a:ext>
                      </a:extLst>
                    </p:cNvPr>
                    <p:cNvSpPr/>
                    <p:nvPr/>
                  </p:nvSpPr>
                  <p:spPr>
                    <a:xfrm>
                      <a:off x="755799" y="153350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63" name="Rectangle 862">
                      <a:extLst>
                        <a:ext uri="{FF2B5EF4-FFF2-40B4-BE49-F238E27FC236}">
                          <a16:creationId xmlns:a16="http://schemas.microsoft.com/office/drawing/2014/main" id="{7C81ADD1-6CAE-52AF-299F-195F00C518B1}"/>
                        </a:ext>
                      </a:extLst>
                    </p:cNvPr>
                    <p:cNvSpPr/>
                    <p:nvPr/>
                  </p:nvSpPr>
                  <p:spPr>
                    <a:xfrm>
                      <a:off x="279647" y="1188132"/>
                      <a:ext cx="556793"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64" name="Rectangle 863">
                      <a:extLst>
                        <a:ext uri="{FF2B5EF4-FFF2-40B4-BE49-F238E27FC236}">
                          <a16:creationId xmlns:a16="http://schemas.microsoft.com/office/drawing/2014/main" id="{7FE871C9-93B8-D0F9-A87F-74B88851B14F}"/>
                        </a:ext>
                      </a:extLst>
                    </p:cNvPr>
                    <p:cNvSpPr/>
                    <p:nvPr/>
                  </p:nvSpPr>
                  <p:spPr>
                    <a:xfrm>
                      <a:off x="398460" y="1422120"/>
                      <a:ext cx="327333" cy="493783"/>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65" name="Rectangle 864">
                      <a:extLst>
                        <a:ext uri="{FF2B5EF4-FFF2-40B4-BE49-F238E27FC236}">
                          <a16:creationId xmlns:a16="http://schemas.microsoft.com/office/drawing/2014/main" id="{49644BA9-01EF-53E6-51D9-1615DD1A66D6}"/>
                        </a:ext>
                      </a:extLst>
                    </p:cNvPr>
                    <p:cNvSpPr/>
                    <p:nvPr/>
                  </p:nvSpPr>
                  <p:spPr>
                    <a:xfrm>
                      <a:off x="1764192" y="1282635"/>
                      <a:ext cx="566440"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66" name="Straight Connector 865">
                      <a:extLst>
                        <a:ext uri="{FF2B5EF4-FFF2-40B4-BE49-F238E27FC236}">
                          <a16:creationId xmlns:a16="http://schemas.microsoft.com/office/drawing/2014/main" id="{0CD2D9F6-D384-9FDD-6C7A-A46F6B268BEF}"/>
                        </a:ext>
                      </a:extLst>
                    </p:cNvPr>
                    <p:cNvCxnSpPr/>
                    <p:nvPr/>
                  </p:nvCxnSpPr>
                  <p:spPr>
                    <a:xfrm flipH="1">
                      <a:off x="1545550" y="1572620"/>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7" name="Flowchart: Connector 11">
                      <a:extLst>
                        <a:ext uri="{FF2B5EF4-FFF2-40B4-BE49-F238E27FC236}">
                          <a16:creationId xmlns:a16="http://schemas.microsoft.com/office/drawing/2014/main" id="{069E3969-F157-F025-9914-254138E4A5A1}"/>
                        </a:ext>
                      </a:extLst>
                    </p:cNvPr>
                    <p:cNvSpPr/>
                    <p:nvPr/>
                  </p:nvSpPr>
                  <p:spPr>
                    <a:xfrm>
                      <a:off x="1829156" y="15370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sp>
                <p:nvSpPr>
                  <p:cNvPr id="857" name="Rectangle 856">
                    <a:extLst>
                      <a:ext uri="{FF2B5EF4-FFF2-40B4-BE49-F238E27FC236}">
                        <a16:creationId xmlns:a16="http://schemas.microsoft.com/office/drawing/2014/main" id="{B03D3E87-6006-1A33-1459-53AF74AD3965}"/>
                      </a:ext>
                    </a:extLst>
                  </p:cNvPr>
                  <p:cNvSpPr/>
                  <p:nvPr/>
                </p:nvSpPr>
                <p:spPr>
                  <a:xfrm>
                    <a:off x="3233577" y="1642024"/>
                    <a:ext cx="537504"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venir Next" panose="020B0503020202020204" pitchFamily="34" charset="0"/>
                      </a:rPr>
                      <a:t>1</a:t>
                    </a:r>
                    <a:endParaRPr kumimoji="0" lang="en-US" sz="1000" b="1" i="0" u="none" strike="noStrike" kern="1200" cap="none" spc="0" normalizeH="0" baseline="0" noProof="0" dirty="0">
                      <a:ln>
                        <a:noFill/>
                      </a:ln>
                      <a:solidFill>
                        <a:prstClr val="black"/>
                      </a:solidFill>
                      <a:effectLst/>
                      <a:uLnTx/>
                      <a:uFillTx/>
                      <a:latin typeface="Avenir Next" panose="020B0503020202020204" pitchFamily="34" charset="0"/>
                    </a:endParaRPr>
                  </a:p>
                </p:txBody>
              </p:sp>
            </p:grpSp>
            <p:cxnSp>
              <p:nvCxnSpPr>
                <p:cNvPr id="854" name="Straight Connector 853">
                  <a:extLst>
                    <a:ext uri="{FF2B5EF4-FFF2-40B4-BE49-F238E27FC236}">
                      <a16:creationId xmlns:a16="http://schemas.microsoft.com/office/drawing/2014/main" id="{2DEE7807-20DF-1BED-815E-38346DDB077C}"/>
                    </a:ext>
                  </a:extLst>
                </p:cNvPr>
                <p:cNvCxnSpPr>
                  <a:cxnSpLocks/>
                  <a:stCxn id="858" idx="4"/>
                </p:cNvCxnSpPr>
                <p:nvPr/>
              </p:nvCxnSpPr>
              <p:spPr>
                <a:xfrm flipH="1" flipV="1">
                  <a:off x="3516263" y="1728112"/>
                  <a:ext cx="365760" cy="0"/>
                </a:xfrm>
                <a:prstGeom prst="line">
                  <a:avLst/>
                </a:prstGeom>
                <a:solidFill>
                  <a:schemeClr val="tx1"/>
                </a:solidFill>
                <a:ln w="25400" cap="flat" cmpd="sng" algn="ctr">
                  <a:solidFill>
                    <a:schemeClr val="tx1"/>
                  </a:solidFill>
                  <a:prstDash val="solid"/>
                </a:ln>
                <a:effectLst/>
              </p:spPr>
            </p:cxnSp>
            <p:sp>
              <p:nvSpPr>
                <p:cNvPr id="855" name="Flowchart: Connector 9">
                  <a:extLst>
                    <a:ext uri="{FF2B5EF4-FFF2-40B4-BE49-F238E27FC236}">
                      <a16:creationId xmlns:a16="http://schemas.microsoft.com/office/drawing/2014/main" id="{C705D13B-8685-D2B6-5864-BC6EA0B0CA62}"/>
                    </a:ext>
                  </a:extLst>
                </p:cNvPr>
                <p:cNvSpPr/>
                <p:nvPr/>
              </p:nvSpPr>
              <p:spPr>
                <a:xfrm>
                  <a:off x="3464500" y="169297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grpSp>
      <p:sp>
        <p:nvSpPr>
          <p:cNvPr id="929" name="Rounded Rectangle 928">
            <a:extLst>
              <a:ext uri="{FF2B5EF4-FFF2-40B4-BE49-F238E27FC236}">
                <a16:creationId xmlns:a16="http://schemas.microsoft.com/office/drawing/2014/main" id="{6F18DF52-B1FA-3355-A072-D39B8AD0C954}"/>
              </a:ext>
            </a:extLst>
          </p:cNvPr>
          <p:cNvSpPr/>
          <p:nvPr/>
        </p:nvSpPr>
        <p:spPr>
          <a:xfrm>
            <a:off x="5717936" y="4272089"/>
            <a:ext cx="2944625" cy="1715944"/>
          </a:xfrm>
          <a:prstGeom prst="roundRect">
            <a:avLst>
              <a:gd name="adj" fmla="val 4316"/>
            </a:avLst>
          </a:prstGeom>
          <a:solidFill>
            <a:schemeClr val="bg1">
              <a:lumMod val="95000"/>
            </a:schemeClr>
          </a:solidFill>
          <a:ln w="28575">
            <a:solidFill>
              <a:schemeClr val="tx1"/>
            </a:solidFill>
            <a:prstDash val="dash"/>
          </a:ln>
        </p:spPr>
        <p:style>
          <a:lnRef idx="2">
            <a:schemeClr val="dk1"/>
          </a:lnRef>
          <a:fillRef idx="1">
            <a:schemeClr val="lt1"/>
          </a:fillRef>
          <a:effectRef idx="0">
            <a:schemeClr val="dk1"/>
          </a:effectRef>
          <a:fontRef idx="minor">
            <a:schemeClr val="dk1"/>
          </a:fontRef>
        </p:style>
        <p:txBody>
          <a:bodyPr lIns="0" tIns="0" rIns="0" bIns="0" rtlCol="0" anchor="t"/>
          <a:lstStyle/>
          <a:p>
            <a:pPr algn="ctr"/>
            <a:endParaRPr lang="en-US" sz="1400" b="1" dirty="0">
              <a:solidFill>
                <a:schemeClr val="tx1"/>
              </a:solidFill>
              <a:latin typeface="Cambria" panose="02040503050406030204" pitchFamily="18" charset="0"/>
              <a:cs typeface="Arial" panose="020B0604020202020204" pitchFamily="34" charset="0"/>
            </a:endParaRPr>
          </a:p>
        </p:txBody>
      </p:sp>
      <p:grpSp>
        <p:nvGrpSpPr>
          <p:cNvPr id="928" name="Group 927">
            <a:extLst>
              <a:ext uri="{FF2B5EF4-FFF2-40B4-BE49-F238E27FC236}">
                <a16:creationId xmlns:a16="http://schemas.microsoft.com/office/drawing/2014/main" id="{AE9E9E61-2226-D746-311A-D10687EE476B}"/>
              </a:ext>
            </a:extLst>
          </p:cNvPr>
          <p:cNvGrpSpPr/>
          <p:nvPr/>
        </p:nvGrpSpPr>
        <p:grpSpPr>
          <a:xfrm>
            <a:off x="5734787" y="4407181"/>
            <a:ext cx="2959535" cy="1440076"/>
            <a:chOff x="5526635" y="4276509"/>
            <a:chExt cx="3189682" cy="1552062"/>
          </a:xfrm>
        </p:grpSpPr>
        <p:cxnSp>
          <p:nvCxnSpPr>
            <p:cNvPr id="808" name="Straight Connector 807">
              <a:extLst>
                <a:ext uri="{FF2B5EF4-FFF2-40B4-BE49-F238E27FC236}">
                  <a16:creationId xmlns:a16="http://schemas.microsoft.com/office/drawing/2014/main" id="{83E1B20E-8580-9455-3526-F179312ACDCD}"/>
                </a:ext>
              </a:extLst>
            </p:cNvPr>
            <p:cNvCxnSpPr>
              <a:cxnSpLocks/>
              <a:stCxn id="921" idx="6"/>
            </p:cNvCxnSpPr>
            <p:nvPr/>
          </p:nvCxnSpPr>
          <p:spPr>
            <a:xfrm flipH="1">
              <a:off x="6741726" y="4600031"/>
              <a:ext cx="1355103" cy="940"/>
            </a:xfrm>
            <a:prstGeom prst="line">
              <a:avLst/>
            </a:prstGeom>
            <a:solidFill>
              <a:schemeClr val="tx1"/>
            </a:solidFill>
            <a:ln w="31750" cap="flat" cmpd="sng" algn="ctr">
              <a:solidFill>
                <a:schemeClr val="accent6"/>
              </a:solidFill>
              <a:prstDash val="solid"/>
            </a:ln>
            <a:effectLst/>
          </p:spPr>
        </p:cxnSp>
        <p:sp>
          <p:nvSpPr>
            <p:cNvPr id="811" name="Flowchart: Delay 3">
              <a:extLst>
                <a:ext uri="{FF2B5EF4-FFF2-40B4-BE49-F238E27FC236}">
                  <a16:creationId xmlns:a16="http://schemas.microsoft.com/office/drawing/2014/main" id="{359EA596-6487-8B07-F365-F793D2D34602}"/>
                </a:ext>
              </a:extLst>
            </p:cNvPr>
            <p:cNvSpPr/>
            <p:nvPr/>
          </p:nvSpPr>
          <p:spPr>
            <a:xfrm>
              <a:off x="6543312" y="4363693"/>
              <a:ext cx="490427" cy="490427"/>
            </a:xfrm>
            <a:prstGeom prst="ellipse">
              <a:avLst/>
            </a:prstGeom>
            <a:solidFill>
              <a:schemeClr val="accent6">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latin typeface="Avenir Next" panose="020B0503020202020204" pitchFamily="34" charset="0"/>
                </a:rPr>
                <a:t>MAJ</a:t>
              </a:r>
            </a:p>
          </p:txBody>
        </p:sp>
        <p:grpSp>
          <p:nvGrpSpPr>
            <p:cNvPr id="871" name="Group 870">
              <a:extLst>
                <a:ext uri="{FF2B5EF4-FFF2-40B4-BE49-F238E27FC236}">
                  <a16:creationId xmlns:a16="http://schemas.microsoft.com/office/drawing/2014/main" id="{953E17C1-8857-C40A-D90B-5840C0165137}"/>
                </a:ext>
              </a:extLst>
            </p:cNvPr>
            <p:cNvGrpSpPr/>
            <p:nvPr/>
          </p:nvGrpSpPr>
          <p:grpSpPr>
            <a:xfrm>
              <a:off x="5571051" y="4637352"/>
              <a:ext cx="677189" cy="338554"/>
              <a:chOff x="5633392" y="4259433"/>
              <a:chExt cx="677189" cy="338554"/>
            </a:xfrm>
          </p:grpSpPr>
          <p:sp>
            <p:nvSpPr>
              <p:cNvPr id="809" name="Flowchart: Connector 8">
                <a:extLst>
                  <a:ext uri="{FF2B5EF4-FFF2-40B4-BE49-F238E27FC236}">
                    <a16:creationId xmlns:a16="http://schemas.microsoft.com/office/drawing/2014/main" id="{4CC137F9-4F06-FC2C-B320-5BA5BA63575C}"/>
                  </a:ext>
                </a:extLst>
              </p:cNvPr>
              <p:cNvSpPr/>
              <p:nvPr/>
            </p:nvSpPr>
            <p:spPr>
              <a:xfrm>
                <a:off x="5977273" y="4394785"/>
                <a:ext cx="64008" cy="67301"/>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nvGrpSpPr>
              <p:cNvPr id="870" name="Group 869">
                <a:extLst>
                  <a:ext uri="{FF2B5EF4-FFF2-40B4-BE49-F238E27FC236}">
                    <a16:creationId xmlns:a16="http://schemas.microsoft.com/office/drawing/2014/main" id="{ED92999F-6A26-4572-7717-DCCD554E915F}"/>
                  </a:ext>
                </a:extLst>
              </p:cNvPr>
              <p:cNvGrpSpPr/>
              <p:nvPr/>
            </p:nvGrpSpPr>
            <p:grpSpPr>
              <a:xfrm>
                <a:off x="5633392" y="4259433"/>
                <a:ext cx="677189" cy="338554"/>
                <a:chOff x="5633392" y="4259433"/>
                <a:chExt cx="677189" cy="338554"/>
              </a:xfrm>
            </p:grpSpPr>
            <p:cxnSp>
              <p:nvCxnSpPr>
                <p:cNvPr id="806" name="Straight Connector 805">
                  <a:extLst>
                    <a:ext uri="{FF2B5EF4-FFF2-40B4-BE49-F238E27FC236}">
                      <a16:creationId xmlns:a16="http://schemas.microsoft.com/office/drawing/2014/main" id="{07F307F7-CA23-7D5A-8DC6-904E7A4325AD}"/>
                    </a:ext>
                  </a:extLst>
                </p:cNvPr>
                <p:cNvCxnSpPr/>
                <p:nvPr/>
              </p:nvCxnSpPr>
              <p:spPr>
                <a:xfrm flipH="1">
                  <a:off x="6032825" y="4428435"/>
                  <a:ext cx="277756" cy="0"/>
                </a:xfrm>
                <a:prstGeom prst="line">
                  <a:avLst/>
                </a:prstGeom>
                <a:solidFill>
                  <a:schemeClr val="tx1"/>
                </a:solidFill>
                <a:ln w="31750" cap="flat" cmpd="sng" algn="ctr">
                  <a:solidFill>
                    <a:schemeClr val="tx1"/>
                  </a:solidFill>
                  <a:prstDash val="solid"/>
                </a:ln>
                <a:effectLst/>
              </p:spPr>
            </p:cxnSp>
            <p:sp>
              <p:nvSpPr>
                <p:cNvPr id="788" name="Rectangle 787">
                  <a:extLst>
                    <a:ext uri="{FF2B5EF4-FFF2-40B4-BE49-F238E27FC236}">
                      <a16:creationId xmlns:a16="http://schemas.microsoft.com/office/drawing/2014/main" id="{5283EB26-F3D5-5BE5-2AFE-3C8ED3434756}"/>
                    </a:ext>
                  </a:extLst>
                </p:cNvPr>
                <p:cNvSpPr/>
                <p:nvPr/>
              </p:nvSpPr>
              <p:spPr>
                <a:xfrm>
                  <a:off x="5633392" y="4259433"/>
                  <a:ext cx="320922" cy="338554"/>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grpSp>
        </p:grpSp>
        <p:cxnSp>
          <p:nvCxnSpPr>
            <p:cNvPr id="802" name="Straight Connector 801">
              <a:extLst>
                <a:ext uri="{FF2B5EF4-FFF2-40B4-BE49-F238E27FC236}">
                  <a16:creationId xmlns:a16="http://schemas.microsoft.com/office/drawing/2014/main" id="{EECE36D3-96B1-ED6B-75AE-90B2AB1F2937}"/>
                </a:ext>
              </a:extLst>
            </p:cNvPr>
            <p:cNvCxnSpPr>
              <a:cxnSpLocks/>
              <a:stCxn id="771" idx="2"/>
            </p:cNvCxnSpPr>
            <p:nvPr/>
          </p:nvCxnSpPr>
          <p:spPr>
            <a:xfrm flipH="1">
              <a:off x="6228064" y="5583357"/>
              <a:ext cx="315248"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id="{14B3C86B-1883-CF01-CE18-413A37409070}"/>
                </a:ext>
              </a:extLst>
            </p:cNvPr>
            <p:cNvCxnSpPr>
              <a:cxnSpLocks/>
            </p:cNvCxnSpPr>
            <p:nvPr/>
          </p:nvCxnSpPr>
          <p:spPr>
            <a:xfrm>
              <a:off x="6238449" y="4592990"/>
              <a:ext cx="0" cy="1004349"/>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3" name="Group 872">
              <a:extLst>
                <a:ext uri="{FF2B5EF4-FFF2-40B4-BE49-F238E27FC236}">
                  <a16:creationId xmlns:a16="http://schemas.microsoft.com/office/drawing/2014/main" id="{59F73162-4775-D6A7-0B99-F9F590A224F8}"/>
                </a:ext>
              </a:extLst>
            </p:cNvPr>
            <p:cNvGrpSpPr/>
            <p:nvPr/>
          </p:nvGrpSpPr>
          <p:grpSpPr>
            <a:xfrm>
              <a:off x="5558439" y="4276509"/>
              <a:ext cx="1056694" cy="407002"/>
              <a:chOff x="5628542" y="5588905"/>
              <a:chExt cx="1056694" cy="407002"/>
            </a:xfrm>
          </p:grpSpPr>
          <p:sp>
            <p:nvSpPr>
              <p:cNvPr id="793" name="Flowchart: Connector 9">
                <a:extLst>
                  <a:ext uri="{FF2B5EF4-FFF2-40B4-BE49-F238E27FC236}">
                    <a16:creationId xmlns:a16="http://schemas.microsoft.com/office/drawing/2014/main" id="{639F892F-A277-6996-0701-ABC05E5422FB}"/>
                  </a:ext>
                </a:extLst>
              </p:cNvPr>
              <p:cNvSpPr/>
              <p:nvPr/>
            </p:nvSpPr>
            <p:spPr>
              <a:xfrm>
                <a:off x="5983247" y="5706480"/>
                <a:ext cx="64008" cy="6730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nvGrpSpPr>
              <p:cNvPr id="872" name="Group 871">
                <a:extLst>
                  <a:ext uri="{FF2B5EF4-FFF2-40B4-BE49-F238E27FC236}">
                    <a16:creationId xmlns:a16="http://schemas.microsoft.com/office/drawing/2014/main" id="{17CA39AB-9D08-969F-40F9-05EF8037AE68}"/>
                  </a:ext>
                </a:extLst>
              </p:cNvPr>
              <p:cNvGrpSpPr/>
              <p:nvPr/>
            </p:nvGrpSpPr>
            <p:grpSpPr>
              <a:xfrm>
                <a:off x="5628542" y="5588905"/>
                <a:ext cx="1056694" cy="407002"/>
                <a:chOff x="5628542" y="5588905"/>
                <a:chExt cx="1056694" cy="407002"/>
              </a:xfrm>
            </p:grpSpPr>
            <p:cxnSp>
              <p:nvCxnSpPr>
                <p:cNvPr id="804" name="Straight Connector 803">
                  <a:extLst>
                    <a:ext uri="{FF2B5EF4-FFF2-40B4-BE49-F238E27FC236}">
                      <a16:creationId xmlns:a16="http://schemas.microsoft.com/office/drawing/2014/main" id="{4A8FC346-1DD5-EB54-ADE2-3B9F274168A1}"/>
                    </a:ext>
                  </a:extLst>
                </p:cNvPr>
                <p:cNvCxnSpPr>
                  <a:cxnSpLocks/>
                  <a:stCxn id="811" idx="1"/>
                </p:cNvCxnSpPr>
                <p:nvPr/>
              </p:nvCxnSpPr>
              <p:spPr>
                <a:xfrm flipH="1" flipV="1">
                  <a:off x="6004718" y="5740127"/>
                  <a:ext cx="680518" cy="7783"/>
                </a:xfrm>
                <a:prstGeom prst="line">
                  <a:avLst/>
                </a:prstGeom>
                <a:solidFill>
                  <a:schemeClr val="tx1"/>
                </a:solidFill>
                <a:ln w="31750" cap="flat" cmpd="sng" algn="ctr">
                  <a:solidFill>
                    <a:schemeClr val="tx1"/>
                  </a:solidFill>
                  <a:prstDash val="solid"/>
                </a:ln>
                <a:effectLst/>
              </p:spPr>
            </p:cxnSp>
            <p:sp>
              <p:nvSpPr>
                <p:cNvPr id="794" name="Rectangle 793">
                  <a:extLst>
                    <a:ext uri="{FF2B5EF4-FFF2-40B4-BE49-F238E27FC236}">
                      <a16:creationId xmlns:a16="http://schemas.microsoft.com/office/drawing/2014/main" id="{6349C753-DA9D-6100-249A-D074B9B8CD74}"/>
                    </a:ext>
                  </a:extLst>
                </p:cNvPr>
                <p:cNvSpPr/>
                <p:nvPr/>
              </p:nvSpPr>
              <p:spPr>
                <a:xfrm>
                  <a:off x="5628542" y="5588905"/>
                  <a:ext cx="543827" cy="407002"/>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prstClr val="black"/>
                      </a:solidFill>
                      <a:effectLst/>
                      <a:uLnTx/>
                      <a:uFillTx/>
                      <a:latin typeface="Avenir Next" panose="020B0503020202020204" pitchFamily="34" charset="0"/>
                    </a:rPr>
                    <a:t>in</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grpSp>
        <p:sp>
          <p:nvSpPr>
            <p:cNvPr id="771" name="Flowchart: Delay 3">
              <a:extLst>
                <a:ext uri="{FF2B5EF4-FFF2-40B4-BE49-F238E27FC236}">
                  <a16:creationId xmlns:a16="http://schemas.microsoft.com/office/drawing/2014/main" id="{13E2CF0A-2157-DBB6-DA05-2B9A662171E2}"/>
                </a:ext>
              </a:extLst>
            </p:cNvPr>
            <p:cNvSpPr/>
            <p:nvPr/>
          </p:nvSpPr>
          <p:spPr>
            <a:xfrm>
              <a:off x="6543312" y="5338143"/>
              <a:ext cx="490427" cy="490428"/>
            </a:xfrm>
            <a:prstGeom prst="ellipse">
              <a:avLst/>
            </a:prstGeom>
            <a:solidFill>
              <a:schemeClr val="accent2">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latin typeface="Avenir Next" panose="020B0503020202020204" pitchFamily="34" charset="0"/>
                </a:rPr>
                <a:t>MAJ</a:t>
              </a:r>
            </a:p>
          </p:txBody>
        </p:sp>
        <p:grpSp>
          <p:nvGrpSpPr>
            <p:cNvPr id="869" name="Group 868">
              <a:extLst>
                <a:ext uri="{FF2B5EF4-FFF2-40B4-BE49-F238E27FC236}">
                  <a16:creationId xmlns:a16="http://schemas.microsoft.com/office/drawing/2014/main" id="{EE277DB1-462E-E0F6-F525-E3BEDEF23CE9}"/>
                </a:ext>
              </a:extLst>
            </p:cNvPr>
            <p:cNvGrpSpPr/>
            <p:nvPr/>
          </p:nvGrpSpPr>
          <p:grpSpPr>
            <a:xfrm>
              <a:off x="5526635" y="4929746"/>
              <a:ext cx="1883575" cy="407002"/>
              <a:chOff x="5589001" y="4441271"/>
              <a:chExt cx="1883575" cy="407002"/>
            </a:xfrm>
          </p:grpSpPr>
          <p:cxnSp>
            <p:nvCxnSpPr>
              <p:cNvPr id="774" name="Straight Connector 773">
                <a:extLst>
                  <a:ext uri="{FF2B5EF4-FFF2-40B4-BE49-F238E27FC236}">
                    <a16:creationId xmlns:a16="http://schemas.microsoft.com/office/drawing/2014/main" id="{89C2E8FD-7FAA-4094-28F8-4BB0EAEDFD0F}"/>
                  </a:ext>
                </a:extLst>
              </p:cNvPr>
              <p:cNvCxnSpPr>
                <a:cxnSpLocks/>
              </p:cNvCxnSpPr>
              <p:nvPr/>
            </p:nvCxnSpPr>
            <p:spPr>
              <a:xfrm>
                <a:off x="6009835" y="4606569"/>
                <a:ext cx="1462742" cy="0"/>
              </a:xfrm>
              <a:prstGeom prst="line">
                <a:avLst/>
              </a:prstGeom>
              <a:ln w="31750"/>
            </p:spPr>
            <p:style>
              <a:lnRef idx="1">
                <a:schemeClr val="dk1"/>
              </a:lnRef>
              <a:fillRef idx="0">
                <a:schemeClr val="dk1"/>
              </a:fillRef>
              <a:effectRef idx="0">
                <a:schemeClr val="dk1"/>
              </a:effectRef>
              <a:fontRef idx="minor">
                <a:schemeClr val="tx1"/>
              </a:fontRef>
            </p:style>
          </p:cxnSp>
          <p:sp>
            <p:nvSpPr>
              <p:cNvPr id="775" name="Flowchart: Connector 8">
                <a:extLst>
                  <a:ext uri="{FF2B5EF4-FFF2-40B4-BE49-F238E27FC236}">
                    <a16:creationId xmlns:a16="http://schemas.microsoft.com/office/drawing/2014/main" id="{10F50C91-89BB-274C-B5CD-BD0B2BEDC47C}"/>
                  </a:ext>
                </a:extLst>
              </p:cNvPr>
              <p:cNvSpPr/>
              <p:nvPr/>
            </p:nvSpPr>
            <p:spPr>
              <a:xfrm>
                <a:off x="5976633" y="4577180"/>
                <a:ext cx="64008" cy="64008"/>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776" name="Rectangle 775">
                <a:extLst>
                  <a:ext uri="{FF2B5EF4-FFF2-40B4-BE49-F238E27FC236}">
                    <a16:creationId xmlns:a16="http://schemas.microsoft.com/office/drawing/2014/main" id="{9FEDD56A-4FAD-AC78-05E0-90C7EF22E686}"/>
                  </a:ext>
                </a:extLst>
              </p:cNvPr>
              <p:cNvSpPr/>
              <p:nvPr/>
            </p:nvSpPr>
            <p:spPr>
              <a:xfrm>
                <a:off x="5589001" y="4441271"/>
                <a:ext cx="401221" cy="407002"/>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grpSp>
        <p:cxnSp>
          <p:nvCxnSpPr>
            <p:cNvPr id="877" name="Straight Connector 876">
              <a:extLst>
                <a:ext uri="{FF2B5EF4-FFF2-40B4-BE49-F238E27FC236}">
                  <a16:creationId xmlns:a16="http://schemas.microsoft.com/office/drawing/2014/main" id="{C16CB8D8-CBE4-F982-04DC-5CD579295FB3}"/>
                </a:ext>
              </a:extLst>
            </p:cNvPr>
            <p:cNvCxnSpPr>
              <a:cxnSpLocks/>
            </p:cNvCxnSpPr>
            <p:nvPr/>
          </p:nvCxnSpPr>
          <p:spPr>
            <a:xfrm flipH="1" flipV="1">
              <a:off x="6224923" y="4602400"/>
              <a:ext cx="324021" cy="6507"/>
            </a:xfrm>
            <a:prstGeom prst="line">
              <a:avLst/>
            </a:prstGeom>
            <a:solidFill>
              <a:schemeClr val="tx1"/>
            </a:solidFill>
            <a:ln w="31750" cap="flat" cmpd="sng" algn="ctr">
              <a:solidFill>
                <a:schemeClr val="tx1"/>
              </a:solidFill>
              <a:prstDash val="solid"/>
            </a:ln>
            <a:effectLst/>
          </p:spPr>
        </p:cxnSp>
        <p:cxnSp>
          <p:nvCxnSpPr>
            <p:cNvPr id="884" name="Straight Connector 883">
              <a:extLst>
                <a:ext uri="{FF2B5EF4-FFF2-40B4-BE49-F238E27FC236}">
                  <a16:creationId xmlns:a16="http://schemas.microsoft.com/office/drawing/2014/main" id="{5644794E-A49B-E8D6-39D5-34F930FA1FA7}"/>
                </a:ext>
              </a:extLst>
            </p:cNvPr>
            <p:cNvCxnSpPr>
              <a:cxnSpLocks/>
            </p:cNvCxnSpPr>
            <p:nvPr/>
          </p:nvCxnSpPr>
          <p:spPr>
            <a:xfrm>
              <a:off x="6111338" y="4429208"/>
              <a:ext cx="0" cy="975623"/>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0" name="Straight Connector 889">
              <a:extLst>
                <a:ext uri="{FF2B5EF4-FFF2-40B4-BE49-F238E27FC236}">
                  <a16:creationId xmlns:a16="http://schemas.microsoft.com/office/drawing/2014/main" id="{63886093-7133-1B37-8A1A-40C9E90F5D95}"/>
                </a:ext>
              </a:extLst>
            </p:cNvPr>
            <p:cNvCxnSpPr>
              <a:cxnSpLocks/>
            </p:cNvCxnSpPr>
            <p:nvPr/>
          </p:nvCxnSpPr>
          <p:spPr>
            <a:xfrm>
              <a:off x="6412918" y="4794809"/>
              <a:ext cx="0" cy="961869"/>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1" name="Straight Connector 890">
              <a:extLst>
                <a:ext uri="{FF2B5EF4-FFF2-40B4-BE49-F238E27FC236}">
                  <a16:creationId xmlns:a16="http://schemas.microsoft.com/office/drawing/2014/main" id="{F0121CA0-907E-8E19-EAA8-CC04C60608DA}"/>
                </a:ext>
              </a:extLst>
            </p:cNvPr>
            <p:cNvCxnSpPr>
              <a:cxnSpLocks/>
            </p:cNvCxnSpPr>
            <p:nvPr/>
          </p:nvCxnSpPr>
          <p:spPr>
            <a:xfrm flipH="1">
              <a:off x="6400306" y="4804970"/>
              <a:ext cx="239739" cy="0"/>
            </a:xfrm>
            <a:prstGeom prst="line">
              <a:avLst/>
            </a:prstGeom>
            <a:solidFill>
              <a:schemeClr val="tx1"/>
            </a:solidFill>
            <a:ln w="31750" cap="flat" cmpd="sng" algn="ctr">
              <a:solidFill>
                <a:schemeClr val="tx1"/>
              </a:solidFill>
              <a:prstDash val="solid"/>
            </a:ln>
            <a:effectLst/>
          </p:spPr>
        </p:cxnSp>
        <p:cxnSp>
          <p:nvCxnSpPr>
            <p:cNvPr id="893" name="Straight Connector 892">
              <a:extLst>
                <a:ext uri="{FF2B5EF4-FFF2-40B4-BE49-F238E27FC236}">
                  <a16:creationId xmlns:a16="http://schemas.microsoft.com/office/drawing/2014/main" id="{5495E784-F054-6078-F290-F12D82CD9C5D}"/>
                </a:ext>
              </a:extLst>
            </p:cNvPr>
            <p:cNvCxnSpPr>
              <a:cxnSpLocks/>
            </p:cNvCxnSpPr>
            <p:nvPr/>
          </p:nvCxnSpPr>
          <p:spPr>
            <a:xfrm flipH="1">
              <a:off x="6398732" y="5772238"/>
              <a:ext cx="239739" cy="0"/>
            </a:xfrm>
            <a:prstGeom prst="line">
              <a:avLst/>
            </a:prstGeom>
            <a:solidFill>
              <a:schemeClr val="tx1"/>
            </a:solidFill>
            <a:ln w="31750" cap="flat" cmpd="sng" algn="ctr">
              <a:solidFill>
                <a:schemeClr val="tx1"/>
              </a:solidFill>
              <a:prstDash val="solid"/>
            </a:ln>
            <a:effectLst/>
          </p:spPr>
        </p:cxnSp>
        <p:cxnSp>
          <p:nvCxnSpPr>
            <p:cNvPr id="896" name="Straight Connector 895">
              <a:extLst>
                <a:ext uri="{FF2B5EF4-FFF2-40B4-BE49-F238E27FC236}">
                  <a16:creationId xmlns:a16="http://schemas.microsoft.com/office/drawing/2014/main" id="{B7F49A1B-3B03-06EF-6C3E-5183D0745631}"/>
                </a:ext>
              </a:extLst>
            </p:cNvPr>
            <p:cNvCxnSpPr>
              <a:cxnSpLocks/>
            </p:cNvCxnSpPr>
            <p:nvPr/>
          </p:nvCxnSpPr>
          <p:spPr>
            <a:xfrm flipH="1">
              <a:off x="6102266" y="5396084"/>
              <a:ext cx="528257" cy="0"/>
            </a:xfrm>
            <a:prstGeom prst="line">
              <a:avLst/>
            </a:prstGeom>
            <a:solidFill>
              <a:schemeClr val="tx1"/>
            </a:solidFill>
            <a:ln w="31750" cap="flat" cmpd="sng" algn="ctr">
              <a:solidFill>
                <a:schemeClr val="tx1"/>
              </a:solidFill>
              <a:prstDash val="solid"/>
            </a:ln>
            <a:effectLst/>
          </p:spPr>
        </p:cxnSp>
        <p:cxnSp>
          <p:nvCxnSpPr>
            <p:cNvPr id="901" name="Straight Connector 900">
              <a:extLst>
                <a:ext uri="{FF2B5EF4-FFF2-40B4-BE49-F238E27FC236}">
                  <a16:creationId xmlns:a16="http://schemas.microsoft.com/office/drawing/2014/main" id="{A4503AC7-78F8-C114-AFCD-8C0DE1CCC202}"/>
                </a:ext>
              </a:extLst>
            </p:cNvPr>
            <p:cNvCxnSpPr>
              <a:cxnSpLocks/>
            </p:cNvCxnSpPr>
            <p:nvPr/>
          </p:nvCxnSpPr>
          <p:spPr>
            <a:xfrm flipH="1">
              <a:off x="7251226" y="5281075"/>
              <a:ext cx="239739" cy="0"/>
            </a:xfrm>
            <a:prstGeom prst="line">
              <a:avLst/>
            </a:prstGeom>
            <a:solidFill>
              <a:schemeClr val="tx1"/>
            </a:solidFill>
            <a:ln w="31750" cap="flat" cmpd="sng" algn="ctr">
              <a:solidFill>
                <a:schemeClr val="tx1"/>
              </a:solidFill>
              <a:prstDash val="solid"/>
            </a:ln>
            <a:effectLst/>
          </p:spPr>
        </p:cxnSp>
        <p:cxnSp>
          <p:nvCxnSpPr>
            <p:cNvPr id="902" name="Straight Connector 901">
              <a:extLst>
                <a:ext uri="{FF2B5EF4-FFF2-40B4-BE49-F238E27FC236}">
                  <a16:creationId xmlns:a16="http://schemas.microsoft.com/office/drawing/2014/main" id="{D6E44FDD-E4EB-EF3E-1C77-95D37E66A311}"/>
                </a:ext>
              </a:extLst>
            </p:cNvPr>
            <p:cNvCxnSpPr>
              <a:cxnSpLocks/>
            </p:cNvCxnSpPr>
            <p:nvPr/>
          </p:nvCxnSpPr>
          <p:spPr>
            <a:xfrm flipH="1">
              <a:off x="7271041" y="4901518"/>
              <a:ext cx="239739" cy="0"/>
            </a:xfrm>
            <a:prstGeom prst="line">
              <a:avLst/>
            </a:prstGeom>
            <a:solidFill>
              <a:schemeClr val="tx1"/>
            </a:solidFill>
            <a:ln w="31750" cap="flat" cmpd="sng" algn="ctr">
              <a:solidFill>
                <a:schemeClr val="tx1"/>
              </a:solidFill>
              <a:prstDash val="solid"/>
            </a:ln>
            <a:effectLst/>
          </p:spPr>
        </p:cxnSp>
        <p:cxnSp>
          <p:nvCxnSpPr>
            <p:cNvPr id="904" name="Straight Connector 903">
              <a:extLst>
                <a:ext uri="{FF2B5EF4-FFF2-40B4-BE49-F238E27FC236}">
                  <a16:creationId xmlns:a16="http://schemas.microsoft.com/office/drawing/2014/main" id="{11942570-220F-161F-722D-CA99368C4D28}"/>
                </a:ext>
              </a:extLst>
            </p:cNvPr>
            <p:cNvCxnSpPr>
              <a:cxnSpLocks/>
            </p:cNvCxnSpPr>
            <p:nvPr/>
          </p:nvCxnSpPr>
          <p:spPr>
            <a:xfrm>
              <a:off x="7256729" y="4592565"/>
              <a:ext cx="0" cy="323665"/>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7" name="Straight Connector 906">
              <a:extLst>
                <a:ext uri="{FF2B5EF4-FFF2-40B4-BE49-F238E27FC236}">
                  <a16:creationId xmlns:a16="http://schemas.microsoft.com/office/drawing/2014/main" id="{487CC21C-8CB7-282C-DF59-A1D0AC5E979F}"/>
                </a:ext>
              </a:extLst>
            </p:cNvPr>
            <p:cNvCxnSpPr>
              <a:cxnSpLocks/>
            </p:cNvCxnSpPr>
            <p:nvPr/>
          </p:nvCxnSpPr>
          <p:spPr>
            <a:xfrm>
              <a:off x="7256729" y="5268934"/>
              <a:ext cx="0" cy="323665"/>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8" name="Rectangle 797">
              <a:extLst>
                <a:ext uri="{FF2B5EF4-FFF2-40B4-BE49-F238E27FC236}">
                  <a16:creationId xmlns:a16="http://schemas.microsoft.com/office/drawing/2014/main" id="{A6C6DA5A-2812-DC6A-DD46-B2E4B2AD9CAE}"/>
                </a:ext>
              </a:extLst>
            </p:cNvPr>
            <p:cNvSpPr/>
            <p:nvPr/>
          </p:nvSpPr>
          <p:spPr>
            <a:xfrm>
              <a:off x="8045639" y="4923132"/>
              <a:ext cx="670678" cy="364881"/>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6"/>
                  </a:solidFill>
                  <a:effectLst/>
                  <a:uLnTx/>
                  <a:uFillTx/>
                  <a:latin typeface="Avenir Next" panose="020B0503020202020204" pitchFamily="34" charset="0"/>
                </a:rPr>
                <a:t>Sum</a:t>
              </a:r>
              <a:endParaRPr kumimoji="0" lang="en-US" sz="1600" b="0" i="0" u="none" strike="noStrike" kern="1200" cap="none" spc="0" normalizeH="0" baseline="-25000" noProof="0" dirty="0">
                <a:ln>
                  <a:noFill/>
                </a:ln>
                <a:solidFill>
                  <a:schemeClr val="accent6"/>
                </a:solidFill>
                <a:effectLst/>
                <a:uLnTx/>
                <a:uFillTx/>
                <a:latin typeface="Avenir Next" panose="020B0503020202020204" pitchFamily="34" charset="0"/>
              </a:endParaRPr>
            </a:p>
          </p:txBody>
        </p:sp>
        <p:cxnSp>
          <p:nvCxnSpPr>
            <p:cNvPr id="800" name="Straight Connector 799">
              <a:extLst>
                <a:ext uri="{FF2B5EF4-FFF2-40B4-BE49-F238E27FC236}">
                  <a16:creationId xmlns:a16="http://schemas.microsoft.com/office/drawing/2014/main" id="{BC8CC195-6DFC-29FB-45A9-58CDBBDB57BE}"/>
                </a:ext>
              </a:extLst>
            </p:cNvPr>
            <p:cNvCxnSpPr>
              <a:cxnSpLocks/>
              <a:stCxn id="773" idx="6"/>
              <a:endCxn id="797" idx="6"/>
            </p:cNvCxnSpPr>
            <p:nvPr/>
          </p:nvCxnSpPr>
          <p:spPr>
            <a:xfrm flipV="1">
              <a:off x="7894108" y="5091123"/>
              <a:ext cx="202721" cy="1193"/>
            </a:xfrm>
            <a:prstGeom prst="line">
              <a:avLst/>
            </a:prstGeom>
            <a:solidFill>
              <a:schemeClr val="tx1"/>
            </a:solidFill>
            <a:ln w="31750">
              <a:solidFill>
                <a:schemeClr val="accent6"/>
              </a:solidFill>
            </a:ln>
          </p:spPr>
          <p:style>
            <a:lnRef idx="1">
              <a:schemeClr val="accent1"/>
            </a:lnRef>
            <a:fillRef idx="0">
              <a:schemeClr val="accent1"/>
            </a:fillRef>
            <a:effectRef idx="0">
              <a:schemeClr val="accent1"/>
            </a:effectRef>
            <a:fontRef idx="minor">
              <a:schemeClr val="tx1"/>
            </a:fontRef>
          </p:style>
        </p:cxnSp>
        <p:sp>
          <p:nvSpPr>
            <p:cNvPr id="797" name="Flowchart: Connector 11">
              <a:extLst>
                <a:ext uri="{FF2B5EF4-FFF2-40B4-BE49-F238E27FC236}">
                  <a16:creationId xmlns:a16="http://schemas.microsoft.com/office/drawing/2014/main" id="{0CBC1100-34E1-40DD-A673-5ED05C4EEA0D}"/>
                </a:ext>
              </a:extLst>
            </p:cNvPr>
            <p:cNvSpPr/>
            <p:nvPr/>
          </p:nvSpPr>
          <p:spPr>
            <a:xfrm>
              <a:off x="8032821" y="5057473"/>
              <a:ext cx="64008" cy="67300"/>
            </a:xfrm>
            <a:prstGeom prst="flowChartConnector">
              <a:avLst/>
            </a:prstGeom>
            <a:solidFill>
              <a:schemeClr val="accent6"/>
            </a:solidFill>
            <a:ln w="25400" cap="flat" cmpd="sng" algn="ctr">
              <a:solidFill>
                <a:schemeClr val="accent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773" name="Flowchart: Delay 3">
              <a:extLst>
                <a:ext uri="{FF2B5EF4-FFF2-40B4-BE49-F238E27FC236}">
                  <a16:creationId xmlns:a16="http://schemas.microsoft.com/office/drawing/2014/main" id="{6FAF895A-9979-77E9-0411-F9BD984867F3}"/>
                </a:ext>
              </a:extLst>
            </p:cNvPr>
            <p:cNvSpPr/>
            <p:nvPr/>
          </p:nvSpPr>
          <p:spPr>
            <a:xfrm>
              <a:off x="7403681" y="4847102"/>
              <a:ext cx="490427" cy="490428"/>
            </a:xfrm>
            <a:prstGeom prst="ellipse">
              <a:avLst/>
            </a:prstGeom>
            <a:solidFill>
              <a:schemeClr val="accent1">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latin typeface="Avenir Next" panose="020B0503020202020204" pitchFamily="34" charset="0"/>
                </a:rPr>
                <a:t>MAJ</a:t>
              </a:r>
            </a:p>
          </p:txBody>
        </p:sp>
        <p:cxnSp>
          <p:nvCxnSpPr>
            <p:cNvPr id="908" name="Straight Connector 907">
              <a:extLst>
                <a:ext uri="{FF2B5EF4-FFF2-40B4-BE49-F238E27FC236}">
                  <a16:creationId xmlns:a16="http://schemas.microsoft.com/office/drawing/2014/main" id="{1C61309B-E01B-522F-30A0-6CC5845F3976}"/>
                </a:ext>
              </a:extLst>
            </p:cNvPr>
            <p:cNvCxnSpPr>
              <a:cxnSpLocks/>
              <a:endCxn id="771" idx="6"/>
            </p:cNvCxnSpPr>
            <p:nvPr/>
          </p:nvCxnSpPr>
          <p:spPr>
            <a:xfrm flipH="1">
              <a:off x="7033739" y="5583357"/>
              <a:ext cx="237302" cy="0"/>
            </a:xfrm>
            <a:prstGeom prst="line">
              <a:avLst/>
            </a:prstGeom>
            <a:solidFill>
              <a:schemeClr val="tx1"/>
            </a:solidFill>
            <a:ln w="31750" cap="flat" cmpd="sng" algn="ctr">
              <a:solidFill>
                <a:schemeClr val="tx1"/>
              </a:solidFill>
              <a:prstDash val="solid"/>
            </a:ln>
            <a:effectLst/>
          </p:spPr>
        </p:cxnSp>
        <p:sp>
          <p:nvSpPr>
            <p:cNvPr id="916" name="Flowchart: Connector 11">
              <a:extLst>
                <a:ext uri="{FF2B5EF4-FFF2-40B4-BE49-F238E27FC236}">
                  <a16:creationId xmlns:a16="http://schemas.microsoft.com/office/drawing/2014/main" id="{8F9500A0-53F1-5763-1AE9-6D9D9F0395F3}"/>
                </a:ext>
              </a:extLst>
            </p:cNvPr>
            <p:cNvSpPr/>
            <p:nvPr/>
          </p:nvSpPr>
          <p:spPr>
            <a:xfrm>
              <a:off x="6549492" y="5735011"/>
              <a:ext cx="64008" cy="67300"/>
            </a:xfrm>
            <a:prstGeom prst="flowChartConnector">
              <a:avLst/>
            </a:prstGeom>
            <a:solidFill>
              <a:schemeClr val="bg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917" name="Flowchart: Connector 11">
              <a:extLst>
                <a:ext uri="{FF2B5EF4-FFF2-40B4-BE49-F238E27FC236}">
                  <a16:creationId xmlns:a16="http://schemas.microsoft.com/office/drawing/2014/main" id="{118413F0-7795-918C-792B-CAAFDCEC05C1}"/>
                </a:ext>
              </a:extLst>
            </p:cNvPr>
            <p:cNvSpPr/>
            <p:nvPr/>
          </p:nvSpPr>
          <p:spPr>
            <a:xfrm>
              <a:off x="7415160" y="4864737"/>
              <a:ext cx="64008" cy="67300"/>
            </a:xfrm>
            <a:prstGeom prst="flowChartConnector">
              <a:avLst/>
            </a:prstGeom>
            <a:solidFill>
              <a:schemeClr val="bg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919" name="Rectangle 918">
              <a:extLst>
                <a:ext uri="{FF2B5EF4-FFF2-40B4-BE49-F238E27FC236}">
                  <a16:creationId xmlns:a16="http://schemas.microsoft.com/office/drawing/2014/main" id="{A682C979-5100-CE30-D6AD-F38CFF005AA0}"/>
                </a:ext>
              </a:extLst>
            </p:cNvPr>
            <p:cNvSpPr/>
            <p:nvPr/>
          </p:nvSpPr>
          <p:spPr>
            <a:xfrm>
              <a:off x="8045639" y="4432040"/>
              <a:ext cx="591206" cy="364881"/>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chemeClr val="accent6"/>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schemeClr val="accent6"/>
                  </a:solidFill>
                  <a:effectLst/>
                  <a:uLnTx/>
                  <a:uFillTx/>
                  <a:latin typeface="Avenir Next" panose="020B0503020202020204" pitchFamily="34" charset="0"/>
                </a:rPr>
                <a:t>out</a:t>
              </a:r>
              <a:endParaRPr kumimoji="0" lang="en-US" sz="1600" b="0" i="0" u="none" strike="noStrike" kern="1200" cap="none" spc="0" normalizeH="0" baseline="-25000" noProof="0" dirty="0">
                <a:ln>
                  <a:noFill/>
                </a:ln>
                <a:solidFill>
                  <a:schemeClr val="accent6"/>
                </a:solidFill>
                <a:effectLst/>
                <a:uLnTx/>
                <a:uFillTx/>
                <a:latin typeface="Avenir Next" panose="020B0503020202020204" pitchFamily="34" charset="0"/>
              </a:endParaRPr>
            </a:p>
          </p:txBody>
        </p:sp>
        <p:sp>
          <p:nvSpPr>
            <p:cNvPr id="921" name="Flowchart: Connector 11">
              <a:extLst>
                <a:ext uri="{FF2B5EF4-FFF2-40B4-BE49-F238E27FC236}">
                  <a16:creationId xmlns:a16="http://schemas.microsoft.com/office/drawing/2014/main" id="{F4C1BA72-7FD1-1DAC-5B90-01E5740E5E5E}"/>
                </a:ext>
              </a:extLst>
            </p:cNvPr>
            <p:cNvSpPr/>
            <p:nvPr/>
          </p:nvSpPr>
          <p:spPr>
            <a:xfrm>
              <a:off x="8032821" y="4566381"/>
              <a:ext cx="64008" cy="67300"/>
            </a:xfrm>
            <a:prstGeom prst="flowChartConnector">
              <a:avLst/>
            </a:prstGeom>
            <a:solidFill>
              <a:schemeClr val="accent6"/>
            </a:solidFill>
            <a:ln w="25400" cap="flat" cmpd="sng" algn="ctr">
              <a:solidFill>
                <a:schemeClr val="accent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spTree>
    <p:extLst>
      <p:ext uri="{BB962C8B-B14F-4D97-AF65-F5344CB8AC3E}">
        <p14:creationId xmlns:p14="http://schemas.microsoft.com/office/powerpoint/2010/main" val="1601825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Title 1"/>
          <p:cNvSpPr>
            <a:spLocks noGrp="1"/>
          </p:cNvSpPr>
          <p:nvPr>
            <p:ph type="title"/>
          </p:nvPr>
        </p:nvSpPr>
        <p:spPr>
          <a:xfrm>
            <a:off x="228600" y="-13853"/>
            <a:ext cx="8915400" cy="1066800"/>
          </a:xfrm>
        </p:spPr>
        <p:txBody>
          <a:bodyPr>
            <a:noAutofit/>
          </a:bodyPr>
          <a:lstStyle/>
          <a:p>
            <a:r>
              <a:rPr lang="en-US" sz="3600" dirty="0">
                <a:ea typeface="ＭＳ Ｐゴシック" charset="0"/>
                <a:cs typeface="ＭＳ Ｐゴシック" charset="0"/>
              </a:rPr>
              <a:t>Data Movement vs. </a:t>
            </a:r>
            <a:br>
              <a:rPr lang="en-US" sz="3600" dirty="0">
                <a:ea typeface="ＭＳ Ｐゴシック" charset="0"/>
                <a:cs typeface="ＭＳ Ｐゴシック" charset="0"/>
              </a:rPr>
            </a:br>
            <a:r>
              <a:rPr lang="en-US" sz="3600" dirty="0">
                <a:ea typeface="ＭＳ Ｐゴシック" charset="0"/>
                <a:cs typeface="ＭＳ Ｐゴシック" charset="0"/>
              </a:rPr>
              <a:t>Computation Energy</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11660" y="1219200"/>
            <a:ext cx="8113713" cy="530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p:nvSpPr>
        <p:spPr bwMode="auto">
          <a:xfrm>
            <a:off x="6826250" y="1524000"/>
            <a:ext cx="20129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rPr>
              <a:t>Dally, HiPEAC 2015</a:t>
            </a:r>
          </a:p>
        </p:txBody>
      </p:sp>
      <p:sp>
        <p:nvSpPr>
          <p:cNvPr id="7" name="AutoShape 25"/>
          <p:cNvSpPr>
            <a:spLocks noChangeArrowheads="1"/>
          </p:cNvSpPr>
          <p:nvPr/>
        </p:nvSpPr>
        <p:spPr bwMode="auto">
          <a:xfrm>
            <a:off x="971600" y="2420888"/>
            <a:ext cx="2160240" cy="648071"/>
          </a:xfrm>
          <a:prstGeom prst="roundRect">
            <a:avLst>
              <a:gd name="adj" fmla="val 16667"/>
            </a:avLst>
          </a:prstGeom>
          <a:noFill/>
          <a:ln w="63500">
            <a:solidFill>
              <a:schemeClr val="accent3"/>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8" name="AutoShape 25"/>
          <p:cNvSpPr>
            <a:spLocks noChangeArrowheads="1"/>
          </p:cNvSpPr>
          <p:nvPr/>
        </p:nvSpPr>
        <p:spPr bwMode="auto">
          <a:xfrm>
            <a:off x="5724128" y="2492896"/>
            <a:ext cx="2160240" cy="648071"/>
          </a:xfrm>
          <a:prstGeom prst="roundRect">
            <a:avLst>
              <a:gd name="adj" fmla="val 16667"/>
            </a:avLst>
          </a:prstGeom>
          <a:noFill/>
          <a:ln w="63500">
            <a:solidFill>
              <a:srgbClr val="FF0000"/>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3" name="TextBox 2"/>
          <p:cNvSpPr txBox="1"/>
          <p:nvPr/>
        </p:nvSpPr>
        <p:spPr>
          <a:xfrm>
            <a:off x="-3484" y="5758359"/>
            <a:ext cx="9144000" cy="769441"/>
          </a:xfrm>
          <a:prstGeom prst="roundRect">
            <a:avLst>
              <a:gd name="adj" fmla="val 0"/>
            </a:avLst>
          </a:prstGeom>
          <a:solidFill>
            <a:schemeClr val="bg1">
              <a:lumMod val="95000"/>
            </a:schemeClr>
          </a:solidFill>
          <a:ln w="3810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C00000"/>
                </a:solidFill>
                <a:effectLst/>
                <a:uLnTx/>
                <a:uFillTx/>
                <a:latin typeface="Avenir Next" panose="020B0503020202020204" pitchFamily="34" charset="0"/>
              </a:rPr>
              <a:t>A </a:t>
            </a:r>
            <a:r>
              <a:rPr kumimoji="0" lang="en-US" sz="2200" b="1" i="0" u="sng" strike="noStrike" kern="1200" cap="none" spc="0" normalizeH="0" baseline="0" noProof="0" dirty="0">
                <a:ln>
                  <a:noFill/>
                </a:ln>
                <a:solidFill>
                  <a:srgbClr val="C00000"/>
                </a:solidFill>
                <a:effectLst/>
                <a:uLnTx/>
                <a:uFillTx/>
                <a:latin typeface="Avenir Next" panose="020B0503020202020204" pitchFamily="34" charset="0"/>
              </a:rPr>
              <a:t>memory access </a:t>
            </a:r>
            <a:r>
              <a:rPr kumimoji="0" lang="en-US" sz="2200" b="1" i="0" u="none" strike="noStrike" kern="1200" cap="none" spc="0" normalizeH="0" baseline="0" noProof="0" dirty="0">
                <a:ln>
                  <a:noFill/>
                </a:ln>
                <a:solidFill>
                  <a:srgbClr val="C00000"/>
                </a:solidFill>
                <a:effectLst/>
                <a:uLnTx/>
                <a:uFillTx/>
                <a:latin typeface="Avenir Next" panose="020B0503020202020204" pitchFamily="34" charset="0"/>
              </a:rPr>
              <a:t>consumes ~100-1000X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C00000"/>
                </a:solidFill>
                <a:effectLst/>
                <a:uLnTx/>
                <a:uFillTx/>
                <a:latin typeface="Avenir Next" panose="020B0503020202020204" pitchFamily="34" charset="0"/>
              </a:rPr>
              <a:t>the energy of a </a:t>
            </a:r>
            <a:r>
              <a:rPr kumimoji="0" lang="en-US" sz="2200" b="1" i="0" u="sng" strike="noStrike" kern="1200" cap="none" spc="0" normalizeH="0" baseline="0" noProof="0" dirty="0">
                <a:ln>
                  <a:noFill/>
                </a:ln>
                <a:solidFill>
                  <a:srgbClr val="C00000"/>
                </a:solidFill>
                <a:effectLst/>
                <a:uLnTx/>
                <a:uFillTx/>
                <a:latin typeface="Avenir Next" panose="020B0503020202020204" pitchFamily="34" charset="0"/>
              </a:rPr>
              <a:t>complex addition </a:t>
            </a:r>
          </a:p>
        </p:txBody>
      </p:sp>
    </p:spTree>
    <p:extLst>
      <p:ext uri="{BB962C8B-B14F-4D97-AF65-F5344CB8AC3E}">
        <p14:creationId xmlns:p14="http://schemas.microsoft.com/office/powerpoint/2010/main" val="6958553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4" name="Group 673">
            <a:extLst>
              <a:ext uri="{FF2B5EF4-FFF2-40B4-BE49-F238E27FC236}">
                <a16:creationId xmlns:a16="http://schemas.microsoft.com/office/drawing/2014/main" id="{5D28CC08-DE3C-5615-23C3-930F96495798}"/>
              </a:ext>
            </a:extLst>
          </p:cNvPr>
          <p:cNvGrpSpPr/>
          <p:nvPr/>
        </p:nvGrpSpPr>
        <p:grpSpPr>
          <a:xfrm>
            <a:off x="7868816" y="2300187"/>
            <a:ext cx="1081825" cy="1330503"/>
            <a:chOff x="7868816" y="2300187"/>
            <a:chExt cx="1081825" cy="1330503"/>
          </a:xfrm>
        </p:grpSpPr>
        <p:sp>
          <p:nvSpPr>
            <p:cNvPr id="703" name="TextBox 702">
              <a:extLst>
                <a:ext uri="{FF2B5EF4-FFF2-40B4-BE49-F238E27FC236}">
                  <a16:creationId xmlns:a16="http://schemas.microsoft.com/office/drawing/2014/main" id="{33137FE4-B408-F6F6-C4FC-0DE6F6216D46}"/>
                </a:ext>
              </a:extLst>
            </p:cNvPr>
            <p:cNvSpPr txBox="1"/>
            <p:nvPr/>
          </p:nvSpPr>
          <p:spPr>
            <a:xfrm>
              <a:off x="7868816" y="2772889"/>
              <a:ext cx="1081825" cy="369332"/>
            </a:xfrm>
            <a:prstGeom prst="rect">
              <a:avLst/>
            </a:prstGeom>
            <a:noFill/>
          </p:spPr>
          <p:txBody>
            <a:bodyPr wrap="square">
              <a:spAutoFit/>
            </a:bodyPr>
            <a:lstStyle/>
            <a:p>
              <a:r>
                <a:rPr lang="en-US" sz="1800" b="1" i="1" dirty="0">
                  <a:latin typeface="Avenir Next" panose="020B0503020202020204" pitchFamily="34" charset="0"/>
                </a:rPr>
                <a:t>← </a:t>
              </a:r>
              <a:r>
                <a:rPr lang="en-US" sz="1800" b="1" dirty="0" err="1">
                  <a:latin typeface="Avenir Next" panose="020B0503020202020204" pitchFamily="34" charset="0"/>
                </a:rPr>
                <a:t>C</a:t>
              </a:r>
              <a:r>
                <a:rPr lang="en-US" sz="1800" b="1" baseline="-25000" dirty="0" err="1">
                  <a:latin typeface="Avenir Next" panose="020B0503020202020204" pitchFamily="34" charset="0"/>
                </a:rPr>
                <a:t>in</a:t>
              </a:r>
              <a:endParaRPr lang="en-US" baseline="-25000" dirty="0"/>
            </a:p>
          </p:txBody>
        </p:sp>
        <p:sp>
          <p:nvSpPr>
            <p:cNvPr id="320" name="TextBox 319">
              <a:extLst>
                <a:ext uri="{FF2B5EF4-FFF2-40B4-BE49-F238E27FC236}">
                  <a16:creationId xmlns:a16="http://schemas.microsoft.com/office/drawing/2014/main" id="{F69479AD-FA49-1BC5-BDC2-F58781DBFEF0}"/>
                </a:ext>
              </a:extLst>
            </p:cNvPr>
            <p:cNvSpPr txBox="1"/>
            <p:nvPr/>
          </p:nvSpPr>
          <p:spPr>
            <a:xfrm>
              <a:off x="7868816" y="2536538"/>
              <a:ext cx="1081825" cy="369332"/>
            </a:xfrm>
            <a:prstGeom prst="rect">
              <a:avLst/>
            </a:prstGeom>
            <a:noFill/>
          </p:spPr>
          <p:txBody>
            <a:bodyPr wrap="square">
              <a:spAutoFit/>
            </a:bodyPr>
            <a:lstStyle/>
            <a:p>
              <a:r>
                <a:rPr lang="en-US" b="1" i="1" dirty="0">
                  <a:latin typeface="Avenir Next" panose="020B0503020202020204" pitchFamily="34" charset="0"/>
                </a:rPr>
                <a:t>← </a:t>
              </a:r>
              <a:r>
                <a:rPr lang="en-US" b="1" dirty="0">
                  <a:latin typeface="Avenir Next" panose="020B0503020202020204" pitchFamily="34" charset="0"/>
                </a:rPr>
                <a:t>B</a:t>
              </a:r>
              <a:endParaRPr lang="en-US" baseline="-25000" dirty="0"/>
            </a:p>
          </p:txBody>
        </p:sp>
        <p:sp>
          <p:nvSpPr>
            <p:cNvPr id="321" name="TextBox 320">
              <a:extLst>
                <a:ext uri="{FF2B5EF4-FFF2-40B4-BE49-F238E27FC236}">
                  <a16:creationId xmlns:a16="http://schemas.microsoft.com/office/drawing/2014/main" id="{FF50B97B-EC1E-B7CB-CD42-C91BFFF4A3CB}"/>
                </a:ext>
              </a:extLst>
            </p:cNvPr>
            <p:cNvSpPr txBox="1"/>
            <p:nvPr/>
          </p:nvSpPr>
          <p:spPr>
            <a:xfrm>
              <a:off x="7868816" y="2300187"/>
              <a:ext cx="1081825" cy="369332"/>
            </a:xfrm>
            <a:prstGeom prst="rect">
              <a:avLst/>
            </a:prstGeom>
            <a:noFill/>
          </p:spPr>
          <p:txBody>
            <a:bodyPr wrap="square">
              <a:spAutoFit/>
            </a:bodyPr>
            <a:lstStyle/>
            <a:p>
              <a:r>
                <a:rPr lang="en-US" b="1" i="1" dirty="0">
                  <a:latin typeface="Avenir Next" panose="020B0503020202020204" pitchFamily="34" charset="0"/>
                </a:rPr>
                <a:t>← </a:t>
              </a:r>
              <a:r>
                <a:rPr lang="en-US" b="1" dirty="0">
                  <a:latin typeface="Avenir Next" panose="020B0503020202020204" pitchFamily="34" charset="0"/>
                </a:rPr>
                <a:t>A</a:t>
              </a:r>
              <a:endParaRPr lang="en-US" baseline="-25000" dirty="0"/>
            </a:p>
          </p:txBody>
        </p:sp>
        <p:sp>
          <p:nvSpPr>
            <p:cNvPr id="666" name="TextBox 665">
              <a:extLst>
                <a:ext uri="{FF2B5EF4-FFF2-40B4-BE49-F238E27FC236}">
                  <a16:creationId xmlns:a16="http://schemas.microsoft.com/office/drawing/2014/main" id="{A4B9080A-870B-9CB5-03FF-650E415B3153}"/>
                </a:ext>
              </a:extLst>
            </p:cNvPr>
            <p:cNvSpPr txBox="1"/>
            <p:nvPr/>
          </p:nvSpPr>
          <p:spPr>
            <a:xfrm>
              <a:off x="7868816" y="3009240"/>
              <a:ext cx="1081825" cy="369332"/>
            </a:xfrm>
            <a:prstGeom prst="rect">
              <a:avLst/>
            </a:prstGeom>
            <a:noFill/>
          </p:spPr>
          <p:txBody>
            <a:bodyPr wrap="square">
              <a:spAutoFit/>
            </a:bodyPr>
            <a:lstStyle/>
            <a:p>
              <a:r>
                <a:rPr lang="en-US" sz="1800" b="1" i="1" dirty="0">
                  <a:solidFill>
                    <a:schemeClr val="accent6"/>
                  </a:solidFill>
                  <a:latin typeface="Avenir Next" panose="020B0503020202020204" pitchFamily="34" charset="0"/>
                </a:rPr>
                <a:t>← Sum</a:t>
              </a:r>
              <a:endParaRPr lang="en-US" i="1" baseline="-25000" dirty="0">
                <a:solidFill>
                  <a:schemeClr val="accent6"/>
                </a:solidFill>
              </a:endParaRPr>
            </a:p>
          </p:txBody>
        </p:sp>
        <p:sp>
          <p:nvSpPr>
            <p:cNvPr id="667" name="TextBox 666">
              <a:extLst>
                <a:ext uri="{FF2B5EF4-FFF2-40B4-BE49-F238E27FC236}">
                  <a16:creationId xmlns:a16="http://schemas.microsoft.com/office/drawing/2014/main" id="{E6B29E09-5EC6-1A52-9B91-F5362C4F1336}"/>
                </a:ext>
              </a:extLst>
            </p:cNvPr>
            <p:cNvSpPr txBox="1"/>
            <p:nvPr/>
          </p:nvSpPr>
          <p:spPr>
            <a:xfrm>
              <a:off x="7868816" y="3261358"/>
              <a:ext cx="1081825" cy="369332"/>
            </a:xfrm>
            <a:prstGeom prst="rect">
              <a:avLst/>
            </a:prstGeom>
            <a:noFill/>
          </p:spPr>
          <p:txBody>
            <a:bodyPr wrap="square">
              <a:spAutoFit/>
            </a:bodyPr>
            <a:lstStyle/>
            <a:p>
              <a:r>
                <a:rPr lang="en-US" sz="1800" b="1" dirty="0">
                  <a:solidFill>
                    <a:schemeClr val="accent6"/>
                  </a:solidFill>
                  <a:latin typeface="Avenir Next" panose="020B0503020202020204" pitchFamily="34" charset="0"/>
                </a:rPr>
                <a:t>← </a:t>
              </a:r>
              <a:r>
                <a:rPr lang="en-US" sz="1800" b="1" dirty="0" err="1">
                  <a:solidFill>
                    <a:schemeClr val="accent6"/>
                  </a:solidFill>
                  <a:latin typeface="Avenir Next" panose="020B0503020202020204" pitchFamily="34" charset="0"/>
                </a:rPr>
                <a:t>C</a:t>
              </a:r>
              <a:r>
                <a:rPr lang="en-US" sz="1800" b="1" baseline="-25000" dirty="0" err="1">
                  <a:solidFill>
                    <a:schemeClr val="accent6"/>
                  </a:solidFill>
                  <a:latin typeface="Avenir Next" panose="020B0503020202020204" pitchFamily="34" charset="0"/>
                </a:rPr>
                <a:t>out</a:t>
              </a:r>
              <a:endParaRPr lang="en-US" baseline="-25000" dirty="0">
                <a:solidFill>
                  <a:schemeClr val="accent6"/>
                </a:solidFill>
              </a:endParaRPr>
            </a:p>
          </p:txBody>
        </p:sp>
      </p:grpSp>
      <p:grpSp>
        <p:nvGrpSpPr>
          <p:cNvPr id="340" name="Group 339">
            <a:extLst>
              <a:ext uri="{FF2B5EF4-FFF2-40B4-BE49-F238E27FC236}">
                <a16:creationId xmlns:a16="http://schemas.microsoft.com/office/drawing/2014/main" id="{CC35E45C-1727-4240-ABB6-6BB6AD7FC789}"/>
              </a:ext>
            </a:extLst>
          </p:cNvPr>
          <p:cNvGrpSpPr/>
          <p:nvPr/>
        </p:nvGrpSpPr>
        <p:grpSpPr>
          <a:xfrm>
            <a:off x="1734836" y="2404844"/>
            <a:ext cx="1414038" cy="1414038"/>
            <a:chOff x="4876800" y="1600199"/>
            <a:chExt cx="2819401" cy="2819401"/>
          </a:xfrm>
        </p:grpSpPr>
        <p:grpSp>
          <p:nvGrpSpPr>
            <p:cNvPr id="341" name="Group 340">
              <a:extLst>
                <a:ext uri="{FF2B5EF4-FFF2-40B4-BE49-F238E27FC236}">
                  <a16:creationId xmlns:a16="http://schemas.microsoft.com/office/drawing/2014/main" id="{07D786E9-9BD2-604B-9AB2-DA6C25171B9D}"/>
                </a:ext>
              </a:extLst>
            </p:cNvPr>
            <p:cNvGrpSpPr/>
            <p:nvPr/>
          </p:nvGrpSpPr>
          <p:grpSpPr>
            <a:xfrm>
              <a:off x="5486400" y="3962400"/>
              <a:ext cx="2209800" cy="457200"/>
              <a:chOff x="5486400" y="3962400"/>
              <a:chExt cx="2209800" cy="457200"/>
            </a:xfrm>
          </p:grpSpPr>
          <p:sp>
            <p:nvSpPr>
              <p:cNvPr id="386" name="DRAM">
                <a:extLst>
                  <a:ext uri="{FF2B5EF4-FFF2-40B4-BE49-F238E27FC236}">
                    <a16:creationId xmlns:a16="http://schemas.microsoft.com/office/drawing/2014/main" id="{25AFF8CC-D2CE-4944-968E-16A914E96E0B}"/>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7" name="DRAM">
                <a:extLst>
                  <a:ext uri="{FF2B5EF4-FFF2-40B4-BE49-F238E27FC236}">
                    <a16:creationId xmlns:a16="http://schemas.microsoft.com/office/drawing/2014/main" id="{A59A5E2D-A64B-0D4D-8EA7-1030BECFC5C9}"/>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8" name="DRAM">
                <a:extLst>
                  <a:ext uri="{FF2B5EF4-FFF2-40B4-BE49-F238E27FC236}">
                    <a16:creationId xmlns:a16="http://schemas.microsoft.com/office/drawing/2014/main" id="{0AC56506-EA43-4C44-AEE1-7C14A8E91E6F}"/>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9" name="DRAM">
                <a:extLst>
                  <a:ext uri="{FF2B5EF4-FFF2-40B4-BE49-F238E27FC236}">
                    <a16:creationId xmlns:a16="http://schemas.microsoft.com/office/drawing/2014/main" id="{830F5712-D881-B848-A163-37C9BC9623BB}"/>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0" name="DRAM">
                <a:extLst>
                  <a:ext uri="{FF2B5EF4-FFF2-40B4-BE49-F238E27FC236}">
                    <a16:creationId xmlns:a16="http://schemas.microsoft.com/office/drawing/2014/main" id="{E35B8059-AE62-1C4D-A6FA-AE4C00592107}"/>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2" name="Group 341">
              <a:extLst>
                <a:ext uri="{FF2B5EF4-FFF2-40B4-BE49-F238E27FC236}">
                  <a16:creationId xmlns:a16="http://schemas.microsoft.com/office/drawing/2014/main" id="{FBFD512B-2633-3941-98E3-3FB6F769F062}"/>
                </a:ext>
              </a:extLst>
            </p:cNvPr>
            <p:cNvGrpSpPr/>
            <p:nvPr/>
          </p:nvGrpSpPr>
          <p:grpSpPr>
            <a:xfrm>
              <a:off x="4876800" y="1600200"/>
              <a:ext cx="457200" cy="2209800"/>
              <a:chOff x="4876800" y="1600200"/>
              <a:chExt cx="457200" cy="2209800"/>
            </a:xfrm>
          </p:grpSpPr>
          <p:sp>
            <p:nvSpPr>
              <p:cNvPr id="381" name="DRAM">
                <a:extLst>
                  <a:ext uri="{FF2B5EF4-FFF2-40B4-BE49-F238E27FC236}">
                    <a16:creationId xmlns:a16="http://schemas.microsoft.com/office/drawing/2014/main" id="{F0295A5A-104C-AC47-9B22-B86FF4637CC5}"/>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2" name="DRAM">
                <a:extLst>
                  <a:ext uri="{FF2B5EF4-FFF2-40B4-BE49-F238E27FC236}">
                    <a16:creationId xmlns:a16="http://schemas.microsoft.com/office/drawing/2014/main" id="{A95732E7-8722-DB42-BE30-4D7D083459E8}"/>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3" name="DRAM">
                <a:extLst>
                  <a:ext uri="{FF2B5EF4-FFF2-40B4-BE49-F238E27FC236}">
                    <a16:creationId xmlns:a16="http://schemas.microsoft.com/office/drawing/2014/main" id="{5C191B66-3FF9-B243-8625-8D3D8B5E0920}"/>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4" name="DRAM">
                <a:extLst>
                  <a:ext uri="{FF2B5EF4-FFF2-40B4-BE49-F238E27FC236}">
                    <a16:creationId xmlns:a16="http://schemas.microsoft.com/office/drawing/2014/main" id="{6A936B45-032D-1B4A-A275-60DFAFDAF3CD}"/>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85" name="DRAM">
                <a:extLst>
                  <a:ext uri="{FF2B5EF4-FFF2-40B4-BE49-F238E27FC236}">
                    <a16:creationId xmlns:a16="http://schemas.microsoft.com/office/drawing/2014/main" id="{92AC43AF-98B8-354F-84BD-0B1B67F3266A}"/>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43" name="Group 342">
              <a:extLst>
                <a:ext uri="{FF2B5EF4-FFF2-40B4-BE49-F238E27FC236}">
                  <a16:creationId xmlns:a16="http://schemas.microsoft.com/office/drawing/2014/main" id="{8A7DDA86-1037-5A4C-9F1C-0055EB7E57D7}"/>
                </a:ext>
              </a:extLst>
            </p:cNvPr>
            <p:cNvGrpSpPr/>
            <p:nvPr/>
          </p:nvGrpSpPr>
          <p:grpSpPr>
            <a:xfrm>
              <a:off x="5676900" y="1600199"/>
              <a:ext cx="1828800" cy="2362201"/>
              <a:chOff x="5676900" y="1170708"/>
              <a:chExt cx="1828800" cy="2791692"/>
            </a:xfrm>
          </p:grpSpPr>
          <p:cxnSp>
            <p:nvCxnSpPr>
              <p:cNvPr id="376" name="Straight Connector 375">
                <a:extLst>
                  <a:ext uri="{FF2B5EF4-FFF2-40B4-BE49-F238E27FC236}">
                    <a16:creationId xmlns:a16="http://schemas.microsoft.com/office/drawing/2014/main" id="{29FFA326-7640-9F45-8A15-1DCBB1088151}"/>
                  </a:ext>
                </a:extLst>
              </p:cNvPr>
              <p:cNvCxnSpPr>
                <a:cxnSpLocks/>
                <a:stCxn id="346" idx="0"/>
                <a:endCxn id="386"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324A8636-04C6-E741-B3D0-3FEBDF3B314B}"/>
                  </a:ext>
                </a:extLst>
              </p:cNvPr>
              <p:cNvCxnSpPr>
                <a:cxnSpLocks/>
                <a:stCxn id="348" idx="0"/>
                <a:endCxn id="388"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A36AED9A-C4A2-6041-88E8-2AB310150EBF}"/>
                  </a:ext>
                </a:extLst>
              </p:cNvPr>
              <p:cNvCxnSpPr>
                <a:cxnSpLocks/>
                <a:stCxn id="349" idx="0"/>
                <a:endCxn id="389"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AD0D7C1B-7F60-CB44-9583-5C5F08F22337}"/>
                  </a:ext>
                </a:extLst>
              </p:cNvPr>
              <p:cNvCxnSpPr>
                <a:cxnSpLocks/>
                <a:stCxn id="350" idx="0"/>
                <a:endCxn id="390"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E5D9C3DF-A3E2-804A-A10F-680406B6A719}"/>
                  </a:ext>
                </a:extLst>
              </p:cNvPr>
              <p:cNvCxnSpPr>
                <a:cxnSpLocks/>
                <a:stCxn id="347" idx="0"/>
                <a:endCxn id="387"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4" name="Group 343">
              <a:extLst>
                <a:ext uri="{FF2B5EF4-FFF2-40B4-BE49-F238E27FC236}">
                  <a16:creationId xmlns:a16="http://schemas.microsoft.com/office/drawing/2014/main" id="{48E21240-B567-8A4A-A2AD-6B219C062D5D}"/>
                </a:ext>
              </a:extLst>
            </p:cNvPr>
            <p:cNvGrpSpPr/>
            <p:nvPr/>
          </p:nvGrpSpPr>
          <p:grpSpPr>
            <a:xfrm>
              <a:off x="5334000" y="1790700"/>
              <a:ext cx="2362201" cy="1828800"/>
              <a:chOff x="5333998" y="1790700"/>
              <a:chExt cx="2791691" cy="1828800"/>
            </a:xfrm>
          </p:grpSpPr>
          <p:cxnSp>
            <p:nvCxnSpPr>
              <p:cNvPr id="371" name="Straight Connector 370">
                <a:extLst>
                  <a:ext uri="{FF2B5EF4-FFF2-40B4-BE49-F238E27FC236}">
                    <a16:creationId xmlns:a16="http://schemas.microsoft.com/office/drawing/2014/main" id="{C28A874C-9927-4B48-B779-3E40D990C9B4}"/>
                  </a:ext>
                </a:extLst>
              </p:cNvPr>
              <p:cNvCxnSpPr>
                <a:cxnSpLocks/>
                <a:stCxn id="350" idx="6"/>
                <a:endCxn id="381"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CB2AC50A-9D6B-764F-B364-48AE4970D378}"/>
                  </a:ext>
                </a:extLst>
              </p:cNvPr>
              <p:cNvCxnSpPr>
                <a:cxnSpLocks/>
                <a:stCxn id="355" idx="6"/>
                <a:endCxn id="382"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882D8C5E-F052-234C-8FF5-6A7DB46C8CD4}"/>
                  </a:ext>
                </a:extLst>
              </p:cNvPr>
              <p:cNvCxnSpPr>
                <a:cxnSpLocks/>
                <a:stCxn id="360" idx="6"/>
                <a:endCxn id="383"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1682FC39-5945-094F-A3FA-E8231AF82D4C}"/>
                  </a:ext>
                </a:extLst>
              </p:cNvPr>
              <p:cNvCxnSpPr>
                <a:cxnSpLocks/>
                <a:stCxn id="365" idx="6"/>
                <a:endCxn id="384"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AD25485F-B7C0-674E-A307-AD236EC77A9C}"/>
                  </a:ext>
                </a:extLst>
              </p:cNvPr>
              <p:cNvCxnSpPr>
                <a:cxnSpLocks/>
                <a:stCxn id="370" idx="6"/>
                <a:endCxn id="385"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45" name="Group 344">
              <a:extLst>
                <a:ext uri="{FF2B5EF4-FFF2-40B4-BE49-F238E27FC236}">
                  <a16:creationId xmlns:a16="http://schemas.microsoft.com/office/drawing/2014/main" id="{229D41FD-2CCA-4249-A6DE-D48343BF5009}"/>
                </a:ext>
              </a:extLst>
            </p:cNvPr>
            <p:cNvGrpSpPr/>
            <p:nvPr/>
          </p:nvGrpSpPr>
          <p:grpSpPr>
            <a:xfrm>
              <a:off x="5486400" y="1600200"/>
              <a:ext cx="2209800" cy="2209800"/>
              <a:chOff x="5486400" y="1600200"/>
              <a:chExt cx="2209800" cy="2209800"/>
            </a:xfrm>
          </p:grpSpPr>
          <p:sp>
            <p:nvSpPr>
              <p:cNvPr id="346" name="Oval 345">
                <a:extLst>
                  <a:ext uri="{FF2B5EF4-FFF2-40B4-BE49-F238E27FC236}">
                    <a16:creationId xmlns:a16="http://schemas.microsoft.com/office/drawing/2014/main" id="{DFA999E8-5131-9248-A99D-83D97CD28E87}"/>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7" name="Oval 346">
                <a:extLst>
                  <a:ext uri="{FF2B5EF4-FFF2-40B4-BE49-F238E27FC236}">
                    <a16:creationId xmlns:a16="http://schemas.microsoft.com/office/drawing/2014/main" id="{065DA791-AF26-F244-A31B-F9A127DC50E2}"/>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8" name="Oval 347">
                <a:extLst>
                  <a:ext uri="{FF2B5EF4-FFF2-40B4-BE49-F238E27FC236}">
                    <a16:creationId xmlns:a16="http://schemas.microsoft.com/office/drawing/2014/main" id="{67B7BC3F-263D-044F-9E20-F4A092F79728}"/>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49" name="Oval 348">
                <a:extLst>
                  <a:ext uri="{FF2B5EF4-FFF2-40B4-BE49-F238E27FC236}">
                    <a16:creationId xmlns:a16="http://schemas.microsoft.com/office/drawing/2014/main" id="{CD12FE48-46D9-1B4F-9B29-8C8A04EC544B}"/>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0" name="Oval 349">
                <a:extLst>
                  <a:ext uri="{FF2B5EF4-FFF2-40B4-BE49-F238E27FC236}">
                    <a16:creationId xmlns:a16="http://schemas.microsoft.com/office/drawing/2014/main" id="{23297995-A6C8-D942-BDAC-591A2FC62004}"/>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1" name="Oval 350">
                <a:extLst>
                  <a:ext uri="{FF2B5EF4-FFF2-40B4-BE49-F238E27FC236}">
                    <a16:creationId xmlns:a16="http://schemas.microsoft.com/office/drawing/2014/main" id="{FB120AB4-4E3C-EA40-A7D1-5A3A9B7410F3}"/>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2" name="Oval 351">
                <a:extLst>
                  <a:ext uri="{FF2B5EF4-FFF2-40B4-BE49-F238E27FC236}">
                    <a16:creationId xmlns:a16="http://schemas.microsoft.com/office/drawing/2014/main" id="{5E36ACE9-B990-2241-9BB2-3CCBF85BCB6C}"/>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3" name="Oval 352">
                <a:extLst>
                  <a:ext uri="{FF2B5EF4-FFF2-40B4-BE49-F238E27FC236}">
                    <a16:creationId xmlns:a16="http://schemas.microsoft.com/office/drawing/2014/main" id="{906D173F-0B41-CD43-890F-4DB06902718B}"/>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4" name="Oval 353">
                <a:extLst>
                  <a:ext uri="{FF2B5EF4-FFF2-40B4-BE49-F238E27FC236}">
                    <a16:creationId xmlns:a16="http://schemas.microsoft.com/office/drawing/2014/main" id="{A5F9740F-4DC2-D143-96E8-4E47516C8007}"/>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5" name="Oval 354">
                <a:extLst>
                  <a:ext uri="{FF2B5EF4-FFF2-40B4-BE49-F238E27FC236}">
                    <a16:creationId xmlns:a16="http://schemas.microsoft.com/office/drawing/2014/main" id="{0C330B6F-B25C-EE4B-8723-8E248F44CE9D}"/>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6" name="Oval 355">
                <a:extLst>
                  <a:ext uri="{FF2B5EF4-FFF2-40B4-BE49-F238E27FC236}">
                    <a16:creationId xmlns:a16="http://schemas.microsoft.com/office/drawing/2014/main" id="{164373B5-05E8-DC4A-9EC7-F480CBECB24F}"/>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7" name="Oval 356">
                <a:extLst>
                  <a:ext uri="{FF2B5EF4-FFF2-40B4-BE49-F238E27FC236}">
                    <a16:creationId xmlns:a16="http://schemas.microsoft.com/office/drawing/2014/main" id="{682ACD19-D060-094B-AD85-49DBBF550BFA}"/>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8" name="Oval 357">
                <a:extLst>
                  <a:ext uri="{FF2B5EF4-FFF2-40B4-BE49-F238E27FC236}">
                    <a16:creationId xmlns:a16="http://schemas.microsoft.com/office/drawing/2014/main" id="{FACC320E-5148-DC4D-97F0-CB0A40C53999}"/>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59" name="Oval 358">
                <a:extLst>
                  <a:ext uri="{FF2B5EF4-FFF2-40B4-BE49-F238E27FC236}">
                    <a16:creationId xmlns:a16="http://schemas.microsoft.com/office/drawing/2014/main" id="{AFC00C1E-7968-864E-845D-B29D96B13045}"/>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0" name="Oval 359">
                <a:extLst>
                  <a:ext uri="{FF2B5EF4-FFF2-40B4-BE49-F238E27FC236}">
                    <a16:creationId xmlns:a16="http://schemas.microsoft.com/office/drawing/2014/main" id="{B2A34CFC-CA03-BD41-B205-90944A53C23C}"/>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1" name="Oval 360">
                <a:extLst>
                  <a:ext uri="{FF2B5EF4-FFF2-40B4-BE49-F238E27FC236}">
                    <a16:creationId xmlns:a16="http://schemas.microsoft.com/office/drawing/2014/main" id="{8FF0B806-9899-6B41-8779-96C7F77A15E8}"/>
                  </a:ext>
                </a:extLst>
              </p:cNvPr>
              <p:cNvSpPr/>
              <p:nvPr/>
            </p:nvSpPr>
            <p:spPr>
              <a:xfrm>
                <a:off x="54864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2" name="Oval 361">
                <a:extLst>
                  <a:ext uri="{FF2B5EF4-FFF2-40B4-BE49-F238E27FC236}">
                    <a16:creationId xmlns:a16="http://schemas.microsoft.com/office/drawing/2014/main" id="{5AE1ED62-1930-7042-8983-A26AEDA97921}"/>
                  </a:ext>
                </a:extLst>
              </p:cNvPr>
              <p:cNvSpPr/>
              <p:nvPr/>
            </p:nvSpPr>
            <p:spPr>
              <a:xfrm>
                <a:off x="59436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3" name="Oval 362">
                <a:extLst>
                  <a:ext uri="{FF2B5EF4-FFF2-40B4-BE49-F238E27FC236}">
                    <a16:creationId xmlns:a16="http://schemas.microsoft.com/office/drawing/2014/main" id="{02BFFBE3-F9E0-EA42-BED8-30937998D054}"/>
                  </a:ext>
                </a:extLst>
              </p:cNvPr>
              <p:cNvSpPr/>
              <p:nvPr/>
            </p:nvSpPr>
            <p:spPr>
              <a:xfrm>
                <a:off x="64008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4" name="Oval 363">
                <a:extLst>
                  <a:ext uri="{FF2B5EF4-FFF2-40B4-BE49-F238E27FC236}">
                    <a16:creationId xmlns:a16="http://schemas.microsoft.com/office/drawing/2014/main" id="{A6E7ED46-7F33-FD40-ADDD-D8DA1AB93894}"/>
                  </a:ext>
                </a:extLst>
              </p:cNvPr>
              <p:cNvSpPr/>
              <p:nvPr/>
            </p:nvSpPr>
            <p:spPr>
              <a:xfrm>
                <a:off x="68580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5" name="Oval 364">
                <a:extLst>
                  <a:ext uri="{FF2B5EF4-FFF2-40B4-BE49-F238E27FC236}">
                    <a16:creationId xmlns:a16="http://schemas.microsoft.com/office/drawing/2014/main" id="{7B0D521E-528E-5B44-AF3A-B583B35EB5AD}"/>
                  </a:ext>
                </a:extLst>
              </p:cNvPr>
              <p:cNvSpPr/>
              <p:nvPr/>
            </p:nvSpPr>
            <p:spPr>
              <a:xfrm>
                <a:off x="73152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6" name="Oval 365">
                <a:extLst>
                  <a:ext uri="{FF2B5EF4-FFF2-40B4-BE49-F238E27FC236}">
                    <a16:creationId xmlns:a16="http://schemas.microsoft.com/office/drawing/2014/main" id="{DF2CB39B-98B7-7540-86CF-CFCCDFF05ED9}"/>
                  </a:ext>
                </a:extLst>
              </p:cNvPr>
              <p:cNvSpPr/>
              <p:nvPr/>
            </p:nvSpPr>
            <p:spPr>
              <a:xfrm>
                <a:off x="54864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7" name="Oval 366">
                <a:extLst>
                  <a:ext uri="{FF2B5EF4-FFF2-40B4-BE49-F238E27FC236}">
                    <a16:creationId xmlns:a16="http://schemas.microsoft.com/office/drawing/2014/main" id="{3B60278B-CD23-EA4F-ACA9-3CBA14D8E405}"/>
                  </a:ext>
                </a:extLst>
              </p:cNvPr>
              <p:cNvSpPr/>
              <p:nvPr/>
            </p:nvSpPr>
            <p:spPr>
              <a:xfrm>
                <a:off x="59436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8" name="Oval 367">
                <a:extLst>
                  <a:ext uri="{FF2B5EF4-FFF2-40B4-BE49-F238E27FC236}">
                    <a16:creationId xmlns:a16="http://schemas.microsoft.com/office/drawing/2014/main" id="{0EA7443B-358B-CA4E-AD9A-30C5ADF6AAAD}"/>
                  </a:ext>
                </a:extLst>
              </p:cNvPr>
              <p:cNvSpPr/>
              <p:nvPr/>
            </p:nvSpPr>
            <p:spPr>
              <a:xfrm>
                <a:off x="64008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69" name="Oval 368">
                <a:extLst>
                  <a:ext uri="{FF2B5EF4-FFF2-40B4-BE49-F238E27FC236}">
                    <a16:creationId xmlns:a16="http://schemas.microsoft.com/office/drawing/2014/main" id="{98B80347-3184-0044-B50C-AF956B90BEFE}"/>
                  </a:ext>
                </a:extLst>
              </p:cNvPr>
              <p:cNvSpPr/>
              <p:nvPr/>
            </p:nvSpPr>
            <p:spPr>
              <a:xfrm>
                <a:off x="68580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70" name="Oval 369">
                <a:extLst>
                  <a:ext uri="{FF2B5EF4-FFF2-40B4-BE49-F238E27FC236}">
                    <a16:creationId xmlns:a16="http://schemas.microsoft.com/office/drawing/2014/main" id="{24F96B99-A27F-8642-9D72-69558AE15435}"/>
                  </a:ext>
                </a:extLst>
              </p:cNvPr>
              <p:cNvSpPr/>
              <p:nvPr/>
            </p:nvSpPr>
            <p:spPr>
              <a:xfrm>
                <a:off x="73152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391" name="Group 390">
            <a:extLst>
              <a:ext uri="{FF2B5EF4-FFF2-40B4-BE49-F238E27FC236}">
                <a16:creationId xmlns:a16="http://schemas.microsoft.com/office/drawing/2014/main" id="{B11AFC47-D992-1E46-A46D-0AA729C4BB6D}"/>
              </a:ext>
            </a:extLst>
          </p:cNvPr>
          <p:cNvGrpSpPr/>
          <p:nvPr/>
        </p:nvGrpSpPr>
        <p:grpSpPr>
          <a:xfrm>
            <a:off x="3292364" y="2404844"/>
            <a:ext cx="1414038" cy="1414038"/>
            <a:chOff x="4876800" y="1600199"/>
            <a:chExt cx="2819401" cy="2819401"/>
          </a:xfrm>
        </p:grpSpPr>
        <p:grpSp>
          <p:nvGrpSpPr>
            <p:cNvPr id="392" name="Group 391">
              <a:extLst>
                <a:ext uri="{FF2B5EF4-FFF2-40B4-BE49-F238E27FC236}">
                  <a16:creationId xmlns:a16="http://schemas.microsoft.com/office/drawing/2014/main" id="{39382EDE-AA35-184B-8C6B-C26BF87175EE}"/>
                </a:ext>
              </a:extLst>
            </p:cNvPr>
            <p:cNvGrpSpPr/>
            <p:nvPr/>
          </p:nvGrpSpPr>
          <p:grpSpPr>
            <a:xfrm>
              <a:off x="5486400" y="3962400"/>
              <a:ext cx="2209800" cy="457200"/>
              <a:chOff x="5486400" y="3962400"/>
              <a:chExt cx="2209800" cy="457200"/>
            </a:xfrm>
          </p:grpSpPr>
          <p:sp>
            <p:nvSpPr>
              <p:cNvPr id="437" name="DRAM">
                <a:extLst>
                  <a:ext uri="{FF2B5EF4-FFF2-40B4-BE49-F238E27FC236}">
                    <a16:creationId xmlns:a16="http://schemas.microsoft.com/office/drawing/2014/main" id="{A9CB3F9B-AAF7-7248-9BB0-B4B86E99CEEC}"/>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8" name="DRAM">
                <a:extLst>
                  <a:ext uri="{FF2B5EF4-FFF2-40B4-BE49-F238E27FC236}">
                    <a16:creationId xmlns:a16="http://schemas.microsoft.com/office/drawing/2014/main" id="{1D7D8DCC-B86C-C641-BA28-D0BD8AF05D2D}"/>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9" name="DRAM">
                <a:extLst>
                  <a:ext uri="{FF2B5EF4-FFF2-40B4-BE49-F238E27FC236}">
                    <a16:creationId xmlns:a16="http://schemas.microsoft.com/office/drawing/2014/main" id="{BAB1A4EB-C414-0448-8A0B-7E519FE8B954}"/>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0" name="DRAM">
                <a:extLst>
                  <a:ext uri="{FF2B5EF4-FFF2-40B4-BE49-F238E27FC236}">
                    <a16:creationId xmlns:a16="http://schemas.microsoft.com/office/drawing/2014/main" id="{398F608C-8B86-D84E-BD47-CE3649AB9E11}"/>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1" name="DRAM">
                <a:extLst>
                  <a:ext uri="{FF2B5EF4-FFF2-40B4-BE49-F238E27FC236}">
                    <a16:creationId xmlns:a16="http://schemas.microsoft.com/office/drawing/2014/main" id="{08B71CC4-8A4F-DD4C-BEE0-866EBE59AE7B}"/>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3" name="Group 392">
              <a:extLst>
                <a:ext uri="{FF2B5EF4-FFF2-40B4-BE49-F238E27FC236}">
                  <a16:creationId xmlns:a16="http://schemas.microsoft.com/office/drawing/2014/main" id="{07A10A8B-DE37-4D4B-B3B7-53AF498FCE7A}"/>
                </a:ext>
              </a:extLst>
            </p:cNvPr>
            <p:cNvGrpSpPr/>
            <p:nvPr/>
          </p:nvGrpSpPr>
          <p:grpSpPr>
            <a:xfrm>
              <a:off x="4876800" y="1600200"/>
              <a:ext cx="457200" cy="2209800"/>
              <a:chOff x="4876800" y="1600200"/>
              <a:chExt cx="457200" cy="2209800"/>
            </a:xfrm>
          </p:grpSpPr>
          <p:sp>
            <p:nvSpPr>
              <p:cNvPr id="432" name="DRAM">
                <a:extLst>
                  <a:ext uri="{FF2B5EF4-FFF2-40B4-BE49-F238E27FC236}">
                    <a16:creationId xmlns:a16="http://schemas.microsoft.com/office/drawing/2014/main" id="{74EDFB8B-4EAC-6540-A2DE-26FA676ABF83}"/>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3" name="DRAM">
                <a:extLst>
                  <a:ext uri="{FF2B5EF4-FFF2-40B4-BE49-F238E27FC236}">
                    <a16:creationId xmlns:a16="http://schemas.microsoft.com/office/drawing/2014/main" id="{1874FD00-A6E9-6F4E-BEAF-20253DAF4197}"/>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4" name="DRAM">
                <a:extLst>
                  <a:ext uri="{FF2B5EF4-FFF2-40B4-BE49-F238E27FC236}">
                    <a16:creationId xmlns:a16="http://schemas.microsoft.com/office/drawing/2014/main" id="{6C1E8F37-B137-C546-9510-9D33EEA5B944}"/>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5" name="DRAM">
                <a:extLst>
                  <a:ext uri="{FF2B5EF4-FFF2-40B4-BE49-F238E27FC236}">
                    <a16:creationId xmlns:a16="http://schemas.microsoft.com/office/drawing/2014/main" id="{E9A156C1-4F9B-2144-B478-CA14902A62BE}"/>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36" name="DRAM">
                <a:extLst>
                  <a:ext uri="{FF2B5EF4-FFF2-40B4-BE49-F238E27FC236}">
                    <a16:creationId xmlns:a16="http://schemas.microsoft.com/office/drawing/2014/main" id="{5D3FE231-9579-B543-97D9-CC936EC8F370}"/>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394" name="Group 393">
              <a:extLst>
                <a:ext uri="{FF2B5EF4-FFF2-40B4-BE49-F238E27FC236}">
                  <a16:creationId xmlns:a16="http://schemas.microsoft.com/office/drawing/2014/main" id="{22BF00FC-B81D-7B4D-9B63-8DE814646255}"/>
                </a:ext>
              </a:extLst>
            </p:cNvPr>
            <p:cNvGrpSpPr/>
            <p:nvPr/>
          </p:nvGrpSpPr>
          <p:grpSpPr>
            <a:xfrm>
              <a:off x="5676900" y="1600199"/>
              <a:ext cx="1828800" cy="2362201"/>
              <a:chOff x="5676900" y="1170708"/>
              <a:chExt cx="1828800" cy="2791692"/>
            </a:xfrm>
          </p:grpSpPr>
          <p:cxnSp>
            <p:nvCxnSpPr>
              <p:cNvPr id="427" name="Straight Connector 426">
                <a:extLst>
                  <a:ext uri="{FF2B5EF4-FFF2-40B4-BE49-F238E27FC236}">
                    <a16:creationId xmlns:a16="http://schemas.microsoft.com/office/drawing/2014/main" id="{66825576-4991-D141-A606-275CE07F0B90}"/>
                  </a:ext>
                </a:extLst>
              </p:cNvPr>
              <p:cNvCxnSpPr>
                <a:cxnSpLocks/>
                <a:stCxn id="397" idx="0"/>
                <a:endCxn id="437"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C05FEDD8-553B-E246-AC5C-15BB1D44C318}"/>
                  </a:ext>
                </a:extLst>
              </p:cNvPr>
              <p:cNvCxnSpPr>
                <a:cxnSpLocks/>
                <a:stCxn id="399" idx="0"/>
                <a:endCxn id="439"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8FB76780-C566-3E4E-8A55-1CF551183030}"/>
                  </a:ext>
                </a:extLst>
              </p:cNvPr>
              <p:cNvCxnSpPr>
                <a:cxnSpLocks/>
                <a:stCxn id="400" idx="0"/>
                <a:endCxn id="440"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AB3A500C-1762-C142-9DAF-D39B74DCAAB7}"/>
                  </a:ext>
                </a:extLst>
              </p:cNvPr>
              <p:cNvCxnSpPr>
                <a:cxnSpLocks/>
                <a:stCxn id="401" idx="0"/>
                <a:endCxn id="441"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A37406B4-A1DE-BA40-9ABC-FB28B753EA8D}"/>
                  </a:ext>
                </a:extLst>
              </p:cNvPr>
              <p:cNvCxnSpPr>
                <a:cxnSpLocks/>
                <a:stCxn id="398" idx="0"/>
                <a:endCxn id="438"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5" name="Group 394">
              <a:extLst>
                <a:ext uri="{FF2B5EF4-FFF2-40B4-BE49-F238E27FC236}">
                  <a16:creationId xmlns:a16="http://schemas.microsoft.com/office/drawing/2014/main" id="{E3601414-FC10-A340-A9F2-B35360F8AA5F}"/>
                </a:ext>
              </a:extLst>
            </p:cNvPr>
            <p:cNvGrpSpPr/>
            <p:nvPr/>
          </p:nvGrpSpPr>
          <p:grpSpPr>
            <a:xfrm>
              <a:off x="5334000" y="1790700"/>
              <a:ext cx="2362201" cy="1828800"/>
              <a:chOff x="5333998" y="1790700"/>
              <a:chExt cx="2791691" cy="1828800"/>
            </a:xfrm>
          </p:grpSpPr>
          <p:cxnSp>
            <p:nvCxnSpPr>
              <p:cNvPr id="422" name="Straight Connector 421">
                <a:extLst>
                  <a:ext uri="{FF2B5EF4-FFF2-40B4-BE49-F238E27FC236}">
                    <a16:creationId xmlns:a16="http://schemas.microsoft.com/office/drawing/2014/main" id="{F35E9050-B57E-A94A-9B8A-7599A47F425F}"/>
                  </a:ext>
                </a:extLst>
              </p:cNvPr>
              <p:cNvCxnSpPr>
                <a:cxnSpLocks/>
                <a:stCxn id="401" idx="6"/>
                <a:endCxn id="432"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22C7C2EC-B504-BB48-9DC6-65CE93CF1E5F}"/>
                  </a:ext>
                </a:extLst>
              </p:cNvPr>
              <p:cNvCxnSpPr>
                <a:cxnSpLocks/>
                <a:stCxn id="406" idx="6"/>
                <a:endCxn id="433"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583846CB-F02D-534C-9969-8B7615699FDC}"/>
                  </a:ext>
                </a:extLst>
              </p:cNvPr>
              <p:cNvCxnSpPr>
                <a:cxnSpLocks/>
                <a:endCxn id="434" idx="0"/>
              </p:cNvCxnSpPr>
              <p:nvPr/>
            </p:nvCxnSpPr>
            <p:spPr>
              <a:xfrm flipH="1">
                <a:off x="5333998" y="2705100"/>
                <a:ext cx="2791686"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6B33149D-96A6-2E4C-B353-11478420610B}"/>
                  </a:ext>
                </a:extLst>
              </p:cNvPr>
              <p:cNvCxnSpPr>
                <a:cxnSpLocks/>
                <a:stCxn id="416" idx="6"/>
                <a:endCxn id="435"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1F40B3AF-6386-7842-A059-5DF6B3A1BEEE}"/>
                  </a:ext>
                </a:extLst>
              </p:cNvPr>
              <p:cNvCxnSpPr>
                <a:cxnSpLocks/>
                <a:stCxn id="421" idx="6"/>
                <a:endCxn id="436"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6" name="Group 395">
              <a:extLst>
                <a:ext uri="{FF2B5EF4-FFF2-40B4-BE49-F238E27FC236}">
                  <a16:creationId xmlns:a16="http://schemas.microsoft.com/office/drawing/2014/main" id="{0CEB0A94-5D02-4C48-84CA-74AD2EA1A2BA}"/>
                </a:ext>
              </a:extLst>
            </p:cNvPr>
            <p:cNvGrpSpPr/>
            <p:nvPr/>
          </p:nvGrpSpPr>
          <p:grpSpPr>
            <a:xfrm>
              <a:off x="5486400" y="1600200"/>
              <a:ext cx="2209800" cy="2209800"/>
              <a:chOff x="5486400" y="1600200"/>
              <a:chExt cx="2209800" cy="2209800"/>
            </a:xfrm>
          </p:grpSpPr>
          <p:sp>
            <p:nvSpPr>
              <p:cNvPr id="397" name="Oval 396">
                <a:extLst>
                  <a:ext uri="{FF2B5EF4-FFF2-40B4-BE49-F238E27FC236}">
                    <a16:creationId xmlns:a16="http://schemas.microsoft.com/office/drawing/2014/main" id="{5CAC80A3-2785-964C-AF7D-F3DA04063AC1}"/>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8" name="Oval 397">
                <a:extLst>
                  <a:ext uri="{FF2B5EF4-FFF2-40B4-BE49-F238E27FC236}">
                    <a16:creationId xmlns:a16="http://schemas.microsoft.com/office/drawing/2014/main" id="{0DACBBC9-83C1-534B-82C4-1CC17CC0CC39}"/>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399" name="Oval 398">
                <a:extLst>
                  <a:ext uri="{FF2B5EF4-FFF2-40B4-BE49-F238E27FC236}">
                    <a16:creationId xmlns:a16="http://schemas.microsoft.com/office/drawing/2014/main" id="{B006351D-1681-5E4E-9833-C8B18EEBA193}"/>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0" name="Oval 399">
                <a:extLst>
                  <a:ext uri="{FF2B5EF4-FFF2-40B4-BE49-F238E27FC236}">
                    <a16:creationId xmlns:a16="http://schemas.microsoft.com/office/drawing/2014/main" id="{121DA3DE-42CF-AA41-B62D-C5884F8E9599}"/>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1" name="Oval 400">
                <a:extLst>
                  <a:ext uri="{FF2B5EF4-FFF2-40B4-BE49-F238E27FC236}">
                    <a16:creationId xmlns:a16="http://schemas.microsoft.com/office/drawing/2014/main" id="{17AFB6DE-6324-8748-8969-24311267FAB1}"/>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2" name="Oval 401">
                <a:extLst>
                  <a:ext uri="{FF2B5EF4-FFF2-40B4-BE49-F238E27FC236}">
                    <a16:creationId xmlns:a16="http://schemas.microsoft.com/office/drawing/2014/main" id="{3CD32634-F17B-334A-9B7D-89B774CE5C15}"/>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3" name="Oval 402">
                <a:extLst>
                  <a:ext uri="{FF2B5EF4-FFF2-40B4-BE49-F238E27FC236}">
                    <a16:creationId xmlns:a16="http://schemas.microsoft.com/office/drawing/2014/main" id="{4A4B272E-AC75-C248-A5B8-AAC608C9A2D5}"/>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4" name="Oval 403">
                <a:extLst>
                  <a:ext uri="{FF2B5EF4-FFF2-40B4-BE49-F238E27FC236}">
                    <a16:creationId xmlns:a16="http://schemas.microsoft.com/office/drawing/2014/main" id="{FE89EF87-4F03-7F44-A3F6-D4BD1A634048}"/>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5" name="Oval 404">
                <a:extLst>
                  <a:ext uri="{FF2B5EF4-FFF2-40B4-BE49-F238E27FC236}">
                    <a16:creationId xmlns:a16="http://schemas.microsoft.com/office/drawing/2014/main" id="{FE50D5CD-8EE7-6E49-9324-D95F1BF7716F}"/>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6" name="Oval 405">
                <a:extLst>
                  <a:ext uri="{FF2B5EF4-FFF2-40B4-BE49-F238E27FC236}">
                    <a16:creationId xmlns:a16="http://schemas.microsoft.com/office/drawing/2014/main" id="{F1670559-868E-AC43-8485-7A0CD3BBF6DD}"/>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7" name="Oval 406">
                <a:extLst>
                  <a:ext uri="{FF2B5EF4-FFF2-40B4-BE49-F238E27FC236}">
                    <a16:creationId xmlns:a16="http://schemas.microsoft.com/office/drawing/2014/main" id="{8A4D17F5-B8CC-454E-AAE6-2BB19366F797}"/>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8" name="Oval 407">
                <a:extLst>
                  <a:ext uri="{FF2B5EF4-FFF2-40B4-BE49-F238E27FC236}">
                    <a16:creationId xmlns:a16="http://schemas.microsoft.com/office/drawing/2014/main" id="{403FA7A9-CA8A-C246-9A8D-4B2D6CCB5BED}"/>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09" name="Oval 408">
                <a:extLst>
                  <a:ext uri="{FF2B5EF4-FFF2-40B4-BE49-F238E27FC236}">
                    <a16:creationId xmlns:a16="http://schemas.microsoft.com/office/drawing/2014/main" id="{914EE22A-B051-274B-B345-0D2FA2B1F1FD}"/>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0" name="Oval 409">
                <a:extLst>
                  <a:ext uri="{FF2B5EF4-FFF2-40B4-BE49-F238E27FC236}">
                    <a16:creationId xmlns:a16="http://schemas.microsoft.com/office/drawing/2014/main" id="{BDDD48E8-8884-574D-B570-D4559E5AC908}"/>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1" name="Oval 410">
                <a:extLst>
                  <a:ext uri="{FF2B5EF4-FFF2-40B4-BE49-F238E27FC236}">
                    <a16:creationId xmlns:a16="http://schemas.microsoft.com/office/drawing/2014/main" id="{111294A3-02F0-FC49-AD3B-E507B6D2BE99}"/>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2" name="Oval 411">
                <a:extLst>
                  <a:ext uri="{FF2B5EF4-FFF2-40B4-BE49-F238E27FC236}">
                    <a16:creationId xmlns:a16="http://schemas.microsoft.com/office/drawing/2014/main" id="{48731768-F3AB-8E49-A023-62B38772DB46}"/>
                  </a:ext>
                </a:extLst>
              </p:cNvPr>
              <p:cNvSpPr/>
              <p:nvPr/>
            </p:nvSpPr>
            <p:spPr>
              <a:xfrm>
                <a:off x="54864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3" name="Oval 412">
                <a:extLst>
                  <a:ext uri="{FF2B5EF4-FFF2-40B4-BE49-F238E27FC236}">
                    <a16:creationId xmlns:a16="http://schemas.microsoft.com/office/drawing/2014/main" id="{2BF851CC-F68B-9B4C-A58B-81DC812CDE0F}"/>
                  </a:ext>
                </a:extLst>
              </p:cNvPr>
              <p:cNvSpPr/>
              <p:nvPr/>
            </p:nvSpPr>
            <p:spPr>
              <a:xfrm>
                <a:off x="59436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4" name="Oval 413">
                <a:extLst>
                  <a:ext uri="{FF2B5EF4-FFF2-40B4-BE49-F238E27FC236}">
                    <a16:creationId xmlns:a16="http://schemas.microsoft.com/office/drawing/2014/main" id="{9D63C112-10DF-624C-8D85-74C0EA9ED444}"/>
                  </a:ext>
                </a:extLst>
              </p:cNvPr>
              <p:cNvSpPr/>
              <p:nvPr/>
            </p:nvSpPr>
            <p:spPr>
              <a:xfrm>
                <a:off x="64008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5" name="Oval 414">
                <a:extLst>
                  <a:ext uri="{FF2B5EF4-FFF2-40B4-BE49-F238E27FC236}">
                    <a16:creationId xmlns:a16="http://schemas.microsoft.com/office/drawing/2014/main" id="{447245FE-FD9D-CA40-8259-1603D9CEB6D8}"/>
                  </a:ext>
                </a:extLst>
              </p:cNvPr>
              <p:cNvSpPr/>
              <p:nvPr/>
            </p:nvSpPr>
            <p:spPr>
              <a:xfrm>
                <a:off x="68580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6" name="Oval 415">
                <a:extLst>
                  <a:ext uri="{FF2B5EF4-FFF2-40B4-BE49-F238E27FC236}">
                    <a16:creationId xmlns:a16="http://schemas.microsoft.com/office/drawing/2014/main" id="{CC79A9FE-3B4F-8445-A57E-FCB77904C8B2}"/>
                  </a:ext>
                </a:extLst>
              </p:cNvPr>
              <p:cNvSpPr/>
              <p:nvPr/>
            </p:nvSpPr>
            <p:spPr>
              <a:xfrm>
                <a:off x="73152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7" name="Oval 416">
                <a:extLst>
                  <a:ext uri="{FF2B5EF4-FFF2-40B4-BE49-F238E27FC236}">
                    <a16:creationId xmlns:a16="http://schemas.microsoft.com/office/drawing/2014/main" id="{530B1789-DEDE-5A4F-B6E8-2F2A76B4CCA5}"/>
                  </a:ext>
                </a:extLst>
              </p:cNvPr>
              <p:cNvSpPr/>
              <p:nvPr/>
            </p:nvSpPr>
            <p:spPr>
              <a:xfrm>
                <a:off x="54864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8" name="Oval 417">
                <a:extLst>
                  <a:ext uri="{FF2B5EF4-FFF2-40B4-BE49-F238E27FC236}">
                    <a16:creationId xmlns:a16="http://schemas.microsoft.com/office/drawing/2014/main" id="{25A88D22-A089-B446-90A4-D23E278BD77B}"/>
                  </a:ext>
                </a:extLst>
              </p:cNvPr>
              <p:cNvSpPr/>
              <p:nvPr/>
            </p:nvSpPr>
            <p:spPr>
              <a:xfrm>
                <a:off x="59436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19" name="Oval 418">
                <a:extLst>
                  <a:ext uri="{FF2B5EF4-FFF2-40B4-BE49-F238E27FC236}">
                    <a16:creationId xmlns:a16="http://schemas.microsoft.com/office/drawing/2014/main" id="{BE8D1DAB-6891-EF42-A2A3-F98009328A0C}"/>
                  </a:ext>
                </a:extLst>
              </p:cNvPr>
              <p:cNvSpPr/>
              <p:nvPr/>
            </p:nvSpPr>
            <p:spPr>
              <a:xfrm>
                <a:off x="64008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0" name="Oval 419">
                <a:extLst>
                  <a:ext uri="{FF2B5EF4-FFF2-40B4-BE49-F238E27FC236}">
                    <a16:creationId xmlns:a16="http://schemas.microsoft.com/office/drawing/2014/main" id="{D588EFFB-B1F6-594B-8932-B3E72E749BB6}"/>
                  </a:ext>
                </a:extLst>
              </p:cNvPr>
              <p:cNvSpPr/>
              <p:nvPr/>
            </p:nvSpPr>
            <p:spPr>
              <a:xfrm>
                <a:off x="68580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21" name="Oval 420">
                <a:extLst>
                  <a:ext uri="{FF2B5EF4-FFF2-40B4-BE49-F238E27FC236}">
                    <a16:creationId xmlns:a16="http://schemas.microsoft.com/office/drawing/2014/main" id="{D7A2543D-F2FA-2846-88E0-36744AC44107}"/>
                  </a:ext>
                </a:extLst>
              </p:cNvPr>
              <p:cNvSpPr/>
              <p:nvPr/>
            </p:nvSpPr>
            <p:spPr>
              <a:xfrm>
                <a:off x="73152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grpSp>
        <p:nvGrpSpPr>
          <p:cNvPr id="442" name="Group 441">
            <a:extLst>
              <a:ext uri="{FF2B5EF4-FFF2-40B4-BE49-F238E27FC236}">
                <a16:creationId xmlns:a16="http://schemas.microsoft.com/office/drawing/2014/main" id="{69B8068D-BF55-2445-AA62-170FB58B36DB}"/>
              </a:ext>
            </a:extLst>
          </p:cNvPr>
          <p:cNvGrpSpPr/>
          <p:nvPr/>
        </p:nvGrpSpPr>
        <p:grpSpPr>
          <a:xfrm>
            <a:off x="4859036" y="2404844"/>
            <a:ext cx="1414038" cy="1414038"/>
            <a:chOff x="4876800" y="1600199"/>
            <a:chExt cx="2819401" cy="2819401"/>
          </a:xfrm>
        </p:grpSpPr>
        <p:grpSp>
          <p:nvGrpSpPr>
            <p:cNvPr id="443" name="Group 442">
              <a:extLst>
                <a:ext uri="{FF2B5EF4-FFF2-40B4-BE49-F238E27FC236}">
                  <a16:creationId xmlns:a16="http://schemas.microsoft.com/office/drawing/2014/main" id="{D198D2CE-51A2-A441-BAC1-C5E8EA0E0648}"/>
                </a:ext>
              </a:extLst>
            </p:cNvPr>
            <p:cNvGrpSpPr/>
            <p:nvPr/>
          </p:nvGrpSpPr>
          <p:grpSpPr>
            <a:xfrm>
              <a:off x="5486400" y="3962400"/>
              <a:ext cx="2209800" cy="457200"/>
              <a:chOff x="5486400" y="3962400"/>
              <a:chExt cx="2209800" cy="457200"/>
            </a:xfrm>
          </p:grpSpPr>
          <p:sp>
            <p:nvSpPr>
              <p:cNvPr id="488" name="DRAM">
                <a:extLst>
                  <a:ext uri="{FF2B5EF4-FFF2-40B4-BE49-F238E27FC236}">
                    <a16:creationId xmlns:a16="http://schemas.microsoft.com/office/drawing/2014/main" id="{0678D576-D408-374F-BB1E-37E5E148221D}"/>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9" name="DRAM">
                <a:extLst>
                  <a:ext uri="{FF2B5EF4-FFF2-40B4-BE49-F238E27FC236}">
                    <a16:creationId xmlns:a16="http://schemas.microsoft.com/office/drawing/2014/main" id="{EF3D6B44-03F3-FA47-A211-89B88C1D8801}"/>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0" name="DRAM">
                <a:extLst>
                  <a:ext uri="{FF2B5EF4-FFF2-40B4-BE49-F238E27FC236}">
                    <a16:creationId xmlns:a16="http://schemas.microsoft.com/office/drawing/2014/main" id="{D7530F8D-26C2-C347-96FC-A67F07A00680}"/>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1" name="DRAM">
                <a:extLst>
                  <a:ext uri="{FF2B5EF4-FFF2-40B4-BE49-F238E27FC236}">
                    <a16:creationId xmlns:a16="http://schemas.microsoft.com/office/drawing/2014/main" id="{81C987C6-F8C8-D942-B797-54712625359A}"/>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92" name="DRAM">
                <a:extLst>
                  <a:ext uri="{FF2B5EF4-FFF2-40B4-BE49-F238E27FC236}">
                    <a16:creationId xmlns:a16="http://schemas.microsoft.com/office/drawing/2014/main" id="{5799F454-A959-5741-AE35-1BD49ED8E542}"/>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4" name="Group 443">
              <a:extLst>
                <a:ext uri="{FF2B5EF4-FFF2-40B4-BE49-F238E27FC236}">
                  <a16:creationId xmlns:a16="http://schemas.microsoft.com/office/drawing/2014/main" id="{16780B42-A788-A042-AB39-8DD97B532AF6}"/>
                </a:ext>
              </a:extLst>
            </p:cNvPr>
            <p:cNvGrpSpPr/>
            <p:nvPr/>
          </p:nvGrpSpPr>
          <p:grpSpPr>
            <a:xfrm>
              <a:off x="4876800" y="1600200"/>
              <a:ext cx="457200" cy="2209800"/>
              <a:chOff x="4876800" y="1600200"/>
              <a:chExt cx="457200" cy="2209800"/>
            </a:xfrm>
          </p:grpSpPr>
          <p:sp>
            <p:nvSpPr>
              <p:cNvPr id="483" name="DRAM">
                <a:extLst>
                  <a:ext uri="{FF2B5EF4-FFF2-40B4-BE49-F238E27FC236}">
                    <a16:creationId xmlns:a16="http://schemas.microsoft.com/office/drawing/2014/main" id="{900429D3-F700-B545-81E6-C863C38D624B}"/>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4" name="DRAM">
                <a:extLst>
                  <a:ext uri="{FF2B5EF4-FFF2-40B4-BE49-F238E27FC236}">
                    <a16:creationId xmlns:a16="http://schemas.microsoft.com/office/drawing/2014/main" id="{3BE8BAE2-67F2-004F-8688-652275D2FB1A}"/>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5" name="DRAM">
                <a:extLst>
                  <a:ext uri="{FF2B5EF4-FFF2-40B4-BE49-F238E27FC236}">
                    <a16:creationId xmlns:a16="http://schemas.microsoft.com/office/drawing/2014/main" id="{B468E5A2-4C92-F341-AF9F-C025BA07AF6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6" name="DRAM">
                <a:extLst>
                  <a:ext uri="{FF2B5EF4-FFF2-40B4-BE49-F238E27FC236}">
                    <a16:creationId xmlns:a16="http://schemas.microsoft.com/office/drawing/2014/main" id="{869B0F21-4DD9-9242-8C2D-5555525158CC}"/>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87" name="DRAM">
                <a:extLst>
                  <a:ext uri="{FF2B5EF4-FFF2-40B4-BE49-F238E27FC236}">
                    <a16:creationId xmlns:a16="http://schemas.microsoft.com/office/drawing/2014/main" id="{D75EC8AE-5B52-E64A-A8CB-7EE2D5BDA8FF}"/>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45" name="Group 444">
              <a:extLst>
                <a:ext uri="{FF2B5EF4-FFF2-40B4-BE49-F238E27FC236}">
                  <a16:creationId xmlns:a16="http://schemas.microsoft.com/office/drawing/2014/main" id="{C48ADD2C-8A28-0E4D-9B87-797E8D373E6A}"/>
                </a:ext>
              </a:extLst>
            </p:cNvPr>
            <p:cNvGrpSpPr/>
            <p:nvPr/>
          </p:nvGrpSpPr>
          <p:grpSpPr>
            <a:xfrm>
              <a:off x="5676900" y="1600199"/>
              <a:ext cx="1828800" cy="2362201"/>
              <a:chOff x="5676900" y="1170708"/>
              <a:chExt cx="1828800" cy="2791692"/>
            </a:xfrm>
          </p:grpSpPr>
          <p:cxnSp>
            <p:nvCxnSpPr>
              <p:cNvPr id="478" name="Straight Connector 477">
                <a:extLst>
                  <a:ext uri="{FF2B5EF4-FFF2-40B4-BE49-F238E27FC236}">
                    <a16:creationId xmlns:a16="http://schemas.microsoft.com/office/drawing/2014/main" id="{D5273E0E-2E69-C543-B299-7151560E4744}"/>
                  </a:ext>
                </a:extLst>
              </p:cNvPr>
              <p:cNvCxnSpPr>
                <a:cxnSpLocks/>
                <a:stCxn id="448" idx="0"/>
                <a:endCxn id="488"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32CB46B5-29CC-E640-B989-83C91A0F1DC6}"/>
                  </a:ext>
                </a:extLst>
              </p:cNvPr>
              <p:cNvCxnSpPr>
                <a:cxnSpLocks/>
                <a:stCxn id="450" idx="0"/>
                <a:endCxn id="490"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BE99638C-67B6-5344-B38C-BA715AC38263}"/>
                  </a:ext>
                </a:extLst>
              </p:cNvPr>
              <p:cNvCxnSpPr>
                <a:cxnSpLocks/>
                <a:stCxn id="451" idx="0"/>
                <a:endCxn id="491"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7FB28B8-39C8-6F46-84D4-8A26AE6E0CF8}"/>
                  </a:ext>
                </a:extLst>
              </p:cNvPr>
              <p:cNvCxnSpPr>
                <a:cxnSpLocks/>
                <a:stCxn id="452" idx="0"/>
                <a:endCxn id="492"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5DB3D965-AC2B-D64E-BC8C-316F3DA0E93A}"/>
                  </a:ext>
                </a:extLst>
              </p:cNvPr>
              <p:cNvCxnSpPr>
                <a:cxnSpLocks/>
                <a:stCxn id="449" idx="0"/>
                <a:endCxn id="489"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6" name="Group 445">
              <a:extLst>
                <a:ext uri="{FF2B5EF4-FFF2-40B4-BE49-F238E27FC236}">
                  <a16:creationId xmlns:a16="http://schemas.microsoft.com/office/drawing/2014/main" id="{A29A615E-F89D-A841-BF3B-7B6BFA18A1DA}"/>
                </a:ext>
              </a:extLst>
            </p:cNvPr>
            <p:cNvGrpSpPr/>
            <p:nvPr/>
          </p:nvGrpSpPr>
          <p:grpSpPr>
            <a:xfrm>
              <a:off x="5334000" y="1790700"/>
              <a:ext cx="2362201" cy="1828800"/>
              <a:chOff x="5333998" y="1790700"/>
              <a:chExt cx="2791691" cy="1828800"/>
            </a:xfrm>
          </p:grpSpPr>
          <p:cxnSp>
            <p:nvCxnSpPr>
              <p:cNvPr id="473" name="Straight Connector 472">
                <a:extLst>
                  <a:ext uri="{FF2B5EF4-FFF2-40B4-BE49-F238E27FC236}">
                    <a16:creationId xmlns:a16="http://schemas.microsoft.com/office/drawing/2014/main" id="{830CB917-365E-F643-BA30-E874848DB8A2}"/>
                  </a:ext>
                </a:extLst>
              </p:cNvPr>
              <p:cNvCxnSpPr>
                <a:cxnSpLocks/>
                <a:stCxn id="452" idx="6"/>
                <a:endCxn id="483"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FBE9D054-33AF-B143-96FD-890B3149E8CB}"/>
                  </a:ext>
                </a:extLst>
              </p:cNvPr>
              <p:cNvCxnSpPr>
                <a:cxnSpLocks/>
                <a:stCxn id="457" idx="6"/>
                <a:endCxn id="484"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FB5426AA-0D88-4241-A8FF-C378BCD21C4E}"/>
                  </a:ext>
                </a:extLst>
              </p:cNvPr>
              <p:cNvCxnSpPr>
                <a:cxnSpLocks/>
                <a:stCxn id="462" idx="6"/>
                <a:endCxn id="485"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C2B13EE8-91D5-CC45-8C9E-D56FB7F7BA01}"/>
                  </a:ext>
                </a:extLst>
              </p:cNvPr>
              <p:cNvCxnSpPr>
                <a:cxnSpLocks/>
                <a:stCxn id="467" idx="6"/>
                <a:endCxn id="486"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9B7FBB1A-D3BB-724A-9778-29263723AFA2}"/>
                  </a:ext>
                </a:extLst>
              </p:cNvPr>
              <p:cNvCxnSpPr>
                <a:cxnSpLocks/>
                <a:stCxn id="472" idx="6"/>
                <a:endCxn id="487"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13348C4C-7884-CB44-B7DE-A56D7A15844F}"/>
                </a:ext>
              </a:extLst>
            </p:cNvPr>
            <p:cNvGrpSpPr/>
            <p:nvPr/>
          </p:nvGrpSpPr>
          <p:grpSpPr>
            <a:xfrm>
              <a:off x="5486400" y="1600200"/>
              <a:ext cx="2209800" cy="2209800"/>
              <a:chOff x="5486400" y="1600200"/>
              <a:chExt cx="2209800" cy="2209800"/>
            </a:xfrm>
          </p:grpSpPr>
          <p:sp>
            <p:nvSpPr>
              <p:cNvPr id="448" name="Oval 447">
                <a:extLst>
                  <a:ext uri="{FF2B5EF4-FFF2-40B4-BE49-F238E27FC236}">
                    <a16:creationId xmlns:a16="http://schemas.microsoft.com/office/drawing/2014/main" id="{24C71FF8-3179-F14D-86F6-A1C637F1A2F4}"/>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49" name="Oval 448">
                <a:extLst>
                  <a:ext uri="{FF2B5EF4-FFF2-40B4-BE49-F238E27FC236}">
                    <a16:creationId xmlns:a16="http://schemas.microsoft.com/office/drawing/2014/main" id="{5BED9737-40F0-804A-B12A-C19DF7CEA3C3}"/>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0" name="Oval 449">
                <a:extLst>
                  <a:ext uri="{FF2B5EF4-FFF2-40B4-BE49-F238E27FC236}">
                    <a16:creationId xmlns:a16="http://schemas.microsoft.com/office/drawing/2014/main" id="{814C4FE6-8FDE-F44E-AE75-F03234EFFD74}"/>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1" name="Oval 450">
                <a:extLst>
                  <a:ext uri="{FF2B5EF4-FFF2-40B4-BE49-F238E27FC236}">
                    <a16:creationId xmlns:a16="http://schemas.microsoft.com/office/drawing/2014/main" id="{387778BC-760E-4844-B58B-FBAB72CAEACF}"/>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2" name="Oval 451">
                <a:extLst>
                  <a:ext uri="{FF2B5EF4-FFF2-40B4-BE49-F238E27FC236}">
                    <a16:creationId xmlns:a16="http://schemas.microsoft.com/office/drawing/2014/main" id="{06954692-01E8-364F-9096-547A9F0F1DCB}"/>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3" name="Oval 452">
                <a:extLst>
                  <a:ext uri="{FF2B5EF4-FFF2-40B4-BE49-F238E27FC236}">
                    <a16:creationId xmlns:a16="http://schemas.microsoft.com/office/drawing/2014/main" id="{BE7E0E99-EFBE-904A-87E7-32B675135F8A}"/>
                  </a:ext>
                </a:extLst>
              </p:cNvPr>
              <p:cNvSpPr/>
              <p:nvPr/>
            </p:nvSpPr>
            <p:spPr>
              <a:xfrm>
                <a:off x="54864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4" name="Oval 453">
                <a:extLst>
                  <a:ext uri="{FF2B5EF4-FFF2-40B4-BE49-F238E27FC236}">
                    <a16:creationId xmlns:a16="http://schemas.microsoft.com/office/drawing/2014/main" id="{2229678A-3CFC-2E48-A46F-EB5C710DF52A}"/>
                  </a:ext>
                </a:extLst>
              </p:cNvPr>
              <p:cNvSpPr/>
              <p:nvPr/>
            </p:nvSpPr>
            <p:spPr>
              <a:xfrm>
                <a:off x="59436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5" name="Oval 454">
                <a:extLst>
                  <a:ext uri="{FF2B5EF4-FFF2-40B4-BE49-F238E27FC236}">
                    <a16:creationId xmlns:a16="http://schemas.microsoft.com/office/drawing/2014/main" id="{52BEC7C7-BDB5-0E45-B194-02F9D064F9BC}"/>
                  </a:ext>
                </a:extLst>
              </p:cNvPr>
              <p:cNvSpPr/>
              <p:nvPr/>
            </p:nvSpPr>
            <p:spPr>
              <a:xfrm>
                <a:off x="64008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6" name="Oval 455">
                <a:extLst>
                  <a:ext uri="{FF2B5EF4-FFF2-40B4-BE49-F238E27FC236}">
                    <a16:creationId xmlns:a16="http://schemas.microsoft.com/office/drawing/2014/main" id="{9AFA80CE-EF96-D14E-94E6-38E92D53DEF9}"/>
                  </a:ext>
                </a:extLst>
              </p:cNvPr>
              <p:cNvSpPr/>
              <p:nvPr/>
            </p:nvSpPr>
            <p:spPr>
              <a:xfrm>
                <a:off x="68580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7" name="Oval 456">
                <a:extLst>
                  <a:ext uri="{FF2B5EF4-FFF2-40B4-BE49-F238E27FC236}">
                    <a16:creationId xmlns:a16="http://schemas.microsoft.com/office/drawing/2014/main" id="{DEECA570-AE76-1B4A-99B4-0FC906931064}"/>
                  </a:ext>
                </a:extLst>
              </p:cNvPr>
              <p:cNvSpPr/>
              <p:nvPr/>
            </p:nvSpPr>
            <p:spPr>
              <a:xfrm>
                <a:off x="7315200" y="2057400"/>
                <a:ext cx="381000" cy="381000"/>
              </a:xfrm>
              <a:prstGeom prst="ellipse">
                <a:avLst/>
              </a:prstGeom>
              <a:solidFill>
                <a:srgbClr val="1A82C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8" name="Oval 457">
                <a:extLst>
                  <a:ext uri="{FF2B5EF4-FFF2-40B4-BE49-F238E27FC236}">
                    <a16:creationId xmlns:a16="http://schemas.microsoft.com/office/drawing/2014/main" id="{628374C7-FC57-5B42-B1DE-FA1FB56CCDCA}"/>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59" name="Oval 458">
                <a:extLst>
                  <a:ext uri="{FF2B5EF4-FFF2-40B4-BE49-F238E27FC236}">
                    <a16:creationId xmlns:a16="http://schemas.microsoft.com/office/drawing/2014/main" id="{80F7262C-9673-4B40-A4AE-4BA8B0B0CA34}"/>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0" name="Oval 459">
                <a:extLst>
                  <a:ext uri="{FF2B5EF4-FFF2-40B4-BE49-F238E27FC236}">
                    <a16:creationId xmlns:a16="http://schemas.microsoft.com/office/drawing/2014/main" id="{7F3ADF92-BBB6-1148-819E-571498015E80}"/>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1" name="Oval 460">
                <a:extLst>
                  <a:ext uri="{FF2B5EF4-FFF2-40B4-BE49-F238E27FC236}">
                    <a16:creationId xmlns:a16="http://schemas.microsoft.com/office/drawing/2014/main" id="{A0C1A5B2-2187-A44A-9655-0793CDEADDFB}"/>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462" name="Oval 461">
                <a:extLst>
                  <a:ext uri="{FF2B5EF4-FFF2-40B4-BE49-F238E27FC236}">
                    <a16:creationId xmlns:a16="http://schemas.microsoft.com/office/drawing/2014/main" id="{479B3574-7BF1-B144-9945-92FBFA41E6D8}"/>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463" name="Oval 462">
                <a:extLst>
                  <a:ext uri="{FF2B5EF4-FFF2-40B4-BE49-F238E27FC236}">
                    <a16:creationId xmlns:a16="http://schemas.microsoft.com/office/drawing/2014/main" id="{DED774DC-06AE-9D48-86FC-A00763484136}"/>
                  </a:ext>
                </a:extLst>
              </p:cNvPr>
              <p:cNvSpPr/>
              <p:nvPr/>
            </p:nvSpPr>
            <p:spPr>
              <a:xfrm>
                <a:off x="54864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a:ln>
                    <a:noFill/>
                  </a:ln>
                  <a:solidFill>
                    <a:srgbClr val="FFFFFF"/>
                  </a:solidFill>
                  <a:effectLst/>
                  <a:uLnTx/>
                  <a:uFillTx/>
                  <a:latin typeface="Avenir Next" panose="020B0503020202020204" pitchFamily="34" charset="0"/>
                </a:endParaRPr>
              </a:p>
            </p:txBody>
          </p:sp>
          <p:sp>
            <p:nvSpPr>
              <p:cNvPr id="464" name="Oval 463">
                <a:extLst>
                  <a:ext uri="{FF2B5EF4-FFF2-40B4-BE49-F238E27FC236}">
                    <a16:creationId xmlns:a16="http://schemas.microsoft.com/office/drawing/2014/main" id="{7B2A9E4B-44A2-164B-B1DB-443A919613CC}"/>
                  </a:ext>
                </a:extLst>
              </p:cNvPr>
              <p:cNvSpPr/>
              <p:nvPr/>
            </p:nvSpPr>
            <p:spPr>
              <a:xfrm>
                <a:off x="59436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a:ln>
                    <a:noFill/>
                  </a:ln>
                  <a:solidFill>
                    <a:srgbClr val="FFFFFF"/>
                  </a:solidFill>
                  <a:effectLst/>
                  <a:uLnTx/>
                  <a:uFillTx/>
                  <a:latin typeface="Avenir Next" panose="020B0503020202020204" pitchFamily="34" charset="0"/>
                </a:endParaRPr>
              </a:p>
            </p:txBody>
          </p:sp>
          <p:sp>
            <p:nvSpPr>
              <p:cNvPr id="465" name="Oval 464">
                <a:extLst>
                  <a:ext uri="{FF2B5EF4-FFF2-40B4-BE49-F238E27FC236}">
                    <a16:creationId xmlns:a16="http://schemas.microsoft.com/office/drawing/2014/main" id="{829FDD50-D31C-2540-9085-DB8414EF4E8E}"/>
                  </a:ext>
                </a:extLst>
              </p:cNvPr>
              <p:cNvSpPr/>
              <p:nvPr/>
            </p:nvSpPr>
            <p:spPr>
              <a:xfrm>
                <a:off x="64008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a:ln>
                    <a:noFill/>
                  </a:ln>
                  <a:solidFill>
                    <a:srgbClr val="FFFFFF"/>
                  </a:solidFill>
                  <a:effectLst/>
                  <a:uLnTx/>
                  <a:uFillTx/>
                  <a:latin typeface="Avenir Next" panose="020B0503020202020204" pitchFamily="34" charset="0"/>
                </a:endParaRPr>
              </a:p>
            </p:txBody>
          </p:sp>
          <p:sp>
            <p:nvSpPr>
              <p:cNvPr id="466" name="Oval 465">
                <a:extLst>
                  <a:ext uri="{FF2B5EF4-FFF2-40B4-BE49-F238E27FC236}">
                    <a16:creationId xmlns:a16="http://schemas.microsoft.com/office/drawing/2014/main" id="{5E7C2804-8644-B746-835C-D065FA8D5405}"/>
                  </a:ext>
                </a:extLst>
              </p:cNvPr>
              <p:cNvSpPr/>
              <p:nvPr/>
            </p:nvSpPr>
            <p:spPr>
              <a:xfrm>
                <a:off x="68580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a:ln>
                    <a:noFill/>
                  </a:ln>
                  <a:solidFill>
                    <a:srgbClr val="FFFFFF"/>
                  </a:solidFill>
                  <a:effectLst/>
                  <a:uLnTx/>
                  <a:uFillTx/>
                  <a:latin typeface="Avenir Next" panose="020B0503020202020204" pitchFamily="34" charset="0"/>
                </a:endParaRPr>
              </a:p>
            </p:txBody>
          </p:sp>
          <p:sp>
            <p:nvSpPr>
              <p:cNvPr id="467" name="Oval 466">
                <a:extLst>
                  <a:ext uri="{FF2B5EF4-FFF2-40B4-BE49-F238E27FC236}">
                    <a16:creationId xmlns:a16="http://schemas.microsoft.com/office/drawing/2014/main" id="{87C05D59-E623-A04A-80B1-E6FFE75C92D6}"/>
                  </a:ext>
                </a:extLst>
              </p:cNvPr>
              <p:cNvSpPr/>
              <p:nvPr/>
            </p:nvSpPr>
            <p:spPr>
              <a:xfrm>
                <a:off x="73152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a:ln>
                    <a:noFill/>
                  </a:ln>
                  <a:solidFill>
                    <a:srgbClr val="FFFFFF"/>
                  </a:solidFill>
                  <a:effectLst/>
                  <a:uLnTx/>
                  <a:uFillTx/>
                  <a:latin typeface="Avenir Next" panose="020B0503020202020204" pitchFamily="34" charset="0"/>
                </a:endParaRPr>
              </a:p>
            </p:txBody>
          </p:sp>
          <p:sp>
            <p:nvSpPr>
              <p:cNvPr id="468" name="Oval 467">
                <a:extLst>
                  <a:ext uri="{FF2B5EF4-FFF2-40B4-BE49-F238E27FC236}">
                    <a16:creationId xmlns:a16="http://schemas.microsoft.com/office/drawing/2014/main" id="{3267DF9E-FA37-7D44-9F34-901B4C4F4D7B}"/>
                  </a:ext>
                </a:extLst>
              </p:cNvPr>
              <p:cNvSpPr/>
              <p:nvPr/>
            </p:nvSpPr>
            <p:spPr>
              <a:xfrm>
                <a:off x="54864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a:ln>
                    <a:noFill/>
                  </a:ln>
                  <a:solidFill>
                    <a:srgbClr val="FFFFFF"/>
                  </a:solidFill>
                  <a:effectLst/>
                  <a:uLnTx/>
                  <a:uFillTx/>
                  <a:latin typeface="Avenir Next" panose="020B0503020202020204" pitchFamily="34" charset="0"/>
                </a:endParaRPr>
              </a:p>
            </p:txBody>
          </p:sp>
          <p:sp>
            <p:nvSpPr>
              <p:cNvPr id="469" name="Oval 468">
                <a:extLst>
                  <a:ext uri="{FF2B5EF4-FFF2-40B4-BE49-F238E27FC236}">
                    <a16:creationId xmlns:a16="http://schemas.microsoft.com/office/drawing/2014/main" id="{4B23D1B3-4F53-D54D-8431-CF0A97582A40}"/>
                  </a:ext>
                </a:extLst>
              </p:cNvPr>
              <p:cNvSpPr/>
              <p:nvPr/>
            </p:nvSpPr>
            <p:spPr>
              <a:xfrm>
                <a:off x="59436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a:ln>
                    <a:noFill/>
                  </a:ln>
                  <a:solidFill>
                    <a:srgbClr val="FFFFFF"/>
                  </a:solidFill>
                  <a:effectLst/>
                  <a:uLnTx/>
                  <a:uFillTx/>
                  <a:latin typeface="Avenir Next" panose="020B0503020202020204" pitchFamily="34" charset="0"/>
                </a:endParaRPr>
              </a:p>
            </p:txBody>
          </p:sp>
          <p:sp>
            <p:nvSpPr>
              <p:cNvPr id="470" name="Oval 469">
                <a:extLst>
                  <a:ext uri="{FF2B5EF4-FFF2-40B4-BE49-F238E27FC236}">
                    <a16:creationId xmlns:a16="http://schemas.microsoft.com/office/drawing/2014/main" id="{2D6333D6-7104-384F-AF49-E796BD27E384}"/>
                  </a:ext>
                </a:extLst>
              </p:cNvPr>
              <p:cNvSpPr/>
              <p:nvPr/>
            </p:nvSpPr>
            <p:spPr>
              <a:xfrm>
                <a:off x="64008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a:ln>
                    <a:noFill/>
                  </a:ln>
                  <a:solidFill>
                    <a:srgbClr val="FFFFFF"/>
                  </a:solidFill>
                  <a:effectLst/>
                  <a:uLnTx/>
                  <a:uFillTx/>
                  <a:latin typeface="Avenir Next" panose="020B0503020202020204" pitchFamily="34" charset="0"/>
                </a:endParaRPr>
              </a:p>
            </p:txBody>
          </p:sp>
          <p:sp>
            <p:nvSpPr>
              <p:cNvPr id="471" name="Oval 470">
                <a:extLst>
                  <a:ext uri="{FF2B5EF4-FFF2-40B4-BE49-F238E27FC236}">
                    <a16:creationId xmlns:a16="http://schemas.microsoft.com/office/drawing/2014/main" id="{F6EE3721-CE27-C448-A382-4681B02FBCF6}"/>
                  </a:ext>
                </a:extLst>
              </p:cNvPr>
              <p:cNvSpPr/>
              <p:nvPr/>
            </p:nvSpPr>
            <p:spPr>
              <a:xfrm>
                <a:off x="68580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a:ln>
                    <a:noFill/>
                  </a:ln>
                  <a:solidFill>
                    <a:srgbClr val="FFFFFF"/>
                  </a:solidFill>
                  <a:effectLst/>
                  <a:uLnTx/>
                  <a:uFillTx/>
                  <a:latin typeface="Avenir Next" panose="020B0503020202020204" pitchFamily="34" charset="0"/>
                </a:endParaRPr>
              </a:p>
            </p:txBody>
          </p:sp>
          <p:sp>
            <p:nvSpPr>
              <p:cNvPr id="472" name="Oval 471">
                <a:extLst>
                  <a:ext uri="{FF2B5EF4-FFF2-40B4-BE49-F238E27FC236}">
                    <a16:creationId xmlns:a16="http://schemas.microsoft.com/office/drawing/2014/main" id="{DB8D1C2C-8531-384A-A4CD-73FF528A9A53}"/>
                  </a:ext>
                </a:extLst>
              </p:cNvPr>
              <p:cNvSpPr/>
              <p:nvPr/>
            </p:nvSpPr>
            <p:spPr>
              <a:xfrm>
                <a:off x="73152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dirty="0">
                  <a:ln>
                    <a:noFill/>
                  </a:ln>
                  <a:solidFill>
                    <a:srgbClr val="FFFFFF"/>
                  </a:solidFill>
                  <a:effectLst/>
                  <a:uLnTx/>
                  <a:uFillTx/>
                  <a:latin typeface="Avenir Next" panose="020B0503020202020204" pitchFamily="34" charset="0"/>
                </a:endParaRPr>
              </a:p>
            </p:txBody>
          </p:sp>
        </p:grpSp>
      </p:grpSp>
      <p:grpSp>
        <p:nvGrpSpPr>
          <p:cNvPr id="493" name="Group 492">
            <a:extLst>
              <a:ext uri="{FF2B5EF4-FFF2-40B4-BE49-F238E27FC236}">
                <a16:creationId xmlns:a16="http://schemas.microsoft.com/office/drawing/2014/main" id="{C18E73BE-3676-6C47-99A2-2502C0DABE65}"/>
              </a:ext>
            </a:extLst>
          </p:cNvPr>
          <p:cNvGrpSpPr/>
          <p:nvPr/>
        </p:nvGrpSpPr>
        <p:grpSpPr>
          <a:xfrm>
            <a:off x="6416564" y="2404844"/>
            <a:ext cx="1414038" cy="1414038"/>
            <a:chOff x="4876800" y="1600199"/>
            <a:chExt cx="2819401" cy="2819401"/>
          </a:xfrm>
        </p:grpSpPr>
        <p:grpSp>
          <p:nvGrpSpPr>
            <p:cNvPr id="494" name="Group 493">
              <a:extLst>
                <a:ext uri="{FF2B5EF4-FFF2-40B4-BE49-F238E27FC236}">
                  <a16:creationId xmlns:a16="http://schemas.microsoft.com/office/drawing/2014/main" id="{7A31BB98-6CE6-844D-B7DE-C384980CF0C5}"/>
                </a:ext>
              </a:extLst>
            </p:cNvPr>
            <p:cNvGrpSpPr/>
            <p:nvPr/>
          </p:nvGrpSpPr>
          <p:grpSpPr>
            <a:xfrm>
              <a:off x="5486400" y="3962400"/>
              <a:ext cx="2209800" cy="457200"/>
              <a:chOff x="5486400" y="3962400"/>
              <a:chExt cx="2209800" cy="457200"/>
            </a:xfrm>
          </p:grpSpPr>
          <p:sp>
            <p:nvSpPr>
              <p:cNvPr id="539" name="DRAM">
                <a:extLst>
                  <a:ext uri="{FF2B5EF4-FFF2-40B4-BE49-F238E27FC236}">
                    <a16:creationId xmlns:a16="http://schemas.microsoft.com/office/drawing/2014/main" id="{9A1BD144-AEC9-3045-83AB-BD0ABC7379C5}"/>
                  </a:ext>
                </a:extLst>
              </p:cNvPr>
              <p:cNvSpPr/>
              <p:nvPr/>
            </p:nvSpPr>
            <p:spPr>
              <a:xfrm>
                <a:off x="54864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0" name="DRAM">
                <a:extLst>
                  <a:ext uri="{FF2B5EF4-FFF2-40B4-BE49-F238E27FC236}">
                    <a16:creationId xmlns:a16="http://schemas.microsoft.com/office/drawing/2014/main" id="{761EC13D-6A91-7444-AD80-A8BAB533BA95}"/>
                  </a:ext>
                </a:extLst>
              </p:cNvPr>
              <p:cNvSpPr/>
              <p:nvPr/>
            </p:nvSpPr>
            <p:spPr>
              <a:xfrm>
                <a:off x="59436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1" name="DRAM">
                <a:extLst>
                  <a:ext uri="{FF2B5EF4-FFF2-40B4-BE49-F238E27FC236}">
                    <a16:creationId xmlns:a16="http://schemas.microsoft.com/office/drawing/2014/main" id="{0C4B4D74-9199-0D49-85BF-D3B0AE5A0A9C}"/>
                  </a:ext>
                </a:extLst>
              </p:cNvPr>
              <p:cNvSpPr/>
              <p:nvPr/>
            </p:nvSpPr>
            <p:spPr>
              <a:xfrm>
                <a:off x="64008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2" name="DRAM">
                <a:extLst>
                  <a:ext uri="{FF2B5EF4-FFF2-40B4-BE49-F238E27FC236}">
                    <a16:creationId xmlns:a16="http://schemas.microsoft.com/office/drawing/2014/main" id="{CF958D15-7F01-4148-8183-4CDE60D57BB0}"/>
                  </a:ext>
                </a:extLst>
              </p:cNvPr>
              <p:cNvSpPr/>
              <p:nvPr/>
            </p:nvSpPr>
            <p:spPr>
              <a:xfrm>
                <a:off x="68580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43" name="DRAM">
                <a:extLst>
                  <a:ext uri="{FF2B5EF4-FFF2-40B4-BE49-F238E27FC236}">
                    <a16:creationId xmlns:a16="http://schemas.microsoft.com/office/drawing/2014/main" id="{22072E6E-43C3-434E-85B9-1734A3DA3CC8}"/>
                  </a:ext>
                </a:extLst>
              </p:cNvPr>
              <p:cNvSpPr/>
              <p:nvPr/>
            </p:nvSpPr>
            <p:spPr>
              <a:xfrm>
                <a:off x="7315200" y="39624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5" name="Group 494">
              <a:extLst>
                <a:ext uri="{FF2B5EF4-FFF2-40B4-BE49-F238E27FC236}">
                  <a16:creationId xmlns:a16="http://schemas.microsoft.com/office/drawing/2014/main" id="{C85E57FF-417D-1244-90BE-91B56947ED6A}"/>
                </a:ext>
              </a:extLst>
            </p:cNvPr>
            <p:cNvGrpSpPr/>
            <p:nvPr/>
          </p:nvGrpSpPr>
          <p:grpSpPr>
            <a:xfrm>
              <a:off x="4876800" y="1600200"/>
              <a:ext cx="457200" cy="2209800"/>
              <a:chOff x="4876800" y="1600200"/>
              <a:chExt cx="457200" cy="2209800"/>
            </a:xfrm>
          </p:grpSpPr>
          <p:sp>
            <p:nvSpPr>
              <p:cNvPr id="534" name="DRAM">
                <a:extLst>
                  <a:ext uri="{FF2B5EF4-FFF2-40B4-BE49-F238E27FC236}">
                    <a16:creationId xmlns:a16="http://schemas.microsoft.com/office/drawing/2014/main" id="{AA216CB4-B04A-F641-B4A2-54AE2C718F39}"/>
                  </a:ext>
                </a:extLst>
              </p:cNvPr>
              <p:cNvSpPr/>
              <p:nvPr/>
            </p:nvSpPr>
            <p:spPr>
              <a:xfrm rot="5400000">
                <a:off x="4914900" y="15621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5" name="DRAM">
                <a:extLst>
                  <a:ext uri="{FF2B5EF4-FFF2-40B4-BE49-F238E27FC236}">
                    <a16:creationId xmlns:a16="http://schemas.microsoft.com/office/drawing/2014/main" id="{CF772D57-1478-674C-9626-DBB9A5139FE0}"/>
                  </a:ext>
                </a:extLst>
              </p:cNvPr>
              <p:cNvSpPr/>
              <p:nvPr/>
            </p:nvSpPr>
            <p:spPr>
              <a:xfrm rot="5400000">
                <a:off x="4914900" y="20193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6" name="DRAM">
                <a:extLst>
                  <a:ext uri="{FF2B5EF4-FFF2-40B4-BE49-F238E27FC236}">
                    <a16:creationId xmlns:a16="http://schemas.microsoft.com/office/drawing/2014/main" id="{2DB3F5F4-4E6C-2C4B-87DB-6CDC6AE700CF}"/>
                  </a:ext>
                </a:extLst>
              </p:cNvPr>
              <p:cNvSpPr/>
              <p:nvPr/>
            </p:nvSpPr>
            <p:spPr>
              <a:xfrm rot="5400000">
                <a:off x="4914900" y="24765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7" name="DRAM">
                <a:extLst>
                  <a:ext uri="{FF2B5EF4-FFF2-40B4-BE49-F238E27FC236}">
                    <a16:creationId xmlns:a16="http://schemas.microsoft.com/office/drawing/2014/main" id="{C621CC86-C337-CB4E-8947-45BF29EB84DA}"/>
                  </a:ext>
                </a:extLst>
              </p:cNvPr>
              <p:cNvSpPr/>
              <p:nvPr/>
            </p:nvSpPr>
            <p:spPr>
              <a:xfrm rot="5400000">
                <a:off x="4914900" y="29337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38" name="DRAM">
                <a:extLst>
                  <a:ext uri="{FF2B5EF4-FFF2-40B4-BE49-F238E27FC236}">
                    <a16:creationId xmlns:a16="http://schemas.microsoft.com/office/drawing/2014/main" id="{29C4F183-DFE7-E044-BFF0-3D5499757A44}"/>
                  </a:ext>
                </a:extLst>
              </p:cNvPr>
              <p:cNvSpPr/>
              <p:nvPr/>
            </p:nvSpPr>
            <p:spPr>
              <a:xfrm rot="5400000">
                <a:off x="4914900" y="3390900"/>
                <a:ext cx="381000" cy="457200"/>
              </a:xfrm>
              <a:prstGeom prst="roundRect">
                <a:avLst>
                  <a:gd name="adj" fmla="val 11319"/>
                </a:avLst>
              </a:prstGeom>
              <a:solidFill>
                <a:schemeClr val="tx1">
                  <a:lumMod val="65000"/>
                  <a:lumOff val="35000"/>
                </a:schemeClr>
              </a:solidFill>
              <a:ln w="127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nvGrpSpPr>
            <p:cNvPr id="496" name="Group 495">
              <a:extLst>
                <a:ext uri="{FF2B5EF4-FFF2-40B4-BE49-F238E27FC236}">
                  <a16:creationId xmlns:a16="http://schemas.microsoft.com/office/drawing/2014/main" id="{6F02C8AE-47E3-B04D-9F06-83FA57235803}"/>
                </a:ext>
              </a:extLst>
            </p:cNvPr>
            <p:cNvGrpSpPr/>
            <p:nvPr/>
          </p:nvGrpSpPr>
          <p:grpSpPr>
            <a:xfrm>
              <a:off x="5676900" y="1600199"/>
              <a:ext cx="1828800" cy="2362201"/>
              <a:chOff x="5676900" y="1170708"/>
              <a:chExt cx="1828800" cy="2791692"/>
            </a:xfrm>
          </p:grpSpPr>
          <p:cxnSp>
            <p:nvCxnSpPr>
              <p:cNvPr id="529" name="Straight Connector 528">
                <a:extLst>
                  <a:ext uri="{FF2B5EF4-FFF2-40B4-BE49-F238E27FC236}">
                    <a16:creationId xmlns:a16="http://schemas.microsoft.com/office/drawing/2014/main" id="{6882D6E4-207C-FF43-96BB-B4FA7C67D369}"/>
                  </a:ext>
                </a:extLst>
              </p:cNvPr>
              <p:cNvCxnSpPr>
                <a:cxnSpLocks/>
                <a:stCxn id="499" idx="0"/>
                <a:endCxn id="539" idx="0"/>
              </p:cNvCxnSpPr>
              <p:nvPr/>
            </p:nvCxnSpPr>
            <p:spPr>
              <a:xfrm>
                <a:off x="56769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CAC2B23-36F6-6741-ADEF-63BBFDE1ED87}"/>
                  </a:ext>
                </a:extLst>
              </p:cNvPr>
              <p:cNvCxnSpPr>
                <a:cxnSpLocks/>
                <a:stCxn id="501" idx="0"/>
                <a:endCxn id="541" idx="0"/>
              </p:cNvCxnSpPr>
              <p:nvPr/>
            </p:nvCxnSpPr>
            <p:spPr>
              <a:xfrm>
                <a:off x="6591299"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FCD623BC-66BA-F048-B770-A953F02FFB33}"/>
                  </a:ext>
                </a:extLst>
              </p:cNvPr>
              <p:cNvCxnSpPr>
                <a:cxnSpLocks/>
                <a:stCxn id="502" idx="0"/>
                <a:endCxn id="542" idx="0"/>
              </p:cNvCxnSpPr>
              <p:nvPr/>
            </p:nvCxnSpPr>
            <p:spPr>
              <a:xfrm>
                <a:off x="70485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96B040DB-DCA8-5A4D-AB95-17BC0EE776BF}"/>
                  </a:ext>
                </a:extLst>
              </p:cNvPr>
              <p:cNvCxnSpPr>
                <a:cxnSpLocks/>
                <a:stCxn id="503" idx="0"/>
                <a:endCxn id="543" idx="0"/>
              </p:cNvCxnSpPr>
              <p:nvPr/>
            </p:nvCxnSpPr>
            <p:spPr>
              <a:xfrm>
                <a:off x="7505700" y="1170710"/>
                <a:ext cx="0" cy="279169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062CCD-ADCA-6540-B2EA-E01E5B870645}"/>
                  </a:ext>
                </a:extLst>
              </p:cNvPr>
              <p:cNvCxnSpPr>
                <a:cxnSpLocks/>
                <a:stCxn id="500" idx="0"/>
                <a:endCxn id="540" idx="0"/>
              </p:cNvCxnSpPr>
              <p:nvPr/>
            </p:nvCxnSpPr>
            <p:spPr>
              <a:xfrm>
                <a:off x="6134100" y="1170708"/>
                <a:ext cx="0" cy="279169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4DD6419A-00B2-5C4E-A3DB-44B953F63562}"/>
                </a:ext>
              </a:extLst>
            </p:cNvPr>
            <p:cNvGrpSpPr/>
            <p:nvPr/>
          </p:nvGrpSpPr>
          <p:grpSpPr>
            <a:xfrm>
              <a:off x="5334000" y="1790700"/>
              <a:ext cx="2362201" cy="1828800"/>
              <a:chOff x="5333998" y="1790700"/>
              <a:chExt cx="2791691" cy="1828800"/>
            </a:xfrm>
          </p:grpSpPr>
          <p:cxnSp>
            <p:nvCxnSpPr>
              <p:cNvPr id="524" name="Straight Connector 523">
                <a:extLst>
                  <a:ext uri="{FF2B5EF4-FFF2-40B4-BE49-F238E27FC236}">
                    <a16:creationId xmlns:a16="http://schemas.microsoft.com/office/drawing/2014/main" id="{EE5C0398-A720-3144-9F53-7CD4C82BA66B}"/>
                  </a:ext>
                </a:extLst>
              </p:cNvPr>
              <p:cNvCxnSpPr>
                <a:cxnSpLocks/>
                <a:stCxn id="503" idx="6"/>
                <a:endCxn id="534" idx="0"/>
              </p:cNvCxnSpPr>
              <p:nvPr/>
            </p:nvCxnSpPr>
            <p:spPr>
              <a:xfrm flipH="1">
                <a:off x="5333998" y="17907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05BF3662-E368-8449-92EE-28F646654D3C}"/>
                  </a:ext>
                </a:extLst>
              </p:cNvPr>
              <p:cNvCxnSpPr>
                <a:cxnSpLocks/>
                <a:stCxn id="508" idx="6"/>
                <a:endCxn id="535" idx="0"/>
              </p:cNvCxnSpPr>
              <p:nvPr/>
            </p:nvCxnSpPr>
            <p:spPr>
              <a:xfrm flipH="1">
                <a:off x="5333998" y="22478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05E8873-0C5E-B148-9C8D-50E3D14F67A1}"/>
                  </a:ext>
                </a:extLst>
              </p:cNvPr>
              <p:cNvCxnSpPr>
                <a:cxnSpLocks/>
                <a:stCxn id="513" idx="6"/>
                <a:endCxn id="536" idx="0"/>
              </p:cNvCxnSpPr>
              <p:nvPr/>
            </p:nvCxnSpPr>
            <p:spPr>
              <a:xfrm flipH="1">
                <a:off x="5333998" y="2705100"/>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74BFC937-2623-664B-A013-E49100192E53}"/>
                  </a:ext>
                </a:extLst>
              </p:cNvPr>
              <p:cNvCxnSpPr>
                <a:cxnSpLocks/>
                <a:stCxn id="518" idx="6"/>
                <a:endCxn id="537" idx="0"/>
              </p:cNvCxnSpPr>
              <p:nvPr/>
            </p:nvCxnSpPr>
            <p:spPr>
              <a:xfrm flipH="1">
                <a:off x="5333998" y="3162299"/>
                <a:ext cx="2791691" cy="2"/>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5F24BADA-BF50-4E4D-A5EF-FA03570CB6E3}"/>
                  </a:ext>
                </a:extLst>
              </p:cNvPr>
              <p:cNvCxnSpPr>
                <a:cxnSpLocks/>
                <a:stCxn id="523" idx="6"/>
                <a:endCxn id="538" idx="0"/>
              </p:cNvCxnSpPr>
              <p:nvPr/>
            </p:nvCxnSpPr>
            <p:spPr>
              <a:xfrm flipH="1">
                <a:off x="5333998" y="3619500"/>
                <a:ext cx="2791691" cy="0"/>
              </a:xfrm>
              <a:prstGeom prst="line">
                <a:avLst/>
              </a:prstGeom>
              <a:solidFill>
                <a:schemeClr val="tx1">
                  <a:lumMod val="65000"/>
                  <a:lumOff val="35000"/>
                </a:schemeClr>
              </a:solidFill>
              <a:ln w="127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E2506A27-9906-1748-BAE5-CFC7FC41AC47}"/>
                </a:ext>
              </a:extLst>
            </p:cNvPr>
            <p:cNvGrpSpPr/>
            <p:nvPr/>
          </p:nvGrpSpPr>
          <p:grpSpPr>
            <a:xfrm>
              <a:off x="5486400" y="1600200"/>
              <a:ext cx="2209800" cy="2209800"/>
              <a:chOff x="5486400" y="1600200"/>
              <a:chExt cx="2209800" cy="2209800"/>
            </a:xfrm>
          </p:grpSpPr>
          <p:sp>
            <p:nvSpPr>
              <p:cNvPr id="499" name="Oval 498">
                <a:extLst>
                  <a:ext uri="{FF2B5EF4-FFF2-40B4-BE49-F238E27FC236}">
                    <a16:creationId xmlns:a16="http://schemas.microsoft.com/office/drawing/2014/main" id="{648A249F-2317-DC44-A18D-5B28FA7EB2D4}"/>
                  </a:ext>
                </a:extLst>
              </p:cNvPr>
              <p:cNvSpPr/>
              <p:nvPr/>
            </p:nvSpPr>
            <p:spPr>
              <a:xfrm>
                <a:off x="54864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0" name="Oval 499">
                <a:extLst>
                  <a:ext uri="{FF2B5EF4-FFF2-40B4-BE49-F238E27FC236}">
                    <a16:creationId xmlns:a16="http://schemas.microsoft.com/office/drawing/2014/main" id="{7935AB27-9CDE-5F49-B3EC-591AB75293B4}"/>
                  </a:ext>
                </a:extLst>
              </p:cNvPr>
              <p:cNvSpPr/>
              <p:nvPr/>
            </p:nvSpPr>
            <p:spPr>
              <a:xfrm>
                <a:off x="59436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1" name="Oval 500">
                <a:extLst>
                  <a:ext uri="{FF2B5EF4-FFF2-40B4-BE49-F238E27FC236}">
                    <a16:creationId xmlns:a16="http://schemas.microsoft.com/office/drawing/2014/main" id="{FBFEF2F0-CADA-3A46-A933-2B122B7EF1C1}"/>
                  </a:ext>
                </a:extLst>
              </p:cNvPr>
              <p:cNvSpPr/>
              <p:nvPr/>
            </p:nvSpPr>
            <p:spPr>
              <a:xfrm>
                <a:off x="64008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2" name="Oval 501">
                <a:extLst>
                  <a:ext uri="{FF2B5EF4-FFF2-40B4-BE49-F238E27FC236}">
                    <a16:creationId xmlns:a16="http://schemas.microsoft.com/office/drawing/2014/main" id="{8AB217DF-9258-0246-B01A-DE28CE0A6A99}"/>
                  </a:ext>
                </a:extLst>
              </p:cNvPr>
              <p:cNvSpPr/>
              <p:nvPr/>
            </p:nvSpPr>
            <p:spPr>
              <a:xfrm>
                <a:off x="68580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3" name="Oval 502">
                <a:extLst>
                  <a:ext uri="{FF2B5EF4-FFF2-40B4-BE49-F238E27FC236}">
                    <a16:creationId xmlns:a16="http://schemas.microsoft.com/office/drawing/2014/main" id="{D4F217FB-465B-8E4E-86AF-552D2F9FDE30}"/>
                  </a:ext>
                </a:extLst>
              </p:cNvPr>
              <p:cNvSpPr/>
              <p:nvPr/>
            </p:nvSpPr>
            <p:spPr>
              <a:xfrm>
                <a:off x="7315200" y="16002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4" name="Oval 503">
                <a:extLst>
                  <a:ext uri="{FF2B5EF4-FFF2-40B4-BE49-F238E27FC236}">
                    <a16:creationId xmlns:a16="http://schemas.microsoft.com/office/drawing/2014/main" id="{46AD35E3-8739-D642-B226-DBEB04476BD4}"/>
                  </a:ext>
                </a:extLst>
              </p:cNvPr>
              <p:cNvSpPr/>
              <p:nvPr/>
            </p:nvSpPr>
            <p:spPr>
              <a:xfrm>
                <a:off x="54864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5" name="Oval 504">
                <a:extLst>
                  <a:ext uri="{FF2B5EF4-FFF2-40B4-BE49-F238E27FC236}">
                    <a16:creationId xmlns:a16="http://schemas.microsoft.com/office/drawing/2014/main" id="{F2F2A3D1-972D-A744-85E0-2AC501A2037B}"/>
                  </a:ext>
                </a:extLst>
              </p:cNvPr>
              <p:cNvSpPr/>
              <p:nvPr/>
            </p:nvSpPr>
            <p:spPr>
              <a:xfrm>
                <a:off x="59436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6" name="Oval 505">
                <a:extLst>
                  <a:ext uri="{FF2B5EF4-FFF2-40B4-BE49-F238E27FC236}">
                    <a16:creationId xmlns:a16="http://schemas.microsoft.com/office/drawing/2014/main" id="{C979A457-0774-1D4B-9738-259F381836A5}"/>
                  </a:ext>
                </a:extLst>
              </p:cNvPr>
              <p:cNvSpPr/>
              <p:nvPr/>
            </p:nvSpPr>
            <p:spPr>
              <a:xfrm>
                <a:off x="64008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ndParaRPr>
              </a:p>
            </p:txBody>
          </p:sp>
          <p:sp>
            <p:nvSpPr>
              <p:cNvPr id="507" name="Oval 506">
                <a:extLst>
                  <a:ext uri="{FF2B5EF4-FFF2-40B4-BE49-F238E27FC236}">
                    <a16:creationId xmlns:a16="http://schemas.microsoft.com/office/drawing/2014/main" id="{1E50A537-6B52-A846-BA1A-87CDA3F205F2}"/>
                  </a:ext>
                </a:extLst>
              </p:cNvPr>
              <p:cNvSpPr/>
              <p:nvPr/>
            </p:nvSpPr>
            <p:spPr>
              <a:xfrm>
                <a:off x="68580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8" name="Oval 507">
                <a:extLst>
                  <a:ext uri="{FF2B5EF4-FFF2-40B4-BE49-F238E27FC236}">
                    <a16:creationId xmlns:a16="http://schemas.microsoft.com/office/drawing/2014/main" id="{4F7D6E31-3FFA-EE49-95EB-154981707E78}"/>
                  </a:ext>
                </a:extLst>
              </p:cNvPr>
              <p:cNvSpPr/>
              <p:nvPr/>
            </p:nvSpPr>
            <p:spPr>
              <a:xfrm>
                <a:off x="7315200" y="2057400"/>
                <a:ext cx="381000" cy="381000"/>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09" name="Oval 508">
                <a:extLst>
                  <a:ext uri="{FF2B5EF4-FFF2-40B4-BE49-F238E27FC236}">
                    <a16:creationId xmlns:a16="http://schemas.microsoft.com/office/drawing/2014/main" id="{B80DE81C-67D6-AF4F-9DE5-21A918375722}"/>
                  </a:ext>
                </a:extLst>
              </p:cNvPr>
              <p:cNvSpPr/>
              <p:nvPr/>
            </p:nvSpPr>
            <p:spPr>
              <a:xfrm>
                <a:off x="54864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0" name="Oval 509">
                <a:extLst>
                  <a:ext uri="{FF2B5EF4-FFF2-40B4-BE49-F238E27FC236}">
                    <a16:creationId xmlns:a16="http://schemas.microsoft.com/office/drawing/2014/main" id="{0B2850E4-3002-D14C-B0E2-9250FD059622}"/>
                  </a:ext>
                </a:extLst>
              </p:cNvPr>
              <p:cNvSpPr/>
              <p:nvPr/>
            </p:nvSpPr>
            <p:spPr>
              <a:xfrm>
                <a:off x="59436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1" name="Oval 510">
                <a:extLst>
                  <a:ext uri="{FF2B5EF4-FFF2-40B4-BE49-F238E27FC236}">
                    <a16:creationId xmlns:a16="http://schemas.microsoft.com/office/drawing/2014/main" id="{B1EC7E16-5182-9F48-8713-0DCFC76A853E}"/>
                  </a:ext>
                </a:extLst>
              </p:cNvPr>
              <p:cNvSpPr/>
              <p:nvPr/>
            </p:nvSpPr>
            <p:spPr>
              <a:xfrm>
                <a:off x="64008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2" name="Oval 511">
                <a:extLst>
                  <a:ext uri="{FF2B5EF4-FFF2-40B4-BE49-F238E27FC236}">
                    <a16:creationId xmlns:a16="http://schemas.microsoft.com/office/drawing/2014/main" id="{77BCC63A-C8C3-C746-9F66-396BA0036F7B}"/>
                  </a:ext>
                </a:extLst>
              </p:cNvPr>
              <p:cNvSpPr/>
              <p:nvPr/>
            </p:nvSpPr>
            <p:spPr>
              <a:xfrm>
                <a:off x="68580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3" name="Oval 512">
                <a:extLst>
                  <a:ext uri="{FF2B5EF4-FFF2-40B4-BE49-F238E27FC236}">
                    <a16:creationId xmlns:a16="http://schemas.microsoft.com/office/drawing/2014/main" id="{9BC39E81-A53D-4047-B819-3A68D276E480}"/>
                  </a:ext>
                </a:extLst>
              </p:cNvPr>
              <p:cNvSpPr/>
              <p:nvPr/>
            </p:nvSpPr>
            <p:spPr>
              <a:xfrm>
                <a:off x="7315200" y="2514600"/>
                <a:ext cx="381000" cy="381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4" name="Oval 513">
                <a:extLst>
                  <a:ext uri="{FF2B5EF4-FFF2-40B4-BE49-F238E27FC236}">
                    <a16:creationId xmlns:a16="http://schemas.microsoft.com/office/drawing/2014/main" id="{1B80541F-EC24-7440-875B-83EED2A12FC2}"/>
                  </a:ext>
                </a:extLst>
              </p:cNvPr>
              <p:cNvSpPr/>
              <p:nvPr/>
            </p:nvSpPr>
            <p:spPr>
              <a:xfrm>
                <a:off x="54864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5" name="Oval 514">
                <a:extLst>
                  <a:ext uri="{FF2B5EF4-FFF2-40B4-BE49-F238E27FC236}">
                    <a16:creationId xmlns:a16="http://schemas.microsoft.com/office/drawing/2014/main" id="{2316466A-9A28-CA48-9E49-539E3949E84A}"/>
                  </a:ext>
                </a:extLst>
              </p:cNvPr>
              <p:cNvSpPr/>
              <p:nvPr/>
            </p:nvSpPr>
            <p:spPr>
              <a:xfrm>
                <a:off x="59436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6" name="Oval 515">
                <a:extLst>
                  <a:ext uri="{FF2B5EF4-FFF2-40B4-BE49-F238E27FC236}">
                    <a16:creationId xmlns:a16="http://schemas.microsoft.com/office/drawing/2014/main" id="{0C51090D-42B7-7743-98D8-6A6E5A2834FA}"/>
                  </a:ext>
                </a:extLst>
              </p:cNvPr>
              <p:cNvSpPr/>
              <p:nvPr/>
            </p:nvSpPr>
            <p:spPr>
              <a:xfrm>
                <a:off x="64008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7" name="Oval 516">
                <a:extLst>
                  <a:ext uri="{FF2B5EF4-FFF2-40B4-BE49-F238E27FC236}">
                    <a16:creationId xmlns:a16="http://schemas.microsoft.com/office/drawing/2014/main" id="{03B972F8-1AB3-3B4A-9C4F-3A1CC8F77238}"/>
                  </a:ext>
                </a:extLst>
              </p:cNvPr>
              <p:cNvSpPr/>
              <p:nvPr/>
            </p:nvSpPr>
            <p:spPr>
              <a:xfrm>
                <a:off x="68580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8" name="Oval 517">
                <a:extLst>
                  <a:ext uri="{FF2B5EF4-FFF2-40B4-BE49-F238E27FC236}">
                    <a16:creationId xmlns:a16="http://schemas.microsoft.com/office/drawing/2014/main" id="{4E23D68E-38B4-6246-924A-84A4A1422991}"/>
                  </a:ext>
                </a:extLst>
              </p:cNvPr>
              <p:cNvSpPr/>
              <p:nvPr/>
            </p:nvSpPr>
            <p:spPr>
              <a:xfrm>
                <a:off x="7315200" y="2971800"/>
                <a:ext cx="381000" cy="381000"/>
              </a:xfrm>
              <a:prstGeom prst="ellipse">
                <a:avLst/>
              </a:prstGeom>
              <a:solidFill>
                <a:srgbClr val="FFCA39"/>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19" name="Oval 518">
                <a:extLst>
                  <a:ext uri="{FF2B5EF4-FFF2-40B4-BE49-F238E27FC236}">
                    <a16:creationId xmlns:a16="http://schemas.microsoft.com/office/drawing/2014/main" id="{67003421-CB64-BF40-8AC1-940F7088F6CA}"/>
                  </a:ext>
                </a:extLst>
              </p:cNvPr>
              <p:cNvSpPr/>
              <p:nvPr/>
            </p:nvSpPr>
            <p:spPr>
              <a:xfrm>
                <a:off x="54864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0" name="Oval 519">
                <a:extLst>
                  <a:ext uri="{FF2B5EF4-FFF2-40B4-BE49-F238E27FC236}">
                    <a16:creationId xmlns:a16="http://schemas.microsoft.com/office/drawing/2014/main" id="{83129518-5492-3A45-AF60-F432A33D4E68}"/>
                  </a:ext>
                </a:extLst>
              </p:cNvPr>
              <p:cNvSpPr/>
              <p:nvPr/>
            </p:nvSpPr>
            <p:spPr>
              <a:xfrm>
                <a:off x="59436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1" name="Oval 520">
                <a:extLst>
                  <a:ext uri="{FF2B5EF4-FFF2-40B4-BE49-F238E27FC236}">
                    <a16:creationId xmlns:a16="http://schemas.microsoft.com/office/drawing/2014/main" id="{D8541C93-702C-664F-9F56-2D9C64CBE9F0}"/>
                  </a:ext>
                </a:extLst>
              </p:cNvPr>
              <p:cNvSpPr/>
              <p:nvPr/>
            </p:nvSpPr>
            <p:spPr>
              <a:xfrm>
                <a:off x="64008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2" name="Oval 521">
                <a:extLst>
                  <a:ext uri="{FF2B5EF4-FFF2-40B4-BE49-F238E27FC236}">
                    <a16:creationId xmlns:a16="http://schemas.microsoft.com/office/drawing/2014/main" id="{CE301F35-DEE6-2A44-9F9C-9EBACA25E644}"/>
                  </a:ext>
                </a:extLst>
              </p:cNvPr>
              <p:cNvSpPr/>
              <p:nvPr/>
            </p:nvSpPr>
            <p:spPr>
              <a:xfrm>
                <a:off x="68580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sp>
            <p:nvSpPr>
              <p:cNvPr id="523" name="Oval 522">
                <a:extLst>
                  <a:ext uri="{FF2B5EF4-FFF2-40B4-BE49-F238E27FC236}">
                    <a16:creationId xmlns:a16="http://schemas.microsoft.com/office/drawing/2014/main" id="{34FFF707-AF67-2D43-B96E-59B04BFFD2C4}"/>
                  </a:ext>
                </a:extLst>
              </p:cNvPr>
              <p:cNvSpPr/>
              <p:nvPr/>
            </p:nvSpPr>
            <p:spPr>
              <a:xfrm>
                <a:off x="7315200" y="3429000"/>
                <a:ext cx="381000" cy="381000"/>
              </a:xfrm>
              <a:prstGeom prst="ellipse">
                <a:avLst/>
              </a:prstGeom>
              <a:solidFill>
                <a:schemeClr val="accent4"/>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ndParaRPr>
              </a:p>
            </p:txBody>
          </p:sp>
        </p:grpSp>
      </p:grpSp>
      <p:cxnSp>
        <p:nvCxnSpPr>
          <p:cNvPr id="547" name="Straight Connector 546">
            <a:extLst>
              <a:ext uri="{FF2B5EF4-FFF2-40B4-BE49-F238E27FC236}">
                <a16:creationId xmlns:a16="http://schemas.microsoft.com/office/drawing/2014/main" id="{53579C7D-B09B-3D4E-A43B-EF7C88397D1E}"/>
              </a:ext>
            </a:extLst>
          </p:cNvPr>
          <p:cNvCxnSpPr/>
          <p:nvPr/>
        </p:nvCxnSpPr>
        <p:spPr>
          <a:xfrm flipH="1">
            <a:off x="1506235" y="2218682"/>
            <a:ext cx="6403145" cy="0"/>
          </a:xfrm>
          <a:prstGeom prst="line">
            <a:avLst/>
          </a:prstGeom>
          <a:solidFill>
            <a:schemeClr val="tx1">
              <a:lumMod val="65000"/>
              <a:lumOff val="35000"/>
            </a:schemeClr>
          </a:solidFill>
          <a:ln w="38100" cap="rnd">
            <a:solidFill>
              <a:schemeClr val="tx1"/>
            </a:solidFill>
            <a:round/>
            <a:headEnd type="none"/>
            <a:tailEnd w="lg" len="sm"/>
          </a:ln>
        </p:spPr>
        <p:style>
          <a:lnRef idx="1">
            <a:schemeClr val="accent1"/>
          </a:lnRef>
          <a:fillRef idx="0">
            <a:schemeClr val="accent1"/>
          </a:fillRef>
          <a:effectRef idx="0">
            <a:schemeClr val="accent1"/>
          </a:effectRef>
          <a:fontRef idx="minor">
            <a:schemeClr val="tx1"/>
          </a:fontRef>
        </p:style>
      </p:cxnSp>
      <p:grpSp>
        <p:nvGrpSpPr>
          <p:cNvPr id="548" name="Group 547">
            <a:extLst>
              <a:ext uri="{FF2B5EF4-FFF2-40B4-BE49-F238E27FC236}">
                <a16:creationId xmlns:a16="http://schemas.microsoft.com/office/drawing/2014/main" id="{77405137-7C59-4D48-AC4D-D86D437B657B}"/>
              </a:ext>
            </a:extLst>
          </p:cNvPr>
          <p:cNvGrpSpPr/>
          <p:nvPr/>
        </p:nvGrpSpPr>
        <p:grpSpPr>
          <a:xfrm>
            <a:off x="1851480" y="2218682"/>
            <a:ext cx="4671060" cy="1219201"/>
            <a:chOff x="2174045" y="1143000"/>
            <a:chExt cx="4671060" cy="1219201"/>
          </a:xfrm>
        </p:grpSpPr>
        <p:cxnSp>
          <p:nvCxnSpPr>
            <p:cNvPr id="549" name="Straight Connector 548">
              <a:extLst>
                <a:ext uri="{FF2B5EF4-FFF2-40B4-BE49-F238E27FC236}">
                  <a16:creationId xmlns:a16="http://schemas.microsoft.com/office/drawing/2014/main" id="{ED134D6C-BD07-8F4B-A299-A98FFDF82189}"/>
                </a:ext>
              </a:extLst>
            </p:cNvPr>
            <p:cNvCxnSpPr/>
            <p:nvPr/>
          </p:nvCxnSpPr>
          <p:spPr>
            <a:xfrm flipV="1">
              <a:off x="217404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30F3C61B-4E68-F245-98C5-E45566DB5050}"/>
                </a:ext>
              </a:extLst>
            </p:cNvPr>
            <p:cNvCxnSpPr/>
            <p:nvPr/>
          </p:nvCxnSpPr>
          <p:spPr>
            <a:xfrm flipV="1">
              <a:off x="3730049"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881A953A-5FA6-C443-A98F-4C893ECD3FCD}"/>
                </a:ext>
              </a:extLst>
            </p:cNvPr>
            <p:cNvCxnSpPr/>
            <p:nvPr/>
          </p:nvCxnSpPr>
          <p:spPr>
            <a:xfrm flipV="1">
              <a:off x="530332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6F1732F6-1671-7546-B8ED-0D71E76BF3AF}"/>
                </a:ext>
              </a:extLst>
            </p:cNvPr>
            <p:cNvCxnSpPr/>
            <p:nvPr/>
          </p:nvCxnSpPr>
          <p:spPr>
            <a:xfrm flipV="1">
              <a:off x="6845105" y="1143000"/>
              <a:ext cx="0" cy="1219201"/>
            </a:xfrm>
            <a:prstGeom prst="line">
              <a:avLst/>
            </a:prstGeom>
            <a:solidFill>
              <a:schemeClr val="tx1">
                <a:lumMod val="65000"/>
                <a:lumOff val="35000"/>
              </a:schemeClr>
            </a:solidFill>
            <a:ln w="38100" cap="rnd">
              <a:solidFill>
                <a:schemeClr val="tx1"/>
              </a:solidFill>
              <a:round/>
              <a:headEnd type="none" w="lg" len="sm"/>
              <a:tailEnd type="none" w="lg" len="sm"/>
            </a:ln>
          </p:spPr>
          <p:style>
            <a:lnRef idx="1">
              <a:schemeClr val="accent1"/>
            </a:lnRef>
            <a:fillRef idx="0">
              <a:schemeClr val="accent1"/>
            </a:fillRef>
            <a:effectRef idx="0">
              <a:schemeClr val="accent1"/>
            </a:effectRef>
            <a:fontRef idx="minor">
              <a:schemeClr val="tx1"/>
            </a:fontRef>
          </p:style>
        </p:cxnSp>
      </p:grpSp>
      <p:sp>
        <p:nvSpPr>
          <p:cNvPr id="558" name="DRAM">
            <a:extLst>
              <a:ext uri="{FF2B5EF4-FFF2-40B4-BE49-F238E27FC236}">
                <a16:creationId xmlns:a16="http://schemas.microsoft.com/office/drawing/2014/main" id="{351BD9D8-FB36-6C4D-8E04-6C3C0A7EAB3D}"/>
              </a:ext>
            </a:extLst>
          </p:cNvPr>
          <p:cNvSpPr/>
          <p:nvPr/>
        </p:nvSpPr>
        <p:spPr>
          <a:xfrm rot="16200000">
            <a:off x="249481" y="2789636"/>
            <a:ext cx="2057400" cy="458292"/>
          </a:xfrm>
          <a:prstGeom prst="roundRect">
            <a:avLst>
              <a:gd name="adj" fmla="val 11319"/>
            </a:avLst>
          </a:prstGeom>
          <a:solidFill>
            <a:schemeClr val="bg1">
              <a:lumMod val="65000"/>
            </a:schemeClr>
          </a:solidFill>
          <a:ln w="1905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a:noFill/>
                </a:ln>
                <a:solidFill>
                  <a:srgbClr val="000000"/>
                </a:solidFill>
                <a:effectLst/>
                <a:uLnTx/>
                <a:uFillTx/>
                <a:latin typeface="Avenir Next" panose="020B0503020202020204" pitchFamily="34" charset="0"/>
              </a:rPr>
              <a:t>row decoder</a:t>
            </a:r>
          </a:p>
        </p:txBody>
      </p:sp>
      <p:sp>
        <p:nvSpPr>
          <p:cNvPr id="5" name="Title 1">
            <a:extLst>
              <a:ext uri="{FF2B5EF4-FFF2-40B4-BE49-F238E27FC236}">
                <a16:creationId xmlns:a16="http://schemas.microsoft.com/office/drawing/2014/main" id="{670BE055-2BD2-36C1-A61A-707F615E1226}"/>
              </a:ext>
            </a:extLst>
          </p:cNvPr>
          <p:cNvSpPr>
            <a:spLocks noGrp="1"/>
          </p:cNvSpPr>
          <p:nvPr>
            <p:ph type="title"/>
          </p:nvPr>
        </p:nvSpPr>
        <p:spPr>
          <a:xfrm>
            <a:off x="169011" y="132334"/>
            <a:ext cx="8894602" cy="925840"/>
          </a:xfrm>
        </p:spPr>
        <p:txBody>
          <a:bodyPr>
            <a:noAutofit/>
          </a:bodyPr>
          <a:lstStyle/>
          <a:p>
            <a:r>
              <a:rPr lang="en-US" sz="3600" dirty="0"/>
              <a:t>Background: </a:t>
            </a:r>
            <a:br>
              <a:rPr lang="en-US" sz="3600" dirty="0"/>
            </a:br>
            <a:r>
              <a:rPr lang="en-US" sz="2800" dirty="0"/>
              <a:t>Bulk Bitwise Arithmetic Operations</a:t>
            </a:r>
          </a:p>
        </p:txBody>
      </p:sp>
      <p:sp>
        <p:nvSpPr>
          <p:cNvPr id="691" name="TextBox 690">
            <a:extLst>
              <a:ext uri="{FF2B5EF4-FFF2-40B4-BE49-F238E27FC236}">
                <a16:creationId xmlns:a16="http://schemas.microsoft.com/office/drawing/2014/main" id="{36B455A9-BA6E-546E-A8DB-390603F495CA}"/>
              </a:ext>
            </a:extLst>
          </p:cNvPr>
          <p:cNvSpPr txBox="1"/>
          <p:nvPr/>
        </p:nvSpPr>
        <p:spPr>
          <a:xfrm>
            <a:off x="10576" y="6092412"/>
            <a:ext cx="9144000" cy="261610"/>
          </a:xfrm>
          <a:prstGeom prst="rect">
            <a:avLst/>
          </a:prstGeom>
          <a:noFill/>
        </p:spPr>
        <p:txBody>
          <a:bodyPr wrap="square">
            <a:spAutoFit/>
          </a:bodyPr>
          <a:lstStyle/>
          <a:p>
            <a:pPr algn="ctr" fontAlgn="t"/>
            <a:r>
              <a:rPr lang="en-US" sz="1100" dirty="0">
                <a:effectLst/>
                <a:latin typeface="Avenir Next" panose="020B0503020202020204" pitchFamily="34" charset="0"/>
              </a:rPr>
              <a:t>Oliveira, Geraldo F., et al. ”</a:t>
            </a:r>
            <a:r>
              <a:rPr lang="en-US" sz="1100" b="1" dirty="0">
                <a:solidFill>
                  <a:schemeClr val="accent4"/>
                </a:solidFill>
                <a:effectLst/>
                <a:latin typeface="Avenir Next" panose="020B0503020202020204" pitchFamily="34" charset="0"/>
              </a:rPr>
              <a:t>SIMDRAM: An End-to-End Framework for Bit-Serial SIMD Computing in DRAM</a:t>
            </a:r>
            <a:r>
              <a:rPr lang="en-US" sz="1100" dirty="0">
                <a:effectLst/>
                <a:latin typeface="Avenir Next" panose="020B0503020202020204" pitchFamily="34" charset="0"/>
              </a:rPr>
              <a:t>," in ASPLOS, 2021</a:t>
            </a:r>
            <a:endParaRPr lang="en-US" sz="1100" dirty="0">
              <a:latin typeface="Avenir Next" panose="020B0503020202020204" pitchFamily="34" charset="0"/>
            </a:endParaRPr>
          </a:p>
        </p:txBody>
      </p:sp>
      <p:sp>
        <p:nvSpPr>
          <p:cNvPr id="692" name="Rectangle 691">
            <a:extLst>
              <a:ext uri="{FF2B5EF4-FFF2-40B4-BE49-F238E27FC236}">
                <a16:creationId xmlns:a16="http://schemas.microsoft.com/office/drawing/2014/main" id="{69A63F96-956C-5EA9-0F9A-0FF68D3CAE89}"/>
              </a:ext>
            </a:extLst>
          </p:cNvPr>
          <p:cNvSpPr/>
          <p:nvPr/>
        </p:nvSpPr>
        <p:spPr>
          <a:xfrm>
            <a:off x="0" y="1188985"/>
            <a:ext cx="9144000" cy="7742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Avenir Next" panose="020B0503020202020204" pitchFamily="34" charset="0"/>
              </a:rPr>
              <a:t>Bulk bitwise arithmetic can be performed by </a:t>
            </a:r>
            <a:br>
              <a:rPr lang="en-US" sz="2200" b="1" dirty="0">
                <a:solidFill>
                  <a:schemeClr val="tx1"/>
                </a:solidFill>
                <a:latin typeface="Avenir Next" panose="020B0503020202020204" pitchFamily="34" charset="0"/>
              </a:rPr>
            </a:br>
            <a:r>
              <a:rPr lang="en-US" sz="2200" b="1" dirty="0">
                <a:solidFill>
                  <a:srgbClr val="1A82C4"/>
                </a:solidFill>
                <a:latin typeface="Avenir Next" panose="020B0503020202020204" pitchFamily="34" charset="0"/>
              </a:rPr>
              <a:t>orchestrating in-DRAM row copy and majority operations</a:t>
            </a:r>
            <a:endParaRPr lang="en-US" sz="2200" b="1" dirty="0">
              <a:solidFill>
                <a:schemeClr val="tx1"/>
              </a:solidFill>
              <a:latin typeface="Avenir Next" panose="020B0503020202020204" pitchFamily="34" charset="0"/>
            </a:endParaRPr>
          </a:p>
        </p:txBody>
      </p:sp>
      <p:grpSp>
        <p:nvGrpSpPr>
          <p:cNvPr id="930" name="Group 929">
            <a:extLst>
              <a:ext uri="{FF2B5EF4-FFF2-40B4-BE49-F238E27FC236}">
                <a16:creationId xmlns:a16="http://schemas.microsoft.com/office/drawing/2014/main" id="{6DD59908-A0BB-3B17-B149-F8A109ED9290}"/>
              </a:ext>
            </a:extLst>
          </p:cNvPr>
          <p:cNvGrpSpPr/>
          <p:nvPr/>
        </p:nvGrpSpPr>
        <p:grpSpPr>
          <a:xfrm>
            <a:off x="481440" y="4162361"/>
            <a:ext cx="2944027" cy="1715944"/>
            <a:chOff x="68939" y="4119012"/>
            <a:chExt cx="3172968" cy="1849383"/>
          </a:xfrm>
        </p:grpSpPr>
        <p:sp>
          <p:nvSpPr>
            <p:cNvPr id="676" name="Rounded Rectangle 675">
              <a:extLst>
                <a:ext uri="{FF2B5EF4-FFF2-40B4-BE49-F238E27FC236}">
                  <a16:creationId xmlns:a16="http://schemas.microsoft.com/office/drawing/2014/main" id="{3C8A255B-B58A-71C3-26CD-A0804A176530}"/>
                </a:ext>
              </a:extLst>
            </p:cNvPr>
            <p:cNvSpPr/>
            <p:nvPr/>
          </p:nvSpPr>
          <p:spPr>
            <a:xfrm>
              <a:off x="68939" y="4119012"/>
              <a:ext cx="3172968" cy="1849383"/>
            </a:xfrm>
            <a:prstGeom prst="roundRect">
              <a:avLst>
                <a:gd name="adj" fmla="val 4316"/>
              </a:avLst>
            </a:prstGeom>
            <a:solidFill>
              <a:schemeClr val="bg1">
                <a:lumMod val="95000"/>
              </a:schemeClr>
            </a:solidFill>
            <a:ln w="28575">
              <a:solidFill>
                <a:schemeClr val="tx1"/>
              </a:solidFill>
              <a:prstDash val="dash"/>
            </a:ln>
          </p:spPr>
          <p:style>
            <a:lnRef idx="2">
              <a:schemeClr val="dk1"/>
            </a:lnRef>
            <a:fillRef idx="1">
              <a:schemeClr val="lt1"/>
            </a:fillRef>
            <a:effectRef idx="0">
              <a:schemeClr val="dk1"/>
            </a:effectRef>
            <a:fontRef idx="minor">
              <a:schemeClr val="dk1"/>
            </a:fontRef>
          </p:style>
          <p:txBody>
            <a:bodyPr lIns="0" tIns="0" rIns="0" bIns="0" rtlCol="0" anchor="t"/>
            <a:lstStyle/>
            <a:p>
              <a:pPr algn="ctr"/>
              <a:endParaRPr lang="en-US" sz="1400" b="1" dirty="0">
                <a:solidFill>
                  <a:schemeClr val="tx1"/>
                </a:solidFill>
                <a:latin typeface="Cambria" panose="02040503050406030204" pitchFamily="18" charset="0"/>
                <a:cs typeface="Arial" panose="020B0604020202020204" pitchFamily="34" charset="0"/>
              </a:endParaRPr>
            </a:p>
          </p:txBody>
        </p:sp>
        <p:sp>
          <p:nvSpPr>
            <p:cNvPr id="732" name="Rectangle 731">
              <a:extLst>
                <a:ext uri="{FF2B5EF4-FFF2-40B4-BE49-F238E27FC236}">
                  <a16:creationId xmlns:a16="http://schemas.microsoft.com/office/drawing/2014/main" id="{AAEFE50D-C1F8-2BE4-6AD7-7316E48B5F0D}"/>
                </a:ext>
              </a:extLst>
            </p:cNvPr>
            <p:cNvSpPr/>
            <p:nvPr/>
          </p:nvSpPr>
          <p:spPr>
            <a:xfrm>
              <a:off x="2498095" y="4399645"/>
              <a:ext cx="622286" cy="338554"/>
            </a:xfrm>
            <a:prstGeom prst="rect">
              <a:avLst/>
            </a:prstGeom>
            <a:ln w="31750">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Sum</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nvGrpSpPr>
            <p:cNvPr id="924" name="Group 923">
              <a:extLst>
                <a:ext uri="{FF2B5EF4-FFF2-40B4-BE49-F238E27FC236}">
                  <a16:creationId xmlns:a16="http://schemas.microsoft.com/office/drawing/2014/main" id="{158884AC-91C6-155C-27CE-077A680978E5}"/>
                </a:ext>
              </a:extLst>
            </p:cNvPr>
            <p:cNvGrpSpPr/>
            <p:nvPr/>
          </p:nvGrpSpPr>
          <p:grpSpPr>
            <a:xfrm>
              <a:off x="208475" y="4141275"/>
              <a:ext cx="2838168" cy="1695189"/>
              <a:chOff x="208475" y="4141275"/>
              <a:chExt cx="2838168" cy="1695189"/>
            </a:xfrm>
          </p:grpSpPr>
          <p:cxnSp>
            <p:nvCxnSpPr>
              <p:cNvPr id="710" name="Straight Connector 709">
                <a:extLst>
                  <a:ext uri="{FF2B5EF4-FFF2-40B4-BE49-F238E27FC236}">
                    <a16:creationId xmlns:a16="http://schemas.microsoft.com/office/drawing/2014/main" id="{54AA3EE5-4A57-3BAC-9F49-F7985857A868}"/>
                  </a:ext>
                </a:extLst>
              </p:cNvPr>
              <p:cNvCxnSpPr>
                <a:cxnSpLocks/>
                <a:endCxn id="713" idx="6"/>
              </p:cNvCxnSpPr>
              <p:nvPr/>
            </p:nvCxnSpPr>
            <p:spPr>
              <a:xfrm flipH="1">
                <a:off x="595525" y="4310313"/>
                <a:ext cx="407381" cy="0"/>
              </a:xfrm>
              <a:prstGeom prst="line">
                <a:avLst/>
              </a:prstGeom>
              <a:solidFill>
                <a:schemeClr val="tx1"/>
              </a:solidFill>
              <a:ln w="31750" cap="flat" cmpd="sng" algn="ctr">
                <a:solidFill>
                  <a:schemeClr val="tx1"/>
                </a:solidFill>
                <a:prstDash val="solid"/>
              </a:ln>
              <a:effectLst/>
            </p:spPr>
          </p:cxnSp>
          <p:cxnSp>
            <p:nvCxnSpPr>
              <p:cNvPr id="711" name="Straight Connector 710">
                <a:extLst>
                  <a:ext uri="{FF2B5EF4-FFF2-40B4-BE49-F238E27FC236}">
                    <a16:creationId xmlns:a16="http://schemas.microsoft.com/office/drawing/2014/main" id="{E662011D-D887-C3D9-7F67-74DD16BBB9B8}"/>
                  </a:ext>
                </a:extLst>
              </p:cNvPr>
              <p:cNvCxnSpPr>
                <a:cxnSpLocks/>
                <a:endCxn id="714" idx="6"/>
              </p:cNvCxnSpPr>
              <p:nvPr/>
            </p:nvCxnSpPr>
            <p:spPr>
              <a:xfrm flipH="1">
                <a:off x="600022" y="4580379"/>
                <a:ext cx="393193" cy="0"/>
              </a:xfrm>
              <a:prstGeom prst="line">
                <a:avLst/>
              </a:prstGeom>
              <a:solidFill>
                <a:schemeClr val="tx1"/>
              </a:solidFill>
              <a:ln w="31750" cap="flat" cmpd="sng" algn="ctr">
                <a:solidFill>
                  <a:schemeClr val="tx1"/>
                </a:solidFill>
                <a:prstDash val="solid"/>
              </a:ln>
              <a:effectLst/>
            </p:spPr>
          </p:cxnSp>
          <p:cxnSp>
            <p:nvCxnSpPr>
              <p:cNvPr id="712" name="Straight Connector 711">
                <a:extLst>
                  <a:ext uri="{FF2B5EF4-FFF2-40B4-BE49-F238E27FC236}">
                    <a16:creationId xmlns:a16="http://schemas.microsoft.com/office/drawing/2014/main" id="{29CEA658-F455-F765-0340-0A2B73338723}"/>
                  </a:ext>
                </a:extLst>
              </p:cNvPr>
              <p:cNvCxnSpPr>
                <a:cxnSpLocks/>
              </p:cNvCxnSpPr>
              <p:nvPr/>
            </p:nvCxnSpPr>
            <p:spPr>
              <a:xfrm flipH="1">
                <a:off x="1189991" y="4440129"/>
                <a:ext cx="588345" cy="0"/>
              </a:xfrm>
              <a:prstGeom prst="line">
                <a:avLst/>
              </a:prstGeom>
              <a:solidFill>
                <a:schemeClr val="tx1"/>
              </a:solidFill>
              <a:ln w="31750" cap="flat" cmpd="sng" algn="ctr">
                <a:solidFill>
                  <a:schemeClr val="tx1"/>
                </a:solidFill>
                <a:prstDash val="solid"/>
              </a:ln>
              <a:effectLst/>
            </p:spPr>
          </p:cxnSp>
          <p:sp>
            <p:nvSpPr>
              <p:cNvPr id="713" name="Flowchart: Connector 8">
                <a:extLst>
                  <a:ext uri="{FF2B5EF4-FFF2-40B4-BE49-F238E27FC236}">
                    <a16:creationId xmlns:a16="http://schemas.microsoft.com/office/drawing/2014/main" id="{1B5EBAF6-64C1-26E6-DB82-C04AA6E09214}"/>
                  </a:ext>
                </a:extLst>
              </p:cNvPr>
              <p:cNvSpPr/>
              <p:nvPr/>
            </p:nvSpPr>
            <p:spPr>
              <a:xfrm>
                <a:off x="540661" y="4284994"/>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714" name="Flowchart: Connector 9">
                <a:extLst>
                  <a:ext uri="{FF2B5EF4-FFF2-40B4-BE49-F238E27FC236}">
                    <a16:creationId xmlns:a16="http://schemas.microsoft.com/office/drawing/2014/main" id="{59BC0256-66CD-DB28-F625-1DA2F3315194}"/>
                  </a:ext>
                </a:extLst>
              </p:cNvPr>
              <p:cNvSpPr/>
              <p:nvPr/>
            </p:nvSpPr>
            <p:spPr>
              <a:xfrm>
                <a:off x="545158" y="4555060"/>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cxnSp>
            <p:nvCxnSpPr>
              <p:cNvPr id="707" name="Straight Connector 706">
                <a:extLst>
                  <a:ext uri="{FF2B5EF4-FFF2-40B4-BE49-F238E27FC236}">
                    <a16:creationId xmlns:a16="http://schemas.microsoft.com/office/drawing/2014/main" id="{9935C091-77DE-EA9E-7CAA-8D2F5D53627B}"/>
                  </a:ext>
                </a:extLst>
              </p:cNvPr>
              <p:cNvCxnSpPr>
                <a:cxnSpLocks/>
              </p:cNvCxnSpPr>
              <p:nvPr/>
            </p:nvCxnSpPr>
            <p:spPr>
              <a:xfrm flipH="1">
                <a:off x="582459" y="5325314"/>
                <a:ext cx="936538" cy="0"/>
              </a:xfrm>
              <a:prstGeom prst="line">
                <a:avLst/>
              </a:prstGeom>
              <a:solidFill>
                <a:schemeClr val="tx1"/>
              </a:solidFill>
              <a:ln w="31750" cap="flat" cmpd="sng" algn="ctr">
                <a:solidFill>
                  <a:schemeClr val="tx1"/>
                </a:solidFill>
                <a:prstDash val="solid"/>
              </a:ln>
              <a:effectLst/>
            </p:spPr>
          </p:cxnSp>
          <p:grpSp>
            <p:nvGrpSpPr>
              <p:cNvPr id="734" name="Group 733">
                <a:extLst>
                  <a:ext uri="{FF2B5EF4-FFF2-40B4-BE49-F238E27FC236}">
                    <a16:creationId xmlns:a16="http://schemas.microsoft.com/office/drawing/2014/main" id="{A1F1C624-6A9A-D3BE-7C50-F4990FFD9488}"/>
                  </a:ext>
                </a:extLst>
              </p:cNvPr>
              <p:cNvGrpSpPr/>
              <p:nvPr/>
            </p:nvGrpSpPr>
            <p:grpSpPr>
              <a:xfrm>
                <a:off x="981182" y="5465123"/>
                <a:ext cx="798224" cy="371341"/>
                <a:chOff x="1459215" y="5246899"/>
                <a:chExt cx="798224" cy="371341"/>
              </a:xfrm>
            </p:grpSpPr>
            <p:cxnSp>
              <p:nvCxnSpPr>
                <p:cNvPr id="708" name="Straight Connector 707">
                  <a:extLst>
                    <a:ext uri="{FF2B5EF4-FFF2-40B4-BE49-F238E27FC236}">
                      <a16:creationId xmlns:a16="http://schemas.microsoft.com/office/drawing/2014/main" id="{F151D60A-0492-92B0-FDA4-566E0E6B834A}"/>
                    </a:ext>
                  </a:extLst>
                </p:cNvPr>
                <p:cNvCxnSpPr>
                  <a:cxnSpLocks/>
                </p:cNvCxnSpPr>
                <p:nvPr/>
              </p:nvCxnSpPr>
              <p:spPr>
                <a:xfrm flipH="1">
                  <a:off x="1775704" y="5427354"/>
                  <a:ext cx="481735" cy="0"/>
                </a:xfrm>
                <a:prstGeom prst="line">
                  <a:avLst/>
                </a:prstGeom>
                <a:solidFill>
                  <a:schemeClr val="tx1"/>
                </a:solidFill>
                <a:ln w="31750" cap="flat" cmpd="sng" algn="ctr">
                  <a:solidFill>
                    <a:schemeClr val="tx1"/>
                  </a:solidFill>
                  <a:prstDash val="solid"/>
                </a:ln>
                <a:effectLst/>
              </p:spPr>
            </p:cxnSp>
            <p:sp>
              <p:nvSpPr>
                <p:cNvPr id="706" name="Flowchart: Delay 3">
                  <a:extLst>
                    <a:ext uri="{FF2B5EF4-FFF2-40B4-BE49-F238E27FC236}">
                      <a16:creationId xmlns:a16="http://schemas.microsoft.com/office/drawing/2014/main" id="{B769767D-F677-4C4A-84B6-411ED69C0D6F}"/>
                    </a:ext>
                  </a:extLst>
                </p:cNvPr>
                <p:cNvSpPr/>
                <p:nvPr/>
              </p:nvSpPr>
              <p:spPr>
                <a:xfrm>
                  <a:off x="1459215" y="5246899"/>
                  <a:ext cx="334375" cy="371341"/>
                </a:xfrm>
                <a:prstGeom prst="flowChartDelay">
                  <a:avLst/>
                </a:prstGeom>
                <a:solidFill>
                  <a:schemeClr val="accent2">
                    <a:lumMod val="20000"/>
                    <a:lumOff val="80000"/>
                  </a:schemeClr>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mbria" panose="02040503050406030204" pitchFamily="18" charset="0"/>
                  </a:endParaRPr>
                </a:p>
              </p:txBody>
            </p:sp>
          </p:grpSp>
          <p:sp>
            <p:nvSpPr>
              <p:cNvPr id="324" name="Rectangle 323">
                <a:extLst>
                  <a:ext uri="{FF2B5EF4-FFF2-40B4-BE49-F238E27FC236}">
                    <a16:creationId xmlns:a16="http://schemas.microsoft.com/office/drawing/2014/main" id="{966C4972-4C74-84F3-67FA-8620E1547F9B}"/>
                  </a:ext>
                </a:extLst>
              </p:cNvPr>
              <p:cNvSpPr/>
              <p:nvPr/>
            </p:nvSpPr>
            <p:spPr>
              <a:xfrm>
                <a:off x="208475" y="4141275"/>
                <a:ext cx="333746" cy="338554"/>
              </a:xfrm>
              <a:prstGeom prst="rect">
                <a:avLst/>
              </a:prstGeom>
              <a:ln w="31750">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325" name="Rectangle 324">
                <a:extLst>
                  <a:ext uri="{FF2B5EF4-FFF2-40B4-BE49-F238E27FC236}">
                    <a16:creationId xmlns:a16="http://schemas.microsoft.com/office/drawing/2014/main" id="{94F6CDA2-093E-3E09-F857-6AABB1FA7A96}"/>
                  </a:ext>
                </a:extLst>
              </p:cNvPr>
              <p:cNvSpPr/>
              <p:nvPr/>
            </p:nvSpPr>
            <p:spPr>
              <a:xfrm>
                <a:off x="208475" y="4416126"/>
                <a:ext cx="320922" cy="338554"/>
              </a:xfrm>
              <a:prstGeom prst="rect">
                <a:avLst/>
              </a:prstGeom>
              <a:ln w="31750">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cxnSp>
            <p:nvCxnSpPr>
              <p:cNvPr id="327" name="Straight Connector 326">
                <a:extLst>
                  <a:ext uri="{FF2B5EF4-FFF2-40B4-BE49-F238E27FC236}">
                    <a16:creationId xmlns:a16="http://schemas.microsoft.com/office/drawing/2014/main" id="{710F08B6-EBBF-E2ED-09E1-5F16F1F85078}"/>
                  </a:ext>
                </a:extLst>
              </p:cNvPr>
              <p:cNvCxnSpPr>
                <a:cxnSpLocks/>
              </p:cNvCxnSpPr>
              <p:nvPr/>
            </p:nvCxnSpPr>
            <p:spPr>
              <a:xfrm>
                <a:off x="725690" y="4320026"/>
                <a:ext cx="0" cy="1216152"/>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39B429FB-4F16-7EFA-8DE9-DF5EE81B845B}"/>
                  </a:ext>
                </a:extLst>
              </p:cNvPr>
              <p:cNvCxnSpPr>
                <a:cxnSpLocks/>
              </p:cNvCxnSpPr>
              <p:nvPr/>
            </p:nvCxnSpPr>
            <p:spPr>
              <a:xfrm>
                <a:off x="792918" y="4572333"/>
                <a:ext cx="0" cy="1219821"/>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9" name="Flowchart: Connector 9">
                <a:extLst>
                  <a:ext uri="{FF2B5EF4-FFF2-40B4-BE49-F238E27FC236}">
                    <a16:creationId xmlns:a16="http://schemas.microsoft.com/office/drawing/2014/main" id="{9A541027-139F-8AAF-A7E6-687F6D13DBCE}"/>
                  </a:ext>
                </a:extLst>
              </p:cNvPr>
              <p:cNvSpPr/>
              <p:nvPr/>
            </p:nvSpPr>
            <p:spPr>
              <a:xfrm>
                <a:off x="545156" y="5299993"/>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330" name="Rectangle 329">
                <a:extLst>
                  <a:ext uri="{FF2B5EF4-FFF2-40B4-BE49-F238E27FC236}">
                    <a16:creationId xmlns:a16="http://schemas.microsoft.com/office/drawing/2014/main" id="{0F695186-71F4-17A6-34A9-024A94F0FEDD}"/>
                  </a:ext>
                </a:extLst>
              </p:cNvPr>
              <p:cNvSpPr/>
              <p:nvPr/>
            </p:nvSpPr>
            <p:spPr>
              <a:xfrm>
                <a:off x="208475" y="5160743"/>
                <a:ext cx="452368" cy="338554"/>
              </a:xfrm>
              <a:prstGeom prst="rect">
                <a:avLst/>
              </a:prstGeom>
              <a:ln w="31750">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prstClr val="black"/>
                    </a:solidFill>
                    <a:effectLst/>
                    <a:uLnTx/>
                    <a:uFillTx/>
                    <a:latin typeface="Avenir Next" panose="020B0503020202020204" pitchFamily="34" charset="0"/>
                  </a:rPr>
                  <a:t>in</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nvGrpSpPr>
              <p:cNvPr id="331" name="Group 330">
                <a:extLst>
                  <a:ext uri="{FF2B5EF4-FFF2-40B4-BE49-F238E27FC236}">
                    <a16:creationId xmlns:a16="http://schemas.microsoft.com/office/drawing/2014/main" id="{A44780B9-4CA3-4CD3-32CF-E182805281E8}"/>
                  </a:ext>
                </a:extLst>
              </p:cNvPr>
              <p:cNvGrpSpPr/>
              <p:nvPr/>
            </p:nvGrpSpPr>
            <p:grpSpPr>
              <a:xfrm>
                <a:off x="1753498" y="5162594"/>
                <a:ext cx="752345" cy="367122"/>
                <a:chOff x="2627784" y="3086962"/>
                <a:chExt cx="3888432" cy="1566174"/>
              </a:xfrm>
              <a:solidFill>
                <a:schemeClr val="tx1"/>
              </a:solidFill>
            </p:grpSpPr>
            <p:cxnSp>
              <p:nvCxnSpPr>
                <p:cNvPr id="335" name="Straight Connector 334">
                  <a:extLst>
                    <a:ext uri="{FF2B5EF4-FFF2-40B4-BE49-F238E27FC236}">
                      <a16:creationId xmlns:a16="http://schemas.microsoft.com/office/drawing/2014/main" id="{989DBA56-9584-397E-60A1-C5359268B0FA}"/>
                    </a:ext>
                  </a:extLst>
                </p:cNvPr>
                <p:cNvCxnSpPr/>
                <p:nvPr/>
              </p:nvCxnSpPr>
              <p:spPr>
                <a:xfrm flipH="1">
                  <a:off x="2627784" y="3284984"/>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BD45F1FB-AA29-9D29-7C96-2518255B66CF}"/>
                    </a:ext>
                  </a:extLst>
                </p:cNvPr>
                <p:cNvCxnSpPr/>
                <p:nvPr/>
              </p:nvCxnSpPr>
              <p:spPr>
                <a:xfrm flipH="1">
                  <a:off x="5436096" y="3838795"/>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7" name="Flowchart: Stored Data 4">
                  <a:extLst>
                    <a:ext uri="{FF2B5EF4-FFF2-40B4-BE49-F238E27FC236}">
                      <a16:creationId xmlns:a16="http://schemas.microsoft.com/office/drawing/2014/main" id="{C6329B9D-698D-A9EE-752F-15BF92356FF5}"/>
                    </a:ext>
                  </a:extLst>
                </p:cNvPr>
                <p:cNvSpPr/>
                <p:nvPr/>
              </p:nvSpPr>
              <p:spPr>
                <a:xfrm rot="10800000">
                  <a:off x="3491880" y="3086962"/>
                  <a:ext cx="1944216" cy="1566174"/>
                </a:xfrm>
                <a:prstGeom prst="flowChartOnlineStorage">
                  <a:avLst/>
                </a:prstGeom>
                <a:solidFill>
                  <a:schemeClr val="accent6">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mbria" panose="02040503050406030204" pitchFamily="18" charset="0"/>
                  </a:endParaRPr>
                </a:p>
              </p:txBody>
            </p:sp>
          </p:grpSp>
          <p:sp>
            <p:nvSpPr>
              <p:cNvPr id="333" name="Flowchart: Connector 11">
                <a:extLst>
                  <a:ext uri="{FF2B5EF4-FFF2-40B4-BE49-F238E27FC236}">
                    <a16:creationId xmlns:a16="http://schemas.microsoft.com/office/drawing/2014/main" id="{93672375-DA51-86D9-76FB-EB9A82355C64}"/>
                  </a:ext>
                </a:extLst>
              </p:cNvPr>
              <p:cNvSpPr/>
              <p:nvPr/>
            </p:nvSpPr>
            <p:spPr>
              <a:xfrm>
                <a:off x="2486827" y="5313510"/>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mbria" panose="02040503050406030204" pitchFamily="18" charset="0"/>
                </a:endParaRPr>
              </a:p>
            </p:txBody>
          </p:sp>
          <p:sp>
            <p:nvSpPr>
              <p:cNvPr id="334" name="Rectangle 333">
                <a:extLst>
                  <a:ext uri="{FF2B5EF4-FFF2-40B4-BE49-F238E27FC236}">
                    <a16:creationId xmlns:a16="http://schemas.microsoft.com/office/drawing/2014/main" id="{C2FC3151-1BD1-ACC1-0059-07860A169FF3}"/>
                  </a:ext>
                </a:extLst>
              </p:cNvPr>
              <p:cNvSpPr/>
              <p:nvPr/>
            </p:nvSpPr>
            <p:spPr>
              <a:xfrm>
                <a:off x="2498095" y="5188507"/>
                <a:ext cx="548548" cy="338554"/>
              </a:xfrm>
              <a:prstGeom prst="rect">
                <a:avLst/>
              </a:prstGeom>
              <a:ln w="31750">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prstClr val="black"/>
                    </a:solidFill>
                    <a:effectLst/>
                    <a:uLnTx/>
                    <a:uFillTx/>
                    <a:latin typeface="Avenir Next" panose="020B0503020202020204" pitchFamily="34" charset="0"/>
                  </a:rPr>
                  <a:t>out</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nvGrpSpPr>
              <p:cNvPr id="723" name="Group 722">
                <a:extLst>
                  <a:ext uri="{FF2B5EF4-FFF2-40B4-BE49-F238E27FC236}">
                    <a16:creationId xmlns:a16="http://schemas.microsoft.com/office/drawing/2014/main" id="{B39D4A8F-6357-F4AD-58CB-FC9A85A816DA}"/>
                  </a:ext>
                </a:extLst>
              </p:cNvPr>
              <p:cNvGrpSpPr/>
              <p:nvPr/>
            </p:nvGrpSpPr>
            <p:grpSpPr>
              <a:xfrm>
                <a:off x="387754" y="4166093"/>
                <a:ext cx="941524" cy="562135"/>
                <a:chOff x="1943277" y="4431876"/>
                <a:chExt cx="941524" cy="562135"/>
              </a:xfrm>
            </p:grpSpPr>
            <p:sp>
              <p:nvSpPr>
                <p:cNvPr id="719" name="Flowchart: Stored Data 4">
                  <a:extLst>
                    <a:ext uri="{FF2B5EF4-FFF2-40B4-BE49-F238E27FC236}">
                      <a16:creationId xmlns:a16="http://schemas.microsoft.com/office/drawing/2014/main" id="{ED07682D-F6D9-A93B-8C2A-6EA9C0EFF1FD}"/>
                    </a:ext>
                  </a:extLst>
                </p:cNvPr>
                <p:cNvSpPr/>
                <p:nvPr/>
              </p:nvSpPr>
              <p:spPr>
                <a:xfrm rot="10800000">
                  <a:off x="2508629" y="4530496"/>
                  <a:ext cx="376172" cy="367122"/>
                </a:xfrm>
                <a:prstGeom prst="flowChartOnlineStorage">
                  <a:avLst/>
                </a:prstGeom>
                <a:solidFill>
                  <a:schemeClr val="accent1">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mbria" panose="02040503050406030204" pitchFamily="18" charset="0"/>
                  </a:endParaRPr>
                </a:p>
              </p:txBody>
            </p:sp>
            <p:sp>
              <p:nvSpPr>
                <p:cNvPr id="722" name="Arc 721">
                  <a:extLst>
                    <a:ext uri="{FF2B5EF4-FFF2-40B4-BE49-F238E27FC236}">
                      <a16:creationId xmlns:a16="http://schemas.microsoft.com/office/drawing/2014/main" id="{9C97B469-EE6A-9FBF-97A0-F17C93B77EEF}"/>
                    </a:ext>
                  </a:extLst>
                </p:cNvPr>
                <p:cNvSpPr/>
                <p:nvPr/>
              </p:nvSpPr>
              <p:spPr>
                <a:xfrm rot="2700000">
                  <a:off x="1928672" y="4446481"/>
                  <a:ext cx="562135" cy="532925"/>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4" name="Group 723">
                <a:extLst>
                  <a:ext uri="{FF2B5EF4-FFF2-40B4-BE49-F238E27FC236}">
                    <a16:creationId xmlns:a16="http://schemas.microsoft.com/office/drawing/2014/main" id="{F6DB0CC9-0BBF-DC0C-CF8C-26952B53C599}"/>
                  </a:ext>
                </a:extLst>
              </p:cNvPr>
              <p:cNvGrpSpPr/>
              <p:nvPr/>
            </p:nvGrpSpPr>
            <p:grpSpPr>
              <a:xfrm>
                <a:off x="1277817" y="4294644"/>
                <a:ext cx="1231118" cy="562135"/>
                <a:chOff x="1862668" y="4431876"/>
                <a:chExt cx="1231118" cy="562135"/>
              </a:xfrm>
            </p:grpSpPr>
            <p:grpSp>
              <p:nvGrpSpPr>
                <p:cNvPr id="725" name="Group 724">
                  <a:extLst>
                    <a:ext uri="{FF2B5EF4-FFF2-40B4-BE49-F238E27FC236}">
                      <a16:creationId xmlns:a16="http://schemas.microsoft.com/office/drawing/2014/main" id="{C0CCE39B-DDAD-8EC3-FDED-853FE890EE96}"/>
                    </a:ext>
                  </a:extLst>
                </p:cNvPr>
                <p:cNvGrpSpPr/>
                <p:nvPr/>
              </p:nvGrpSpPr>
              <p:grpSpPr>
                <a:xfrm>
                  <a:off x="1862668" y="4530496"/>
                  <a:ext cx="1231118" cy="367122"/>
                  <a:chOff x="153284" y="3086962"/>
                  <a:chExt cx="6362932" cy="1566174"/>
                </a:xfrm>
                <a:solidFill>
                  <a:schemeClr val="tx1"/>
                </a:solidFill>
              </p:grpSpPr>
              <p:cxnSp>
                <p:nvCxnSpPr>
                  <p:cNvPr id="727" name="Straight Connector 726">
                    <a:extLst>
                      <a:ext uri="{FF2B5EF4-FFF2-40B4-BE49-F238E27FC236}">
                        <a16:creationId xmlns:a16="http://schemas.microsoft.com/office/drawing/2014/main" id="{A49B1AC7-70E1-B294-82D2-C12CE12FDFB2}"/>
                      </a:ext>
                    </a:extLst>
                  </p:cNvPr>
                  <p:cNvCxnSpPr/>
                  <p:nvPr/>
                </p:nvCxnSpPr>
                <p:spPr>
                  <a:xfrm flipH="1">
                    <a:off x="2627784" y="3284984"/>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id="{DB9645DB-1A1B-FE91-809F-0A0E4FD5D137}"/>
                      </a:ext>
                    </a:extLst>
                  </p:cNvPr>
                  <p:cNvCxnSpPr>
                    <a:cxnSpLocks/>
                  </p:cNvCxnSpPr>
                  <p:nvPr/>
                </p:nvCxnSpPr>
                <p:spPr>
                  <a:xfrm flipH="1">
                    <a:off x="153284" y="4437114"/>
                    <a:ext cx="3544501"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9" name="Straight Connector 728">
                    <a:extLst>
                      <a:ext uri="{FF2B5EF4-FFF2-40B4-BE49-F238E27FC236}">
                        <a16:creationId xmlns:a16="http://schemas.microsoft.com/office/drawing/2014/main" id="{7996E093-0B41-1262-B9CB-460FE766241D}"/>
                      </a:ext>
                    </a:extLst>
                  </p:cNvPr>
                  <p:cNvCxnSpPr/>
                  <p:nvPr/>
                </p:nvCxnSpPr>
                <p:spPr>
                  <a:xfrm flipH="1">
                    <a:off x="5436096" y="3838795"/>
                    <a:ext cx="1080120" cy="0"/>
                  </a:xfrm>
                  <a:prstGeom prst="line">
                    <a:avLst/>
                  </a:prstGeom>
                  <a:grpFill/>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30" name="Flowchart: Stored Data 4">
                    <a:extLst>
                      <a:ext uri="{FF2B5EF4-FFF2-40B4-BE49-F238E27FC236}">
                        <a16:creationId xmlns:a16="http://schemas.microsoft.com/office/drawing/2014/main" id="{514115C1-E070-3F35-6037-A0A263DA8184}"/>
                      </a:ext>
                    </a:extLst>
                  </p:cNvPr>
                  <p:cNvSpPr/>
                  <p:nvPr/>
                </p:nvSpPr>
                <p:spPr>
                  <a:xfrm rot="10800000">
                    <a:off x="3491880" y="3086962"/>
                    <a:ext cx="1944216" cy="1566174"/>
                  </a:xfrm>
                  <a:prstGeom prst="flowChartOnlineStorage">
                    <a:avLst/>
                  </a:prstGeom>
                  <a:solidFill>
                    <a:schemeClr val="accent1">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mbria" panose="02040503050406030204" pitchFamily="18" charset="0"/>
                    </a:endParaRPr>
                  </a:p>
                </p:txBody>
              </p:sp>
            </p:grpSp>
            <p:sp>
              <p:nvSpPr>
                <p:cNvPr id="726" name="Arc 725">
                  <a:extLst>
                    <a:ext uri="{FF2B5EF4-FFF2-40B4-BE49-F238E27FC236}">
                      <a16:creationId xmlns:a16="http://schemas.microsoft.com/office/drawing/2014/main" id="{8472DE3E-FAC8-FA9F-E14A-2AF0BB094CC9}"/>
                    </a:ext>
                  </a:extLst>
                </p:cNvPr>
                <p:cNvSpPr/>
                <p:nvPr/>
              </p:nvSpPr>
              <p:spPr>
                <a:xfrm rot="2700000">
                  <a:off x="1928672" y="4446481"/>
                  <a:ext cx="562135" cy="532925"/>
                </a:xfrm>
                <a:prstGeom prst="arc">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31" name="Flowchart: Connector 11">
                <a:extLst>
                  <a:ext uri="{FF2B5EF4-FFF2-40B4-BE49-F238E27FC236}">
                    <a16:creationId xmlns:a16="http://schemas.microsoft.com/office/drawing/2014/main" id="{C5604EFF-9854-0A3B-9CE3-7156F936F49F}"/>
                  </a:ext>
                </a:extLst>
              </p:cNvPr>
              <p:cNvSpPr/>
              <p:nvPr/>
            </p:nvSpPr>
            <p:spPr>
              <a:xfrm>
                <a:off x="2477196" y="4539832"/>
                <a:ext cx="54864" cy="50637"/>
              </a:xfrm>
              <a:prstGeom prst="flowChartConnector">
                <a:avLst/>
              </a:prstGeom>
              <a:solidFill>
                <a:schemeClr val="tx1"/>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mbria" panose="02040503050406030204" pitchFamily="18" charset="0"/>
                </a:endParaRPr>
              </a:p>
            </p:txBody>
          </p:sp>
          <p:cxnSp>
            <p:nvCxnSpPr>
              <p:cNvPr id="740" name="Straight Connector 739">
                <a:extLst>
                  <a:ext uri="{FF2B5EF4-FFF2-40B4-BE49-F238E27FC236}">
                    <a16:creationId xmlns:a16="http://schemas.microsoft.com/office/drawing/2014/main" id="{4E92D7D6-84E9-DB3F-0127-4A438799E889}"/>
                  </a:ext>
                </a:extLst>
              </p:cNvPr>
              <p:cNvCxnSpPr>
                <a:cxnSpLocks/>
              </p:cNvCxnSpPr>
              <p:nvPr/>
            </p:nvCxnSpPr>
            <p:spPr>
              <a:xfrm flipH="1">
                <a:off x="784230" y="5781445"/>
                <a:ext cx="208985"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a:extLst>
                  <a:ext uri="{FF2B5EF4-FFF2-40B4-BE49-F238E27FC236}">
                    <a16:creationId xmlns:a16="http://schemas.microsoft.com/office/drawing/2014/main" id="{13472D66-385D-BDE9-A7D6-519ECFF0E62B}"/>
                  </a:ext>
                </a:extLst>
              </p:cNvPr>
              <p:cNvCxnSpPr>
                <a:cxnSpLocks/>
              </p:cNvCxnSpPr>
              <p:nvPr/>
            </p:nvCxnSpPr>
            <p:spPr>
              <a:xfrm flipH="1">
                <a:off x="719037" y="5525946"/>
                <a:ext cx="262145"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47" name="Flowchart: Delay 3">
                <a:extLst>
                  <a:ext uri="{FF2B5EF4-FFF2-40B4-BE49-F238E27FC236}">
                    <a16:creationId xmlns:a16="http://schemas.microsoft.com/office/drawing/2014/main" id="{B1E538C7-CDB4-3AA1-3857-64E0BA14F3B6}"/>
                  </a:ext>
                </a:extLst>
              </p:cNvPr>
              <p:cNvSpPr/>
              <p:nvPr/>
            </p:nvSpPr>
            <p:spPr>
              <a:xfrm>
                <a:off x="1512111" y="5033490"/>
                <a:ext cx="334375" cy="371341"/>
              </a:xfrm>
              <a:prstGeom prst="flowChartDelay">
                <a:avLst/>
              </a:prstGeom>
              <a:solidFill>
                <a:schemeClr val="accent2">
                  <a:lumMod val="20000"/>
                  <a:lumOff val="80000"/>
                </a:schemeClr>
              </a:solidFill>
              <a:ln w="317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mbria" panose="02040503050406030204" pitchFamily="18" charset="0"/>
                </a:endParaRPr>
              </a:p>
            </p:txBody>
          </p:sp>
          <p:cxnSp>
            <p:nvCxnSpPr>
              <p:cNvPr id="750" name="Straight Connector 749">
                <a:extLst>
                  <a:ext uri="{FF2B5EF4-FFF2-40B4-BE49-F238E27FC236}">
                    <a16:creationId xmlns:a16="http://schemas.microsoft.com/office/drawing/2014/main" id="{CCBD4D62-41B3-D3BA-4C3F-35E4D1699F2F}"/>
                  </a:ext>
                </a:extLst>
              </p:cNvPr>
              <p:cNvCxnSpPr/>
              <p:nvPr/>
            </p:nvCxnSpPr>
            <p:spPr>
              <a:xfrm flipH="1">
                <a:off x="1753498" y="5478154"/>
                <a:ext cx="208985"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id="{A71F47DB-DFE2-F1BE-F739-981BCAFED3C9}"/>
                  </a:ext>
                </a:extLst>
              </p:cNvPr>
              <p:cNvCxnSpPr>
                <a:cxnSpLocks/>
              </p:cNvCxnSpPr>
              <p:nvPr/>
            </p:nvCxnSpPr>
            <p:spPr>
              <a:xfrm>
                <a:off x="1766558" y="5477889"/>
                <a:ext cx="0" cy="159246"/>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id="{48928786-455C-7DD1-8C33-97285C571170}"/>
                  </a:ext>
                </a:extLst>
              </p:cNvPr>
              <p:cNvCxnSpPr>
                <a:cxnSpLocks/>
              </p:cNvCxnSpPr>
              <p:nvPr/>
            </p:nvCxnSpPr>
            <p:spPr>
              <a:xfrm>
                <a:off x="1289850" y="4709749"/>
                <a:ext cx="0" cy="615562"/>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id="{983005EB-355E-63DF-C372-90B9F65D5108}"/>
                  </a:ext>
                </a:extLst>
              </p:cNvPr>
              <p:cNvCxnSpPr>
                <a:cxnSpLocks/>
              </p:cNvCxnSpPr>
              <p:nvPr/>
            </p:nvCxnSpPr>
            <p:spPr>
              <a:xfrm>
                <a:off x="1404519" y="4443693"/>
                <a:ext cx="0" cy="645004"/>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B6F78CFD-19B5-A15B-173A-599FBBB4A285}"/>
                  </a:ext>
                </a:extLst>
              </p:cNvPr>
              <p:cNvCxnSpPr>
                <a:cxnSpLocks/>
              </p:cNvCxnSpPr>
              <p:nvPr/>
            </p:nvCxnSpPr>
            <p:spPr>
              <a:xfrm flipH="1">
                <a:off x="1392486" y="5084686"/>
                <a:ext cx="126511"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32" name="Group 931">
            <a:extLst>
              <a:ext uri="{FF2B5EF4-FFF2-40B4-BE49-F238E27FC236}">
                <a16:creationId xmlns:a16="http://schemas.microsoft.com/office/drawing/2014/main" id="{9AA39F5E-CB4B-F045-2441-BC78F1F3253E}"/>
              </a:ext>
            </a:extLst>
          </p:cNvPr>
          <p:cNvGrpSpPr/>
          <p:nvPr/>
        </p:nvGrpSpPr>
        <p:grpSpPr>
          <a:xfrm>
            <a:off x="3597098" y="4248277"/>
            <a:ext cx="1949208" cy="1544111"/>
            <a:chOff x="3254297" y="4237296"/>
            <a:chExt cx="2100787" cy="1664188"/>
          </a:xfrm>
        </p:grpSpPr>
        <p:sp>
          <p:nvSpPr>
            <p:cNvPr id="767" name="Right Arrow 766">
              <a:extLst>
                <a:ext uri="{FF2B5EF4-FFF2-40B4-BE49-F238E27FC236}">
                  <a16:creationId xmlns:a16="http://schemas.microsoft.com/office/drawing/2014/main" id="{9356BE1E-CC6A-B1EE-0D89-7BDBCB62947E}"/>
                </a:ext>
              </a:extLst>
            </p:cNvPr>
            <p:cNvSpPr/>
            <p:nvPr/>
          </p:nvSpPr>
          <p:spPr>
            <a:xfrm>
              <a:off x="3756888" y="4237296"/>
              <a:ext cx="1095605" cy="62667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C00000"/>
                </a:solidFill>
                <a:latin typeface="Cambria" panose="02040503050406030204" pitchFamily="18" charset="0"/>
              </a:endParaRPr>
            </a:p>
          </p:txBody>
        </p:sp>
        <p:grpSp>
          <p:nvGrpSpPr>
            <p:cNvPr id="868" name="Group 867">
              <a:extLst>
                <a:ext uri="{FF2B5EF4-FFF2-40B4-BE49-F238E27FC236}">
                  <a16:creationId xmlns:a16="http://schemas.microsoft.com/office/drawing/2014/main" id="{74732692-2322-2EC2-BAD4-51FB9E075F7E}"/>
                </a:ext>
              </a:extLst>
            </p:cNvPr>
            <p:cNvGrpSpPr/>
            <p:nvPr/>
          </p:nvGrpSpPr>
          <p:grpSpPr>
            <a:xfrm>
              <a:off x="3254297" y="5045138"/>
              <a:ext cx="2100787" cy="856346"/>
              <a:chOff x="1625773" y="3594322"/>
              <a:chExt cx="4818362" cy="1964114"/>
            </a:xfrm>
          </p:grpSpPr>
          <p:grpSp>
            <p:nvGrpSpPr>
              <p:cNvPr id="812" name="Group 811">
                <a:extLst>
                  <a:ext uri="{FF2B5EF4-FFF2-40B4-BE49-F238E27FC236}">
                    <a16:creationId xmlns:a16="http://schemas.microsoft.com/office/drawing/2014/main" id="{C63C516A-318A-3985-FDD2-A6EFD15B317E}"/>
                  </a:ext>
                </a:extLst>
              </p:cNvPr>
              <p:cNvGrpSpPr/>
              <p:nvPr/>
            </p:nvGrpSpPr>
            <p:grpSpPr>
              <a:xfrm>
                <a:off x="1630903" y="3594322"/>
                <a:ext cx="2040689" cy="906059"/>
                <a:chOff x="270003" y="1188132"/>
                <a:chExt cx="2040689" cy="906059"/>
              </a:xfrm>
            </p:grpSpPr>
            <p:sp>
              <p:nvSpPr>
                <p:cNvPr id="813" name="Flowchart: Delay 3">
                  <a:extLst>
                    <a:ext uri="{FF2B5EF4-FFF2-40B4-BE49-F238E27FC236}">
                      <a16:creationId xmlns:a16="http://schemas.microsoft.com/office/drawing/2014/main" id="{031540F3-738E-CCC7-D9D8-1339E561C6BD}"/>
                    </a:ext>
                  </a:extLst>
                </p:cNvPr>
                <p:cNvSpPr/>
                <p:nvPr/>
              </p:nvSpPr>
              <p:spPr>
                <a:xfrm>
                  <a:off x="1097571" y="1294320"/>
                  <a:ext cx="464016" cy="515314"/>
                </a:xfrm>
                <a:prstGeom prst="flowChartDelay">
                  <a:avLst/>
                </a:prstGeom>
                <a:solidFill>
                  <a:schemeClr val="accent2">
                    <a:lumMod val="20000"/>
                    <a:lumOff val="80000"/>
                  </a:schemeClr>
                </a:solidFill>
                <a:ln w="28575"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cxnSp>
              <p:nvCxnSpPr>
                <p:cNvPr id="814" name="Straight Connector 813">
                  <a:extLst>
                    <a:ext uri="{FF2B5EF4-FFF2-40B4-BE49-F238E27FC236}">
                      <a16:creationId xmlns:a16="http://schemas.microsoft.com/office/drawing/2014/main" id="{4F70308D-B054-D902-87B7-406F0F7FD513}"/>
                    </a:ext>
                  </a:extLst>
                </p:cNvPr>
                <p:cNvCxnSpPr/>
                <p:nvPr/>
              </p:nvCxnSpPr>
              <p:spPr>
                <a:xfrm flipH="1">
                  <a:off x="807561" y="1364590"/>
                  <a:ext cx="290010" cy="0"/>
                </a:xfrm>
                <a:prstGeom prst="line">
                  <a:avLst/>
                </a:prstGeom>
                <a:solidFill>
                  <a:schemeClr val="tx1"/>
                </a:solidFill>
                <a:ln w="25400" cap="flat" cmpd="sng" algn="ctr">
                  <a:solidFill>
                    <a:schemeClr val="tx1"/>
                  </a:solidFill>
                  <a:prstDash val="solid"/>
                </a:ln>
                <a:effectLst/>
              </p:spPr>
            </p:cxnSp>
            <p:cxnSp>
              <p:nvCxnSpPr>
                <p:cNvPr id="815" name="Straight Connector 814">
                  <a:extLst>
                    <a:ext uri="{FF2B5EF4-FFF2-40B4-BE49-F238E27FC236}">
                      <a16:creationId xmlns:a16="http://schemas.microsoft.com/office/drawing/2014/main" id="{4F8965C5-7C06-4267-538E-0E2EF4346A6C}"/>
                    </a:ext>
                  </a:extLst>
                </p:cNvPr>
                <p:cNvCxnSpPr/>
                <p:nvPr/>
              </p:nvCxnSpPr>
              <p:spPr>
                <a:xfrm flipH="1">
                  <a:off x="807561" y="1739364"/>
                  <a:ext cx="290010" cy="0"/>
                </a:xfrm>
                <a:prstGeom prst="line">
                  <a:avLst/>
                </a:prstGeom>
                <a:solidFill>
                  <a:schemeClr val="tx1"/>
                </a:solidFill>
                <a:ln w="25400" cap="flat" cmpd="sng" algn="ctr">
                  <a:solidFill>
                    <a:schemeClr val="tx1"/>
                  </a:solidFill>
                  <a:prstDash val="solid"/>
                </a:ln>
                <a:effectLst/>
              </p:spPr>
            </p:cxnSp>
            <p:sp>
              <p:nvSpPr>
                <p:cNvPr id="816" name="Flowchart: Connector 8">
                  <a:extLst>
                    <a:ext uri="{FF2B5EF4-FFF2-40B4-BE49-F238E27FC236}">
                      <a16:creationId xmlns:a16="http://schemas.microsoft.com/office/drawing/2014/main" id="{4A4027AC-EB99-63C8-5917-3D89A04333F0}"/>
                    </a:ext>
                  </a:extLst>
                </p:cNvPr>
                <p:cNvSpPr/>
                <p:nvPr/>
              </p:nvSpPr>
              <p:spPr>
                <a:xfrm>
                  <a:off x="749559" y="1329455"/>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17" name="Flowchart: Connector 9">
                  <a:extLst>
                    <a:ext uri="{FF2B5EF4-FFF2-40B4-BE49-F238E27FC236}">
                      <a16:creationId xmlns:a16="http://schemas.microsoft.com/office/drawing/2014/main" id="{D81BAFD5-A3DF-54A0-F94A-80783B0337A2}"/>
                    </a:ext>
                  </a:extLst>
                </p:cNvPr>
                <p:cNvSpPr/>
                <p:nvPr/>
              </p:nvSpPr>
              <p:spPr>
                <a:xfrm>
                  <a:off x="755799" y="17042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18" name="Rectangle 817">
                  <a:extLst>
                    <a:ext uri="{FF2B5EF4-FFF2-40B4-BE49-F238E27FC236}">
                      <a16:creationId xmlns:a16="http://schemas.microsoft.com/office/drawing/2014/main" id="{20147177-2793-17B5-0F22-A725BB12C58C}"/>
                    </a:ext>
                  </a:extLst>
                </p:cNvPr>
                <p:cNvSpPr/>
                <p:nvPr/>
              </p:nvSpPr>
              <p:spPr>
                <a:xfrm>
                  <a:off x="270003" y="1188132"/>
                  <a:ext cx="576081"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19" name="Rectangle 818">
                  <a:extLst>
                    <a:ext uri="{FF2B5EF4-FFF2-40B4-BE49-F238E27FC236}">
                      <a16:creationId xmlns:a16="http://schemas.microsoft.com/office/drawing/2014/main" id="{7915463C-6C78-B748-DE30-306B16F3B2CB}"/>
                    </a:ext>
                  </a:extLst>
                </p:cNvPr>
                <p:cNvSpPr/>
                <p:nvPr/>
              </p:nvSpPr>
              <p:spPr>
                <a:xfrm>
                  <a:off x="282122" y="1569546"/>
                  <a:ext cx="560007"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20" name="Rectangle 819">
                  <a:extLst>
                    <a:ext uri="{FF2B5EF4-FFF2-40B4-BE49-F238E27FC236}">
                      <a16:creationId xmlns:a16="http://schemas.microsoft.com/office/drawing/2014/main" id="{D30D10C6-4064-0EEC-839A-A86F1687803D}"/>
                    </a:ext>
                  </a:extLst>
                </p:cNvPr>
                <p:cNvSpPr/>
                <p:nvPr/>
              </p:nvSpPr>
              <p:spPr>
                <a:xfrm>
                  <a:off x="1744253" y="1284316"/>
                  <a:ext cx="566439"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21" name="Straight Connector 820">
                  <a:extLst>
                    <a:ext uri="{FF2B5EF4-FFF2-40B4-BE49-F238E27FC236}">
                      <a16:creationId xmlns:a16="http://schemas.microsoft.com/office/drawing/2014/main" id="{8370B5D7-9057-10CB-3385-C70CEB895032}"/>
                    </a:ext>
                  </a:extLst>
                </p:cNvPr>
                <p:cNvCxnSpPr/>
                <p:nvPr/>
              </p:nvCxnSpPr>
              <p:spPr>
                <a:xfrm flipH="1">
                  <a:off x="1573902" y="1572620"/>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22" name="Flowchart: Connector 11">
                  <a:extLst>
                    <a:ext uri="{FF2B5EF4-FFF2-40B4-BE49-F238E27FC236}">
                      <a16:creationId xmlns:a16="http://schemas.microsoft.com/office/drawing/2014/main" id="{2491A6F3-2B07-BD29-457A-9CE12E37337C}"/>
                    </a:ext>
                  </a:extLst>
                </p:cNvPr>
                <p:cNvSpPr/>
                <p:nvPr/>
              </p:nvSpPr>
              <p:spPr>
                <a:xfrm>
                  <a:off x="1829156" y="15370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823" name="Group 822">
                <a:extLst>
                  <a:ext uri="{FF2B5EF4-FFF2-40B4-BE49-F238E27FC236}">
                    <a16:creationId xmlns:a16="http://schemas.microsoft.com/office/drawing/2014/main" id="{5FB9F9EB-3D2C-C9DA-B534-5F0565BC64E1}"/>
                  </a:ext>
                </a:extLst>
              </p:cNvPr>
              <p:cNvGrpSpPr/>
              <p:nvPr/>
            </p:nvGrpSpPr>
            <p:grpSpPr>
              <a:xfrm>
                <a:off x="1625773" y="4652377"/>
                <a:ext cx="2055856" cy="906059"/>
                <a:chOff x="358356" y="2010575"/>
                <a:chExt cx="2055856" cy="906059"/>
              </a:xfrm>
            </p:grpSpPr>
            <p:sp>
              <p:nvSpPr>
                <p:cNvPr id="824" name="Flowchart: Stored Data 4">
                  <a:extLst>
                    <a:ext uri="{FF2B5EF4-FFF2-40B4-BE49-F238E27FC236}">
                      <a16:creationId xmlns:a16="http://schemas.microsoft.com/office/drawing/2014/main" id="{1D70E46F-EC32-CC30-9E10-8155831580FB}"/>
                    </a:ext>
                  </a:extLst>
                </p:cNvPr>
                <p:cNvSpPr/>
                <p:nvPr/>
              </p:nvSpPr>
              <p:spPr>
                <a:xfrm rot="10800000">
                  <a:off x="1126571" y="2107580"/>
                  <a:ext cx="522018" cy="509459"/>
                </a:xfrm>
                <a:prstGeom prst="flowChartOnlineStorage">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Avenir Next" panose="020B0503020202020204" pitchFamily="34" charset="0"/>
                  </a:endParaRPr>
                </a:p>
              </p:txBody>
            </p:sp>
            <p:cxnSp>
              <p:nvCxnSpPr>
                <p:cNvPr id="825" name="Straight Connector 824">
                  <a:extLst>
                    <a:ext uri="{FF2B5EF4-FFF2-40B4-BE49-F238E27FC236}">
                      <a16:creationId xmlns:a16="http://schemas.microsoft.com/office/drawing/2014/main" id="{07A9CB46-6D68-7751-3FE6-6AFB166B5D92}"/>
                    </a:ext>
                  </a:extLst>
                </p:cNvPr>
                <p:cNvCxnSpPr/>
                <p:nvPr/>
              </p:nvCxnSpPr>
              <p:spPr>
                <a:xfrm flipH="1">
                  <a:off x="895914" y="2187033"/>
                  <a:ext cx="290010" cy="0"/>
                </a:xfrm>
                <a:prstGeom prst="line">
                  <a:avLst/>
                </a:prstGeom>
                <a:solidFill>
                  <a:schemeClr val="tx1"/>
                </a:solidFill>
                <a:ln w="25400" cap="flat" cmpd="sng" algn="ctr">
                  <a:solidFill>
                    <a:schemeClr val="tx1"/>
                  </a:solidFill>
                  <a:prstDash val="solid"/>
                </a:ln>
                <a:effectLst/>
              </p:spPr>
            </p:cxnSp>
            <p:cxnSp>
              <p:nvCxnSpPr>
                <p:cNvPr id="826" name="Straight Connector 825">
                  <a:extLst>
                    <a:ext uri="{FF2B5EF4-FFF2-40B4-BE49-F238E27FC236}">
                      <a16:creationId xmlns:a16="http://schemas.microsoft.com/office/drawing/2014/main" id="{F20F1BF3-3660-B1E4-405F-F06E2E1AB395}"/>
                    </a:ext>
                  </a:extLst>
                </p:cNvPr>
                <p:cNvCxnSpPr/>
                <p:nvPr/>
              </p:nvCxnSpPr>
              <p:spPr>
                <a:xfrm flipH="1">
                  <a:off x="895914" y="2561807"/>
                  <a:ext cx="290010" cy="0"/>
                </a:xfrm>
                <a:prstGeom prst="line">
                  <a:avLst/>
                </a:prstGeom>
                <a:solidFill>
                  <a:schemeClr val="tx1"/>
                </a:solidFill>
                <a:ln w="25400" cap="flat" cmpd="sng" algn="ctr">
                  <a:solidFill>
                    <a:schemeClr val="tx1"/>
                  </a:solidFill>
                  <a:prstDash val="solid"/>
                </a:ln>
                <a:effectLst/>
              </p:spPr>
            </p:cxnSp>
            <p:sp>
              <p:nvSpPr>
                <p:cNvPr id="827" name="Flowchart: Connector 8">
                  <a:extLst>
                    <a:ext uri="{FF2B5EF4-FFF2-40B4-BE49-F238E27FC236}">
                      <a16:creationId xmlns:a16="http://schemas.microsoft.com/office/drawing/2014/main" id="{3468B345-6122-9B40-A217-3D2E256ADFDB}"/>
                    </a:ext>
                  </a:extLst>
                </p:cNvPr>
                <p:cNvSpPr/>
                <p:nvPr/>
              </p:nvSpPr>
              <p:spPr>
                <a:xfrm>
                  <a:off x="837912" y="2151898"/>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28" name="Flowchart: Connector 9">
                  <a:extLst>
                    <a:ext uri="{FF2B5EF4-FFF2-40B4-BE49-F238E27FC236}">
                      <a16:creationId xmlns:a16="http://schemas.microsoft.com/office/drawing/2014/main" id="{92DBB769-AC45-B16B-9B82-79677FB520AC}"/>
                    </a:ext>
                  </a:extLst>
                </p:cNvPr>
                <p:cNvSpPr/>
                <p:nvPr/>
              </p:nvSpPr>
              <p:spPr>
                <a:xfrm>
                  <a:off x="844152" y="2526672"/>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29" name="Rectangle 828">
                  <a:extLst>
                    <a:ext uri="{FF2B5EF4-FFF2-40B4-BE49-F238E27FC236}">
                      <a16:creationId xmlns:a16="http://schemas.microsoft.com/office/drawing/2014/main" id="{7FB92ED6-63BD-F1FE-E966-2E5258905C01}"/>
                    </a:ext>
                  </a:extLst>
                </p:cNvPr>
                <p:cNvSpPr/>
                <p:nvPr/>
              </p:nvSpPr>
              <p:spPr>
                <a:xfrm>
                  <a:off x="358356" y="2010575"/>
                  <a:ext cx="576081"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30" name="Rectangle 829">
                  <a:extLst>
                    <a:ext uri="{FF2B5EF4-FFF2-40B4-BE49-F238E27FC236}">
                      <a16:creationId xmlns:a16="http://schemas.microsoft.com/office/drawing/2014/main" id="{F1ADA9B8-7BE3-E611-4357-C377BC81809A}"/>
                    </a:ext>
                  </a:extLst>
                </p:cNvPr>
                <p:cNvSpPr/>
                <p:nvPr/>
              </p:nvSpPr>
              <p:spPr>
                <a:xfrm>
                  <a:off x="370477" y="2391989"/>
                  <a:ext cx="560007" cy="524645"/>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31" name="Rectangle 830">
                  <a:extLst>
                    <a:ext uri="{FF2B5EF4-FFF2-40B4-BE49-F238E27FC236}">
                      <a16:creationId xmlns:a16="http://schemas.microsoft.com/office/drawing/2014/main" id="{2B9B6685-88AF-72F1-F798-D7B06F3CBE1C}"/>
                    </a:ext>
                  </a:extLst>
                </p:cNvPr>
                <p:cNvSpPr/>
                <p:nvPr/>
              </p:nvSpPr>
              <p:spPr>
                <a:xfrm>
                  <a:off x="1847773" y="2110645"/>
                  <a:ext cx="566439"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32" name="Straight Connector 831">
                  <a:extLst>
                    <a:ext uri="{FF2B5EF4-FFF2-40B4-BE49-F238E27FC236}">
                      <a16:creationId xmlns:a16="http://schemas.microsoft.com/office/drawing/2014/main" id="{5A36B7F0-609B-B852-E458-8B34EE086655}"/>
                    </a:ext>
                  </a:extLst>
                </p:cNvPr>
                <p:cNvCxnSpPr/>
                <p:nvPr/>
              </p:nvCxnSpPr>
              <p:spPr>
                <a:xfrm flipH="1">
                  <a:off x="1655800" y="2355704"/>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33" name="Flowchart: Connector 11">
                  <a:extLst>
                    <a:ext uri="{FF2B5EF4-FFF2-40B4-BE49-F238E27FC236}">
                      <a16:creationId xmlns:a16="http://schemas.microsoft.com/office/drawing/2014/main" id="{08B6DE0F-3341-21E0-8386-D231D1B3BE0B}"/>
                    </a:ext>
                  </a:extLst>
                </p:cNvPr>
                <p:cNvSpPr/>
                <p:nvPr/>
              </p:nvSpPr>
              <p:spPr>
                <a:xfrm>
                  <a:off x="1911054" y="2320113"/>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pic>
            <p:nvPicPr>
              <p:cNvPr id="834" name="Picture 833" descr="A picture containing white&#10;&#10;Description automatically generated">
                <a:extLst>
                  <a:ext uri="{FF2B5EF4-FFF2-40B4-BE49-F238E27FC236}">
                    <a16:creationId xmlns:a16="http://schemas.microsoft.com/office/drawing/2014/main" id="{DAC1512F-711D-74C3-0A12-4E8936A15C0F}"/>
                  </a:ext>
                </a:extLst>
              </p:cNvPr>
              <p:cNvPicPr>
                <a:picLocks noChangeAspect="1"/>
              </p:cNvPicPr>
              <p:nvPr/>
            </p:nvPicPr>
            <p:blipFill>
              <a:blip r:embed="rId3"/>
              <a:stretch>
                <a:fillRect/>
              </a:stretch>
            </p:blipFill>
            <p:spPr>
              <a:xfrm>
                <a:off x="3716343" y="3824653"/>
                <a:ext cx="352767" cy="361233"/>
              </a:xfrm>
              <a:prstGeom prst="rect">
                <a:avLst/>
              </a:prstGeom>
            </p:spPr>
          </p:pic>
          <p:pic>
            <p:nvPicPr>
              <p:cNvPr id="835" name="Picture 834" descr="A picture containing white&#10;&#10;Description automatically generated">
                <a:extLst>
                  <a:ext uri="{FF2B5EF4-FFF2-40B4-BE49-F238E27FC236}">
                    <a16:creationId xmlns:a16="http://schemas.microsoft.com/office/drawing/2014/main" id="{28E89F1B-0A27-A68C-F802-2101AA93D9DB}"/>
                  </a:ext>
                </a:extLst>
              </p:cNvPr>
              <p:cNvPicPr>
                <a:picLocks noChangeAspect="1"/>
              </p:cNvPicPr>
              <p:nvPr/>
            </p:nvPicPr>
            <p:blipFill>
              <a:blip r:embed="rId3"/>
              <a:stretch>
                <a:fillRect/>
              </a:stretch>
            </p:blipFill>
            <p:spPr>
              <a:xfrm>
                <a:off x="3735304" y="4805866"/>
                <a:ext cx="371156" cy="380063"/>
              </a:xfrm>
              <a:prstGeom prst="rect">
                <a:avLst/>
              </a:prstGeom>
            </p:spPr>
          </p:pic>
          <p:grpSp>
            <p:nvGrpSpPr>
              <p:cNvPr id="836" name="Group 835">
                <a:extLst>
                  <a:ext uri="{FF2B5EF4-FFF2-40B4-BE49-F238E27FC236}">
                    <a16:creationId xmlns:a16="http://schemas.microsoft.com/office/drawing/2014/main" id="{7067F7D6-4847-D594-A5E0-67AF6156C09C}"/>
                  </a:ext>
                </a:extLst>
              </p:cNvPr>
              <p:cNvGrpSpPr/>
              <p:nvPr/>
            </p:nvGrpSpPr>
            <p:grpSpPr>
              <a:xfrm>
                <a:off x="4369847" y="3604680"/>
                <a:ext cx="2074288" cy="937105"/>
                <a:chOff x="2983259" y="1133408"/>
                <a:chExt cx="2074288" cy="937105"/>
              </a:xfrm>
            </p:grpSpPr>
            <p:grpSp>
              <p:nvGrpSpPr>
                <p:cNvPr id="837" name="Group 836">
                  <a:extLst>
                    <a:ext uri="{FF2B5EF4-FFF2-40B4-BE49-F238E27FC236}">
                      <a16:creationId xmlns:a16="http://schemas.microsoft.com/office/drawing/2014/main" id="{49A61FC1-44AC-E69B-509A-59FC9BCC78B6}"/>
                    </a:ext>
                  </a:extLst>
                </p:cNvPr>
                <p:cNvGrpSpPr/>
                <p:nvPr/>
              </p:nvGrpSpPr>
              <p:grpSpPr>
                <a:xfrm>
                  <a:off x="2983259" y="1133408"/>
                  <a:ext cx="2074288" cy="937105"/>
                  <a:chOff x="3218324" y="1198702"/>
                  <a:chExt cx="2074288" cy="937105"/>
                </a:xfrm>
              </p:grpSpPr>
              <p:grpSp>
                <p:nvGrpSpPr>
                  <p:cNvPr id="840" name="Group 839">
                    <a:extLst>
                      <a:ext uri="{FF2B5EF4-FFF2-40B4-BE49-F238E27FC236}">
                        <a16:creationId xmlns:a16="http://schemas.microsoft.com/office/drawing/2014/main" id="{53F2DECA-FCC5-4831-2526-47CCC3B822ED}"/>
                      </a:ext>
                    </a:extLst>
                  </p:cNvPr>
                  <p:cNvGrpSpPr/>
                  <p:nvPr/>
                </p:nvGrpSpPr>
                <p:grpSpPr>
                  <a:xfrm>
                    <a:off x="3218324" y="1198702"/>
                    <a:ext cx="2074288" cy="727771"/>
                    <a:chOff x="279647" y="1188132"/>
                    <a:chExt cx="2074288" cy="727771"/>
                  </a:xfrm>
                </p:grpSpPr>
                <p:sp>
                  <p:nvSpPr>
                    <p:cNvPr id="842" name="Flowchart: Delay 3">
                      <a:extLst>
                        <a:ext uri="{FF2B5EF4-FFF2-40B4-BE49-F238E27FC236}">
                          <a16:creationId xmlns:a16="http://schemas.microsoft.com/office/drawing/2014/main" id="{630E3828-AC05-87B4-D0E9-1C90CF149727}"/>
                        </a:ext>
                      </a:extLst>
                    </p:cNvPr>
                    <p:cNvSpPr/>
                    <p:nvPr/>
                  </p:nvSpPr>
                  <p:spPr>
                    <a:xfrm>
                      <a:off x="1026691" y="1294320"/>
                      <a:ext cx="512064" cy="515314"/>
                    </a:xfrm>
                    <a:prstGeom prst="ellipse">
                      <a:avLst/>
                    </a:prstGeom>
                    <a:solidFill>
                      <a:schemeClr val="accent2">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1" i="0" u="none" strike="noStrike" kern="0" cap="none" spc="0" normalizeH="0" baseline="0" noProof="0" dirty="0">
                          <a:ln>
                            <a:noFill/>
                          </a:ln>
                          <a:effectLst/>
                          <a:uLnTx/>
                          <a:uFillTx/>
                          <a:latin typeface="Avenir Next" panose="020B0503020202020204" pitchFamily="34" charset="0"/>
                        </a:rPr>
                        <a:t>MAJ</a:t>
                      </a:r>
                    </a:p>
                  </p:txBody>
                </p:sp>
                <p:cxnSp>
                  <p:nvCxnSpPr>
                    <p:cNvPr id="843" name="Straight Connector 842">
                      <a:extLst>
                        <a:ext uri="{FF2B5EF4-FFF2-40B4-BE49-F238E27FC236}">
                          <a16:creationId xmlns:a16="http://schemas.microsoft.com/office/drawing/2014/main" id="{EE5B0F5E-D01C-C024-C3E4-FBAB91DE8D7A}"/>
                        </a:ext>
                      </a:extLst>
                    </p:cNvPr>
                    <p:cNvCxnSpPr/>
                    <p:nvPr/>
                  </p:nvCxnSpPr>
                  <p:spPr>
                    <a:xfrm flipH="1">
                      <a:off x="807561" y="1364590"/>
                      <a:ext cx="290010" cy="0"/>
                    </a:xfrm>
                    <a:prstGeom prst="line">
                      <a:avLst/>
                    </a:prstGeom>
                    <a:solidFill>
                      <a:schemeClr val="tx1"/>
                    </a:solidFill>
                    <a:ln w="25400" cap="flat" cmpd="sng" algn="ctr">
                      <a:solidFill>
                        <a:schemeClr val="tx1"/>
                      </a:solidFill>
                      <a:prstDash val="solid"/>
                    </a:ln>
                    <a:effectLst/>
                  </p:spPr>
                </p:cxnSp>
                <p:cxnSp>
                  <p:nvCxnSpPr>
                    <p:cNvPr id="844" name="Straight Connector 843">
                      <a:extLst>
                        <a:ext uri="{FF2B5EF4-FFF2-40B4-BE49-F238E27FC236}">
                          <a16:creationId xmlns:a16="http://schemas.microsoft.com/office/drawing/2014/main" id="{29B7A574-0117-9CD0-819E-04E223D52C5C}"/>
                        </a:ext>
                      </a:extLst>
                    </p:cNvPr>
                    <p:cNvCxnSpPr>
                      <a:cxnSpLocks/>
                      <a:endCxn id="846" idx="6"/>
                    </p:cNvCxnSpPr>
                    <p:nvPr/>
                  </p:nvCxnSpPr>
                  <p:spPr>
                    <a:xfrm flipH="1">
                      <a:off x="813801" y="1568642"/>
                      <a:ext cx="217408" cy="0"/>
                    </a:xfrm>
                    <a:prstGeom prst="line">
                      <a:avLst/>
                    </a:prstGeom>
                    <a:solidFill>
                      <a:schemeClr val="tx1"/>
                    </a:solidFill>
                    <a:ln w="25400" cap="flat" cmpd="sng" algn="ctr">
                      <a:solidFill>
                        <a:schemeClr val="tx1"/>
                      </a:solidFill>
                      <a:prstDash val="solid"/>
                    </a:ln>
                    <a:effectLst/>
                  </p:spPr>
                </p:cxnSp>
                <p:sp>
                  <p:nvSpPr>
                    <p:cNvPr id="845" name="Flowchart: Connector 8">
                      <a:extLst>
                        <a:ext uri="{FF2B5EF4-FFF2-40B4-BE49-F238E27FC236}">
                          <a16:creationId xmlns:a16="http://schemas.microsoft.com/office/drawing/2014/main" id="{2084D290-FE18-9FCE-3ECA-BD8069F29458}"/>
                        </a:ext>
                      </a:extLst>
                    </p:cNvPr>
                    <p:cNvSpPr/>
                    <p:nvPr/>
                  </p:nvSpPr>
                  <p:spPr>
                    <a:xfrm>
                      <a:off x="749559" y="1329455"/>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46" name="Flowchart: Connector 9">
                      <a:extLst>
                        <a:ext uri="{FF2B5EF4-FFF2-40B4-BE49-F238E27FC236}">
                          <a16:creationId xmlns:a16="http://schemas.microsoft.com/office/drawing/2014/main" id="{65F23FDF-6330-5FDE-F3B3-9EC6ED304A4B}"/>
                        </a:ext>
                      </a:extLst>
                    </p:cNvPr>
                    <p:cNvSpPr/>
                    <p:nvPr/>
                  </p:nvSpPr>
                  <p:spPr>
                    <a:xfrm>
                      <a:off x="755799" y="153350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47" name="Rectangle 846">
                      <a:extLst>
                        <a:ext uri="{FF2B5EF4-FFF2-40B4-BE49-F238E27FC236}">
                          <a16:creationId xmlns:a16="http://schemas.microsoft.com/office/drawing/2014/main" id="{1605B9BE-8DA7-D15F-D726-5504AF622200}"/>
                        </a:ext>
                      </a:extLst>
                    </p:cNvPr>
                    <p:cNvSpPr/>
                    <p:nvPr/>
                  </p:nvSpPr>
                  <p:spPr>
                    <a:xfrm>
                      <a:off x="279647" y="1188132"/>
                      <a:ext cx="556793"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48" name="Rectangle 847">
                      <a:extLst>
                        <a:ext uri="{FF2B5EF4-FFF2-40B4-BE49-F238E27FC236}">
                          <a16:creationId xmlns:a16="http://schemas.microsoft.com/office/drawing/2014/main" id="{FC1E47A8-DE4A-2DA6-4535-C5E06B661D60}"/>
                        </a:ext>
                      </a:extLst>
                    </p:cNvPr>
                    <p:cNvSpPr/>
                    <p:nvPr/>
                  </p:nvSpPr>
                  <p:spPr>
                    <a:xfrm>
                      <a:off x="398460" y="1422120"/>
                      <a:ext cx="327333" cy="493783"/>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49" name="Rectangle 848">
                      <a:extLst>
                        <a:ext uri="{FF2B5EF4-FFF2-40B4-BE49-F238E27FC236}">
                          <a16:creationId xmlns:a16="http://schemas.microsoft.com/office/drawing/2014/main" id="{CD18BDF6-D2EF-BF74-FFAB-91921144C376}"/>
                        </a:ext>
                      </a:extLst>
                    </p:cNvPr>
                    <p:cNvSpPr/>
                    <p:nvPr/>
                  </p:nvSpPr>
                  <p:spPr>
                    <a:xfrm>
                      <a:off x="1787496" y="1284316"/>
                      <a:ext cx="566439"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50" name="Straight Connector 849">
                      <a:extLst>
                        <a:ext uri="{FF2B5EF4-FFF2-40B4-BE49-F238E27FC236}">
                          <a16:creationId xmlns:a16="http://schemas.microsoft.com/office/drawing/2014/main" id="{E151B6BA-B73E-2751-288A-6F5B490C63CE}"/>
                        </a:ext>
                      </a:extLst>
                    </p:cNvPr>
                    <p:cNvCxnSpPr/>
                    <p:nvPr/>
                  </p:nvCxnSpPr>
                  <p:spPr>
                    <a:xfrm flipH="1">
                      <a:off x="1545550" y="1572620"/>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51" name="Flowchart: Connector 11">
                      <a:extLst>
                        <a:ext uri="{FF2B5EF4-FFF2-40B4-BE49-F238E27FC236}">
                          <a16:creationId xmlns:a16="http://schemas.microsoft.com/office/drawing/2014/main" id="{B55B4AA8-45E9-4A84-1404-B77A1F68515A}"/>
                        </a:ext>
                      </a:extLst>
                    </p:cNvPr>
                    <p:cNvSpPr/>
                    <p:nvPr/>
                  </p:nvSpPr>
                  <p:spPr>
                    <a:xfrm>
                      <a:off x="1829156" y="15370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sp>
                <p:nvSpPr>
                  <p:cNvPr id="841" name="Rectangle 840">
                    <a:extLst>
                      <a:ext uri="{FF2B5EF4-FFF2-40B4-BE49-F238E27FC236}">
                        <a16:creationId xmlns:a16="http://schemas.microsoft.com/office/drawing/2014/main" id="{BF1E9AA6-FDDA-6319-8788-D4790D32826F}"/>
                      </a:ext>
                    </a:extLst>
                  </p:cNvPr>
                  <p:cNvSpPr/>
                  <p:nvPr/>
                </p:nvSpPr>
                <p:spPr>
                  <a:xfrm>
                    <a:off x="3233577" y="1642024"/>
                    <a:ext cx="537504"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venir Next" panose="020B0503020202020204" pitchFamily="34" charset="0"/>
                      </a:rPr>
                      <a:t>0</a:t>
                    </a:r>
                    <a:endParaRPr kumimoji="0" lang="en-US" sz="1000" b="1" i="0" u="none" strike="noStrike" kern="1200" cap="none" spc="0" normalizeH="0" baseline="0" noProof="0" dirty="0">
                      <a:ln>
                        <a:noFill/>
                      </a:ln>
                      <a:solidFill>
                        <a:prstClr val="black"/>
                      </a:solidFill>
                      <a:effectLst/>
                      <a:uLnTx/>
                      <a:uFillTx/>
                      <a:latin typeface="Avenir Next" panose="020B0503020202020204" pitchFamily="34" charset="0"/>
                    </a:endParaRPr>
                  </a:p>
                </p:txBody>
              </p:sp>
            </p:grpSp>
            <p:cxnSp>
              <p:nvCxnSpPr>
                <p:cNvPr id="838" name="Straight Connector 837">
                  <a:extLst>
                    <a:ext uri="{FF2B5EF4-FFF2-40B4-BE49-F238E27FC236}">
                      <a16:creationId xmlns:a16="http://schemas.microsoft.com/office/drawing/2014/main" id="{D30F4FD5-956F-FDB4-6205-6F9BC5B0CA58}"/>
                    </a:ext>
                  </a:extLst>
                </p:cNvPr>
                <p:cNvCxnSpPr>
                  <a:cxnSpLocks/>
                  <a:stCxn id="842" idx="4"/>
                </p:cNvCxnSpPr>
                <p:nvPr/>
              </p:nvCxnSpPr>
              <p:spPr>
                <a:xfrm flipH="1" flipV="1">
                  <a:off x="3516263" y="1728112"/>
                  <a:ext cx="365760" cy="0"/>
                </a:xfrm>
                <a:prstGeom prst="line">
                  <a:avLst/>
                </a:prstGeom>
                <a:solidFill>
                  <a:schemeClr val="tx1"/>
                </a:solidFill>
                <a:ln w="25400" cap="flat" cmpd="sng" algn="ctr">
                  <a:solidFill>
                    <a:schemeClr val="tx1"/>
                  </a:solidFill>
                  <a:prstDash val="solid"/>
                </a:ln>
                <a:effectLst/>
              </p:spPr>
            </p:cxnSp>
            <p:sp>
              <p:nvSpPr>
                <p:cNvPr id="839" name="Flowchart: Connector 9">
                  <a:extLst>
                    <a:ext uri="{FF2B5EF4-FFF2-40B4-BE49-F238E27FC236}">
                      <a16:creationId xmlns:a16="http://schemas.microsoft.com/office/drawing/2014/main" id="{8C99C9DA-C966-29D5-9FF9-C1223B8EB75D}"/>
                    </a:ext>
                  </a:extLst>
                </p:cNvPr>
                <p:cNvSpPr/>
                <p:nvPr/>
              </p:nvSpPr>
              <p:spPr>
                <a:xfrm>
                  <a:off x="3464500" y="169297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nvGrpSpPr>
              <p:cNvPr id="852" name="Group 851">
                <a:extLst>
                  <a:ext uri="{FF2B5EF4-FFF2-40B4-BE49-F238E27FC236}">
                    <a16:creationId xmlns:a16="http://schemas.microsoft.com/office/drawing/2014/main" id="{0A45A470-990B-771F-9409-B003CBEA9CB3}"/>
                  </a:ext>
                </a:extLst>
              </p:cNvPr>
              <p:cNvGrpSpPr/>
              <p:nvPr/>
            </p:nvGrpSpPr>
            <p:grpSpPr>
              <a:xfrm>
                <a:off x="4357631" y="4590469"/>
                <a:ext cx="2050985" cy="937105"/>
                <a:chOff x="2983259" y="1133408"/>
                <a:chExt cx="2050985" cy="937105"/>
              </a:xfrm>
            </p:grpSpPr>
            <p:grpSp>
              <p:nvGrpSpPr>
                <p:cNvPr id="853" name="Group 852">
                  <a:extLst>
                    <a:ext uri="{FF2B5EF4-FFF2-40B4-BE49-F238E27FC236}">
                      <a16:creationId xmlns:a16="http://schemas.microsoft.com/office/drawing/2014/main" id="{46F94BAB-938B-DF9D-D0AA-650CB3BD61D4}"/>
                    </a:ext>
                  </a:extLst>
                </p:cNvPr>
                <p:cNvGrpSpPr/>
                <p:nvPr/>
              </p:nvGrpSpPr>
              <p:grpSpPr>
                <a:xfrm>
                  <a:off x="2983259" y="1133408"/>
                  <a:ext cx="2050985" cy="937105"/>
                  <a:chOff x="3218324" y="1198702"/>
                  <a:chExt cx="2050985" cy="937105"/>
                </a:xfrm>
              </p:grpSpPr>
              <p:grpSp>
                <p:nvGrpSpPr>
                  <p:cNvPr id="856" name="Group 855">
                    <a:extLst>
                      <a:ext uri="{FF2B5EF4-FFF2-40B4-BE49-F238E27FC236}">
                        <a16:creationId xmlns:a16="http://schemas.microsoft.com/office/drawing/2014/main" id="{EFFC91BB-58BF-3AB8-29AA-FCFD59A198E4}"/>
                      </a:ext>
                    </a:extLst>
                  </p:cNvPr>
                  <p:cNvGrpSpPr/>
                  <p:nvPr/>
                </p:nvGrpSpPr>
                <p:grpSpPr>
                  <a:xfrm>
                    <a:off x="3218324" y="1198702"/>
                    <a:ext cx="2050985" cy="727771"/>
                    <a:chOff x="279647" y="1188132"/>
                    <a:chExt cx="2050985" cy="727771"/>
                  </a:xfrm>
                </p:grpSpPr>
                <p:sp>
                  <p:nvSpPr>
                    <p:cNvPr id="858" name="Flowchart: Delay 3">
                      <a:extLst>
                        <a:ext uri="{FF2B5EF4-FFF2-40B4-BE49-F238E27FC236}">
                          <a16:creationId xmlns:a16="http://schemas.microsoft.com/office/drawing/2014/main" id="{B930822D-BB4E-066A-93D1-8CAB74273F45}"/>
                        </a:ext>
                      </a:extLst>
                    </p:cNvPr>
                    <p:cNvSpPr/>
                    <p:nvPr/>
                  </p:nvSpPr>
                  <p:spPr>
                    <a:xfrm>
                      <a:off x="1026691" y="1294320"/>
                      <a:ext cx="512064" cy="515314"/>
                    </a:xfrm>
                    <a:prstGeom prst="ellipse">
                      <a:avLst/>
                    </a:prstGeom>
                    <a:solidFill>
                      <a:schemeClr val="accent6">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1" i="0" u="none" strike="noStrike" kern="0" cap="none" spc="0" normalizeH="0" baseline="0" noProof="0" dirty="0">
                          <a:ln>
                            <a:noFill/>
                          </a:ln>
                          <a:effectLst/>
                          <a:uLnTx/>
                          <a:uFillTx/>
                          <a:latin typeface="Avenir Next" panose="020B0503020202020204" pitchFamily="34" charset="0"/>
                        </a:rPr>
                        <a:t>MAJ</a:t>
                      </a:r>
                    </a:p>
                  </p:txBody>
                </p:sp>
                <p:cxnSp>
                  <p:nvCxnSpPr>
                    <p:cNvPr id="859" name="Straight Connector 858">
                      <a:extLst>
                        <a:ext uri="{FF2B5EF4-FFF2-40B4-BE49-F238E27FC236}">
                          <a16:creationId xmlns:a16="http://schemas.microsoft.com/office/drawing/2014/main" id="{6671BD54-02C8-4D52-747B-98C7087AFB05}"/>
                        </a:ext>
                      </a:extLst>
                    </p:cNvPr>
                    <p:cNvCxnSpPr/>
                    <p:nvPr/>
                  </p:nvCxnSpPr>
                  <p:spPr>
                    <a:xfrm flipH="1">
                      <a:off x="807561" y="1364590"/>
                      <a:ext cx="290010" cy="0"/>
                    </a:xfrm>
                    <a:prstGeom prst="line">
                      <a:avLst/>
                    </a:prstGeom>
                    <a:solidFill>
                      <a:schemeClr val="tx1"/>
                    </a:solidFill>
                    <a:ln w="25400" cap="flat" cmpd="sng" algn="ctr">
                      <a:solidFill>
                        <a:schemeClr val="tx1"/>
                      </a:solidFill>
                      <a:prstDash val="solid"/>
                    </a:ln>
                    <a:effectLst/>
                  </p:spPr>
                </p:cxnSp>
                <p:cxnSp>
                  <p:nvCxnSpPr>
                    <p:cNvPr id="860" name="Straight Connector 859">
                      <a:extLst>
                        <a:ext uri="{FF2B5EF4-FFF2-40B4-BE49-F238E27FC236}">
                          <a16:creationId xmlns:a16="http://schemas.microsoft.com/office/drawing/2014/main" id="{C8E62BE7-3F1B-76DD-DB4F-560C00ED9B1B}"/>
                        </a:ext>
                      </a:extLst>
                    </p:cNvPr>
                    <p:cNvCxnSpPr>
                      <a:cxnSpLocks/>
                      <a:endCxn id="862" idx="6"/>
                    </p:cNvCxnSpPr>
                    <p:nvPr/>
                  </p:nvCxnSpPr>
                  <p:spPr>
                    <a:xfrm flipH="1">
                      <a:off x="813801" y="1568642"/>
                      <a:ext cx="217408" cy="0"/>
                    </a:xfrm>
                    <a:prstGeom prst="line">
                      <a:avLst/>
                    </a:prstGeom>
                    <a:solidFill>
                      <a:schemeClr val="tx1"/>
                    </a:solidFill>
                    <a:ln w="25400" cap="flat" cmpd="sng" algn="ctr">
                      <a:solidFill>
                        <a:schemeClr val="tx1"/>
                      </a:solidFill>
                      <a:prstDash val="solid"/>
                    </a:ln>
                    <a:effectLst/>
                  </p:spPr>
                </p:cxnSp>
                <p:sp>
                  <p:nvSpPr>
                    <p:cNvPr id="861" name="Flowchart: Connector 8">
                      <a:extLst>
                        <a:ext uri="{FF2B5EF4-FFF2-40B4-BE49-F238E27FC236}">
                          <a16:creationId xmlns:a16="http://schemas.microsoft.com/office/drawing/2014/main" id="{773DFF95-A484-6429-B416-C06BDFE39B1B}"/>
                        </a:ext>
                      </a:extLst>
                    </p:cNvPr>
                    <p:cNvSpPr/>
                    <p:nvPr/>
                  </p:nvSpPr>
                  <p:spPr>
                    <a:xfrm>
                      <a:off x="749559" y="1329455"/>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62" name="Flowchart: Connector 9">
                      <a:extLst>
                        <a:ext uri="{FF2B5EF4-FFF2-40B4-BE49-F238E27FC236}">
                          <a16:creationId xmlns:a16="http://schemas.microsoft.com/office/drawing/2014/main" id="{E11C9281-F5E2-9693-1CAB-01BB16D0B568}"/>
                        </a:ext>
                      </a:extLst>
                    </p:cNvPr>
                    <p:cNvSpPr/>
                    <p:nvPr/>
                  </p:nvSpPr>
                  <p:spPr>
                    <a:xfrm>
                      <a:off x="755799" y="153350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863" name="Rectangle 862">
                      <a:extLst>
                        <a:ext uri="{FF2B5EF4-FFF2-40B4-BE49-F238E27FC236}">
                          <a16:creationId xmlns:a16="http://schemas.microsoft.com/office/drawing/2014/main" id="{7C81ADD1-6CAE-52AF-299F-195F00C518B1}"/>
                        </a:ext>
                      </a:extLst>
                    </p:cNvPr>
                    <p:cNvSpPr/>
                    <p:nvPr/>
                  </p:nvSpPr>
                  <p:spPr>
                    <a:xfrm>
                      <a:off x="279647" y="1188132"/>
                      <a:ext cx="556793"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sp>
                  <p:nvSpPr>
                    <p:cNvPr id="864" name="Rectangle 863">
                      <a:extLst>
                        <a:ext uri="{FF2B5EF4-FFF2-40B4-BE49-F238E27FC236}">
                          <a16:creationId xmlns:a16="http://schemas.microsoft.com/office/drawing/2014/main" id="{7FE871C9-93B8-D0F9-A87F-74B88851B14F}"/>
                        </a:ext>
                      </a:extLst>
                    </p:cNvPr>
                    <p:cNvSpPr/>
                    <p:nvPr/>
                  </p:nvSpPr>
                  <p:spPr>
                    <a:xfrm>
                      <a:off x="398460" y="1422120"/>
                      <a:ext cx="327333" cy="493783"/>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sp>
                  <p:nvSpPr>
                    <p:cNvPr id="865" name="Rectangle 864">
                      <a:extLst>
                        <a:ext uri="{FF2B5EF4-FFF2-40B4-BE49-F238E27FC236}">
                          <a16:creationId xmlns:a16="http://schemas.microsoft.com/office/drawing/2014/main" id="{49644BA9-01EF-53E6-51D9-1615DD1A66D6}"/>
                        </a:ext>
                      </a:extLst>
                    </p:cNvPr>
                    <p:cNvSpPr/>
                    <p:nvPr/>
                  </p:nvSpPr>
                  <p:spPr>
                    <a:xfrm>
                      <a:off x="1764192" y="1282635"/>
                      <a:ext cx="566440" cy="524645"/>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Avenir Next" panose="020B0503020202020204" pitchFamily="34" charset="0"/>
                        </a:rPr>
                        <a:t>C</a:t>
                      </a:r>
                      <a:endParaRPr kumimoji="0" lang="en-US" sz="11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cxnSp>
                  <p:nvCxnSpPr>
                    <p:cNvPr id="866" name="Straight Connector 865">
                      <a:extLst>
                        <a:ext uri="{FF2B5EF4-FFF2-40B4-BE49-F238E27FC236}">
                          <a16:creationId xmlns:a16="http://schemas.microsoft.com/office/drawing/2014/main" id="{0CD2D9F6-D384-9FDD-6C7A-A46F6B268BEF}"/>
                        </a:ext>
                      </a:extLst>
                    </p:cNvPr>
                    <p:cNvCxnSpPr/>
                    <p:nvPr/>
                  </p:nvCxnSpPr>
                  <p:spPr>
                    <a:xfrm flipH="1">
                      <a:off x="1545550" y="1572620"/>
                      <a:ext cx="290010" cy="0"/>
                    </a:xfrm>
                    <a:prstGeom prst="line">
                      <a:avLst/>
                    </a:prstGeom>
                    <a:solidFill>
                      <a:schemeClr val="tx1"/>
                    </a:solidFill>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7" name="Flowchart: Connector 11">
                      <a:extLst>
                        <a:ext uri="{FF2B5EF4-FFF2-40B4-BE49-F238E27FC236}">
                          <a16:creationId xmlns:a16="http://schemas.microsoft.com/office/drawing/2014/main" id="{069E3969-F157-F025-9914-254138E4A5A1}"/>
                        </a:ext>
                      </a:extLst>
                    </p:cNvPr>
                    <p:cNvSpPr/>
                    <p:nvPr/>
                  </p:nvSpPr>
                  <p:spPr>
                    <a:xfrm>
                      <a:off x="1829156" y="1537029"/>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sp>
                <p:nvSpPr>
                  <p:cNvPr id="857" name="Rectangle 856">
                    <a:extLst>
                      <a:ext uri="{FF2B5EF4-FFF2-40B4-BE49-F238E27FC236}">
                        <a16:creationId xmlns:a16="http://schemas.microsoft.com/office/drawing/2014/main" id="{B03D3E87-6006-1A33-1459-53AF74AD3965}"/>
                      </a:ext>
                    </a:extLst>
                  </p:cNvPr>
                  <p:cNvSpPr/>
                  <p:nvPr/>
                </p:nvSpPr>
                <p:spPr>
                  <a:xfrm>
                    <a:off x="3233577" y="1642024"/>
                    <a:ext cx="537504" cy="493783"/>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venir Next" panose="020B0503020202020204" pitchFamily="34" charset="0"/>
                      </a:rPr>
                      <a:t>1</a:t>
                    </a:r>
                    <a:endParaRPr kumimoji="0" lang="en-US" sz="1000" b="1" i="0" u="none" strike="noStrike" kern="1200" cap="none" spc="0" normalizeH="0" baseline="0" noProof="0" dirty="0">
                      <a:ln>
                        <a:noFill/>
                      </a:ln>
                      <a:solidFill>
                        <a:prstClr val="black"/>
                      </a:solidFill>
                      <a:effectLst/>
                      <a:uLnTx/>
                      <a:uFillTx/>
                      <a:latin typeface="Avenir Next" panose="020B0503020202020204" pitchFamily="34" charset="0"/>
                    </a:endParaRPr>
                  </a:p>
                </p:txBody>
              </p:sp>
            </p:grpSp>
            <p:cxnSp>
              <p:nvCxnSpPr>
                <p:cNvPr id="854" name="Straight Connector 853">
                  <a:extLst>
                    <a:ext uri="{FF2B5EF4-FFF2-40B4-BE49-F238E27FC236}">
                      <a16:creationId xmlns:a16="http://schemas.microsoft.com/office/drawing/2014/main" id="{2DEE7807-20DF-1BED-815E-38346DDB077C}"/>
                    </a:ext>
                  </a:extLst>
                </p:cNvPr>
                <p:cNvCxnSpPr>
                  <a:cxnSpLocks/>
                  <a:stCxn id="858" idx="4"/>
                </p:cNvCxnSpPr>
                <p:nvPr/>
              </p:nvCxnSpPr>
              <p:spPr>
                <a:xfrm flipH="1" flipV="1">
                  <a:off x="3516263" y="1728112"/>
                  <a:ext cx="365760" cy="0"/>
                </a:xfrm>
                <a:prstGeom prst="line">
                  <a:avLst/>
                </a:prstGeom>
                <a:solidFill>
                  <a:schemeClr val="tx1"/>
                </a:solidFill>
                <a:ln w="25400" cap="flat" cmpd="sng" algn="ctr">
                  <a:solidFill>
                    <a:schemeClr val="tx1"/>
                  </a:solidFill>
                  <a:prstDash val="solid"/>
                </a:ln>
                <a:effectLst/>
              </p:spPr>
            </p:cxnSp>
            <p:sp>
              <p:nvSpPr>
                <p:cNvPr id="855" name="Flowchart: Connector 9">
                  <a:extLst>
                    <a:ext uri="{FF2B5EF4-FFF2-40B4-BE49-F238E27FC236}">
                      <a16:creationId xmlns:a16="http://schemas.microsoft.com/office/drawing/2014/main" id="{C705D13B-8685-D2B6-5864-BC6EA0B0CA62}"/>
                    </a:ext>
                  </a:extLst>
                </p:cNvPr>
                <p:cNvSpPr/>
                <p:nvPr/>
              </p:nvSpPr>
              <p:spPr>
                <a:xfrm>
                  <a:off x="3464500" y="1692977"/>
                  <a:ext cx="58002" cy="7027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Avenir Next" panose="020B0503020202020204" pitchFamily="34" charset="0"/>
                  </a:endParaRPr>
                </a:p>
              </p:txBody>
            </p:sp>
          </p:grpSp>
        </p:grpSp>
      </p:grpSp>
      <p:sp>
        <p:nvSpPr>
          <p:cNvPr id="929" name="Rounded Rectangle 928">
            <a:extLst>
              <a:ext uri="{FF2B5EF4-FFF2-40B4-BE49-F238E27FC236}">
                <a16:creationId xmlns:a16="http://schemas.microsoft.com/office/drawing/2014/main" id="{6F18DF52-B1FA-3355-A072-D39B8AD0C954}"/>
              </a:ext>
            </a:extLst>
          </p:cNvPr>
          <p:cNvSpPr/>
          <p:nvPr/>
        </p:nvSpPr>
        <p:spPr>
          <a:xfrm>
            <a:off x="5717936" y="4162361"/>
            <a:ext cx="2944625" cy="1715944"/>
          </a:xfrm>
          <a:prstGeom prst="roundRect">
            <a:avLst>
              <a:gd name="adj" fmla="val 4316"/>
            </a:avLst>
          </a:prstGeom>
          <a:solidFill>
            <a:schemeClr val="bg1">
              <a:lumMod val="95000"/>
            </a:schemeClr>
          </a:solidFill>
          <a:ln w="28575">
            <a:solidFill>
              <a:schemeClr val="tx1"/>
            </a:solidFill>
            <a:prstDash val="dash"/>
          </a:ln>
        </p:spPr>
        <p:style>
          <a:lnRef idx="2">
            <a:schemeClr val="dk1"/>
          </a:lnRef>
          <a:fillRef idx="1">
            <a:schemeClr val="lt1"/>
          </a:fillRef>
          <a:effectRef idx="0">
            <a:schemeClr val="dk1"/>
          </a:effectRef>
          <a:fontRef idx="minor">
            <a:schemeClr val="dk1"/>
          </a:fontRef>
        </p:style>
        <p:txBody>
          <a:bodyPr lIns="0" tIns="0" rIns="0" bIns="0" rtlCol="0" anchor="t"/>
          <a:lstStyle/>
          <a:p>
            <a:pPr algn="ctr"/>
            <a:endParaRPr lang="en-US" sz="1400" b="1" dirty="0">
              <a:solidFill>
                <a:schemeClr val="tx1"/>
              </a:solidFill>
              <a:latin typeface="Cambria" panose="02040503050406030204" pitchFamily="18" charset="0"/>
              <a:cs typeface="Arial" panose="020B0604020202020204" pitchFamily="34" charset="0"/>
            </a:endParaRPr>
          </a:p>
        </p:txBody>
      </p:sp>
      <p:grpSp>
        <p:nvGrpSpPr>
          <p:cNvPr id="928" name="Group 927">
            <a:extLst>
              <a:ext uri="{FF2B5EF4-FFF2-40B4-BE49-F238E27FC236}">
                <a16:creationId xmlns:a16="http://schemas.microsoft.com/office/drawing/2014/main" id="{AE9E9E61-2226-D746-311A-D10687EE476B}"/>
              </a:ext>
            </a:extLst>
          </p:cNvPr>
          <p:cNvGrpSpPr/>
          <p:nvPr/>
        </p:nvGrpSpPr>
        <p:grpSpPr>
          <a:xfrm>
            <a:off x="5734787" y="4297453"/>
            <a:ext cx="2959535" cy="1440076"/>
            <a:chOff x="5526635" y="4276509"/>
            <a:chExt cx="3189682" cy="1552062"/>
          </a:xfrm>
        </p:grpSpPr>
        <p:cxnSp>
          <p:nvCxnSpPr>
            <p:cNvPr id="808" name="Straight Connector 807">
              <a:extLst>
                <a:ext uri="{FF2B5EF4-FFF2-40B4-BE49-F238E27FC236}">
                  <a16:creationId xmlns:a16="http://schemas.microsoft.com/office/drawing/2014/main" id="{83E1B20E-8580-9455-3526-F179312ACDCD}"/>
                </a:ext>
              </a:extLst>
            </p:cNvPr>
            <p:cNvCxnSpPr>
              <a:cxnSpLocks/>
              <a:stCxn id="921" idx="6"/>
            </p:cNvCxnSpPr>
            <p:nvPr/>
          </p:nvCxnSpPr>
          <p:spPr>
            <a:xfrm flipH="1">
              <a:off x="6741726" y="4600031"/>
              <a:ext cx="1355103" cy="940"/>
            </a:xfrm>
            <a:prstGeom prst="line">
              <a:avLst/>
            </a:prstGeom>
            <a:solidFill>
              <a:schemeClr val="tx1"/>
            </a:solidFill>
            <a:ln w="31750" cap="flat" cmpd="sng" algn="ctr">
              <a:solidFill>
                <a:schemeClr val="accent6"/>
              </a:solidFill>
              <a:prstDash val="solid"/>
            </a:ln>
            <a:effectLst/>
          </p:spPr>
        </p:cxnSp>
        <p:sp>
          <p:nvSpPr>
            <p:cNvPr id="811" name="Flowchart: Delay 3">
              <a:extLst>
                <a:ext uri="{FF2B5EF4-FFF2-40B4-BE49-F238E27FC236}">
                  <a16:creationId xmlns:a16="http://schemas.microsoft.com/office/drawing/2014/main" id="{359EA596-6487-8B07-F365-F793D2D34602}"/>
                </a:ext>
              </a:extLst>
            </p:cNvPr>
            <p:cNvSpPr/>
            <p:nvPr/>
          </p:nvSpPr>
          <p:spPr>
            <a:xfrm>
              <a:off x="6543312" y="4363693"/>
              <a:ext cx="490427" cy="490427"/>
            </a:xfrm>
            <a:prstGeom prst="ellipse">
              <a:avLst/>
            </a:prstGeom>
            <a:solidFill>
              <a:schemeClr val="accent6">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latin typeface="Avenir Next" panose="020B0503020202020204" pitchFamily="34" charset="0"/>
                </a:rPr>
                <a:t>MAJ</a:t>
              </a:r>
            </a:p>
          </p:txBody>
        </p:sp>
        <p:grpSp>
          <p:nvGrpSpPr>
            <p:cNvPr id="871" name="Group 870">
              <a:extLst>
                <a:ext uri="{FF2B5EF4-FFF2-40B4-BE49-F238E27FC236}">
                  <a16:creationId xmlns:a16="http://schemas.microsoft.com/office/drawing/2014/main" id="{953E17C1-8857-C40A-D90B-5840C0165137}"/>
                </a:ext>
              </a:extLst>
            </p:cNvPr>
            <p:cNvGrpSpPr/>
            <p:nvPr/>
          </p:nvGrpSpPr>
          <p:grpSpPr>
            <a:xfrm>
              <a:off x="5571051" y="4637352"/>
              <a:ext cx="677189" cy="338554"/>
              <a:chOff x="5633392" y="4259433"/>
              <a:chExt cx="677189" cy="338554"/>
            </a:xfrm>
          </p:grpSpPr>
          <p:sp>
            <p:nvSpPr>
              <p:cNvPr id="809" name="Flowchart: Connector 8">
                <a:extLst>
                  <a:ext uri="{FF2B5EF4-FFF2-40B4-BE49-F238E27FC236}">
                    <a16:creationId xmlns:a16="http://schemas.microsoft.com/office/drawing/2014/main" id="{4CC137F9-4F06-FC2C-B320-5BA5BA63575C}"/>
                  </a:ext>
                </a:extLst>
              </p:cNvPr>
              <p:cNvSpPr/>
              <p:nvPr/>
            </p:nvSpPr>
            <p:spPr>
              <a:xfrm>
                <a:off x="5977273" y="4394785"/>
                <a:ext cx="64008" cy="67301"/>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nvGrpSpPr>
              <p:cNvPr id="870" name="Group 869">
                <a:extLst>
                  <a:ext uri="{FF2B5EF4-FFF2-40B4-BE49-F238E27FC236}">
                    <a16:creationId xmlns:a16="http://schemas.microsoft.com/office/drawing/2014/main" id="{ED92999F-6A26-4572-7717-DCCD554E915F}"/>
                  </a:ext>
                </a:extLst>
              </p:cNvPr>
              <p:cNvGrpSpPr/>
              <p:nvPr/>
            </p:nvGrpSpPr>
            <p:grpSpPr>
              <a:xfrm>
                <a:off x="5633392" y="4259433"/>
                <a:ext cx="677189" cy="338554"/>
                <a:chOff x="5633392" y="4259433"/>
                <a:chExt cx="677189" cy="338554"/>
              </a:xfrm>
            </p:grpSpPr>
            <p:cxnSp>
              <p:nvCxnSpPr>
                <p:cNvPr id="806" name="Straight Connector 805">
                  <a:extLst>
                    <a:ext uri="{FF2B5EF4-FFF2-40B4-BE49-F238E27FC236}">
                      <a16:creationId xmlns:a16="http://schemas.microsoft.com/office/drawing/2014/main" id="{07F307F7-CA23-7D5A-8DC6-904E7A4325AD}"/>
                    </a:ext>
                  </a:extLst>
                </p:cNvPr>
                <p:cNvCxnSpPr/>
                <p:nvPr/>
              </p:nvCxnSpPr>
              <p:spPr>
                <a:xfrm flipH="1">
                  <a:off x="6032825" y="4428435"/>
                  <a:ext cx="277756" cy="0"/>
                </a:xfrm>
                <a:prstGeom prst="line">
                  <a:avLst/>
                </a:prstGeom>
                <a:solidFill>
                  <a:schemeClr val="tx1"/>
                </a:solidFill>
                <a:ln w="31750" cap="flat" cmpd="sng" algn="ctr">
                  <a:solidFill>
                    <a:schemeClr val="tx1"/>
                  </a:solidFill>
                  <a:prstDash val="solid"/>
                </a:ln>
                <a:effectLst/>
              </p:spPr>
            </p:cxnSp>
            <p:sp>
              <p:nvSpPr>
                <p:cNvPr id="788" name="Rectangle 787">
                  <a:extLst>
                    <a:ext uri="{FF2B5EF4-FFF2-40B4-BE49-F238E27FC236}">
                      <a16:creationId xmlns:a16="http://schemas.microsoft.com/office/drawing/2014/main" id="{5283EB26-F3D5-5BE5-2AFE-3C8ED3434756}"/>
                    </a:ext>
                  </a:extLst>
                </p:cNvPr>
                <p:cNvSpPr/>
                <p:nvPr/>
              </p:nvSpPr>
              <p:spPr>
                <a:xfrm>
                  <a:off x="5633392" y="4259433"/>
                  <a:ext cx="320922" cy="338554"/>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B</a:t>
                  </a:r>
                </a:p>
              </p:txBody>
            </p:sp>
          </p:grpSp>
        </p:grpSp>
        <p:cxnSp>
          <p:nvCxnSpPr>
            <p:cNvPr id="802" name="Straight Connector 801">
              <a:extLst>
                <a:ext uri="{FF2B5EF4-FFF2-40B4-BE49-F238E27FC236}">
                  <a16:creationId xmlns:a16="http://schemas.microsoft.com/office/drawing/2014/main" id="{EECE36D3-96B1-ED6B-75AE-90B2AB1F2937}"/>
                </a:ext>
              </a:extLst>
            </p:cNvPr>
            <p:cNvCxnSpPr>
              <a:cxnSpLocks/>
              <a:stCxn id="771" idx="2"/>
            </p:cNvCxnSpPr>
            <p:nvPr/>
          </p:nvCxnSpPr>
          <p:spPr>
            <a:xfrm flipH="1">
              <a:off x="6228064" y="5583357"/>
              <a:ext cx="315248" cy="0"/>
            </a:xfrm>
            <a:prstGeom prst="line">
              <a:avLst/>
            </a:prstGeom>
            <a:solidFill>
              <a:schemeClr val="tx1"/>
            </a:solidFill>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id="{14B3C86B-1883-CF01-CE18-413A37409070}"/>
                </a:ext>
              </a:extLst>
            </p:cNvPr>
            <p:cNvCxnSpPr>
              <a:cxnSpLocks/>
            </p:cNvCxnSpPr>
            <p:nvPr/>
          </p:nvCxnSpPr>
          <p:spPr>
            <a:xfrm>
              <a:off x="6238449" y="4592990"/>
              <a:ext cx="0" cy="1004349"/>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3" name="Group 872">
              <a:extLst>
                <a:ext uri="{FF2B5EF4-FFF2-40B4-BE49-F238E27FC236}">
                  <a16:creationId xmlns:a16="http://schemas.microsoft.com/office/drawing/2014/main" id="{59F73162-4775-D6A7-0B99-F9F590A224F8}"/>
                </a:ext>
              </a:extLst>
            </p:cNvPr>
            <p:cNvGrpSpPr/>
            <p:nvPr/>
          </p:nvGrpSpPr>
          <p:grpSpPr>
            <a:xfrm>
              <a:off x="5558439" y="4276509"/>
              <a:ext cx="1056694" cy="407002"/>
              <a:chOff x="5628542" y="5588905"/>
              <a:chExt cx="1056694" cy="407002"/>
            </a:xfrm>
          </p:grpSpPr>
          <p:sp>
            <p:nvSpPr>
              <p:cNvPr id="793" name="Flowchart: Connector 9">
                <a:extLst>
                  <a:ext uri="{FF2B5EF4-FFF2-40B4-BE49-F238E27FC236}">
                    <a16:creationId xmlns:a16="http://schemas.microsoft.com/office/drawing/2014/main" id="{639F892F-A277-6996-0701-ABC05E5422FB}"/>
                  </a:ext>
                </a:extLst>
              </p:cNvPr>
              <p:cNvSpPr/>
              <p:nvPr/>
            </p:nvSpPr>
            <p:spPr>
              <a:xfrm>
                <a:off x="5983247" y="5706480"/>
                <a:ext cx="64008" cy="67300"/>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nvGrpSpPr>
              <p:cNvPr id="872" name="Group 871">
                <a:extLst>
                  <a:ext uri="{FF2B5EF4-FFF2-40B4-BE49-F238E27FC236}">
                    <a16:creationId xmlns:a16="http://schemas.microsoft.com/office/drawing/2014/main" id="{17CA39AB-9D08-969F-40F9-05EF8037AE68}"/>
                  </a:ext>
                </a:extLst>
              </p:cNvPr>
              <p:cNvGrpSpPr/>
              <p:nvPr/>
            </p:nvGrpSpPr>
            <p:grpSpPr>
              <a:xfrm>
                <a:off x="5628542" y="5588905"/>
                <a:ext cx="1056694" cy="407002"/>
                <a:chOff x="5628542" y="5588905"/>
                <a:chExt cx="1056694" cy="407002"/>
              </a:xfrm>
            </p:grpSpPr>
            <p:cxnSp>
              <p:nvCxnSpPr>
                <p:cNvPr id="804" name="Straight Connector 803">
                  <a:extLst>
                    <a:ext uri="{FF2B5EF4-FFF2-40B4-BE49-F238E27FC236}">
                      <a16:creationId xmlns:a16="http://schemas.microsoft.com/office/drawing/2014/main" id="{4A8FC346-1DD5-EB54-ADE2-3B9F274168A1}"/>
                    </a:ext>
                  </a:extLst>
                </p:cNvPr>
                <p:cNvCxnSpPr>
                  <a:cxnSpLocks/>
                  <a:stCxn id="811" idx="1"/>
                </p:cNvCxnSpPr>
                <p:nvPr/>
              </p:nvCxnSpPr>
              <p:spPr>
                <a:xfrm flipH="1" flipV="1">
                  <a:off x="6004718" y="5740127"/>
                  <a:ext cx="680518" cy="7783"/>
                </a:xfrm>
                <a:prstGeom prst="line">
                  <a:avLst/>
                </a:prstGeom>
                <a:solidFill>
                  <a:schemeClr val="tx1"/>
                </a:solidFill>
                <a:ln w="31750" cap="flat" cmpd="sng" algn="ctr">
                  <a:solidFill>
                    <a:schemeClr val="tx1"/>
                  </a:solidFill>
                  <a:prstDash val="solid"/>
                </a:ln>
                <a:effectLst/>
              </p:spPr>
            </p:cxnSp>
            <p:sp>
              <p:nvSpPr>
                <p:cNvPr id="794" name="Rectangle 793">
                  <a:extLst>
                    <a:ext uri="{FF2B5EF4-FFF2-40B4-BE49-F238E27FC236}">
                      <a16:creationId xmlns:a16="http://schemas.microsoft.com/office/drawing/2014/main" id="{6349C753-DA9D-6100-249A-D074B9B8CD74}"/>
                    </a:ext>
                  </a:extLst>
                </p:cNvPr>
                <p:cNvSpPr/>
                <p:nvPr/>
              </p:nvSpPr>
              <p:spPr>
                <a:xfrm>
                  <a:off x="5628542" y="5588905"/>
                  <a:ext cx="543827" cy="407002"/>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prstClr val="black"/>
                      </a:solidFill>
                      <a:effectLst/>
                      <a:uLnTx/>
                      <a:uFillTx/>
                      <a:latin typeface="Avenir Next" panose="020B0503020202020204" pitchFamily="34" charset="0"/>
                    </a:rPr>
                    <a:t>in</a:t>
                  </a:r>
                  <a:endParaRPr kumimoji="0" lang="en-US" sz="1600" b="0" i="0" u="none" strike="noStrike" kern="1200" cap="none" spc="0" normalizeH="0" baseline="-25000" noProof="0" dirty="0">
                    <a:ln>
                      <a:noFill/>
                    </a:ln>
                    <a:solidFill>
                      <a:prstClr val="black"/>
                    </a:solidFill>
                    <a:effectLst/>
                    <a:uLnTx/>
                    <a:uFillTx/>
                    <a:latin typeface="Avenir Next" panose="020B0503020202020204" pitchFamily="34" charset="0"/>
                  </a:endParaRPr>
                </a:p>
              </p:txBody>
            </p:sp>
          </p:grpSp>
        </p:grpSp>
        <p:sp>
          <p:nvSpPr>
            <p:cNvPr id="771" name="Flowchart: Delay 3">
              <a:extLst>
                <a:ext uri="{FF2B5EF4-FFF2-40B4-BE49-F238E27FC236}">
                  <a16:creationId xmlns:a16="http://schemas.microsoft.com/office/drawing/2014/main" id="{13E2CF0A-2157-DBB6-DA05-2B9A662171E2}"/>
                </a:ext>
              </a:extLst>
            </p:cNvPr>
            <p:cNvSpPr/>
            <p:nvPr/>
          </p:nvSpPr>
          <p:spPr>
            <a:xfrm>
              <a:off x="6543312" y="5338143"/>
              <a:ext cx="490427" cy="490428"/>
            </a:xfrm>
            <a:prstGeom prst="ellipse">
              <a:avLst/>
            </a:prstGeom>
            <a:solidFill>
              <a:schemeClr val="accent2">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latin typeface="Avenir Next" panose="020B0503020202020204" pitchFamily="34" charset="0"/>
                </a:rPr>
                <a:t>MAJ</a:t>
              </a:r>
            </a:p>
          </p:txBody>
        </p:sp>
        <p:grpSp>
          <p:nvGrpSpPr>
            <p:cNvPr id="869" name="Group 868">
              <a:extLst>
                <a:ext uri="{FF2B5EF4-FFF2-40B4-BE49-F238E27FC236}">
                  <a16:creationId xmlns:a16="http://schemas.microsoft.com/office/drawing/2014/main" id="{EE277DB1-462E-E0F6-F525-E3BEDEF23CE9}"/>
                </a:ext>
              </a:extLst>
            </p:cNvPr>
            <p:cNvGrpSpPr/>
            <p:nvPr/>
          </p:nvGrpSpPr>
          <p:grpSpPr>
            <a:xfrm>
              <a:off x="5526635" y="4929746"/>
              <a:ext cx="1883575" cy="407002"/>
              <a:chOff x="5589001" y="4441271"/>
              <a:chExt cx="1883575" cy="407002"/>
            </a:xfrm>
          </p:grpSpPr>
          <p:cxnSp>
            <p:nvCxnSpPr>
              <p:cNvPr id="774" name="Straight Connector 773">
                <a:extLst>
                  <a:ext uri="{FF2B5EF4-FFF2-40B4-BE49-F238E27FC236}">
                    <a16:creationId xmlns:a16="http://schemas.microsoft.com/office/drawing/2014/main" id="{89C2E8FD-7FAA-4094-28F8-4BB0EAEDFD0F}"/>
                  </a:ext>
                </a:extLst>
              </p:cNvPr>
              <p:cNvCxnSpPr>
                <a:cxnSpLocks/>
              </p:cNvCxnSpPr>
              <p:nvPr/>
            </p:nvCxnSpPr>
            <p:spPr>
              <a:xfrm>
                <a:off x="6009835" y="4606569"/>
                <a:ext cx="1462742" cy="0"/>
              </a:xfrm>
              <a:prstGeom prst="line">
                <a:avLst/>
              </a:prstGeom>
              <a:ln w="31750"/>
            </p:spPr>
            <p:style>
              <a:lnRef idx="1">
                <a:schemeClr val="dk1"/>
              </a:lnRef>
              <a:fillRef idx="0">
                <a:schemeClr val="dk1"/>
              </a:fillRef>
              <a:effectRef idx="0">
                <a:schemeClr val="dk1"/>
              </a:effectRef>
              <a:fontRef idx="minor">
                <a:schemeClr val="tx1"/>
              </a:fontRef>
            </p:style>
          </p:cxnSp>
          <p:sp>
            <p:nvSpPr>
              <p:cNvPr id="775" name="Flowchart: Connector 8">
                <a:extLst>
                  <a:ext uri="{FF2B5EF4-FFF2-40B4-BE49-F238E27FC236}">
                    <a16:creationId xmlns:a16="http://schemas.microsoft.com/office/drawing/2014/main" id="{10F50C91-89BB-274C-B5CD-BD0B2BEDC47C}"/>
                  </a:ext>
                </a:extLst>
              </p:cNvPr>
              <p:cNvSpPr/>
              <p:nvPr/>
            </p:nvSpPr>
            <p:spPr>
              <a:xfrm>
                <a:off x="5976633" y="4577180"/>
                <a:ext cx="64008" cy="64008"/>
              </a:xfrm>
              <a:prstGeom prst="flowChartConnector">
                <a:avLst/>
              </a:prstGeom>
              <a:solidFill>
                <a:schemeClr val="tx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776" name="Rectangle 775">
                <a:extLst>
                  <a:ext uri="{FF2B5EF4-FFF2-40B4-BE49-F238E27FC236}">
                    <a16:creationId xmlns:a16="http://schemas.microsoft.com/office/drawing/2014/main" id="{9FEDD56A-4FAD-AC78-05E0-90C7EF22E686}"/>
                  </a:ext>
                </a:extLst>
              </p:cNvPr>
              <p:cNvSpPr/>
              <p:nvPr/>
            </p:nvSpPr>
            <p:spPr>
              <a:xfrm>
                <a:off x="5589001" y="4441271"/>
                <a:ext cx="401221" cy="407002"/>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rPr>
                  <a:t>A</a:t>
                </a:r>
              </a:p>
            </p:txBody>
          </p:sp>
        </p:grpSp>
        <p:cxnSp>
          <p:nvCxnSpPr>
            <p:cNvPr id="877" name="Straight Connector 876">
              <a:extLst>
                <a:ext uri="{FF2B5EF4-FFF2-40B4-BE49-F238E27FC236}">
                  <a16:creationId xmlns:a16="http://schemas.microsoft.com/office/drawing/2014/main" id="{C16CB8D8-CBE4-F982-04DC-5CD579295FB3}"/>
                </a:ext>
              </a:extLst>
            </p:cNvPr>
            <p:cNvCxnSpPr>
              <a:cxnSpLocks/>
            </p:cNvCxnSpPr>
            <p:nvPr/>
          </p:nvCxnSpPr>
          <p:spPr>
            <a:xfrm flipH="1" flipV="1">
              <a:off x="6224923" y="4602400"/>
              <a:ext cx="324021" cy="6507"/>
            </a:xfrm>
            <a:prstGeom prst="line">
              <a:avLst/>
            </a:prstGeom>
            <a:solidFill>
              <a:schemeClr val="tx1"/>
            </a:solidFill>
            <a:ln w="31750" cap="flat" cmpd="sng" algn="ctr">
              <a:solidFill>
                <a:schemeClr val="tx1"/>
              </a:solidFill>
              <a:prstDash val="solid"/>
            </a:ln>
            <a:effectLst/>
          </p:spPr>
        </p:cxnSp>
        <p:cxnSp>
          <p:nvCxnSpPr>
            <p:cNvPr id="884" name="Straight Connector 883">
              <a:extLst>
                <a:ext uri="{FF2B5EF4-FFF2-40B4-BE49-F238E27FC236}">
                  <a16:creationId xmlns:a16="http://schemas.microsoft.com/office/drawing/2014/main" id="{5644794E-A49B-E8D6-39D5-34F930FA1FA7}"/>
                </a:ext>
              </a:extLst>
            </p:cNvPr>
            <p:cNvCxnSpPr>
              <a:cxnSpLocks/>
            </p:cNvCxnSpPr>
            <p:nvPr/>
          </p:nvCxnSpPr>
          <p:spPr>
            <a:xfrm>
              <a:off x="6111338" y="4429208"/>
              <a:ext cx="0" cy="975623"/>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0" name="Straight Connector 889">
              <a:extLst>
                <a:ext uri="{FF2B5EF4-FFF2-40B4-BE49-F238E27FC236}">
                  <a16:creationId xmlns:a16="http://schemas.microsoft.com/office/drawing/2014/main" id="{63886093-7133-1B37-8A1A-40C9E90F5D95}"/>
                </a:ext>
              </a:extLst>
            </p:cNvPr>
            <p:cNvCxnSpPr>
              <a:cxnSpLocks/>
            </p:cNvCxnSpPr>
            <p:nvPr/>
          </p:nvCxnSpPr>
          <p:spPr>
            <a:xfrm>
              <a:off x="6412918" y="4794809"/>
              <a:ext cx="0" cy="961869"/>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1" name="Straight Connector 890">
              <a:extLst>
                <a:ext uri="{FF2B5EF4-FFF2-40B4-BE49-F238E27FC236}">
                  <a16:creationId xmlns:a16="http://schemas.microsoft.com/office/drawing/2014/main" id="{F0121CA0-907E-8E19-EAA8-CC04C60608DA}"/>
                </a:ext>
              </a:extLst>
            </p:cNvPr>
            <p:cNvCxnSpPr>
              <a:cxnSpLocks/>
            </p:cNvCxnSpPr>
            <p:nvPr/>
          </p:nvCxnSpPr>
          <p:spPr>
            <a:xfrm flipH="1">
              <a:off x="6400306" y="4804970"/>
              <a:ext cx="239739" cy="0"/>
            </a:xfrm>
            <a:prstGeom prst="line">
              <a:avLst/>
            </a:prstGeom>
            <a:solidFill>
              <a:schemeClr val="tx1"/>
            </a:solidFill>
            <a:ln w="31750" cap="flat" cmpd="sng" algn="ctr">
              <a:solidFill>
                <a:schemeClr val="tx1"/>
              </a:solidFill>
              <a:prstDash val="solid"/>
            </a:ln>
            <a:effectLst/>
          </p:spPr>
        </p:cxnSp>
        <p:cxnSp>
          <p:nvCxnSpPr>
            <p:cNvPr id="893" name="Straight Connector 892">
              <a:extLst>
                <a:ext uri="{FF2B5EF4-FFF2-40B4-BE49-F238E27FC236}">
                  <a16:creationId xmlns:a16="http://schemas.microsoft.com/office/drawing/2014/main" id="{5495E784-F054-6078-F290-F12D82CD9C5D}"/>
                </a:ext>
              </a:extLst>
            </p:cNvPr>
            <p:cNvCxnSpPr>
              <a:cxnSpLocks/>
            </p:cNvCxnSpPr>
            <p:nvPr/>
          </p:nvCxnSpPr>
          <p:spPr>
            <a:xfrm flipH="1">
              <a:off x="6398732" y="5772238"/>
              <a:ext cx="239739" cy="0"/>
            </a:xfrm>
            <a:prstGeom prst="line">
              <a:avLst/>
            </a:prstGeom>
            <a:solidFill>
              <a:schemeClr val="tx1"/>
            </a:solidFill>
            <a:ln w="31750" cap="flat" cmpd="sng" algn="ctr">
              <a:solidFill>
                <a:schemeClr val="tx1"/>
              </a:solidFill>
              <a:prstDash val="solid"/>
            </a:ln>
            <a:effectLst/>
          </p:spPr>
        </p:cxnSp>
        <p:cxnSp>
          <p:nvCxnSpPr>
            <p:cNvPr id="896" name="Straight Connector 895">
              <a:extLst>
                <a:ext uri="{FF2B5EF4-FFF2-40B4-BE49-F238E27FC236}">
                  <a16:creationId xmlns:a16="http://schemas.microsoft.com/office/drawing/2014/main" id="{B7F49A1B-3B03-06EF-6C3E-5183D0745631}"/>
                </a:ext>
              </a:extLst>
            </p:cNvPr>
            <p:cNvCxnSpPr>
              <a:cxnSpLocks/>
            </p:cNvCxnSpPr>
            <p:nvPr/>
          </p:nvCxnSpPr>
          <p:spPr>
            <a:xfrm flipH="1">
              <a:off x="6102266" y="5396084"/>
              <a:ext cx="528257" cy="0"/>
            </a:xfrm>
            <a:prstGeom prst="line">
              <a:avLst/>
            </a:prstGeom>
            <a:solidFill>
              <a:schemeClr val="tx1"/>
            </a:solidFill>
            <a:ln w="31750" cap="flat" cmpd="sng" algn="ctr">
              <a:solidFill>
                <a:schemeClr val="tx1"/>
              </a:solidFill>
              <a:prstDash val="solid"/>
            </a:ln>
            <a:effectLst/>
          </p:spPr>
        </p:cxnSp>
        <p:cxnSp>
          <p:nvCxnSpPr>
            <p:cNvPr id="901" name="Straight Connector 900">
              <a:extLst>
                <a:ext uri="{FF2B5EF4-FFF2-40B4-BE49-F238E27FC236}">
                  <a16:creationId xmlns:a16="http://schemas.microsoft.com/office/drawing/2014/main" id="{A4503AC7-78F8-C114-AFCD-8C0DE1CCC202}"/>
                </a:ext>
              </a:extLst>
            </p:cNvPr>
            <p:cNvCxnSpPr>
              <a:cxnSpLocks/>
            </p:cNvCxnSpPr>
            <p:nvPr/>
          </p:nvCxnSpPr>
          <p:spPr>
            <a:xfrm flipH="1">
              <a:off x="7251226" y="5281075"/>
              <a:ext cx="239739" cy="0"/>
            </a:xfrm>
            <a:prstGeom prst="line">
              <a:avLst/>
            </a:prstGeom>
            <a:solidFill>
              <a:schemeClr val="tx1"/>
            </a:solidFill>
            <a:ln w="31750" cap="flat" cmpd="sng" algn="ctr">
              <a:solidFill>
                <a:schemeClr val="tx1"/>
              </a:solidFill>
              <a:prstDash val="solid"/>
            </a:ln>
            <a:effectLst/>
          </p:spPr>
        </p:cxnSp>
        <p:cxnSp>
          <p:nvCxnSpPr>
            <p:cNvPr id="902" name="Straight Connector 901">
              <a:extLst>
                <a:ext uri="{FF2B5EF4-FFF2-40B4-BE49-F238E27FC236}">
                  <a16:creationId xmlns:a16="http://schemas.microsoft.com/office/drawing/2014/main" id="{D6E44FDD-E4EB-EF3E-1C77-95D37E66A311}"/>
                </a:ext>
              </a:extLst>
            </p:cNvPr>
            <p:cNvCxnSpPr>
              <a:cxnSpLocks/>
            </p:cNvCxnSpPr>
            <p:nvPr/>
          </p:nvCxnSpPr>
          <p:spPr>
            <a:xfrm flipH="1">
              <a:off x="7271041" y="4901518"/>
              <a:ext cx="239739" cy="0"/>
            </a:xfrm>
            <a:prstGeom prst="line">
              <a:avLst/>
            </a:prstGeom>
            <a:solidFill>
              <a:schemeClr val="tx1"/>
            </a:solidFill>
            <a:ln w="31750" cap="flat" cmpd="sng" algn="ctr">
              <a:solidFill>
                <a:schemeClr val="tx1"/>
              </a:solidFill>
              <a:prstDash val="solid"/>
            </a:ln>
            <a:effectLst/>
          </p:spPr>
        </p:cxnSp>
        <p:cxnSp>
          <p:nvCxnSpPr>
            <p:cNvPr id="904" name="Straight Connector 903">
              <a:extLst>
                <a:ext uri="{FF2B5EF4-FFF2-40B4-BE49-F238E27FC236}">
                  <a16:creationId xmlns:a16="http://schemas.microsoft.com/office/drawing/2014/main" id="{11942570-220F-161F-722D-CA99368C4D28}"/>
                </a:ext>
              </a:extLst>
            </p:cNvPr>
            <p:cNvCxnSpPr>
              <a:cxnSpLocks/>
            </p:cNvCxnSpPr>
            <p:nvPr/>
          </p:nvCxnSpPr>
          <p:spPr>
            <a:xfrm>
              <a:off x="7256729" y="4592565"/>
              <a:ext cx="0" cy="323665"/>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7" name="Straight Connector 906">
              <a:extLst>
                <a:ext uri="{FF2B5EF4-FFF2-40B4-BE49-F238E27FC236}">
                  <a16:creationId xmlns:a16="http://schemas.microsoft.com/office/drawing/2014/main" id="{487CC21C-8CB7-282C-DF59-A1D0AC5E979F}"/>
                </a:ext>
              </a:extLst>
            </p:cNvPr>
            <p:cNvCxnSpPr>
              <a:cxnSpLocks/>
            </p:cNvCxnSpPr>
            <p:nvPr/>
          </p:nvCxnSpPr>
          <p:spPr>
            <a:xfrm>
              <a:off x="7256729" y="5268934"/>
              <a:ext cx="0" cy="323665"/>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8" name="Rectangle 797">
              <a:extLst>
                <a:ext uri="{FF2B5EF4-FFF2-40B4-BE49-F238E27FC236}">
                  <a16:creationId xmlns:a16="http://schemas.microsoft.com/office/drawing/2014/main" id="{A6C6DA5A-2812-DC6A-DD46-B2E4B2AD9CAE}"/>
                </a:ext>
              </a:extLst>
            </p:cNvPr>
            <p:cNvSpPr/>
            <p:nvPr/>
          </p:nvSpPr>
          <p:spPr>
            <a:xfrm>
              <a:off x="8045639" y="4923132"/>
              <a:ext cx="670678" cy="364881"/>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6"/>
                  </a:solidFill>
                  <a:effectLst/>
                  <a:uLnTx/>
                  <a:uFillTx/>
                  <a:latin typeface="Avenir Next" panose="020B0503020202020204" pitchFamily="34" charset="0"/>
                </a:rPr>
                <a:t>Sum</a:t>
              </a:r>
              <a:endParaRPr kumimoji="0" lang="en-US" sz="1600" b="0" i="0" u="none" strike="noStrike" kern="1200" cap="none" spc="0" normalizeH="0" baseline="-25000" noProof="0" dirty="0">
                <a:ln>
                  <a:noFill/>
                </a:ln>
                <a:solidFill>
                  <a:schemeClr val="accent6"/>
                </a:solidFill>
                <a:effectLst/>
                <a:uLnTx/>
                <a:uFillTx/>
                <a:latin typeface="Avenir Next" panose="020B0503020202020204" pitchFamily="34" charset="0"/>
              </a:endParaRPr>
            </a:p>
          </p:txBody>
        </p:sp>
        <p:cxnSp>
          <p:nvCxnSpPr>
            <p:cNvPr id="800" name="Straight Connector 799">
              <a:extLst>
                <a:ext uri="{FF2B5EF4-FFF2-40B4-BE49-F238E27FC236}">
                  <a16:creationId xmlns:a16="http://schemas.microsoft.com/office/drawing/2014/main" id="{BC8CC195-6DFC-29FB-45A9-58CDBBDB57BE}"/>
                </a:ext>
              </a:extLst>
            </p:cNvPr>
            <p:cNvCxnSpPr>
              <a:cxnSpLocks/>
              <a:stCxn id="773" idx="6"/>
              <a:endCxn id="797" idx="6"/>
            </p:cNvCxnSpPr>
            <p:nvPr/>
          </p:nvCxnSpPr>
          <p:spPr>
            <a:xfrm flipV="1">
              <a:off x="7894108" y="5091123"/>
              <a:ext cx="202721" cy="1193"/>
            </a:xfrm>
            <a:prstGeom prst="line">
              <a:avLst/>
            </a:prstGeom>
            <a:solidFill>
              <a:schemeClr val="tx1"/>
            </a:solidFill>
            <a:ln w="31750">
              <a:solidFill>
                <a:schemeClr val="accent6"/>
              </a:solidFill>
            </a:ln>
          </p:spPr>
          <p:style>
            <a:lnRef idx="1">
              <a:schemeClr val="accent1"/>
            </a:lnRef>
            <a:fillRef idx="0">
              <a:schemeClr val="accent1"/>
            </a:fillRef>
            <a:effectRef idx="0">
              <a:schemeClr val="accent1"/>
            </a:effectRef>
            <a:fontRef idx="minor">
              <a:schemeClr val="tx1"/>
            </a:fontRef>
          </p:style>
        </p:cxnSp>
        <p:sp>
          <p:nvSpPr>
            <p:cNvPr id="797" name="Flowchart: Connector 11">
              <a:extLst>
                <a:ext uri="{FF2B5EF4-FFF2-40B4-BE49-F238E27FC236}">
                  <a16:creationId xmlns:a16="http://schemas.microsoft.com/office/drawing/2014/main" id="{0CBC1100-34E1-40DD-A673-5ED05C4EEA0D}"/>
                </a:ext>
              </a:extLst>
            </p:cNvPr>
            <p:cNvSpPr/>
            <p:nvPr/>
          </p:nvSpPr>
          <p:spPr>
            <a:xfrm>
              <a:off x="8032821" y="5057473"/>
              <a:ext cx="64008" cy="67300"/>
            </a:xfrm>
            <a:prstGeom prst="flowChartConnector">
              <a:avLst/>
            </a:prstGeom>
            <a:solidFill>
              <a:schemeClr val="accent6"/>
            </a:solidFill>
            <a:ln w="25400" cap="flat" cmpd="sng" algn="ctr">
              <a:solidFill>
                <a:schemeClr val="accent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773" name="Flowchart: Delay 3">
              <a:extLst>
                <a:ext uri="{FF2B5EF4-FFF2-40B4-BE49-F238E27FC236}">
                  <a16:creationId xmlns:a16="http://schemas.microsoft.com/office/drawing/2014/main" id="{6FAF895A-9979-77E9-0411-F9BD984867F3}"/>
                </a:ext>
              </a:extLst>
            </p:cNvPr>
            <p:cNvSpPr/>
            <p:nvPr/>
          </p:nvSpPr>
          <p:spPr>
            <a:xfrm>
              <a:off x="7403681" y="4847102"/>
              <a:ext cx="490427" cy="490428"/>
            </a:xfrm>
            <a:prstGeom prst="ellipse">
              <a:avLst/>
            </a:prstGeom>
            <a:solidFill>
              <a:schemeClr val="accent1">
                <a:lumMod val="20000"/>
                <a:lumOff val="80000"/>
              </a:schemeClr>
            </a:solidFill>
            <a:ln w="2857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latin typeface="Avenir Next" panose="020B0503020202020204" pitchFamily="34" charset="0"/>
                </a:rPr>
                <a:t>MAJ</a:t>
              </a:r>
            </a:p>
          </p:txBody>
        </p:sp>
        <p:cxnSp>
          <p:nvCxnSpPr>
            <p:cNvPr id="908" name="Straight Connector 907">
              <a:extLst>
                <a:ext uri="{FF2B5EF4-FFF2-40B4-BE49-F238E27FC236}">
                  <a16:creationId xmlns:a16="http://schemas.microsoft.com/office/drawing/2014/main" id="{1C61309B-E01B-522F-30A0-6CC5845F3976}"/>
                </a:ext>
              </a:extLst>
            </p:cNvPr>
            <p:cNvCxnSpPr>
              <a:cxnSpLocks/>
              <a:endCxn id="771" idx="6"/>
            </p:cNvCxnSpPr>
            <p:nvPr/>
          </p:nvCxnSpPr>
          <p:spPr>
            <a:xfrm flipH="1">
              <a:off x="7033739" y="5583357"/>
              <a:ext cx="237302" cy="0"/>
            </a:xfrm>
            <a:prstGeom prst="line">
              <a:avLst/>
            </a:prstGeom>
            <a:solidFill>
              <a:schemeClr val="tx1"/>
            </a:solidFill>
            <a:ln w="31750" cap="flat" cmpd="sng" algn="ctr">
              <a:solidFill>
                <a:schemeClr val="tx1"/>
              </a:solidFill>
              <a:prstDash val="solid"/>
            </a:ln>
            <a:effectLst/>
          </p:spPr>
        </p:cxnSp>
        <p:sp>
          <p:nvSpPr>
            <p:cNvPr id="916" name="Flowchart: Connector 11">
              <a:extLst>
                <a:ext uri="{FF2B5EF4-FFF2-40B4-BE49-F238E27FC236}">
                  <a16:creationId xmlns:a16="http://schemas.microsoft.com/office/drawing/2014/main" id="{8F9500A0-53F1-5763-1AE9-6D9D9F0395F3}"/>
                </a:ext>
              </a:extLst>
            </p:cNvPr>
            <p:cNvSpPr/>
            <p:nvPr/>
          </p:nvSpPr>
          <p:spPr>
            <a:xfrm>
              <a:off x="6549492" y="5735011"/>
              <a:ext cx="64008" cy="67300"/>
            </a:xfrm>
            <a:prstGeom prst="flowChartConnector">
              <a:avLst/>
            </a:prstGeom>
            <a:solidFill>
              <a:schemeClr val="bg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917" name="Flowchart: Connector 11">
              <a:extLst>
                <a:ext uri="{FF2B5EF4-FFF2-40B4-BE49-F238E27FC236}">
                  <a16:creationId xmlns:a16="http://schemas.microsoft.com/office/drawing/2014/main" id="{118413F0-7795-918C-792B-CAAFDCEC05C1}"/>
                </a:ext>
              </a:extLst>
            </p:cNvPr>
            <p:cNvSpPr/>
            <p:nvPr/>
          </p:nvSpPr>
          <p:spPr>
            <a:xfrm>
              <a:off x="7415160" y="4864737"/>
              <a:ext cx="64008" cy="67300"/>
            </a:xfrm>
            <a:prstGeom prst="flowChartConnector">
              <a:avLst/>
            </a:prstGeom>
            <a:solidFill>
              <a:schemeClr val="bg1"/>
            </a:solidFill>
            <a:ln w="254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sp>
          <p:nvSpPr>
            <p:cNvPr id="919" name="Rectangle 918">
              <a:extLst>
                <a:ext uri="{FF2B5EF4-FFF2-40B4-BE49-F238E27FC236}">
                  <a16:creationId xmlns:a16="http://schemas.microsoft.com/office/drawing/2014/main" id="{A682C979-5100-CE30-D6AD-F38CFF005AA0}"/>
                </a:ext>
              </a:extLst>
            </p:cNvPr>
            <p:cNvSpPr/>
            <p:nvPr/>
          </p:nvSpPr>
          <p:spPr>
            <a:xfrm>
              <a:off x="8045639" y="4432040"/>
              <a:ext cx="591206" cy="364881"/>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chemeClr val="accent6"/>
                  </a:solidFill>
                  <a:effectLst/>
                  <a:uLnTx/>
                  <a:uFillTx/>
                  <a:latin typeface="Avenir Next" panose="020B0503020202020204" pitchFamily="34" charset="0"/>
                </a:rPr>
                <a:t>C</a:t>
              </a:r>
              <a:r>
                <a:rPr kumimoji="0" lang="en-US" sz="1600" b="1" i="0" u="none" strike="noStrike" kern="1200" cap="none" spc="0" normalizeH="0" baseline="-25000" noProof="0" dirty="0" err="1">
                  <a:ln>
                    <a:noFill/>
                  </a:ln>
                  <a:solidFill>
                    <a:schemeClr val="accent6"/>
                  </a:solidFill>
                  <a:effectLst/>
                  <a:uLnTx/>
                  <a:uFillTx/>
                  <a:latin typeface="Avenir Next" panose="020B0503020202020204" pitchFamily="34" charset="0"/>
                </a:rPr>
                <a:t>out</a:t>
              </a:r>
              <a:endParaRPr kumimoji="0" lang="en-US" sz="1600" b="0" i="0" u="none" strike="noStrike" kern="1200" cap="none" spc="0" normalizeH="0" baseline="-25000" noProof="0" dirty="0">
                <a:ln>
                  <a:noFill/>
                </a:ln>
                <a:solidFill>
                  <a:schemeClr val="accent6"/>
                </a:solidFill>
                <a:effectLst/>
                <a:uLnTx/>
                <a:uFillTx/>
                <a:latin typeface="Avenir Next" panose="020B0503020202020204" pitchFamily="34" charset="0"/>
              </a:endParaRPr>
            </a:p>
          </p:txBody>
        </p:sp>
        <p:sp>
          <p:nvSpPr>
            <p:cNvPr id="921" name="Flowchart: Connector 11">
              <a:extLst>
                <a:ext uri="{FF2B5EF4-FFF2-40B4-BE49-F238E27FC236}">
                  <a16:creationId xmlns:a16="http://schemas.microsoft.com/office/drawing/2014/main" id="{F4C1BA72-7FD1-1DAC-5B90-01E5740E5E5E}"/>
                </a:ext>
              </a:extLst>
            </p:cNvPr>
            <p:cNvSpPr/>
            <p:nvPr/>
          </p:nvSpPr>
          <p:spPr>
            <a:xfrm>
              <a:off x="8032821" y="4566381"/>
              <a:ext cx="64008" cy="67300"/>
            </a:xfrm>
            <a:prstGeom prst="flowChartConnector">
              <a:avLst/>
            </a:prstGeom>
            <a:solidFill>
              <a:schemeClr val="accent6"/>
            </a:solidFill>
            <a:ln w="25400" cap="flat" cmpd="sng" algn="ctr">
              <a:solidFill>
                <a:schemeClr val="accent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venir Next" panose="020B0503020202020204" pitchFamily="34" charset="0"/>
              </a:endParaRPr>
            </a:p>
          </p:txBody>
        </p:sp>
      </p:grpSp>
      <p:sp>
        <p:nvSpPr>
          <p:cNvPr id="2" name="Rectangle 1">
            <a:extLst>
              <a:ext uri="{FF2B5EF4-FFF2-40B4-BE49-F238E27FC236}">
                <a16:creationId xmlns:a16="http://schemas.microsoft.com/office/drawing/2014/main" id="{7F5C13C7-2E48-4AB1-FDFF-F86F78666733}"/>
              </a:ext>
            </a:extLst>
          </p:cNvPr>
          <p:cNvSpPr/>
          <p:nvPr/>
        </p:nvSpPr>
        <p:spPr>
          <a:xfrm>
            <a:off x="0" y="1184110"/>
            <a:ext cx="9144000" cy="5206529"/>
          </a:xfrm>
          <a:prstGeom prst="rect">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45DC0B7-4E2A-C009-81E2-AC9FBBBC42B6}"/>
              </a:ext>
            </a:extLst>
          </p:cNvPr>
          <p:cNvSpPr/>
          <p:nvPr/>
        </p:nvSpPr>
        <p:spPr>
          <a:xfrm>
            <a:off x="0" y="3040380"/>
            <a:ext cx="9144000" cy="77724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Avenir Next" panose="020B0503020202020204" pitchFamily="34" charset="0"/>
              </a:rPr>
              <a:t>Processing-Using-DRAM architectures (e.g., SIMDRAM) are  </a:t>
            </a:r>
            <a:br>
              <a:rPr lang="en-US" sz="2200" b="1" dirty="0">
                <a:solidFill>
                  <a:schemeClr val="tx1"/>
                </a:solidFill>
                <a:latin typeface="Avenir Next" panose="020B0503020202020204" pitchFamily="34" charset="0"/>
              </a:rPr>
            </a:br>
            <a:r>
              <a:rPr lang="en-US" sz="2200" b="1" dirty="0">
                <a:solidFill>
                  <a:schemeClr val="accent4"/>
                </a:solidFill>
                <a:latin typeface="Avenir Next" panose="020B0503020202020204" pitchFamily="34" charset="0"/>
              </a:rPr>
              <a:t>very-wide</a:t>
            </a:r>
            <a:r>
              <a:rPr lang="en-US" sz="2200" b="1" dirty="0">
                <a:solidFill>
                  <a:schemeClr val="tx1"/>
                </a:solidFill>
                <a:latin typeface="Avenir Next" panose="020B0503020202020204" pitchFamily="34" charset="0"/>
              </a:rPr>
              <a:t> (e.g., 65,536 wide) bit-serial </a:t>
            </a:r>
            <a:r>
              <a:rPr lang="en-US" sz="2200" b="1" dirty="0">
                <a:solidFill>
                  <a:schemeClr val="accent4"/>
                </a:solidFill>
                <a:latin typeface="Avenir Next" panose="020B0503020202020204" pitchFamily="34" charset="0"/>
              </a:rPr>
              <a:t>SIMD engines </a:t>
            </a:r>
          </a:p>
        </p:txBody>
      </p:sp>
    </p:spTree>
    <p:extLst>
      <p:ext uri="{BB962C8B-B14F-4D97-AF65-F5344CB8AC3E}">
        <p14:creationId xmlns:p14="http://schemas.microsoft.com/office/powerpoint/2010/main" val="649888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429152-3265-AA48-888F-01B3E3465741}"/>
              </a:ext>
            </a:extLst>
          </p:cNvPr>
          <p:cNvSpPr>
            <a:spLocks noGrp="1"/>
          </p:cNvSpPr>
          <p:nvPr>
            <p:ph idx="1"/>
          </p:nvPr>
        </p:nvSpPr>
        <p:spPr>
          <a:xfrm>
            <a:off x="169011" y="1334879"/>
            <a:ext cx="8894602" cy="5293805"/>
          </a:xfrm>
        </p:spPr>
        <p:txBody>
          <a:bodyPr>
            <a:normAutofit lnSpcReduction="10000"/>
          </a:bodyPr>
          <a:lstStyle/>
          <a:p>
            <a:r>
              <a:rPr lang="en-US" sz="2800" b="1" dirty="0">
                <a:solidFill>
                  <a:schemeClr val="accent6"/>
                </a:solidFill>
              </a:rPr>
              <a:t>Simulator: </a:t>
            </a:r>
            <a:r>
              <a:rPr lang="en-US" sz="2800" dirty="0">
                <a:solidFill>
                  <a:schemeClr val="accent6"/>
                </a:solidFill>
              </a:rPr>
              <a:t>gem5</a:t>
            </a:r>
          </a:p>
          <a:p>
            <a:pPr marL="0" indent="0">
              <a:buNone/>
            </a:pPr>
            <a:br>
              <a:rPr lang="en-US" sz="1200" dirty="0"/>
            </a:br>
            <a:endParaRPr lang="en-US" sz="1200" dirty="0"/>
          </a:p>
          <a:p>
            <a:r>
              <a:rPr lang="en-US" sz="2800" b="1" dirty="0">
                <a:solidFill>
                  <a:schemeClr val="accent4"/>
                </a:solidFill>
              </a:rPr>
              <a:t>Baselines:</a:t>
            </a:r>
            <a:endParaRPr lang="en-US" sz="800" b="1" dirty="0">
              <a:solidFill>
                <a:schemeClr val="accent4"/>
              </a:solidFill>
            </a:endParaRPr>
          </a:p>
          <a:p>
            <a:pPr lvl="1"/>
            <a:r>
              <a:rPr lang="en-US" sz="2400" dirty="0">
                <a:solidFill>
                  <a:schemeClr val="accent4"/>
                </a:solidFill>
              </a:rPr>
              <a:t>A multi-core CPU (Intel Skylake)</a:t>
            </a:r>
          </a:p>
          <a:p>
            <a:pPr lvl="1"/>
            <a:r>
              <a:rPr lang="en-US" sz="2400" dirty="0">
                <a:solidFill>
                  <a:schemeClr val="accent4"/>
                </a:solidFill>
              </a:rPr>
              <a:t>A high-end GPU (NVidia Titan V)</a:t>
            </a:r>
          </a:p>
          <a:p>
            <a:pPr lvl="1"/>
            <a:r>
              <a:rPr lang="en-US" sz="2400" dirty="0">
                <a:solidFill>
                  <a:schemeClr val="accent4"/>
                </a:solidFill>
              </a:rPr>
              <a:t>Ambit: a state-of-the-art in-memory computing mechanism</a:t>
            </a:r>
          </a:p>
          <a:p>
            <a:pPr marL="457200" lvl="1" indent="0">
              <a:buNone/>
            </a:pPr>
            <a:br>
              <a:rPr lang="en-US" sz="1200" dirty="0"/>
            </a:br>
            <a:endParaRPr lang="en-US" sz="1200" dirty="0"/>
          </a:p>
          <a:p>
            <a:r>
              <a:rPr lang="en-US" sz="2800" b="1" dirty="0">
                <a:solidFill>
                  <a:schemeClr val="accent5"/>
                </a:solidFill>
              </a:rPr>
              <a:t>Evaluated SIMDRAM configurations</a:t>
            </a:r>
            <a:r>
              <a:rPr lang="en-US" sz="2800" dirty="0">
                <a:solidFill>
                  <a:schemeClr val="accent5"/>
                </a:solidFill>
              </a:rPr>
              <a:t> (all using a DDR4 device):</a:t>
            </a:r>
            <a:endParaRPr lang="en-US" sz="800" dirty="0">
              <a:solidFill>
                <a:schemeClr val="accent5"/>
              </a:solidFill>
            </a:endParaRPr>
          </a:p>
          <a:p>
            <a:pPr lvl="1"/>
            <a:r>
              <a:rPr lang="en-US" sz="2400" b="1" dirty="0">
                <a:solidFill>
                  <a:schemeClr val="accent5"/>
                </a:solidFill>
              </a:rPr>
              <a:t>1-bank: </a:t>
            </a:r>
            <a:r>
              <a:rPr lang="en-US" sz="2400" dirty="0">
                <a:solidFill>
                  <a:schemeClr val="accent5"/>
                </a:solidFill>
              </a:rPr>
              <a:t>SIMDRAM exploits 65’536 </a:t>
            </a:r>
            <a:r>
              <a:rPr lang="en-US" dirty="0">
                <a:solidFill>
                  <a:schemeClr val="accent5"/>
                </a:solidFill>
              </a:rPr>
              <a:t>SIMD lanes (an 8 kB row buffer) </a:t>
            </a:r>
            <a:endParaRPr lang="en-US" sz="2400" dirty="0">
              <a:solidFill>
                <a:schemeClr val="accent5"/>
              </a:solidFill>
            </a:endParaRPr>
          </a:p>
          <a:p>
            <a:pPr lvl="1"/>
            <a:r>
              <a:rPr lang="en-US" sz="2400" b="1" dirty="0">
                <a:solidFill>
                  <a:schemeClr val="accent5"/>
                </a:solidFill>
              </a:rPr>
              <a:t>4-banks: </a:t>
            </a:r>
            <a:r>
              <a:rPr lang="en-US" sz="2400" dirty="0">
                <a:solidFill>
                  <a:schemeClr val="accent5"/>
                </a:solidFill>
              </a:rPr>
              <a:t>SIMDRAM exploits 262’144 SIMD lanes</a:t>
            </a:r>
          </a:p>
          <a:p>
            <a:pPr lvl="1"/>
            <a:r>
              <a:rPr lang="en-US" sz="2400" b="1" dirty="0">
                <a:solidFill>
                  <a:schemeClr val="accent5"/>
                </a:solidFill>
              </a:rPr>
              <a:t>16-banks: </a:t>
            </a:r>
            <a:r>
              <a:rPr lang="en-US" sz="2400" dirty="0">
                <a:solidFill>
                  <a:schemeClr val="accent5"/>
                </a:solidFill>
              </a:rPr>
              <a:t>SIMDRAM exploits 1’048’576 SIMD lanes</a:t>
            </a:r>
          </a:p>
          <a:p>
            <a:pPr marL="457200" lvl="1" indent="0">
              <a:buNone/>
            </a:pPr>
            <a:endParaRPr lang="en-US" sz="2000" dirty="0"/>
          </a:p>
          <a:p>
            <a:pPr lvl="1"/>
            <a:endParaRPr lang="en-US" sz="2000" dirty="0"/>
          </a:p>
          <a:p>
            <a:pPr lvl="1"/>
            <a:endParaRPr lang="en-US" sz="2000" dirty="0"/>
          </a:p>
        </p:txBody>
      </p:sp>
      <p:sp>
        <p:nvSpPr>
          <p:cNvPr id="6" name="Title 1">
            <a:extLst>
              <a:ext uri="{FF2B5EF4-FFF2-40B4-BE49-F238E27FC236}">
                <a16:creationId xmlns:a16="http://schemas.microsoft.com/office/drawing/2014/main" id="{A99BF4A2-6132-4CFA-7DCD-C15D975B4407}"/>
              </a:ext>
            </a:extLst>
          </p:cNvPr>
          <p:cNvSpPr>
            <a:spLocks noGrp="1"/>
          </p:cNvSpPr>
          <p:nvPr>
            <p:ph type="title"/>
          </p:nvPr>
        </p:nvSpPr>
        <p:spPr>
          <a:xfrm>
            <a:off x="169011" y="132334"/>
            <a:ext cx="8894602" cy="925840"/>
          </a:xfrm>
        </p:spPr>
        <p:txBody>
          <a:bodyPr>
            <a:noAutofit/>
          </a:bodyPr>
          <a:lstStyle/>
          <a:p>
            <a:r>
              <a:rPr lang="en-US" sz="3600" dirty="0">
                <a:solidFill>
                  <a:srgbClr val="1A82C4"/>
                </a:solidFill>
              </a:rPr>
              <a:t>Evaluation: </a:t>
            </a:r>
            <a:br>
              <a:rPr lang="en-US" sz="3600" dirty="0">
                <a:solidFill>
                  <a:srgbClr val="1A82C4"/>
                </a:solidFill>
              </a:rPr>
            </a:br>
            <a:r>
              <a:rPr lang="en-US" sz="2800" dirty="0">
                <a:solidFill>
                  <a:srgbClr val="1A82C4"/>
                </a:solidFill>
              </a:rPr>
              <a:t>Methodology Overview (I)</a:t>
            </a:r>
          </a:p>
        </p:txBody>
      </p:sp>
    </p:spTree>
    <p:extLst>
      <p:ext uri="{BB962C8B-B14F-4D97-AF65-F5344CB8AC3E}">
        <p14:creationId xmlns:p14="http://schemas.microsoft.com/office/powerpoint/2010/main" val="106575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03ED42-A44B-A74C-B5E3-42BE95B6F362}"/>
              </a:ext>
            </a:extLst>
          </p:cNvPr>
          <p:cNvSpPr>
            <a:spLocks noGrp="1"/>
          </p:cNvSpPr>
          <p:nvPr>
            <p:ph idx="1"/>
          </p:nvPr>
        </p:nvSpPr>
        <p:spPr>
          <a:xfrm>
            <a:off x="169011" y="1431861"/>
            <a:ext cx="8894602" cy="5293805"/>
          </a:xfrm>
        </p:spPr>
        <p:txBody>
          <a:bodyPr>
            <a:normAutofit/>
          </a:bodyPr>
          <a:lstStyle/>
          <a:p>
            <a:r>
              <a:rPr lang="en-US" sz="2800" b="1" dirty="0">
                <a:solidFill>
                  <a:schemeClr val="accent4"/>
                </a:solidFill>
              </a:rPr>
              <a:t>16 complex in-DRAM operations:</a:t>
            </a:r>
            <a:endParaRPr lang="en-US" sz="800" b="1" dirty="0">
              <a:solidFill>
                <a:schemeClr val="accent4"/>
              </a:solidFill>
            </a:endParaRPr>
          </a:p>
          <a:p>
            <a:pPr lvl="1"/>
            <a:r>
              <a:rPr lang="en-US" dirty="0"/>
              <a:t>Absolute			         - Predication</a:t>
            </a:r>
          </a:p>
          <a:p>
            <a:pPr lvl="1"/>
            <a:r>
              <a:rPr lang="en-US" dirty="0"/>
              <a:t>Addition/Subtraction		         - </a:t>
            </a:r>
            <a:r>
              <a:rPr lang="en-US" dirty="0" err="1"/>
              <a:t>ReLU</a:t>
            </a:r>
            <a:endParaRPr lang="en-US" dirty="0"/>
          </a:p>
          <a:p>
            <a:pPr lvl="1"/>
            <a:r>
              <a:rPr lang="en-US" dirty="0" err="1"/>
              <a:t>BitCount</a:t>
            </a:r>
            <a:r>
              <a:rPr lang="en-US" dirty="0"/>
              <a:t>			         - AND-/OR-/XOR-Red</a:t>
            </a:r>
          </a:p>
          <a:p>
            <a:pPr lvl="1"/>
            <a:r>
              <a:rPr lang="en-US" dirty="0"/>
              <a:t>Equality/ Greater/Greater Equal  - Division/Multiplication</a:t>
            </a:r>
          </a:p>
          <a:p>
            <a:pPr marL="457200" lvl="1" indent="0">
              <a:buNone/>
            </a:pPr>
            <a:endParaRPr lang="en-US" dirty="0"/>
          </a:p>
          <a:p>
            <a:pPr lvl="1"/>
            <a:endParaRPr lang="en-US" dirty="0"/>
          </a:p>
          <a:p>
            <a:r>
              <a:rPr lang="en-US" sz="2800" b="1" dirty="0">
                <a:solidFill>
                  <a:schemeClr val="accent5"/>
                </a:solidFill>
              </a:rPr>
              <a:t>7 real-world applications</a:t>
            </a:r>
            <a:endParaRPr lang="en-US" sz="800" b="1" dirty="0">
              <a:solidFill>
                <a:schemeClr val="accent5"/>
              </a:solidFill>
            </a:endParaRPr>
          </a:p>
          <a:p>
            <a:pPr lvl="1"/>
            <a:r>
              <a:rPr lang="en-US" dirty="0" err="1"/>
              <a:t>BitWeaving</a:t>
            </a:r>
            <a:r>
              <a:rPr lang="en-US" dirty="0"/>
              <a:t> (databases)   - </a:t>
            </a:r>
            <a:r>
              <a:rPr lang="en-US" dirty="0" err="1"/>
              <a:t>LeNET</a:t>
            </a:r>
            <a:r>
              <a:rPr lang="en-US" dirty="0"/>
              <a:t> (Neural Networks)</a:t>
            </a:r>
          </a:p>
          <a:p>
            <a:pPr lvl="1"/>
            <a:r>
              <a:rPr lang="en-US" dirty="0"/>
              <a:t>TPC-H (databases)	       - VGG-13/VGG-16 (NNs)</a:t>
            </a:r>
          </a:p>
          <a:p>
            <a:pPr lvl="1"/>
            <a:r>
              <a:rPr lang="en-US" dirty="0" err="1"/>
              <a:t>kNN</a:t>
            </a:r>
            <a:r>
              <a:rPr lang="en-US" dirty="0"/>
              <a:t> (machine learning)  </a:t>
            </a:r>
            <a:r>
              <a:rPr lang="en-US" sz="1800" dirty="0"/>
              <a:t> </a:t>
            </a:r>
            <a:r>
              <a:rPr lang="en-US" dirty="0"/>
              <a:t>- brightness (graphics)</a:t>
            </a:r>
          </a:p>
        </p:txBody>
      </p:sp>
      <p:sp>
        <p:nvSpPr>
          <p:cNvPr id="10" name="Title 1">
            <a:extLst>
              <a:ext uri="{FF2B5EF4-FFF2-40B4-BE49-F238E27FC236}">
                <a16:creationId xmlns:a16="http://schemas.microsoft.com/office/drawing/2014/main" id="{6FFC46F5-A15C-63B8-3ECD-2151A4DF4F6D}"/>
              </a:ext>
            </a:extLst>
          </p:cNvPr>
          <p:cNvSpPr>
            <a:spLocks noGrp="1"/>
          </p:cNvSpPr>
          <p:nvPr>
            <p:ph type="title"/>
          </p:nvPr>
        </p:nvSpPr>
        <p:spPr>
          <a:xfrm>
            <a:off x="169011" y="132334"/>
            <a:ext cx="8894602" cy="925840"/>
          </a:xfrm>
        </p:spPr>
        <p:txBody>
          <a:bodyPr>
            <a:noAutofit/>
          </a:bodyPr>
          <a:lstStyle/>
          <a:p>
            <a:r>
              <a:rPr lang="en-US" sz="3600" dirty="0">
                <a:solidFill>
                  <a:srgbClr val="1A82C4"/>
                </a:solidFill>
              </a:rPr>
              <a:t>Evaluation: </a:t>
            </a:r>
            <a:br>
              <a:rPr lang="en-US" sz="3600" dirty="0">
                <a:solidFill>
                  <a:srgbClr val="1A82C4"/>
                </a:solidFill>
              </a:rPr>
            </a:br>
            <a:r>
              <a:rPr lang="en-US" sz="2800" dirty="0">
                <a:solidFill>
                  <a:srgbClr val="1A82C4"/>
                </a:solidFill>
              </a:rPr>
              <a:t>Methodology Overview (II)</a:t>
            </a:r>
          </a:p>
        </p:txBody>
      </p:sp>
    </p:spTree>
    <p:extLst>
      <p:ext uri="{BB962C8B-B14F-4D97-AF65-F5344CB8AC3E}">
        <p14:creationId xmlns:p14="http://schemas.microsoft.com/office/powerpoint/2010/main" val="180484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80B01CB5-3095-5141-808B-7F84EF53D996}"/>
              </a:ext>
            </a:extLst>
          </p:cNvPr>
          <p:cNvGraphicFramePr>
            <a:graphicFrameLocks/>
          </p:cNvGraphicFramePr>
          <p:nvPr>
            <p:extLst>
              <p:ext uri="{D42A27DB-BD31-4B8C-83A1-F6EECF244321}">
                <p14:modId xmlns:p14="http://schemas.microsoft.com/office/powerpoint/2010/main" val="139306475"/>
              </p:ext>
            </p:extLst>
          </p:nvPr>
        </p:nvGraphicFramePr>
        <p:xfrm>
          <a:off x="75991" y="1313652"/>
          <a:ext cx="8911632" cy="4230695"/>
        </p:xfrm>
        <a:graphic>
          <a:graphicData uri="http://schemas.openxmlformats.org/drawingml/2006/chart">
            <c:chart xmlns:c="http://schemas.openxmlformats.org/drawingml/2006/chart" xmlns:r="http://schemas.openxmlformats.org/officeDocument/2006/relationships" r:id="rId3"/>
          </a:graphicData>
        </a:graphic>
      </p:graphicFrame>
      <p:sp>
        <p:nvSpPr>
          <p:cNvPr id="7" name="Rounded Rectangle 6">
            <a:extLst>
              <a:ext uri="{FF2B5EF4-FFF2-40B4-BE49-F238E27FC236}">
                <a16:creationId xmlns:a16="http://schemas.microsoft.com/office/drawing/2014/main" id="{6ED6C538-3B5D-0D46-9A82-376ACFF89F60}"/>
              </a:ext>
            </a:extLst>
          </p:cNvPr>
          <p:cNvSpPr/>
          <p:nvPr/>
        </p:nvSpPr>
        <p:spPr>
          <a:xfrm>
            <a:off x="75991" y="5575527"/>
            <a:ext cx="8911632" cy="851297"/>
          </a:xfrm>
          <a:prstGeom prst="roundRect">
            <a:avLst/>
          </a:prstGeom>
          <a:solidFill>
            <a:srgbClr val="F2F2F2"/>
          </a:solidFill>
          <a:ln w="38100">
            <a:solidFill>
              <a:schemeClr val="accent6"/>
            </a:solidFill>
          </a:ln>
        </p:spPr>
        <p:txBody>
          <a:bodyPr wrap="square">
            <a:spAutoFit/>
          </a:bodyPr>
          <a:lstStyle/>
          <a:p>
            <a:pPr lvl="0" algn="ctr" defTabSz="914400">
              <a:defRPr/>
            </a:pPr>
            <a:r>
              <a:rPr lang="en-US" sz="2200" b="1" dirty="0">
                <a:solidFill>
                  <a:schemeClr val="accent6"/>
                </a:solidFill>
                <a:latin typeface="Avenir Next" panose="020B0503020202020204" pitchFamily="34" charset="0"/>
              </a:rPr>
              <a:t>SIMDRAM significantly outperforms </a:t>
            </a:r>
          </a:p>
          <a:p>
            <a:pPr lvl="0" algn="ctr" defTabSz="914400">
              <a:defRPr/>
            </a:pPr>
            <a:r>
              <a:rPr lang="en-US" sz="2200" b="1" dirty="0">
                <a:solidFill>
                  <a:schemeClr val="accent6"/>
                </a:solidFill>
                <a:latin typeface="Avenir Next" panose="020B0503020202020204" pitchFamily="34" charset="0"/>
              </a:rPr>
              <a:t>all state-of-the-art baselines for a wide range of operations</a:t>
            </a:r>
            <a:endParaRPr kumimoji="0" lang="en-US" sz="2200" b="1" i="0" u="none" strike="noStrike" kern="1200" cap="none" spc="0" normalizeH="0" baseline="0" noProof="0" dirty="0">
              <a:ln>
                <a:noFill/>
              </a:ln>
              <a:solidFill>
                <a:schemeClr val="accent6"/>
              </a:solidFill>
              <a:effectLst/>
              <a:uLnTx/>
              <a:uFillTx/>
              <a:latin typeface="Avenir Next" panose="020B0503020202020204" pitchFamily="34" charset="0"/>
            </a:endParaRPr>
          </a:p>
        </p:txBody>
      </p:sp>
      <p:sp>
        <p:nvSpPr>
          <p:cNvPr id="15" name="Content Placeholder 2">
            <a:extLst>
              <a:ext uri="{FF2B5EF4-FFF2-40B4-BE49-F238E27FC236}">
                <a16:creationId xmlns:a16="http://schemas.microsoft.com/office/drawing/2014/main" id="{383F3A8F-120F-4240-A128-724890787C15}"/>
              </a:ext>
            </a:extLst>
          </p:cNvPr>
          <p:cNvSpPr>
            <a:spLocks noGrp="1"/>
          </p:cNvSpPr>
          <p:nvPr>
            <p:ph idx="1"/>
          </p:nvPr>
        </p:nvSpPr>
        <p:spPr>
          <a:xfrm>
            <a:off x="75991" y="1163782"/>
            <a:ext cx="8987622" cy="4837394"/>
          </a:xfrm>
        </p:spPr>
        <p:txBody>
          <a:bodyPr>
            <a:normAutofit/>
          </a:bodyPr>
          <a:lstStyle/>
          <a:p>
            <a:pPr marL="0" indent="0">
              <a:buNone/>
            </a:pPr>
            <a:r>
              <a:rPr lang="en-US" sz="2200" dirty="0"/>
              <a:t>Average normalized throughput across all 16 SIMDRAM operations</a:t>
            </a:r>
          </a:p>
          <a:p>
            <a:endParaRPr lang="en-US" sz="2000" dirty="0"/>
          </a:p>
        </p:txBody>
      </p:sp>
      <p:sp>
        <p:nvSpPr>
          <p:cNvPr id="5" name="Title 1">
            <a:extLst>
              <a:ext uri="{FF2B5EF4-FFF2-40B4-BE49-F238E27FC236}">
                <a16:creationId xmlns:a16="http://schemas.microsoft.com/office/drawing/2014/main" id="{1D7D34EF-167F-84D9-1832-86573DC6901F}"/>
              </a:ext>
            </a:extLst>
          </p:cNvPr>
          <p:cNvSpPr>
            <a:spLocks noGrp="1"/>
          </p:cNvSpPr>
          <p:nvPr>
            <p:ph type="title"/>
          </p:nvPr>
        </p:nvSpPr>
        <p:spPr>
          <a:xfrm>
            <a:off x="169011" y="132334"/>
            <a:ext cx="8894602" cy="925840"/>
          </a:xfrm>
        </p:spPr>
        <p:txBody>
          <a:bodyPr>
            <a:noAutofit/>
          </a:bodyPr>
          <a:lstStyle/>
          <a:p>
            <a:r>
              <a:rPr lang="en-US" sz="3600" dirty="0">
                <a:solidFill>
                  <a:srgbClr val="1A82C4"/>
                </a:solidFill>
              </a:rPr>
              <a:t>Evaluation: </a:t>
            </a:r>
            <a:br>
              <a:rPr lang="en-US" sz="3600" dirty="0">
                <a:solidFill>
                  <a:srgbClr val="1A82C4"/>
                </a:solidFill>
              </a:rPr>
            </a:br>
            <a:r>
              <a:rPr lang="en-US" sz="2800" dirty="0">
                <a:solidFill>
                  <a:srgbClr val="1A82C4"/>
                </a:solidFill>
              </a:rPr>
              <a:t>Throughput Analysis</a:t>
            </a:r>
          </a:p>
        </p:txBody>
      </p:sp>
    </p:spTree>
    <p:extLst>
      <p:ext uri="{BB962C8B-B14F-4D97-AF65-F5344CB8AC3E}">
        <p14:creationId xmlns:p14="http://schemas.microsoft.com/office/powerpoint/2010/main" val="12805865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F0532-C2F9-764D-B08B-FA32C3CDA6AF}"/>
              </a:ext>
            </a:extLst>
          </p:cNvPr>
          <p:cNvSpPr>
            <a:spLocks noGrp="1"/>
          </p:cNvSpPr>
          <p:nvPr>
            <p:ph idx="1"/>
          </p:nvPr>
        </p:nvSpPr>
        <p:spPr>
          <a:xfrm>
            <a:off x="75991" y="1191491"/>
            <a:ext cx="8987622" cy="4809685"/>
          </a:xfrm>
        </p:spPr>
        <p:txBody>
          <a:bodyPr>
            <a:normAutofit/>
          </a:bodyPr>
          <a:lstStyle/>
          <a:p>
            <a:pPr marL="0" indent="0">
              <a:buNone/>
            </a:pPr>
            <a:r>
              <a:rPr lang="en-US" sz="2200" dirty="0"/>
              <a:t>Average normalized energy efficiency across all 16 SIMDRAM operations</a:t>
            </a:r>
          </a:p>
          <a:p>
            <a:endParaRPr lang="en-US" sz="2200" dirty="0"/>
          </a:p>
        </p:txBody>
      </p:sp>
      <p:graphicFrame>
        <p:nvGraphicFramePr>
          <p:cNvPr id="4" name="Chart 3">
            <a:extLst>
              <a:ext uri="{FF2B5EF4-FFF2-40B4-BE49-F238E27FC236}">
                <a16:creationId xmlns:a16="http://schemas.microsoft.com/office/drawing/2014/main" id="{0E88332F-AF1E-CA40-876D-C692B725F894}"/>
              </a:ext>
            </a:extLst>
          </p:cNvPr>
          <p:cNvGraphicFramePr>
            <a:graphicFrameLocks/>
          </p:cNvGraphicFramePr>
          <p:nvPr>
            <p:extLst>
              <p:ext uri="{D42A27DB-BD31-4B8C-83A1-F6EECF244321}">
                <p14:modId xmlns:p14="http://schemas.microsoft.com/office/powerpoint/2010/main" val="2453838937"/>
              </p:ext>
            </p:extLst>
          </p:nvPr>
        </p:nvGraphicFramePr>
        <p:xfrm>
          <a:off x="75990" y="1547564"/>
          <a:ext cx="8987623" cy="3911552"/>
        </p:xfrm>
        <a:graphic>
          <a:graphicData uri="http://schemas.openxmlformats.org/drawingml/2006/chart">
            <c:chart xmlns:c="http://schemas.openxmlformats.org/drawingml/2006/chart" xmlns:r="http://schemas.openxmlformats.org/officeDocument/2006/relationships" r:id="rId3"/>
          </a:graphicData>
        </a:graphic>
      </p:graphicFrame>
      <p:sp>
        <p:nvSpPr>
          <p:cNvPr id="5" name="Rounded Rectangle 4">
            <a:extLst>
              <a:ext uri="{FF2B5EF4-FFF2-40B4-BE49-F238E27FC236}">
                <a16:creationId xmlns:a16="http://schemas.microsoft.com/office/drawing/2014/main" id="{C5B71BB1-D44B-8746-8D67-D211AF732DB8}"/>
              </a:ext>
            </a:extLst>
          </p:cNvPr>
          <p:cNvSpPr/>
          <p:nvPr/>
        </p:nvSpPr>
        <p:spPr>
          <a:xfrm>
            <a:off x="75990" y="5597661"/>
            <a:ext cx="8987622" cy="851297"/>
          </a:xfrm>
          <a:prstGeom prst="roundRect">
            <a:avLst/>
          </a:prstGeom>
          <a:solidFill>
            <a:srgbClr val="F2F2F2"/>
          </a:solidFill>
          <a:ln w="38100">
            <a:solidFill>
              <a:schemeClr val="accent6"/>
            </a:solidFill>
          </a:ln>
        </p:spPr>
        <p:txBody>
          <a:bodyPr wrap="square">
            <a:spAutoFit/>
          </a:bodyPr>
          <a:lstStyle/>
          <a:p>
            <a:pPr lvl="0" algn="ctr" defTabSz="914400">
              <a:defRPr/>
            </a:pPr>
            <a:r>
              <a:rPr lang="en-US" sz="2200" b="1" dirty="0">
                <a:solidFill>
                  <a:schemeClr val="accent6"/>
                </a:solidFill>
                <a:latin typeface="Avenir Next" panose="020B0503020202020204" pitchFamily="34" charset="0"/>
              </a:rPr>
              <a:t>SIMDRAM is more energy-efficient than </a:t>
            </a:r>
          </a:p>
          <a:p>
            <a:pPr lvl="0" algn="ctr" defTabSz="914400">
              <a:defRPr/>
            </a:pPr>
            <a:r>
              <a:rPr lang="en-US" sz="2200" b="1" dirty="0">
                <a:solidFill>
                  <a:schemeClr val="accent6"/>
                </a:solidFill>
                <a:latin typeface="Avenir Next" panose="020B0503020202020204" pitchFamily="34" charset="0"/>
              </a:rPr>
              <a:t>all state-of-the-art baselines for a wide range of operations</a:t>
            </a:r>
            <a:endParaRPr kumimoji="0" lang="en-US" sz="2200" b="1" i="0" u="none" strike="noStrike" kern="1200" cap="none" spc="0" normalizeH="0" baseline="0" noProof="0" dirty="0">
              <a:ln>
                <a:noFill/>
              </a:ln>
              <a:solidFill>
                <a:schemeClr val="accent6"/>
              </a:solidFill>
              <a:effectLst/>
              <a:uLnTx/>
              <a:uFillTx/>
              <a:latin typeface="Avenir Next" panose="020B0503020202020204" pitchFamily="34" charset="0"/>
            </a:endParaRPr>
          </a:p>
        </p:txBody>
      </p:sp>
      <p:sp>
        <p:nvSpPr>
          <p:cNvPr id="8" name="Title 1">
            <a:extLst>
              <a:ext uri="{FF2B5EF4-FFF2-40B4-BE49-F238E27FC236}">
                <a16:creationId xmlns:a16="http://schemas.microsoft.com/office/drawing/2014/main" id="{DDF76440-2461-08FB-EE5F-937D4E68AE28}"/>
              </a:ext>
            </a:extLst>
          </p:cNvPr>
          <p:cNvSpPr>
            <a:spLocks noGrp="1"/>
          </p:cNvSpPr>
          <p:nvPr>
            <p:ph type="title"/>
          </p:nvPr>
        </p:nvSpPr>
        <p:spPr>
          <a:xfrm>
            <a:off x="169011" y="132334"/>
            <a:ext cx="8894602" cy="925840"/>
          </a:xfrm>
        </p:spPr>
        <p:txBody>
          <a:bodyPr>
            <a:noAutofit/>
          </a:bodyPr>
          <a:lstStyle/>
          <a:p>
            <a:r>
              <a:rPr lang="en-US" sz="3600" dirty="0">
                <a:solidFill>
                  <a:srgbClr val="1A82C4"/>
                </a:solidFill>
              </a:rPr>
              <a:t>Evaluation: </a:t>
            </a:r>
            <a:br>
              <a:rPr lang="en-US" sz="3600" dirty="0">
                <a:solidFill>
                  <a:srgbClr val="1A82C4"/>
                </a:solidFill>
              </a:rPr>
            </a:br>
            <a:r>
              <a:rPr lang="en-US" sz="2800" dirty="0">
                <a:solidFill>
                  <a:srgbClr val="1A82C4"/>
                </a:solidFill>
              </a:rPr>
              <a:t>Energy Analysis</a:t>
            </a:r>
          </a:p>
        </p:txBody>
      </p:sp>
    </p:spTree>
    <p:extLst>
      <p:ext uri="{BB962C8B-B14F-4D97-AF65-F5344CB8AC3E}">
        <p14:creationId xmlns:p14="http://schemas.microsoft.com/office/powerpoint/2010/main" val="17575745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D68F0148-A9B2-7546-923C-5647AD091583}"/>
              </a:ext>
            </a:extLst>
          </p:cNvPr>
          <p:cNvGraphicFramePr>
            <a:graphicFrameLocks/>
          </p:cNvGraphicFramePr>
          <p:nvPr>
            <p:extLst>
              <p:ext uri="{D42A27DB-BD31-4B8C-83A1-F6EECF244321}">
                <p14:modId xmlns:p14="http://schemas.microsoft.com/office/powerpoint/2010/main" val="994578673"/>
              </p:ext>
            </p:extLst>
          </p:nvPr>
        </p:nvGraphicFramePr>
        <p:xfrm>
          <a:off x="75991" y="1274191"/>
          <a:ext cx="8987622" cy="4672584"/>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a:extLst>
              <a:ext uri="{FF2B5EF4-FFF2-40B4-BE49-F238E27FC236}">
                <a16:creationId xmlns:a16="http://schemas.microsoft.com/office/drawing/2014/main" id="{3017CF6C-2133-7045-9444-154C1FDBC163}"/>
              </a:ext>
            </a:extLst>
          </p:cNvPr>
          <p:cNvSpPr/>
          <p:nvPr/>
        </p:nvSpPr>
        <p:spPr>
          <a:xfrm>
            <a:off x="75991" y="5521126"/>
            <a:ext cx="8987623" cy="851297"/>
          </a:xfrm>
          <a:prstGeom prst="roundRect">
            <a:avLst/>
          </a:prstGeom>
          <a:solidFill>
            <a:srgbClr val="F2F2F2"/>
          </a:solidFill>
          <a:ln w="38100">
            <a:solidFill>
              <a:schemeClr val="accent6"/>
            </a:solidFill>
          </a:ln>
        </p:spPr>
        <p:txBody>
          <a:bodyPr wrap="square">
            <a:spAutoFit/>
          </a:bodyPr>
          <a:lstStyle/>
          <a:p>
            <a:pPr lvl="0" algn="ctr" defTabSz="914400">
              <a:defRPr/>
            </a:pPr>
            <a:r>
              <a:rPr lang="en-US" sz="2200" b="1" dirty="0">
                <a:solidFill>
                  <a:schemeClr val="accent6"/>
                </a:solidFill>
                <a:latin typeface="Avenir Next" panose="020B0503020202020204" pitchFamily="34" charset="0"/>
              </a:rPr>
              <a:t>SIMDRAM effectively and efficiently accelerates </a:t>
            </a:r>
          </a:p>
          <a:p>
            <a:pPr lvl="0" algn="ctr" defTabSz="914400">
              <a:defRPr/>
            </a:pPr>
            <a:r>
              <a:rPr lang="en-US" sz="2200" b="1" dirty="0">
                <a:solidFill>
                  <a:schemeClr val="accent6"/>
                </a:solidFill>
                <a:latin typeface="Avenir Next" panose="020B0503020202020204" pitchFamily="34" charset="0"/>
              </a:rPr>
              <a:t>many commonly-used real-world applications</a:t>
            </a:r>
            <a:endParaRPr kumimoji="0" lang="en-US" sz="2200" b="1" i="0" u="none" strike="noStrike" kern="1200" cap="none" spc="0" normalizeH="0" baseline="0" noProof="0" dirty="0">
              <a:ln>
                <a:noFill/>
              </a:ln>
              <a:solidFill>
                <a:schemeClr val="accent6"/>
              </a:solidFill>
              <a:effectLst/>
              <a:uLnTx/>
              <a:uFillTx/>
              <a:latin typeface="Avenir Next" panose="020B0503020202020204" pitchFamily="34" charset="0"/>
            </a:endParaRPr>
          </a:p>
        </p:txBody>
      </p:sp>
      <p:sp>
        <p:nvSpPr>
          <p:cNvPr id="17" name="Content Placeholder 2">
            <a:extLst>
              <a:ext uri="{FF2B5EF4-FFF2-40B4-BE49-F238E27FC236}">
                <a16:creationId xmlns:a16="http://schemas.microsoft.com/office/drawing/2014/main" id="{A2F0CA35-E40F-6144-91C7-598F0A12696F}"/>
              </a:ext>
            </a:extLst>
          </p:cNvPr>
          <p:cNvSpPr>
            <a:spLocks noGrp="1"/>
          </p:cNvSpPr>
          <p:nvPr>
            <p:ph idx="1"/>
          </p:nvPr>
        </p:nvSpPr>
        <p:spPr>
          <a:xfrm>
            <a:off x="75991" y="1191490"/>
            <a:ext cx="8987622" cy="4892812"/>
          </a:xfrm>
        </p:spPr>
        <p:txBody>
          <a:bodyPr>
            <a:normAutofit/>
          </a:bodyPr>
          <a:lstStyle/>
          <a:p>
            <a:pPr marL="0" indent="0">
              <a:buNone/>
            </a:pPr>
            <a:r>
              <a:rPr lang="en-US" sz="2200" dirty="0"/>
              <a:t>Average speedup across 7 real-world applications</a:t>
            </a:r>
          </a:p>
          <a:p>
            <a:endParaRPr lang="en-US" sz="2200" dirty="0"/>
          </a:p>
        </p:txBody>
      </p:sp>
      <p:sp>
        <p:nvSpPr>
          <p:cNvPr id="7" name="Title 1">
            <a:extLst>
              <a:ext uri="{FF2B5EF4-FFF2-40B4-BE49-F238E27FC236}">
                <a16:creationId xmlns:a16="http://schemas.microsoft.com/office/drawing/2014/main" id="{58E1330D-4DB8-1346-9EA0-0588E47E8F42}"/>
              </a:ext>
            </a:extLst>
          </p:cNvPr>
          <p:cNvSpPr>
            <a:spLocks noGrp="1"/>
          </p:cNvSpPr>
          <p:nvPr>
            <p:ph type="title"/>
          </p:nvPr>
        </p:nvSpPr>
        <p:spPr>
          <a:xfrm>
            <a:off x="169011" y="132334"/>
            <a:ext cx="8894602" cy="925840"/>
          </a:xfrm>
        </p:spPr>
        <p:txBody>
          <a:bodyPr>
            <a:noAutofit/>
          </a:bodyPr>
          <a:lstStyle/>
          <a:p>
            <a:r>
              <a:rPr lang="en-US" sz="3600" dirty="0">
                <a:solidFill>
                  <a:srgbClr val="1A82C4"/>
                </a:solidFill>
              </a:rPr>
              <a:t>Evaluation: </a:t>
            </a:r>
            <a:br>
              <a:rPr lang="en-US" sz="3600" dirty="0">
                <a:solidFill>
                  <a:srgbClr val="1A82C4"/>
                </a:solidFill>
              </a:rPr>
            </a:br>
            <a:r>
              <a:rPr lang="en-US" sz="2800" dirty="0">
                <a:solidFill>
                  <a:srgbClr val="1A82C4"/>
                </a:solidFill>
              </a:rPr>
              <a:t>Real-World Applications</a:t>
            </a:r>
          </a:p>
        </p:txBody>
      </p:sp>
    </p:spTree>
    <p:extLst>
      <p:ext uri="{BB962C8B-B14F-4D97-AF65-F5344CB8AC3E}">
        <p14:creationId xmlns:p14="http://schemas.microsoft.com/office/powerpoint/2010/main" val="34394695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0BE055-2BD2-36C1-A61A-707F615E1226}"/>
              </a:ext>
            </a:extLst>
          </p:cNvPr>
          <p:cNvSpPr>
            <a:spLocks noGrp="1"/>
          </p:cNvSpPr>
          <p:nvPr>
            <p:ph type="title"/>
          </p:nvPr>
        </p:nvSpPr>
        <p:spPr>
          <a:xfrm>
            <a:off x="169011" y="132334"/>
            <a:ext cx="8894602" cy="925840"/>
          </a:xfrm>
        </p:spPr>
        <p:txBody>
          <a:bodyPr>
            <a:noAutofit/>
          </a:bodyPr>
          <a:lstStyle/>
          <a:p>
            <a:r>
              <a:rPr lang="en-US" sz="3600" dirty="0">
                <a:solidFill>
                  <a:srgbClr val="1A82C4"/>
                </a:solidFill>
              </a:rPr>
              <a:t>SIMDRAM &amp; HBM-PIM: </a:t>
            </a:r>
            <a:br>
              <a:rPr lang="en-US" sz="3600" dirty="0">
                <a:solidFill>
                  <a:srgbClr val="1A82C4"/>
                </a:solidFill>
              </a:rPr>
            </a:br>
            <a:r>
              <a:rPr lang="en-US" sz="2800" dirty="0" err="1">
                <a:solidFill>
                  <a:srgbClr val="1A82C4"/>
                </a:solidFill>
              </a:rPr>
              <a:t>TransPIM</a:t>
            </a:r>
            <a:r>
              <a:rPr lang="en-US" sz="2800" dirty="0">
                <a:solidFill>
                  <a:srgbClr val="1A82C4"/>
                </a:solidFill>
              </a:rPr>
              <a:t> [Zhou+, HPCA'22]</a:t>
            </a:r>
          </a:p>
        </p:txBody>
      </p:sp>
      <p:sp>
        <p:nvSpPr>
          <p:cNvPr id="666" name="Rounded Rectangle 665">
            <a:extLst>
              <a:ext uri="{FF2B5EF4-FFF2-40B4-BE49-F238E27FC236}">
                <a16:creationId xmlns:a16="http://schemas.microsoft.com/office/drawing/2014/main" id="{71F5ED6B-5D45-A7C7-438E-DB41D8838F90}"/>
              </a:ext>
            </a:extLst>
          </p:cNvPr>
          <p:cNvSpPr/>
          <p:nvPr/>
        </p:nvSpPr>
        <p:spPr>
          <a:xfrm>
            <a:off x="-2199" y="1377042"/>
            <a:ext cx="9144000" cy="780739"/>
          </a:xfrm>
          <a:prstGeom prst="roundRect">
            <a:avLst>
              <a:gd name="adj" fmla="val 9020"/>
            </a:avLst>
          </a:prstGeom>
          <a:no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200" b="1" u="sng" kern="0" dirty="0">
                <a:latin typeface="Avenir Next" panose="020B0503020202020204" pitchFamily="34" charset="0"/>
              </a:rPr>
              <a:t>Key Idea</a:t>
            </a:r>
            <a:r>
              <a:rPr lang="en-US" sz="2200" b="1" kern="0" dirty="0">
                <a:latin typeface="Avenir Next" panose="020B0503020202020204" pitchFamily="34" charset="0"/>
              </a:rPr>
              <a:t>:</a:t>
            </a:r>
          </a:p>
          <a:p>
            <a:pPr marL="0" marR="0" lvl="0" indent="0" algn="ctr" defTabSz="914400" eaLnBrk="1" fontAlgn="auto" latinLnBrk="0" hangingPunct="1">
              <a:lnSpc>
                <a:spcPct val="100000"/>
              </a:lnSpc>
              <a:spcBef>
                <a:spcPts val="0"/>
              </a:spcBef>
              <a:spcAft>
                <a:spcPts val="0"/>
              </a:spcAft>
              <a:buClrTx/>
              <a:buSzTx/>
              <a:buFontTx/>
              <a:buNone/>
              <a:tabLst/>
              <a:defRPr/>
            </a:pPr>
            <a:r>
              <a:rPr lang="en-US" sz="2200" b="1" kern="0" dirty="0">
                <a:latin typeface="Avenir Next" panose="020B0503020202020204" pitchFamily="34" charset="0"/>
              </a:rPr>
              <a:t>to combine PUD and PND to achieve</a:t>
            </a:r>
            <a:br>
              <a:rPr lang="en-US" sz="2200" b="1" kern="0" dirty="0">
                <a:latin typeface="Avenir Next" panose="020B0503020202020204" pitchFamily="34" charset="0"/>
              </a:rPr>
            </a:br>
            <a:r>
              <a:rPr lang="en-US" sz="2200" b="1" kern="0" dirty="0">
                <a:latin typeface="Avenir Next" panose="020B0503020202020204" pitchFamily="34" charset="0"/>
              </a:rPr>
              <a:t> high efficiency and throughput transformer inference </a:t>
            </a:r>
            <a:endParaRPr kumimoji="0" lang="en-US" sz="2200" b="1" i="0" strike="noStrike" kern="0" cap="none" spc="0" normalizeH="0" baseline="0" noProof="0" dirty="0">
              <a:ln>
                <a:noFill/>
              </a:ln>
              <a:effectLst/>
              <a:uLnTx/>
              <a:uFillTx/>
              <a:latin typeface="Avenir Next" panose="020B0503020202020204" pitchFamily="34" charset="0"/>
              <a:ea typeface="+mn-ea"/>
              <a:cs typeface="+mn-cs"/>
            </a:endParaRPr>
          </a:p>
        </p:txBody>
      </p:sp>
      <p:pic>
        <p:nvPicPr>
          <p:cNvPr id="674" name="Picture 673">
            <a:extLst>
              <a:ext uri="{FF2B5EF4-FFF2-40B4-BE49-F238E27FC236}">
                <a16:creationId xmlns:a16="http://schemas.microsoft.com/office/drawing/2014/main" id="{09A28E7E-2877-7F96-BD51-67185AC5C2E8}"/>
              </a:ext>
            </a:extLst>
          </p:cNvPr>
          <p:cNvPicPr>
            <a:picLocks noChangeAspect="1"/>
          </p:cNvPicPr>
          <p:nvPr/>
        </p:nvPicPr>
        <p:blipFill rotWithShape="1">
          <a:blip r:embed="rId3"/>
          <a:srcRect t="4306"/>
          <a:stretch/>
        </p:blipFill>
        <p:spPr>
          <a:xfrm>
            <a:off x="2143610" y="2398801"/>
            <a:ext cx="4856780" cy="2911158"/>
          </a:xfrm>
          <a:prstGeom prst="rect">
            <a:avLst/>
          </a:prstGeom>
        </p:spPr>
      </p:pic>
      <p:grpSp>
        <p:nvGrpSpPr>
          <p:cNvPr id="324" name="Group 323">
            <a:extLst>
              <a:ext uri="{FF2B5EF4-FFF2-40B4-BE49-F238E27FC236}">
                <a16:creationId xmlns:a16="http://schemas.microsoft.com/office/drawing/2014/main" id="{C2F245B9-99D7-2600-CB4F-44F59621FB14}"/>
              </a:ext>
            </a:extLst>
          </p:cNvPr>
          <p:cNvGrpSpPr/>
          <p:nvPr/>
        </p:nvGrpSpPr>
        <p:grpSpPr>
          <a:xfrm>
            <a:off x="267424" y="2697500"/>
            <a:ext cx="6732966" cy="1156880"/>
            <a:chOff x="267424" y="2697500"/>
            <a:chExt cx="6732966" cy="1156880"/>
          </a:xfrm>
        </p:grpSpPr>
        <p:sp>
          <p:nvSpPr>
            <p:cNvPr id="676" name="TextBox 675">
              <a:extLst>
                <a:ext uri="{FF2B5EF4-FFF2-40B4-BE49-F238E27FC236}">
                  <a16:creationId xmlns:a16="http://schemas.microsoft.com/office/drawing/2014/main" id="{F4B088C7-69A9-C2AE-83EB-042DE039E163}"/>
                </a:ext>
              </a:extLst>
            </p:cNvPr>
            <p:cNvSpPr txBox="1"/>
            <p:nvPr/>
          </p:nvSpPr>
          <p:spPr>
            <a:xfrm>
              <a:off x="267424" y="2697500"/>
              <a:ext cx="1977689" cy="1138773"/>
            </a:xfrm>
            <a:prstGeom prst="rect">
              <a:avLst/>
            </a:prstGeom>
            <a:noFill/>
          </p:spPr>
          <p:txBody>
            <a:bodyPr wrap="square">
              <a:spAutoFit/>
            </a:bodyPr>
            <a:lstStyle/>
            <a:p>
              <a:r>
                <a:rPr lang="en-US" sz="1700" dirty="0">
                  <a:solidFill>
                    <a:srgbClr val="1A82C4"/>
                  </a:solidFill>
                  <a:latin typeface="Avenir Next" panose="020B0503020202020204" pitchFamily="34" charset="0"/>
                </a:rPr>
                <a:t>point-wise vector operations are performed in DRAM cells</a:t>
              </a:r>
            </a:p>
          </p:txBody>
        </p:sp>
        <p:sp>
          <p:nvSpPr>
            <p:cNvPr id="323" name="Rounded Rectangle 322">
              <a:extLst>
                <a:ext uri="{FF2B5EF4-FFF2-40B4-BE49-F238E27FC236}">
                  <a16:creationId xmlns:a16="http://schemas.microsoft.com/office/drawing/2014/main" id="{70C77112-E98E-B62F-8A18-298168457332}"/>
                </a:ext>
              </a:extLst>
            </p:cNvPr>
            <p:cNvSpPr/>
            <p:nvPr/>
          </p:nvSpPr>
          <p:spPr>
            <a:xfrm>
              <a:off x="2143610" y="2715607"/>
              <a:ext cx="4856780" cy="1138773"/>
            </a:xfrm>
            <a:prstGeom prst="roundRect">
              <a:avLst>
                <a:gd name="adj" fmla="val 8455"/>
              </a:avLst>
            </a:prstGeom>
            <a:noFill/>
            <a:ln w="57150">
              <a:solidFill>
                <a:srgbClr val="1A8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6" name="Group 325">
            <a:extLst>
              <a:ext uri="{FF2B5EF4-FFF2-40B4-BE49-F238E27FC236}">
                <a16:creationId xmlns:a16="http://schemas.microsoft.com/office/drawing/2014/main" id="{9B885D1C-2FFA-0EBC-6BAD-33D114700FC9}"/>
              </a:ext>
            </a:extLst>
          </p:cNvPr>
          <p:cNvGrpSpPr/>
          <p:nvPr/>
        </p:nvGrpSpPr>
        <p:grpSpPr>
          <a:xfrm>
            <a:off x="2867510" y="3872487"/>
            <a:ext cx="6032009" cy="1400383"/>
            <a:chOff x="2867510" y="3872487"/>
            <a:chExt cx="6032009" cy="1400383"/>
          </a:xfrm>
        </p:grpSpPr>
        <p:sp>
          <p:nvSpPr>
            <p:cNvPr id="322" name="TextBox 321">
              <a:extLst>
                <a:ext uri="{FF2B5EF4-FFF2-40B4-BE49-F238E27FC236}">
                  <a16:creationId xmlns:a16="http://schemas.microsoft.com/office/drawing/2014/main" id="{5249FF09-C6D9-1F7C-B9EB-B6BB1BB11497}"/>
                </a:ext>
              </a:extLst>
            </p:cNvPr>
            <p:cNvSpPr txBox="1"/>
            <p:nvPr/>
          </p:nvSpPr>
          <p:spPr>
            <a:xfrm>
              <a:off x="6549061" y="3872487"/>
              <a:ext cx="2350458" cy="1400383"/>
            </a:xfrm>
            <a:prstGeom prst="rect">
              <a:avLst/>
            </a:prstGeom>
            <a:noFill/>
          </p:spPr>
          <p:txBody>
            <a:bodyPr wrap="square">
              <a:spAutoFit/>
            </a:bodyPr>
            <a:lstStyle/>
            <a:p>
              <a:pPr algn="r"/>
              <a:r>
                <a:rPr lang="en-US" sz="1700" dirty="0">
                  <a:solidFill>
                    <a:schemeClr val="accent5">
                      <a:lumMod val="75000"/>
                    </a:schemeClr>
                  </a:solidFill>
                  <a:latin typeface="Avenir Next" panose="020B0503020202020204" pitchFamily="34" charset="0"/>
                </a:rPr>
                <a:t>the vector reduction </a:t>
              </a:r>
              <a:br>
                <a:rPr lang="en-US" sz="1700" dirty="0">
                  <a:solidFill>
                    <a:schemeClr val="accent5">
                      <a:lumMod val="75000"/>
                    </a:schemeClr>
                  </a:solidFill>
                  <a:latin typeface="Avenir Next" panose="020B0503020202020204" pitchFamily="34" charset="0"/>
                </a:rPr>
              </a:br>
              <a:r>
                <a:rPr lang="en-US" sz="1700" dirty="0">
                  <a:solidFill>
                    <a:schemeClr val="accent5">
                      <a:lumMod val="75000"/>
                    </a:schemeClr>
                  </a:solidFill>
                  <a:latin typeface="Avenir Next" panose="020B0503020202020204" pitchFamily="34" charset="0"/>
                </a:rPr>
                <a:t>and part of </a:t>
              </a:r>
              <a:r>
                <a:rPr lang="en-US" sz="1700" dirty="0" err="1">
                  <a:solidFill>
                    <a:schemeClr val="accent5">
                      <a:lumMod val="75000"/>
                    </a:schemeClr>
                  </a:solidFill>
                  <a:latin typeface="Avenir Next" panose="020B0503020202020204" pitchFamily="34" charset="0"/>
                </a:rPr>
                <a:t>softmax</a:t>
              </a:r>
              <a:r>
                <a:rPr lang="en-US" sz="1700" dirty="0">
                  <a:solidFill>
                    <a:schemeClr val="accent5">
                      <a:lumMod val="75000"/>
                    </a:schemeClr>
                  </a:solidFill>
                  <a:latin typeface="Avenir Next" panose="020B0503020202020204" pitchFamily="34" charset="0"/>
                </a:rPr>
                <a:t> </a:t>
              </a:r>
            </a:p>
            <a:p>
              <a:pPr algn="r"/>
              <a:r>
                <a:rPr lang="en-US" sz="1700" dirty="0">
                  <a:solidFill>
                    <a:schemeClr val="accent5">
                      <a:lumMod val="75000"/>
                    </a:schemeClr>
                  </a:solidFill>
                  <a:latin typeface="Avenir Next" panose="020B0503020202020204" pitchFamily="34" charset="0"/>
                </a:rPr>
                <a:t>are offloaded to a </a:t>
              </a:r>
            </a:p>
            <a:p>
              <a:pPr algn="r"/>
              <a:r>
                <a:rPr lang="en-US" sz="1700" dirty="0">
                  <a:solidFill>
                    <a:schemeClr val="accent5">
                      <a:lumMod val="75000"/>
                    </a:schemeClr>
                  </a:solidFill>
                  <a:latin typeface="Avenir Next" panose="020B0503020202020204" pitchFamily="34" charset="0"/>
                </a:rPr>
                <a:t>near-DRAM bank </a:t>
              </a:r>
            </a:p>
            <a:p>
              <a:pPr algn="r"/>
              <a:r>
                <a:rPr lang="en-US" sz="1700" dirty="0">
                  <a:solidFill>
                    <a:schemeClr val="accent5">
                      <a:lumMod val="75000"/>
                    </a:schemeClr>
                  </a:solidFill>
                  <a:latin typeface="Avenir Next" panose="020B0503020202020204" pitchFamily="34" charset="0"/>
                </a:rPr>
                <a:t>accelerator</a:t>
              </a:r>
            </a:p>
          </p:txBody>
        </p:sp>
        <p:sp>
          <p:nvSpPr>
            <p:cNvPr id="325" name="Rounded Rectangle 324">
              <a:extLst>
                <a:ext uri="{FF2B5EF4-FFF2-40B4-BE49-F238E27FC236}">
                  <a16:creationId xmlns:a16="http://schemas.microsoft.com/office/drawing/2014/main" id="{1E80D795-2704-CF83-0FD1-8270295B2CC4}"/>
                </a:ext>
              </a:extLst>
            </p:cNvPr>
            <p:cNvSpPr/>
            <p:nvPr/>
          </p:nvSpPr>
          <p:spPr>
            <a:xfrm>
              <a:off x="2867510" y="3875630"/>
              <a:ext cx="3845645" cy="1138773"/>
            </a:xfrm>
            <a:prstGeom prst="roundRect">
              <a:avLst>
                <a:gd name="adj" fmla="val 8455"/>
              </a:avLst>
            </a:pr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7" name="Rounded Rectangle 326">
            <a:extLst>
              <a:ext uri="{FF2B5EF4-FFF2-40B4-BE49-F238E27FC236}">
                <a16:creationId xmlns:a16="http://schemas.microsoft.com/office/drawing/2014/main" id="{85DB55C7-74F5-1877-11E4-1B7FEC47BD07}"/>
              </a:ext>
            </a:extLst>
          </p:cNvPr>
          <p:cNvSpPr/>
          <p:nvPr/>
        </p:nvSpPr>
        <p:spPr>
          <a:xfrm>
            <a:off x="75990" y="5447725"/>
            <a:ext cx="8987623" cy="851297"/>
          </a:xfrm>
          <a:prstGeom prst="roundRect">
            <a:avLst/>
          </a:prstGeom>
          <a:solidFill>
            <a:srgbClr val="F2F2F2"/>
          </a:solidFill>
          <a:ln w="38100">
            <a:solidFill>
              <a:schemeClr val="accent6"/>
            </a:solidFill>
          </a:ln>
        </p:spPr>
        <p:txBody>
          <a:bodyPr wrap="square">
            <a:spAutoFit/>
          </a:bodyPr>
          <a:lstStyle/>
          <a:p>
            <a:pPr lvl="0" algn="ctr" defTabSz="914400">
              <a:defRPr/>
            </a:pPr>
            <a:r>
              <a:rPr lang="en-US" sz="2200" b="1" dirty="0" err="1">
                <a:solidFill>
                  <a:schemeClr val="accent6"/>
                </a:solidFill>
                <a:latin typeface="Avenir Next" panose="020B0503020202020204" pitchFamily="34" charset="0"/>
              </a:rPr>
              <a:t>TransPIM</a:t>
            </a:r>
            <a:r>
              <a:rPr lang="en-US" sz="2200" b="1" dirty="0">
                <a:solidFill>
                  <a:schemeClr val="accent6"/>
                </a:solidFill>
                <a:latin typeface="Avenir Next" panose="020B0503020202020204" pitchFamily="34" charset="0"/>
              </a:rPr>
              <a:t> is 22.1x to 114.9x faster than a GPU (Nvidia RTX 2080Ti) for </a:t>
            </a:r>
            <a:r>
              <a:rPr lang="en-US" sz="2200" b="1" dirty="0" err="1">
                <a:solidFill>
                  <a:schemeClr val="accent6"/>
                </a:solidFill>
                <a:latin typeface="Avenir Next" panose="020B0503020202020204" pitchFamily="34" charset="0"/>
              </a:rPr>
              <a:t>RoBERTa</a:t>
            </a:r>
            <a:r>
              <a:rPr lang="en-US" sz="2200" b="1" dirty="0">
                <a:solidFill>
                  <a:schemeClr val="accent6"/>
                </a:solidFill>
                <a:latin typeface="Avenir Next" panose="020B0503020202020204" pitchFamily="34" charset="0"/>
              </a:rPr>
              <a:t>, Pegasus, and GPT-2  models</a:t>
            </a:r>
            <a:endParaRPr kumimoji="0" lang="en-US" sz="2200" b="1" i="0" u="none" strike="noStrike" kern="1200" cap="none" spc="0" normalizeH="0" baseline="0" noProof="0" dirty="0">
              <a:ln>
                <a:noFill/>
              </a:ln>
              <a:solidFill>
                <a:schemeClr val="accent6"/>
              </a:solidFill>
              <a:effectLst/>
              <a:uLnTx/>
              <a:uFillTx/>
              <a:latin typeface="Avenir Next" panose="020B0503020202020204" pitchFamily="34" charset="0"/>
            </a:endParaRPr>
          </a:p>
        </p:txBody>
      </p:sp>
      <p:sp>
        <p:nvSpPr>
          <p:cNvPr id="328" name="TextBox 327">
            <a:extLst>
              <a:ext uri="{FF2B5EF4-FFF2-40B4-BE49-F238E27FC236}">
                <a16:creationId xmlns:a16="http://schemas.microsoft.com/office/drawing/2014/main" id="{2529BFD5-9619-E1D5-A734-D81DA433565B}"/>
              </a:ext>
            </a:extLst>
          </p:cNvPr>
          <p:cNvSpPr txBox="1"/>
          <p:nvPr/>
        </p:nvSpPr>
        <p:spPr>
          <a:xfrm>
            <a:off x="0" y="6426429"/>
            <a:ext cx="9143999" cy="430887"/>
          </a:xfrm>
          <a:prstGeom prst="rect">
            <a:avLst/>
          </a:prstGeom>
          <a:noFill/>
        </p:spPr>
        <p:txBody>
          <a:bodyPr wrap="square">
            <a:spAutoFit/>
          </a:bodyPr>
          <a:lstStyle/>
          <a:p>
            <a:pPr algn="ctr" fontAlgn="t"/>
            <a:r>
              <a:rPr lang="en-US" sz="1100" dirty="0">
                <a:effectLst/>
                <a:latin typeface="Avenir Next" panose="020B0503020202020204" pitchFamily="34" charset="0"/>
              </a:rPr>
              <a:t>Zhou, </a:t>
            </a:r>
            <a:r>
              <a:rPr lang="en-US" sz="1100" dirty="0" err="1">
                <a:effectLst/>
                <a:latin typeface="Avenir Next" panose="020B0503020202020204" pitchFamily="34" charset="0"/>
              </a:rPr>
              <a:t>Minxuan</a:t>
            </a:r>
            <a:r>
              <a:rPr lang="en-US" sz="1100" dirty="0">
                <a:effectLst/>
                <a:latin typeface="Avenir Next" panose="020B0503020202020204" pitchFamily="34" charset="0"/>
              </a:rPr>
              <a:t>, et al. </a:t>
            </a:r>
            <a:r>
              <a:rPr lang="en-US" sz="1100" dirty="0">
                <a:latin typeface="Avenir Next" panose="020B0503020202020204" pitchFamily="34" charset="0"/>
              </a:rPr>
              <a:t> </a:t>
            </a:r>
            <a:r>
              <a:rPr lang="en-US" sz="1100" dirty="0">
                <a:effectLst/>
                <a:latin typeface="Avenir Next" panose="020B0503020202020204" pitchFamily="34" charset="0"/>
              </a:rPr>
              <a:t>”</a:t>
            </a:r>
            <a:r>
              <a:rPr lang="en-US" sz="1100" b="1" dirty="0" err="1">
                <a:solidFill>
                  <a:schemeClr val="accent4"/>
                </a:solidFill>
                <a:effectLst/>
                <a:latin typeface="Avenir Next" panose="020B0503020202020204" pitchFamily="34" charset="0"/>
              </a:rPr>
              <a:t>TransPIM</a:t>
            </a:r>
            <a:r>
              <a:rPr lang="en-US" sz="1100" b="1" dirty="0">
                <a:solidFill>
                  <a:schemeClr val="accent4"/>
                </a:solidFill>
                <a:effectLst/>
                <a:latin typeface="Avenir Next" panose="020B0503020202020204" pitchFamily="34" charset="0"/>
              </a:rPr>
              <a:t>: A Memory-based Acceleration via </a:t>
            </a:r>
          </a:p>
          <a:p>
            <a:pPr algn="ctr" fontAlgn="t"/>
            <a:r>
              <a:rPr lang="en-US" sz="1100" b="1" dirty="0">
                <a:solidFill>
                  <a:schemeClr val="accent4"/>
                </a:solidFill>
                <a:effectLst/>
                <a:latin typeface="Avenir Next" panose="020B0503020202020204" pitchFamily="34" charset="0"/>
              </a:rPr>
              <a:t>Software-Hardware Co-Design for Transformer</a:t>
            </a:r>
            <a:r>
              <a:rPr lang="en-US" sz="1100" dirty="0">
                <a:effectLst/>
                <a:latin typeface="Avenir Next" panose="020B0503020202020204" pitchFamily="34" charset="0"/>
              </a:rPr>
              <a:t>," in HPCA, 2022</a:t>
            </a:r>
            <a:endParaRPr lang="en-US" sz="1100" dirty="0">
              <a:latin typeface="Avenir Next" panose="020B0503020202020204" pitchFamily="34" charset="0"/>
            </a:endParaRPr>
          </a:p>
        </p:txBody>
      </p:sp>
    </p:spTree>
    <p:extLst>
      <p:ext uri="{BB962C8B-B14F-4D97-AF65-F5344CB8AC3E}">
        <p14:creationId xmlns:p14="http://schemas.microsoft.com/office/powerpoint/2010/main" val="131359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animEffect transition="in" filter="fade">
                                      <p:cBhvr>
                                        <p:cTn id="7" dur="500"/>
                                        <p:tgtEl>
                                          <p:spTgt spid="3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6"/>
                                        </p:tgtEl>
                                        <p:attrNameLst>
                                          <p:attrName>style.visibility</p:attrName>
                                        </p:attrNameLst>
                                      </p:cBhvr>
                                      <p:to>
                                        <p:strVal val="visible"/>
                                      </p:to>
                                    </p:set>
                                    <p:animEffect transition="in" filter="fade">
                                      <p:cBhvr>
                                        <p:cTn id="12" dur="500"/>
                                        <p:tgtEl>
                                          <p:spTgt spid="3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7"/>
                                        </p:tgtEl>
                                        <p:attrNameLst>
                                          <p:attrName>style.visibility</p:attrName>
                                        </p:attrNameLst>
                                      </p:cBhvr>
                                      <p:to>
                                        <p:strVal val="visible"/>
                                      </p:to>
                                    </p:set>
                                    <p:animEffect transition="in" filter="fade">
                                      <p:cBhvr>
                                        <p:cTn id="17" dur="5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F67DCC-EA54-178A-547F-3A9AD5578AD8}"/>
              </a:ext>
            </a:extLst>
          </p:cNvPr>
          <p:cNvSpPr>
            <a:spLocks noGrp="1"/>
          </p:cNvSpPr>
          <p:nvPr>
            <p:ph idx="1"/>
          </p:nvPr>
        </p:nvSpPr>
        <p:spPr>
          <a:xfrm>
            <a:off x="169011" y="1440873"/>
            <a:ext cx="8894602" cy="4789104"/>
          </a:xfrm>
        </p:spPr>
        <p:txBody>
          <a:bodyPr>
            <a:normAutofit/>
          </a:bodyPr>
          <a:lstStyle/>
          <a:p>
            <a:r>
              <a:rPr lang="en-US" sz="2200" b="0" i="0" dirty="0">
                <a:solidFill>
                  <a:srgbClr val="000000"/>
                </a:solidFill>
                <a:effectLst/>
              </a:rPr>
              <a:t>João </a:t>
            </a:r>
            <a:r>
              <a:rPr lang="en-US" sz="2200" b="0" i="0" dirty="0" err="1">
                <a:solidFill>
                  <a:srgbClr val="000000"/>
                </a:solidFill>
                <a:effectLst/>
              </a:rPr>
              <a:t>Dinis</a:t>
            </a:r>
            <a:r>
              <a:rPr lang="en-US" sz="2200" b="0" i="0" dirty="0">
                <a:solidFill>
                  <a:srgbClr val="000000"/>
                </a:solidFill>
                <a:effectLst/>
              </a:rPr>
              <a:t> Ferreira, Gabriel Falcao, Juan Gómez-Luna, Mohammed </a:t>
            </a:r>
            <a:r>
              <a:rPr lang="en-US" sz="2200" b="0" i="0" dirty="0" err="1">
                <a:solidFill>
                  <a:srgbClr val="000000"/>
                </a:solidFill>
                <a:effectLst/>
              </a:rPr>
              <a:t>Alser</a:t>
            </a:r>
            <a:r>
              <a:rPr lang="en-US" sz="2200" b="0" i="0" dirty="0">
                <a:solidFill>
                  <a:srgbClr val="000000"/>
                </a:solidFill>
                <a:effectLst/>
              </a:rPr>
              <a:t>, Lois </a:t>
            </a:r>
            <a:r>
              <a:rPr lang="en-US" sz="2200" b="0" i="0" dirty="0" err="1">
                <a:solidFill>
                  <a:srgbClr val="000000"/>
                </a:solidFill>
                <a:effectLst/>
              </a:rPr>
              <a:t>Orosa</a:t>
            </a:r>
            <a:r>
              <a:rPr lang="en-US" sz="2200" b="0" i="0" dirty="0">
                <a:solidFill>
                  <a:srgbClr val="000000"/>
                </a:solidFill>
                <a:effectLst/>
              </a:rPr>
              <a:t>, Mohammad </a:t>
            </a:r>
            <a:r>
              <a:rPr lang="en-US" sz="2200" b="0" i="0" dirty="0" err="1">
                <a:solidFill>
                  <a:srgbClr val="000000"/>
                </a:solidFill>
                <a:effectLst/>
              </a:rPr>
              <a:t>Sadrosadati</a:t>
            </a:r>
            <a:r>
              <a:rPr lang="en-US" sz="2200" b="0" i="0" dirty="0">
                <a:solidFill>
                  <a:srgbClr val="000000"/>
                </a:solidFill>
                <a:effectLst/>
              </a:rPr>
              <a:t>, </a:t>
            </a:r>
            <a:r>
              <a:rPr lang="en-US" sz="2200" b="0" i="0" dirty="0" err="1">
                <a:solidFill>
                  <a:srgbClr val="000000"/>
                </a:solidFill>
                <a:effectLst/>
              </a:rPr>
              <a:t>Jeremie</a:t>
            </a:r>
            <a:r>
              <a:rPr lang="en-US" sz="2200" b="0" i="0" dirty="0">
                <a:solidFill>
                  <a:srgbClr val="000000"/>
                </a:solidFill>
                <a:effectLst/>
              </a:rPr>
              <a:t> S. Kim, </a:t>
            </a:r>
            <a:r>
              <a:rPr lang="en-US" sz="2200" b="1" i="0" u="sng" dirty="0">
                <a:solidFill>
                  <a:srgbClr val="000000"/>
                </a:solidFill>
                <a:effectLst/>
              </a:rPr>
              <a:t>Geraldo F. Oliveira</a:t>
            </a:r>
            <a:r>
              <a:rPr lang="en-US" sz="2200" b="0" i="0" dirty="0">
                <a:solidFill>
                  <a:srgbClr val="000000"/>
                </a:solidFill>
                <a:effectLst/>
              </a:rPr>
              <a:t>, Taha </a:t>
            </a:r>
            <a:r>
              <a:rPr lang="en-US" sz="2200" b="0" i="0" dirty="0" err="1">
                <a:solidFill>
                  <a:srgbClr val="000000"/>
                </a:solidFill>
                <a:effectLst/>
              </a:rPr>
              <a:t>Shahroodi</a:t>
            </a:r>
            <a:r>
              <a:rPr lang="en-US" sz="2200" b="0" i="0" dirty="0">
                <a:solidFill>
                  <a:srgbClr val="000000"/>
                </a:solidFill>
                <a:effectLst/>
              </a:rPr>
              <a:t>, Anant Nori, and Onur Mutlu,</a:t>
            </a:r>
            <a:br>
              <a:rPr lang="en-US" sz="2200" dirty="0"/>
            </a:br>
            <a:r>
              <a:rPr lang="en-US" sz="2200" b="1" i="0" dirty="0">
                <a:solidFill>
                  <a:schemeClr val="accent4"/>
                </a:solidFill>
                <a:effectLst/>
                <a:hlinkClick r:id="rId2">
                  <a:extLst>
                    <a:ext uri="{A12FA001-AC4F-418D-AE19-62706E023703}">
                      <ahyp:hlinkClr xmlns:ahyp="http://schemas.microsoft.com/office/drawing/2018/hyperlinkcolor" val="tx"/>
                    </a:ext>
                  </a:extLst>
                </a:hlinkClick>
              </a:rPr>
              <a:t>"pLUTo: Enabling Massively Parallel Computation in DRAM </a:t>
            </a:r>
            <a:br>
              <a:rPr lang="en-US" sz="2200" b="1" i="0" dirty="0">
                <a:solidFill>
                  <a:schemeClr val="accent4"/>
                </a:solidFill>
                <a:effectLst/>
                <a:hlinkClick r:id="rId2">
                  <a:extLst>
                    <a:ext uri="{A12FA001-AC4F-418D-AE19-62706E023703}">
                      <ahyp:hlinkClr xmlns:ahyp="http://schemas.microsoft.com/office/drawing/2018/hyperlinkcolor" val="tx"/>
                    </a:ext>
                  </a:extLst>
                </a:hlinkClick>
              </a:rPr>
            </a:br>
            <a:r>
              <a:rPr lang="en-US" sz="2200" b="1" i="0" dirty="0">
                <a:solidFill>
                  <a:schemeClr val="accent4"/>
                </a:solidFill>
                <a:effectLst/>
                <a:hlinkClick r:id="rId2">
                  <a:extLst>
                    <a:ext uri="{A12FA001-AC4F-418D-AE19-62706E023703}">
                      <ahyp:hlinkClr xmlns:ahyp="http://schemas.microsoft.com/office/drawing/2018/hyperlinkcolor" val="tx"/>
                    </a:ext>
                  </a:extLst>
                </a:hlinkClick>
              </a:rPr>
              <a:t>via Lookup Tables"</a:t>
            </a:r>
            <a:br>
              <a:rPr lang="en-US" sz="2200" dirty="0"/>
            </a:br>
            <a:r>
              <a:rPr lang="en-US" sz="2200" b="0" i="1" dirty="0">
                <a:solidFill>
                  <a:srgbClr val="000000"/>
                </a:solidFill>
                <a:effectLst/>
              </a:rPr>
              <a:t>Proceedings of the </a:t>
            </a:r>
            <a:r>
              <a:rPr lang="en-US" sz="2200" b="0" i="1" dirty="0">
                <a:solidFill>
                  <a:schemeClr val="accent5"/>
                </a:solidFill>
                <a:effectLst/>
                <a:hlinkClick r:id="rId3">
                  <a:extLst>
                    <a:ext uri="{A12FA001-AC4F-418D-AE19-62706E023703}">
                      <ahyp:hlinkClr xmlns:ahyp="http://schemas.microsoft.com/office/drawing/2018/hyperlinkcolor" val="tx"/>
                    </a:ext>
                  </a:extLst>
                </a:hlinkClick>
              </a:rPr>
              <a:t>55th International Symposium on Microarchitecture</a:t>
            </a:r>
            <a:r>
              <a:rPr lang="en-US" sz="2200" b="0" i="1" dirty="0">
                <a:solidFill>
                  <a:schemeClr val="accent5"/>
                </a:solidFill>
                <a:effectLst/>
              </a:rPr>
              <a:t> </a:t>
            </a:r>
            <a:r>
              <a:rPr lang="en-US" sz="2200" b="0" i="1" dirty="0">
                <a:solidFill>
                  <a:srgbClr val="000000"/>
                </a:solidFill>
                <a:effectLst/>
              </a:rPr>
              <a:t>(</a:t>
            </a:r>
            <a:r>
              <a:rPr lang="en-US" sz="2200" b="1" i="1" dirty="0">
                <a:solidFill>
                  <a:srgbClr val="000000"/>
                </a:solidFill>
                <a:effectLst/>
              </a:rPr>
              <a:t>MICRO</a:t>
            </a:r>
            <a:r>
              <a:rPr lang="en-US" sz="2200" b="0" i="1" dirty="0">
                <a:solidFill>
                  <a:srgbClr val="000000"/>
                </a:solidFill>
                <a:effectLst/>
              </a:rPr>
              <a:t>)</a:t>
            </a:r>
            <a:r>
              <a:rPr lang="en-US" sz="2200" b="0" i="0" dirty="0">
                <a:solidFill>
                  <a:srgbClr val="000000"/>
                </a:solidFill>
                <a:effectLst/>
              </a:rPr>
              <a:t>, Chicago, IL, USA, October 2022.</a:t>
            </a:r>
            <a:br>
              <a:rPr lang="en-US" sz="1800" dirty="0"/>
            </a:br>
            <a:br>
              <a:rPr lang="en-US" sz="1800" b="0" i="0" dirty="0">
                <a:solidFill>
                  <a:srgbClr val="000000"/>
                </a:solidFill>
                <a:effectLst/>
              </a:rPr>
            </a:br>
            <a:endParaRPr lang="en-US" sz="1800" dirty="0"/>
          </a:p>
        </p:txBody>
      </p:sp>
      <p:sp>
        <p:nvSpPr>
          <p:cNvPr id="4" name="Title 1">
            <a:extLst>
              <a:ext uri="{FF2B5EF4-FFF2-40B4-BE49-F238E27FC236}">
                <a16:creationId xmlns:a16="http://schemas.microsoft.com/office/drawing/2014/main" id="{71C65E7F-4489-3DD6-BDB4-2AE15B535E10}"/>
              </a:ext>
            </a:extLst>
          </p:cNvPr>
          <p:cNvSpPr>
            <a:spLocks noGrp="1"/>
          </p:cNvSpPr>
          <p:nvPr>
            <p:ph type="title"/>
          </p:nvPr>
        </p:nvSpPr>
        <p:spPr>
          <a:xfrm>
            <a:off x="169011" y="132334"/>
            <a:ext cx="8894602" cy="917998"/>
          </a:xfrm>
        </p:spPr>
        <p:txBody>
          <a:bodyPr>
            <a:normAutofit fontScale="90000"/>
          </a:bodyPr>
          <a:lstStyle/>
          <a:p>
            <a:r>
              <a:rPr lang="en-US" dirty="0"/>
              <a:t>Frameworks for PIM: </a:t>
            </a:r>
            <a:br>
              <a:rPr lang="en-US" dirty="0"/>
            </a:br>
            <a:r>
              <a:rPr lang="en-US" sz="3600" dirty="0"/>
              <a:t>pLUTo</a:t>
            </a:r>
            <a:endParaRPr lang="en-US" dirty="0"/>
          </a:p>
        </p:txBody>
      </p:sp>
      <p:pic>
        <p:nvPicPr>
          <p:cNvPr id="5" name="Picture 4">
            <a:extLst>
              <a:ext uri="{FF2B5EF4-FFF2-40B4-BE49-F238E27FC236}">
                <a16:creationId xmlns:a16="http://schemas.microsoft.com/office/drawing/2014/main" id="{9384C316-67F9-7F1A-84C9-B0BEE4B35745}"/>
              </a:ext>
            </a:extLst>
          </p:cNvPr>
          <p:cNvPicPr>
            <a:picLocks noChangeAspect="1"/>
          </p:cNvPicPr>
          <p:nvPr/>
        </p:nvPicPr>
        <p:blipFill>
          <a:blip r:embed="rId4"/>
          <a:stretch>
            <a:fillRect/>
          </a:stretch>
        </p:blipFill>
        <p:spPr>
          <a:xfrm>
            <a:off x="685800" y="3989875"/>
            <a:ext cx="7772400" cy="2441808"/>
          </a:xfrm>
          <a:prstGeom prst="rect">
            <a:avLst/>
          </a:prstGeom>
        </p:spPr>
      </p:pic>
    </p:spTree>
    <p:extLst>
      <p:ext uri="{BB962C8B-B14F-4D97-AF65-F5344CB8AC3E}">
        <p14:creationId xmlns:p14="http://schemas.microsoft.com/office/powerpoint/2010/main" val="31313150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655CB0B7-2BCA-3226-094B-FFE48DB36A13}"/>
              </a:ext>
            </a:extLst>
          </p:cNvPr>
          <p:cNvSpPr/>
          <p:nvPr/>
        </p:nvSpPr>
        <p:spPr>
          <a:xfrm>
            <a:off x="798785" y="3564780"/>
            <a:ext cx="7546428" cy="2296923"/>
          </a:xfrm>
          <a:prstGeom prst="roundRect">
            <a:avLst/>
          </a:prstGeom>
          <a:solidFill>
            <a:schemeClr val="accent5">
              <a:lumMod val="20000"/>
              <a:lumOff val="80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orbel" panose="020B0503020204020204" pitchFamily="34" charset="0"/>
              <a:ea typeface="+mn-ea"/>
              <a:cs typeface="+mn-cs"/>
            </a:endParaRPr>
          </a:p>
        </p:txBody>
      </p:sp>
      <p:sp>
        <p:nvSpPr>
          <p:cNvPr id="30" name="Oval 29">
            <a:extLst>
              <a:ext uri="{FF2B5EF4-FFF2-40B4-BE49-F238E27FC236}">
                <a16:creationId xmlns:a16="http://schemas.microsoft.com/office/drawing/2014/main" id="{6C1DB706-F764-F350-039D-195884DE35BA}"/>
              </a:ext>
            </a:extLst>
          </p:cNvPr>
          <p:cNvSpPr/>
          <p:nvPr/>
        </p:nvSpPr>
        <p:spPr>
          <a:xfrm>
            <a:off x="6656500" y="3999834"/>
            <a:ext cx="1147260" cy="1113516"/>
          </a:xfrm>
          <a:prstGeom prst="ellipse">
            <a:avLst/>
          </a:prstGeom>
          <a:solidFill>
            <a:srgbClr val="FFD966"/>
          </a:solidFill>
          <a:ln w="381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endParaRPr kumimoji="0" lang="en-GB" sz="16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sp>
        <p:nvSpPr>
          <p:cNvPr id="24" name="Rounded Rectangle 23">
            <a:extLst>
              <a:ext uri="{FF2B5EF4-FFF2-40B4-BE49-F238E27FC236}">
                <a16:creationId xmlns:a16="http://schemas.microsoft.com/office/drawing/2014/main" id="{6FF8EF0C-7E4B-E048-5A1C-411E2DF4A86E}"/>
              </a:ext>
            </a:extLst>
          </p:cNvPr>
          <p:cNvSpPr/>
          <p:nvPr/>
        </p:nvSpPr>
        <p:spPr>
          <a:xfrm>
            <a:off x="3252351" y="3778364"/>
            <a:ext cx="2639294" cy="1546062"/>
          </a:xfrm>
          <a:prstGeom prst="round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2800" b="1"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pic>
        <p:nvPicPr>
          <p:cNvPr id="25" name="Graphic 24" descr="Table with solid fill">
            <a:extLst>
              <a:ext uri="{FF2B5EF4-FFF2-40B4-BE49-F238E27FC236}">
                <a16:creationId xmlns:a16="http://schemas.microsoft.com/office/drawing/2014/main" id="{48A6851C-0D9B-8B53-8944-55149A580B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23537" y="3408131"/>
            <a:ext cx="2296922" cy="2296922"/>
          </a:xfrm>
          <a:prstGeom prst="rect">
            <a:avLst/>
          </a:prstGeom>
        </p:spPr>
      </p:pic>
      <p:sp>
        <p:nvSpPr>
          <p:cNvPr id="16" name="Rounded Rectangle 15">
            <a:extLst>
              <a:ext uri="{FF2B5EF4-FFF2-40B4-BE49-F238E27FC236}">
                <a16:creationId xmlns:a16="http://schemas.microsoft.com/office/drawing/2014/main" id="{88F93290-9DBB-EFFC-9A43-B5E1FB35882C}"/>
              </a:ext>
            </a:extLst>
          </p:cNvPr>
          <p:cNvSpPr/>
          <p:nvPr/>
        </p:nvSpPr>
        <p:spPr>
          <a:xfrm>
            <a:off x="1340236" y="5287967"/>
            <a:ext cx="1147262" cy="346842"/>
          </a:xfrm>
          <a:prstGeom prst="roundRect">
            <a:avLst/>
          </a:prstGeom>
          <a:solidFill>
            <a:schemeClr val="accent4">
              <a:lumMod val="20000"/>
              <a:lumOff val="80000"/>
            </a:schemeClr>
          </a:solidFill>
          <a:ln w="381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H" sz="1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input</a:t>
            </a:r>
          </a:p>
        </p:txBody>
      </p:sp>
      <p:sp>
        <p:nvSpPr>
          <p:cNvPr id="19" name="Rounded Rectangle 18">
            <a:extLst>
              <a:ext uri="{FF2B5EF4-FFF2-40B4-BE49-F238E27FC236}">
                <a16:creationId xmlns:a16="http://schemas.microsoft.com/office/drawing/2014/main" id="{BEC3947B-D707-DD3B-3510-133991C8F410}"/>
              </a:ext>
            </a:extLst>
          </p:cNvPr>
          <p:cNvSpPr/>
          <p:nvPr/>
        </p:nvSpPr>
        <p:spPr>
          <a:xfrm>
            <a:off x="6656498" y="5287967"/>
            <a:ext cx="1147262" cy="346842"/>
          </a:xfrm>
          <a:prstGeom prst="roundRect">
            <a:avLst/>
          </a:prstGeom>
          <a:solidFill>
            <a:schemeClr val="accent4">
              <a:lumMod val="60000"/>
              <a:lumOff val="40000"/>
            </a:schemeClr>
          </a:solidFill>
          <a:ln w="381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H" sz="1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output</a:t>
            </a:r>
          </a:p>
        </p:txBody>
      </p:sp>
      <p:sp>
        <p:nvSpPr>
          <p:cNvPr id="3" name="Oval 2">
            <a:extLst>
              <a:ext uri="{FF2B5EF4-FFF2-40B4-BE49-F238E27FC236}">
                <a16:creationId xmlns:a16="http://schemas.microsoft.com/office/drawing/2014/main" id="{FD166C4F-B297-5E59-E434-4AAF17001221}"/>
              </a:ext>
            </a:extLst>
          </p:cNvPr>
          <p:cNvSpPr/>
          <p:nvPr/>
        </p:nvSpPr>
        <p:spPr>
          <a:xfrm>
            <a:off x="3998367" y="1232626"/>
            <a:ext cx="1147262" cy="1113516"/>
          </a:xfrm>
          <a:prstGeom prst="ellipse">
            <a:avLst/>
          </a:prstGeom>
          <a:solidFill>
            <a:schemeClr val="accent4">
              <a:lumMod val="20000"/>
              <a:lumOff val="80000"/>
            </a:schemeClr>
          </a:solidFill>
          <a:ln w="381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H"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x</a:t>
            </a:r>
          </a:p>
        </p:txBody>
      </p:sp>
      <p:sp>
        <p:nvSpPr>
          <p:cNvPr id="4" name="Title 1" descr=" 6">
            <a:extLst>
              <a:ext uri="{FF2B5EF4-FFF2-40B4-BE49-F238E27FC236}">
                <a16:creationId xmlns:a16="http://schemas.microsoft.com/office/drawing/2014/main" id="{4C7FE583-1732-0318-F3D9-50E239B168E8}"/>
              </a:ext>
            </a:extLst>
          </p:cNvPr>
          <p:cNvSpPr txBox="1">
            <a:spLocks/>
          </p:cNvSpPr>
          <p:nvPr/>
        </p:nvSpPr>
        <p:spPr>
          <a:xfrm>
            <a:off x="457200" y="0"/>
            <a:ext cx="8229600" cy="704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orbel" panose="020B0503020204020204" pitchFamily="34" charset="0"/>
                <a:ea typeface="+mj-ea"/>
                <a:cs typeface="+mj-cs"/>
              </a:rPr>
              <a:t>pLUTo: Key Idea </a:t>
            </a:r>
          </a:p>
        </p:txBody>
      </p:sp>
      <p:sp>
        <p:nvSpPr>
          <p:cNvPr id="8" name="Hexagon 7">
            <a:extLst>
              <a:ext uri="{FF2B5EF4-FFF2-40B4-BE49-F238E27FC236}">
                <a16:creationId xmlns:a16="http://schemas.microsoft.com/office/drawing/2014/main" id="{0C1CAD20-F880-D2E3-8045-B58491FD5DFE}"/>
              </a:ext>
            </a:extLst>
          </p:cNvPr>
          <p:cNvSpPr/>
          <p:nvPr/>
        </p:nvSpPr>
        <p:spPr>
          <a:xfrm>
            <a:off x="3788978" y="1114368"/>
            <a:ext cx="1566041" cy="1350035"/>
          </a:xfrm>
          <a:prstGeom prst="hexagon">
            <a:avLst/>
          </a:prstGeom>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H" sz="3200" b="1" i="0" u="none" strike="noStrike" kern="1200" cap="none" spc="0" normalizeH="0" baseline="0" noProof="0">
                <a:ln>
                  <a:noFill/>
                </a:ln>
                <a:solidFill>
                  <a:prstClr val="white"/>
                </a:solidFill>
                <a:effectLst/>
                <a:uLnTx/>
                <a:uFillTx/>
                <a:latin typeface="Corbel" panose="020B0503020204020204" pitchFamily="34" charset="0"/>
                <a:ea typeface="+mn-ea"/>
                <a:cs typeface="+mn-cs"/>
              </a:rPr>
              <a:t>ALU</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3200" b="1" i="0" u="none" strike="noStrike" kern="1200" cap="none" spc="0" normalizeH="0" baseline="0" noProof="0">
              <a:ln>
                <a:noFill/>
              </a:ln>
              <a:solidFill>
                <a:prstClr val="white"/>
              </a:solidFill>
              <a:effectLst/>
              <a:uLnTx/>
              <a:uFillTx/>
              <a:latin typeface="Corbel" panose="020B0503020204020204" pitchFamily="34" charset="0"/>
              <a:ea typeface="+mn-ea"/>
              <a:cs typeface="+mn-cs"/>
            </a:endParaRPr>
          </a:p>
        </p:txBody>
      </p:sp>
      <p:pic>
        <p:nvPicPr>
          <p:cNvPr id="10" name="Graphic 9" descr="Single gear">
            <a:extLst>
              <a:ext uri="{FF2B5EF4-FFF2-40B4-BE49-F238E27FC236}">
                <a16:creationId xmlns:a16="http://schemas.microsoft.com/office/drawing/2014/main" id="{90B34766-A81B-A316-76C0-A257CFBA95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14645" y="1728677"/>
            <a:ext cx="714706" cy="714706"/>
          </a:xfrm>
          <a:prstGeom prst="rect">
            <a:avLst/>
          </a:prstGeom>
        </p:spPr>
      </p:pic>
      <p:sp>
        <p:nvSpPr>
          <p:cNvPr id="7" name="Oval 6">
            <a:extLst>
              <a:ext uri="{FF2B5EF4-FFF2-40B4-BE49-F238E27FC236}">
                <a16:creationId xmlns:a16="http://schemas.microsoft.com/office/drawing/2014/main" id="{470A2C6D-3069-1D38-8437-A898FD2BBD99}"/>
              </a:ext>
            </a:extLst>
          </p:cNvPr>
          <p:cNvSpPr/>
          <p:nvPr/>
        </p:nvSpPr>
        <p:spPr>
          <a:xfrm>
            <a:off x="1556517" y="1191746"/>
            <a:ext cx="714703" cy="693682"/>
          </a:xfrm>
          <a:prstGeom prst="ellipse">
            <a:avLst/>
          </a:prstGeom>
          <a:solidFill>
            <a:schemeClr val="accent4">
              <a:lumMod val="20000"/>
              <a:lumOff val="80000"/>
            </a:schemeClr>
          </a:solidFill>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H"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x</a:t>
            </a:r>
          </a:p>
        </p:txBody>
      </p:sp>
      <p:sp>
        <p:nvSpPr>
          <p:cNvPr id="6" name="Rounded Rectangle 5">
            <a:extLst>
              <a:ext uri="{FF2B5EF4-FFF2-40B4-BE49-F238E27FC236}">
                <a16:creationId xmlns:a16="http://schemas.microsoft.com/office/drawing/2014/main" id="{EF95654E-5644-86C6-56B1-58E5EA0B00F4}"/>
              </a:ext>
            </a:extLst>
          </p:cNvPr>
          <p:cNvSpPr/>
          <p:nvPr/>
        </p:nvSpPr>
        <p:spPr>
          <a:xfrm>
            <a:off x="1340236" y="2269962"/>
            <a:ext cx="1147262" cy="346842"/>
          </a:xfrm>
          <a:prstGeom prst="roundRect">
            <a:avLst/>
          </a:prstGeom>
          <a:solidFill>
            <a:schemeClr val="accent4">
              <a:lumMod val="20000"/>
              <a:lumOff val="80000"/>
            </a:schemeClr>
          </a:solidFill>
          <a:ln w="381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H" sz="1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input</a:t>
            </a:r>
          </a:p>
        </p:txBody>
      </p:sp>
      <p:sp>
        <p:nvSpPr>
          <p:cNvPr id="9" name="Oval 8">
            <a:extLst>
              <a:ext uri="{FF2B5EF4-FFF2-40B4-BE49-F238E27FC236}">
                <a16:creationId xmlns:a16="http://schemas.microsoft.com/office/drawing/2014/main" id="{BE418B42-84FB-B1A6-088A-88CAD7AEAD08}"/>
              </a:ext>
            </a:extLst>
          </p:cNvPr>
          <p:cNvSpPr/>
          <p:nvPr/>
        </p:nvSpPr>
        <p:spPr>
          <a:xfrm>
            <a:off x="6656498" y="1002848"/>
            <a:ext cx="1147262" cy="1113516"/>
          </a:xfrm>
          <a:prstGeom prst="ellipse">
            <a:avLst/>
          </a:prstGeom>
          <a:solidFill>
            <a:srgbClr val="FFD966"/>
          </a:solidFill>
          <a:ln w="381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f</a:t>
            </a:r>
            <a:r>
              <a:rPr kumimoji="0" lang="en-CH" sz="32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(x)</a:t>
            </a:r>
          </a:p>
        </p:txBody>
      </p:sp>
      <p:sp>
        <p:nvSpPr>
          <p:cNvPr id="11" name="Rounded Rectangle 10">
            <a:extLst>
              <a:ext uri="{FF2B5EF4-FFF2-40B4-BE49-F238E27FC236}">
                <a16:creationId xmlns:a16="http://schemas.microsoft.com/office/drawing/2014/main" id="{F543C05D-8D90-1B4A-EDAF-E057B4C5FBFB}"/>
              </a:ext>
            </a:extLst>
          </p:cNvPr>
          <p:cNvSpPr/>
          <p:nvPr/>
        </p:nvSpPr>
        <p:spPr>
          <a:xfrm>
            <a:off x="6656498" y="2269962"/>
            <a:ext cx="1147262" cy="346842"/>
          </a:xfrm>
          <a:prstGeom prst="roundRect">
            <a:avLst/>
          </a:prstGeom>
          <a:solidFill>
            <a:schemeClr val="accent4">
              <a:lumMod val="60000"/>
              <a:lumOff val="40000"/>
            </a:schemeClr>
          </a:solidFill>
          <a:ln w="381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H" sz="1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output</a:t>
            </a:r>
          </a:p>
        </p:txBody>
      </p:sp>
      <p:sp>
        <p:nvSpPr>
          <p:cNvPr id="2" name="Rounded Rectangle 1">
            <a:extLst>
              <a:ext uri="{FF2B5EF4-FFF2-40B4-BE49-F238E27FC236}">
                <a16:creationId xmlns:a16="http://schemas.microsoft.com/office/drawing/2014/main" id="{54F75345-E31E-267D-A15A-4BC0CA4BC36B}"/>
              </a:ext>
            </a:extLst>
          </p:cNvPr>
          <p:cNvSpPr/>
          <p:nvPr/>
        </p:nvSpPr>
        <p:spPr>
          <a:xfrm>
            <a:off x="798785" y="754116"/>
            <a:ext cx="7546427" cy="2070537"/>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orbel" panose="020B0503020204020204" pitchFamily="34" charset="0"/>
              <a:ea typeface="+mn-ea"/>
              <a:cs typeface="+mn-cs"/>
            </a:endParaRPr>
          </a:p>
        </p:txBody>
      </p:sp>
      <p:sp>
        <p:nvSpPr>
          <p:cNvPr id="17" name="Oval 16">
            <a:extLst>
              <a:ext uri="{FF2B5EF4-FFF2-40B4-BE49-F238E27FC236}">
                <a16:creationId xmlns:a16="http://schemas.microsoft.com/office/drawing/2014/main" id="{9CB6EC71-251C-0244-C240-55F3E3EF04E8}"/>
              </a:ext>
            </a:extLst>
          </p:cNvPr>
          <p:cNvSpPr/>
          <p:nvPr/>
        </p:nvSpPr>
        <p:spPr>
          <a:xfrm>
            <a:off x="1340236" y="981829"/>
            <a:ext cx="1147262" cy="1113516"/>
          </a:xfrm>
          <a:prstGeom prst="ellipse">
            <a:avLst/>
          </a:prstGeom>
          <a:solidFill>
            <a:schemeClr val="accent4">
              <a:lumMod val="20000"/>
              <a:lumOff val="80000"/>
            </a:schemeClr>
          </a:solidFill>
          <a:ln w="381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H" sz="4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x</a:t>
            </a:r>
          </a:p>
        </p:txBody>
      </p:sp>
      <p:sp>
        <p:nvSpPr>
          <p:cNvPr id="5" name="Slide Number Placeholder 4">
            <a:extLst>
              <a:ext uri="{FF2B5EF4-FFF2-40B4-BE49-F238E27FC236}">
                <a16:creationId xmlns:a16="http://schemas.microsoft.com/office/drawing/2014/main" id="{6E1C5E70-FCDD-6E3C-1E36-0600CF26E99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EAB76D-489F-BC47-AE8A-9A4958F60173}" type="slidenum">
              <a:rPr kumimoji="0" lang="en-CH" sz="1400" b="0" i="0" u="none" strike="noStrike" kern="1200" cap="none" spc="0" normalizeH="0" baseline="0" noProof="0" smtClean="0">
                <a:ln>
                  <a:noFill/>
                </a:ln>
                <a:solidFill>
                  <a:prstClr val="white">
                    <a:lumMod val="65000"/>
                  </a:prstClr>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CH" sz="1400" b="0" i="0" u="none" strike="noStrike" kern="1200" cap="none" spc="0" normalizeH="0" baseline="0" noProof="0">
              <a:ln>
                <a:noFill/>
              </a:ln>
              <a:solidFill>
                <a:prstClr val="white">
                  <a:lumMod val="65000"/>
                </a:prstClr>
              </a:solidFill>
              <a:effectLst/>
              <a:uLnTx/>
              <a:uFillTx/>
              <a:latin typeface="Corbel" panose="020B0503020204020204" pitchFamily="34" charset="0"/>
              <a:ea typeface="+mn-ea"/>
              <a:cs typeface="+mn-cs"/>
            </a:endParaRPr>
          </a:p>
        </p:txBody>
      </p:sp>
      <p:sp>
        <p:nvSpPr>
          <p:cNvPr id="15" name="Down Arrow 14">
            <a:extLst>
              <a:ext uri="{FF2B5EF4-FFF2-40B4-BE49-F238E27FC236}">
                <a16:creationId xmlns:a16="http://schemas.microsoft.com/office/drawing/2014/main" id="{37938AB3-7490-DA05-8EA5-55FE861E992E}"/>
              </a:ext>
            </a:extLst>
          </p:cNvPr>
          <p:cNvSpPr/>
          <p:nvPr/>
        </p:nvSpPr>
        <p:spPr>
          <a:xfrm>
            <a:off x="4353337" y="2950470"/>
            <a:ext cx="437322" cy="4884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orbel" panose="020B0503020204020204" pitchFamily="34" charset="0"/>
              <a:ea typeface="+mn-ea"/>
              <a:cs typeface="+mn-cs"/>
            </a:endParaRPr>
          </a:p>
        </p:txBody>
      </p:sp>
      <p:sp>
        <p:nvSpPr>
          <p:cNvPr id="27" name="Oval 26">
            <a:extLst>
              <a:ext uri="{FF2B5EF4-FFF2-40B4-BE49-F238E27FC236}">
                <a16:creationId xmlns:a16="http://schemas.microsoft.com/office/drawing/2014/main" id="{D5956C20-E7EF-32A8-59C7-25442F461B0A}"/>
              </a:ext>
            </a:extLst>
          </p:cNvPr>
          <p:cNvSpPr/>
          <p:nvPr/>
        </p:nvSpPr>
        <p:spPr>
          <a:xfrm>
            <a:off x="3998367" y="3994637"/>
            <a:ext cx="1147262" cy="1113516"/>
          </a:xfrm>
          <a:prstGeom prst="ellipse">
            <a:avLst/>
          </a:prstGeom>
          <a:solidFill>
            <a:schemeClr val="accent4">
              <a:lumMod val="20000"/>
              <a:lumOff val="80000"/>
            </a:schemeClr>
          </a:solidFill>
          <a:ln w="381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H" sz="4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x</a:t>
            </a:r>
          </a:p>
        </p:txBody>
      </p:sp>
      <p:sp>
        <p:nvSpPr>
          <p:cNvPr id="26" name="Oval 25">
            <a:extLst>
              <a:ext uri="{FF2B5EF4-FFF2-40B4-BE49-F238E27FC236}">
                <a16:creationId xmlns:a16="http://schemas.microsoft.com/office/drawing/2014/main" id="{7FBDE41A-5758-D624-753E-044CBFB3900B}"/>
              </a:ext>
            </a:extLst>
          </p:cNvPr>
          <p:cNvSpPr/>
          <p:nvPr/>
        </p:nvSpPr>
        <p:spPr>
          <a:xfrm>
            <a:off x="3998367" y="3994637"/>
            <a:ext cx="1147260" cy="1113516"/>
          </a:xfrm>
          <a:prstGeom prst="ellipse">
            <a:avLst/>
          </a:prstGeom>
          <a:solidFill>
            <a:srgbClr val="FFD966"/>
          </a:solidFill>
          <a:ln w="381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LUT</a:t>
            </a:r>
            <a:r>
              <a:rPr kumimoji="0" lang="en-CH" sz="24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[x]</a:t>
            </a:r>
            <a:endParaRPr kumimoji="0" lang="en-GB" sz="12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sp>
        <p:nvSpPr>
          <p:cNvPr id="31" name="Oval 30">
            <a:extLst>
              <a:ext uri="{FF2B5EF4-FFF2-40B4-BE49-F238E27FC236}">
                <a16:creationId xmlns:a16="http://schemas.microsoft.com/office/drawing/2014/main" id="{F74F451A-874E-1FCE-8DC1-1FEBBF45E014}"/>
              </a:ext>
            </a:extLst>
          </p:cNvPr>
          <p:cNvSpPr/>
          <p:nvPr/>
        </p:nvSpPr>
        <p:spPr>
          <a:xfrm>
            <a:off x="1340236" y="3991082"/>
            <a:ext cx="1147262" cy="1113516"/>
          </a:xfrm>
          <a:prstGeom prst="ellipse">
            <a:avLst/>
          </a:prstGeom>
          <a:solidFill>
            <a:schemeClr val="accent4">
              <a:lumMod val="20000"/>
              <a:lumOff val="80000"/>
            </a:schemeClr>
          </a:solidFill>
          <a:ln w="381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H" sz="4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x</a:t>
            </a:r>
          </a:p>
        </p:txBody>
      </p:sp>
    </p:spTree>
    <p:custDataLst>
      <p:tags r:id="rId1"/>
    </p:custDataLst>
    <p:extLst>
      <p:ext uri="{BB962C8B-B14F-4D97-AF65-F5344CB8AC3E}">
        <p14:creationId xmlns:p14="http://schemas.microsoft.com/office/powerpoint/2010/main" val="415757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25"/>
                                        </p:tgtEl>
                                        <p:attrNameLst>
                                          <p:attrName>r</p:attrName>
                                        </p:attrNameLst>
                                      </p:cBhvr>
                                    </p:animRot>
                                    <p:animRot by="-240000">
                                      <p:cBhvr>
                                        <p:cTn id="7" dur="200" fill="hold">
                                          <p:stCondLst>
                                            <p:cond delay="200"/>
                                          </p:stCondLst>
                                        </p:cTn>
                                        <p:tgtEl>
                                          <p:spTgt spid="25"/>
                                        </p:tgtEl>
                                        <p:attrNameLst>
                                          <p:attrName>r</p:attrName>
                                        </p:attrNameLst>
                                      </p:cBhvr>
                                    </p:animRot>
                                    <p:animRot by="240000">
                                      <p:cBhvr>
                                        <p:cTn id="8" dur="200" fill="hold">
                                          <p:stCondLst>
                                            <p:cond delay="400"/>
                                          </p:stCondLst>
                                        </p:cTn>
                                        <p:tgtEl>
                                          <p:spTgt spid="25"/>
                                        </p:tgtEl>
                                        <p:attrNameLst>
                                          <p:attrName>r</p:attrName>
                                        </p:attrNameLst>
                                      </p:cBhvr>
                                    </p:animRot>
                                    <p:animRot by="-240000">
                                      <p:cBhvr>
                                        <p:cTn id="9" dur="200" fill="hold">
                                          <p:stCondLst>
                                            <p:cond delay="600"/>
                                          </p:stCondLst>
                                        </p:cTn>
                                        <p:tgtEl>
                                          <p:spTgt spid="25"/>
                                        </p:tgtEl>
                                        <p:attrNameLst>
                                          <p:attrName>r</p:attrName>
                                        </p:attrNameLst>
                                      </p:cBhvr>
                                    </p:animRot>
                                    <p:animRot by="120000">
                                      <p:cBhvr>
                                        <p:cTn id="10" dur="200" fill="hold">
                                          <p:stCondLst>
                                            <p:cond delay="800"/>
                                          </p:stCondLst>
                                        </p:cTn>
                                        <p:tgtEl>
                                          <p:spTgt spid="25"/>
                                        </p:tgtEl>
                                        <p:attrNameLst>
                                          <p:attrName>r</p:attrName>
                                        </p:attrNameLst>
                                      </p:cBhvr>
                                    </p:animRot>
                                  </p:childTnLst>
                                </p:cTn>
                              </p:par>
                            </p:childTnLst>
                          </p:cTn>
                        </p:par>
                        <p:par>
                          <p:cTn id="11" fill="hold">
                            <p:stCondLst>
                              <p:cond delay="1000"/>
                            </p:stCondLst>
                            <p:childTnLst>
                              <p:par>
                                <p:cTn id="12" presetID="53" presetClass="exit" presetSubtype="32" fill="hold" grpId="0" nodeType="afterEffect">
                                  <p:stCondLst>
                                    <p:cond delay="0"/>
                                  </p:stCondLst>
                                  <p:childTnLst>
                                    <p:anim calcmode="lin" valueType="num">
                                      <p:cBhvr>
                                        <p:cTn id="13" dur="500"/>
                                        <p:tgtEl>
                                          <p:spTgt spid="27"/>
                                        </p:tgtEl>
                                        <p:attrNameLst>
                                          <p:attrName>ppt_w</p:attrName>
                                        </p:attrNameLst>
                                      </p:cBhvr>
                                      <p:tavLst>
                                        <p:tav tm="0">
                                          <p:val>
                                            <p:strVal val="ppt_w"/>
                                          </p:val>
                                        </p:tav>
                                        <p:tav tm="100000">
                                          <p:val>
                                            <p:fltVal val="0"/>
                                          </p:val>
                                        </p:tav>
                                      </p:tavLst>
                                    </p:anim>
                                    <p:anim calcmode="lin" valueType="num">
                                      <p:cBhvr>
                                        <p:cTn id="14" dur="500"/>
                                        <p:tgtEl>
                                          <p:spTgt spid="27"/>
                                        </p:tgtEl>
                                        <p:attrNameLst>
                                          <p:attrName>ppt_h</p:attrName>
                                        </p:attrNameLst>
                                      </p:cBhvr>
                                      <p:tavLst>
                                        <p:tav tm="0">
                                          <p:val>
                                            <p:strVal val="ppt_h"/>
                                          </p:val>
                                        </p:tav>
                                        <p:tav tm="100000">
                                          <p:val>
                                            <p:fltVal val="0"/>
                                          </p:val>
                                        </p:tav>
                                      </p:tavLst>
                                    </p:anim>
                                    <p:animEffect transition="out" filter="fad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par>
                                <p:cTn id="17" presetID="53" presetClass="entr" presetSubtype="16"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37" presetClass="path" presetSubtype="0" accel="50000" decel="50000" fill="hold" grpId="1" nodeType="clickEffect">
                                  <p:stCondLst>
                                    <p:cond delay="0"/>
                                  </p:stCondLst>
                                  <p:childTnLst>
                                    <p:animMotion origin="layout" path="M 0 2.59259E-6 L 0.0776 0.04004 C 0.0941 0.04907 0.11858 0.05393 0.14392 0.05393 C 0.17309 0.05393 0.19635 0.04907 0.21285 0.04004 L 0.29097 2.59259E-6 " pathEditMode="relative" rAng="0" ptsTypes="AAAAA">
                                      <p:cBhvr>
                                        <p:cTn id="25" dur="1000" fill="hold"/>
                                        <p:tgtEl>
                                          <p:spTgt spid="26"/>
                                        </p:tgtEl>
                                        <p:attrNameLst>
                                          <p:attrName>ppt_x</p:attrName>
                                          <p:attrName>ppt_y</p:attrName>
                                        </p:attrNameLst>
                                      </p:cBhvr>
                                      <p:rCtr x="14549"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6"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042B1278-B9B5-7D8F-79B9-C616679C119B}"/>
              </a:ext>
            </a:extLst>
          </p:cNvPr>
          <p:cNvSpPr/>
          <p:nvPr/>
        </p:nvSpPr>
        <p:spPr>
          <a:xfrm>
            <a:off x="798785" y="3564780"/>
            <a:ext cx="7546428" cy="2296923"/>
          </a:xfrm>
          <a:prstGeom prst="roundRect">
            <a:avLst/>
          </a:prstGeom>
          <a:solidFill>
            <a:schemeClr val="accent5">
              <a:lumMod val="20000"/>
              <a:lumOff val="80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orbel" panose="020B0503020204020204" pitchFamily="34" charset="0"/>
              <a:ea typeface="+mn-ea"/>
              <a:cs typeface="+mn-cs"/>
            </a:endParaRPr>
          </a:p>
        </p:txBody>
      </p:sp>
      <p:sp>
        <p:nvSpPr>
          <p:cNvPr id="24" name="Rounded Rectangle 23">
            <a:extLst>
              <a:ext uri="{FF2B5EF4-FFF2-40B4-BE49-F238E27FC236}">
                <a16:creationId xmlns:a16="http://schemas.microsoft.com/office/drawing/2014/main" id="{70F0C87A-D7CF-8A67-5028-F3BF63321301}"/>
              </a:ext>
            </a:extLst>
          </p:cNvPr>
          <p:cNvSpPr/>
          <p:nvPr/>
        </p:nvSpPr>
        <p:spPr>
          <a:xfrm>
            <a:off x="3252351" y="3778364"/>
            <a:ext cx="2639294" cy="1546062"/>
          </a:xfrm>
          <a:prstGeom prst="round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2800" b="1"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pic>
        <p:nvPicPr>
          <p:cNvPr id="25" name="Graphic 24" descr="Table with solid fill">
            <a:extLst>
              <a:ext uri="{FF2B5EF4-FFF2-40B4-BE49-F238E27FC236}">
                <a16:creationId xmlns:a16="http://schemas.microsoft.com/office/drawing/2014/main" id="{4DB75DD4-0C3D-DD7F-420F-439AB0E6EA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3537" y="3408131"/>
            <a:ext cx="2296922" cy="2296922"/>
          </a:xfrm>
          <a:prstGeom prst="rect">
            <a:avLst/>
          </a:prstGeom>
        </p:spPr>
      </p:pic>
      <p:sp>
        <p:nvSpPr>
          <p:cNvPr id="16" name="Rounded Rectangle 15">
            <a:extLst>
              <a:ext uri="{FF2B5EF4-FFF2-40B4-BE49-F238E27FC236}">
                <a16:creationId xmlns:a16="http://schemas.microsoft.com/office/drawing/2014/main" id="{88F93290-9DBB-EFFC-9A43-B5E1FB35882C}"/>
              </a:ext>
            </a:extLst>
          </p:cNvPr>
          <p:cNvSpPr/>
          <p:nvPr/>
        </p:nvSpPr>
        <p:spPr>
          <a:xfrm>
            <a:off x="1340236" y="5287967"/>
            <a:ext cx="1147262" cy="346842"/>
          </a:xfrm>
          <a:prstGeom prst="roundRect">
            <a:avLst/>
          </a:prstGeom>
          <a:solidFill>
            <a:schemeClr val="accent4">
              <a:lumMod val="20000"/>
              <a:lumOff val="80000"/>
            </a:schemeClr>
          </a:solidFill>
          <a:ln w="381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H" sz="1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input</a:t>
            </a:r>
          </a:p>
        </p:txBody>
      </p:sp>
      <p:sp>
        <p:nvSpPr>
          <p:cNvPr id="18" name="Oval 17">
            <a:extLst>
              <a:ext uri="{FF2B5EF4-FFF2-40B4-BE49-F238E27FC236}">
                <a16:creationId xmlns:a16="http://schemas.microsoft.com/office/drawing/2014/main" id="{5252151D-AA94-1E97-CDC4-2B5D43E300CC}"/>
              </a:ext>
            </a:extLst>
          </p:cNvPr>
          <p:cNvSpPr/>
          <p:nvPr/>
        </p:nvSpPr>
        <p:spPr>
          <a:xfrm>
            <a:off x="6656498" y="3999834"/>
            <a:ext cx="1147262" cy="1113516"/>
          </a:xfrm>
          <a:prstGeom prst="ellipse">
            <a:avLst/>
          </a:prstGeom>
          <a:solidFill>
            <a:srgbClr val="FFD966"/>
          </a:solidFill>
          <a:ln w="381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LUT</a:t>
            </a:r>
            <a:r>
              <a:rPr kumimoji="0" lang="en-CH" sz="24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[x]</a:t>
            </a:r>
            <a:endParaRPr kumimoji="0" lang="en-GB" sz="12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sp>
        <p:nvSpPr>
          <p:cNvPr id="19" name="Rounded Rectangle 18">
            <a:extLst>
              <a:ext uri="{FF2B5EF4-FFF2-40B4-BE49-F238E27FC236}">
                <a16:creationId xmlns:a16="http://schemas.microsoft.com/office/drawing/2014/main" id="{BEC3947B-D707-DD3B-3510-133991C8F410}"/>
              </a:ext>
            </a:extLst>
          </p:cNvPr>
          <p:cNvSpPr/>
          <p:nvPr/>
        </p:nvSpPr>
        <p:spPr>
          <a:xfrm>
            <a:off x="6656498" y="5287967"/>
            <a:ext cx="1147262" cy="346842"/>
          </a:xfrm>
          <a:prstGeom prst="roundRect">
            <a:avLst/>
          </a:prstGeom>
          <a:solidFill>
            <a:schemeClr val="accent4">
              <a:lumMod val="60000"/>
              <a:lumOff val="40000"/>
            </a:schemeClr>
          </a:solidFill>
          <a:ln w="381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H" sz="1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output</a:t>
            </a:r>
          </a:p>
        </p:txBody>
      </p:sp>
      <p:sp>
        <p:nvSpPr>
          <p:cNvPr id="20" name="Oval 19">
            <a:extLst>
              <a:ext uri="{FF2B5EF4-FFF2-40B4-BE49-F238E27FC236}">
                <a16:creationId xmlns:a16="http://schemas.microsoft.com/office/drawing/2014/main" id="{188C7472-87BC-99C2-A863-1F79D3C9EED3}"/>
              </a:ext>
            </a:extLst>
          </p:cNvPr>
          <p:cNvSpPr/>
          <p:nvPr/>
        </p:nvSpPr>
        <p:spPr>
          <a:xfrm>
            <a:off x="1340236" y="3999834"/>
            <a:ext cx="1147262" cy="1113516"/>
          </a:xfrm>
          <a:prstGeom prst="ellipse">
            <a:avLst/>
          </a:prstGeom>
          <a:solidFill>
            <a:schemeClr val="accent4">
              <a:lumMod val="20000"/>
              <a:lumOff val="80000"/>
            </a:schemeClr>
          </a:solidFill>
          <a:ln w="381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H" sz="4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x</a:t>
            </a:r>
          </a:p>
        </p:txBody>
      </p:sp>
      <p:sp>
        <p:nvSpPr>
          <p:cNvPr id="3" name="Oval 2">
            <a:extLst>
              <a:ext uri="{FF2B5EF4-FFF2-40B4-BE49-F238E27FC236}">
                <a16:creationId xmlns:a16="http://schemas.microsoft.com/office/drawing/2014/main" id="{FD166C4F-B297-5E59-E434-4AAF17001221}"/>
              </a:ext>
            </a:extLst>
          </p:cNvPr>
          <p:cNvSpPr/>
          <p:nvPr/>
        </p:nvSpPr>
        <p:spPr>
          <a:xfrm>
            <a:off x="3998367" y="1232626"/>
            <a:ext cx="1147262" cy="1113516"/>
          </a:xfrm>
          <a:prstGeom prst="ellipse">
            <a:avLst/>
          </a:prstGeom>
          <a:solidFill>
            <a:schemeClr val="accent4">
              <a:lumMod val="20000"/>
              <a:lumOff val="80000"/>
            </a:schemeClr>
          </a:solidFill>
          <a:ln w="381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H"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x</a:t>
            </a:r>
          </a:p>
        </p:txBody>
      </p:sp>
      <p:sp>
        <p:nvSpPr>
          <p:cNvPr id="8" name="Hexagon 7">
            <a:extLst>
              <a:ext uri="{FF2B5EF4-FFF2-40B4-BE49-F238E27FC236}">
                <a16:creationId xmlns:a16="http://schemas.microsoft.com/office/drawing/2014/main" id="{0C1CAD20-F880-D2E3-8045-B58491FD5DFE}"/>
              </a:ext>
            </a:extLst>
          </p:cNvPr>
          <p:cNvSpPr/>
          <p:nvPr/>
        </p:nvSpPr>
        <p:spPr>
          <a:xfrm>
            <a:off x="3788978" y="1114368"/>
            <a:ext cx="1566041" cy="1350035"/>
          </a:xfrm>
          <a:prstGeom prst="hexagon">
            <a:avLst/>
          </a:prstGeom>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H" sz="3200" b="1" i="0" u="none" strike="noStrike" kern="1200" cap="none" spc="0" normalizeH="0" baseline="0" noProof="0">
                <a:ln>
                  <a:noFill/>
                </a:ln>
                <a:solidFill>
                  <a:prstClr val="white"/>
                </a:solidFill>
                <a:effectLst/>
                <a:uLnTx/>
                <a:uFillTx/>
                <a:latin typeface="Corbel" panose="020B0503020204020204" pitchFamily="34" charset="0"/>
                <a:ea typeface="+mn-ea"/>
                <a:cs typeface="+mn-cs"/>
              </a:rPr>
              <a:t>ALU</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3200" b="1" i="0" u="none" strike="noStrike" kern="1200" cap="none" spc="0" normalizeH="0" baseline="0" noProof="0">
              <a:ln>
                <a:noFill/>
              </a:ln>
              <a:solidFill>
                <a:prstClr val="white"/>
              </a:solidFill>
              <a:effectLst/>
              <a:uLnTx/>
              <a:uFillTx/>
              <a:latin typeface="Corbel" panose="020B0503020204020204" pitchFamily="34" charset="0"/>
              <a:ea typeface="+mn-ea"/>
              <a:cs typeface="+mn-cs"/>
            </a:endParaRPr>
          </a:p>
        </p:txBody>
      </p:sp>
      <p:pic>
        <p:nvPicPr>
          <p:cNvPr id="10" name="Graphic 9" descr="Single gear">
            <a:extLst>
              <a:ext uri="{FF2B5EF4-FFF2-40B4-BE49-F238E27FC236}">
                <a16:creationId xmlns:a16="http://schemas.microsoft.com/office/drawing/2014/main" id="{90B34766-A81B-A316-76C0-A257CFBA95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14645" y="1728677"/>
            <a:ext cx="714706" cy="714706"/>
          </a:xfrm>
          <a:prstGeom prst="rect">
            <a:avLst/>
          </a:prstGeom>
        </p:spPr>
      </p:pic>
      <p:sp>
        <p:nvSpPr>
          <p:cNvPr id="7" name="Oval 6">
            <a:extLst>
              <a:ext uri="{FF2B5EF4-FFF2-40B4-BE49-F238E27FC236}">
                <a16:creationId xmlns:a16="http://schemas.microsoft.com/office/drawing/2014/main" id="{470A2C6D-3069-1D38-8437-A898FD2BBD99}"/>
              </a:ext>
            </a:extLst>
          </p:cNvPr>
          <p:cNvSpPr/>
          <p:nvPr/>
        </p:nvSpPr>
        <p:spPr>
          <a:xfrm>
            <a:off x="1556517" y="1191746"/>
            <a:ext cx="714703" cy="693682"/>
          </a:xfrm>
          <a:prstGeom prst="ellipse">
            <a:avLst/>
          </a:prstGeom>
          <a:solidFill>
            <a:schemeClr val="accent4">
              <a:lumMod val="20000"/>
              <a:lumOff val="80000"/>
            </a:schemeClr>
          </a:solidFill>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H"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x</a:t>
            </a:r>
          </a:p>
        </p:txBody>
      </p:sp>
      <p:sp>
        <p:nvSpPr>
          <p:cNvPr id="6" name="Rounded Rectangle 5">
            <a:extLst>
              <a:ext uri="{FF2B5EF4-FFF2-40B4-BE49-F238E27FC236}">
                <a16:creationId xmlns:a16="http://schemas.microsoft.com/office/drawing/2014/main" id="{EF95654E-5644-86C6-56B1-58E5EA0B00F4}"/>
              </a:ext>
            </a:extLst>
          </p:cNvPr>
          <p:cNvSpPr/>
          <p:nvPr/>
        </p:nvSpPr>
        <p:spPr>
          <a:xfrm>
            <a:off x="1340236" y="2269962"/>
            <a:ext cx="1147262" cy="346842"/>
          </a:xfrm>
          <a:prstGeom prst="roundRect">
            <a:avLst/>
          </a:prstGeom>
          <a:solidFill>
            <a:schemeClr val="accent4">
              <a:lumMod val="20000"/>
              <a:lumOff val="80000"/>
            </a:schemeClr>
          </a:solidFill>
          <a:ln w="381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H" sz="1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input</a:t>
            </a:r>
          </a:p>
        </p:txBody>
      </p:sp>
      <p:sp>
        <p:nvSpPr>
          <p:cNvPr id="9" name="Oval 8">
            <a:extLst>
              <a:ext uri="{FF2B5EF4-FFF2-40B4-BE49-F238E27FC236}">
                <a16:creationId xmlns:a16="http://schemas.microsoft.com/office/drawing/2014/main" id="{BE418B42-84FB-B1A6-088A-88CAD7AEAD08}"/>
              </a:ext>
            </a:extLst>
          </p:cNvPr>
          <p:cNvSpPr/>
          <p:nvPr/>
        </p:nvSpPr>
        <p:spPr>
          <a:xfrm>
            <a:off x="6656498" y="1002848"/>
            <a:ext cx="1147262" cy="1113516"/>
          </a:xfrm>
          <a:prstGeom prst="ellipse">
            <a:avLst/>
          </a:prstGeom>
          <a:solidFill>
            <a:srgbClr val="FFD966"/>
          </a:solidFill>
          <a:ln w="381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f</a:t>
            </a:r>
            <a:r>
              <a:rPr kumimoji="0" lang="en-CH" sz="32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(x)</a:t>
            </a:r>
          </a:p>
        </p:txBody>
      </p:sp>
      <p:sp>
        <p:nvSpPr>
          <p:cNvPr id="11" name="Rounded Rectangle 10">
            <a:extLst>
              <a:ext uri="{FF2B5EF4-FFF2-40B4-BE49-F238E27FC236}">
                <a16:creationId xmlns:a16="http://schemas.microsoft.com/office/drawing/2014/main" id="{F543C05D-8D90-1B4A-EDAF-E057B4C5FBFB}"/>
              </a:ext>
            </a:extLst>
          </p:cNvPr>
          <p:cNvSpPr/>
          <p:nvPr/>
        </p:nvSpPr>
        <p:spPr>
          <a:xfrm>
            <a:off x="6656498" y="2269962"/>
            <a:ext cx="1147262" cy="346842"/>
          </a:xfrm>
          <a:prstGeom prst="roundRect">
            <a:avLst/>
          </a:prstGeom>
          <a:solidFill>
            <a:schemeClr val="accent4">
              <a:lumMod val="60000"/>
              <a:lumOff val="40000"/>
            </a:schemeClr>
          </a:solidFill>
          <a:ln w="381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H" sz="1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output</a:t>
            </a:r>
          </a:p>
        </p:txBody>
      </p:sp>
      <p:sp>
        <p:nvSpPr>
          <p:cNvPr id="2" name="Rounded Rectangle 1">
            <a:extLst>
              <a:ext uri="{FF2B5EF4-FFF2-40B4-BE49-F238E27FC236}">
                <a16:creationId xmlns:a16="http://schemas.microsoft.com/office/drawing/2014/main" id="{54F75345-E31E-267D-A15A-4BC0CA4BC36B}"/>
              </a:ext>
            </a:extLst>
          </p:cNvPr>
          <p:cNvSpPr/>
          <p:nvPr/>
        </p:nvSpPr>
        <p:spPr>
          <a:xfrm>
            <a:off x="798785" y="754116"/>
            <a:ext cx="7546427" cy="2070537"/>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orbel" panose="020B0503020204020204" pitchFamily="34" charset="0"/>
              <a:ea typeface="+mn-ea"/>
              <a:cs typeface="+mn-cs"/>
            </a:endParaRPr>
          </a:p>
        </p:txBody>
      </p:sp>
      <p:sp>
        <p:nvSpPr>
          <p:cNvPr id="17" name="Oval 16">
            <a:extLst>
              <a:ext uri="{FF2B5EF4-FFF2-40B4-BE49-F238E27FC236}">
                <a16:creationId xmlns:a16="http://schemas.microsoft.com/office/drawing/2014/main" id="{9CB6EC71-251C-0244-C240-55F3E3EF04E8}"/>
              </a:ext>
            </a:extLst>
          </p:cNvPr>
          <p:cNvSpPr/>
          <p:nvPr/>
        </p:nvSpPr>
        <p:spPr>
          <a:xfrm>
            <a:off x="1340236" y="981829"/>
            <a:ext cx="1147262" cy="1113516"/>
          </a:xfrm>
          <a:prstGeom prst="ellipse">
            <a:avLst/>
          </a:prstGeom>
          <a:solidFill>
            <a:schemeClr val="accent4">
              <a:lumMod val="20000"/>
              <a:lumOff val="80000"/>
            </a:schemeClr>
          </a:solidFill>
          <a:ln w="381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H" sz="4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x</a:t>
            </a:r>
          </a:p>
        </p:txBody>
      </p:sp>
      <p:sp>
        <p:nvSpPr>
          <p:cNvPr id="4" name="Title 1" descr=" 6">
            <a:extLst>
              <a:ext uri="{FF2B5EF4-FFF2-40B4-BE49-F238E27FC236}">
                <a16:creationId xmlns:a16="http://schemas.microsoft.com/office/drawing/2014/main" id="{4C7FE583-1732-0318-F3D9-50E239B168E8}"/>
              </a:ext>
            </a:extLst>
          </p:cNvPr>
          <p:cNvSpPr txBox="1">
            <a:spLocks/>
          </p:cNvSpPr>
          <p:nvPr/>
        </p:nvSpPr>
        <p:spPr>
          <a:xfrm>
            <a:off x="457200" y="0"/>
            <a:ext cx="8229600" cy="704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orbel" panose="020B0503020204020204" pitchFamily="34" charset="0"/>
                <a:ea typeface="+mj-ea"/>
                <a:cs typeface="+mj-cs"/>
              </a:rPr>
              <a:t>pLUTo: Key Idea </a:t>
            </a:r>
          </a:p>
        </p:txBody>
      </p:sp>
      <p:sp>
        <p:nvSpPr>
          <p:cNvPr id="5" name="Slide Number Placeholder 4">
            <a:extLst>
              <a:ext uri="{FF2B5EF4-FFF2-40B4-BE49-F238E27FC236}">
                <a16:creationId xmlns:a16="http://schemas.microsoft.com/office/drawing/2014/main" id="{6E1C5E70-FCDD-6E3C-1E36-0600CF26E99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EAB76D-489F-BC47-AE8A-9A4958F60173}" type="slidenum">
              <a:rPr kumimoji="0" lang="en-CH" sz="1400" b="0" i="0" u="none" strike="noStrike" kern="1200" cap="none" spc="0" normalizeH="0" baseline="0" noProof="0" smtClean="0">
                <a:ln>
                  <a:noFill/>
                </a:ln>
                <a:solidFill>
                  <a:prstClr val="white">
                    <a:lumMod val="65000"/>
                  </a:prstClr>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CH" sz="1400" b="0" i="0" u="none" strike="noStrike" kern="1200" cap="none" spc="0" normalizeH="0" baseline="0" noProof="0">
              <a:ln>
                <a:noFill/>
              </a:ln>
              <a:solidFill>
                <a:prstClr val="white">
                  <a:lumMod val="65000"/>
                </a:prstClr>
              </a:solidFill>
              <a:effectLst/>
              <a:uLnTx/>
              <a:uFillTx/>
              <a:latin typeface="Corbel" panose="020B0503020204020204" pitchFamily="34" charset="0"/>
              <a:ea typeface="+mn-ea"/>
              <a:cs typeface="+mn-cs"/>
            </a:endParaRPr>
          </a:p>
        </p:txBody>
      </p:sp>
      <p:sp>
        <p:nvSpPr>
          <p:cNvPr id="15" name="Down Arrow 14">
            <a:extLst>
              <a:ext uri="{FF2B5EF4-FFF2-40B4-BE49-F238E27FC236}">
                <a16:creationId xmlns:a16="http://schemas.microsoft.com/office/drawing/2014/main" id="{37938AB3-7490-DA05-8EA5-55FE861E992E}"/>
              </a:ext>
            </a:extLst>
          </p:cNvPr>
          <p:cNvSpPr/>
          <p:nvPr/>
        </p:nvSpPr>
        <p:spPr>
          <a:xfrm>
            <a:off x="4353337" y="2950470"/>
            <a:ext cx="437322" cy="4884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orbel" panose="020B0503020204020204" pitchFamily="34" charset="0"/>
              <a:ea typeface="+mn-ea"/>
              <a:cs typeface="+mn-cs"/>
            </a:endParaRPr>
          </a:p>
        </p:txBody>
      </p:sp>
      <p:sp>
        <p:nvSpPr>
          <p:cNvPr id="22" name="Rectangle 21">
            <a:extLst>
              <a:ext uri="{FF2B5EF4-FFF2-40B4-BE49-F238E27FC236}">
                <a16:creationId xmlns:a16="http://schemas.microsoft.com/office/drawing/2014/main" id="{82A192AB-088D-35A3-50BC-F9B924DEEB48}"/>
              </a:ext>
            </a:extLst>
          </p:cNvPr>
          <p:cNvSpPr/>
          <p:nvPr/>
        </p:nvSpPr>
        <p:spPr>
          <a:xfrm>
            <a:off x="0" y="0"/>
            <a:ext cx="9144000" cy="6858000"/>
          </a:xfrm>
          <a:prstGeom prst="rect">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orbel" panose="020B0503020204020204" pitchFamily="34" charset="0"/>
              <a:ea typeface="+mn-ea"/>
              <a:cs typeface="+mn-cs"/>
            </a:endParaRPr>
          </a:p>
        </p:txBody>
      </p:sp>
      <p:sp>
        <p:nvSpPr>
          <p:cNvPr id="21" name="TextBox 20">
            <a:extLst>
              <a:ext uri="{FF2B5EF4-FFF2-40B4-BE49-F238E27FC236}">
                <a16:creationId xmlns:a16="http://schemas.microsoft.com/office/drawing/2014/main" id="{68D26666-06A0-7E8D-31B7-F681F5289D3B}"/>
              </a:ext>
            </a:extLst>
          </p:cNvPr>
          <p:cNvSpPr txBox="1"/>
          <p:nvPr/>
        </p:nvSpPr>
        <p:spPr>
          <a:xfrm>
            <a:off x="235525" y="2480372"/>
            <a:ext cx="8672946" cy="1913226"/>
          </a:xfrm>
          <a:prstGeom prst="roundRect">
            <a:avLst>
              <a:gd name="adj" fmla="val 4944"/>
            </a:avLst>
          </a:prstGeom>
          <a:solidFill>
            <a:schemeClr val="accent4">
              <a:lumMod val="20000"/>
              <a:lumOff val="80000"/>
            </a:schemeClr>
          </a:solidFill>
          <a:ln w="76200">
            <a:solidFill>
              <a:schemeClr val="accent1"/>
            </a:solidFill>
          </a:ln>
        </p:spPr>
        <p:txBody>
          <a:bodyPr wrap="square" lIns="72000" rIns="72000" rtlCol="0" anchor="ctr" anchorCtr="0">
            <a:noAutofit/>
          </a:bodyPr>
          <a:lstStyle>
            <a:defPPr>
              <a:defRPr lang="en-US"/>
            </a:defPPr>
            <a:lvl1pPr lvl="0" algn="ctr">
              <a:defRPr sz="2200" kern="0">
                <a:latin typeface="Corbel" panose="020B0503020204020204"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prstClr val="black"/>
                </a:solidFill>
                <a:effectLst/>
                <a:uLnTx/>
                <a:uFillTx/>
                <a:latin typeface="Corbel" panose="020B0503020204020204" pitchFamily="34" charset="0"/>
                <a:ea typeface="+mn-ea"/>
                <a:cs typeface="+mn-cs"/>
              </a:rPr>
              <a:t>Replace </a:t>
            </a:r>
            <a:r>
              <a:rPr kumimoji="0" lang="en-US" sz="3200" b="1" i="0" u="none" strike="noStrike" kern="0" cap="none" spc="0" normalizeH="0" baseline="0" noProof="0">
                <a:ln>
                  <a:noFill/>
                </a:ln>
                <a:solidFill>
                  <a:srgbClr val="FF0000"/>
                </a:solidFill>
                <a:effectLst/>
                <a:uLnTx/>
                <a:uFillTx/>
                <a:latin typeface="Corbel" panose="020B0503020204020204" pitchFamily="34" charset="0"/>
                <a:ea typeface="+mn-ea"/>
                <a:cs typeface="+mn-cs"/>
              </a:rPr>
              <a:t>computation </a:t>
            </a:r>
            <a:r>
              <a:rPr kumimoji="0" lang="en-US" sz="3200" b="1" i="0" u="none" strike="noStrike" kern="0" cap="none" spc="0" normalizeH="0" baseline="0" noProof="0">
                <a:ln>
                  <a:noFill/>
                </a:ln>
                <a:solidFill>
                  <a:prstClr val="black"/>
                </a:solidFill>
                <a:effectLst/>
                <a:uLnTx/>
                <a:uFillTx/>
                <a:latin typeface="Corbel" panose="020B0503020204020204" pitchFamily="34" charset="0"/>
                <a:ea typeface="+mn-ea"/>
                <a:cs typeface="+mn-cs"/>
              </a:rPr>
              <a:t>with </a:t>
            </a:r>
            <a:r>
              <a:rPr kumimoji="0" lang="en-US" sz="3200" b="1" i="0" u="none" strike="noStrike" kern="0" cap="none" spc="0" normalizeH="0" baseline="0" noProof="0">
                <a:ln>
                  <a:noFill/>
                </a:ln>
                <a:solidFill>
                  <a:srgbClr val="00B050"/>
                </a:solidFill>
                <a:effectLst/>
                <a:uLnTx/>
                <a:uFillTx/>
                <a:latin typeface="Corbel" panose="020B0503020204020204" pitchFamily="34" charset="0"/>
                <a:ea typeface="+mn-ea"/>
                <a:cs typeface="+mn-cs"/>
              </a:rPr>
              <a:t>memory accesses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prstClr val="black"/>
                </a:solidFill>
                <a:effectLst/>
                <a:uLnTx/>
                <a:uFillTx/>
                <a:latin typeface="Corbel" panose="020B0503020204020204" pitchFamily="34" charset="0"/>
                <a:ea typeface="+mn-ea"/>
                <a:cs typeface="+mn-cs"/>
              </a:rPr>
              <a:t>→ </a:t>
            </a:r>
            <a:r>
              <a:rPr kumimoji="0" lang="en-US" sz="3200" b="1" i="1" u="none" strike="noStrike" kern="0" cap="none" spc="0" normalizeH="0" baseline="0" noProof="0">
                <a:ln>
                  <a:noFill/>
                </a:ln>
                <a:solidFill>
                  <a:srgbClr val="4472C4"/>
                </a:solidFill>
                <a:effectLst/>
                <a:uLnTx/>
                <a:uFillTx/>
                <a:latin typeface="Corbel" panose="020B0503020204020204" pitchFamily="34" charset="0"/>
                <a:ea typeface="+mn-ea"/>
                <a:cs typeface="+mn-cs"/>
              </a:rPr>
              <a:t>pLUTo LUT Query </a:t>
            </a:r>
            <a:r>
              <a:rPr kumimoji="0" lang="en-US" sz="3200" b="1" i="0" u="none" strike="noStrike" kern="0" cap="none" spc="0" normalizeH="0" baseline="0" noProof="0">
                <a:ln>
                  <a:noFill/>
                </a:ln>
                <a:solidFill>
                  <a:prstClr val="black"/>
                </a:solidFill>
                <a:effectLst/>
                <a:uLnTx/>
                <a:uFillTx/>
                <a:latin typeface="Corbel" panose="020B0503020204020204" pitchFamily="34" charset="0"/>
                <a:ea typeface="+mn-ea"/>
                <a:cs typeface="+mn-cs"/>
              </a:rPr>
              <a:t>operation</a:t>
            </a:r>
          </a:p>
        </p:txBody>
      </p:sp>
    </p:spTree>
    <p:extLst>
      <p:ext uri="{BB962C8B-B14F-4D97-AF65-F5344CB8AC3E}">
        <p14:creationId xmlns:p14="http://schemas.microsoft.com/office/powerpoint/2010/main" val="11912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28F7C52-EEBD-1A41-8457-1EA9B6CDFA50}"/>
              </a:ext>
            </a:extLst>
          </p:cNvPr>
          <p:cNvSpPr/>
          <p:nvPr/>
        </p:nvSpPr>
        <p:spPr>
          <a:xfrm>
            <a:off x="-520008" y="4541340"/>
            <a:ext cx="4618210" cy="2831544"/>
          </a:xfrm>
          <a:prstGeom prst="rect">
            <a:avLst/>
          </a:prstGeom>
        </p:spPr>
        <p:txBody>
          <a:bodyPr wrap="square">
            <a:spAutoFit/>
          </a:bodyPr>
          <a:lstStyle/>
          <a:p>
            <a:pPr marR="0" lvl="1" algn="l" defTabSz="914400" rtl="0" eaLnBrk="1" fontAlgn="auto" latinLnBrk="0" hangingPunct="1">
              <a:lnSpc>
                <a:spcPct val="100000"/>
              </a:lnSpc>
              <a:spcBef>
                <a:spcPts val="0"/>
              </a:spcBef>
              <a:spcAft>
                <a:spcPts val="0"/>
              </a:spcAft>
              <a:buClrTx/>
              <a:buSzTx/>
              <a:tabLst/>
              <a:defRPr/>
            </a:pPr>
            <a:r>
              <a:rPr kumimoji="0" lang="en-US" sz="2200" b="0" i="0" u="none" strike="noStrike" kern="1200" cap="none" spc="0" normalizeH="0" baseline="0" noProof="0" dirty="0">
                <a:ln>
                  <a:noFill/>
                </a:ln>
                <a:solidFill>
                  <a:srgbClr val="70AD47">
                    <a:lumMod val="75000"/>
                  </a:srgbClr>
                </a:solidFill>
                <a:effectLst/>
                <a:uLnTx/>
                <a:uFillTx/>
                <a:latin typeface="Avenir Next" panose="020B0503020202020204" pitchFamily="34" charset="0"/>
              </a:rPr>
              <a:t>- </a:t>
            </a:r>
            <a:r>
              <a:rPr kumimoji="0" lang="en-US" sz="2200" b="0" i="0" u="none" strike="noStrike" kern="1200" cap="none" spc="-140" normalizeH="0" noProof="0" dirty="0">
                <a:ln>
                  <a:noFill/>
                </a:ln>
                <a:solidFill>
                  <a:srgbClr val="70AD47">
                    <a:lumMod val="75000"/>
                  </a:srgbClr>
                </a:solidFill>
                <a:effectLst/>
                <a:uLnTx/>
                <a:uFillTx/>
                <a:latin typeface="Avenir Next" panose="020B0503020202020204" pitchFamily="34" charset="0"/>
              </a:rPr>
              <a:t>Abundant</a:t>
            </a:r>
            <a:r>
              <a:rPr kumimoji="0" lang="en-US" sz="2200" b="0" i="0" u="none" strike="noStrike" kern="1200" cap="none" spc="-140" normalizeH="0" noProof="0" dirty="0">
                <a:ln>
                  <a:noFill/>
                </a:ln>
                <a:solidFill>
                  <a:prstClr val="black"/>
                </a:solidFill>
                <a:effectLst/>
                <a:uLnTx/>
                <a:uFillTx/>
                <a:latin typeface="Avenir Next" panose="020B0503020202020204" pitchFamily="34" charset="0"/>
              </a:rPr>
              <a:t> DRAM bandwidth</a:t>
            </a:r>
            <a:br>
              <a:rPr kumimoji="0" lang="en-US" sz="2200" b="0" i="0" u="none" strike="noStrike" kern="1200" cap="none" spc="0" normalizeH="0" baseline="0" noProof="0" dirty="0">
                <a:ln>
                  <a:noFill/>
                </a:ln>
                <a:solidFill>
                  <a:prstClr val="black"/>
                </a:solidFill>
                <a:effectLst/>
                <a:uLnTx/>
                <a:uFillTx/>
                <a:latin typeface="Avenir Next" panose="020B0503020202020204" pitchFamily="34" charset="0"/>
              </a:rPr>
            </a:br>
            <a:br>
              <a:rPr kumimoji="0" lang="en-US" sz="2200" b="0" i="0" u="none" strike="noStrike" kern="1200" cap="none" spc="0" normalizeH="0" baseline="0" noProof="0" dirty="0">
                <a:ln>
                  <a:noFill/>
                </a:ln>
                <a:solidFill>
                  <a:prstClr val="black"/>
                </a:solidFill>
                <a:effectLst/>
                <a:uLnTx/>
                <a:uFillTx/>
                <a:latin typeface="Avenir Next" panose="020B0503020202020204" pitchFamily="34" charset="0"/>
              </a:rPr>
            </a:br>
            <a:endParaRPr kumimoji="0" lang="en-US" sz="2200" b="0" i="0" u="none" strike="noStrike" kern="1200" cap="none" spc="0" normalizeH="0" baseline="0" noProof="0" dirty="0">
              <a:ln>
                <a:noFill/>
              </a:ln>
              <a:solidFill>
                <a:prstClr val="black"/>
              </a:solidFill>
              <a:effectLst/>
              <a:uLnTx/>
              <a:uFillTx/>
              <a:latin typeface="Avenir Next" panose="020B0503020202020204" pitchFamily="34" charset="0"/>
            </a:endParaRPr>
          </a:p>
          <a:p>
            <a:pPr marR="0" lvl="1" algn="l" defTabSz="914400" rtl="0" eaLnBrk="1" fontAlgn="auto" latinLnBrk="0" hangingPunct="1">
              <a:lnSpc>
                <a:spcPct val="100000"/>
              </a:lnSpc>
              <a:spcBef>
                <a:spcPts val="0"/>
              </a:spcBef>
              <a:spcAft>
                <a:spcPts val="0"/>
              </a:spcAft>
              <a:buClrTx/>
              <a:buSzTx/>
              <a:tabLst>
                <a:tab pos="619125" algn="l"/>
              </a:tabLst>
              <a:defRPr/>
            </a:pPr>
            <a:r>
              <a:rPr kumimoji="0" lang="en-US" sz="2200" b="0" i="0" u="none" strike="noStrike" kern="1200" cap="none" spc="0" normalizeH="0" baseline="0" noProof="0" dirty="0">
                <a:ln>
                  <a:noFill/>
                </a:ln>
                <a:solidFill>
                  <a:srgbClr val="70AD47">
                    <a:lumMod val="75000"/>
                  </a:srgbClr>
                </a:solidFill>
                <a:effectLst/>
                <a:uLnTx/>
                <a:uFillTx/>
                <a:latin typeface="Avenir Next" panose="020B0503020202020204" pitchFamily="34" charset="0"/>
              </a:rPr>
              <a:t>- Shorter</a:t>
            </a:r>
            <a:r>
              <a:rPr kumimoji="0" lang="en-US" sz="2200" b="0" i="0" u="none" strike="noStrike" kern="1200" cap="none" spc="0" normalizeH="0" baseline="0" noProof="0" dirty="0">
                <a:ln>
                  <a:noFill/>
                </a:ln>
                <a:solidFill>
                  <a:prstClr val="black"/>
                </a:solidFill>
                <a:effectLst/>
                <a:uLnTx/>
                <a:uFillTx/>
                <a:latin typeface="Avenir Next" panose="020B0503020202020204" pitchFamily="34" charset="0"/>
              </a:rPr>
              <a:t> average memory </a:t>
            </a:r>
            <a:r>
              <a:rPr lang="en-US" sz="2200" dirty="0">
                <a:solidFill>
                  <a:prstClr val="black"/>
                </a:solidFill>
                <a:latin typeface="Avenir Next" panose="020B0503020202020204" pitchFamily="34" charset="0"/>
              </a:rPr>
              <a:t>	</a:t>
            </a:r>
            <a:r>
              <a:rPr kumimoji="0" lang="en-US" sz="2200" b="0" i="0" u="none" strike="noStrike" kern="1200" cap="none" spc="0" normalizeH="0" baseline="0" noProof="0" dirty="0">
                <a:ln>
                  <a:noFill/>
                </a:ln>
                <a:solidFill>
                  <a:prstClr val="black"/>
                </a:solidFill>
                <a:effectLst/>
                <a:uLnTx/>
                <a:uFillTx/>
                <a:latin typeface="Avenir Next" panose="020B0503020202020204" pitchFamily="34" charset="0"/>
              </a:rPr>
              <a:t>access time   </a:t>
            </a:r>
          </a:p>
          <a:p>
            <a:pPr lvl="1" defTabSz="914400">
              <a:tabLst>
                <a:tab pos="619125" algn="l"/>
              </a:tabLst>
              <a:defRPr/>
            </a:pPr>
            <a:r>
              <a:rPr lang="en-US" sz="2400" dirty="0">
                <a:solidFill>
                  <a:srgbClr val="70AD47">
                    <a:lumMod val="75000"/>
                  </a:srgbClr>
                </a:solidFill>
                <a:latin typeface="Avenir Next" panose="020B0503020202020204" pitchFamily="34" charset="0"/>
              </a:rPr>
              <a:t>- </a:t>
            </a:r>
            <a:r>
              <a:rPr lang="en-US" sz="2400" spc="-150" dirty="0">
                <a:solidFill>
                  <a:srgbClr val="70AD47">
                    <a:lumMod val="75000"/>
                  </a:srgbClr>
                </a:solidFill>
                <a:latin typeface="Avenir Next" panose="020B0503020202020204" pitchFamily="34" charset="0"/>
              </a:rPr>
              <a:t>Abundant </a:t>
            </a:r>
            <a:r>
              <a:rPr lang="en-US" sz="2400" spc="-150" dirty="0">
                <a:latin typeface="Avenir Next" panose="020B0503020202020204" pitchFamily="34" charset="0"/>
              </a:rPr>
              <a:t>per-array parallelism</a:t>
            </a:r>
          </a:p>
          <a:p>
            <a:pPr marR="0" lvl="1" algn="l" defTabSz="914400" rtl="0" eaLnBrk="1" fontAlgn="auto" latinLnBrk="0" hangingPunct="1">
              <a:lnSpc>
                <a:spcPct val="100000"/>
              </a:lnSpc>
              <a:spcBef>
                <a:spcPts val="0"/>
              </a:spcBef>
              <a:spcAft>
                <a:spcPts val="0"/>
              </a:spcAft>
              <a:buClrTx/>
              <a:buSzTx/>
              <a:tabLst>
                <a:tab pos="619125" algn="l"/>
              </a:tabLst>
              <a:defRPr/>
            </a:pPr>
            <a:endParaRPr kumimoji="0" lang="en-US" sz="2200" b="1" i="0" u="none" strike="noStrike" kern="1200" cap="none" spc="0" normalizeH="0" baseline="0" noProof="0" dirty="0">
              <a:ln>
                <a:noFill/>
              </a:ln>
              <a:solidFill>
                <a:prstClr val="black"/>
              </a:solidFill>
              <a:effectLst/>
              <a:uLnTx/>
              <a:uFillTx/>
              <a:latin typeface="Avenir Next" panose="020B0503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Avenir Next" panose="020B0503020202020204" pitchFamily="34" charset="0"/>
              </a:rPr>
              <a:t> </a:t>
            </a:r>
            <a:endParaRPr kumimoji="0" lang="en-US" sz="2200" b="1" i="0" u="none" strike="noStrike" kern="1200" cap="none" spc="0" normalizeH="0" baseline="0" noProof="0" dirty="0">
              <a:ln>
                <a:noFill/>
              </a:ln>
              <a:solidFill>
                <a:prstClr val="black"/>
              </a:solidFill>
              <a:effectLst/>
              <a:uLnTx/>
              <a:uFillTx/>
              <a:latin typeface="Avenir Next" panose="020B0503020202020204" pitchFamily="34" charset="0"/>
            </a:endParaRPr>
          </a:p>
        </p:txBody>
      </p:sp>
      <p:grpSp>
        <p:nvGrpSpPr>
          <p:cNvPr id="18" name="Group 17">
            <a:extLst>
              <a:ext uri="{FF2B5EF4-FFF2-40B4-BE49-F238E27FC236}">
                <a16:creationId xmlns:a16="http://schemas.microsoft.com/office/drawing/2014/main" id="{393F4B70-B760-354F-AAE0-610EE96690FB}"/>
              </a:ext>
            </a:extLst>
          </p:cNvPr>
          <p:cNvGrpSpPr/>
          <p:nvPr/>
        </p:nvGrpSpPr>
        <p:grpSpPr>
          <a:xfrm>
            <a:off x="133319" y="1732179"/>
            <a:ext cx="8872965" cy="3124339"/>
            <a:chOff x="133319" y="1732179"/>
            <a:chExt cx="8872965" cy="3124339"/>
          </a:xfrm>
        </p:grpSpPr>
        <p:grpSp>
          <p:nvGrpSpPr>
            <p:cNvPr id="5" name="Group 4">
              <a:extLst>
                <a:ext uri="{FF2B5EF4-FFF2-40B4-BE49-F238E27FC236}">
                  <a16:creationId xmlns:a16="http://schemas.microsoft.com/office/drawing/2014/main" id="{0E936C78-CC95-4F45-87D4-7636AAD6C839}"/>
                </a:ext>
              </a:extLst>
            </p:cNvPr>
            <p:cNvGrpSpPr/>
            <p:nvPr/>
          </p:nvGrpSpPr>
          <p:grpSpPr>
            <a:xfrm>
              <a:off x="133319" y="1732179"/>
              <a:ext cx="8872965" cy="2646325"/>
              <a:chOff x="133319" y="1732179"/>
              <a:chExt cx="8872965" cy="2646325"/>
            </a:xfrm>
          </p:grpSpPr>
          <p:sp>
            <p:nvSpPr>
              <p:cNvPr id="7" name="TextBox 21">
                <a:extLst>
                  <a:ext uri="{FF2B5EF4-FFF2-40B4-BE49-F238E27FC236}">
                    <a16:creationId xmlns:a16="http://schemas.microsoft.com/office/drawing/2014/main" id="{13ED97EA-82D0-4C02-B0DB-B3C492FC32D2}"/>
                  </a:ext>
                </a:extLst>
              </p:cNvPr>
              <p:cNvSpPr txBox="1"/>
              <p:nvPr/>
            </p:nvSpPr>
            <p:spPr>
              <a:xfrm>
                <a:off x="317592" y="1732179"/>
                <a:ext cx="105092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Avenir Next" panose="020B0503020202020204" pitchFamily="34" charset="0"/>
                </a:endParaRPr>
              </a:p>
            </p:txBody>
          </p:sp>
          <p:sp>
            <p:nvSpPr>
              <p:cNvPr id="10" name="Rounded Rectangle 9">
                <a:extLst>
                  <a:ext uri="{FF2B5EF4-FFF2-40B4-BE49-F238E27FC236}">
                    <a16:creationId xmlns:a16="http://schemas.microsoft.com/office/drawing/2014/main" id="{ECBE5C8F-FF7C-4BB0-822E-5897CCDBFAF8}"/>
                  </a:ext>
                </a:extLst>
              </p:cNvPr>
              <p:cNvSpPr/>
              <p:nvPr/>
            </p:nvSpPr>
            <p:spPr>
              <a:xfrm>
                <a:off x="7513159" y="2306108"/>
                <a:ext cx="1493125" cy="1874979"/>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95000"/>
                      </a:prstClr>
                    </a:solidFill>
                    <a:effectLst/>
                    <a:uLnTx/>
                    <a:uFillTx/>
                    <a:latin typeface="Avenir Next" panose="020B0503020202020204" pitchFamily="34" charset="0"/>
                  </a:rPr>
                  <a:t>DRAM</a:t>
                </a:r>
                <a:endParaRPr kumimoji="0" lang="en-US" sz="1800" b="1" i="0" u="none" strike="noStrike" kern="1200" cap="none" spc="0" normalizeH="0" baseline="0" noProof="0" dirty="0">
                  <a:ln>
                    <a:noFill/>
                  </a:ln>
                  <a:solidFill>
                    <a:prstClr val="white">
                      <a:lumMod val="95000"/>
                    </a:prstClr>
                  </a:solidFill>
                  <a:effectLst/>
                  <a:uLnTx/>
                  <a:uFillTx/>
                  <a:latin typeface="Avenir Next" panose="020B0503020202020204" pitchFamily="34" charset="0"/>
                </a:endParaRPr>
              </a:p>
            </p:txBody>
          </p:sp>
          <p:sp>
            <p:nvSpPr>
              <p:cNvPr id="11" name="Rounded Rectangle 16">
                <a:extLst>
                  <a:ext uri="{FF2B5EF4-FFF2-40B4-BE49-F238E27FC236}">
                    <a16:creationId xmlns:a16="http://schemas.microsoft.com/office/drawing/2014/main" id="{056FB711-21B8-4593-A4F3-1BC0AA4F27FA}"/>
                  </a:ext>
                </a:extLst>
              </p:cNvPr>
              <p:cNvSpPr/>
              <p:nvPr/>
            </p:nvSpPr>
            <p:spPr>
              <a:xfrm>
                <a:off x="133319" y="2327568"/>
                <a:ext cx="5977198" cy="2050936"/>
              </a:xfrm>
              <a:prstGeom prst="roundRect">
                <a:avLst/>
              </a:prstGeom>
              <a:solidFill>
                <a:schemeClr val="lt1">
                  <a:alpha val="0"/>
                </a:schemeClr>
              </a:solidFill>
              <a:ln w="25400" cmpd="sng">
                <a:solidFill>
                  <a:srgbClr val="0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Avenir Next" panose="020B0503020202020204" pitchFamily="34" charset="0"/>
                </a:endParaRPr>
              </a:p>
            </p:txBody>
          </p:sp>
          <p:sp>
            <p:nvSpPr>
              <p:cNvPr id="9" name="Rounded Rectangle 45">
                <a:extLst>
                  <a:ext uri="{FF2B5EF4-FFF2-40B4-BE49-F238E27FC236}">
                    <a16:creationId xmlns:a16="http://schemas.microsoft.com/office/drawing/2014/main" id="{5B3E25B7-9C48-4847-BF4B-7EE5C7A0B434}"/>
                  </a:ext>
                </a:extLst>
              </p:cNvPr>
              <p:cNvSpPr/>
              <p:nvPr/>
            </p:nvSpPr>
            <p:spPr>
              <a:xfrm>
                <a:off x="262645" y="2817924"/>
                <a:ext cx="1094036" cy="51847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lumMod val="95000"/>
                      </a:prstClr>
                    </a:solidFill>
                    <a:effectLst/>
                    <a:uLnTx/>
                    <a:uFillTx/>
                    <a:latin typeface="Avenir Next" panose="020B0503020202020204" pitchFamily="34" charset="0"/>
                  </a:rPr>
                  <a:t>CPU</a:t>
                </a:r>
                <a:endParaRPr kumimoji="0" lang="en-US" sz="1200" b="1" i="0" u="none" strike="noStrike" kern="1200" cap="none" spc="0" normalizeH="0" baseline="0" noProof="0">
                  <a:ln>
                    <a:noFill/>
                  </a:ln>
                  <a:solidFill>
                    <a:prstClr val="white">
                      <a:lumMod val="95000"/>
                    </a:prstClr>
                  </a:solidFill>
                  <a:effectLst/>
                  <a:uLnTx/>
                  <a:uFillTx/>
                  <a:latin typeface="Avenir Next" panose="020B0503020202020204" pitchFamily="34" charset="0"/>
                </a:endParaRPr>
              </a:p>
            </p:txBody>
          </p:sp>
          <p:sp>
            <p:nvSpPr>
              <p:cNvPr id="42" name="Rounded Rectangle 45">
                <a:extLst>
                  <a:ext uri="{FF2B5EF4-FFF2-40B4-BE49-F238E27FC236}">
                    <a16:creationId xmlns:a16="http://schemas.microsoft.com/office/drawing/2014/main" id="{BD318FF5-3BAD-4817-BC3B-2D8B58D687D9}"/>
                  </a:ext>
                </a:extLst>
              </p:cNvPr>
              <p:cNvSpPr/>
              <p:nvPr/>
            </p:nvSpPr>
            <p:spPr>
              <a:xfrm>
                <a:off x="398762" y="2970324"/>
                <a:ext cx="1094036" cy="51847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lumMod val="95000"/>
                      </a:prstClr>
                    </a:solidFill>
                    <a:effectLst/>
                    <a:uLnTx/>
                    <a:uFillTx/>
                    <a:latin typeface="Avenir Next" panose="020B0503020202020204" pitchFamily="34" charset="0"/>
                  </a:rPr>
                  <a:t>CPU</a:t>
                </a:r>
                <a:endParaRPr kumimoji="0" lang="en-US" sz="1200" b="1" i="0" u="none" strike="noStrike" kern="1200" cap="none" spc="0" normalizeH="0" baseline="0" noProof="0">
                  <a:ln>
                    <a:noFill/>
                  </a:ln>
                  <a:solidFill>
                    <a:prstClr val="white">
                      <a:lumMod val="95000"/>
                    </a:prstClr>
                  </a:solidFill>
                  <a:effectLst/>
                  <a:uLnTx/>
                  <a:uFillTx/>
                  <a:latin typeface="Avenir Next" panose="020B0503020202020204" pitchFamily="34" charset="0"/>
                </a:endParaRPr>
              </a:p>
            </p:txBody>
          </p:sp>
          <p:sp>
            <p:nvSpPr>
              <p:cNvPr id="48" name="Rounded Rectangle 45">
                <a:extLst>
                  <a:ext uri="{FF2B5EF4-FFF2-40B4-BE49-F238E27FC236}">
                    <a16:creationId xmlns:a16="http://schemas.microsoft.com/office/drawing/2014/main" id="{F0770045-F6D4-48F7-B334-CA9E3846A33E}"/>
                  </a:ext>
                </a:extLst>
              </p:cNvPr>
              <p:cNvSpPr/>
              <p:nvPr/>
            </p:nvSpPr>
            <p:spPr>
              <a:xfrm>
                <a:off x="534878" y="3122724"/>
                <a:ext cx="1094036" cy="51847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lumMod val="95000"/>
                      </a:prstClr>
                    </a:solidFill>
                    <a:effectLst/>
                    <a:uLnTx/>
                    <a:uFillTx/>
                    <a:latin typeface="Avenir Next" panose="020B0503020202020204" pitchFamily="34" charset="0"/>
                  </a:rPr>
                  <a:t>CPU</a:t>
                </a:r>
                <a:endParaRPr kumimoji="0" lang="en-US" sz="1200" b="1" i="0" u="none" strike="noStrike" kern="1200" cap="none" spc="0" normalizeH="0" baseline="0" noProof="0">
                  <a:ln>
                    <a:noFill/>
                  </a:ln>
                  <a:solidFill>
                    <a:prstClr val="white">
                      <a:lumMod val="95000"/>
                    </a:prstClr>
                  </a:solidFill>
                  <a:effectLst/>
                  <a:uLnTx/>
                  <a:uFillTx/>
                  <a:latin typeface="Avenir Next" panose="020B0503020202020204" pitchFamily="34" charset="0"/>
                </a:endParaRPr>
              </a:p>
            </p:txBody>
          </p:sp>
          <p:grpSp>
            <p:nvGrpSpPr>
              <p:cNvPr id="92" name="Agrupar 91">
                <a:extLst>
                  <a:ext uri="{FF2B5EF4-FFF2-40B4-BE49-F238E27FC236}">
                    <a16:creationId xmlns:a16="http://schemas.microsoft.com/office/drawing/2014/main" id="{9E6B08E0-2D69-4B9F-9573-F11DC076D8A0}"/>
                  </a:ext>
                </a:extLst>
              </p:cNvPr>
              <p:cNvGrpSpPr/>
              <p:nvPr/>
            </p:nvGrpSpPr>
            <p:grpSpPr>
              <a:xfrm>
                <a:off x="2073801" y="2468870"/>
                <a:ext cx="3935753" cy="1735047"/>
                <a:chOff x="2073801" y="2468870"/>
                <a:chExt cx="3935753" cy="1735047"/>
              </a:xfrm>
            </p:grpSpPr>
            <p:sp>
              <p:nvSpPr>
                <p:cNvPr id="12" name="Rounded Rectangle 22">
                  <a:extLst>
                    <a:ext uri="{FF2B5EF4-FFF2-40B4-BE49-F238E27FC236}">
                      <a16:creationId xmlns:a16="http://schemas.microsoft.com/office/drawing/2014/main" id="{3441FBFF-E568-4A19-891C-A090868E1D6B}"/>
                    </a:ext>
                  </a:extLst>
                </p:cNvPr>
                <p:cNvSpPr/>
                <p:nvPr/>
              </p:nvSpPr>
              <p:spPr>
                <a:xfrm>
                  <a:off x="3476428" y="2560634"/>
                  <a:ext cx="603891" cy="1028009"/>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lumMod val="95000"/>
                        </a:prstClr>
                      </a:solidFill>
                      <a:effectLst/>
                      <a:uLnTx/>
                      <a:uFillTx/>
                      <a:latin typeface="Avenir Next" panose="020B0503020202020204" pitchFamily="34" charset="0"/>
                    </a:rPr>
                    <a:t>L2</a:t>
                  </a:r>
                  <a:endParaRPr kumimoji="0" lang="en-US" sz="1600" b="1" i="0" u="none" strike="noStrike" kern="1200" cap="none" spc="0" normalizeH="0" baseline="0" noProof="0">
                    <a:ln>
                      <a:noFill/>
                    </a:ln>
                    <a:solidFill>
                      <a:prstClr val="white">
                        <a:lumMod val="95000"/>
                      </a:prstClr>
                    </a:solidFill>
                    <a:effectLst/>
                    <a:uLnTx/>
                    <a:uFillTx/>
                    <a:latin typeface="Avenir Next" panose="020B0503020202020204" pitchFamily="34" charset="0"/>
                  </a:endParaRPr>
                </a:p>
              </p:txBody>
            </p:sp>
            <p:sp>
              <p:nvSpPr>
                <p:cNvPr id="14" name="Rounded Rectangle 27">
                  <a:extLst>
                    <a:ext uri="{FF2B5EF4-FFF2-40B4-BE49-F238E27FC236}">
                      <a16:creationId xmlns:a16="http://schemas.microsoft.com/office/drawing/2014/main" id="{B426FB73-3AAF-4CD0-B6ED-891A3DC8FD61}"/>
                    </a:ext>
                  </a:extLst>
                </p:cNvPr>
                <p:cNvSpPr/>
                <p:nvPr/>
              </p:nvSpPr>
              <p:spPr>
                <a:xfrm>
                  <a:off x="2073801" y="2681147"/>
                  <a:ext cx="532598" cy="766619"/>
                </a:xfrm>
                <a:prstGeom prst="roundRect">
                  <a:avLst/>
                </a:prstGeom>
                <a:solidFill>
                  <a:schemeClr val="accent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lumMod val="95000"/>
                        </a:prstClr>
                      </a:solidFill>
                      <a:effectLst/>
                      <a:uLnTx/>
                      <a:uFillTx/>
                      <a:latin typeface="Avenir Next" panose="020B0503020202020204" pitchFamily="34" charset="0"/>
                    </a:rPr>
                    <a:t>L1</a:t>
                  </a:r>
                  <a:endParaRPr kumimoji="0" lang="en-US" sz="1050" b="1" i="0" u="none" strike="noStrike" kern="1200" cap="none" spc="0" normalizeH="0" baseline="0" noProof="0">
                    <a:ln>
                      <a:noFill/>
                    </a:ln>
                    <a:solidFill>
                      <a:prstClr val="white">
                        <a:lumMod val="95000"/>
                      </a:prstClr>
                    </a:solidFill>
                    <a:effectLst/>
                    <a:uLnTx/>
                    <a:uFillTx/>
                    <a:latin typeface="Avenir Next" panose="020B0503020202020204" pitchFamily="34" charset="0"/>
                  </a:endParaRPr>
                </a:p>
              </p:txBody>
            </p:sp>
            <p:sp>
              <p:nvSpPr>
                <p:cNvPr id="37" name="Rounded Rectangle 22">
                  <a:extLst>
                    <a:ext uri="{FF2B5EF4-FFF2-40B4-BE49-F238E27FC236}">
                      <a16:creationId xmlns:a16="http://schemas.microsoft.com/office/drawing/2014/main" id="{7418E40D-B3A6-4832-B771-4608BD81E5BD}"/>
                    </a:ext>
                  </a:extLst>
                </p:cNvPr>
                <p:cNvSpPr/>
                <p:nvPr/>
              </p:nvSpPr>
              <p:spPr>
                <a:xfrm>
                  <a:off x="5405663" y="2468870"/>
                  <a:ext cx="603891" cy="1735047"/>
                </a:xfrm>
                <a:prstGeom prst="roundRect">
                  <a:avLst/>
                </a:prstGeom>
                <a:solidFill>
                  <a:schemeClr val="accent4">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95000"/>
                        </a:prstClr>
                      </a:solidFill>
                      <a:effectLst/>
                      <a:uLnTx/>
                      <a:uFillTx/>
                      <a:latin typeface="Avenir Next" panose="020B0503020202020204" pitchFamily="34" charset="0"/>
                    </a:rPr>
                    <a:t>L3</a:t>
                  </a:r>
                  <a:endParaRPr kumimoji="0" lang="en-US" sz="1600" b="1" i="0" u="none" strike="noStrike" kern="1200" cap="none" spc="0" normalizeH="0" baseline="0" noProof="0" dirty="0">
                    <a:ln>
                      <a:noFill/>
                    </a:ln>
                    <a:solidFill>
                      <a:prstClr val="white">
                        <a:lumMod val="95000"/>
                      </a:prstClr>
                    </a:solidFill>
                    <a:effectLst/>
                    <a:uLnTx/>
                    <a:uFillTx/>
                    <a:latin typeface="Avenir Next" panose="020B0503020202020204" pitchFamily="34" charset="0"/>
                  </a:endParaRPr>
                </a:p>
              </p:txBody>
            </p:sp>
            <p:sp>
              <p:nvSpPr>
                <p:cNvPr id="38" name="Rounded Rectangle 22">
                  <a:extLst>
                    <a:ext uri="{FF2B5EF4-FFF2-40B4-BE49-F238E27FC236}">
                      <a16:creationId xmlns:a16="http://schemas.microsoft.com/office/drawing/2014/main" id="{B205A1C3-14DA-489A-88B6-E0685C938DB1}"/>
                    </a:ext>
                  </a:extLst>
                </p:cNvPr>
                <p:cNvSpPr/>
                <p:nvPr/>
              </p:nvSpPr>
              <p:spPr>
                <a:xfrm>
                  <a:off x="3612545" y="2713034"/>
                  <a:ext cx="603891" cy="1028009"/>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lumMod val="95000"/>
                        </a:prstClr>
                      </a:solidFill>
                      <a:effectLst/>
                      <a:uLnTx/>
                      <a:uFillTx/>
                      <a:latin typeface="Avenir Next" panose="020B0503020202020204" pitchFamily="34" charset="0"/>
                    </a:rPr>
                    <a:t>L2</a:t>
                  </a:r>
                  <a:endParaRPr kumimoji="0" lang="en-US" sz="1600" b="1" i="0" u="none" strike="noStrike" kern="1200" cap="none" spc="0" normalizeH="0" baseline="0" noProof="0">
                    <a:ln>
                      <a:noFill/>
                    </a:ln>
                    <a:solidFill>
                      <a:prstClr val="white">
                        <a:lumMod val="95000"/>
                      </a:prstClr>
                    </a:solidFill>
                    <a:effectLst/>
                    <a:uLnTx/>
                    <a:uFillTx/>
                    <a:latin typeface="Avenir Next" panose="020B0503020202020204" pitchFamily="34" charset="0"/>
                  </a:endParaRPr>
                </a:p>
              </p:txBody>
            </p:sp>
            <p:sp>
              <p:nvSpPr>
                <p:cNvPr id="40" name="Rounded Rectangle 27">
                  <a:extLst>
                    <a:ext uri="{FF2B5EF4-FFF2-40B4-BE49-F238E27FC236}">
                      <a16:creationId xmlns:a16="http://schemas.microsoft.com/office/drawing/2014/main" id="{A5B67C7D-D42E-4E81-93B4-9DCB9CB55507}"/>
                    </a:ext>
                  </a:extLst>
                </p:cNvPr>
                <p:cNvSpPr/>
                <p:nvPr/>
              </p:nvSpPr>
              <p:spPr>
                <a:xfrm>
                  <a:off x="2209917" y="2833547"/>
                  <a:ext cx="532598" cy="766619"/>
                </a:xfrm>
                <a:prstGeom prst="roundRect">
                  <a:avLst/>
                </a:prstGeom>
                <a:solidFill>
                  <a:schemeClr val="accent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lumMod val="95000"/>
                        </a:prstClr>
                      </a:solidFill>
                      <a:effectLst/>
                      <a:uLnTx/>
                      <a:uFillTx/>
                      <a:latin typeface="Avenir Next" panose="020B0503020202020204" pitchFamily="34" charset="0"/>
                    </a:rPr>
                    <a:t>L1</a:t>
                  </a:r>
                  <a:endParaRPr kumimoji="0" lang="en-US" sz="1050" b="1" i="0" u="none" strike="noStrike" kern="1200" cap="none" spc="0" normalizeH="0" baseline="0" noProof="0">
                    <a:ln>
                      <a:noFill/>
                    </a:ln>
                    <a:solidFill>
                      <a:prstClr val="white">
                        <a:lumMod val="95000"/>
                      </a:prstClr>
                    </a:solidFill>
                    <a:effectLst/>
                    <a:uLnTx/>
                    <a:uFillTx/>
                    <a:latin typeface="Avenir Next" panose="020B0503020202020204" pitchFamily="34" charset="0"/>
                  </a:endParaRPr>
                </a:p>
              </p:txBody>
            </p:sp>
            <p:sp>
              <p:nvSpPr>
                <p:cNvPr id="44" name="Rounded Rectangle 22">
                  <a:extLst>
                    <a:ext uri="{FF2B5EF4-FFF2-40B4-BE49-F238E27FC236}">
                      <a16:creationId xmlns:a16="http://schemas.microsoft.com/office/drawing/2014/main" id="{BFC31DCA-33A2-43AA-BB57-B57E303E255A}"/>
                    </a:ext>
                  </a:extLst>
                </p:cNvPr>
                <p:cNvSpPr/>
                <p:nvPr/>
              </p:nvSpPr>
              <p:spPr>
                <a:xfrm>
                  <a:off x="3748661" y="2865434"/>
                  <a:ext cx="603891" cy="1028009"/>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lumMod val="95000"/>
                        </a:prstClr>
                      </a:solidFill>
                      <a:effectLst/>
                      <a:uLnTx/>
                      <a:uFillTx/>
                      <a:latin typeface="Avenir Next" panose="020B0503020202020204" pitchFamily="34" charset="0"/>
                    </a:rPr>
                    <a:t>L2</a:t>
                  </a:r>
                  <a:endParaRPr kumimoji="0" lang="en-US" sz="1600" b="1" i="0" u="none" strike="noStrike" kern="1200" cap="none" spc="0" normalizeH="0" baseline="0" noProof="0">
                    <a:ln>
                      <a:noFill/>
                    </a:ln>
                    <a:solidFill>
                      <a:prstClr val="white">
                        <a:lumMod val="95000"/>
                      </a:prstClr>
                    </a:solidFill>
                    <a:effectLst/>
                    <a:uLnTx/>
                    <a:uFillTx/>
                    <a:latin typeface="Avenir Next" panose="020B0503020202020204" pitchFamily="34" charset="0"/>
                  </a:endParaRPr>
                </a:p>
              </p:txBody>
            </p:sp>
            <p:sp>
              <p:nvSpPr>
                <p:cNvPr id="46" name="Rounded Rectangle 27">
                  <a:extLst>
                    <a:ext uri="{FF2B5EF4-FFF2-40B4-BE49-F238E27FC236}">
                      <a16:creationId xmlns:a16="http://schemas.microsoft.com/office/drawing/2014/main" id="{D157F3A9-8B6A-46AB-AA26-8B3016C16F99}"/>
                    </a:ext>
                  </a:extLst>
                </p:cNvPr>
                <p:cNvSpPr/>
                <p:nvPr/>
              </p:nvSpPr>
              <p:spPr>
                <a:xfrm>
                  <a:off x="2346034" y="2985947"/>
                  <a:ext cx="532598" cy="766619"/>
                </a:xfrm>
                <a:prstGeom prst="roundRect">
                  <a:avLst/>
                </a:prstGeom>
                <a:solidFill>
                  <a:schemeClr val="accent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lumMod val="95000"/>
                        </a:prstClr>
                      </a:solidFill>
                      <a:effectLst/>
                      <a:uLnTx/>
                      <a:uFillTx/>
                      <a:latin typeface="Avenir Next" panose="020B0503020202020204" pitchFamily="34" charset="0"/>
                    </a:rPr>
                    <a:t>L1</a:t>
                  </a:r>
                  <a:endParaRPr kumimoji="0" lang="en-US" sz="1050" b="1" i="0" u="none" strike="noStrike" kern="1200" cap="none" spc="0" normalizeH="0" baseline="0" noProof="0">
                    <a:ln>
                      <a:noFill/>
                    </a:ln>
                    <a:solidFill>
                      <a:prstClr val="white">
                        <a:lumMod val="95000"/>
                      </a:prstClr>
                    </a:solidFill>
                    <a:effectLst/>
                    <a:uLnTx/>
                    <a:uFillTx/>
                    <a:latin typeface="Avenir Next" panose="020B0503020202020204" pitchFamily="34" charset="0"/>
                  </a:endParaRPr>
                </a:p>
              </p:txBody>
            </p:sp>
            <p:sp>
              <p:nvSpPr>
                <p:cNvPr id="50" name="Rounded Rectangle 22">
                  <a:extLst>
                    <a:ext uri="{FF2B5EF4-FFF2-40B4-BE49-F238E27FC236}">
                      <a16:creationId xmlns:a16="http://schemas.microsoft.com/office/drawing/2014/main" id="{8BF7F331-5189-465F-9391-61EFCF0D3D52}"/>
                    </a:ext>
                  </a:extLst>
                </p:cNvPr>
                <p:cNvSpPr/>
                <p:nvPr/>
              </p:nvSpPr>
              <p:spPr>
                <a:xfrm>
                  <a:off x="3884778" y="3017834"/>
                  <a:ext cx="603891" cy="1028009"/>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95000"/>
                        </a:prstClr>
                      </a:solidFill>
                      <a:effectLst/>
                      <a:uLnTx/>
                      <a:uFillTx/>
                      <a:latin typeface="Avenir Next" panose="020B0503020202020204" pitchFamily="34" charset="0"/>
                    </a:rPr>
                    <a:t>L2</a:t>
                  </a:r>
                  <a:endParaRPr kumimoji="0" lang="en-US" sz="1600" b="1" i="0" u="none" strike="noStrike" kern="1200" cap="none" spc="0" normalizeH="0" baseline="0" noProof="0" dirty="0">
                    <a:ln>
                      <a:noFill/>
                    </a:ln>
                    <a:solidFill>
                      <a:prstClr val="white">
                        <a:lumMod val="95000"/>
                      </a:prstClr>
                    </a:solidFill>
                    <a:effectLst/>
                    <a:uLnTx/>
                    <a:uFillTx/>
                    <a:latin typeface="Avenir Next" panose="020B0503020202020204" pitchFamily="34" charset="0"/>
                  </a:endParaRPr>
                </a:p>
              </p:txBody>
            </p:sp>
            <p:sp>
              <p:nvSpPr>
                <p:cNvPr id="52" name="Rounded Rectangle 27">
                  <a:extLst>
                    <a:ext uri="{FF2B5EF4-FFF2-40B4-BE49-F238E27FC236}">
                      <a16:creationId xmlns:a16="http://schemas.microsoft.com/office/drawing/2014/main" id="{CA6E07F1-7B51-41A7-873C-E47F72BDB9F0}"/>
                    </a:ext>
                  </a:extLst>
                </p:cNvPr>
                <p:cNvSpPr/>
                <p:nvPr/>
              </p:nvSpPr>
              <p:spPr>
                <a:xfrm>
                  <a:off x="2482151" y="3138347"/>
                  <a:ext cx="532598" cy="766619"/>
                </a:xfrm>
                <a:prstGeom prst="roundRect">
                  <a:avLst/>
                </a:prstGeom>
                <a:solidFill>
                  <a:schemeClr val="accent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95000"/>
                        </a:prstClr>
                      </a:solidFill>
                      <a:effectLst/>
                      <a:uLnTx/>
                      <a:uFillTx/>
                      <a:latin typeface="Avenir Next" panose="020B0503020202020204" pitchFamily="34" charset="0"/>
                    </a:rPr>
                    <a:t>L1</a:t>
                  </a:r>
                  <a:endParaRPr kumimoji="0" lang="en-US" sz="1050" b="1" i="0" u="none" strike="noStrike" kern="1200" cap="none" spc="0" normalizeH="0" baseline="0" noProof="0" dirty="0">
                    <a:ln>
                      <a:noFill/>
                    </a:ln>
                    <a:solidFill>
                      <a:prstClr val="white">
                        <a:lumMod val="95000"/>
                      </a:prstClr>
                    </a:solidFill>
                    <a:effectLst/>
                    <a:uLnTx/>
                    <a:uFillTx/>
                    <a:latin typeface="Avenir Next" panose="020B0503020202020204" pitchFamily="34" charset="0"/>
                  </a:endParaRPr>
                </a:p>
              </p:txBody>
            </p:sp>
          </p:grpSp>
          <p:sp>
            <p:nvSpPr>
              <p:cNvPr id="54" name="Rounded Rectangle 45">
                <a:extLst>
                  <a:ext uri="{FF2B5EF4-FFF2-40B4-BE49-F238E27FC236}">
                    <a16:creationId xmlns:a16="http://schemas.microsoft.com/office/drawing/2014/main" id="{FE45367C-4CFB-4CA8-93B9-E6C3069AF19C}"/>
                  </a:ext>
                </a:extLst>
              </p:cNvPr>
              <p:cNvSpPr/>
              <p:nvPr/>
            </p:nvSpPr>
            <p:spPr>
              <a:xfrm>
                <a:off x="670995" y="3275124"/>
                <a:ext cx="1094036" cy="51847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95000"/>
                      </a:prstClr>
                    </a:solidFill>
                    <a:effectLst/>
                    <a:uLnTx/>
                    <a:uFillTx/>
                    <a:latin typeface="Avenir Next" panose="020B0503020202020204" pitchFamily="34" charset="0"/>
                  </a:rPr>
                  <a:t>CPU</a:t>
                </a:r>
                <a:endParaRPr kumimoji="0" lang="en-US" sz="1200" b="1" i="0" u="none" strike="noStrike" kern="1200" cap="none" spc="0" normalizeH="0" baseline="0" noProof="0" dirty="0">
                  <a:ln>
                    <a:noFill/>
                  </a:ln>
                  <a:solidFill>
                    <a:prstClr val="white">
                      <a:lumMod val="95000"/>
                    </a:prstClr>
                  </a:solidFill>
                  <a:effectLst/>
                  <a:uLnTx/>
                  <a:uFillTx/>
                  <a:latin typeface="Avenir Next" panose="020B0503020202020204" pitchFamily="34" charset="0"/>
                </a:endParaRPr>
              </a:p>
            </p:txBody>
          </p:sp>
          <p:grpSp>
            <p:nvGrpSpPr>
              <p:cNvPr id="93" name="Agrupar 92">
                <a:extLst>
                  <a:ext uri="{FF2B5EF4-FFF2-40B4-BE49-F238E27FC236}">
                    <a16:creationId xmlns:a16="http://schemas.microsoft.com/office/drawing/2014/main" id="{EFDF0194-CF6B-4AB5-99F6-D4C9879285DA}"/>
                  </a:ext>
                </a:extLst>
              </p:cNvPr>
              <p:cNvGrpSpPr/>
              <p:nvPr/>
            </p:nvGrpSpPr>
            <p:grpSpPr>
              <a:xfrm>
                <a:off x="1445126" y="3064456"/>
                <a:ext cx="5992012" cy="457201"/>
                <a:chOff x="1445126" y="3064456"/>
                <a:chExt cx="5992012" cy="457201"/>
              </a:xfrm>
            </p:grpSpPr>
            <p:cxnSp>
              <p:nvCxnSpPr>
                <p:cNvPr id="6" name="Straight Arrow Connector 39">
                  <a:extLst>
                    <a:ext uri="{FF2B5EF4-FFF2-40B4-BE49-F238E27FC236}">
                      <a16:creationId xmlns:a16="http://schemas.microsoft.com/office/drawing/2014/main" id="{36D9E361-1C84-4963-BAD3-7580015845A5}"/>
                    </a:ext>
                  </a:extLst>
                </p:cNvPr>
                <p:cNvCxnSpPr>
                  <a:cxnSpLocks/>
                </p:cNvCxnSpPr>
                <p:nvPr/>
              </p:nvCxnSpPr>
              <p:spPr>
                <a:xfrm flipH="1" flipV="1">
                  <a:off x="6227323" y="3369255"/>
                  <a:ext cx="1209815" cy="1"/>
                </a:xfrm>
                <a:prstGeom prst="straightConnector1">
                  <a:avLst/>
                </a:prstGeom>
                <a:noFill/>
                <a:ln w="88900" cap="flat" cmpd="sng" algn="ctr">
                  <a:solidFill>
                    <a:schemeClr val="tx1"/>
                  </a:solidFill>
                  <a:prstDash val="solid"/>
                  <a:miter lim="800000"/>
                  <a:headEnd type="triangle"/>
                  <a:tailEnd type="triangle"/>
                </a:ln>
                <a:effectLst/>
              </p:spPr>
            </p:cxnSp>
            <p:cxnSp>
              <p:nvCxnSpPr>
                <p:cNvPr id="13" name="Straight Arrow Connector 24">
                  <a:extLst>
                    <a:ext uri="{FF2B5EF4-FFF2-40B4-BE49-F238E27FC236}">
                      <a16:creationId xmlns:a16="http://schemas.microsoft.com/office/drawing/2014/main" id="{47CFF9AF-FF5C-42AD-98B5-EA37328DBD03}"/>
                    </a:ext>
                  </a:extLst>
                </p:cNvPr>
                <p:cNvCxnSpPr/>
                <p:nvPr/>
              </p:nvCxnSpPr>
              <p:spPr>
                <a:xfrm flipH="1">
                  <a:off x="1445126" y="3064457"/>
                  <a:ext cx="557760" cy="0"/>
                </a:xfrm>
                <a:prstGeom prst="straightConnector1">
                  <a:avLst/>
                </a:prstGeom>
                <a:noFill/>
                <a:ln w="57150" cap="flat" cmpd="sng" algn="ctr">
                  <a:solidFill>
                    <a:srgbClr val="000000"/>
                  </a:solidFill>
                  <a:prstDash val="solid"/>
                  <a:miter lim="800000"/>
                  <a:headEnd type="triangle"/>
                  <a:tailEnd type="triangle"/>
                </a:ln>
                <a:effectLst/>
              </p:spPr>
            </p:cxnSp>
            <p:cxnSp>
              <p:nvCxnSpPr>
                <p:cNvPr id="16" name="Straight Arrow Connector 43">
                  <a:extLst>
                    <a:ext uri="{FF2B5EF4-FFF2-40B4-BE49-F238E27FC236}">
                      <a16:creationId xmlns:a16="http://schemas.microsoft.com/office/drawing/2014/main" id="{C68148BA-57B8-421F-8C8A-63866279C697}"/>
                    </a:ext>
                  </a:extLst>
                </p:cNvPr>
                <p:cNvCxnSpPr>
                  <a:cxnSpLocks/>
                </p:cNvCxnSpPr>
                <p:nvPr/>
              </p:nvCxnSpPr>
              <p:spPr>
                <a:xfrm flipH="1">
                  <a:off x="2683501" y="3064456"/>
                  <a:ext cx="713726" cy="0"/>
                </a:xfrm>
                <a:prstGeom prst="straightConnector1">
                  <a:avLst/>
                </a:prstGeom>
                <a:noFill/>
                <a:ln w="63500" cap="flat" cmpd="sng" algn="ctr">
                  <a:solidFill>
                    <a:schemeClr val="tx1"/>
                  </a:solidFill>
                  <a:prstDash val="solid"/>
                  <a:miter lim="800000"/>
                  <a:headEnd type="triangle"/>
                  <a:tailEnd type="triangle"/>
                </a:ln>
                <a:effectLst/>
              </p:spPr>
            </p:cxnSp>
            <p:cxnSp>
              <p:nvCxnSpPr>
                <p:cNvPr id="39" name="Straight Arrow Connector 24">
                  <a:extLst>
                    <a:ext uri="{FF2B5EF4-FFF2-40B4-BE49-F238E27FC236}">
                      <a16:creationId xmlns:a16="http://schemas.microsoft.com/office/drawing/2014/main" id="{D65B7E4C-51F5-40F8-B3E6-8BF49EE6CC25}"/>
                    </a:ext>
                  </a:extLst>
                </p:cNvPr>
                <p:cNvCxnSpPr/>
                <p:nvPr/>
              </p:nvCxnSpPr>
              <p:spPr>
                <a:xfrm flipH="1">
                  <a:off x="1581242" y="3216857"/>
                  <a:ext cx="557760" cy="0"/>
                </a:xfrm>
                <a:prstGeom prst="straightConnector1">
                  <a:avLst/>
                </a:prstGeom>
                <a:noFill/>
                <a:ln w="57150" cap="flat" cmpd="sng" algn="ctr">
                  <a:solidFill>
                    <a:srgbClr val="000000"/>
                  </a:solidFill>
                  <a:prstDash val="solid"/>
                  <a:miter lim="800000"/>
                  <a:headEnd type="triangle"/>
                  <a:tailEnd type="triangle"/>
                </a:ln>
                <a:effectLst/>
              </p:spPr>
            </p:cxnSp>
            <p:cxnSp>
              <p:nvCxnSpPr>
                <p:cNvPr id="41" name="Straight Arrow Connector 43">
                  <a:extLst>
                    <a:ext uri="{FF2B5EF4-FFF2-40B4-BE49-F238E27FC236}">
                      <a16:creationId xmlns:a16="http://schemas.microsoft.com/office/drawing/2014/main" id="{E6ABAEF6-6FA0-42DC-8C12-221E2E436919}"/>
                    </a:ext>
                  </a:extLst>
                </p:cNvPr>
                <p:cNvCxnSpPr>
                  <a:cxnSpLocks/>
                </p:cNvCxnSpPr>
                <p:nvPr/>
              </p:nvCxnSpPr>
              <p:spPr>
                <a:xfrm flipH="1">
                  <a:off x="2819617" y="3216856"/>
                  <a:ext cx="713726" cy="0"/>
                </a:xfrm>
                <a:prstGeom prst="straightConnector1">
                  <a:avLst/>
                </a:prstGeom>
                <a:noFill/>
                <a:ln w="63500" cap="flat" cmpd="sng" algn="ctr">
                  <a:solidFill>
                    <a:schemeClr val="tx1"/>
                  </a:solidFill>
                  <a:prstDash val="solid"/>
                  <a:miter lim="800000"/>
                  <a:headEnd type="triangle"/>
                  <a:tailEnd type="triangle"/>
                </a:ln>
                <a:effectLst/>
              </p:spPr>
            </p:cxnSp>
            <p:cxnSp>
              <p:nvCxnSpPr>
                <p:cNvPr id="45" name="Straight Arrow Connector 24">
                  <a:extLst>
                    <a:ext uri="{FF2B5EF4-FFF2-40B4-BE49-F238E27FC236}">
                      <a16:creationId xmlns:a16="http://schemas.microsoft.com/office/drawing/2014/main" id="{98B7AE4B-E355-4FC7-B5B3-B4116EDEA908}"/>
                    </a:ext>
                  </a:extLst>
                </p:cNvPr>
                <p:cNvCxnSpPr/>
                <p:nvPr/>
              </p:nvCxnSpPr>
              <p:spPr>
                <a:xfrm flipH="1">
                  <a:off x="1717359" y="3369257"/>
                  <a:ext cx="557760" cy="0"/>
                </a:xfrm>
                <a:prstGeom prst="straightConnector1">
                  <a:avLst/>
                </a:prstGeom>
                <a:noFill/>
                <a:ln w="57150" cap="flat" cmpd="sng" algn="ctr">
                  <a:solidFill>
                    <a:srgbClr val="000000"/>
                  </a:solidFill>
                  <a:prstDash val="solid"/>
                  <a:miter lim="800000"/>
                  <a:headEnd type="triangle"/>
                  <a:tailEnd type="triangle"/>
                </a:ln>
                <a:effectLst/>
              </p:spPr>
            </p:cxnSp>
            <p:cxnSp>
              <p:nvCxnSpPr>
                <p:cNvPr id="47" name="Straight Arrow Connector 43">
                  <a:extLst>
                    <a:ext uri="{FF2B5EF4-FFF2-40B4-BE49-F238E27FC236}">
                      <a16:creationId xmlns:a16="http://schemas.microsoft.com/office/drawing/2014/main" id="{B0509DAF-D1D3-4043-BB7E-CEDE4B8B5645}"/>
                    </a:ext>
                  </a:extLst>
                </p:cNvPr>
                <p:cNvCxnSpPr>
                  <a:cxnSpLocks/>
                </p:cNvCxnSpPr>
                <p:nvPr/>
              </p:nvCxnSpPr>
              <p:spPr>
                <a:xfrm flipH="1">
                  <a:off x="2955734" y="3369256"/>
                  <a:ext cx="713726" cy="0"/>
                </a:xfrm>
                <a:prstGeom prst="straightConnector1">
                  <a:avLst/>
                </a:prstGeom>
                <a:noFill/>
                <a:ln w="63500" cap="flat" cmpd="sng" algn="ctr">
                  <a:solidFill>
                    <a:schemeClr val="tx1"/>
                  </a:solidFill>
                  <a:prstDash val="solid"/>
                  <a:miter lim="800000"/>
                  <a:headEnd type="triangle"/>
                  <a:tailEnd type="triangle"/>
                </a:ln>
                <a:effectLst/>
              </p:spPr>
            </p:cxnSp>
            <p:cxnSp>
              <p:nvCxnSpPr>
                <p:cNvPr id="51" name="Straight Arrow Connector 24">
                  <a:extLst>
                    <a:ext uri="{FF2B5EF4-FFF2-40B4-BE49-F238E27FC236}">
                      <a16:creationId xmlns:a16="http://schemas.microsoft.com/office/drawing/2014/main" id="{A3E3EC4C-F734-45A4-B8DA-B4930D2765B9}"/>
                    </a:ext>
                  </a:extLst>
                </p:cNvPr>
                <p:cNvCxnSpPr>
                  <a:cxnSpLocks/>
                </p:cNvCxnSpPr>
                <p:nvPr/>
              </p:nvCxnSpPr>
              <p:spPr>
                <a:xfrm flipH="1">
                  <a:off x="1853477" y="3521657"/>
                  <a:ext cx="557759" cy="0"/>
                </a:xfrm>
                <a:prstGeom prst="straightConnector1">
                  <a:avLst/>
                </a:prstGeom>
                <a:noFill/>
                <a:ln w="57150" cap="flat" cmpd="sng" algn="ctr">
                  <a:solidFill>
                    <a:srgbClr val="000000"/>
                  </a:solidFill>
                  <a:prstDash val="solid"/>
                  <a:miter lim="800000"/>
                  <a:headEnd type="triangle"/>
                  <a:tailEnd type="triangle"/>
                </a:ln>
                <a:effectLst/>
              </p:spPr>
            </p:cxnSp>
            <p:cxnSp>
              <p:nvCxnSpPr>
                <p:cNvPr id="53" name="Straight Arrow Connector 43">
                  <a:extLst>
                    <a:ext uri="{FF2B5EF4-FFF2-40B4-BE49-F238E27FC236}">
                      <a16:creationId xmlns:a16="http://schemas.microsoft.com/office/drawing/2014/main" id="{958934EE-E8EE-45AE-89C4-312E05B63A54}"/>
                    </a:ext>
                  </a:extLst>
                </p:cNvPr>
                <p:cNvCxnSpPr>
                  <a:cxnSpLocks/>
                </p:cNvCxnSpPr>
                <p:nvPr/>
              </p:nvCxnSpPr>
              <p:spPr>
                <a:xfrm flipH="1">
                  <a:off x="3091852" y="3521656"/>
                  <a:ext cx="713725" cy="0"/>
                </a:xfrm>
                <a:prstGeom prst="straightConnector1">
                  <a:avLst/>
                </a:prstGeom>
                <a:noFill/>
                <a:ln w="63500" cap="flat" cmpd="sng" algn="ctr">
                  <a:solidFill>
                    <a:schemeClr val="tx1"/>
                  </a:solidFill>
                  <a:prstDash val="solid"/>
                  <a:miter lim="800000"/>
                  <a:headEnd type="triangle"/>
                  <a:tailEnd type="triangle"/>
                </a:ln>
                <a:effectLst/>
              </p:spPr>
            </p:cxnSp>
            <p:cxnSp>
              <p:nvCxnSpPr>
                <p:cNvPr id="55" name="Straight Arrow Connector 43">
                  <a:extLst>
                    <a:ext uri="{FF2B5EF4-FFF2-40B4-BE49-F238E27FC236}">
                      <a16:creationId xmlns:a16="http://schemas.microsoft.com/office/drawing/2014/main" id="{E90FCBA4-0FB7-4149-AD33-89EACCBEFE8D}"/>
                    </a:ext>
                  </a:extLst>
                </p:cNvPr>
                <p:cNvCxnSpPr>
                  <a:cxnSpLocks/>
                </p:cNvCxnSpPr>
                <p:nvPr/>
              </p:nvCxnSpPr>
              <p:spPr>
                <a:xfrm flipH="1">
                  <a:off x="4501787" y="3369256"/>
                  <a:ext cx="907123" cy="10182"/>
                </a:xfrm>
                <a:prstGeom prst="straightConnector1">
                  <a:avLst/>
                </a:prstGeom>
                <a:noFill/>
                <a:ln w="98425" cap="flat" cmpd="sng" algn="ctr">
                  <a:solidFill>
                    <a:schemeClr val="tx1"/>
                  </a:solidFill>
                  <a:prstDash val="solid"/>
                  <a:miter lim="800000"/>
                  <a:headEnd type="triangle"/>
                  <a:tailEnd type="triangle"/>
                </a:ln>
                <a:effectLst/>
              </p:spPr>
            </p:cxnSp>
          </p:grpSp>
        </p:grpSp>
        <p:sp>
          <p:nvSpPr>
            <p:cNvPr id="8" name="Rectangle 7">
              <a:extLst>
                <a:ext uri="{FF2B5EF4-FFF2-40B4-BE49-F238E27FC236}">
                  <a16:creationId xmlns:a16="http://schemas.microsoft.com/office/drawing/2014/main" id="{11C02B41-98FA-5D41-AEE7-AE827F5E3BC0}"/>
                </a:ext>
              </a:extLst>
            </p:cNvPr>
            <p:cNvSpPr/>
            <p:nvPr/>
          </p:nvSpPr>
          <p:spPr>
            <a:xfrm>
              <a:off x="2223855" y="4333298"/>
              <a:ext cx="512172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Avenir Next" panose="020B0503020202020204" pitchFamily="34" charset="0"/>
                </a:rPr>
                <a:t>Compute-Centric Architecture</a:t>
              </a:r>
              <a:endPar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ndParaRPr>
            </a:p>
          </p:txBody>
        </p:sp>
        <p:sp>
          <p:nvSpPr>
            <p:cNvPr id="143" name="Rectangle 142">
              <a:extLst>
                <a:ext uri="{FF2B5EF4-FFF2-40B4-BE49-F238E27FC236}">
                  <a16:creationId xmlns:a16="http://schemas.microsoft.com/office/drawing/2014/main" id="{87D95D2E-1527-2341-88E4-66846ADF41BF}"/>
                </a:ext>
              </a:extLst>
            </p:cNvPr>
            <p:cNvSpPr/>
            <p:nvPr/>
          </p:nvSpPr>
          <p:spPr>
            <a:xfrm>
              <a:off x="6117000" y="2950191"/>
              <a:ext cx="14216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7E6E6">
                      <a:lumMod val="25000"/>
                    </a:srgbClr>
                  </a:solidFill>
                  <a:effectLst/>
                  <a:uLnTx/>
                  <a:uFillTx/>
                  <a:latin typeface="Avenir Next" panose="020B0503020202020204" pitchFamily="34" charset="0"/>
                </a:rPr>
                <a:t>Off-Chip Link</a:t>
              </a:r>
            </a:p>
          </p:txBody>
        </p:sp>
      </p:grpSp>
      <p:sp>
        <p:nvSpPr>
          <p:cNvPr id="150" name="Rounded Rectangle 16">
            <a:extLst>
              <a:ext uri="{FF2B5EF4-FFF2-40B4-BE49-F238E27FC236}">
                <a16:creationId xmlns:a16="http://schemas.microsoft.com/office/drawing/2014/main" id="{9A3EFC88-7B75-C64D-BE35-A0001FB3667D}"/>
              </a:ext>
            </a:extLst>
          </p:cNvPr>
          <p:cNvSpPr/>
          <p:nvPr/>
        </p:nvSpPr>
        <p:spPr>
          <a:xfrm>
            <a:off x="3476428" y="4221918"/>
            <a:ext cx="5621475" cy="2110144"/>
          </a:xfrm>
          <a:prstGeom prst="roundRect">
            <a:avLst/>
          </a:prstGeom>
          <a:noFill/>
          <a:ln w="25400" cmpd="sng">
            <a:solidFill>
              <a:srgbClr val="0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Avenir Next" panose="020B0503020202020204" pitchFamily="34" charset="0"/>
            </a:endParaRPr>
          </a:p>
        </p:txBody>
      </p:sp>
      <p:grpSp>
        <p:nvGrpSpPr>
          <p:cNvPr id="24" name="Group 23">
            <a:extLst>
              <a:ext uri="{FF2B5EF4-FFF2-40B4-BE49-F238E27FC236}">
                <a16:creationId xmlns:a16="http://schemas.microsoft.com/office/drawing/2014/main" id="{C8CBDE03-AE90-8640-8EFB-AD1A5FEFC68E}"/>
              </a:ext>
            </a:extLst>
          </p:cNvPr>
          <p:cNvGrpSpPr/>
          <p:nvPr/>
        </p:nvGrpSpPr>
        <p:grpSpPr>
          <a:xfrm>
            <a:off x="3586136" y="4339501"/>
            <a:ext cx="5422815" cy="1874979"/>
            <a:chOff x="3586136" y="4339501"/>
            <a:chExt cx="5422815" cy="1874979"/>
          </a:xfrm>
        </p:grpSpPr>
        <p:sp>
          <p:nvSpPr>
            <p:cNvPr id="151" name="Rounded Rectangle 150">
              <a:extLst>
                <a:ext uri="{FF2B5EF4-FFF2-40B4-BE49-F238E27FC236}">
                  <a16:creationId xmlns:a16="http://schemas.microsoft.com/office/drawing/2014/main" id="{5B547E5C-2F04-F445-9CC8-D72FF4A44382}"/>
                </a:ext>
              </a:extLst>
            </p:cNvPr>
            <p:cNvSpPr/>
            <p:nvPr/>
          </p:nvSpPr>
          <p:spPr>
            <a:xfrm>
              <a:off x="7515826" y="4339501"/>
              <a:ext cx="1493125" cy="1874979"/>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95000"/>
                    </a:prstClr>
                  </a:solidFill>
                  <a:effectLst/>
                  <a:uLnTx/>
                  <a:uFillTx/>
                  <a:latin typeface="Avenir Next" panose="020B0503020202020204" pitchFamily="34" charset="0"/>
                </a:rPr>
                <a:t>DRAM</a:t>
              </a:r>
              <a:endParaRPr kumimoji="0" lang="en-US" sz="1800" b="1" i="0" u="none" strike="noStrike" kern="1200" cap="none" spc="0" normalizeH="0" baseline="0" noProof="0" dirty="0">
                <a:ln>
                  <a:noFill/>
                </a:ln>
                <a:solidFill>
                  <a:prstClr val="white">
                    <a:lumMod val="95000"/>
                  </a:prstClr>
                </a:solidFill>
                <a:effectLst/>
                <a:uLnTx/>
                <a:uFillTx/>
                <a:latin typeface="Avenir Next" panose="020B0503020202020204" pitchFamily="34" charset="0"/>
              </a:endParaRPr>
            </a:p>
          </p:txBody>
        </p:sp>
        <p:sp>
          <p:nvSpPr>
            <p:cNvPr id="155" name="Rounded Rectangle 45">
              <a:extLst>
                <a:ext uri="{FF2B5EF4-FFF2-40B4-BE49-F238E27FC236}">
                  <a16:creationId xmlns:a16="http://schemas.microsoft.com/office/drawing/2014/main" id="{3BC123D4-B7A5-BE4A-BECB-2B4184DC7B49}"/>
                </a:ext>
              </a:extLst>
            </p:cNvPr>
            <p:cNvSpPr/>
            <p:nvPr/>
          </p:nvSpPr>
          <p:spPr>
            <a:xfrm>
              <a:off x="3586136" y="4801857"/>
              <a:ext cx="1094036" cy="51847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lumMod val="95000"/>
                    </a:prstClr>
                  </a:solidFill>
                  <a:effectLst/>
                  <a:uLnTx/>
                  <a:uFillTx/>
                  <a:latin typeface="Avenir Next" panose="020B0503020202020204" pitchFamily="34" charset="0"/>
                </a:rPr>
                <a:t>CPU</a:t>
              </a:r>
              <a:endParaRPr kumimoji="0" lang="en-US" sz="1200" b="1" i="0" u="none" strike="noStrike" kern="1200" cap="none" spc="0" normalizeH="0" baseline="0" noProof="0">
                <a:ln>
                  <a:noFill/>
                </a:ln>
                <a:solidFill>
                  <a:prstClr val="white">
                    <a:lumMod val="95000"/>
                  </a:prstClr>
                </a:solidFill>
                <a:effectLst/>
                <a:uLnTx/>
                <a:uFillTx/>
                <a:latin typeface="Avenir Next" panose="020B0503020202020204" pitchFamily="34" charset="0"/>
              </a:endParaRPr>
            </a:p>
          </p:txBody>
        </p:sp>
        <p:sp>
          <p:nvSpPr>
            <p:cNvPr id="156" name="Rounded Rectangle 45">
              <a:extLst>
                <a:ext uri="{FF2B5EF4-FFF2-40B4-BE49-F238E27FC236}">
                  <a16:creationId xmlns:a16="http://schemas.microsoft.com/office/drawing/2014/main" id="{528DD4EE-32ED-584A-9640-2CFDC03FBA0F}"/>
                </a:ext>
              </a:extLst>
            </p:cNvPr>
            <p:cNvSpPr/>
            <p:nvPr/>
          </p:nvSpPr>
          <p:spPr>
            <a:xfrm>
              <a:off x="3722253" y="4954257"/>
              <a:ext cx="1094036" cy="51847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lumMod val="95000"/>
                    </a:prstClr>
                  </a:solidFill>
                  <a:effectLst/>
                  <a:uLnTx/>
                  <a:uFillTx/>
                  <a:latin typeface="Avenir Next" panose="020B0503020202020204" pitchFamily="34" charset="0"/>
                </a:rPr>
                <a:t>CPU</a:t>
              </a:r>
              <a:endParaRPr kumimoji="0" lang="en-US" sz="1200" b="1" i="0" u="none" strike="noStrike" kern="1200" cap="none" spc="0" normalizeH="0" baseline="0" noProof="0">
                <a:ln>
                  <a:noFill/>
                </a:ln>
                <a:solidFill>
                  <a:prstClr val="white">
                    <a:lumMod val="95000"/>
                  </a:prstClr>
                </a:solidFill>
                <a:effectLst/>
                <a:uLnTx/>
                <a:uFillTx/>
                <a:latin typeface="Avenir Next" panose="020B0503020202020204" pitchFamily="34" charset="0"/>
              </a:endParaRPr>
            </a:p>
          </p:txBody>
        </p:sp>
        <p:sp>
          <p:nvSpPr>
            <p:cNvPr id="157" name="Rounded Rectangle 45">
              <a:extLst>
                <a:ext uri="{FF2B5EF4-FFF2-40B4-BE49-F238E27FC236}">
                  <a16:creationId xmlns:a16="http://schemas.microsoft.com/office/drawing/2014/main" id="{0023B7EE-46B3-F64F-8579-6D24B32629D3}"/>
                </a:ext>
              </a:extLst>
            </p:cNvPr>
            <p:cNvSpPr/>
            <p:nvPr/>
          </p:nvSpPr>
          <p:spPr>
            <a:xfrm>
              <a:off x="3858369" y="5106657"/>
              <a:ext cx="1094036" cy="51847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lumMod val="95000"/>
                    </a:prstClr>
                  </a:solidFill>
                  <a:effectLst/>
                  <a:uLnTx/>
                  <a:uFillTx/>
                  <a:latin typeface="Avenir Next" panose="020B0503020202020204" pitchFamily="34" charset="0"/>
                </a:rPr>
                <a:t>CPU</a:t>
              </a:r>
              <a:endParaRPr kumimoji="0" lang="en-US" sz="1200" b="1" i="0" u="none" strike="noStrike" kern="1200" cap="none" spc="0" normalizeH="0" baseline="0" noProof="0">
                <a:ln>
                  <a:noFill/>
                </a:ln>
                <a:solidFill>
                  <a:prstClr val="white">
                    <a:lumMod val="95000"/>
                  </a:prstClr>
                </a:solidFill>
                <a:effectLst/>
                <a:uLnTx/>
                <a:uFillTx/>
                <a:latin typeface="Avenir Next" panose="020B0503020202020204" pitchFamily="34" charset="0"/>
              </a:endParaRPr>
            </a:p>
          </p:txBody>
        </p:sp>
        <p:sp>
          <p:nvSpPr>
            <p:cNvPr id="158" name="Rounded Rectangle 27">
              <a:extLst>
                <a:ext uri="{FF2B5EF4-FFF2-40B4-BE49-F238E27FC236}">
                  <a16:creationId xmlns:a16="http://schemas.microsoft.com/office/drawing/2014/main" id="{D3B10DC9-2E8F-1E44-BA69-51CCF5AB4BC6}"/>
                </a:ext>
              </a:extLst>
            </p:cNvPr>
            <p:cNvSpPr/>
            <p:nvPr/>
          </p:nvSpPr>
          <p:spPr>
            <a:xfrm>
              <a:off x="5397292" y="4665080"/>
              <a:ext cx="532598" cy="766619"/>
            </a:xfrm>
            <a:prstGeom prst="roundRect">
              <a:avLst/>
            </a:prstGeom>
            <a:solidFill>
              <a:schemeClr val="accent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lumMod val="95000"/>
                    </a:prstClr>
                  </a:solidFill>
                  <a:effectLst/>
                  <a:uLnTx/>
                  <a:uFillTx/>
                  <a:latin typeface="Avenir Next" panose="020B0503020202020204" pitchFamily="34" charset="0"/>
                </a:rPr>
                <a:t>L1</a:t>
              </a:r>
              <a:endParaRPr kumimoji="0" lang="en-US" sz="1050" b="1" i="0" u="none" strike="noStrike" kern="1200" cap="none" spc="0" normalizeH="0" baseline="0" noProof="0">
                <a:ln>
                  <a:noFill/>
                </a:ln>
                <a:solidFill>
                  <a:prstClr val="white">
                    <a:lumMod val="95000"/>
                  </a:prstClr>
                </a:solidFill>
                <a:effectLst/>
                <a:uLnTx/>
                <a:uFillTx/>
                <a:latin typeface="Avenir Next" panose="020B0503020202020204" pitchFamily="34" charset="0"/>
              </a:endParaRPr>
            </a:p>
          </p:txBody>
        </p:sp>
        <p:sp>
          <p:nvSpPr>
            <p:cNvPr id="159" name="Rounded Rectangle 27">
              <a:extLst>
                <a:ext uri="{FF2B5EF4-FFF2-40B4-BE49-F238E27FC236}">
                  <a16:creationId xmlns:a16="http://schemas.microsoft.com/office/drawing/2014/main" id="{61852EF7-DC2D-D640-963C-3DD4D598E3E5}"/>
                </a:ext>
              </a:extLst>
            </p:cNvPr>
            <p:cNvSpPr/>
            <p:nvPr/>
          </p:nvSpPr>
          <p:spPr>
            <a:xfrm>
              <a:off x="5533408" y="4817480"/>
              <a:ext cx="532598" cy="766619"/>
            </a:xfrm>
            <a:prstGeom prst="roundRect">
              <a:avLst/>
            </a:prstGeom>
            <a:solidFill>
              <a:schemeClr val="accent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lumMod val="95000"/>
                    </a:prstClr>
                  </a:solidFill>
                  <a:effectLst/>
                  <a:uLnTx/>
                  <a:uFillTx/>
                  <a:latin typeface="Avenir Next" panose="020B0503020202020204" pitchFamily="34" charset="0"/>
                </a:rPr>
                <a:t>L1</a:t>
              </a:r>
              <a:endParaRPr kumimoji="0" lang="en-US" sz="1050" b="1" i="0" u="none" strike="noStrike" kern="1200" cap="none" spc="0" normalizeH="0" baseline="0" noProof="0">
                <a:ln>
                  <a:noFill/>
                </a:ln>
                <a:solidFill>
                  <a:prstClr val="white">
                    <a:lumMod val="95000"/>
                  </a:prstClr>
                </a:solidFill>
                <a:effectLst/>
                <a:uLnTx/>
                <a:uFillTx/>
                <a:latin typeface="Avenir Next" panose="020B0503020202020204" pitchFamily="34" charset="0"/>
              </a:endParaRPr>
            </a:p>
          </p:txBody>
        </p:sp>
        <p:sp>
          <p:nvSpPr>
            <p:cNvPr id="160" name="Rounded Rectangle 27">
              <a:extLst>
                <a:ext uri="{FF2B5EF4-FFF2-40B4-BE49-F238E27FC236}">
                  <a16:creationId xmlns:a16="http://schemas.microsoft.com/office/drawing/2014/main" id="{486BE351-EF9D-2749-8679-DDB1B462DD93}"/>
                </a:ext>
              </a:extLst>
            </p:cNvPr>
            <p:cNvSpPr/>
            <p:nvPr/>
          </p:nvSpPr>
          <p:spPr>
            <a:xfrm>
              <a:off x="5669525" y="4969880"/>
              <a:ext cx="532598" cy="766619"/>
            </a:xfrm>
            <a:prstGeom prst="roundRect">
              <a:avLst/>
            </a:prstGeom>
            <a:solidFill>
              <a:schemeClr val="accent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lumMod val="95000"/>
                    </a:prstClr>
                  </a:solidFill>
                  <a:effectLst/>
                  <a:uLnTx/>
                  <a:uFillTx/>
                  <a:latin typeface="Avenir Next" panose="020B0503020202020204" pitchFamily="34" charset="0"/>
                </a:rPr>
                <a:t>L1</a:t>
              </a:r>
              <a:endParaRPr kumimoji="0" lang="en-US" sz="1050" b="1" i="0" u="none" strike="noStrike" kern="1200" cap="none" spc="0" normalizeH="0" baseline="0" noProof="0">
                <a:ln>
                  <a:noFill/>
                </a:ln>
                <a:solidFill>
                  <a:prstClr val="white">
                    <a:lumMod val="95000"/>
                  </a:prstClr>
                </a:solidFill>
                <a:effectLst/>
                <a:uLnTx/>
                <a:uFillTx/>
                <a:latin typeface="Avenir Next" panose="020B0503020202020204" pitchFamily="34" charset="0"/>
              </a:endParaRPr>
            </a:p>
          </p:txBody>
        </p:sp>
        <p:sp>
          <p:nvSpPr>
            <p:cNvPr id="161" name="Rounded Rectangle 27">
              <a:extLst>
                <a:ext uri="{FF2B5EF4-FFF2-40B4-BE49-F238E27FC236}">
                  <a16:creationId xmlns:a16="http://schemas.microsoft.com/office/drawing/2014/main" id="{2F005361-EB15-F345-B02E-2D4C06419540}"/>
                </a:ext>
              </a:extLst>
            </p:cNvPr>
            <p:cNvSpPr/>
            <p:nvPr/>
          </p:nvSpPr>
          <p:spPr>
            <a:xfrm>
              <a:off x="5805642" y="5122280"/>
              <a:ext cx="532598" cy="766619"/>
            </a:xfrm>
            <a:prstGeom prst="roundRect">
              <a:avLst/>
            </a:prstGeom>
            <a:solidFill>
              <a:schemeClr val="accent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95000"/>
                    </a:prstClr>
                  </a:solidFill>
                  <a:effectLst/>
                  <a:uLnTx/>
                  <a:uFillTx/>
                  <a:latin typeface="Avenir Next" panose="020B0503020202020204" pitchFamily="34" charset="0"/>
                </a:rPr>
                <a:t>L1</a:t>
              </a:r>
              <a:endParaRPr kumimoji="0" lang="en-US" sz="1050" b="1" i="0" u="none" strike="noStrike" kern="1200" cap="none" spc="0" normalizeH="0" baseline="0" noProof="0" dirty="0">
                <a:ln>
                  <a:noFill/>
                </a:ln>
                <a:solidFill>
                  <a:prstClr val="white">
                    <a:lumMod val="95000"/>
                  </a:prstClr>
                </a:solidFill>
                <a:effectLst/>
                <a:uLnTx/>
                <a:uFillTx/>
                <a:latin typeface="Avenir Next" panose="020B0503020202020204" pitchFamily="34" charset="0"/>
              </a:endParaRPr>
            </a:p>
          </p:txBody>
        </p:sp>
        <p:sp>
          <p:nvSpPr>
            <p:cNvPr id="162" name="Rounded Rectangle 45">
              <a:extLst>
                <a:ext uri="{FF2B5EF4-FFF2-40B4-BE49-F238E27FC236}">
                  <a16:creationId xmlns:a16="http://schemas.microsoft.com/office/drawing/2014/main" id="{793AC410-D027-794D-B905-64F03E8B9CD0}"/>
                </a:ext>
              </a:extLst>
            </p:cNvPr>
            <p:cNvSpPr/>
            <p:nvPr/>
          </p:nvSpPr>
          <p:spPr>
            <a:xfrm>
              <a:off x="3994486" y="5259057"/>
              <a:ext cx="1094036" cy="51847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95000"/>
                    </a:prstClr>
                  </a:solidFill>
                  <a:effectLst/>
                  <a:uLnTx/>
                  <a:uFillTx/>
                  <a:latin typeface="Avenir Next" panose="020B0503020202020204" pitchFamily="34" charset="0"/>
                </a:rPr>
                <a:t>CPU</a:t>
              </a:r>
              <a:endParaRPr kumimoji="0" lang="en-US" sz="1200" b="1" i="0" u="none" strike="noStrike" kern="1200" cap="none" spc="0" normalizeH="0" baseline="0" noProof="0" dirty="0">
                <a:ln>
                  <a:noFill/>
                </a:ln>
                <a:solidFill>
                  <a:prstClr val="white">
                    <a:lumMod val="95000"/>
                  </a:prstClr>
                </a:solidFill>
                <a:effectLst/>
                <a:uLnTx/>
                <a:uFillTx/>
                <a:latin typeface="Avenir Next" panose="020B0503020202020204" pitchFamily="34" charset="0"/>
              </a:endParaRPr>
            </a:p>
          </p:txBody>
        </p:sp>
        <p:cxnSp>
          <p:nvCxnSpPr>
            <p:cNvPr id="163" name="Straight Arrow Connector 24">
              <a:extLst>
                <a:ext uri="{FF2B5EF4-FFF2-40B4-BE49-F238E27FC236}">
                  <a16:creationId xmlns:a16="http://schemas.microsoft.com/office/drawing/2014/main" id="{7D417A8D-0CE8-AE4D-A5AE-CB23A1D0139A}"/>
                </a:ext>
              </a:extLst>
            </p:cNvPr>
            <p:cNvCxnSpPr/>
            <p:nvPr/>
          </p:nvCxnSpPr>
          <p:spPr>
            <a:xfrm flipH="1">
              <a:off x="4768617" y="5048390"/>
              <a:ext cx="557760" cy="0"/>
            </a:xfrm>
            <a:prstGeom prst="straightConnector1">
              <a:avLst/>
            </a:prstGeom>
            <a:noFill/>
            <a:ln w="57150" cap="flat" cmpd="sng" algn="ctr">
              <a:solidFill>
                <a:srgbClr val="000000"/>
              </a:solidFill>
              <a:prstDash val="solid"/>
              <a:miter lim="800000"/>
              <a:headEnd type="triangle"/>
              <a:tailEnd type="triangle"/>
            </a:ln>
            <a:effectLst/>
          </p:spPr>
        </p:cxnSp>
        <p:cxnSp>
          <p:nvCxnSpPr>
            <p:cNvPr id="164" name="Straight Arrow Connector 24">
              <a:extLst>
                <a:ext uri="{FF2B5EF4-FFF2-40B4-BE49-F238E27FC236}">
                  <a16:creationId xmlns:a16="http://schemas.microsoft.com/office/drawing/2014/main" id="{9F0B918B-4ED5-AC4C-9F3D-DE16E3B5CD89}"/>
                </a:ext>
              </a:extLst>
            </p:cNvPr>
            <p:cNvCxnSpPr/>
            <p:nvPr/>
          </p:nvCxnSpPr>
          <p:spPr>
            <a:xfrm flipH="1">
              <a:off x="4904733" y="5200790"/>
              <a:ext cx="557760" cy="0"/>
            </a:xfrm>
            <a:prstGeom prst="straightConnector1">
              <a:avLst/>
            </a:prstGeom>
            <a:noFill/>
            <a:ln w="57150" cap="flat" cmpd="sng" algn="ctr">
              <a:solidFill>
                <a:srgbClr val="000000"/>
              </a:solidFill>
              <a:prstDash val="solid"/>
              <a:miter lim="800000"/>
              <a:headEnd type="triangle"/>
              <a:tailEnd type="triangle"/>
            </a:ln>
            <a:effectLst/>
          </p:spPr>
        </p:cxnSp>
        <p:cxnSp>
          <p:nvCxnSpPr>
            <p:cNvPr id="165" name="Straight Arrow Connector 24">
              <a:extLst>
                <a:ext uri="{FF2B5EF4-FFF2-40B4-BE49-F238E27FC236}">
                  <a16:creationId xmlns:a16="http://schemas.microsoft.com/office/drawing/2014/main" id="{96E3FD9E-3E94-6C4C-8C35-CF4EA3B0F378}"/>
                </a:ext>
              </a:extLst>
            </p:cNvPr>
            <p:cNvCxnSpPr/>
            <p:nvPr/>
          </p:nvCxnSpPr>
          <p:spPr>
            <a:xfrm flipH="1">
              <a:off x="5040850" y="5353190"/>
              <a:ext cx="557760" cy="0"/>
            </a:xfrm>
            <a:prstGeom prst="straightConnector1">
              <a:avLst/>
            </a:prstGeom>
            <a:noFill/>
            <a:ln w="57150" cap="flat" cmpd="sng" algn="ctr">
              <a:solidFill>
                <a:srgbClr val="000000"/>
              </a:solidFill>
              <a:prstDash val="solid"/>
              <a:miter lim="800000"/>
              <a:headEnd type="triangle"/>
              <a:tailEnd type="triangle"/>
            </a:ln>
            <a:effectLst/>
          </p:spPr>
        </p:cxnSp>
        <p:cxnSp>
          <p:nvCxnSpPr>
            <p:cNvPr id="166" name="Straight Arrow Connector 24">
              <a:extLst>
                <a:ext uri="{FF2B5EF4-FFF2-40B4-BE49-F238E27FC236}">
                  <a16:creationId xmlns:a16="http://schemas.microsoft.com/office/drawing/2014/main" id="{ADB0D2B6-597A-5140-8EA6-A702209FAE31}"/>
                </a:ext>
              </a:extLst>
            </p:cNvPr>
            <p:cNvCxnSpPr>
              <a:cxnSpLocks/>
            </p:cNvCxnSpPr>
            <p:nvPr/>
          </p:nvCxnSpPr>
          <p:spPr>
            <a:xfrm flipH="1">
              <a:off x="5176968" y="5505590"/>
              <a:ext cx="557759" cy="0"/>
            </a:xfrm>
            <a:prstGeom prst="straightConnector1">
              <a:avLst/>
            </a:prstGeom>
            <a:noFill/>
            <a:ln w="57150" cap="flat" cmpd="sng" algn="ctr">
              <a:solidFill>
                <a:srgbClr val="000000"/>
              </a:solidFill>
              <a:prstDash val="solid"/>
              <a:miter lim="800000"/>
              <a:headEnd type="triangle"/>
              <a:tailEnd type="triangle"/>
            </a:ln>
            <a:effectLst/>
          </p:spPr>
        </p:cxnSp>
      </p:grpSp>
      <p:sp>
        <p:nvSpPr>
          <p:cNvPr id="167" name="Left-Right Arrow 166">
            <a:extLst>
              <a:ext uri="{FF2B5EF4-FFF2-40B4-BE49-F238E27FC236}">
                <a16:creationId xmlns:a16="http://schemas.microsoft.com/office/drawing/2014/main" id="{D3A3E19A-93A9-DE46-B990-88567DFAA106}"/>
              </a:ext>
            </a:extLst>
          </p:cNvPr>
          <p:cNvSpPr/>
          <p:nvPr/>
        </p:nvSpPr>
        <p:spPr>
          <a:xfrm>
            <a:off x="6422446" y="5104340"/>
            <a:ext cx="960120" cy="614219"/>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panose="020B0503020202020204" pitchFamily="34" charset="0"/>
            </a:endParaRPr>
          </a:p>
        </p:txBody>
      </p:sp>
      <p:cxnSp>
        <p:nvCxnSpPr>
          <p:cNvPr id="153" name="Straight Arrow Connector 39">
            <a:extLst>
              <a:ext uri="{FF2B5EF4-FFF2-40B4-BE49-F238E27FC236}">
                <a16:creationId xmlns:a16="http://schemas.microsoft.com/office/drawing/2014/main" id="{42C93066-9AA6-CC47-881C-C2E9E9E0E8AE}"/>
              </a:ext>
            </a:extLst>
          </p:cNvPr>
          <p:cNvCxnSpPr>
            <a:cxnSpLocks/>
          </p:cNvCxnSpPr>
          <p:nvPr/>
        </p:nvCxnSpPr>
        <p:spPr>
          <a:xfrm flipH="1" flipV="1">
            <a:off x="2106704" y="5363543"/>
            <a:ext cx="1209815" cy="1"/>
          </a:xfrm>
          <a:prstGeom prst="straightConnector1">
            <a:avLst/>
          </a:prstGeom>
          <a:noFill/>
          <a:ln w="88900" cap="flat" cmpd="sng" algn="ctr">
            <a:solidFill>
              <a:schemeClr val="tx1"/>
            </a:solidFill>
            <a:prstDash val="solid"/>
            <a:miter lim="800000"/>
            <a:headEnd type="triangle"/>
            <a:tailEnd type="triangle"/>
          </a:ln>
          <a:effectLst/>
        </p:spPr>
      </p:cxnSp>
      <p:sp>
        <p:nvSpPr>
          <p:cNvPr id="154" name="Rectangle 153">
            <a:extLst>
              <a:ext uri="{FF2B5EF4-FFF2-40B4-BE49-F238E27FC236}">
                <a16:creationId xmlns:a16="http://schemas.microsoft.com/office/drawing/2014/main" id="{34116440-BD2E-2241-BC91-9E178D53504E}"/>
              </a:ext>
            </a:extLst>
          </p:cNvPr>
          <p:cNvSpPr/>
          <p:nvPr/>
        </p:nvSpPr>
        <p:spPr>
          <a:xfrm>
            <a:off x="1976137" y="4863723"/>
            <a:ext cx="14216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7E6E6">
                    <a:lumMod val="50000"/>
                  </a:srgbClr>
                </a:solidFill>
                <a:effectLst/>
                <a:uLnTx/>
                <a:uFillTx/>
                <a:latin typeface="Avenir Next" panose="020B0503020202020204" pitchFamily="34" charset="0"/>
              </a:rPr>
              <a:t>Off-Chip Link</a:t>
            </a:r>
          </a:p>
        </p:txBody>
      </p:sp>
      <p:sp>
        <p:nvSpPr>
          <p:cNvPr id="148" name="Rectangle 147">
            <a:extLst>
              <a:ext uri="{FF2B5EF4-FFF2-40B4-BE49-F238E27FC236}">
                <a16:creationId xmlns:a16="http://schemas.microsoft.com/office/drawing/2014/main" id="{C8B5CFEE-FC2E-4E41-9246-F4F85C7B08FB}"/>
              </a:ext>
            </a:extLst>
          </p:cNvPr>
          <p:cNvSpPr/>
          <p:nvPr/>
        </p:nvSpPr>
        <p:spPr>
          <a:xfrm>
            <a:off x="2325567" y="3741712"/>
            <a:ext cx="493577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Avenir Next" panose="020B0503020202020204" pitchFamily="34" charset="0"/>
              </a:rPr>
              <a:t>Memory-Centric Architecture</a:t>
            </a:r>
            <a:endParaRPr kumimoji="0" lang="en-US" sz="2800" b="0" i="0" u="none" strike="noStrike" kern="1200" cap="none" spc="0" normalizeH="0" baseline="0" noProof="0" dirty="0">
              <a:ln>
                <a:noFill/>
              </a:ln>
              <a:solidFill>
                <a:prstClr val="black"/>
              </a:solidFill>
              <a:effectLst/>
              <a:uLnTx/>
              <a:uFillTx/>
              <a:latin typeface="Avenir Next" panose="020B0503020202020204" pitchFamily="34" charset="0"/>
            </a:endParaRPr>
          </a:p>
        </p:txBody>
      </p:sp>
      <p:sp>
        <p:nvSpPr>
          <p:cNvPr id="149" name="Rectangle 148">
            <a:extLst>
              <a:ext uri="{FF2B5EF4-FFF2-40B4-BE49-F238E27FC236}">
                <a16:creationId xmlns:a16="http://schemas.microsoft.com/office/drawing/2014/main" id="{3527C562-C40F-1E4C-972D-E3E595E28DEB}"/>
              </a:ext>
            </a:extLst>
          </p:cNvPr>
          <p:cNvSpPr/>
          <p:nvPr/>
        </p:nvSpPr>
        <p:spPr>
          <a:xfrm>
            <a:off x="3586136" y="5870958"/>
            <a:ext cx="4049955"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Avenir Next" panose="020B0503020202020204" pitchFamily="34" charset="0"/>
              </a:rPr>
              <a:t>Processing-in-Memory (PIM)</a:t>
            </a:r>
          </a:p>
        </p:txBody>
      </p:sp>
      <p:sp>
        <p:nvSpPr>
          <p:cNvPr id="168" name="Rectangle 167">
            <a:extLst>
              <a:ext uri="{FF2B5EF4-FFF2-40B4-BE49-F238E27FC236}">
                <a16:creationId xmlns:a16="http://schemas.microsoft.com/office/drawing/2014/main" id="{B08F4B62-2134-1D48-A672-F6F0D54D8EBF}"/>
              </a:ext>
            </a:extLst>
          </p:cNvPr>
          <p:cNvSpPr/>
          <p:nvPr/>
        </p:nvSpPr>
        <p:spPr>
          <a:xfrm>
            <a:off x="-464929" y="5537774"/>
            <a:ext cx="3731783" cy="43088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prstClr val="black"/>
              </a:solidFill>
              <a:effectLst/>
              <a:uLnTx/>
              <a:uFillTx/>
              <a:latin typeface="Avenir Next" panose="020B0503020202020204" pitchFamily="34" charset="0"/>
            </a:endParaRPr>
          </a:p>
        </p:txBody>
      </p:sp>
      <p:sp>
        <p:nvSpPr>
          <p:cNvPr id="3" name="Rectangle 2">
            <a:extLst>
              <a:ext uri="{FF2B5EF4-FFF2-40B4-BE49-F238E27FC236}">
                <a16:creationId xmlns:a16="http://schemas.microsoft.com/office/drawing/2014/main" id="{B0F3C05B-740A-504E-BEEE-1123DBDDC20B}"/>
              </a:ext>
            </a:extLst>
          </p:cNvPr>
          <p:cNvSpPr/>
          <p:nvPr/>
        </p:nvSpPr>
        <p:spPr>
          <a:xfrm>
            <a:off x="1691976" y="4997447"/>
            <a:ext cx="543739" cy="523220"/>
          </a:xfrm>
          <a:prstGeom prst="rect">
            <a:avLst/>
          </a:prstGeom>
        </p:spPr>
        <p:txBody>
          <a:bodyPr wrap="none">
            <a:spAutoFit/>
          </a:bodyPr>
          <a:lstStyle/>
          <a:p>
            <a:r>
              <a:rPr lang="en-US" sz="2800" b="1" dirty="0">
                <a:solidFill>
                  <a:prstClr val="black"/>
                </a:solidFill>
                <a:latin typeface="Avenir Next" panose="020B0503020202020204" pitchFamily="34" charset="0"/>
              </a:rPr>
              <a:t>…</a:t>
            </a:r>
            <a:endParaRPr lang="en-US" sz="2800" dirty="0">
              <a:latin typeface="Avenir Next" panose="020B0503020202020204" pitchFamily="34" charset="0"/>
            </a:endParaRPr>
          </a:p>
        </p:txBody>
      </p:sp>
      <p:sp>
        <p:nvSpPr>
          <p:cNvPr id="19" name="Título 1">
            <a:extLst>
              <a:ext uri="{FF2B5EF4-FFF2-40B4-BE49-F238E27FC236}">
                <a16:creationId xmlns:a16="http://schemas.microsoft.com/office/drawing/2014/main" id="{1AC58FED-795D-F179-1F30-385AA298D599}"/>
              </a:ext>
            </a:extLst>
          </p:cNvPr>
          <p:cNvSpPr>
            <a:spLocks noGrp="1"/>
          </p:cNvSpPr>
          <p:nvPr>
            <p:ph type="title"/>
          </p:nvPr>
        </p:nvSpPr>
        <p:spPr>
          <a:xfrm>
            <a:off x="169011" y="132334"/>
            <a:ext cx="8894602" cy="895782"/>
          </a:xfrm>
        </p:spPr>
        <p:txBody>
          <a:bodyPr>
            <a:normAutofit fontScale="90000"/>
          </a:bodyPr>
          <a:lstStyle/>
          <a:p>
            <a:r>
              <a:rPr lang="en-US" dirty="0"/>
              <a:t>Data Movement Bottlenecks (2/2)</a:t>
            </a:r>
          </a:p>
        </p:txBody>
      </p:sp>
    </p:spTree>
    <p:extLst>
      <p:ext uri="{BB962C8B-B14F-4D97-AF65-F5344CB8AC3E}">
        <p14:creationId xmlns:p14="http://schemas.microsoft.com/office/powerpoint/2010/main" val="217502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00087 -0.01366 L -0.00052 -0.16366 " pathEditMode="relative" rAng="0" ptsTypes="AA">
                                      <p:cBhvr>
                                        <p:cTn id="6" dur="1000" fill="hold"/>
                                        <p:tgtEl>
                                          <p:spTgt spid="18"/>
                                        </p:tgtEl>
                                        <p:attrNameLst>
                                          <p:attrName>ppt_x</p:attrName>
                                          <p:attrName>ppt_y</p:attrName>
                                        </p:attrNameLst>
                                      </p:cBhvr>
                                      <p:rCtr x="17" y="-750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8">
                                            <p:txEl>
                                              <p:pRg st="0" end="0"/>
                                            </p:txEl>
                                          </p:spTgt>
                                        </p:tgtEl>
                                        <p:attrNameLst>
                                          <p:attrName>style.visibility</p:attrName>
                                        </p:attrNameLst>
                                      </p:cBhvr>
                                      <p:to>
                                        <p:strVal val="visible"/>
                                      </p:to>
                                    </p:set>
                                    <p:animEffect transition="in" filter="fade">
                                      <p:cBhvr>
                                        <p:cTn id="11" dur="500"/>
                                        <p:tgtEl>
                                          <p:spTgt spid="148">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0"/>
                                        </p:tgtEl>
                                        <p:attrNameLst>
                                          <p:attrName>style.visibility</p:attrName>
                                        </p:attrNameLst>
                                      </p:cBhvr>
                                      <p:to>
                                        <p:strVal val="visible"/>
                                      </p:to>
                                    </p:set>
                                    <p:animEffect transition="in" filter="fade">
                                      <p:cBhvr>
                                        <p:cTn id="14" dur="500"/>
                                        <p:tgtEl>
                                          <p:spTgt spid="15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4"/>
                                        </p:tgtEl>
                                        <p:attrNameLst>
                                          <p:attrName>style.visibility</p:attrName>
                                        </p:attrNameLst>
                                      </p:cBhvr>
                                      <p:to>
                                        <p:strVal val="visible"/>
                                      </p:to>
                                    </p:set>
                                    <p:animEffect transition="in" filter="fade">
                                      <p:cBhvr>
                                        <p:cTn id="19" dur="500"/>
                                        <p:tgtEl>
                                          <p:spTgt spid="154"/>
                                        </p:tgtEl>
                                      </p:cBhvr>
                                    </p:animEffect>
                                  </p:childTnLst>
                                </p:cTn>
                              </p:par>
                              <p:par>
                                <p:cTn id="20" presetID="10" presetClass="entr" presetSubtype="0" fill="hold" nodeType="withEffect">
                                  <p:stCondLst>
                                    <p:cond delay="0"/>
                                  </p:stCondLst>
                                  <p:childTnLst>
                                    <p:set>
                                      <p:cBhvr>
                                        <p:cTn id="21" dur="1" fill="hold">
                                          <p:stCondLst>
                                            <p:cond delay="0"/>
                                          </p:stCondLst>
                                        </p:cTn>
                                        <p:tgtEl>
                                          <p:spTgt spid="153"/>
                                        </p:tgtEl>
                                        <p:attrNameLst>
                                          <p:attrName>style.visibility</p:attrName>
                                        </p:attrNameLst>
                                      </p:cBhvr>
                                      <p:to>
                                        <p:strVal val="visible"/>
                                      </p:to>
                                    </p:set>
                                    <p:animEffect transition="in" filter="fade">
                                      <p:cBhvr>
                                        <p:cTn id="22" dur="500"/>
                                        <p:tgtEl>
                                          <p:spTgt spid="153"/>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7"/>
                                        </p:tgtEl>
                                        <p:attrNameLst>
                                          <p:attrName>style.visibility</p:attrName>
                                        </p:attrNameLst>
                                      </p:cBhvr>
                                      <p:to>
                                        <p:strVal val="visible"/>
                                      </p:to>
                                    </p:set>
                                    <p:animEffect transition="in" filter="fade">
                                      <p:cBhvr>
                                        <p:cTn id="31" dur="500"/>
                                        <p:tgtEl>
                                          <p:spTgt spid="16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9">
                                            <p:txEl>
                                              <p:pRg st="0" end="0"/>
                                            </p:txEl>
                                          </p:spTgt>
                                        </p:tgtEl>
                                        <p:attrNameLst>
                                          <p:attrName>style.visibility</p:attrName>
                                        </p:attrNameLst>
                                      </p:cBhvr>
                                      <p:to>
                                        <p:strVal val="visible"/>
                                      </p:to>
                                    </p:set>
                                    <p:animEffect transition="in" filter="fade">
                                      <p:cBhvr>
                                        <p:cTn id="36" dur="500"/>
                                        <p:tgtEl>
                                          <p:spTgt spid="149">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7" presetClass="emph" presetSubtype="2" fill="hold" nodeType="withEffect">
                                  <p:stCondLst>
                                    <p:cond delay="0"/>
                                  </p:stCondLst>
                                  <p:childTnLst>
                                    <p:animClr clrSpc="rgb" dir="cw">
                                      <p:cBhvr>
                                        <p:cTn id="43" dur="500" fill="hold"/>
                                        <p:tgtEl>
                                          <p:spTgt spid="153"/>
                                        </p:tgtEl>
                                        <p:attrNameLst>
                                          <p:attrName>stroke.color</p:attrName>
                                        </p:attrNameLst>
                                      </p:cBhvr>
                                      <p:to>
                                        <a:srgbClr val="008F00"/>
                                      </p:to>
                                    </p:animClr>
                                    <p:set>
                                      <p:cBhvr>
                                        <p:cTn id="44" dur="500" fill="hold"/>
                                        <p:tgtEl>
                                          <p:spTgt spid="153"/>
                                        </p:tgtEl>
                                        <p:attrNameLst>
                                          <p:attrName>stroke.on</p:attrName>
                                        </p:attrNameLst>
                                      </p:cBhvr>
                                      <p:to>
                                        <p:strVal val="true"/>
                                      </p:to>
                                    </p:set>
                                  </p:childTnLst>
                                </p:cTn>
                              </p:par>
                              <p:par>
                                <p:cTn id="45" presetID="1" presetClass="emph" presetSubtype="2" fill="hold" grpId="1" nodeType="withEffect">
                                  <p:stCondLst>
                                    <p:cond delay="0"/>
                                  </p:stCondLst>
                                  <p:childTnLst>
                                    <p:animClr clrSpc="rgb" dir="cw">
                                      <p:cBhvr>
                                        <p:cTn id="46" dur="500" fill="hold"/>
                                        <p:tgtEl>
                                          <p:spTgt spid="167"/>
                                        </p:tgtEl>
                                        <p:attrNameLst>
                                          <p:attrName>fillcolor</p:attrName>
                                        </p:attrNameLst>
                                      </p:cBhvr>
                                      <p:to>
                                        <a:srgbClr val="008F00"/>
                                      </p:to>
                                    </p:animClr>
                                    <p:set>
                                      <p:cBhvr>
                                        <p:cTn id="47" dur="500" fill="hold"/>
                                        <p:tgtEl>
                                          <p:spTgt spid="167"/>
                                        </p:tgtEl>
                                        <p:attrNameLst>
                                          <p:attrName>fill.type</p:attrName>
                                        </p:attrNameLst>
                                      </p:cBhvr>
                                      <p:to>
                                        <p:strVal val="solid"/>
                                      </p:to>
                                    </p:set>
                                    <p:set>
                                      <p:cBhvr>
                                        <p:cTn id="48" dur="500" fill="hold"/>
                                        <p:tgtEl>
                                          <p:spTgt spid="16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50" grpId="0" animBg="1"/>
      <p:bldP spid="167" grpId="0" animBg="1"/>
      <p:bldP spid="167" grpId="1" animBg="1"/>
      <p:bldP spid="154" grpId="0"/>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02A2DF72-025C-D3FD-17B4-22E02CDF8600}"/>
              </a:ext>
            </a:extLst>
          </p:cNvPr>
          <p:cNvSpPr txBox="1"/>
          <p:nvPr/>
        </p:nvSpPr>
        <p:spPr>
          <a:xfrm>
            <a:off x="3811694" y="4612111"/>
            <a:ext cx="135233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3889F"/>
                </a:solidFill>
                <a:effectLst/>
                <a:uLnTx/>
                <a:uFillTx/>
                <a:latin typeface="Corbel" panose="020B0503020204020204" pitchFamily="34" charset="0"/>
                <a:ea typeface="+mn-ea"/>
                <a:cs typeface="Arial" panose="020B0604020202020204" pitchFamily="34" charset="0"/>
              </a:rPr>
              <a:t>row buffer</a:t>
            </a:r>
          </a:p>
        </p:txBody>
      </p:sp>
      <p:sp>
        <p:nvSpPr>
          <p:cNvPr id="70" name="Rectangle 69">
            <a:extLst>
              <a:ext uri="{FF2B5EF4-FFF2-40B4-BE49-F238E27FC236}">
                <a16:creationId xmlns:a16="http://schemas.microsoft.com/office/drawing/2014/main" id="{4F87D1AE-C9E8-030A-A3DD-CE41E1CA8BC8}"/>
              </a:ext>
            </a:extLst>
          </p:cNvPr>
          <p:cNvSpPr/>
          <p:nvPr/>
        </p:nvSpPr>
        <p:spPr>
          <a:xfrm>
            <a:off x="0" y="629616"/>
            <a:ext cx="2716306" cy="5826540"/>
          </a:xfrm>
          <a:prstGeom prst="rect">
            <a:avLst/>
          </a:prstGeom>
          <a:solidFill>
            <a:srgbClr val="FFFD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ounded Rectangle 64">
            <a:extLst>
              <a:ext uri="{FF2B5EF4-FFF2-40B4-BE49-F238E27FC236}">
                <a16:creationId xmlns:a16="http://schemas.microsoft.com/office/drawing/2014/main" id="{8FFE4315-EE8D-144A-008D-8DCDDE3CFCC3}"/>
              </a:ext>
            </a:extLst>
          </p:cNvPr>
          <p:cNvSpPr/>
          <p:nvPr/>
        </p:nvSpPr>
        <p:spPr>
          <a:xfrm>
            <a:off x="96426" y="736537"/>
            <a:ext cx="2519027" cy="107971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4F55892D-F829-1FC6-94CF-7204C63F8EB6}"/>
              </a:ext>
            </a:extLst>
          </p:cNvPr>
          <p:cNvCxnSpPr>
            <a:cxnSpLocks/>
          </p:cNvCxnSpPr>
          <p:nvPr/>
        </p:nvCxnSpPr>
        <p:spPr>
          <a:xfrm rot="5400000" flipH="1">
            <a:off x="5029723" y="3293047"/>
            <a:ext cx="0"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E65ADB8B-E7D5-CC71-7D28-06DEDEE97FE9}"/>
              </a:ext>
            </a:extLst>
          </p:cNvPr>
          <p:cNvCxnSpPr>
            <a:cxnSpLocks/>
          </p:cNvCxnSpPr>
          <p:nvPr/>
        </p:nvCxnSpPr>
        <p:spPr>
          <a:xfrm rot="5400000" flipH="1">
            <a:off x="5029723" y="3671983"/>
            <a:ext cx="0"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3" name="Title 1" descr=" 6">
            <a:extLst>
              <a:ext uri="{FF2B5EF4-FFF2-40B4-BE49-F238E27FC236}">
                <a16:creationId xmlns:a16="http://schemas.microsoft.com/office/drawing/2014/main" id="{225FE3A3-6745-502D-7F59-15867750339D}"/>
              </a:ext>
            </a:extLst>
          </p:cNvPr>
          <p:cNvSpPr txBox="1">
            <a:spLocks/>
          </p:cNvSpPr>
          <p:nvPr/>
        </p:nvSpPr>
        <p:spPr>
          <a:xfrm>
            <a:off x="178177" y="0"/>
            <a:ext cx="8787647" cy="704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orbel" panose="020B0503020204020204" pitchFamily="34" charset="0"/>
                <a:ea typeface="+mj-ea"/>
                <a:cs typeface="+mj-cs"/>
              </a:rPr>
              <a:t>In-DRAM pLUTo LUT Query: Setup</a:t>
            </a:r>
          </a:p>
        </p:txBody>
      </p:sp>
      <p:sp>
        <p:nvSpPr>
          <p:cNvPr id="7" name="Slide Number Placeholder 6">
            <a:extLst>
              <a:ext uri="{FF2B5EF4-FFF2-40B4-BE49-F238E27FC236}">
                <a16:creationId xmlns:a16="http://schemas.microsoft.com/office/drawing/2014/main" id="{BFC4D882-EE1D-5CC0-E0E4-710C3B18C93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EAB76D-489F-BC47-AE8A-9A4958F60173}" type="slidenum">
              <a:rPr kumimoji="0" lang="en-CH" sz="1400" b="0" i="0" u="none" strike="noStrike" kern="1200" cap="none" spc="0" normalizeH="0" baseline="0" noProof="0" smtClean="0">
                <a:ln>
                  <a:noFill/>
                </a:ln>
                <a:solidFill>
                  <a:prstClr val="white">
                    <a:lumMod val="65000"/>
                  </a:prstClr>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CH" sz="1400" b="0" i="0" u="none" strike="noStrike" kern="1200" cap="none" spc="0" normalizeH="0" baseline="0" noProof="0">
              <a:ln>
                <a:noFill/>
              </a:ln>
              <a:solidFill>
                <a:prstClr val="white">
                  <a:lumMod val="65000"/>
                </a:prstClr>
              </a:solidFill>
              <a:effectLst/>
              <a:uLnTx/>
              <a:uFillTx/>
              <a:latin typeface="Corbel" panose="020B0503020204020204" pitchFamily="34" charset="0"/>
              <a:ea typeface="+mn-ea"/>
              <a:cs typeface="+mn-cs"/>
            </a:endParaRPr>
          </a:p>
        </p:txBody>
      </p:sp>
      <p:cxnSp>
        <p:nvCxnSpPr>
          <p:cNvPr id="4" name="Straight Connector 3">
            <a:extLst>
              <a:ext uri="{FF2B5EF4-FFF2-40B4-BE49-F238E27FC236}">
                <a16:creationId xmlns:a16="http://schemas.microsoft.com/office/drawing/2014/main" id="{193B17EE-D4CE-E933-0A10-8DE0F4AE053C}"/>
              </a:ext>
            </a:extLst>
          </p:cNvPr>
          <p:cNvCxnSpPr>
            <a:cxnSpLocks/>
          </p:cNvCxnSpPr>
          <p:nvPr/>
        </p:nvCxnSpPr>
        <p:spPr>
          <a:xfrm>
            <a:off x="5515720" y="4182844"/>
            <a:ext cx="0" cy="325603"/>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DF1F5B15-D6F8-544E-2EC6-234CE9693377}"/>
              </a:ext>
            </a:extLst>
          </p:cNvPr>
          <p:cNvCxnSpPr>
            <a:cxnSpLocks/>
          </p:cNvCxnSpPr>
          <p:nvPr/>
        </p:nvCxnSpPr>
        <p:spPr>
          <a:xfrm>
            <a:off x="5965170" y="4182844"/>
            <a:ext cx="0" cy="332948"/>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BBD8907C-D053-3E28-0A5B-1508DA6E7B16}"/>
              </a:ext>
            </a:extLst>
          </p:cNvPr>
          <p:cNvCxnSpPr>
            <a:cxnSpLocks/>
          </p:cNvCxnSpPr>
          <p:nvPr/>
        </p:nvCxnSpPr>
        <p:spPr>
          <a:xfrm>
            <a:off x="6414620" y="4182805"/>
            <a:ext cx="0" cy="332948"/>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204CBF14-CE3C-D0AF-0904-EB85AA35F9B3}"/>
              </a:ext>
            </a:extLst>
          </p:cNvPr>
          <p:cNvCxnSpPr>
            <a:cxnSpLocks/>
          </p:cNvCxnSpPr>
          <p:nvPr/>
        </p:nvCxnSpPr>
        <p:spPr>
          <a:xfrm>
            <a:off x="6864069" y="4175499"/>
            <a:ext cx="0" cy="332948"/>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11" name="Rounded Rectangle 10">
            <a:extLst>
              <a:ext uri="{FF2B5EF4-FFF2-40B4-BE49-F238E27FC236}">
                <a16:creationId xmlns:a16="http://schemas.microsoft.com/office/drawing/2014/main" id="{6504418D-A90C-D6E7-1C54-18A1A7C9A1D0}"/>
              </a:ext>
            </a:extLst>
          </p:cNvPr>
          <p:cNvSpPr/>
          <p:nvPr/>
        </p:nvSpPr>
        <p:spPr>
          <a:xfrm>
            <a:off x="5192143" y="2334911"/>
            <a:ext cx="2028915" cy="1840762"/>
          </a:xfrm>
          <a:prstGeom prst="roundRect">
            <a:avLst>
              <a:gd name="adj" fmla="val 1622"/>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25000" noProof="0">
              <a:ln>
                <a:noFill/>
              </a:ln>
              <a:solidFill>
                <a:prstClr val="black"/>
              </a:solidFill>
              <a:effectLst/>
              <a:uLnTx/>
              <a:uFillTx/>
              <a:latin typeface="Corbel" panose="020B0503020204020204" pitchFamily="34" charset="0"/>
              <a:ea typeface="+mn-ea"/>
              <a:cs typeface="Arial" panose="020B0604020202020204" pitchFamily="34" charset="0"/>
            </a:endParaRPr>
          </a:p>
        </p:txBody>
      </p:sp>
      <p:sp>
        <p:nvSpPr>
          <p:cNvPr id="13" name="Rounded Rectangle 12">
            <a:extLst>
              <a:ext uri="{FF2B5EF4-FFF2-40B4-BE49-F238E27FC236}">
                <a16:creationId xmlns:a16="http://schemas.microsoft.com/office/drawing/2014/main" id="{D69C4F41-50ED-CF54-644A-2ED316781EF1}"/>
              </a:ext>
            </a:extLst>
          </p:cNvPr>
          <p:cNvSpPr/>
          <p:nvPr/>
        </p:nvSpPr>
        <p:spPr>
          <a:xfrm rot="5400000">
            <a:off x="5898769" y="3790738"/>
            <a:ext cx="582102" cy="2028912"/>
          </a:xfrm>
          <a:prstGeom prst="roundRect">
            <a:avLst/>
          </a:prstGeom>
          <a:pattFill prst="wdUpDiag">
            <a:fgClr>
              <a:srgbClr val="BBAECA"/>
            </a:fgClr>
            <a:bgClr>
              <a:srgbClr val="DFCFF0"/>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pSp>
        <p:nvGrpSpPr>
          <p:cNvPr id="16" name="Group 15">
            <a:extLst>
              <a:ext uri="{FF2B5EF4-FFF2-40B4-BE49-F238E27FC236}">
                <a16:creationId xmlns:a16="http://schemas.microsoft.com/office/drawing/2014/main" id="{5B03AEA4-1D6D-2A02-F28E-1BE0E4D10B9C}"/>
              </a:ext>
            </a:extLst>
          </p:cNvPr>
          <p:cNvGrpSpPr/>
          <p:nvPr/>
        </p:nvGrpSpPr>
        <p:grpSpPr>
          <a:xfrm>
            <a:off x="5408073" y="5120617"/>
            <a:ext cx="173332" cy="648969"/>
            <a:chOff x="2521758" y="3054797"/>
            <a:chExt cx="64008" cy="188069"/>
          </a:xfrm>
        </p:grpSpPr>
        <p:cxnSp>
          <p:nvCxnSpPr>
            <p:cNvPr id="29" name="Straight Connector 28">
              <a:extLst>
                <a:ext uri="{FF2B5EF4-FFF2-40B4-BE49-F238E27FC236}">
                  <a16:creationId xmlns:a16="http://schemas.microsoft.com/office/drawing/2014/main" id="{56411DE6-322D-76E3-294D-9E5A2FA79FF8}"/>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6001E9C3-356E-AE87-FFA4-05FFDFC51AF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6291C3A9-C7BF-6832-8EBF-7A977669D976}"/>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7" name="Group 16">
            <a:extLst>
              <a:ext uri="{FF2B5EF4-FFF2-40B4-BE49-F238E27FC236}">
                <a16:creationId xmlns:a16="http://schemas.microsoft.com/office/drawing/2014/main" id="{FDD767DD-4EAE-2CA4-A7CE-A5CF80FEF08C}"/>
              </a:ext>
            </a:extLst>
          </p:cNvPr>
          <p:cNvGrpSpPr/>
          <p:nvPr/>
        </p:nvGrpSpPr>
        <p:grpSpPr>
          <a:xfrm>
            <a:off x="5837030" y="5109582"/>
            <a:ext cx="173332" cy="648969"/>
            <a:chOff x="2521758" y="3054797"/>
            <a:chExt cx="64008" cy="188069"/>
          </a:xfrm>
        </p:grpSpPr>
        <p:cxnSp>
          <p:nvCxnSpPr>
            <p:cNvPr id="26" name="Straight Connector 25">
              <a:extLst>
                <a:ext uri="{FF2B5EF4-FFF2-40B4-BE49-F238E27FC236}">
                  <a16:creationId xmlns:a16="http://schemas.microsoft.com/office/drawing/2014/main" id="{E2764FA7-945D-6ACC-4476-AB0E702C8F95}"/>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7" name="Straight Connector 26">
              <a:extLst>
                <a:ext uri="{FF2B5EF4-FFF2-40B4-BE49-F238E27FC236}">
                  <a16:creationId xmlns:a16="http://schemas.microsoft.com/office/drawing/2014/main" id="{9DA23700-D9EA-5D46-34FC-D8C81067954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8" name="Straight Connector 27">
              <a:extLst>
                <a:ext uri="{FF2B5EF4-FFF2-40B4-BE49-F238E27FC236}">
                  <a16:creationId xmlns:a16="http://schemas.microsoft.com/office/drawing/2014/main" id="{65F5F5EB-C469-F183-795C-3CF3D5200AE9}"/>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8" name="Group 17">
            <a:extLst>
              <a:ext uri="{FF2B5EF4-FFF2-40B4-BE49-F238E27FC236}">
                <a16:creationId xmlns:a16="http://schemas.microsoft.com/office/drawing/2014/main" id="{5C2F244F-AD02-F297-C498-C497F46F443E}"/>
              </a:ext>
            </a:extLst>
          </p:cNvPr>
          <p:cNvGrpSpPr/>
          <p:nvPr/>
        </p:nvGrpSpPr>
        <p:grpSpPr>
          <a:xfrm>
            <a:off x="6248380" y="5108314"/>
            <a:ext cx="173332" cy="648969"/>
            <a:chOff x="2521758" y="3054797"/>
            <a:chExt cx="64008" cy="188069"/>
          </a:xfrm>
        </p:grpSpPr>
        <p:cxnSp>
          <p:nvCxnSpPr>
            <p:cNvPr id="23" name="Straight Connector 22">
              <a:extLst>
                <a:ext uri="{FF2B5EF4-FFF2-40B4-BE49-F238E27FC236}">
                  <a16:creationId xmlns:a16="http://schemas.microsoft.com/office/drawing/2014/main" id="{9F9C2302-8BFC-2113-6E2C-ACFF464016E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7FE804DF-ACC9-5681-9141-E12E98F04E3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011A845C-4B36-622D-79D2-2EEC712480E0}"/>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9" name="Group 18">
            <a:extLst>
              <a:ext uri="{FF2B5EF4-FFF2-40B4-BE49-F238E27FC236}">
                <a16:creationId xmlns:a16="http://schemas.microsoft.com/office/drawing/2014/main" id="{D60879E2-DF9F-933F-7EBD-BAA733433234}"/>
              </a:ext>
            </a:extLst>
          </p:cNvPr>
          <p:cNvGrpSpPr/>
          <p:nvPr/>
        </p:nvGrpSpPr>
        <p:grpSpPr>
          <a:xfrm>
            <a:off x="6672336" y="5120617"/>
            <a:ext cx="173332" cy="648969"/>
            <a:chOff x="2521758" y="3054797"/>
            <a:chExt cx="64008" cy="188069"/>
          </a:xfrm>
        </p:grpSpPr>
        <p:cxnSp>
          <p:nvCxnSpPr>
            <p:cNvPr id="20" name="Straight Connector 19">
              <a:extLst>
                <a:ext uri="{FF2B5EF4-FFF2-40B4-BE49-F238E27FC236}">
                  <a16:creationId xmlns:a16="http://schemas.microsoft.com/office/drawing/2014/main" id="{98070522-1F0D-F9D0-1868-64E7D1BD153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1" name="Straight Connector 20">
              <a:extLst>
                <a:ext uri="{FF2B5EF4-FFF2-40B4-BE49-F238E27FC236}">
                  <a16:creationId xmlns:a16="http://schemas.microsoft.com/office/drawing/2014/main" id="{A7BC7AE7-4BBB-BD85-E12B-FD544420F3F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8B1EFA1E-657A-E290-1E60-D94A0BF19A73}"/>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sp>
        <p:nvSpPr>
          <p:cNvPr id="33" name="Rounded Rectangle 32">
            <a:extLst>
              <a:ext uri="{FF2B5EF4-FFF2-40B4-BE49-F238E27FC236}">
                <a16:creationId xmlns:a16="http://schemas.microsoft.com/office/drawing/2014/main" id="{0C60ECAA-E984-0339-82FC-E5B0B4C5608E}"/>
              </a:ext>
            </a:extLst>
          </p:cNvPr>
          <p:cNvSpPr/>
          <p:nvPr/>
        </p:nvSpPr>
        <p:spPr>
          <a:xfrm rot="5400000">
            <a:off x="5897652" y="5047299"/>
            <a:ext cx="584335" cy="2028912"/>
          </a:xfrm>
          <a:prstGeom prst="round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4" name="Table 275">
            <a:extLst>
              <a:ext uri="{FF2B5EF4-FFF2-40B4-BE49-F238E27FC236}">
                <a16:creationId xmlns:a16="http://schemas.microsoft.com/office/drawing/2014/main" id="{91C1B412-F7C0-9BF4-466A-716D27FABB97}"/>
              </a:ext>
            </a:extLst>
          </p:cNvPr>
          <p:cNvGraphicFramePr>
            <a:graphicFrameLocks noGrp="1"/>
          </p:cNvGraphicFramePr>
          <p:nvPr/>
        </p:nvGraphicFramePr>
        <p:xfrm>
          <a:off x="5292522" y="4591707"/>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35" name="Rounded Rectangle 34">
            <a:extLst>
              <a:ext uri="{FF2B5EF4-FFF2-40B4-BE49-F238E27FC236}">
                <a16:creationId xmlns:a16="http://schemas.microsoft.com/office/drawing/2014/main" id="{5853E33A-0C10-F411-BD05-35B1A76C00B3}"/>
              </a:ext>
            </a:extLst>
          </p:cNvPr>
          <p:cNvSpPr/>
          <p:nvPr/>
        </p:nvSpPr>
        <p:spPr>
          <a:xfrm rot="5400000">
            <a:off x="5909541" y="170856"/>
            <a:ext cx="579239" cy="2014040"/>
          </a:xfrm>
          <a:prstGeom prst="roundRect">
            <a:avLst/>
          </a:prstGeom>
          <a:solidFill>
            <a:srgbClr val="E4D9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6" name="Table 275">
            <a:extLst>
              <a:ext uri="{FF2B5EF4-FFF2-40B4-BE49-F238E27FC236}">
                <a16:creationId xmlns:a16="http://schemas.microsoft.com/office/drawing/2014/main" id="{28DFCE45-3B33-AE43-69DA-C1AF5E3FC3E2}"/>
              </a:ext>
            </a:extLst>
          </p:cNvPr>
          <p:cNvGraphicFramePr>
            <a:graphicFrameLocks noGrp="1"/>
          </p:cNvGraphicFramePr>
          <p:nvPr/>
        </p:nvGraphicFramePr>
        <p:xfrm>
          <a:off x="5301890" y="994064"/>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0</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cxnSp>
        <p:nvCxnSpPr>
          <p:cNvPr id="37" name="Elbow Connector 36">
            <a:extLst>
              <a:ext uri="{FF2B5EF4-FFF2-40B4-BE49-F238E27FC236}">
                <a16:creationId xmlns:a16="http://schemas.microsoft.com/office/drawing/2014/main" id="{8F539379-865B-D64A-C423-25BD1E83EAE5}"/>
              </a:ext>
            </a:extLst>
          </p:cNvPr>
          <p:cNvCxnSpPr>
            <a:cxnSpLocks/>
          </p:cNvCxnSpPr>
          <p:nvPr/>
        </p:nvCxnSpPr>
        <p:spPr>
          <a:xfrm rot="10800000" flipH="1" flipV="1">
            <a:off x="7211141" y="1924870"/>
            <a:ext cx="4" cy="3566160"/>
          </a:xfrm>
          <a:prstGeom prst="bentConnector3">
            <a:avLst>
              <a:gd name="adj1" fmla="val 12220150000"/>
            </a:avLst>
          </a:prstGeom>
          <a:ln w="38100">
            <a:solidFill>
              <a:schemeClr val="accent4"/>
            </a:solidFill>
            <a:prstDash val="sysDot"/>
            <a:tailEnd type="triangle" w="med" len="sm"/>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5EA5FF2D-CA4D-044D-5240-D82BF10A85FD}"/>
              </a:ext>
            </a:extLst>
          </p:cNvPr>
          <p:cNvSpPr/>
          <p:nvPr/>
        </p:nvSpPr>
        <p:spPr>
          <a:xfrm rot="5400000">
            <a:off x="5907630" y="920136"/>
            <a:ext cx="579240" cy="2014044"/>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cxnSp>
        <p:nvCxnSpPr>
          <p:cNvPr id="43" name="Elbow Connector 42">
            <a:extLst>
              <a:ext uri="{FF2B5EF4-FFF2-40B4-BE49-F238E27FC236}">
                <a16:creationId xmlns:a16="http://schemas.microsoft.com/office/drawing/2014/main" id="{8FB6C1BA-5F10-4A6C-405D-0DC1EEA2377F}"/>
              </a:ext>
            </a:extLst>
          </p:cNvPr>
          <p:cNvCxnSpPr>
            <a:cxnSpLocks/>
            <a:stCxn id="48" idx="3"/>
            <a:endCxn id="41" idx="2"/>
          </p:cNvCxnSpPr>
          <p:nvPr/>
        </p:nvCxnSpPr>
        <p:spPr>
          <a:xfrm rot="5400000" flipH="1" flipV="1">
            <a:off x="4745177" y="1952206"/>
            <a:ext cx="470099" cy="420004"/>
          </a:xfrm>
          <a:prstGeom prst="bentConnector2">
            <a:avLst/>
          </a:prstGeom>
          <a:ln w="38100">
            <a:solidFill>
              <a:srgbClr val="C00000"/>
            </a:solidFill>
            <a:prstDash val="sysDot"/>
            <a:tailEnd type="triangle" w="med" len="sm"/>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9C1CC0F-521D-7468-5B21-5D065B5C0AAC}"/>
              </a:ext>
            </a:extLst>
          </p:cNvPr>
          <p:cNvCxnSpPr>
            <a:cxnSpLocks/>
          </p:cNvCxnSpPr>
          <p:nvPr/>
        </p:nvCxnSpPr>
        <p:spPr>
          <a:xfrm rot="5400000" flipH="1">
            <a:off x="5027742" y="2512001"/>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46" name="Straight Connector 45">
            <a:extLst>
              <a:ext uri="{FF2B5EF4-FFF2-40B4-BE49-F238E27FC236}">
                <a16:creationId xmlns:a16="http://schemas.microsoft.com/office/drawing/2014/main" id="{A3BF5155-D76B-0F51-84F0-F9C02F239946}"/>
              </a:ext>
            </a:extLst>
          </p:cNvPr>
          <p:cNvCxnSpPr>
            <a:cxnSpLocks/>
          </p:cNvCxnSpPr>
          <p:nvPr/>
        </p:nvCxnSpPr>
        <p:spPr>
          <a:xfrm rot="5400000" flipH="1">
            <a:off x="5027743" y="28981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48" name="Rounded Rectangle 47">
            <a:extLst>
              <a:ext uri="{FF2B5EF4-FFF2-40B4-BE49-F238E27FC236}">
                <a16:creationId xmlns:a16="http://schemas.microsoft.com/office/drawing/2014/main" id="{8376977C-3282-EAB6-98E7-B196ED4F6F12}"/>
              </a:ext>
            </a:extLst>
          </p:cNvPr>
          <p:cNvSpPr/>
          <p:nvPr/>
        </p:nvSpPr>
        <p:spPr>
          <a:xfrm rot="16200000">
            <a:off x="3943110" y="3070211"/>
            <a:ext cx="1654227" cy="308319"/>
          </a:xfrm>
          <a:prstGeom prst="roundRect">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cxnSp>
        <p:nvCxnSpPr>
          <p:cNvPr id="40" name="Straight Arrow Connector 39">
            <a:extLst>
              <a:ext uri="{FF2B5EF4-FFF2-40B4-BE49-F238E27FC236}">
                <a16:creationId xmlns:a16="http://schemas.microsoft.com/office/drawing/2014/main" id="{29BE35DF-E2E1-9179-05DF-E58F667CD1C6}"/>
              </a:ext>
            </a:extLst>
          </p:cNvPr>
          <p:cNvCxnSpPr>
            <a:cxnSpLocks/>
          </p:cNvCxnSpPr>
          <p:nvPr/>
        </p:nvCxnSpPr>
        <p:spPr>
          <a:xfrm>
            <a:off x="68699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63874F1-B1FE-6D5F-7855-22E1EE847861}"/>
              </a:ext>
            </a:extLst>
          </p:cNvPr>
          <p:cNvCxnSpPr>
            <a:cxnSpLocks/>
          </p:cNvCxnSpPr>
          <p:nvPr/>
        </p:nvCxnSpPr>
        <p:spPr>
          <a:xfrm>
            <a:off x="64258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9333CE1-7BE6-2786-C4D3-1E02C6E6158E}"/>
              </a:ext>
            </a:extLst>
          </p:cNvPr>
          <p:cNvCxnSpPr>
            <a:cxnSpLocks/>
          </p:cNvCxnSpPr>
          <p:nvPr/>
        </p:nvCxnSpPr>
        <p:spPr>
          <a:xfrm>
            <a:off x="59682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4D7EFB3-2A69-80D9-0B83-2890B46C68C1}"/>
              </a:ext>
            </a:extLst>
          </p:cNvPr>
          <p:cNvCxnSpPr>
            <a:cxnSpLocks/>
          </p:cNvCxnSpPr>
          <p:nvPr/>
        </p:nvCxnSpPr>
        <p:spPr>
          <a:xfrm>
            <a:off x="55241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2" name="Table 275">
            <a:extLst>
              <a:ext uri="{FF2B5EF4-FFF2-40B4-BE49-F238E27FC236}">
                <a16:creationId xmlns:a16="http://schemas.microsoft.com/office/drawing/2014/main" id="{F33BC4AD-3B1B-2EF3-C96B-80CD4D672F26}"/>
              </a:ext>
            </a:extLst>
          </p:cNvPr>
          <p:cNvGraphicFramePr>
            <a:graphicFrameLocks noGrp="1"/>
          </p:cNvGraphicFramePr>
          <p:nvPr/>
        </p:nvGraphicFramePr>
        <p:xfrm>
          <a:off x="5289835" y="5836646"/>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6" name="Rectangle 5">
            <a:extLst>
              <a:ext uri="{FF2B5EF4-FFF2-40B4-BE49-F238E27FC236}">
                <a16:creationId xmlns:a16="http://schemas.microsoft.com/office/drawing/2014/main" id="{A24D5187-9386-EE2D-06AA-276EFF556DC4}"/>
              </a:ext>
            </a:extLst>
          </p:cNvPr>
          <p:cNvSpPr>
            <a:spLocks/>
          </p:cNvSpPr>
          <p:nvPr/>
        </p:nvSpPr>
        <p:spPr>
          <a:xfrm>
            <a:off x="5304367" y="1728351"/>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15" name="Rectangle 14">
            <a:extLst>
              <a:ext uri="{FF2B5EF4-FFF2-40B4-BE49-F238E27FC236}">
                <a16:creationId xmlns:a16="http://schemas.microsoft.com/office/drawing/2014/main" id="{8F0AB727-4535-4F51-A029-2FF715B1BB4F}"/>
              </a:ext>
            </a:extLst>
          </p:cNvPr>
          <p:cNvSpPr/>
          <p:nvPr/>
        </p:nvSpPr>
        <p:spPr>
          <a:xfrm>
            <a:off x="5770841"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30" name="Rectangle 29">
            <a:extLst>
              <a:ext uri="{FF2B5EF4-FFF2-40B4-BE49-F238E27FC236}">
                <a16:creationId xmlns:a16="http://schemas.microsoft.com/office/drawing/2014/main" id="{58E8DFCC-D41E-B4DC-0E11-DDBA39AF97F5}"/>
              </a:ext>
            </a:extLst>
          </p:cNvPr>
          <p:cNvSpPr/>
          <p:nvPr/>
        </p:nvSpPr>
        <p:spPr>
          <a:xfrm>
            <a:off x="6237315"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38" name="Rectangle 37">
            <a:extLst>
              <a:ext uri="{FF2B5EF4-FFF2-40B4-BE49-F238E27FC236}">
                <a16:creationId xmlns:a16="http://schemas.microsoft.com/office/drawing/2014/main" id="{6606B0FB-9FD3-1633-090F-A442DDBC5782}"/>
              </a:ext>
            </a:extLst>
          </p:cNvPr>
          <p:cNvSpPr/>
          <p:nvPr/>
        </p:nvSpPr>
        <p:spPr>
          <a:xfrm>
            <a:off x="6703788"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47" name="TextBox 46">
            <a:extLst>
              <a:ext uri="{FF2B5EF4-FFF2-40B4-BE49-F238E27FC236}">
                <a16:creationId xmlns:a16="http://schemas.microsoft.com/office/drawing/2014/main" id="{48209F93-C678-77FE-0741-880FAEA05260}"/>
              </a:ext>
            </a:extLst>
          </p:cNvPr>
          <p:cNvSpPr txBox="1"/>
          <p:nvPr/>
        </p:nvSpPr>
        <p:spPr>
          <a:xfrm>
            <a:off x="234762" y="5148517"/>
            <a:ext cx="2245127"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input vector</a:t>
            </a:r>
          </a:p>
        </p:txBody>
      </p:sp>
      <p:graphicFrame>
        <p:nvGraphicFramePr>
          <p:cNvPr id="50" name="Table 275">
            <a:extLst>
              <a:ext uri="{FF2B5EF4-FFF2-40B4-BE49-F238E27FC236}">
                <a16:creationId xmlns:a16="http://schemas.microsoft.com/office/drawing/2014/main" id="{F4FAEFC2-F020-2F17-D28B-888C8568909C}"/>
              </a:ext>
            </a:extLst>
          </p:cNvPr>
          <p:cNvGraphicFramePr>
            <a:graphicFrameLocks noGrp="1"/>
          </p:cNvGraphicFramePr>
          <p:nvPr/>
        </p:nvGraphicFramePr>
        <p:xfrm>
          <a:off x="426103" y="2000679"/>
          <a:ext cx="1854538" cy="2194560"/>
        </p:xfrm>
        <a:graphic>
          <a:graphicData uri="http://schemas.openxmlformats.org/drawingml/2006/table">
            <a:tbl>
              <a:tblPr firstRow="1" bandRow="1">
                <a:tableStyleId>{5940675A-B579-460E-94D1-54222C63F5DA}</a:tableStyleId>
              </a:tblPr>
              <a:tblGrid>
                <a:gridCol w="560388">
                  <a:extLst>
                    <a:ext uri="{9D8B030D-6E8A-4147-A177-3AD203B41FA5}">
                      <a16:colId xmlns:a16="http://schemas.microsoft.com/office/drawing/2014/main" val="1193322599"/>
                    </a:ext>
                  </a:extLst>
                </a:gridCol>
                <a:gridCol w="816943">
                  <a:extLst>
                    <a:ext uri="{9D8B030D-6E8A-4147-A177-3AD203B41FA5}">
                      <a16:colId xmlns:a16="http://schemas.microsoft.com/office/drawing/2014/main" val="4227494446"/>
                    </a:ext>
                  </a:extLst>
                </a:gridCol>
                <a:gridCol w="477207">
                  <a:extLst>
                    <a:ext uri="{9D8B030D-6E8A-4147-A177-3AD203B41FA5}">
                      <a16:colId xmlns:a16="http://schemas.microsoft.com/office/drawing/2014/main" val="468283467"/>
                    </a:ext>
                  </a:extLst>
                </a:gridCol>
              </a:tblGrid>
              <a:tr h="270417">
                <a:tc>
                  <a:txBody>
                    <a:bodyPr/>
                    <a:lstStyle/>
                    <a:p>
                      <a:pPr algn="ctr"/>
                      <a:endParaRPr lang="en-US" sz="1800" b="0" i="0">
                        <a:latin typeface="Corbel" panose="020B0503020204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b="0" i="0">
                          <a:latin typeface="Corbel" panose="020B0503020204020204" pitchFamily="34" charset="0"/>
                          <a:cs typeface="Arial" panose="020B0604020202020204" pitchFamily="34" charset="0"/>
                        </a:rPr>
                        <a:t>Prime numbers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r>
                        <a:rPr lang="en-US" sz="1000">
                          <a:latin typeface="Arial" panose="020B0604020202020204" pitchFamily="34" charset="0"/>
                          <a:cs typeface="Arial" panose="020B0604020202020204" pitchFamily="34" charset="0"/>
                        </a:rPr>
                        <a:t>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0">
                <a:tc>
                  <a:txBody>
                    <a:bodyPr/>
                    <a:lstStyle/>
                    <a:p>
                      <a:pPr algn="ctr"/>
                      <a:r>
                        <a:rPr lang="en-US" sz="1800" b="0" i="0">
                          <a:latin typeface="Corbel" panose="020B0503020204020204" pitchFamily="34" charset="0"/>
                          <a:cs typeface="Arial" panose="020B0604020202020204" pitchFamily="34" charset="0"/>
                        </a:rPr>
                        <a:t>LUT</a:t>
                      </a:r>
                    </a:p>
                    <a:p>
                      <a:pPr algn="ctr"/>
                      <a:r>
                        <a:rPr lang="en-US" sz="1800" b="0" i="0">
                          <a:latin typeface="Corbel" panose="020B0503020204020204" pitchFamily="34" charset="0"/>
                          <a:cs typeface="Arial" panose="020B0604020202020204" pitchFamily="34" charset="0"/>
                        </a:rPr>
                        <a:t>index</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err="1">
                          <a:latin typeface="Corbel" panose="020B0503020204020204" pitchFamily="34" charset="0"/>
                          <a:cs typeface="Arial" panose="020B0604020202020204" pitchFamily="34" charset="0"/>
                        </a:rPr>
                        <a:t>i</a:t>
                      </a:r>
                      <a:endParaRPr lang="en-US" sz="1800" b="0" i="0">
                        <a:latin typeface="Corbel" panose="020B0503020204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f(</a:t>
                      </a:r>
                      <a:r>
                        <a:rPr lang="en-US" sz="1800" b="0" i="0" err="1">
                          <a:latin typeface="Corbel" panose="020B0503020204020204" pitchFamily="34" charset="0"/>
                          <a:cs typeface="Arial" panose="020B0604020202020204" pitchFamily="34" charset="0"/>
                        </a:rPr>
                        <a:t>i</a:t>
                      </a:r>
                      <a:r>
                        <a:rPr lang="en-US" sz="1800" b="0" i="0">
                          <a:latin typeface="Corbel" panose="020B0503020204020204" pitchFamily="34"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1</a:t>
                      </a:r>
                      <a:r>
                        <a:rPr lang="en-US" sz="1800" b="0" i="0" baseline="30000">
                          <a:latin typeface="Corbel" panose="020B0503020204020204" pitchFamily="34" charset="0"/>
                          <a:cs typeface="Arial" panose="020B0604020202020204" pitchFamily="34" charset="0"/>
                        </a:rPr>
                        <a:t>st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1351085"/>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2</a:t>
                      </a:r>
                      <a:r>
                        <a:rPr lang="en-US" sz="1800" b="0" i="0" baseline="30000">
                          <a:solidFill>
                            <a:schemeClr val="tx1"/>
                          </a:solidFill>
                          <a:latin typeface="Corbel" panose="020B0503020204020204" pitchFamily="34" charset="0"/>
                          <a:cs typeface="Arial" panose="020B0604020202020204" pitchFamily="34" charset="0"/>
                        </a:rPr>
                        <a:t>nd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8754334"/>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3</a:t>
                      </a:r>
                      <a:r>
                        <a:rPr lang="en-US" sz="1800" b="0" i="0" baseline="30000">
                          <a:latin typeface="Corbel" panose="020B0503020204020204" pitchFamily="34" charset="0"/>
                          <a:cs typeface="Arial" panose="020B0604020202020204" pitchFamily="34" charset="0"/>
                        </a:rPr>
                        <a:t>rd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64916830"/>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4</a:t>
                      </a:r>
                      <a:r>
                        <a:rPr lang="en-US" sz="1800" b="0" i="0" baseline="30000">
                          <a:latin typeface="Corbel" panose="020B0503020204020204" pitchFamily="34" charset="0"/>
                          <a:cs typeface="Arial" panose="020B0604020202020204" pitchFamily="34" charset="0"/>
                        </a:rPr>
                        <a:t>th</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6069710"/>
                  </a:ext>
                </a:extLst>
              </a:tr>
            </a:tbl>
          </a:graphicData>
        </a:graphic>
      </p:graphicFrame>
      <p:graphicFrame>
        <p:nvGraphicFramePr>
          <p:cNvPr id="52" name="Table 275">
            <a:extLst>
              <a:ext uri="{FF2B5EF4-FFF2-40B4-BE49-F238E27FC236}">
                <a16:creationId xmlns:a16="http://schemas.microsoft.com/office/drawing/2014/main" id="{D03E7150-1EF3-DD7E-1AAE-429CCC880DF9}"/>
              </a:ext>
            </a:extLst>
          </p:cNvPr>
          <p:cNvGraphicFramePr>
            <a:graphicFrameLocks noGrp="1"/>
          </p:cNvGraphicFramePr>
          <p:nvPr/>
        </p:nvGraphicFramePr>
        <p:xfrm>
          <a:off x="419382" y="4801677"/>
          <a:ext cx="1863744" cy="384881"/>
        </p:xfrm>
        <a:graphic>
          <a:graphicData uri="http://schemas.openxmlformats.org/drawingml/2006/table">
            <a:tbl>
              <a:tblPr firstRow="1" bandRow="1">
                <a:tableStyleId>{5940675A-B579-460E-94D1-54222C63F5DA}</a:tableStyleId>
              </a:tblPr>
              <a:tblGrid>
                <a:gridCol w="465936">
                  <a:extLst>
                    <a:ext uri="{9D8B030D-6E8A-4147-A177-3AD203B41FA5}">
                      <a16:colId xmlns:a16="http://schemas.microsoft.com/office/drawing/2014/main" val="4227494446"/>
                    </a:ext>
                  </a:extLst>
                </a:gridCol>
                <a:gridCol w="465936">
                  <a:extLst>
                    <a:ext uri="{9D8B030D-6E8A-4147-A177-3AD203B41FA5}">
                      <a16:colId xmlns:a16="http://schemas.microsoft.com/office/drawing/2014/main" val="468283467"/>
                    </a:ext>
                  </a:extLst>
                </a:gridCol>
                <a:gridCol w="465936">
                  <a:extLst>
                    <a:ext uri="{9D8B030D-6E8A-4147-A177-3AD203B41FA5}">
                      <a16:colId xmlns:a16="http://schemas.microsoft.com/office/drawing/2014/main" val="3823604040"/>
                    </a:ext>
                  </a:extLst>
                </a:gridCol>
                <a:gridCol w="465936">
                  <a:extLst>
                    <a:ext uri="{9D8B030D-6E8A-4147-A177-3AD203B41FA5}">
                      <a16:colId xmlns:a16="http://schemas.microsoft.com/office/drawing/2014/main" val="3652080883"/>
                    </a:ext>
                  </a:extLst>
                </a:gridCol>
              </a:tblGrid>
              <a:tr h="384881">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54" name="TextBox 53">
            <a:extLst>
              <a:ext uri="{FF2B5EF4-FFF2-40B4-BE49-F238E27FC236}">
                <a16:creationId xmlns:a16="http://schemas.microsoft.com/office/drawing/2014/main" id="{0298F78F-23E2-99F4-79F3-CD12675CB412}"/>
              </a:ext>
            </a:extLst>
          </p:cNvPr>
          <p:cNvSpPr txBox="1"/>
          <p:nvPr/>
        </p:nvSpPr>
        <p:spPr>
          <a:xfrm>
            <a:off x="426103" y="4167177"/>
            <a:ext cx="1854538"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l</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ook</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u</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p </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able</a:t>
            </a:r>
          </a:p>
        </p:txBody>
      </p:sp>
      <p:sp>
        <p:nvSpPr>
          <p:cNvPr id="55" name="TextBox 54">
            <a:extLst>
              <a:ext uri="{FF2B5EF4-FFF2-40B4-BE49-F238E27FC236}">
                <a16:creationId xmlns:a16="http://schemas.microsoft.com/office/drawing/2014/main" id="{7195EE43-7896-3B0F-7D8D-A5EE61665E18}"/>
              </a:ext>
            </a:extLst>
          </p:cNvPr>
          <p:cNvSpPr txBox="1"/>
          <p:nvPr/>
        </p:nvSpPr>
        <p:spPr>
          <a:xfrm>
            <a:off x="328507" y="6078612"/>
            <a:ext cx="204201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output vector</a:t>
            </a:r>
          </a:p>
        </p:txBody>
      </p:sp>
      <p:graphicFrame>
        <p:nvGraphicFramePr>
          <p:cNvPr id="56" name="Table 275">
            <a:extLst>
              <a:ext uri="{FF2B5EF4-FFF2-40B4-BE49-F238E27FC236}">
                <a16:creationId xmlns:a16="http://schemas.microsoft.com/office/drawing/2014/main" id="{42AC9FCD-CC4B-AED2-A9FC-1476D069C04D}"/>
              </a:ext>
            </a:extLst>
          </p:cNvPr>
          <p:cNvGraphicFramePr>
            <a:graphicFrameLocks noGrp="1"/>
          </p:cNvGraphicFramePr>
          <p:nvPr/>
        </p:nvGraphicFramePr>
        <p:xfrm>
          <a:off x="419382" y="5745220"/>
          <a:ext cx="1863740" cy="384881"/>
        </p:xfrm>
        <a:graphic>
          <a:graphicData uri="http://schemas.openxmlformats.org/drawingml/2006/table">
            <a:tbl>
              <a:tblPr firstRow="1" bandRow="1">
                <a:tableStyleId>{5940675A-B579-460E-94D1-54222C63F5DA}</a:tableStyleId>
              </a:tblPr>
              <a:tblGrid>
                <a:gridCol w="465935">
                  <a:extLst>
                    <a:ext uri="{9D8B030D-6E8A-4147-A177-3AD203B41FA5}">
                      <a16:colId xmlns:a16="http://schemas.microsoft.com/office/drawing/2014/main" val="4227494446"/>
                    </a:ext>
                  </a:extLst>
                </a:gridCol>
                <a:gridCol w="465935">
                  <a:extLst>
                    <a:ext uri="{9D8B030D-6E8A-4147-A177-3AD203B41FA5}">
                      <a16:colId xmlns:a16="http://schemas.microsoft.com/office/drawing/2014/main" val="468283467"/>
                    </a:ext>
                  </a:extLst>
                </a:gridCol>
                <a:gridCol w="465935">
                  <a:extLst>
                    <a:ext uri="{9D8B030D-6E8A-4147-A177-3AD203B41FA5}">
                      <a16:colId xmlns:a16="http://schemas.microsoft.com/office/drawing/2014/main" val="3823604040"/>
                    </a:ext>
                  </a:extLst>
                </a:gridCol>
                <a:gridCol w="465935">
                  <a:extLst>
                    <a:ext uri="{9D8B030D-6E8A-4147-A177-3AD203B41FA5}">
                      <a16:colId xmlns:a16="http://schemas.microsoft.com/office/drawing/2014/main" val="3652080883"/>
                    </a:ext>
                  </a:extLst>
                </a:gridCol>
              </a:tblGrid>
              <a:tr h="384881">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64" name="TextBox 63">
            <a:extLst>
              <a:ext uri="{FF2B5EF4-FFF2-40B4-BE49-F238E27FC236}">
                <a16:creationId xmlns:a16="http://schemas.microsoft.com/office/drawing/2014/main" id="{77C6A9F9-CFD2-BFB6-5FD1-46212866E231}"/>
              </a:ext>
            </a:extLst>
          </p:cNvPr>
          <p:cNvSpPr txBox="1"/>
          <p:nvPr/>
        </p:nvSpPr>
        <p:spPr>
          <a:xfrm>
            <a:off x="-118226" y="766965"/>
            <a:ext cx="2944440"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LUT Query: </a:t>
            </a:r>
            <a:b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b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Return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1</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st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4</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th</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prstClr val="black"/>
                </a:solidFill>
                <a:effectLst/>
                <a:uLnTx/>
                <a:uFillTx/>
                <a:latin typeface="Corbel" panose="020B0503020204020204" pitchFamily="34" charset="0"/>
                <a:ea typeface="+mn-ea"/>
                <a:cs typeface="+mn-cs"/>
              </a:rPr>
              <a:t>prime numbers</a:t>
            </a:r>
          </a:p>
        </p:txBody>
      </p:sp>
      <p:sp>
        <p:nvSpPr>
          <p:cNvPr id="71" name="TextBox 70">
            <a:extLst>
              <a:ext uri="{FF2B5EF4-FFF2-40B4-BE49-F238E27FC236}">
                <a16:creationId xmlns:a16="http://schemas.microsoft.com/office/drawing/2014/main" id="{96464DE5-8775-54F7-E800-368C864AD146}"/>
              </a:ext>
            </a:extLst>
          </p:cNvPr>
          <p:cNvSpPr txBox="1"/>
          <p:nvPr/>
        </p:nvSpPr>
        <p:spPr>
          <a:xfrm>
            <a:off x="3602360" y="807886"/>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sp>
        <p:nvSpPr>
          <p:cNvPr id="73" name="TextBox 72">
            <a:extLst>
              <a:ext uri="{FF2B5EF4-FFF2-40B4-BE49-F238E27FC236}">
                <a16:creationId xmlns:a16="http://schemas.microsoft.com/office/drawing/2014/main" id="{D7B72F86-2B91-59AA-47AC-78725EC01117}"/>
              </a:ext>
            </a:extLst>
          </p:cNvPr>
          <p:cNvSpPr txBox="1"/>
          <p:nvPr/>
        </p:nvSpPr>
        <p:spPr>
          <a:xfrm>
            <a:off x="3576104" y="5703683"/>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output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vector</a:t>
            </a:r>
          </a:p>
        </p:txBody>
      </p:sp>
      <p:sp>
        <p:nvSpPr>
          <p:cNvPr id="74" name="TextBox 73">
            <a:extLst>
              <a:ext uri="{FF2B5EF4-FFF2-40B4-BE49-F238E27FC236}">
                <a16:creationId xmlns:a16="http://schemas.microsoft.com/office/drawing/2014/main" id="{549E17C4-CCD6-4975-A244-6D40CDC6F814}"/>
              </a:ext>
            </a:extLst>
          </p:cNvPr>
          <p:cNvSpPr txBox="1"/>
          <p:nvPr/>
        </p:nvSpPr>
        <p:spPr>
          <a:xfrm>
            <a:off x="6088976" y="1531408"/>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C000"/>
                </a:solidFill>
                <a:effectLst/>
                <a:uLnTx/>
                <a:uFillTx/>
                <a:latin typeface="Corbel" panose="020B0503020204020204" pitchFamily="34" charset="0"/>
                <a:ea typeface="+mn-ea"/>
                <a:cs typeface="Arial" panose="020B0604020202020204" pitchFamily="34" charset="0"/>
              </a:rPr>
              <a:t>match logic</a:t>
            </a:r>
          </a:p>
        </p:txBody>
      </p:sp>
      <p:grpSp>
        <p:nvGrpSpPr>
          <p:cNvPr id="66" name="Group 65">
            <a:extLst>
              <a:ext uri="{FF2B5EF4-FFF2-40B4-BE49-F238E27FC236}">
                <a16:creationId xmlns:a16="http://schemas.microsoft.com/office/drawing/2014/main" id="{11BF3860-1AC5-E1C9-52AA-5866992DDDB5}"/>
              </a:ext>
            </a:extLst>
          </p:cNvPr>
          <p:cNvGrpSpPr/>
          <p:nvPr/>
        </p:nvGrpSpPr>
        <p:grpSpPr>
          <a:xfrm>
            <a:off x="4934491" y="2400162"/>
            <a:ext cx="282634" cy="1354256"/>
            <a:chOff x="4930967" y="2421934"/>
            <a:chExt cx="282634" cy="1354256"/>
          </a:xfrm>
        </p:grpSpPr>
        <p:sp>
          <p:nvSpPr>
            <p:cNvPr id="53" name="Rectangle 52">
              <a:extLst>
                <a:ext uri="{FF2B5EF4-FFF2-40B4-BE49-F238E27FC236}">
                  <a16:creationId xmlns:a16="http://schemas.microsoft.com/office/drawing/2014/main" id="{536AEF68-4F8D-2AC6-5963-B65C5A1DC41B}"/>
                </a:ext>
              </a:extLst>
            </p:cNvPr>
            <p:cNvSpPr/>
            <p:nvPr/>
          </p:nvSpPr>
          <p:spPr>
            <a:xfrm>
              <a:off x="4932026" y="2421934"/>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0</a:t>
              </a:r>
            </a:p>
          </p:txBody>
        </p:sp>
        <p:sp>
          <p:nvSpPr>
            <p:cNvPr id="57" name="Rectangle 56">
              <a:extLst>
                <a:ext uri="{FF2B5EF4-FFF2-40B4-BE49-F238E27FC236}">
                  <a16:creationId xmlns:a16="http://schemas.microsoft.com/office/drawing/2014/main" id="{86DA098B-39AD-8962-7B19-3736A2EA94E6}"/>
                </a:ext>
              </a:extLst>
            </p:cNvPr>
            <p:cNvSpPr/>
            <p:nvPr/>
          </p:nvSpPr>
          <p:spPr>
            <a:xfrm>
              <a:off x="4932026" y="2788143"/>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1</a:t>
              </a:r>
            </a:p>
          </p:txBody>
        </p:sp>
        <p:sp>
          <p:nvSpPr>
            <p:cNvPr id="58" name="Rectangle 57">
              <a:extLst>
                <a:ext uri="{FF2B5EF4-FFF2-40B4-BE49-F238E27FC236}">
                  <a16:creationId xmlns:a16="http://schemas.microsoft.com/office/drawing/2014/main" id="{AB72B783-6E44-1FA4-7DA0-48754398D662}"/>
                </a:ext>
              </a:extLst>
            </p:cNvPr>
            <p:cNvSpPr/>
            <p:nvPr/>
          </p:nvSpPr>
          <p:spPr>
            <a:xfrm>
              <a:off x="4931194" y="3178394"/>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2</a:t>
              </a:r>
            </a:p>
          </p:txBody>
        </p:sp>
        <p:sp>
          <p:nvSpPr>
            <p:cNvPr id="59" name="Rectangle 58">
              <a:extLst>
                <a:ext uri="{FF2B5EF4-FFF2-40B4-BE49-F238E27FC236}">
                  <a16:creationId xmlns:a16="http://schemas.microsoft.com/office/drawing/2014/main" id="{7C9F5BB2-A272-CDFC-7A35-F6D23BD91D96}"/>
                </a:ext>
              </a:extLst>
            </p:cNvPr>
            <p:cNvSpPr/>
            <p:nvPr/>
          </p:nvSpPr>
          <p:spPr>
            <a:xfrm>
              <a:off x="4930967" y="3527419"/>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3</a:t>
              </a:r>
            </a:p>
          </p:txBody>
        </p:sp>
      </p:grpSp>
      <p:sp>
        <p:nvSpPr>
          <p:cNvPr id="42" name="TextBox 41">
            <a:extLst>
              <a:ext uri="{FF2B5EF4-FFF2-40B4-BE49-F238E27FC236}">
                <a16:creationId xmlns:a16="http://schemas.microsoft.com/office/drawing/2014/main" id="{087481CC-B0BA-3815-A0D9-55024048AC3E}"/>
              </a:ext>
            </a:extLst>
          </p:cNvPr>
          <p:cNvSpPr txBox="1"/>
          <p:nvPr/>
        </p:nvSpPr>
        <p:spPr>
          <a:xfrm>
            <a:off x="3417163" y="2870428"/>
            <a:ext cx="1352330"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847972"/>
                </a:solidFill>
                <a:effectLst/>
                <a:uLnTx/>
                <a:uFillTx/>
                <a:latin typeface="Corbel" panose="020B0503020204020204" pitchFamily="34" charset="0"/>
                <a:ea typeface="+mn-ea"/>
                <a:cs typeface="Arial" panose="020B0604020202020204" pitchFamily="34" charset="0"/>
              </a:rPr>
              <a:t>row decoder</a:t>
            </a:r>
          </a:p>
        </p:txBody>
      </p:sp>
    </p:spTree>
    <p:extLst>
      <p:ext uri="{BB962C8B-B14F-4D97-AF65-F5344CB8AC3E}">
        <p14:creationId xmlns:p14="http://schemas.microsoft.com/office/powerpoint/2010/main" val="8906405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2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200"/>
                                        <p:tgtEl>
                                          <p:spTgt spid="7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2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0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200"/>
                                        <p:tgtEl>
                                          <p:spTgt spid="7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2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200"/>
                                        <p:tgtEl>
                                          <p:spTgt spid="45"/>
                                        </p:tgtEl>
                                      </p:cBhvr>
                                    </p:animEffect>
                                  </p:childTnLst>
                                </p:cTn>
                              </p:par>
                              <p:par>
                                <p:cTn id="33" presetID="10"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200"/>
                                        <p:tgtEl>
                                          <p:spTgt spid="4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2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2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200"/>
                                        <p:tgtEl>
                                          <p:spTgt spid="5"/>
                                        </p:tgtEl>
                                      </p:cBhvr>
                                    </p:animEffect>
                                  </p:childTnLst>
                                </p:cTn>
                              </p:par>
                              <p:par>
                                <p:cTn id="45" presetID="10" presetClass="entr" presetSubtype="0"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fade">
                                      <p:cBhvr>
                                        <p:cTn id="47" dur="200"/>
                                        <p:tgtEl>
                                          <p:spTgt spid="66"/>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200"/>
                                        <p:tgtEl>
                                          <p:spTgt spid="10"/>
                                        </p:tgtEl>
                                      </p:cBhvr>
                                    </p:animEffect>
                                  </p:childTnLst>
                                </p:cTn>
                              </p:par>
                              <p:par>
                                <p:cTn id="51" presetID="10"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200"/>
                                        <p:tgtEl>
                                          <p:spTgt spid="9"/>
                                        </p:tgtEl>
                                      </p:cBhvr>
                                    </p:animEffect>
                                  </p:childTnLst>
                                </p:cTn>
                              </p:par>
                              <p:par>
                                <p:cTn id="54" presetID="10" presetClass="entr" presetSubtype="0" fill="hold"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00"/>
                                        <p:tgtEl>
                                          <p:spTgt spid="8"/>
                                        </p:tgtEl>
                                      </p:cBhvr>
                                    </p:animEffect>
                                  </p:childTnLst>
                                </p:cTn>
                              </p:par>
                              <p:par>
                                <p:cTn id="57" presetID="10" presetClass="entr" presetSubtype="0" fill="hold"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200"/>
                                        <p:tgtEl>
                                          <p:spTgt spid="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200"/>
                                        <p:tgtEl>
                                          <p:spTgt spid="13"/>
                                        </p:tgtEl>
                                      </p:cBhvr>
                                    </p:animEffect>
                                  </p:childTnLst>
                                </p:cTn>
                              </p:par>
                              <p:par>
                                <p:cTn id="63" presetID="10"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200"/>
                                        <p:tgtEl>
                                          <p:spTgt spid="3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2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2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200"/>
                                        <p:tgtEl>
                                          <p:spTgt spid="1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200"/>
                                        <p:tgtEl>
                                          <p:spTgt spid="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200"/>
                                        <p:tgtEl>
                                          <p:spTgt spid="3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200"/>
                                        <p:tgtEl>
                                          <p:spTgt spid="3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4"/>
                                        </p:tgtEl>
                                        <p:attrNameLst>
                                          <p:attrName>style.visibility</p:attrName>
                                        </p:attrNameLst>
                                      </p:cBhvr>
                                      <p:to>
                                        <p:strVal val="visible"/>
                                      </p:to>
                                    </p:set>
                                    <p:animEffect transition="in" filter="fade">
                                      <p:cBhvr>
                                        <p:cTn id="88" dur="200"/>
                                        <p:tgtEl>
                                          <p:spTgt spid="74"/>
                                        </p:tgtEl>
                                      </p:cBhvr>
                                    </p:animEffect>
                                  </p:childTnLst>
                                </p:cTn>
                              </p:par>
                              <p:par>
                                <p:cTn id="89" presetID="10" presetClass="entr" presetSubtype="0" fill="hold" nodeType="withEffect">
                                  <p:stCondLst>
                                    <p:cond delay="0"/>
                                  </p:stCondLst>
                                  <p:childTnLst>
                                    <p:set>
                                      <p:cBhvr>
                                        <p:cTn id="90" dur="1" fill="hold">
                                          <p:stCondLst>
                                            <p:cond delay="0"/>
                                          </p:stCondLst>
                                        </p:cTn>
                                        <p:tgtEl>
                                          <p:spTgt spid="96"/>
                                        </p:tgtEl>
                                        <p:attrNameLst>
                                          <p:attrName>style.visibility</p:attrName>
                                        </p:attrNameLst>
                                      </p:cBhvr>
                                      <p:to>
                                        <p:strVal val="visible"/>
                                      </p:to>
                                    </p:set>
                                    <p:animEffect transition="in" filter="fade">
                                      <p:cBhvr>
                                        <p:cTn id="91" dur="200"/>
                                        <p:tgtEl>
                                          <p:spTgt spid="96"/>
                                        </p:tgtEl>
                                      </p:cBhvr>
                                    </p:animEffect>
                                  </p:childTnLst>
                                </p:cTn>
                              </p:par>
                              <p:par>
                                <p:cTn id="92" presetID="10" presetClass="entr" presetSubtype="0" fill="hold" nodeType="with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200"/>
                                        <p:tgtEl>
                                          <p:spTgt spid="40"/>
                                        </p:tgtEl>
                                      </p:cBhvr>
                                    </p:animEffect>
                                  </p:childTnLst>
                                </p:cTn>
                              </p:par>
                              <p:par>
                                <p:cTn id="95" presetID="10" presetClass="entr" presetSubtype="0" fill="hold" nodeType="withEffect">
                                  <p:stCondLst>
                                    <p:cond delay="0"/>
                                  </p:stCondLst>
                                  <p:childTnLst>
                                    <p:set>
                                      <p:cBhvr>
                                        <p:cTn id="96" dur="1" fill="hold">
                                          <p:stCondLst>
                                            <p:cond delay="0"/>
                                          </p:stCondLst>
                                        </p:cTn>
                                        <p:tgtEl>
                                          <p:spTgt spid="99"/>
                                        </p:tgtEl>
                                        <p:attrNameLst>
                                          <p:attrName>style.visibility</p:attrName>
                                        </p:attrNameLst>
                                      </p:cBhvr>
                                      <p:to>
                                        <p:strVal val="visible"/>
                                      </p:to>
                                    </p:set>
                                    <p:animEffect transition="in" filter="fade">
                                      <p:cBhvr>
                                        <p:cTn id="97" dur="200"/>
                                        <p:tgtEl>
                                          <p:spTgt spid="99"/>
                                        </p:tgtEl>
                                      </p:cBhvr>
                                    </p:animEffect>
                                  </p:childTnLst>
                                </p:cTn>
                              </p:par>
                              <p:par>
                                <p:cTn id="98" presetID="10" presetClass="entr" presetSubtype="0" fill="hold" nodeType="withEffect">
                                  <p:stCondLst>
                                    <p:cond delay="0"/>
                                  </p:stCondLst>
                                  <p:childTnLst>
                                    <p:set>
                                      <p:cBhvr>
                                        <p:cTn id="99" dur="1" fill="hold">
                                          <p:stCondLst>
                                            <p:cond delay="0"/>
                                          </p:stCondLst>
                                        </p:cTn>
                                        <p:tgtEl>
                                          <p:spTgt spid="100"/>
                                        </p:tgtEl>
                                        <p:attrNameLst>
                                          <p:attrName>style.visibility</p:attrName>
                                        </p:attrNameLst>
                                      </p:cBhvr>
                                      <p:to>
                                        <p:strVal val="visible"/>
                                      </p:to>
                                    </p:set>
                                    <p:animEffect transition="in" filter="fade">
                                      <p:cBhvr>
                                        <p:cTn id="100" dur="200"/>
                                        <p:tgtEl>
                                          <p:spTgt spid="10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fade">
                                      <p:cBhvr>
                                        <p:cTn id="103" dur="200"/>
                                        <p:tgtEl>
                                          <p:spTgt spid="41"/>
                                        </p:tgtEl>
                                      </p:cBhvr>
                                    </p:animEffect>
                                  </p:childTnLst>
                                </p:cTn>
                              </p:par>
                              <p:par>
                                <p:cTn id="104" presetID="10" presetClass="entr" presetSubtype="0" fill="hold"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200"/>
                                        <p:tgtEl>
                                          <p:spTgt spid="43"/>
                                        </p:tgtEl>
                                      </p:cBhvr>
                                    </p:animEffect>
                                  </p:childTnLst>
                                </p:cTn>
                              </p:par>
                              <p:par>
                                <p:cTn id="107" presetID="10" presetClass="entr" presetSubtype="0" fill="hold" nodeType="with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fade">
                                      <p:cBhvr>
                                        <p:cTn id="109" dur="200"/>
                                        <p:tgtEl>
                                          <p:spTgt spid="37"/>
                                        </p:tgtEl>
                                      </p:cBhvr>
                                    </p:animEffect>
                                  </p:childTnLst>
                                </p:cTn>
                              </p:par>
                              <p:par>
                                <p:cTn id="110" presetID="10" presetClass="entr" presetSubtype="0" fill="hold" nodeType="withEffect">
                                  <p:stCondLst>
                                    <p:cond delay="0"/>
                                  </p:stCondLst>
                                  <p:childTnLst>
                                    <p:set>
                                      <p:cBhvr>
                                        <p:cTn id="111" dur="1" fill="hold">
                                          <p:stCondLst>
                                            <p:cond delay="0"/>
                                          </p:stCondLst>
                                        </p:cTn>
                                        <p:tgtEl>
                                          <p:spTgt spid="19"/>
                                        </p:tgtEl>
                                        <p:attrNameLst>
                                          <p:attrName>style.visibility</p:attrName>
                                        </p:attrNameLst>
                                      </p:cBhvr>
                                      <p:to>
                                        <p:strVal val="visible"/>
                                      </p:to>
                                    </p:set>
                                    <p:animEffect transition="in" filter="fade">
                                      <p:cBhvr>
                                        <p:cTn id="112" dur="200"/>
                                        <p:tgtEl>
                                          <p:spTgt spid="19"/>
                                        </p:tgtEl>
                                      </p:cBhvr>
                                    </p:animEffect>
                                  </p:childTnLst>
                                </p:cTn>
                              </p:par>
                              <p:par>
                                <p:cTn id="113" presetID="10" presetClass="entr" presetSubtype="0" fill="hold" nodeType="withEffect">
                                  <p:stCondLst>
                                    <p:cond delay="0"/>
                                  </p:stCondLst>
                                  <p:childTnLst>
                                    <p:set>
                                      <p:cBhvr>
                                        <p:cTn id="114" dur="1" fill="hold">
                                          <p:stCondLst>
                                            <p:cond delay="0"/>
                                          </p:stCondLst>
                                        </p:cTn>
                                        <p:tgtEl>
                                          <p:spTgt spid="18"/>
                                        </p:tgtEl>
                                        <p:attrNameLst>
                                          <p:attrName>style.visibility</p:attrName>
                                        </p:attrNameLst>
                                      </p:cBhvr>
                                      <p:to>
                                        <p:strVal val="visible"/>
                                      </p:to>
                                    </p:set>
                                    <p:animEffect transition="in" filter="fade">
                                      <p:cBhvr>
                                        <p:cTn id="115" dur="200"/>
                                        <p:tgtEl>
                                          <p:spTgt spid="18"/>
                                        </p:tgtEl>
                                      </p:cBhvr>
                                    </p:animEffect>
                                  </p:childTnLst>
                                </p:cTn>
                              </p:par>
                              <p:par>
                                <p:cTn id="116" presetID="10" presetClass="entr" presetSubtype="0" fill="hold" nodeType="withEffect">
                                  <p:stCondLst>
                                    <p:cond delay="0"/>
                                  </p:stCondLst>
                                  <p:childTnLst>
                                    <p:set>
                                      <p:cBhvr>
                                        <p:cTn id="117" dur="1" fill="hold">
                                          <p:stCondLst>
                                            <p:cond delay="0"/>
                                          </p:stCondLst>
                                        </p:cTn>
                                        <p:tgtEl>
                                          <p:spTgt spid="17"/>
                                        </p:tgtEl>
                                        <p:attrNameLst>
                                          <p:attrName>style.visibility</p:attrName>
                                        </p:attrNameLst>
                                      </p:cBhvr>
                                      <p:to>
                                        <p:strVal val="visible"/>
                                      </p:to>
                                    </p:set>
                                    <p:animEffect transition="in" filter="fade">
                                      <p:cBhvr>
                                        <p:cTn id="118" dur="200"/>
                                        <p:tgtEl>
                                          <p:spTgt spid="17"/>
                                        </p:tgtEl>
                                      </p:cBhvr>
                                    </p:animEffect>
                                  </p:childTnLst>
                                </p:cTn>
                              </p:par>
                              <p:par>
                                <p:cTn id="119" presetID="10" presetClass="entr" presetSubtype="0" fill="hold" nodeType="withEffect">
                                  <p:stCondLst>
                                    <p:cond delay="0"/>
                                  </p:stCondLst>
                                  <p:childTnLst>
                                    <p:set>
                                      <p:cBhvr>
                                        <p:cTn id="120" dur="1" fill="hold">
                                          <p:stCondLst>
                                            <p:cond delay="0"/>
                                          </p:stCondLst>
                                        </p:cTn>
                                        <p:tgtEl>
                                          <p:spTgt spid="16"/>
                                        </p:tgtEl>
                                        <p:attrNameLst>
                                          <p:attrName>style.visibility</p:attrName>
                                        </p:attrNameLst>
                                      </p:cBhvr>
                                      <p:to>
                                        <p:strVal val="visible"/>
                                      </p:to>
                                    </p:set>
                                    <p:animEffect transition="in" filter="fade">
                                      <p:cBhvr>
                                        <p:cTn id="121"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1" grpId="0" animBg="1"/>
      <p:bldP spid="13" grpId="0" animBg="1"/>
      <p:bldP spid="33" grpId="0" animBg="1"/>
      <p:bldP spid="35" grpId="0" animBg="1"/>
      <p:bldP spid="41" grpId="0" animBg="1"/>
      <p:bldP spid="48" grpId="0" animBg="1"/>
      <p:bldP spid="6" grpId="0" animBg="1"/>
      <p:bldP spid="15" grpId="0" animBg="1"/>
      <p:bldP spid="30" grpId="0" animBg="1"/>
      <p:bldP spid="38" grpId="0" animBg="1"/>
      <p:bldP spid="71" grpId="0"/>
      <p:bldP spid="73" grpId="0"/>
      <p:bldP spid="74" grpId="0"/>
      <p:bldP spid="4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4F87D1AE-C9E8-030A-A3DD-CE41E1CA8BC8}"/>
              </a:ext>
            </a:extLst>
          </p:cNvPr>
          <p:cNvSpPr/>
          <p:nvPr/>
        </p:nvSpPr>
        <p:spPr>
          <a:xfrm>
            <a:off x="0" y="629616"/>
            <a:ext cx="2716306" cy="5826540"/>
          </a:xfrm>
          <a:prstGeom prst="rect">
            <a:avLst/>
          </a:prstGeom>
          <a:solidFill>
            <a:srgbClr val="FFFD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ounded Rectangle 64">
            <a:extLst>
              <a:ext uri="{FF2B5EF4-FFF2-40B4-BE49-F238E27FC236}">
                <a16:creationId xmlns:a16="http://schemas.microsoft.com/office/drawing/2014/main" id="{8FFE4315-EE8D-144A-008D-8DCDDE3CFCC3}"/>
              </a:ext>
            </a:extLst>
          </p:cNvPr>
          <p:cNvSpPr/>
          <p:nvPr/>
        </p:nvSpPr>
        <p:spPr>
          <a:xfrm>
            <a:off x="96426" y="736537"/>
            <a:ext cx="2519027" cy="107971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4F55892D-F829-1FC6-94CF-7204C63F8EB6}"/>
              </a:ext>
            </a:extLst>
          </p:cNvPr>
          <p:cNvCxnSpPr>
            <a:cxnSpLocks/>
          </p:cNvCxnSpPr>
          <p:nvPr/>
        </p:nvCxnSpPr>
        <p:spPr>
          <a:xfrm rot="5400000" flipH="1">
            <a:off x="5043784" y="3295028"/>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E65ADB8B-E7D5-CC71-7D28-06DEDEE97FE9}"/>
              </a:ext>
            </a:extLst>
          </p:cNvPr>
          <p:cNvCxnSpPr>
            <a:cxnSpLocks/>
          </p:cNvCxnSpPr>
          <p:nvPr/>
        </p:nvCxnSpPr>
        <p:spPr>
          <a:xfrm rot="5400000" flipH="1">
            <a:off x="5043784" y="36739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3" name="Title 1" descr=" 6">
            <a:extLst>
              <a:ext uri="{FF2B5EF4-FFF2-40B4-BE49-F238E27FC236}">
                <a16:creationId xmlns:a16="http://schemas.microsoft.com/office/drawing/2014/main" id="{225FE3A3-6745-502D-7F59-15867750339D}"/>
              </a:ext>
            </a:extLst>
          </p:cNvPr>
          <p:cNvSpPr txBox="1">
            <a:spLocks/>
          </p:cNvSpPr>
          <p:nvPr/>
        </p:nvSpPr>
        <p:spPr>
          <a:xfrm>
            <a:off x="178177" y="0"/>
            <a:ext cx="8787647" cy="704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orbel" panose="020B0503020204020204" pitchFamily="34" charset="0"/>
                <a:ea typeface="+mj-ea"/>
                <a:cs typeface="+mj-cs"/>
              </a:rPr>
              <a:t>In-DRAM pLUTo LUT Query: Setup</a:t>
            </a:r>
          </a:p>
        </p:txBody>
      </p:sp>
      <p:sp>
        <p:nvSpPr>
          <p:cNvPr id="7" name="Slide Number Placeholder 6">
            <a:extLst>
              <a:ext uri="{FF2B5EF4-FFF2-40B4-BE49-F238E27FC236}">
                <a16:creationId xmlns:a16="http://schemas.microsoft.com/office/drawing/2014/main" id="{BFC4D882-EE1D-5CC0-E0E4-710C3B18C93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EAB76D-489F-BC47-AE8A-9A4958F60173}" type="slidenum">
              <a:rPr kumimoji="0" lang="en-CH" sz="1400" b="0" i="0" u="none" strike="noStrike" kern="1200" cap="none" spc="0" normalizeH="0" baseline="0" noProof="0" smtClean="0">
                <a:ln>
                  <a:noFill/>
                </a:ln>
                <a:solidFill>
                  <a:prstClr val="white">
                    <a:lumMod val="65000"/>
                  </a:prstClr>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CH" sz="1400" b="0" i="0" u="none" strike="noStrike" kern="1200" cap="none" spc="0" normalizeH="0" baseline="0" noProof="0">
              <a:ln>
                <a:noFill/>
              </a:ln>
              <a:solidFill>
                <a:prstClr val="white">
                  <a:lumMod val="65000"/>
                </a:prstClr>
              </a:solidFill>
              <a:effectLst/>
              <a:uLnTx/>
              <a:uFillTx/>
              <a:latin typeface="Corbel" panose="020B0503020204020204" pitchFamily="34" charset="0"/>
              <a:ea typeface="+mn-ea"/>
              <a:cs typeface="+mn-cs"/>
            </a:endParaRPr>
          </a:p>
        </p:txBody>
      </p:sp>
      <p:cxnSp>
        <p:nvCxnSpPr>
          <p:cNvPr id="4" name="Straight Connector 3">
            <a:extLst>
              <a:ext uri="{FF2B5EF4-FFF2-40B4-BE49-F238E27FC236}">
                <a16:creationId xmlns:a16="http://schemas.microsoft.com/office/drawing/2014/main" id="{193B17EE-D4CE-E933-0A10-8DE0F4AE053C}"/>
              </a:ext>
            </a:extLst>
          </p:cNvPr>
          <p:cNvCxnSpPr>
            <a:cxnSpLocks/>
          </p:cNvCxnSpPr>
          <p:nvPr/>
        </p:nvCxnSpPr>
        <p:spPr>
          <a:xfrm>
            <a:off x="5515720" y="4182844"/>
            <a:ext cx="0" cy="325603"/>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DF1F5B15-D6F8-544E-2EC6-234CE9693377}"/>
              </a:ext>
            </a:extLst>
          </p:cNvPr>
          <p:cNvCxnSpPr>
            <a:cxnSpLocks/>
          </p:cNvCxnSpPr>
          <p:nvPr/>
        </p:nvCxnSpPr>
        <p:spPr>
          <a:xfrm>
            <a:off x="5965170" y="4182844"/>
            <a:ext cx="0" cy="332948"/>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BBD8907C-D053-3E28-0A5B-1508DA6E7B16}"/>
              </a:ext>
            </a:extLst>
          </p:cNvPr>
          <p:cNvCxnSpPr>
            <a:cxnSpLocks/>
          </p:cNvCxnSpPr>
          <p:nvPr/>
        </p:nvCxnSpPr>
        <p:spPr>
          <a:xfrm>
            <a:off x="6414620" y="4182805"/>
            <a:ext cx="0" cy="332948"/>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204CBF14-CE3C-D0AF-0904-EB85AA35F9B3}"/>
              </a:ext>
            </a:extLst>
          </p:cNvPr>
          <p:cNvCxnSpPr>
            <a:cxnSpLocks/>
          </p:cNvCxnSpPr>
          <p:nvPr/>
        </p:nvCxnSpPr>
        <p:spPr>
          <a:xfrm>
            <a:off x="6864069" y="4175499"/>
            <a:ext cx="0" cy="332948"/>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11" name="Rounded Rectangle 10">
            <a:extLst>
              <a:ext uri="{FF2B5EF4-FFF2-40B4-BE49-F238E27FC236}">
                <a16:creationId xmlns:a16="http://schemas.microsoft.com/office/drawing/2014/main" id="{6504418D-A90C-D6E7-1C54-18A1A7C9A1D0}"/>
              </a:ext>
            </a:extLst>
          </p:cNvPr>
          <p:cNvSpPr/>
          <p:nvPr/>
        </p:nvSpPr>
        <p:spPr>
          <a:xfrm>
            <a:off x="5192143" y="2334911"/>
            <a:ext cx="2028915" cy="1840762"/>
          </a:xfrm>
          <a:prstGeom prst="roundRect">
            <a:avLst>
              <a:gd name="adj" fmla="val 1622"/>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25000" noProof="0">
              <a:ln>
                <a:noFill/>
              </a:ln>
              <a:solidFill>
                <a:prstClr val="black"/>
              </a:solidFill>
              <a:effectLst/>
              <a:uLnTx/>
              <a:uFillTx/>
              <a:latin typeface="Corbel" panose="020B0503020204020204" pitchFamily="34" charset="0"/>
              <a:ea typeface="+mn-ea"/>
              <a:cs typeface="Arial" panose="020B0604020202020204" pitchFamily="34" charset="0"/>
            </a:endParaRPr>
          </a:p>
        </p:txBody>
      </p:sp>
      <p:sp>
        <p:nvSpPr>
          <p:cNvPr id="13" name="Rounded Rectangle 12">
            <a:extLst>
              <a:ext uri="{FF2B5EF4-FFF2-40B4-BE49-F238E27FC236}">
                <a16:creationId xmlns:a16="http://schemas.microsoft.com/office/drawing/2014/main" id="{D69C4F41-50ED-CF54-644A-2ED316781EF1}"/>
              </a:ext>
            </a:extLst>
          </p:cNvPr>
          <p:cNvSpPr/>
          <p:nvPr/>
        </p:nvSpPr>
        <p:spPr>
          <a:xfrm rot="5400000">
            <a:off x="5898769" y="3790738"/>
            <a:ext cx="582102" cy="2028912"/>
          </a:xfrm>
          <a:prstGeom prst="roundRect">
            <a:avLst/>
          </a:prstGeom>
          <a:pattFill prst="wdUpDiag">
            <a:fgClr>
              <a:srgbClr val="BBAECA"/>
            </a:fgClr>
            <a:bgClr>
              <a:srgbClr val="DFCFF0"/>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pSp>
        <p:nvGrpSpPr>
          <p:cNvPr id="16" name="Group 15">
            <a:extLst>
              <a:ext uri="{FF2B5EF4-FFF2-40B4-BE49-F238E27FC236}">
                <a16:creationId xmlns:a16="http://schemas.microsoft.com/office/drawing/2014/main" id="{5B03AEA4-1D6D-2A02-F28E-1BE0E4D10B9C}"/>
              </a:ext>
            </a:extLst>
          </p:cNvPr>
          <p:cNvGrpSpPr/>
          <p:nvPr/>
        </p:nvGrpSpPr>
        <p:grpSpPr>
          <a:xfrm>
            <a:off x="5408073" y="5120617"/>
            <a:ext cx="173332" cy="648969"/>
            <a:chOff x="2521758" y="3054797"/>
            <a:chExt cx="64008" cy="188069"/>
          </a:xfrm>
        </p:grpSpPr>
        <p:cxnSp>
          <p:nvCxnSpPr>
            <p:cNvPr id="29" name="Straight Connector 28">
              <a:extLst>
                <a:ext uri="{FF2B5EF4-FFF2-40B4-BE49-F238E27FC236}">
                  <a16:creationId xmlns:a16="http://schemas.microsoft.com/office/drawing/2014/main" id="{56411DE6-322D-76E3-294D-9E5A2FA79FF8}"/>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6001E9C3-356E-AE87-FFA4-05FFDFC51AF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6291C3A9-C7BF-6832-8EBF-7A977669D976}"/>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7" name="Group 16">
            <a:extLst>
              <a:ext uri="{FF2B5EF4-FFF2-40B4-BE49-F238E27FC236}">
                <a16:creationId xmlns:a16="http://schemas.microsoft.com/office/drawing/2014/main" id="{FDD767DD-4EAE-2CA4-A7CE-A5CF80FEF08C}"/>
              </a:ext>
            </a:extLst>
          </p:cNvPr>
          <p:cNvGrpSpPr/>
          <p:nvPr/>
        </p:nvGrpSpPr>
        <p:grpSpPr>
          <a:xfrm>
            <a:off x="5837030" y="5109582"/>
            <a:ext cx="173332" cy="648969"/>
            <a:chOff x="2521758" y="3054797"/>
            <a:chExt cx="64008" cy="188069"/>
          </a:xfrm>
        </p:grpSpPr>
        <p:cxnSp>
          <p:nvCxnSpPr>
            <p:cNvPr id="26" name="Straight Connector 25">
              <a:extLst>
                <a:ext uri="{FF2B5EF4-FFF2-40B4-BE49-F238E27FC236}">
                  <a16:creationId xmlns:a16="http://schemas.microsoft.com/office/drawing/2014/main" id="{E2764FA7-945D-6ACC-4476-AB0E702C8F95}"/>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7" name="Straight Connector 26">
              <a:extLst>
                <a:ext uri="{FF2B5EF4-FFF2-40B4-BE49-F238E27FC236}">
                  <a16:creationId xmlns:a16="http://schemas.microsoft.com/office/drawing/2014/main" id="{9DA23700-D9EA-5D46-34FC-D8C81067954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8" name="Straight Connector 27">
              <a:extLst>
                <a:ext uri="{FF2B5EF4-FFF2-40B4-BE49-F238E27FC236}">
                  <a16:creationId xmlns:a16="http://schemas.microsoft.com/office/drawing/2014/main" id="{65F5F5EB-C469-F183-795C-3CF3D5200AE9}"/>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8" name="Group 17">
            <a:extLst>
              <a:ext uri="{FF2B5EF4-FFF2-40B4-BE49-F238E27FC236}">
                <a16:creationId xmlns:a16="http://schemas.microsoft.com/office/drawing/2014/main" id="{5C2F244F-AD02-F297-C498-C497F46F443E}"/>
              </a:ext>
            </a:extLst>
          </p:cNvPr>
          <p:cNvGrpSpPr/>
          <p:nvPr/>
        </p:nvGrpSpPr>
        <p:grpSpPr>
          <a:xfrm>
            <a:off x="6248380" y="5108314"/>
            <a:ext cx="173332" cy="648969"/>
            <a:chOff x="2521758" y="3054797"/>
            <a:chExt cx="64008" cy="188069"/>
          </a:xfrm>
        </p:grpSpPr>
        <p:cxnSp>
          <p:nvCxnSpPr>
            <p:cNvPr id="23" name="Straight Connector 22">
              <a:extLst>
                <a:ext uri="{FF2B5EF4-FFF2-40B4-BE49-F238E27FC236}">
                  <a16:creationId xmlns:a16="http://schemas.microsoft.com/office/drawing/2014/main" id="{9F9C2302-8BFC-2113-6E2C-ACFF464016E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7FE804DF-ACC9-5681-9141-E12E98F04E3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011A845C-4B36-622D-79D2-2EEC712480E0}"/>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9" name="Group 18">
            <a:extLst>
              <a:ext uri="{FF2B5EF4-FFF2-40B4-BE49-F238E27FC236}">
                <a16:creationId xmlns:a16="http://schemas.microsoft.com/office/drawing/2014/main" id="{D60879E2-DF9F-933F-7EBD-BAA733433234}"/>
              </a:ext>
            </a:extLst>
          </p:cNvPr>
          <p:cNvGrpSpPr/>
          <p:nvPr/>
        </p:nvGrpSpPr>
        <p:grpSpPr>
          <a:xfrm>
            <a:off x="6672336" y="5120617"/>
            <a:ext cx="173332" cy="648969"/>
            <a:chOff x="2521758" y="3054797"/>
            <a:chExt cx="64008" cy="188069"/>
          </a:xfrm>
        </p:grpSpPr>
        <p:cxnSp>
          <p:nvCxnSpPr>
            <p:cNvPr id="20" name="Straight Connector 19">
              <a:extLst>
                <a:ext uri="{FF2B5EF4-FFF2-40B4-BE49-F238E27FC236}">
                  <a16:creationId xmlns:a16="http://schemas.microsoft.com/office/drawing/2014/main" id="{98070522-1F0D-F9D0-1868-64E7D1BD153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1" name="Straight Connector 20">
              <a:extLst>
                <a:ext uri="{FF2B5EF4-FFF2-40B4-BE49-F238E27FC236}">
                  <a16:creationId xmlns:a16="http://schemas.microsoft.com/office/drawing/2014/main" id="{A7BC7AE7-4BBB-BD85-E12B-FD544420F3F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8B1EFA1E-657A-E290-1E60-D94A0BF19A73}"/>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sp>
        <p:nvSpPr>
          <p:cNvPr id="33" name="Rounded Rectangle 32">
            <a:extLst>
              <a:ext uri="{FF2B5EF4-FFF2-40B4-BE49-F238E27FC236}">
                <a16:creationId xmlns:a16="http://schemas.microsoft.com/office/drawing/2014/main" id="{0C60ECAA-E984-0339-82FC-E5B0B4C5608E}"/>
              </a:ext>
            </a:extLst>
          </p:cNvPr>
          <p:cNvSpPr/>
          <p:nvPr/>
        </p:nvSpPr>
        <p:spPr>
          <a:xfrm rot="5400000">
            <a:off x="5897652" y="5047299"/>
            <a:ext cx="584335" cy="2028912"/>
          </a:xfrm>
          <a:prstGeom prst="round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4" name="Table 275">
            <a:extLst>
              <a:ext uri="{FF2B5EF4-FFF2-40B4-BE49-F238E27FC236}">
                <a16:creationId xmlns:a16="http://schemas.microsoft.com/office/drawing/2014/main" id="{91C1B412-F7C0-9BF4-466A-716D27FABB97}"/>
              </a:ext>
            </a:extLst>
          </p:cNvPr>
          <p:cNvGraphicFramePr>
            <a:graphicFrameLocks noGrp="1"/>
          </p:cNvGraphicFramePr>
          <p:nvPr/>
        </p:nvGraphicFramePr>
        <p:xfrm>
          <a:off x="5292522" y="4591707"/>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35" name="Rounded Rectangle 34">
            <a:extLst>
              <a:ext uri="{FF2B5EF4-FFF2-40B4-BE49-F238E27FC236}">
                <a16:creationId xmlns:a16="http://schemas.microsoft.com/office/drawing/2014/main" id="{5853E33A-0C10-F411-BD05-35B1A76C00B3}"/>
              </a:ext>
            </a:extLst>
          </p:cNvPr>
          <p:cNvSpPr/>
          <p:nvPr/>
        </p:nvSpPr>
        <p:spPr>
          <a:xfrm rot="5400000">
            <a:off x="5909541" y="170856"/>
            <a:ext cx="579239" cy="2014040"/>
          </a:xfrm>
          <a:prstGeom prst="roundRect">
            <a:avLst/>
          </a:prstGeom>
          <a:solidFill>
            <a:srgbClr val="E4D9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6" name="Table 275">
            <a:extLst>
              <a:ext uri="{FF2B5EF4-FFF2-40B4-BE49-F238E27FC236}">
                <a16:creationId xmlns:a16="http://schemas.microsoft.com/office/drawing/2014/main" id="{28DFCE45-3B33-AE43-69DA-C1AF5E3FC3E2}"/>
              </a:ext>
            </a:extLst>
          </p:cNvPr>
          <p:cNvGraphicFramePr>
            <a:graphicFrameLocks noGrp="1"/>
          </p:cNvGraphicFramePr>
          <p:nvPr/>
        </p:nvGraphicFramePr>
        <p:xfrm>
          <a:off x="5301890" y="994064"/>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0</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cxnSp>
        <p:nvCxnSpPr>
          <p:cNvPr id="37" name="Elbow Connector 36">
            <a:extLst>
              <a:ext uri="{FF2B5EF4-FFF2-40B4-BE49-F238E27FC236}">
                <a16:creationId xmlns:a16="http://schemas.microsoft.com/office/drawing/2014/main" id="{8F539379-865B-D64A-C423-25BD1E83EAE5}"/>
              </a:ext>
            </a:extLst>
          </p:cNvPr>
          <p:cNvCxnSpPr>
            <a:cxnSpLocks/>
          </p:cNvCxnSpPr>
          <p:nvPr/>
        </p:nvCxnSpPr>
        <p:spPr>
          <a:xfrm rot="10800000" flipH="1" flipV="1">
            <a:off x="7211141" y="1924870"/>
            <a:ext cx="4" cy="3566160"/>
          </a:xfrm>
          <a:prstGeom prst="bentConnector3">
            <a:avLst>
              <a:gd name="adj1" fmla="val 12220150000"/>
            </a:avLst>
          </a:prstGeom>
          <a:ln w="38100">
            <a:solidFill>
              <a:schemeClr val="accent4"/>
            </a:solidFill>
            <a:prstDash val="sysDot"/>
            <a:tailEnd type="triangle" w="med" len="sm"/>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5EA5FF2D-CA4D-044D-5240-D82BF10A85FD}"/>
              </a:ext>
            </a:extLst>
          </p:cNvPr>
          <p:cNvSpPr/>
          <p:nvPr/>
        </p:nvSpPr>
        <p:spPr>
          <a:xfrm rot="5400000">
            <a:off x="5907630" y="920136"/>
            <a:ext cx="579240" cy="2014044"/>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cxnSp>
        <p:nvCxnSpPr>
          <p:cNvPr id="45" name="Straight Connector 44">
            <a:extLst>
              <a:ext uri="{FF2B5EF4-FFF2-40B4-BE49-F238E27FC236}">
                <a16:creationId xmlns:a16="http://schemas.microsoft.com/office/drawing/2014/main" id="{89C1CC0F-521D-7468-5B21-5D065B5C0AAC}"/>
              </a:ext>
            </a:extLst>
          </p:cNvPr>
          <p:cNvCxnSpPr>
            <a:cxnSpLocks/>
          </p:cNvCxnSpPr>
          <p:nvPr/>
        </p:nvCxnSpPr>
        <p:spPr>
          <a:xfrm rot="5400000" flipH="1">
            <a:off x="5043785" y="2512001"/>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46" name="Straight Connector 45">
            <a:extLst>
              <a:ext uri="{FF2B5EF4-FFF2-40B4-BE49-F238E27FC236}">
                <a16:creationId xmlns:a16="http://schemas.microsoft.com/office/drawing/2014/main" id="{A3BF5155-D76B-0F51-84F0-F9C02F239946}"/>
              </a:ext>
            </a:extLst>
          </p:cNvPr>
          <p:cNvCxnSpPr>
            <a:cxnSpLocks/>
          </p:cNvCxnSpPr>
          <p:nvPr/>
        </p:nvCxnSpPr>
        <p:spPr>
          <a:xfrm rot="5400000" flipH="1">
            <a:off x="5043785" y="28981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48" name="Rounded Rectangle 47">
            <a:extLst>
              <a:ext uri="{FF2B5EF4-FFF2-40B4-BE49-F238E27FC236}">
                <a16:creationId xmlns:a16="http://schemas.microsoft.com/office/drawing/2014/main" id="{8376977C-3282-EAB6-98E7-B196ED4F6F12}"/>
              </a:ext>
            </a:extLst>
          </p:cNvPr>
          <p:cNvSpPr/>
          <p:nvPr/>
        </p:nvSpPr>
        <p:spPr>
          <a:xfrm rot="16200000">
            <a:off x="3943110" y="3070211"/>
            <a:ext cx="1654227" cy="308319"/>
          </a:xfrm>
          <a:prstGeom prst="roundRect">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cxnSp>
        <p:nvCxnSpPr>
          <p:cNvPr id="40" name="Straight Arrow Connector 39">
            <a:extLst>
              <a:ext uri="{FF2B5EF4-FFF2-40B4-BE49-F238E27FC236}">
                <a16:creationId xmlns:a16="http://schemas.microsoft.com/office/drawing/2014/main" id="{29BE35DF-E2E1-9179-05DF-E58F667CD1C6}"/>
              </a:ext>
            </a:extLst>
          </p:cNvPr>
          <p:cNvCxnSpPr>
            <a:cxnSpLocks/>
          </p:cNvCxnSpPr>
          <p:nvPr/>
        </p:nvCxnSpPr>
        <p:spPr>
          <a:xfrm>
            <a:off x="68699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63874F1-B1FE-6D5F-7855-22E1EE847861}"/>
              </a:ext>
            </a:extLst>
          </p:cNvPr>
          <p:cNvCxnSpPr>
            <a:cxnSpLocks/>
          </p:cNvCxnSpPr>
          <p:nvPr/>
        </p:nvCxnSpPr>
        <p:spPr>
          <a:xfrm>
            <a:off x="64258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9333CE1-7BE6-2786-C4D3-1E02C6E6158E}"/>
              </a:ext>
            </a:extLst>
          </p:cNvPr>
          <p:cNvCxnSpPr>
            <a:cxnSpLocks/>
          </p:cNvCxnSpPr>
          <p:nvPr/>
        </p:nvCxnSpPr>
        <p:spPr>
          <a:xfrm>
            <a:off x="59682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4D7EFB3-2A69-80D9-0B83-2890B46C68C1}"/>
              </a:ext>
            </a:extLst>
          </p:cNvPr>
          <p:cNvCxnSpPr>
            <a:cxnSpLocks/>
          </p:cNvCxnSpPr>
          <p:nvPr/>
        </p:nvCxnSpPr>
        <p:spPr>
          <a:xfrm>
            <a:off x="55241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2" name="Table 275">
            <a:extLst>
              <a:ext uri="{FF2B5EF4-FFF2-40B4-BE49-F238E27FC236}">
                <a16:creationId xmlns:a16="http://schemas.microsoft.com/office/drawing/2014/main" id="{F33BC4AD-3B1B-2EF3-C96B-80CD4D672F26}"/>
              </a:ext>
            </a:extLst>
          </p:cNvPr>
          <p:cNvGraphicFramePr>
            <a:graphicFrameLocks noGrp="1"/>
          </p:cNvGraphicFramePr>
          <p:nvPr/>
        </p:nvGraphicFramePr>
        <p:xfrm>
          <a:off x="5289835" y="5836646"/>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6" name="Rectangle 5">
            <a:extLst>
              <a:ext uri="{FF2B5EF4-FFF2-40B4-BE49-F238E27FC236}">
                <a16:creationId xmlns:a16="http://schemas.microsoft.com/office/drawing/2014/main" id="{A24D5187-9386-EE2D-06AA-276EFF556DC4}"/>
              </a:ext>
            </a:extLst>
          </p:cNvPr>
          <p:cNvSpPr>
            <a:spLocks/>
          </p:cNvSpPr>
          <p:nvPr/>
        </p:nvSpPr>
        <p:spPr>
          <a:xfrm>
            <a:off x="5304367" y="1728351"/>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15" name="Rectangle 14">
            <a:extLst>
              <a:ext uri="{FF2B5EF4-FFF2-40B4-BE49-F238E27FC236}">
                <a16:creationId xmlns:a16="http://schemas.microsoft.com/office/drawing/2014/main" id="{8F0AB727-4535-4F51-A029-2FF715B1BB4F}"/>
              </a:ext>
            </a:extLst>
          </p:cNvPr>
          <p:cNvSpPr/>
          <p:nvPr/>
        </p:nvSpPr>
        <p:spPr>
          <a:xfrm>
            <a:off x="5770841"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30" name="Rectangle 29">
            <a:extLst>
              <a:ext uri="{FF2B5EF4-FFF2-40B4-BE49-F238E27FC236}">
                <a16:creationId xmlns:a16="http://schemas.microsoft.com/office/drawing/2014/main" id="{58E8DFCC-D41E-B4DC-0E11-DDBA39AF97F5}"/>
              </a:ext>
            </a:extLst>
          </p:cNvPr>
          <p:cNvSpPr/>
          <p:nvPr/>
        </p:nvSpPr>
        <p:spPr>
          <a:xfrm>
            <a:off x="6237315"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38" name="Rectangle 37">
            <a:extLst>
              <a:ext uri="{FF2B5EF4-FFF2-40B4-BE49-F238E27FC236}">
                <a16:creationId xmlns:a16="http://schemas.microsoft.com/office/drawing/2014/main" id="{6606B0FB-9FD3-1633-090F-A442DDBC5782}"/>
              </a:ext>
            </a:extLst>
          </p:cNvPr>
          <p:cNvSpPr/>
          <p:nvPr/>
        </p:nvSpPr>
        <p:spPr>
          <a:xfrm>
            <a:off x="6703788"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47" name="TextBox 46">
            <a:extLst>
              <a:ext uri="{FF2B5EF4-FFF2-40B4-BE49-F238E27FC236}">
                <a16:creationId xmlns:a16="http://schemas.microsoft.com/office/drawing/2014/main" id="{48209F93-C678-77FE-0741-880FAEA05260}"/>
              </a:ext>
            </a:extLst>
          </p:cNvPr>
          <p:cNvSpPr txBox="1"/>
          <p:nvPr/>
        </p:nvSpPr>
        <p:spPr>
          <a:xfrm>
            <a:off x="234762" y="5148517"/>
            <a:ext cx="2245127"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input vector</a:t>
            </a:r>
          </a:p>
        </p:txBody>
      </p:sp>
      <p:graphicFrame>
        <p:nvGraphicFramePr>
          <p:cNvPr id="50" name="Table 275">
            <a:extLst>
              <a:ext uri="{FF2B5EF4-FFF2-40B4-BE49-F238E27FC236}">
                <a16:creationId xmlns:a16="http://schemas.microsoft.com/office/drawing/2014/main" id="{F4FAEFC2-F020-2F17-D28B-888C8568909C}"/>
              </a:ext>
            </a:extLst>
          </p:cNvPr>
          <p:cNvGraphicFramePr>
            <a:graphicFrameLocks noGrp="1"/>
          </p:cNvGraphicFramePr>
          <p:nvPr/>
        </p:nvGraphicFramePr>
        <p:xfrm>
          <a:off x="426103" y="2000679"/>
          <a:ext cx="1854538" cy="2194560"/>
        </p:xfrm>
        <a:graphic>
          <a:graphicData uri="http://schemas.openxmlformats.org/drawingml/2006/table">
            <a:tbl>
              <a:tblPr firstRow="1" bandRow="1">
                <a:tableStyleId>{5940675A-B579-460E-94D1-54222C63F5DA}</a:tableStyleId>
              </a:tblPr>
              <a:tblGrid>
                <a:gridCol w="560388">
                  <a:extLst>
                    <a:ext uri="{9D8B030D-6E8A-4147-A177-3AD203B41FA5}">
                      <a16:colId xmlns:a16="http://schemas.microsoft.com/office/drawing/2014/main" val="1193322599"/>
                    </a:ext>
                  </a:extLst>
                </a:gridCol>
                <a:gridCol w="816943">
                  <a:extLst>
                    <a:ext uri="{9D8B030D-6E8A-4147-A177-3AD203B41FA5}">
                      <a16:colId xmlns:a16="http://schemas.microsoft.com/office/drawing/2014/main" val="4227494446"/>
                    </a:ext>
                  </a:extLst>
                </a:gridCol>
                <a:gridCol w="477207">
                  <a:extLst>
                    <a:ext uri="{9D8B030D-6E8A-4147-A177-3AD203B41FA5}">
                      <a16:colId xmlns:a16="http://schemas.microsoft.com/office/drawing/2014/main" val="468283467"/>
                    </a:ext>
                  </a:extLst>
                </a:gridCol>
              </a:tblGrid>
              <a:tr h="270417">
                <a:tc>
                  <a:txBody>
                    <a:bodyPr/>
                    <a:lstStyle/>
                    <a:p>
                      <a:pPr algn="ctr"/>
                      <a:endParaRPr lang="en-US" sz="1800" b="0" i="0">
                        <a:latin typeface="Corbel" panose="020B0503020204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b="0" i="0">
                          <a:latin typeface="Corbel" panose="020B0503020204020204" pitchFamily="34" charset="0"/>
                          <a:cs typeface="Arial" panose="020B0604020202020204" pitchFamily="34" charset="0"/>
                        </a:rPr>
                        <a:t>Prime numbers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r>
                        <a:rPr lang="en-US" sz="1000">
                          <a:latin typeface="Arial" panose="020B0604020202020204" pitchFamily="34" charset="0"/>
                          <a:cs typeface="Arial" panose="020B0604020202020204" pitchFamily="34" charset="0"/>
                        </a:rPr>
                        <a:t>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0">
                <a:tc>
                  <a:txBody>
                    <a:bodyPr/>
                    <a:lstStyle/>
                    <a:p>
                      <a:pPr algn="ctr"/>
                      <a:r>
                        <a:rPr lang="en-US" sz="1800" b="0" i="0">
                          <a:latin typeface="Corbel" panose="020B0503020204020204" pitchFamily="34" charset="0"/>
                          <a:cs typeface="Arial" panose="020B0604020202020204" pitchFamily="34" charset="0"/>
                        </a:rPr>
                        <a:t>LUT</a:t>
                      </a:r>
                    </a:p>
                    <a:p>
                      <a:pPr algn="ctr"/>
                      <a:r>
                        <a:rPr lang="en-US" sz="1800" b="0" i="0">
                          <a:latin typeface="Corbel" panose="020B0503020204020204" pitchFamily="34" charset="0"/>
                          <a:cs typeface="Arial" panose="020B0604020202020204" pitchFamily="34" charset="0"/>
                        </a:rPr>
                        <a:t>index</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err="1">
                          <a:latin typeface="Corbel" panose="020B0503020204020204" pitchFamily="34" charset="0"/>
                          <a:cs typeface="Arial" panose="020B0604020202020204" pitchFamily="34" charset="0"/>
                        </a:rPr>
                        <a:t>i</a:t>
                      </a:r>
                      <a:endParaRPr lang="en-US" sz="1800" b="0" i="0">
                        <a:latin typeface="Corbel" panose="020B0503020204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f(</a:t>
                      </a:r>
                      <a:r>
                        <a:rPr lang="en-US" sz="1800" b="0" i="0" err="1">
                          <a:latin typeface="Corbel" panose="020B0503020204020204" pitchFamily="34" charset="0"/>
                          <a:cs typeface="Arial" panose="020B0604020202020204" pitchFamily="34" charset="0"/>
                        </a:rPr>
                        <a:t>i</a:t>
                      </a:r>
                      <a:r>
                        <a:rPr lang="en-US" sz="1800" b="0" i="0">
                          <a:latin typeface="Corbel" panose="020B0503020204020204" pitchFamily="34"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1</a:t>
                      </a:r>
                      <a:r>
                        <a:rPr lang="en-US" sz="1800" b="0" i="0" baseline="30000">
                          <a:latin typeface="Corbel" panose="020B0503020204020204" pitchFamily="34" charset="0"/>
                          <a:cs typeface="Arial" panose="020B0604020202020204" pitchFamily="34" charset="0"/>
                        </a:rPr>
                        <a:t>st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1351085"/>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2</a:t>
                      </a:r>
                      <a:r>
                        <a:rPr lang="en-US" sz="1800" b="0" i="0" baseline="30000">
                          <a:solidFill>
                            <a:schemeClr val="tx1"/>
                          </a:solidFill>
                          <a:latin typeface="Corbel" panose="020B0503020204020204" pitchFamily="34" charset="0"/>
                          <a:cs typeface="Arial" panose="020B0604020202020204" pitchFamily="34" charset="0"/>
                        </a:rPr>
                        <a:t>nd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8754334"/>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3</a:t>
                      </a:r>
                      <a:r>
                        <a:rPr lang="en-US" sz="1800" b="0" i="0" baseline="30000">
                          <a:latin typeface="Corbel" panose="020B0503020204020204" pitchFamily="34" charset="0"/>
                          <a:cs typeface="Arial" panose="020B0604020202020204" pitchFamily="34" charset="0"/>
                        </a:rPr>
                        <a:t>rd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64916830"/>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4</a:t>
                      </a:r>
                      <a:r>
                        <a:rPr lang="en-US" sz="1800" b="0" i="0" baseline="30000">
                          <a:latin typeface="Corbel" panose="020B0503020204020204" pitchFamily="34" charset="0"/>
                          <a:cs typeface="Arial" panose="020B0604020202020204" pitchFamily="34" charset="0"/>
                        </a:rPr>
                        <a:t>th</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6069710"/>
                  </a:ext>
                </a:extLst>
              </a:tr>
            </a:tbl>
          </a:graphicData>
        </a:graphic>
      </p:graphicFrame>
      <p:graphicFrame>
        <p:nvGraphicFramePr>
          <p:cNvPr id="52" name="Table 275">
            <a:extLst>
              <a:ext uri="{FF2B5EF4-FFF2-40B4-BE49-F238E27FC236}">
                <a16:creationId xmlns:a16="http://schemas.microsoft.com/office/drawing/2014/main" id="{D03E7150-1EF3-DD7E-1AAE-429CCC880DF9}"/>
              </a:ext>
            </a:extLst>
          </p:cNvPr>
          <p:cNvGraphicFramePr>
            <a:graphicFrameLocks noGrp="1"/>
          </p:cNvGraphicFramePr>
          <p:nvPr/>
        </p:nvGraphicFramePr>
        <p:xfrm>
          <a:off x="419382" y="4801677"/>
          <a:ext cx="1863744" cy="384881"/>
        </p:xfrm>
        <a:graphic>
          <a:graphicData uri="http://schemas.openxmlformats.org/drawingml/2006/table">
            <a:tbl>
              <a:tblPr firstRow="1" bandRow="1">
                <a:tableStyleId>{5940675A-B579-460E-94D1-54222C63F5DA}</a:tableStyleId>
              </a:tblPr>
              <a:tblGrid>
                <a:gridCol w="465936">
                  <a:extLst>
                    <a:ext uri="{9D8B030D-6E8A-4147-A177-3AD203B41FA5}">
                      <a16:colId xmlns:a16="http://schemas.microsoft.com/office/drawing/2014/main" val="4227494446"/>
                    </a:ext>
                  </a:extLst>
                </a:gridCol>
                <a:gridCol w="465936">
                  <a:extLst>
                    <a:ext uri="{9D8B030D-6E8A-4147-A177-3AD203B41FA5}">
                      <a16:colId xmlns:a16="http://schemas.microsoft.com/office/drawing/2014/main" val="468283467"/>
                    </a:ext>
                  </a:extLst>
                </a:gridCol>
                <a:gridCol w="465936">
                  <a:extLst>
                    <a:ext uri="{9D8B030D-6E8A-4147-A177-3AD203B41FA5}">
                      <a16:colId xmlns:a16="http://schemas.microsoft.com/office/drawing/2014/main" val="3823604040"/>
                    </a:ext>
                  </a:extLst>
                </a:gridCol>
                <a:gridCol w="465936">
                  <a:extLst>
                    <a:ext uri="{9D8B030D-6E8A-4147-A177-3AD203B41FA5}">
                      <a16:colId xmlns:a16="http://schemas.microsoft.com/office/drawing/2014/main" val="3652080883"/>
                    </a:ext>
                  </a:extLst>
                </a:gridCol>
              </a:tblGrid>
              <a:tr h="384881">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54" name="TextBox 53">
            <a:extLst>
              <a:ext uri="{FF2B5EF4-FFF2-40B4-BE49-F238E27FC236}">
                <a16:creationId xmlns:a16="http://schemas.microsoft.com/office/drawing/2014/main" id="{0298F78F-23E2-99F4-79F3-CD12675CB412}"/>
              </a:ext>
            </a:extLst>
          </p:cNvPr>
          <p:cNvSpPr txBox="1"/>
          <p:nvPr/>
        </p:nvSpPr>
        <p:spPr>
          <a:xfrm>
            <a:off x="426103" y="4167177"/>
            <a:ext cx="1854538"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l</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ook</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u</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p </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able</a:t>
            </a:r>
          </a:p>
        </p:txBody>
      </p:sp>
      <p:sp>
        <p:nvSpPr>
          <p:cNvPr id="55" name="TextBox 54">
            <a:extLst>
              <a:ext uri="{FF2B5EF4-FFF2-40B4-BE49-F238E27FC236}">
                <a16:creationId xmlns:a16="http://schemas.microsoft.com/office/drawing/2014/main" id="{7195EE43-7896-3B0F-7D8D-A5EE61665E18}"/>
              </a:ext>
            </a:extLst>
          </p:cNvPr>
          <p:cNvSpPr txBox="1"/>
          <p:nvPr/>
        </p:nvSpPr>
        <p:spPr>
          <a:xfrm>
            <a:off x="328507" y="6078612"/>
            <a:ext cx="204201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output vector</a:t>
            </a:r>
          </a:p>
        </p:txBody>
      </p:sp>
      <p:graphicFrame>
        <p:nvGraphicFramePr>
          <p:cNvPr id="56" name="Table 275">
            <a:extLst>
              <a:ext uri="{FF2B5EF4-FFF2-40B4-BE49-F238E27FC236}">
                <a16:creationId xmlns:a16="http://schemas.microsoft.com/office/drawing/2014/main" id="{42AC9FCD-CC4B-AED2-A9FC-1476D069C04D}"/>
              </a:ext>
            </a:extLst>
          </p:cNvPr>
          <p:cNvGraphicFramePr>
            <a:graphicFrameLocks noGrp="1"/>
          </p:cNvGraphicFramePr>
          <p:nvPr/>
        </p:nvGraphicFramePr>
        <p:xfrm>
          <a:off x="419382" y="5745220"/>
          <a:ext cx="1863740" cy="384881"/>
        </p:xfrm>
        <a:graphic>
          <a:graphicData uri="http://schemas.openxmlformats.org/drawingml/2006/table">
            <a:tbl>
              <a:tblPr firstRow="1" bandRow="1">
                <a:tableStyleId>{5940675A-B579-460E-94D1-54222C63F5DA}</a:tableStyleId>
              </a:tblPr>
              <a:tblGrid>
                <a:gridCol w="465935">
                  <a:extLst>
                    <a:ext uri="{9D8B030D-6E8A-4147-A177-3AD203B41FA5}">
                      <a16:colId xmlns:a16="http://schemas.microsoft.com/office/drawing/2014/main" val="4227494446"/>
                    </a:ext>
                  </a:extLst>
                </a:gridCol>
                <a:gridCol w="465935">
                  <a:extLst>
                    <a:ext uri="{9D8B030D-6E8A-4147-A177-3AD203B41FA5}">
                      <a16:colId xmlns:a16="http://schemas.microsoft.com/office/drawing/2014/main" val="468283467"/>
                    </a:ext>
                  </a:extLst>
                </a:gridCol>
                <a:gridCol w="465935">
                  <a:extLst>
                    <a:ext uri="{9D8B030D-6E8A-4147-A177-3AD203B41FA5}">
                      <a16:colId xmlns:a16="http://schemas.microsoft.com/office/drawing/2014/main" val="3823604040"/>
                    </a:ext>
                  </a:extLst>
                </a:gridCol>
                <a:gridCol w="465935">
                  <a:extLst>
                    <a:ext uri="{9D8B030D-6E8A-4147-A177-3AD203B41FA5}">
                      <a16:colId xmlns:a16="http://schemas.microsoft.com/office/drawing/2014/main" val="3652080883"/>
                    </a:ext>
                  </a:extLst>
                </a:gridCol>
              </a:tblGrid>
              <a:tr h="384881">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64" name="TextBox 63">
            <a:extLst>
              <a:ext uri="{FF2B5EF4-FFF2-40B4-BE49-F238E27FC236}">
                <a16:creationId xmlns:a16="http://schemas.microsoft.com/office/drawing/2014/main" id="{77C6A9F9-CFD2-BFB6-5FD1-46212866E231}"/>
              </a:ext>
            </a:extLst>
          </p:cNvPr>
          <p:cNvSpPr txBox="1"/>
          <p:nvPr/>
        </p:nvSpPr>
        <p:spPr>
          <a:xfrm>
            <a:off x="-118226" y="766965"/>
            <a:ext cx="2944440"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LUT Query: </a:t>
            </a:r>
            <a:b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b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Return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1</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st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4</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th</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prstClr val="black"/>
                </a:solidFill>
                <a:effectLst/>
                <a:uLnTx/>
                <a:uFillTx/>
                <a:latin typeface="Corbel" panose="020B0503020204020204" pitchFamily="34" charset="0"/>
                <a:ea typeface="+mn-ea"/>
                <a:cs typeface="+mn-cs"/>
              </a:rPr>
              <a:t>prime numbers</a:t>
            </a:r>
          </a:p>
        </p:txBody>
      </p:sp>
      <p:sp>
        <p:nvSpPr>
          <p:cNvPr id="71" name="TextBox 70">
            <a:extLst>
              <a:ext uri="{FF2B5EF4-FFF2-40B4-BE49-F238E27FC236}">
                <a16:creationId xmlns:a16="http://schemas.microsoft.com/office/drawing/2014/main" id="{96464DE5-8775-54F7-E800-368C864AD146}"/>
              </a:ext>
            </a:extLst>
          </p:cNvPr>
          <p:cNvSpPr txBox="1"/>
          <p:nvPr/>
        </p:nvSpPr>
        <p:spPr>
          <a:xfrm>
            <a:off x="3602360" y="807886"/>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sp>
        <p:nvSpPr>
          <p:cNvPr id="73" name="TextBox 72">
            <a:extLst>
              <a:ext uri="{FF2B5EF4-FFF2-40B4-BE49-F238E27FC236}">
                <a16:creationId xmlns:a16="http://schemas.microsoft.com/office/drawing/2014/main" id="{D7B72F86-2B91-59AA-47AC-78725EC01117}"/>
              </a:ext>
            </a:extLst>
          </p:cNvPr>
          <p:cNvSpPr txBox="1"/>
          <p:nvPr/>
        </p:nvSpPr>
        <p:spPr>
          <a:xfrm>
            <a:off x="3576104" y="5703683"/>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output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vector</a:t>
            </a:r>
          </a:p>
        </p:txBody>
      </p:sp>
      <p:sp>
        <p:nvSpPr>
          <p:cNvPr id="74" name="TextBox 73">
            <a:extLst>
              <a:ext uri="{FF2B5EF4-FFF2-40B4-BE49-F238E27FC236}">
                <a16:creationId xmlns:a16="http://schemas.microsoft.com/office/drawing/2014/main" id="{549E17C4-CCD6-4975-A244-6D40CDC6F814}"/>
              </a:ext>
            </a:extLst>
          </p:cNvPr>
          <p:cNvSpPr txBox="1"/>
          <p:nvPr/>
        </p:nvSpPr>
        <p:spPr>
          <a:xfrm>
            <a:off x="6088976" y="1531408"/>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C000"/>
                </a:solidFill>
                <a:effectLst/>
                <a:uLnTx/>
                <a:uFillTx/>
                <a:latin typeface="Corbel" panose="020B0503020204020204" pitchFamily="34" charset="0"/>
                <a:ea typeface="+mn-ea"/>
                <a:cs typeface="Arial" panose="020B0604020202020204" pitchFamily="34" charset="0"/>
              </a:rPr>
              <a:t>match logic</a:t>
            </a:r>
          </a:p>
        </p:txBody>
      </p:sp>
      <p:sp>
        <p:nvSpPr>
          <p:cNvPr id="80" name="TextBox 79">
            <a:extLst>
              <a:ext uri="{FF2B5EF4-FFF2-40B4-BE49-F238E27FC236}">
                <a16:creationId xmlns:a16="http://schemas.microsoft.com/office/drawing/2014/main" id="{283E4029-EC6B-17CF-A76E-32088220A3F2}"/>
              </a:ext>
            </a:extLst>
          </p:cNvPr>
          <p:cNvSpPr txBox="1"/>
          <p:nvPr/>
        </p:nvSpPr>
        <p:spPr>
          <a:xfrm rot="5400000">
            <a:off x="5608648" y="3024316"/>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72C4"/>
                </a:solidFill>
                <a:effectLst/>
                <a:uLnTx/>
                <a:uFillTx/>
                <a:latin typeface="Corbel" panose="020B0503020204020204" pitchFamily="34" charset="0"/>
                <a:ea typeface="+mn-ea"/>
                <a:cs typeface="Arial" panose="020B0604020202020204" pitchFamily="34" charset="0"/>
              </a:rPr>
              <a:t>DRAM array</a:t>
            </a:r>
          </a:p>
        </p:txBody>
      </p:sp>
      <p:graphicFrame>
        <p:nvGraphicFramePr>
          <p:cNvPr id="39" name="Table 275">
            <a:extLst>
              <a:ext uri="{FF2B5EF4-FFF2-40B4-BE49-F238E27FC236}">
                <a16:creationId xmlns:a16="http://schemas.microsoft.com/office/drawing/2014/main" id="{079FD5E5-B0DE-0B0D-6A28-04D02EAC4F10}"/>
              </a:ext>
            </a:extLst>
          </p:cNvPr>
          <p:cNvGraphicFramePr>
            <a:graphicFrameLocks noGrp="1"/>
          </p:cNvGraphicFramePr>
          <p:nvPr/>
        </p:nvGraphicFramePr>
        <p:xfrm>
          <a:off x="5298222" y="2456589"/>
          <a:ext cx="450000" cy="1584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r h="396000">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856769038"/>
                  </a:ext>
                </a:extLst>
              </a:tr>
              <a:tr h="396000">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581351085"/>
                  </a:ext>
                </a:extLst>
              </a:tr>
              <a:tr h="396000">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504728428"/>
                  </a:ext>
                </a:extLst>
              </a:tr>
            </a:tbl>
          </a:graphicData>
        </a:graphic>
      </p:graphicFrame>
      <p:graphicFrame>
        <p:nvGraphicFramePr>
          <p:cNvPr id="42" name="Table 275">
            <a:extLst>
              <a:ext uri="{FF2B5EF4-FFF2-40B4-BE49-F238E27FC236}">
                <a16:creationId xmlns:a16="http://schemas.microsoft.com/office/drawing/2014/main" id="{DF0CA618-44C4-A800-FCFB-52655197CF3C}"/>
              </a:ext>
            </a:extLst>
          </p:cNvPr>
          <p:cNvGraphicFramePr>
            <a:graphicFrameLocks noGrp="1"/>
          </p:cNvGraphicFramePr>
          <p:nvPr/>
        </p:nvGraphicFramePr>
        <p:xfrm>
          <a:off x="5746543" y="2460662"/>
          <a:ext cx="450000" cy="1584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r h="396000">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856769038"/>
                  </a:ext>
                </a:extLst>
              </a:tr>
              <a:tr h="396000">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581351085"/>
                  </a:ext>
                </a:extLst>
              </a:tr>
              <a:tr h="396000">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504728428"/>
                  </a:ext>
                </a:extLst>
              </a:tr>
            </a:tbl>
          </a:graphicData>
        </a:graphic>
      </p:graphicFrame>
      <p:graphicFrame>
        <p:nvGraphicFramePr>
          <p:cNvPr id="44" name="Table 275">
            <a:extLst>
              <a:ext uri="{FF2B5EF4-FFF2-40B4-BE49-F238E27FC236}">
                <a16:creationId xmlns:a16="http://schemas.microsoft.com/office/drawing/2014/main" id="{E007DFD3-05C7-4461-C154-8EEB0CE24201}"/>
              </a:ext>
            </a:extLst>
          </p:cNvPr>
          <p:cNvGraphicFramePr>
            <a:graphicFrameLocks noGrp="1"/>
          </p:cNvGraphicFramePr>
          <p:nvPr/>
        </p:nvGraphicFramePr>
        <p:xfrm>
          <a:off x="6196543" y="2457425"/>
          <a:ext cx="450000" cy="1584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r h="396000">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856769038"/>
                  </a:ext>
                </a:extLst>
              </a:tr>
              <a:tr h="396000">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581351085"/>
                  </a:ext>
                </a:extLst>
              </a:tr>
              <a:tr h="396000">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504728428"/>
                  </a:ext>
                </a:extLst>
              </a:tr>
            </a:tbl>
          </a:graphicData>
        </a:graphic>
      </p:graphicFrame>
      <p:graphicFrame>
        <p:nvGraphicFramePr>
          <p:cNvPr id="49" name="Table 275">
            <a:extLst>
              <a:ext uri="{FF2B5EF4-FFF2-40B4-BE49-F238E27FC236}">
                <a16:creationId xmlns:a16="http://schemas.microsoft.com/office/drawing/2014/main" id="{1666F03A-5772-73F2-2410-F84625842F8A}"/>
              </a:ext>
            </a:extLst>
          </p:cNvPr>
          <p:cNvGraphicFramePr>
            <a:graphicFrameLocks noGrp="1"/>
          </p:cNvGraphicFramePr>
          <p:nvPr/>
        </p:nvGraphicFramePr>
        <p:xfrm>
          <a:off x="6645793" y="2459137"/>
          <a:ext cx="450000" cy="1584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r h="396000">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856769038"/>
                  </a:ext>
                </a:extLst>
              </a:tr>
              <a:tr h="396000">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581351085"/>
                  </a:ext>
                </a:extLst>
              </a:tr>
              <a:tr h="396000">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504728428"/>
                  </a:ext>
                </a:extLst>
              </a:tr>
            </a:tbl>
          </a:graphicData>
        </a:graphic>
      </p:graphicFrame>
      <p:graphicFrame>
        <p:nvGraphicFramePr>
          <p:cNvPr id="58" name="Table 275">
            <a:extLst>
              <a:ext uri="{FF2B5EF4-FFF2-40B4-BE49-F238E27FC236}">
                <a16:creationId xmlns:a16="http://schemas.microsoft.com/office/drawing/2014/main" id="{328E0759-7297-0514-8DBD-1F3976F19907}"/>
              </a:ext>
            </a:extLst>
          </p:cNvPr>
          <p:cNvGraphicFramePr>
            <a:graphicFrameLocks noGrp="1"/>
          </p:cNvGraphicFramePr>
          <p:nvPr/>
        </p:nvGraphicFramePr>
        <p:xfrm>
          <a:off x="1805341" y="3097636"/>
          <a:ext cx="477207" cy="1097280"/>
        </p:xfrm>
        <a:graphic>
          <a:graphicData uri="http://schemas.openxmlformats.org/drawingml/2006/table">
            <a:tbl>
              <a:tblPr firstRow="1" bandRow="1">
                <a:tableStyleId>{5940675A-B579-460E-94D1-54222C63F5DA}</a:tableStyleId>
              </a:tblPr>
              <a:tblGrid>
                <a:gridCol w="477207">
                  <a:extLst>
                    <a:ext uri="{9D8B030D-6E8A-4147-A177-3AD203B41FA5}">
                      <a16:colId xmlns:a16="http://schemas.microsoft.com/office/drawing/2014/main" val="468283467"/>
                    </a:ext>
                  </a:extLst>
                </a:gridCol>
              </a:tblGrid>
              <a:tr h="135209">
                <a:tc>
                  <a:txBody>
                    <a:bodyPr/>
                    <a:lstStyle/>
                    <a:p>
                      <a:pPr algn="ctr"/>
                      <a:r>
                        <a:rPr lang="en-US" sz="1800" b="0" i="0">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581351085"/>
                  </a:ext>
                </a:extLst>
              </a:tr>
              <a:tr h="135209">
                <a:tc>
                  <a:txBody>
                    <a:bodyPr/>
                    <a:lstStyle/>
                    <a:p>
                      <a:pPr algn="ctr"/>
                      <a:r>
                        <a:rPr lang="en-US" sz="1800" b="0" i="0">
                          <a:solidFill>
                            <a:schemeClr val="tx1"/>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508754334"/>
                  </a:ext>
                </a:extLst>
              </a:tr>
              <a:tr h="135209">
                <a:tc>
                  <a:txBody>
                    <a:bodyPr/>
                    <a:lstStyle/>
                    <a:p>
                      <a:pPr algn="ctr"/>
                      <a:r>
                        <a:rPr lang="en-US" sz="1800" b="0" i="0">
                          <a:latin typeface="Corbel" panose="020B0503020204020204" pitchFamily="34" charset="0"/>
                          <a:cs typeface="Arial" panose="020B0604020202020204" pitchFamily="34" charset="0"/>
                        </a:rPr>
                        <a:t>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364916830"/>
                  </a:ext>
                </a:extLst>
              </a:tr>
              <a:tr h="135209">
                <a:tc>
                  <a:txBody>
                    <a:bodyPr/>
                    <a:lstStyle/>
                    <a:p>
                      <a:pPr algn="ctr"/>
                      <a:r>
                        <a:rPr lang="en-US" sz="1800" b="0" i="0">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816069710"/>
                  </a:ext>
                </a:extLst>
              </a:tr>
            </a:tbl>
          </a:graphicData>
        </a:graphic>
      </p:graphicFrame>
      <p:grpSp>
        <p:nvGrpSpPr>
          <p:cNvPr id="60" name="Group 59">
            <a:extLst>
              <a:ext uri="{FF2B5EF4-FFF2-40B4-BE49-F238E27FC236}">
                <a16:creationId xmlns:a16="http://schemas.microsoft.com/office/drawing/2014/main" id="{6A7F247A-A6CF-54DA-3510-83F0906C1316}"/>
              </a:ext>
            </a:extLst>
          </p:cNvPr>
          <p:cNvGrpSpPr/>
          <p:nvPr/>
        </p:nvGrpSpPr>
        <p:grpSpPr>
          <a:xfrm>
            <a:off x="4934491" y="2400162"/>
            <a:ext cx="282634" cy="1354256"/>
            <a:chOff x="4930967" y="2421934"/>
            <a:chExt cx="282634" cy="1354256"/>
          </a:xfrm>
        </p:grpSpPr>
        <p:sp>
          <p:nvSpPr>
            <p:cNvPr id="61" name="Rectangle 60">
              <a:extLst>
                <a:ext uri="{FF2B5EF4-FFF2-40B4-BE49-F238E27FC236}">
                  <a16:creationId xmlns:a16="http://schemas.microsoft.com/office/drawing/2014/main" id="{BA403B77-66C0-083A-B82B-7DE80512DF89}"/>
                </a:ext>
              </a:extLst>
            </p:cNvPr>
            <p:cNvSpPr/>
            <p:nvPr/>
          </p:nvSpPr>
          <p:spPr>
            <a:xfrm>
              <a:off x="4932026" y="2421934"/>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0</a:t>
              </a:r>
            </a:p>
          </p:txBody>
        </p:sp>
        <p:sp>
          <p:nvSpPr>
            <p:cNvPr id="62" name="Rectangle 61">
              <a:extLst>
                <a:ext uri="{FF2B5EF4-FFF2-40B4-BE49-F238E27FC236}">
                  <a16:creationId xmlns:a16="http://schemas.microsoft.com/office/drawing/2014/main" id="{AD9ABEFA-2BC5-19D8-E147-5B35B8F4F4BF}"/>
                </a:ext>
              </a:extLst>
            </p:cNvPr>
            <p:cNvSpPr/>
            <p:nvPr/>
          </p:nvSpPr>
          <p:spPr>
            <a:xfrm>
              <a:off x="4932026" y="2788143"/>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1</a:t>
              </a:r>
            </a:p>
          </p:txBody>
        </p:sp>
        <p:sp>
          <p:nvSpPr>
            <p:cNvPr id="63" name="Rectangle 62">
              <a:extLst>
                <a:ext uri="{FF2B5EF4-FFF2-40B4-BE49-F238E27FC236}">
                  <a16:creationId xmlns:a16="http://schemas.microsoft.com/office/drawing/2014/main" id="{C961B1B8-7545-199A-D626-4E36FD9A5AB8}"/>
                </a:ext>
              </a:extLst>
            </p:cNvPr>
            <p:cNvSpPr/>
            <p:nvPr/>
          </p:nvSpPr>
          <p:spPr>
            <a:xfrm>
              <a:off x="4931194" y="3178394"/>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2</a:t>
              </a:r>
            </a:p>
          </p:txBody>
        </p:sp>
        <p:sp>
          <p:nvSpPr>
            <p:cNvPr id="66" name="Rectangle 65">
              <a:extLst>
                <a:ext uri="{FF2B5EF4-FFF2-40B4-BE49-F238E27FC236}">
                  <a16:creationId xmlns:a16="http://schemas.microsoft.com/office/drawing/2014/main" id="{BDF6E31B-9209-D41E-D80C-C6AB1CEA4348}"/>
                </a:ext>
              </a:extLst>
            </p:cNvPr>
            <p:cNvSpPr/>
            <p:nvPr/>
          </p:nvSpPr>
          <p:spPr>
            <a:xfrm>
              <a:off x="4930967" y="3527419"/>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3</a:t>
              </a:r>
            </a:p>
          </p:txBody>
        </p:sp>
      </p:grpSp>
      <p:sp>
        <p:nvSpPr>
          <p:cNvPr id="12" name="TextBox 11">
            <a:extLst>
              <a:ext uri="{FF2B5EF4-FFF2-40B4-BE49-F238E27FC236}">
                <a16:creationId xmlns:a16="http://schemas.microsoft.com/office/drawing/2014/main" id="{00773B94-CD06-68E6-A7D8-5B2405179785}"/>
              </a:ext>
            </a:extLst>
          </p:cNvPr>
          <p:cNvSpPr txBox="1"/>
          <p:nvPr/>
        </p:nvSpPr>
        <p:spPr>
          <a:xfrm>
            <a:off x="3811694" y="4612111"/>
            <a:ext cx="135233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3889F"/>
                </a:solidFill>
                <a:effectLst/>
                <a:uLnTx/>
                <a:uFillTx/>
                <a:latin typeface="Corbel" panose="020B0503020204020204" pitchFamily="34" charset="0"/>
                <a:ea typeface="+mn-ea"/>
                <a:cs typeface="Arial" panose="020B0604020202020204" pitchFamily="34" charset="0"/>
              </a:rPr>
              <a:t>row buffer</a:t>
            </a:r>
          </a:p>
        </p:txBody>
      </p:sp>
      <p:sp>
        <p:nvSpPr>
          <p:cNvPr id="51" name="TextBox 50">
            <a:extLst>
              <a:ext uri="{FF2B5EF4-FFF2-40B4-BE49-F238E27FC236}">
                <a16:creationId xmlns:a16="http://schemas.microsoft.com/office/drawing/2014/main" id="{5403B5A5-4731-4B1D-A9C9-7C4FE804658A}"/>
              </a:ext>
            </a:extLst>
          </p:cNvPr>
          <p:cNvSpPr txBox="1"/>
          <p:nvPr/>
        </p:nvSpPr>
        <p:spPr>
          <a:xfrm>
            <a:off x="3417163" y="2870428"/>
            <a:ext cx="1352330"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847972"/>
                </a:solidFill>
                <a:effectLst/>
                <a:uLnTx/>
                <a:uFillTx/>
                <a:latin typeface="Corbel" panose="020B0503020204020204" pitchFamily="34" charset="0"/>
                <a:ea typeface="+mn-ea"/>
                <a:cs typeface="Arial" panose="020B0604020202020204" pitchFamily="34" charset="0"/>
              </a:rPr>
              <a:t>row decoder</a:t>
            </a:r>
          </a:p>
        </p:txBody>
      </p:sp>
      <p:cxnSp>
        <p:nvCxnSpPr>
          <p:cNvPr id="53" name="Elbow Connector 52">
            <a:extLst>
              <a:ext uri="{FF2B5EF4-FFF2-40B4-BE49-F238E27FC236}">
                <a16:creationId xmlns:a16="http://schemas.microsoft.com/office/drawing/2014/main" id="{B55AFBD0-03E7-1FD8-A864-2C0285BDF49F}"/>
              </a:ext>
            </a:extLst>
          </p:cNvPr>
          <p:cNvCxnSpPr>
            <a:cxnSpLocks/>
          </p:cNvCxnSpPr>
          <p:nvPr/>
        </p:nvCxnSpPr>
        <p:spPr>
          <a:xfrm rot="5400000" flipH="1" flipV="1">
            <a:off x="4745177" y="1952206"/>
            <a:ext cx="470099" cy="420004"/>
          </a:xfrm>
          <a:prstGeom prst="bentConnector2">
            <a:avLst/>
          </a:prstGeom>
          <a:ln w="38100">
            <a:solidFill>
              <a:srgbClr val="C00000"/>
            </a:solidFill>
            <a:prstDash val="sysDot"/>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0609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200"/>
                                        <p:tgtEl>
                                          <p:spTgt spid="39"/>
                                        </p:tgtEl>
                                      </p:cBhvr>
                                    </p:animEffect>
                                  </p:childTnLst>
                                </p:cTn>
                              </p:par>
                            </p:childTnLst>
                          </p:cTn>
                        </p:par>
                        <p:par>
                          <p:cTn id="13" fill="hold">
                            <p:stCondLst>
                              <p:cond delay="2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200"/>
                                        <p:tgtEl>
                                          <p:spTgt spid="42"/>
                                        </p:tgtEl>
                                      </p:cBhvr>
                                    </p:animEffect>
                                  </p:childTnLst>
                                </p:cTn>
                              </p:par>
                            </p:childTnLst>
                          </p:cTn>
                        </p:par>
                        <p:par>
                          <p:cTn id="17" fill="hold">
                            <p:stCondLst>
                              <p:cond delay="400"/>
                            </p:stCondLst>
                            <p:childTnLst>
                              <p:par>
                                <p:cTn id="18" presetID="10" presetClass="entr" presetSubtype="0" fill="hold" nodeType="after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200"/>
                                        <p:tgtEl>
                                          <p:spTgt spid="44"/>
                                        </p:tgtEl>
                                      </p:cBhvr>
                                    </p:animEffect>
                                  </p:childTnLst>
                                </p:cTn>
                              </p:par>
                            </p:childTnLst>
                          </p:cTn>
                        </p:par>
                        <p:par>
                          <p:cTn id="21" fill="hold">
                            <p:stCondLst>
                              <p:cond delay="600"/>
                            </p:stCondLst>
                            <p:childTnLst>
                              <p:par>
                                <p:cTn id="22" presetID="10" presetClass="entr" presetSubtype="0" fill="hold"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2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89C1CC0F-521D-7468-5B21-5D065B5C0AAC}"/>
              </a:ext>
            </a:extLst>
          </p:cNvPr>
          <p:cNvCxnSpPr>
            <a:cxnSpLocks/>
          </p:cNvCxnSpPr>
          <p:nvPr/>
        </p:nvCxnSpPr>
        <p:spPr>
          <a:xfrm rot="5400000" flipH="1">
            <a:off x="5043784" y="2512001"/>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82" name="Rectangle 81">
            <a:extLst>
              <a:ext uri="{FF2B5EF4-FFF2-40B4-BE49-F238E27FC236}">
                <a16:creationId xmlns:a16="http://schemas.microsoft.com/office/drawing/2014/main" id="{62BDDE6A-4739-7DE9-17E3-D3F0466696F8}"/>
              </a:ext>
            </a:extLst>
          </p:cNvPr>
          <p:cNvSpPr/>
          <p:nvPr/>
        </p:nvSpPr>
        <p:spPr>
          <a:xfrm>
            <a:off x="4935550" y="2400162"/>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0</a:t>
            </a:r>
          </a:p>
        </p:txBody>
      </p:sp>
      <p:cxnSp>
        <p:nvCxnSpPr>
          <p:cNvPr id="53" name="Straight Connector 52">
            <a:extLst>
              <a:ext uri="{FF2B5EF4-FFF2-40B4-BE49-F238E27FC236}">
                <a16:creationId xmlns:a16="http://schemas.microsoft.com/office/drawing/2014/main" id="{3A03738E-6254-3D14-3996-137185C53160}"/>
              </a:ext>
            </a:extLst>
          </p:cNvPr>
          <p:cNvCxnSpPr>
            <a:cxnSpLocks/>
          </p:cNvCxnSpPr>
          <p:nvPr/>
        </p:nvCxnSpPr>
        <p:spPr>
          <a:xfrm rot="5400000" flipH="1">
            <a:off x="5045699" y="2512000"/>
            <a:ext cx="3963" cy="274320"/>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sp>
        <p:nvSpPr>
          <p:cNvPr id="57" name="Rectangle 56">
            <a:extLst>
              <a:ext uri="{FF2B5EF4-FFF2-40B4-BE49-F238E27FC236}">
                <a16:creationId xmlns:a16="http://schemas.microsoft.com/office/drawing/2014/main" id="{E35E95E9-0388-FB35-EB70-D181E574332F}"/>
              </a:ext>
            </a:extLst>
          </p:cNvPr>
          <p:cNvSpPr/>
          <p:nvPr/>
        </p:nvSpPr>
        <p:spPr>
          <a:xfrm>
            <a:off x="4937464" y="2400161"/>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mn-cs"/>
              </a:rPr>
              <a:t>0</a:t>
            </a:r>
          </a:p>
        </p:txBody>
      </p:sp>
      <p:sp>
        <p:nvSpPr>
          <p:cNvPr id="70" name="Rectangle 69">
            <a:extLst>
              <a:ext uri="{FF2B5EF4-FFF2-40B4-BE49-F238E27FC236}">
                <a16:creationId xmlns:a16="http://schemas.microsoft.com/office/drawing/2014/main" id="{4F87D1AE-C9E8-030A-A3DD-CE41E1CA8BC8}"/>
              </a:ext>
            </a:extLst>
          </p:cNvPr>
          <p:cNvSpPr/>
          <p:nvPr/>
        </p:nvSpPr>
        <p:spPr>
          <a:xfrm>
            <a:off x="0" y="629616"/>
            <a:ext cx="2716306" cy="5826540"/>
          </a:xfrm>
          <a:prstGeom prst="rect">
            <a:avLst/>
          </a:prstGeom>
          <a:solidFill>
            <a:srgbClr val="FFFD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ounded Rectangle 64">
            <a:extLst>
              <a:ext uri="{FF2B5EF4-FFF2-40B4-BE49-F238E27FC236}">
                <a16:creationId xmlns:a16="http://schemas.microsoft.com/office/drawing/2014/main" id="{8FFE4315-EE8D-144A-008D-8DCDDE3CFCC3}"/>
              </a:ext>
            </a:extLst>
          </p:cNvPr>
          <p:cNvSpPr/>
          <p:nvPr/>
        </p:nvSpPr>
        <p:spPr>
          <a:xfrm>
            <a:off x="96426" y="736537"/>
            <a:ext cx="2519027" cy="107971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4F55892D-F829-1FC6-94CF-7204C63F8EB6}"/>
              </a:ext>
            </a:extLst>
          </p:cNvPr>
          <p:cNvCxnSpPr>
            <a:cxnSpLocks/>
          </p:cNvCxnSpPr>
          <p:nvPr/>
        </p:nvCxnSpPr>
        <p:spPr>
          <a:xfrm rot="5400000" flipH="1">
            <a:off x="5043784" y="3295028"/>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E65ADB8B-E7D5-CC71-7D28-06DEDEE97FE9}"/>
              </a:ext>
            </a:extLst>
          </p:cNvPr>
          <p:cNvCxnSpPr>
            <a:cxnSpLocks/>
          </p:cNvCxnSpPr>
          <p:nvPr/>
        </p:nvCxnSpPr>
        <p:spPr>
          <a:xfrm rot="5400000" flipH="1">
            <a:off x="5043784" y="36739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3" name="Title 1" descr=" 6">
            <a:extLst>
              <a:ext uri="{FF2B5EF4-FFF2-40B4-BE49-F238E27FC236}">
                <a16:creationId xmlns:a16="http://schemas.microsoft.com/office/drawing/2014/main" id="{225FE3A3-6745-502D-7F59-15867750339D}"/>
              </a:ext>
            </a:extLst>
          </p:cNvPr>
          <p:cNvSpPr txBox="1">
            <a:spLocks/>
          </p:cNvSpPr>
          <p:nvPr/>
        </p:nvSpPr>
        <p:spPr>
          <a:xfrm>
            <a:off x="178177" y="0"/>
            <a:ext cx="8787647" cy="704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orbel" panose="020B0503020204020204" pitchFamily="34" charset="0"/>
                <a:ea typeface="+mj-ea"/>
                <a:cs typeface="+mj-cs"/>
              </a:rPr>
              <a:t>In-DRAM pLUTo LUT Query: Step 1</a:t>
            </a:r>
          </a:p>
        </p:txBody>
      </p:sp>
      <p:sp>
        <p:nvSpPr>
          <p:cNvPr id="7" name="Slide Number Placeholder 6">
            <a:extLst>
              <a:ext uri="{FF2B5EF4-FFF2-40B4-BE49-F238E27FC236}">
                <a16:creationId xmlns:a16="http://schemas.microsoft.com/office/drawing/2014/main" id="{BFC4D882-EE1D-5CC0-E0E4-710C3B18C93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EAB76D-489F-BC47-AE8A-9A4958F60173}" type="slidenum">
              <a:rPr kumimoji="0" lang="en-CH" sz="1400" b="0" i="0" u="none" strike="noStrike" kern="1200" cap="none" spc="0" normalizeH="0" baseline="0" noProof="0" smtClean="0">
                <a:ln>
                  <a:noFill/>
                </a:ln>
                <a:solidFill>
                  <a:prstClr val="white">
                    <a:lumMod val="65000"/>
                  </a:prstClr>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CH" sz="1400" b="0" i="0" u="none" strike="noStrike" kern="1200" cap="none" spc="0" normalizeH="0" baseline="0" noProof="0">
              <a:ln>
                <a:noFill/>
              </a:ln>
              <a:solidFill>
                <a:prstClr val="white">
                  <a:lumMod val="65000"/>
                </a:prstClr>
              </a:solidFill>
              <a:effectLst/>
              <a:uLnTx/>
              <a:uFillTx/>
              <a:latin typeface="Corbel" panose="020B0503020204020204" pitchFamily="34" charset="0"/>
              <a:ea typeface="+mn-ea"/>
              <a:cs typeface="+mn-cs"/>
            </a:endParaRPr>
          </a:p>
        </p:txBody>
      </p:sp>
      <p:cxnSp>
        <p:nvCxnSpPr>
          <p:cNvPr id="4" name="Straight Connector 3">
            <a:extLst>
              <a:ext uri="{FF2B5EF4-FFF2-40B4-BE49-F238E27FC236}">
                <a16:creationId xmlns:a16="http://schemas.microsoft.com/office/drawing/2014/main" id="{193B17EE-D4CE-E933-0A10-8DE0F4AE053C}"/>
              </a:ext>
            </a:extLst>
          </p:cNvPr>
          <p:cNvCxnSpPr>
            <a:cxnSpLocks/>
          </p:cNvCxnSpPr>
          <p:nvPr/>
        </p:nvCxnSpPr>
        <p:spPr>
          <a:xfrm>
            <a:off x="5515720" y="4182844"/>
            <a:ext cx="0" cy="325603"/>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DF1F5B15-D6F8-544E-2EC6-234CE9693377}"/>
              </a:ext>
            </a:extLst>
          </p:cNvPr>
          <p:cNvCxnSpPr>
            <a:cxnSpLocks/>
          </p:cNvCxnSpPr>
          <p:nvPr/>
        </p:nvCxnSpPr>
        <p:spPr>
          <a:xfrm>
            <a:off x="5965170" y="4182844"/>
            <a:ext cx="0" cy="332948"/>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BBD8907C-D053-3E28-0A5B-1508DA6E7B16}"/>
              </a:ext>
            </a:extLst>
          </p:cNvPr>
          <p:cNvCxnSpPr>
            <a:cxnSpLocks/>
          </p:cNvCxnSpPr>
          <p:nvPr/>
        </p:nvCxnSpPr>
        <p:spPr>
          <a:xfrm>
            <a:off x="6414620" y="4182805"/>
            <a:ext cx="0" cy="332948"/>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204CBF14-CE3C-D0AF-0904-EB85AA35F9B3}"/>
              </a:ext>
            </a:extLst>
          </p:cNvPr>
          <p:cNvCxnSpPr>
            <a:cxnSpLocks/>
          </p:cNvCxnSpPr>
          <p:nvPr/>
        </p:nvCxnSpPr>
        <p:spPr>
          <a:xfrm>
            <a:off x="6864069" y="4175499"/>
            <a:ext cx="0" cy="332948"/>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11" name="Rounded Rectangle 10">
            <a:extLst>
              <a:ext uri="{FF2B5EF4-FFF2-40B4-BE49-F238E27FC236}">
                <a16:creationId xmlns:a16="http://schemas.microsoft.com/office/drawing/2014/main" id="{6504418D-A90C-D6E7-1C54-18A1A7C9A1D0}"/>
              </a:ext>
            </a:extLst>
          </p:cNvPr>
          <p:cNvSpPr/>
          <p:nvPr/>
        </p:nvSpPr>
        <p:spPr>
          <a:xfrm>
            <a:off x="5192143" y="2334911"/>
            <a:ext cx="2028915" cy="1840762"/>
          </a:xfrm>
          <a:prstGeom prst="roundRect">
            <a:avLst>
              <a:gd name="adj" fmla="val 1622"/>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2500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12" name="Table 275">
            <a:extLst>
              <a:ext uri="{FF2B5EF4-FFF2-40B4-BE49-F238E27FC236}">
                <a16:creationId xmlns:a16="http://schemas.microsoft.com/office/drawing/2014/main" id="{76354472-B820-C436-4D54-CDDC66664919}"/>
              </a:ext>
            </a:extLst>
          </p:cNvPr>
          <p:cNvGraphicFramePr>
            <a:graphicFrameLocks noGrp="1"/>
          </p:cNvGraphicFramePr>
          <p:nvPr/>
        </p:nvGraphicFramePr>
        <p:xfrm>
          <a:off x="5292522" y="2459192"/>
          <a:ext cx="1800000" cy="1584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396000">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396000">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1351085"/>
                  </a:ext>
                </a:extLst>
              </a:tr>
              <a:tr h="396000">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04728428"/>
                  </a:ext>
                </a:extLst>
              </a:tr>
            </a:tbl>
          </a:graphicData>
        </a:graphic>
      </p:graphicFrame>
      <p:sp>
        <p:nvSpPr>
          <p:cNvPr id="13" name="Rounded Rectangle 12">
            <a:extLst>
              <a:ext uri="{FF2B5EF4-FFF2-40B4-BE49-F238E27FC236}">
                <a16:creationId xmlns:a16="http://schemas.microsoft.com/office/drawing/2014/main" id="{D69C4F41-50ED-CF54-644A-2ED316781EF1}"/>
              </a:ext>
            </a:extLst>
          </p:cNvPr>
          <p:cNvSpPr/>
          <p:nvPr/>
        </p:nvSpPr>
        <p:spPr>
          <a:xfrm rot="5400000">
            <a:off x="5898769" y="3790738"/>
            <a:ext cx="582102" cy="2028912"/>
          </a:xfrm>
          <a:prstGeom prst="roundRect">
            <a:avLst/>
          </a:prstGeom>
          <a:pattFill prst="wdUpDiag">
            <a:fgClr>
              <a:srgbClr val="BBAECA"/>
            </a:fgClr>
            <a:bgClr>
              <a:srgbClr val="DFCFF0"/>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pSp>
        <p:nvGrpSpPr>
          <p:cNvPr id="16" name="Group 15">
            <a:extLst>
              <a:ext uri="{FF2B5EF4-FFF2-40B4-BE49-F238E27FC236}">
                <a16:creationId xmlns:a16="http://schemas.microsoft.com/office/drawing/2014/main" id="{5B03AEA4-1D6D-2A02-F28E-1BE0E4D10B9C}"/>
              </a:ext>
            </a:extLst>
          </p:cNvPr>
          <p:cNvGrpSpPr/>
          <p:nvPr/>
        </p:nvGrpSpPr>
        <p:grpSpPr>
          <a:xfrm>
            <a:off x="5408073" y="5120617"/>
            <a:ext cx="173332" cy="648969"/>
            <a:chOff x="2521758" y="3054797"/>
            <a:chExt cx="64008" cy="188069"/>
          </a:xfrm>
        </p:grpSpPr>
        <p:cxnSp>
          <p:nvCxnSpPr>
            <p:cNvPr id="29" name="Straight Connector 28">
              <a:extLst>
                <a:ext uri="{FF2B5EF4-FFF2-40B4-BE49-F238E27FC236}">
                  <a16:creationId xmlns:a16="http://schemas.microsoft.com/office/drawing/2014/main" id="{56411DE6-322D-76E3-294D-9E5A2FA79FF8}"/>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6001E9C3-356E-AE87-FFA4-05FFDFC51AF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6291C3A9-C7BF-6832-8EBF-7A977669D976}"/>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7" name="Group 16">
            <a:extLst>
              <a:ext uri="{FF2B5EF4-FFF2-40B4-BE49-F238E27FC236}">
                <a16:creationId xmlns:a16="http://schemas.microsoft.com/office/drawing/2014/main" id="{FDD767DD-4EAE-2CA4-A7CE-A5CF80FEF08C}"/>
              </a:ext>
            </a:extLst>
          </p:cNvPr>
          <p:cNvGrpSpPr/>
          <p:nvPr/>
        </p:nvGrpSpPr>
        <p:grpSpPr>
          <a:xfrm>
            <a:off x="5837030" y="5109582"/>
            <a:ext cx="173332" cy="648969"/>
            <a:chOff x="2521758" y="3054797"/>
            <a:chExt cx="64008" cy="188069"/>
          </a:xfrm>
        </p:grpSpPr>
        <p:cxnSp>
          <p:nvCxnSpPr>
            <p:cNvPr id="26" name="Straight Connector 25">
              <a:extLst>
                <a:ext uri="{FF2B5EF4-FFF2-40B4-BE49-F238E27FC236}">
                  <a16:creationId xmlns:a16="http://schemas.microsoft.com/office/drawing/2014/main" id="{E2764FA7-945D-6ACC-4476-AB0E702C8F95}"/>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7" name="Straight Connector 26">
              <a:extLst>
                <a:ext uri="{FF2B5EF4-FFF2-40B4-BE49-F238E27FC236}">
                  <a16:creationId xmlns:a16="http://schemas.microsoft.com/office/drawing/2014/main" id="{9DA23700-D9EA-5D46-34FC-D8C81067954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8" name="Straight Connector 27">
              <a:extLst>
                <a:ext uri="{FF2B5EF4-FFF2-40B4-BE49-F238E27FC236}">
                  <a16:creationId xmlns:a16="http://schemas.microsoft.com/office/drawing/2014/main" id="{65F5F5EB-C469-F183-795C-3CF3D5200AE9}"/>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8" name="Group 17">
            <a:extLst>
              <a:ext uri="{FF2B5EF4-FFF2-40B4-BE49-F238E27FC236}">
                <a16:creationId xmlns:a16="http://schemas.microsoft.com/office/drawing/2014/main" id="{5C2F244F-AD02-F297-C498-C497F46F443E}"/>
              </a:ext>
            </a:extLst>
          </p:cNvPr>
          <p:cNvGrpSpPr/>
          <p:nvPr/>
        </p:nvGrpSpPr>
        <p:grpSpPr>
          <a:xfrm>
            <a:off x="6248380" y="5108314"/>
            <a:ext cx="173332" cy="648969"/>
            <a:chOff x="2521758" y="3054797"/>
            <a:chExt cx="64008" cy="188069"/>
          </a:xfrm>
        </p:grpSpPr>
        <p:cxnSp>
          <p:nvCxnSpPr>
            <p:cNvPr id="23" name="Straight Connector 22">
              <a:extLst>
                <a:ext uri="{FF2B5EF4-FFF2-40B4-BE49-F238E27FC236}">
                  <a16:creationId xmlns:a16="http://schemas.microsoft.com/office/drawing/2014/main" id="{9F9C2302-8BFC-2113-6E2C-ACFF464016E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7FE804DF-ACC9-5681-9141-E12E98F04E3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011A845C-4B36-622D-79D2-2EEC712480E0}"/>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9" name="Group 18">
            <a:extLst>
              <a:ext uri="{FF2B5EF4-FFF2-40B4-BE49-F238E27FC236}">
                <a16:creationId xmlns:a16="http://schemas.microsoft.com/office/drawing/2014/main" id="{D60879E2-DF9F-933F-7EBD-BAA733433234}"/>
              </a:ext>
            </a:extLst>
          </p:cNvPr>
          <p:cNvGrpSpPr/>
          <p:nvPr/>
        </p:nvGrpSpPr>
        <p:grpSpPr>
          <a:xfrm>
            <a:off x="6672336" y="5120617"/>
            <a:ext cx="173332" cy="648969"/>
            <a:chOff x="2521758" y="3054797"/>
            <a:chExt cx="64008" cy="188069"/>
          </a:xfrm>
        </p:grpSpPr>
        <p:cxnSp>
          <p:nvCxnSpPr>
            <p:cNvPr id="20" name="Straight Connector 19">
              <a:extLst>
                <a:ext uri="{FF2B5EF4-FFF2-40B4-BE49-F238E27FC236}">
                  <a16:creationId xmlns:a16="http://schemas.microsoft.com/office/drawing/2014/main" id="{98070522-1F0D-F9D0-1868-64E7D1BD153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1" name="Straight Connector 20">
              <a:extLst>
                <a:ext uri="{FF2B5EF4-FFF2-40B4-BE49-F238E27FC236}">
                  <a16:creationId xmlns:a16="http://schemas.microsoft.com/office/drawing/2014/main" id="{A7BC7AE7-4BBB-BD85-E12B-FD544420F3F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8B1EFA1E-657A-E290-1E60-D94A0BF19A73}"/>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sp>
        <p:nvSpPr>
          <p:cNvPr id="33" name="Rounded Rectangle 32">
            <a:extLst>
              <a:ext uri="{FF2B5EF4-FFF2-40B4-BE49-F238E27FC236}">
                <a16:creationId xmlns:a16="http://schemas.microsoft.com/office/drawing/2014/main" id="{0C60ECAA-E984-0339-82FC-E5B0B4C5608E}"/>
              </a:ext>
            </a:extLst>
          </p:cNvPr>
          <p:cNvSpPr/>
          <p:nvPr/>
        </p:nvSpPr>
        <p:spPr>
          <a:xfrm rot="5400000">
            <a:off x="5897652" y="5047299"/>
            <a:ext cx="584335" cy="2028912"/>
          </a:xfrm>
          <a:prstGeom prst="round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4" name="Table 275">
            <a:extLst>
              <a:ext uri="{FF2B5EF4-FFF2-40B4-BE49-F238E27FC236}">
                <a16:creationId xmlns:a16="http://schemas.microsoft.com/office/drawing/2014/main" id="{91C1B412-F7C0-9BF4-466A-716D27FABB97}"/>
              </a:ext>
            </a:extLst>
          </p:cNvPr>
          <p:cNvGraphicFramePr>
            <a:graphicFrameLocks noGrp="1"/>
          </p:cNvGraphicFramePr>
          <p:nvPr/>
        </p:nvGraphicFramePr>
        <p:xfrm>
          <a:off x="5292522" y="4591707"/>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35" name="Rounded Rectangle 34">
            <a:extLst>
              <a:ext uri="{FF2B5EF4-FFF2-40B4-BE49-F238E27FC236}">
                <a16:creationId xmlns:a16="http://schemas.microsoft.com/office/drawing/2014/main" id="{5853E33A-0C10-F411-BD05-35B1A76C00B3}"/>
              </a:ext>
            </a:extLst>
          </p:cNvPr>
          <p:cNvSpPr/>
          <p:nvPr/>
        </p:nvSpPr>
        <p:spPr>
          <a:xfrm rot="5400000">
            <a:off x="5909541" y="170856"/>
            <a:ext cx="579239" cy="2014040"/>
          </a:xfrm>
          <a:prstGeom prst="roundRect">
            <a:avLst/>
          </a:prstGeom>
          <a:solidFill>
            <a:srgbClr val="E4D9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6" name="Table 275">
            <a:extLst>
              <a:ext uri="{FF2B5EF4-FFF2-40B4-BE49-F238E27FC236}">
                <a16:creationId xmlns:a16="http://schemas.microsoft.com/office/drawing/2014/main" id="{28DFCE45-3B33-AE43-69DA-C1AF5E3FC3E2}"/>
              </a:ext>
            </a:extLst>
          </p:cNvPr>
          <p:cNvGraphicFramePr>
            <a:graphicFrameLocks noGrp="1"/>
          </p:cNvGraphicFramePr>
          <p:nvPr/>
        </p:nvGraphicFramePr>
        <p:xfrm>
          <a:off x="5301890" y="994064"/>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0</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cxnSp>
        <p:nvCxnSpPr>
          <p:cNvPr id="37" name="Elbow Connector 36">
            <a:extLst>
              <a:ext uri="{FF2B5EF4-FFF2-40B4-BE49-F238E27FC236}">
                <a16:creationId xmlns:a16="http://schemas.microsoft.com/office/drawing/2014/main" id="{8F539379-865B-D64A-C423-25BD1E83EAE5}"/>
              </a:ext>
            </a:extLst>
          </p:cNvPr>
          <p:cNvCxnSpPr>
            <a:cxnSpLocks/>
          </p:cNvCxnSpPr>
          <p:nvPr/>
        </p:nvCxnSpPr>
        <p:spPr>
          <a:xfrm rot="10800000" flipH="1" flipV="1">
            <a:off x="7211141" y="1924870"/>
            <a:ext cx="4" cy="3566160"/>
          </a:xfrm>
          <a:prstGeom prst="bentConnector3">
            <a:avLst>
              <a:gd name="adj1" fmla="val 12220150000"/>
            </a:avLst>
          </a:prstGeom>
          <a:ln w="38100">
            <a:solidFill>
              <a:schemeClr val="accent4"/>
            </a:solidFill>
            <a:prstDash val="sysDot"/>
            <a:tailEnd type="triangle" w="med" len="sm"/>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5EA5FF2D-CA4D-044D-5240-D82BF10A85FD}"/>
              </a:ext>
            </a:extLst>
          </p:cNvPr>
          <p:cNvSpPr/>
          <p:nvPr/>
        </p:nvSpPr>
        <p:spPr>
          <a:xfrm rot="5400000">
            <a:off x="5907630" y="920136"/>
            <a:ext cx="579240" cy="2014044"/>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cxnSp>
        <p:nvCxnSpPr>
          <p:cNvPr id="46" name="Straight Connector 45">
            <a:extLst>
              <a:ext uri="{FF2B5EF4-FFF2-40B4-BE49-F238E27FC236}">
                <a16:creationId xmlns:a16="http://schemas.microsoft.com/office/drawing/2014/main" id="{A3BF5155-D76B-0F51-84F0-F9C02F239946}"/>
              </a:ext>
            </a:extLst>
          </p:cNvPr>
          <p:cNvCxnSpPr>
            <a:cxnSpLocks/>
          </p:cNvCxnSpPr>
          <p:nvPr/>
        </p:nvCxnSpPr>
        <p:spPr>
          <a:xfrm rot="5400000" flipH="1">
            <a:off x="5043785" y="28981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48" name="Rounded Rectangle 47">
            <a:extLst>
              <a:ext uri="{FF2B5EF4-FFF2-40B4-BE49-F238E27FC236}">
                <a16:creationId xmlns:a16="http://schemas.microsoft.com/office/drawing/2014/main" id="{8376977C-3282-EAB6-98E7-B196ED4F6F12}"/>
              </a:ext>
            </a:extLst>
          </p:cNvPr>
          <p:cNvSpPr/>
          <p:nvPr/>
        </p:nvSpPr>
        <p:spPr>
          <a:xfrm rot="16200000">
            <a:off x="3943110" y="3070211"/>
            <a:ext cx="1654227" cy="308319"/>
          </a:xfrm>
          <a:prstGeom prst="roundRect">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cxnSp>
        <p:nvCxnSpPr>
          <p:cNvPr id="40" name="Straight Arrow Connector 39">
            <a:extLst>
              <a:ext uri="{FF2B5EF4-FFF2-40B4-BE49-F238E27FC236}">
                <a16:creationId xmlns:a16="http://schemas.microsoft.com/office/drawing/2014/main" id="{29BE35DF-E2E1-9179-05DF-E58F667CD1C6}"/>
              </a:ext>
            </a:extLst>
          </p:cNvPr>
          <p:cNvCxnSpPr>
            <a:cxnSpLocks/>
          </p:cNvCxnSpPr>
          <p:nvPr/>
        </p:nvCxnSpPr>
        <p:spPr>
          <a:xfrm>
            <a:off x="68699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63874F1-B1FE-6D5F-7855-22E1EE847861}"/>
              </a:ext>
            </a:extLst>
          </p:cNvPr>
          <p:cNvCxnSpPr>
            <a:cxnSpLocks/>
          </p:cNvCxnSpPr>
          <p:nvPr/>
        </p:nvCxnSpPr>
        <p:spPr>
          <a:xfrm>
            <a:off x="64258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9333CE1-7BE6-2786-C4D3-1E02C6E6158E}"/>
              </a:ext>
            </a:extLst>
          </p:cNvPr>
          <p:cNvCxnSpPr>
            <a:cxnSpLocks/>
          </p:cNvCxnSpPr>
          <p:nvPr/>
        </p:nvCxnSpPr>
        <p:spPr>
          <a:xfrm>
            <a:off x="59682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4D7EFB3-2A69-80D9-0B83-2890B46C68C1}"/>
              </a:ext>
            </a:extLst>
          </p:cNvPr>
          <p:cNvCxnSpPr>
            <a:cxnSpLocks/>
          </p:cNvCxnSpPr>
          <p:nvPr/>
        </p:nvCxnSpPr>
        <p:spPr>
          <a:xfrm>
            <a:off x="55241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2" name="Table 275">
            <a:extLst>
              <a:ext uri="{FF2B5EF4-FFF2-40B4-BE49-F238E27FC236}">
                <a16:creationId xmlns:a16="http://schemas.microsoft.com/office/drawing/2014/main" id="{F33BC4AD-3B1B-2EF3-C96B-80CD4D672F26}"/>
              </a:ext>
            </a:extLst>
          </p:cNvPr>
          <p:cNvGraphicFramePr>
            <a:graphicFrameLocks noGrp="1"/>
          </p:cNvGraphicFramePr>
          <p:nvPr/>
        </p:nvGraphicFramePr>
        <p:xfrm>
          <a:off x="5289835" y="5836646"/>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6" name="Rectangle 5">
            <a:extLst>
              <a:ext uri="{FF2B5EF4-FFF2-40B4-BE49-F238E27FC236}">
                <a16:creationId xmlns:a16="http://schemas.microsoft.com/office/drawing/2014/main" id="{A24D5187-9386-EE2D-06AA-276EFF556DC4}"/>
              </a:ext>
            </a:extLst>
          </p:cNvPr>
          <p:cNvSpPr>
            <a:spLocks/>
          </p:cNvSpPr>
          <p:nvPr/>
        </p:nvSpPr>
        <p:spPr>
          <a:xfrm>
            <a:off x="5304367" y="1728351"/>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15" name="Rectangle 14">
            <a:extLst>
              <a:ext uri="{FF2B5EF4-FFF2-40B4-BE49-F238E27FC236}">
                <a16:creationId xmlns:a16="http://schemas.microsoft.com/office/drawing/2014/main" id="{8F0AB727-4535-4F51-A029-2FF715B1BB4F}"/>
              </a:ext>
            </a:extLst>
          </p:cNvPr>
          <p:cNvSpPr/>
          <p:nvPr/>
        </p:nvSpPr>
        <p:spPr>
          <a:xfrm>
            <a:off x="5770841"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30" name="Rectangle 29">
            <a:extLst>
              <a:ext uri="{FF2B5EF4-FFF2-40B4-BE49-F238E27FC236}">
                <a16:creationId xmlns:a16="http://schemas.microsoft.com/office/drawing/2014/main" id="{58E8DFCC-D41E-B4DC-0E11-DDBA39AF97F5}"/>
              </a:ext>
            </a:extLst>
          </p:cNvPr>
          <p:cNvSpPr/>
          <p:nvPr/>
        </p:nvSpPr>
        <p:spPr>
          <a:xfrm>
            <a:off x="6237315"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38" name="Rectangle 37">
            <a:extLst>
              <a:ext uri="{FF2B5EF4-FFF2-40B4-BE49-F238E27FC236}">
                <a16:creationId xmlns:a16="http://schemas.microsoft.com/office/drawing/2014/main" id="{6606B0FB-9FD3-1633-090F-A442DDBC5782}"/>
              </a:ext>
            </a:extLst>
          </p:cNvPr>
          <p:cNvSpPr/>
          <p:nvPr/>
        </p:nvSpPr>
        <p:spPr>
          <a:xfrm>
            <a:off x="6703788"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47" name="TextBox 46">
            <a:extLst>
              <a:ext uri="{FF2B5EF4-FFF2-40B4-BE49-F238E27FC236}">
                <a16:creationId xmlns:a16="http://schemas.microsoft.com/office/drawing/2014/main" id="{48209F93-C678-77FE-0741-880FAEA05260}"/>
              </a:ext>
            </a:extLst>
          </p:cNvPr>
          <p:cNvSpPr txBox="1"/>
          <p:nvPr/>
        </p:nvSpPr>
        <p:spPr>
          <a:xfrm>
            <a:off x="234762" y="5148517"/>
            <a:ext cx="2245127"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input vector</a:t>
            </a:r>
          </a:p>
        </p:txBody>
      </p:sp>
      <p:graphicFrame>
        <p:nvGraphicFramePr>
          <p:cNvPr id="50" name="Table 275">
            <a:extLst>
              <a:ext uri="{FF2B5EF4-FFF2-40B4-BE49-F238E27FC236}">
                <a16:creationId xmlns:a16="http://schemas.microsoft.com/office/drawing/2014/main" id="{F4FAEFC2-F020-2F17-D28B-888C8568909C}"/>
              </a:ext>
            </a:extLst>
          </p:cNvPr>
          <p:cNvGraphicFramePr>
            <a:graphicFrameLocks noGrp="1"/>
          </p:cNvGraphicFramePr>
          <p:nvPr/>
        </p:nvGraphicFramePr>
        <p:xfrm>
          <a:off x="426103" y="2000679"/>
          <a:ext cx="1854538" cy="2194560"/>
        </p:xfrm>
        <a:graphic>
          <a:graphicData uri="http://schemas.openxmlformats.org/drawingml/2006/table">
            <a:tbl>
              <a:tblPr firstRow="1" bandRow="1">
                <a:tableStyleId>{5940675A-B579-460E-94D1-54222C63F5DA}</a:tableStyleId>
              </a:tblPr>
              <a:tblGrid>
                <a:gridCol w="560388">
                  <a:extLst>
                    <a:ext uri="{9D8B030D-6E8A-4147-A177-3AD203B41FA5}">
                      <a16:colId xmlns:a16="http://schemas.microsoft.com/office/drawing/2014/main" val="1193322599"/>
                    </a:ext>
                  </a:extLst>
                </a:gridCol>
                <a:gridCol w="816943">
                  <a:extLst>
                    <a:ext uri="{9D8B030D-6E8A-4147-A177-3AD203B41FA5}">
                      <a16:colId xmlns:a16="http://schemas.microsoft.com/office/drawing/2014/main" val="4227494446"/>
                    </a:ext>
                  </a:extLst>
                </a:gridCol>
                <a:gridCol w="477207">
                  <a:extLst>
                    <a:ext uri="{9D8B030D-6E8A-4147-A177-3AD203B41FA5}">
                      <a16:colId xmlns:a16="http://schemas.microsoft.com/office/drawing/2014/main" val="468283467"/>
                    </a:ext>
                  </a:extLst>
                </a:gridCol>
              </a:tblGrid>
              <a:tr h="270417">
                <a:tc>
                  <a:txBody>
                    <a:bodyPr/>
                    <a:lstStyle/>
                    <a:p>
                      <a:pPr algn="ctr"/>
                      <a:endParaRPr lang="en-US" sz="1800" b="0" i="0">
                        <a:latin typeface="Corbel" panose="020B0503020204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b="0" i="0">
                          <a:latin typeface="Corbel" panose="020B0503020204020204" pitchFamily="34" charset="0"/>
                          <a:cs typeface="Arial" panose="020B0604020202020204" pitchFamily="34" charset="0"/>
                        </a:rPr>
                        <a:t>Prime numbers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r>
                        <a:rPr lang="en-US" sz="1000">
                          <a:latin typeface="Arial" panose="020B0604020202020204" pitchFamily="34" charset="0"/>
                          <a:cs typeface="Arial" panose="020B0604020202020204" pitchFamily="34" charset="0"/>
                        </a:rPr>
                        <a:t>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0">
                <a:tc>
                  <a:txBody>
                    <a:bodyPr/>
                    <a:lstStyle/>
                    <a:p>
                      <a:pPr algn="ctr"/>
                      <a:r>
                        <a:rPr lang="en-US" sz="1800" b="0" i="0">
                          <a:latin typeface="Corbel" panose="020B0503020204020204" pitchFamily="34" charset="0"/>
                          <a:cs typeface="Arial" panose="020B0604020202020204" pitchFamily="34" charset="0"/>
                        </a:rPr>
                        <a:t>LUT</a:t>
                      </a:r>
                    </a:p>
                    <a:p>
                      <a:pPr algn="ctr"/>
                      <a:r>
                        <a:rPr lang="en-US" sz="1800" b="0" i="0">
                          <a:latin typeface="Corbel" panose="020B0503020204020204" pitchFamily="34" charset="0"/>
                          <a:cs typeface="Arial" panose="020B0604020202020204" pitchFamily="34" charset="0"/>
                        </a:rPr>
                        <a:t>index</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err="1">
                          <a:latin typeface="Corbel" panose="020B0503020204020204" pitchFamily="34" charset="0"/>
                          <a:cs typeface="Arial" panose="020B0604020202020204" pitchFamily="34" charset="0"/>
                        </a:rPr>
                        <a:t>i</a:t>
                      </a:r>
                      <a:endParaRPr lang="en-US" sz="1800" b="0" i="0">
                        <a:latin typeface="Corbel" panose="020B0503020204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f(</a:t>
                      </a:r>
                      <a:r>
                        <a:rPr lang="en-US" sz="1800" b="0" i="0" err="1">
                          <a:latin typeface="Corbel" panose="020B0503020204020204" pitchFamily="34" charset="0"/>
                          <a:cs typeface="Arial" panose="020B0604020202020204" pitchFamily="34" charset="0"/>
                        </a:rPr>
                        <a:t>i</a:t>
                      </a:r>
                      <a:r>
                        <a:rPr lang="en-US" sz="1800" b="0" i="0">
                          <a:latin typeface="Corbel" panose="020B0503020204020204" pitchFamily="34"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1</a:t>
                      </a:r>
                      <a:r>
                        <a:rPr lang="en-US" sz="1800" b="0" i="0" baseline="30000">
                          <a:latin typeface="Corbel" panose="020B0503020204020204" pitchFamily="34" charset="0"/>
                          <a:cs typeface="Arial" panose="020B0604020202020204" pitchFamily="34" charset="0"/>
                        </a:rPr>
                        <a:t>st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1351085"/>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2</a:t>
                      </a:r>
                      <a:r>
                        <a:rPr lang="en-US" sz="1800" b="0" i="0" baseline="30000">
                          <a:solidFill>
                            <a:schemeClr val="tx1"/>
                          </a:solidFill>
                          <a:latin typeface="Corbel" panose="020B0503020204020204" pitchFamily="34" charset="0"/>
                          <a:cs typeface="Arial" panose="020B0604020202020204" pitchFamily="34" charset="0"/>
                        </a:rPr>
                        <a:t>nd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8754334"/>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3</a:t>
                      </a:r>
                      <a:r>
                        <a:rPr lang="en-US" sz="1800" b="0" i="0" baseline="30000">
                          <a:latin typeface="Corbel" panose="020B0503020204020204" pitchFamily="34" charset="0"/>
                          <a:cs typeface="Arial" panose="020B0604020202020204" pitchFamily="34" charset="0"/>
                        </a:rPr>
                        <a:t>rd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64916830"/>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4</a:t>
                      </a:r>
                      <a:r>
                        <a:rPr lang="en-US" sz="1800" b="0" i="0" baseline="30000">
                          <a:latin typeface="Corbel" panose="020B0503020204020204" pitchFamily="34" charset="0"/>
                          <a:cs typeface="Arial" panose="020B0604020202020204" pitchFamily="34" charset="0"/>
                        </a:rPr>
                        <a:t>th</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6069710"/>
                  </a:ext>
                </a:extLst>
              </a:tr>
            </a:tbl>
          </a:graphicData>
        </a:graphic>
      </p:graphicFrame>
      <p:graphicFrame>
        <p:nvGraphicFramePr>
          <p:cNvPr id="52" name="Table 275">
            <a:extLst>
              <a:ext uri="{FF2B5EF4-FFF2-40B4-BE49-F238E27FC236}">
                <a16:creationId xmlns:a16="http://schemas.microsoft.com/office/drawing/2014/main" id="{D03E7150-1EF3-DD7E-1AAE-429CCC880DF9}"/>
              </a:ext>
            </a:extLst>
          </p:cNvPr>
          <p:cNvGraphicFramePr>
            <a:graphicFrameLocks noGrp="1"/>
          </p:cNvGraphicFramePr>
          <p:nvPr/>
        </p:nvGraphicFramePr>
        <p:xfrm>
          <a:off x="419382" y="4801677"/>
          <a:ext cx="1863744" cy="384881"/>
        </p:xfrm>
        <a:graphic>
          <a:graphicData uri="http://schemas.openxmlformats.org/drawingml/2006/table">
            <a:tbl>
              <a:tblPr firstRow="1" bandRow="1">
                <a:tableStyleId>{5940675A-B579-460E-94D1-54222C63F5DA}</a:tableStyleId>
              </a:tblPr>
              <a:tblGrid>
                <a:gridCol w="465936">
                  <a:extLst>
                    <a:ext uri="{9D8B030D-6E8A-4147-A177-3AD203B41FA5}">
                      <a16:colId xmlns:a16="http://schemas.microsoft.com/office/drawing/2014/main" val="4227494446"/>
                    </a:ext>
                  </a:extLst>
                </a:gridCol>
                <a:gridCol w="465936">
                  <a:extLst>
                    <a:ext uri="{9D8B030D-6E8A-4147-A177-3AD203B41FA5}">
                      <a16:colId xmlns:a16="http://schemas.microsoft.com/office/drawing/2014/main" val="468283467"/>
                    </a:ext>
                  </a:extLst>
                </a:gridCol>
                <a:gridCol w="465936">
                  <a:extLst>
                    <a:ext uri="{9D8B030D-6E8A-4147-A177-3AD203B41FA5}">
                      <a16:colId xmlns:a16="http://schemas.microsoft.com/office/drawing/2014/main" val="3823604040"/>
                    </a:ext>
                  </a:extLst>
                </a:gridCol>
                <a:gridCol w="465936">
                  <a:extLst>
                    <a:ext uri="{9D8B030D-6E8A-4147-A177-3AD203B41FA5}">
                      <a16:colId xmlns:a16="http://schemas.microsoft.com/office/drawing/2014/main" val="3652080883"/>
                    </a:ext>
                  </a:extLst>
                </a:gridCol>
              </a:tblGrid>
              <a:tr h="384881">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54" name="TextBox 53">
            <a:extLst>
              <a:ext uri="{FF2B5EF4-FFF2-40B4-BE49-F238E27FC236}">
                <a16:creationId xmlns:a16="http://schemas.microsoft.com/office/drawing/2014/main" id="{0298F78F-23E2-99F4-79F3-CD12675CB412}"/>
              </a:ext>
            </a:extLst>
          </p:cNvPr>
          <p:cNvSpPr txBox="1"/>
          <p:nvPr/>
        </p:nvSpPr>
        <p:spPr>
          <a:xfrm>
            <a:off x="426103" y="4167177"/>
            <a:ext cx="1854538"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l</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ook</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u</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p </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able</a:t>
            </a:r>
          </a:p>
        </p:txBody>
      </p:sp>
      <p:sp>
        <p:nvSpPr>
          <p:cNvPr id="55" name="TextBox 54">
            <a:extLst>
              <a:ext uri="{FF2B5EF4-FFF2-40B4-BE49-F238E27FC236}">
                <a16:creationId xmlns:a16="http://schemas.microsoft.com/office/drawing/2014/main" id="{7195EE43-7896-3B0F-7D8D-A5EE61665E18}"/>
              </a:ext>
            </a:extLst>
          </p:cNvPr>
          <p:cNvSpPr txBox="1"/>
          <p:nvPr/>
        </p:nvSpPr>
        <p:spPr>
          <a:xfrm>
            <a:off x="328507" y="6078612"/>
            <a:ext cx="204201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output vector</a:t>
            </a:r>
          </a:p>
        </p:txBody>
      </p:sp>
      <p:graphicFrame>
        <p:nvGraphicFramePr>
          <p:cNvPr id="56" name="Table 275">
            <a:extLst>
              <a:ext uri="{FF2B5EF4-FFF2-40B4-BE49-F238E27FC236}">
                <a16:creationId xmlns:a16="http://schemas.microsoft.com/office/drawing/2014/main" id="{42AC9FCD-CC4B-AED2-A9FC-1476D069C04D}"/>
              </a:ext>
            </a:extLst>
          </p:cNvPr>
          <p:cNvGraphicFramePr>
            <a:graphicFrameLocks noGrp="1"/>
          </p:cNvGraphicFramePr>
          <p:nvPr/>
        </p:nvGraphicFramePr>
        <p:xfrm>
          <a:off x="419382" y="5745220"/>
          <a:ext cx="1863740" cy="384881"/>
        </p:xfrm>
        <a:graphic>
          <a:graphicData uri="http://schemas.openxmlformats.org/drawingml/2006/table">
            <a:tbl>
              <a:tblPr firstRow="1" bandRow="1">
                <a:tableStyleId>{5940675A-B579-460E-94D1-54222C63F5DA}</a:tableStyleId>
              </a:tblPr>
              <a:tblGrid>
                <a:gridCol w="465935">
                  <a:extLst>
                    <a:ext uri="{9D8B030D-6E8A-4147-A177-3AD203B41FA5}">
                      <a16:colId xmlns:a16="http://schemas.microsoft.com/office/drawing/2014/main" val="4227494446"/>
                    </a:ext>
                  </a:extLst>
                </a:gridCol>
                <a:gridCol w="465935">
                  <a:extLst>
                    <a:ext uri="{9D8B030D-6E8A-4147-A177-3AD203B41FA5}">
                      <a16:colId xmlns:a16="http://schemas.microsoft.com/office/drawing/2014/main" val="468283467"/>
                    </a:ext>
                  </a:extLst>
                </a:gridCol>
                <a:gridCol w="465935">
                  <a:extLst>
                    <a:ext uri="{9D8B030D-6E8A-4147-A177-3AD203B41FA5}">
                      <a16:colId xmlns:a16="http://schemas.microsoft.com/office/drawing/2014/main" val="3823604040"/>
                    </a:ext>
                  </a:extLst>
                </a:gridCol>
                <a:gridCol w="465935">
                  <a:extLst>
                    <a:ext uri="{9D8B030D-6E8A-4147-A177-3AD203B41FA5}">
                      <a16:colId xmlns:a16="http://schemas.microsoft.com/office/drawing/2014/main" val="3652080883"/>
                    </a:ext>
                  </a:extLst>
                </a:gridCol>
              </a:tblGrid>
              <a:tr h="384881">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64" name="TextBox 63">
            <a:extLst>
              <a:ext uri="{FF2B5EF4-FFF2-40B4-BE49-F238E27FC236}">
                <a16:creationId xmlns:a16="http://schemas.microsoft.com/office/drawing/2014/main" id="{77C6A9F9-CFD2-BFB6-5FD1-46212866E231}"/>
              </a:ext>
            </a:extLst>
          </p:cNvPr>
          <p:cNvSpPr txBox="1"/>
          <p:nvPr/>
        </p:nvSpPr>
        <p:spPr>
          <a:xfrm>
            <a:off x="-118226" y="766965"/>
            <a:ext cx="2944440"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LUT Query: </a:t>
            </a:r>
            <a:b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b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Return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1</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st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4</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th</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prstClr val="black"/>
                </a:solidFill>
                <a:effectLst/>
                <a:uLnTx/>
                <a:uFillTx/>
                <a:latin typeface="Corbel" panose="020B0503020204020204" pitchFamily="34" charset="0"/>
                <a:ea typeface="+mn-ea"/>
                <a:cs typeface="+mn-cs"/>
              </a:rPr>
              <a:t>prime numbers</a:t>
            </a:r>
          </a:p>
        </p:txBody>
      </p:sp>
      <p:sp>
        <p:nvSpPr>
          <p:cNvPr id="71" name="TextBox 70">
            <a:extLst>
              <a:ext uri="{FF2B5EF4-FFF2-40B4-BE49-F238E27FC236}">
                <a16:creationId xmlns:a16="http://schemas.microsoft.com/office/drawing/2014/main" id="{96464DE5-8775-54F7-E800-368C864AD146}"/>
              </a:ext>
            </a:extLst>
          </p:cNvPr>
          <p:cNvSpPr txBox="1"/>
          <p:nvPr/>
        </p:nvSpPr>
        <p:spPr>
          <a:xfrm>
            <a:off x="3602360" y="807886"/>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sp>
        <p:nvSpPr>
          <p:cNvPr id="73" name="TextBox 72">
            <a:extLst>
              <a:ext uri="{FF2B5EF4-FFF2-40B4-BE49-F238E27FC236}">
                <a16:creationId xmlns:a16="http://schemas.microsoft.com/office/drawing/2014/main" id="{D7B72F86-2B91-59AA-47AC-78725EC01117}"/>
              </a:ext>
            </a:extLst>
          </p:cNvPr>
          <p:cNvSpPr txBox="1"/>
          <p:nvPr/>
        </p:nvSpPr>
        <p:spPr>
          <a:xfrm>
            <a:off x="3576104" y="5703683"/>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output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vector</a:t>
            </a:r>
          </a:p>
        </p:txBody>
      </p:sp>
      <p:sp>
        <p:nvSpPr>
          <p:cNvPr id="74" name="TextBox 73">
            <a:extLst>
              <a:ext uri="{FF2B5EF4-FFF2-40B4-BE49-F238E27FC236}">
                <a16:creationId xmlns:a16="http://schemas.microsoft.com/office/drawing/2014/main" id="{549E17C4-CCD6-4975-A244-6D40CDC6F814}"/>
              </a:ext>
            </a:extLst>
          </p:cNvPr>
          <p:cNvSpPr txBox="1"/>
          <p:nvPr/>
        </p:nvSpPr>
        <p:spPr>
          <a:xfrm>
            <a:off x="6088976" y="1531408"/>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C000"/>
                </a:solidFill>
                <a:effectLst/>
                <a:uLnTx/>
                <a:uFillTx/>
                <a:latin typeface="Corbel" panose="020B0503020204020204" pitchFamily="34" charset="0"/>
                <a:ea typeface="+mn-ea"/>
                <a:cs typeface="Arial" panose="020B0604020202020204" pitchFamily="34" charset="0"/>
              </a:rPr>
              <a:t>match logic</a:t>
            </a:r>
          </a:p>
        </p:txBody>
      </p:sp>
      <p:sp>
        <p:nvSpPr>
          <p:cNvPr id="80" name="TextBox 79">
            <a:extLst>
              <a:ext uri="{FF2B5EF4-FFF2-40B4-BE49-F238E27FC236}">
                <a16:creationId xmlns:a16="http://schemas.microsoft.com/office/drawing/2014/main" id="{283E4029-EC6B-17CF-A76E-32088220A3F2}"/>
              </a:ext>
            </a:extLst>
          </p:cNvPr>
          <p:cNvSpPr txBox="1"/>
          <p:nvPr/>
        </p:nvSpPr>
        <p:spPr>
          <a:xfrm rot="5400000">
            <a:off x="5608648" y="3024316"/>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72C4"/>
                </a:solidFill>
                <a:effectLst/>
                <a:uLnTx/>
                <a:uFillTx/>
                <a:latin typeface="Corbel" panose="020B0503020204020204" pitchFamily="34" charset="0"/>
                <a:ea typeface="+mn-ea"/>
                <a:cs typeface="Arial" panose="020B0604020202020204" pitchFamily="34" charset="0"/>
              </a:rPr>
              <a:t>DRAM array</a:t>
            </a:r>
          </a:p>
        </p:txBody>
      </p:sp>
      <p:sp>
        <p:nvSpPr>
          <p:cNvPr id="83" name="Rectangle 82">
            <a:extLst>
              <a:ext uri="{FF2B5EF4-FFF2-40B4-BE49-F238E27FC236}">
                <a16:creationId xmlns:a16="http://schemas.microsoft.com/office/drawing/2014/main" id="{0AB9FB35-61EA-83FA-E6A5-94C08C60E54A}"/>
              </a:ext>
            </a:extLst>
          </p:cNvPr>
          <p:cNvSpPr/>
          <p:nvPr/>
        </p:nvSpPr>
        <p:spPr>
          <a:xfrm>
            <a:off x="4935550" y="2766371"/>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1</a:t>
            </a:r>
          </a:p>
        </p:txBody>
      </p:sp>
      <p:sp>
        <p:nvSpPr>
          <p:cNvPr id="84" name="Rectangle 83">
            <a:extLst>
              <a:ext uri="{FF2B5EF4-FFF2-40B4-BE49-F238E27FC236}">
                <a16:creationId xmlns:a16="http://schemas.microsoft.com/office/drawing/2014/main" id="{FF1258C3-D9FB-0C18-2D3C-A98C5A7E0564}"/>
              </a:ext>
            </a:extLst>
          </p:cNvPr>
          <p:cNvSpPr/>
          <p:nvPr/>
        </p:nvSpPr>
        <p:spPr>
          <a:xfrm>
            <a:off x="4934718" y="3156622"/>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2</a:t>
            </a:r>
          </a:p>
        </p:txBody>
      </p:sp>
      <p:sp>
        <p:nvSpPr>
          <p:cNvPr id="85" name="Rectangle 84">
            <a:extLst>
              <a:ext uri="{FF2B5EF4-FFF2-40B4-BE49-F238E27FC236}">
                <a16:creationId xmlns:a16="http://schemas.microsoft.com/office/drawing/2014/main" id="{CF06D91A-016B-D11C-864D-895C394BB662}"/>
              </a:ext>
            </a:extLst>
          </p:cNvPr>
          <p:cNvSpPr/>
          <p:nvPr/>
        </p:nvSpPr>
        <p:spPr>
          <a:xfrm>
            <a:off x="4934491" y="3505647"/>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3</a:t>
            </a:r>
          </a:p>
        </p:txBody>
      </p:sp>
      <p:cxnSp>
        <p:nvCxnSpPr>
          <p:cNvPr id="87" name="Straight Arrow Connector 86">
            <a:extLst>
              <a:ext uri="{FF2B5EF4-FFF2-40B4-BE49-F238E27FC236}">
                <a16:creationId xmlns:a16="http://schemas.microsoft.com/office/drawing/2014/main" id="{3D9963A9-A5EA-04E1-3026-C8D6B5061355}"/>
              </a:ext>
            </a:extLst>
          </p:cNvPr>
          <p:cNvCxnSpPr>
            <a:cxnSpLocks/>
          </p:cNvCxnSpPr>
          <p:nvPr/>
        </p:nvCxnSpPr>
        <p:spPr>
          <a:xfrm>
            <a:off x="3366391" y="3251264"/>
            <a:ext cx="114882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0912C0E-F66C-CC78-E512-3C50625CE485}"/>
              </a:ext>
            </a:extLst>
          </p:cNvPr>
          <p:cNvSpPr txBox="1"/>
          <p:nvPr/>
        </p:nvSpPr>
        <p:spPr>
          <a:xfrm>
            <a:off x="2778847" y="2451714"/>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pLUTo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row sweep</a:t>
            </a:r>
          </a:p>
        </p:txBody>
      </p:sp>
      <p:graphicFrame>
        <p:nvGraphicFramePr>
          <p:cNvPr id="39" name="Table 275">
            <a:extLst>
              <a:ext uri="{FF2B5EF4-FFF2-40B4-BE49-F238E27FC236}">
                <a16:creationId xmlns:a16="http://schemas.microsoft.com/office/drawing/2014/main" id="{AE5A250C-6243-27C7-CB43-5BA2E4893154}"/>
              </a:ext>
            </a:extLst>
          </p:cNvPr>
          <p:cNvGraphicFramePr>
            <a:graphicFrameLocks noGrp="1"/>
          </p:cNvGraphicFramePr>
          <p:nvPr/>
        </p:nvGraphicFramePr>
        <p:xfrm>
          <a:off x="5290526" y="2456395"/>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graphicFrame>
        <p:nvGraphicFramePr>
          <p:cNvPr id="42" name="Table 275">
            <a:extLst>
              <a:ext uri="{FF2B5EF4-FFF2-40B4-BE49-F238E27FC236}">
                <a16:creationId xmlns:a16="http://schemas.microsoft.com/office/drawing/2014/main" id="{6425660E-7AFB-6CD3-6765-41F7B91849BF}"/>
              </a:ext>
            </a:extLst>
          </p:cNvPr>
          <p:cNvGraphicFramePr>
            <a:graphicFrameLocks noGrp="1"/>
          </p:cNvGraphicFramePr>
          <p:nvPr/>
        </p:nvGraphicFramePr>
        <p:xfrm>
          <a:off x="5291734" y="2448356"/>
          <a:ext cx="1799968" cy="411036"/>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11036">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sp>
        <p:nvSpPr>
          <p:cNvPr id="44" name="TextBox 43">
            <a:extLst>
              <a:ext uri="{FF2B5EF4-FFF2-40B4-BE49-F238E27FC236}">
                <a16:creationId xmlns:a16="http://schemas.microsoft.com/office/drawing/2014/main" id="{8C1F5964-1A00-FCDC-7558-BD303738C86A}"/>
              </a:ext>
            </a:extLst>
          </p:cNvPr>
          <p:cNvSpPr txBox="1"/>
          <p:nvPr/>
        </p:nvSpPr>
        <p:spPr>
          <a:xfrm>
            <a:off x="3811694" y="4612111"/>
            <a:ext cx="135233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3889F"/>
                </a:solidFill>
                <a:effectLst/>
                <a:uLnTx/>
                <a:uFillTx/>
                <a:latin typeface="Corbel" panose="020B0503020204020204" pitchFamily="34" charset="0"/>
                <a:ea typeface="+mn-ea"/>
                <a:cs typeface="Arial" panose="020B0604020202020204" pitchFamily="34" charset="0"/>
              </a:rPr>
              <a:t>row buffer</a:t>
            </a:r>
          </a:p>
        </p:txBody>
      </p:sp>
      <p:cxnSp>
        <p:nvCxnSpPr>
          <p:cNvPr id="51" name="Elbow Connector 50">
            <a:extLst>
              <a:ext uri="{FF2B5EF4-FFF2-40B4-BE49-F238E27FC236}">
                <a16:creationId xmlns:a16="http://schemas.microsoft.com/office/drawing/2014/main" id="{B2BF44ED-5D3D-78B3-A856-75729FCCFE93}"/>
              </a:ext>
            </a:extLst>
          </p:cNvPr>
          <p:cNvCxnSpPr>
            <a:cxnSpLocks/>
          </p:cNvCxnSpPr>
          <p:nvPr/>
        </p:nvCxnSpPr>
        <p:spPr>
          <a:xfrm rot="5400000" flipH="1" flipV="1">
            <a:off x="4745177" y="1952206"/>
            <a:ext cx="470099" cy="420004"/>
          </a:xfrm>
          <a:prstGeom prst="bentConnector2">
            <a:avLst/>
          </a:prstGeom>
          <a:ln w="38100">
            <a:solidFill>
              <a:srgbClr val="C00000"/>
            </a:solidFill>
            <a:prstDash val="sysDot"/>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7716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2"/>
                                        </p:tgtEl>
                                      </p:cBhvr>
                                    </p:animEffect>
                                    <p:set>
                                      <p:cBhvr>
                                        <p:cTn id="10" dur="1" fill="hold">
                                          <p:stCondLst>
                                            <p:cond delay="499"/>
                                          </p:stCondLst>
                                        </p:cTn>
                                        <p:tgtEl>
                                          <p:spTgt spid="82"/>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par>
                          <p:cTn id="21" fill="hold">
                            <p:stCondLst>
                              <p:cond delay="1000"/>
                            </p:stCondLst>
                            <p:childTnLst>
                              <p:par>
                                <p:cTn id="22" presetID="7" presetClass="emph" presetSubtype="2" fill="hold" nodeType="afterEffect">
                                  <p:stCondLst>
                                    <p:cond delay="0"/>
                                  </p:stCondLst>
                                  <p:childTnLst>
                                    <p:animClr clrSpc="rgb" dir="cw">
                                      <p:cBhvr>
                                        <p:cTn id="23" dur="500" fill="hold"/>
                                        <p:tgtEl>
                                          <p:spTgt spid="4"/>
                                        </p:tgtEl>
                                        <p:attrNameLst>
                                          <p:attrName>stroke.color</p:attrName>
                                        </p:attrNameLst>
                                      </p:cBhvr>
                                      <p:to>
                                        <a:srgbClr val="FF2600"/>
                                      </p:to>
                                    </p:animClr>
                                    <p:set>
                                      <p:cBhvr>
                                        <p:cTn id="24" dur="500" fill="hold"/>
                                        <p:tgtEl>
                                          <p:spTgt spid="4"/>
                                        </p:tgtEl>
                                        <p:attrNameLst>
                                          <p:attrName>stroke.on</p:attrName>
                                        </p:attrNameLst>
                                      </p:cBhvr>
                                      <p:to>
                                        <p:strVal val="true"/>
                                      </p:to>
                                    </p:set>
                                  </p:childTnLst>
                                </p:cTn>
                              </p:par>
                              <p:par>
                                <p:cTn id="25" presetID="7" presetClass="emph" presetSubtype="2" fill="hold" nodeType="withEffect">
                                  <p:stCondLst>
                                    <p:cond delay="0"/>
                                  </p:stCondLst>
                                  <p:childTnLst>
                                    <p:animClr clrSpc="rgb" dir="cw">
                                      <p:cBhvr>
                                        <p:cTn id="26" dur="500" fill="hold"/>
                                        <p:tgtEl>
                                          <p:spTgt spid="8"/>
                                        </p:tgtEl>
                                        <p:attrNameLst>
                                          <p:attrName>stroke.color</p:attrName>
                                        </p:attrNameLst>
                                      </p:cBhvr>
                                      <p:to>
                                        <a:srgbClr val="FF2600"/>
                                      </p:to>
                                    </p:animClr>
                                    <p:set>
                                      <p:cBhvr>
                                        <p:cTn id="27" dur="500" fill="hold"/>
                                        <p:tgtEl>
                                          <p:spTgt spid="8"/>
                                        </p:tgtEl>
                                        <p:attrNameLst>
                                          <p:attrName>stroke.on</p:attrName>
                                        </p:attrNameLst>
                                      </p:cBhvr>
                                      <p:to>
                                        <p:strVal val="true"/>
                                      </p:to>
                                    </p:set>
                                  </p:childTnLst>
                                </p:cTn>
                              </p:par>
                              <p:par>
                                <p:cTn id="28" presetID="7" presetClass="emph" presetSubtype="2" fill="hold" nodeType="withEffect">
                                  <p:stCondLst>
                                    <p:cond delay="0"/>
                                  </p:stCondLst>
                                  <p:childTnLst>
                                    <p:animClr clrSpc="rgb" dir="cw">
                                      <p:cBhvr>
                                        <p:cTn id="29" dur="500" fill="hold"/>
                                        <p:tgtEl>
                                          <p:spTgt spid="9"/>
                                        </p:tgtEl>
                                        <p:attrNameLst>
                                          <p:attrName>stroke.color</p:attrName>
                                        </p:attrNameLst>
                                      </p:cBhvr>
                                      <p:to>
                                        <a:srgbClr val="FF2600"/>
                                      </p:to>
                                    </p:animClr>
                                    <p:set>
                                      <p:cBhvr>
                                        <p:cTn id="30" dur="500" fill="hold"/>
                                        <p:tgtEl>
                                          <p:spTgt spid="9"/>
                                        </p:tgtEl>
                                        <p:attrNameLst>
                                          <p:attrName>stroke.on</p:attrName>
                                        </p:attrNameLst>
                                      </p:cBhvr>
                                      <p:to>
                                        <p:strVal val="true"/>
                                      </p:to>
                                    </p:set>
                                  </p:childTnLst>
                                </p:cTn>
                              </p:par>
                              <p:par>
                                <p:cTn id="31" presetID="7" presetClass="emph" presetSubtype="2" fill="hold" nodeType="withEffect">
                                  <p:stCondLst>
                                    <p:cond delay="0"/>
                                  </p:stCondLst>
                                  <p:childTnLst>
                                    <p:animClr clrSpc="rgb" dir="cw">
                                      <p:cBhvr>
                                        <p:cTn id="32" dur="500" fill="hold"/>
                                        <p:tgtEl>
                                          <p:spTgt spid="10"/>
                                        </p:tgtEl>
                                        <p:attrNameLst>
                                          <p:attrName>stroke.color</p:attrName>
                                        </p:attrNameLst>
                                      </p:cBhvr>
                                      <p:to>
                                        <a:srgbClr val="FF2600"/>
                                      </p:to>
                                    </p:animClr>
                                    <p:set>
                                      <p:cBhvr>
                                        <p:cTn id="33" dur="500" fill="hold"/>
                                        <p:tgtEl>
                                          <p:spTgt spid="10"/>
                                        </p:tgtEl>
                                        <p:attrNameLst>
                                          <p:attrName>stroke.on</p:attrName>
                                        </p:attrNameLst>
                                      </p:cBhvr>
                                      <p:to>
                                        <p:strVal val="true"/>
                                      </p:to>
                                    </p:set>
                                  </p:childTnLst>
                                </p:cTn>
                              </p:par>
                              <p:par>
                                <p:cTn id="34" presetID="10"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5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Connector 62">
            <a:extLst>
              <a:ext uri="{FF2B5EF4-FFF2-40B4-BE49-F238E27FC236}">
                <a16:creationId xmlns:a16="http://schemas.microsoft.com/office/drawing/2014/main" id="{1B5BA441-023C-DF52-19A0-323D99CAF82B}"/>
              </a:ext>
            </a:extLst>
          </p:cNvPr>
          <p:cNvCxnSpPr>
            <a:cxnSpLocks/>
          </p:cNvCxnSpPr>
          <p:nvPr/>
        </p:nvCxnSpPr>
        <p:spPr>
          <a:xfrm rot="5400000" flipH="1">
            <a:off x="5043785" y="2512001"/>
            <a:ext cx="3963" cy="274320"/>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sp>
        <p:nvSpPr>
          <p:cNvPr id="70" name="Rectangle 69">
            <a:extLst>
              <a:ext uri="{FF2B5EF4-FFF2-40B4-BE49-F238E27FC236}">
                <a16:creationId xmlns:a16="http://schemas.microsoft.com/office/drawing/2014/main" id="{4F87D1AE-C9E8-030A-A3DD-CE41E1CA8BC8}"/>
              </a:ext>
            </a:extLst>
          </p:cNvPr>
          <p:cNvSpPr/>
          <p:nvPr/>
        </p:nvSpPr>
        <p:spPr>
          <a:xfrm>
            <a:off x="0" y="629616"/>
            <a:ext cx="2716306" cy="5826540"/>
          </a:xfrm>
          <a:prstGeom prst="rect">
            <a:avLst/>
          </a:prstGeom>
          <a:solidFill>
            <a:srgbClr val="FFFD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ounded Rectangle 64">
            <a:extLst>
              <a:ext uri="{FF2B5EF4-FFF2-40B4-BE49-F238E27FC236}">
                <a16:creationId xmlns:a16="http://schemas.microsoft.com/office/drawing/2014/main" id="{8FFE4315-EE8D-144A-008D-8DCDDE3CFCC3}"/>
              </a:ext>
            </a:extLst>
          </p:cNvPr>
          <p:cNvSpPr/>
          <p:nvPr/>
        </p:nvSpPr>
        <p:spPr>
          <a:xfrm>
            <a:off x="96426" y="736537"/>
            <a:ext cx="2519027" cy="107971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4F55892D-F829-1FC6-94CF-7204C63F8EB6}"/>
              </a:ext>
            </a:extLst>
          </p:cNvPr>
          <p:cNvCxnSpPr>
            <a:cxnSpLocks/>
          </p:cNvCxnSpPr>
          <p:nvPr/>
        </p:nvCxnSpPr>
        <p:spPr>
          <a:xfrm rot="5400000" flipH="1">
            <a:off x="5043784" y="3295028"/>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E65ADB8B-E7D5-CC71-7D28-06DEDEE97FE9}"/>
              </a:ext>
            </a:extLst>
          </p:cNvPr>
          <p:cNvCxnSpPr>
            <a:cxnSpLocks/>
          </p:cNvCxnSpPr>
          <p:nvPr/>
        </p:nvCxnSpPr>
        <p:spPr>
          <a:xfrm rot="5400000" flipH="1">
            <a:off x="5043784" y="36739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3" name="Title 1" descr=" 6">
            <a:extLst>
              <a:ext uri="{FF2B5EF4-FFF2-40B4-BE49-F238E27FC236}">
                <a16:creationId xmlns:a16="http://schemas.microsoft.com/office/drawing/2014/main" id="{225FE3A3-6745-502D-7F59-15867750339D}"/>
              </a:ext>
            </a:extLst>
          </p:cNvPr>
          <p:cNvSpPr txBox="1">
            <a:spLocks/>
          </p:cNvSpPr>
          <p:nvPr/>
        </p:nvSpPr>
        <p:spPr>
          <a:xfrm>
            <a:off x="178177" y="0"/>
            <a:ext cx="8787647" cy="704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orbel" panose="020B0503020204020204" pitchFamily="34" charset="0"/>
                <a:ea typeface="+mj-ea"/>
                <a:cs typeface="+mj-cs"/>
              </a:rPr>
              <a:t>In-DRAM pLUTo LUT Query: Step 1</a:t>
            </a:r>
          </a:p>
        </p:txBody>
      </p:sp>
      <p:sp>
        <p:nvSpPr>
          <p:cNvPr id="7" name="Slide Number Placeholder 6">
            <a:extLst>
              <a:ext uri="{FF2B5EF4-FFF2-40B4-BE49-F238E27FC236}">
                <a16:creationId xmlns:a16="http://schemas.microsoft.com/office/drawing/2014/main" id="{BFC4D882-EE1D-5CC0-E0E4-710C3B18C93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EAB76D-489F-BC47-AE8A-9A4958F60173}" type="slidenum">
              <a:rPr kumimoji="0" lang="en-CH" sz="1400" b="0" i="0" u="none" strike="noStrike" kern="1200" cap="none" spc="0" normalizeH="0" baseline="0" noProof="0" smtClean="0">
                <a:ln>
                  <a:noFill/>
                </a:ln>
                <a:solidFill>
                  <a:prstClr val="white">
                    <a:lumMod val="65000"/>
                  </a:prstClr>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CH" sz="1400" b="0" i="0" u="none" strike="noStrike" kern="1200" cap="none" spc="0" normalizeH="0" baseline="0" noProof="0">
              <a:ln>
                <a:noFill/>
              </a:ln>
              <a:solidFill>
                <a:prstClr val="white">
                  <a:lumMod val="65000"/>
                </a:prstClr>
              </a:solidFill>
              <a:effectLst/>
              <a:uLnTx/>
              <a:uFillTx/>
              <a:latin typeface="Corbel" panose="020B0503020204020204" pitchFamily="34" charset="0"/>
              <a:ea typeface="+mn-ea"/>
              <a:cs typeface="+mn-cs"/>
            </a:endParaRPr>
          </a:p>
        </p:txBody>
      </p:sp>
      <p:sp>
        <p:nvSpPr>
          <p:cNvPr id="11" name="Rounded Rectangle 10">
            <a:extLst>
              <a:ext uri="{FF2B5EF4-FFF2-40B4-BE49-F238E27FC236}">
                <a16:creationId xmlns:a16="http://schemas.microsoft.com/office/drawing/2014/main" id="{6504418D-A90C-D6E7-1C54-18A1A7C9A1D0}"/>
              </a:ext>
            </a:extLst>
          </p:cNvPr>
          <p:cNvSpPr/>
          <p:nvPr/>
        </p:nvSpPr>
        <p:spPr>
          <a:xfrm>
            <a:off x="5192143" y="2334911"/>
            <a:ext cx="2028915" cy="1840762"/>
          </a:xfrm>
          <a:prstGeom prst="roundRect">
            <a:avLst>
              <a:gd name="adj" fmla="val 1622"/>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2500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12" name="Table 275">
            <a:extLst>
              <a:ext uri="{FF2B5EF4-FFF2-40B4-BE49-F238E27FC236}">
                <a16:creationId xmlns:a16="http://schemas.microsoft.com/office/drawing/2014/main" id="{76354472-B820-C436-4D54-CDDC66664919}"/>
              </a:ext>
            </a:extLst>
          </p:cNvPr>
          <p:cNvGraphicFramePr>
            <a:graphicFrameLocks noGrp="1"/>
          </p:cNvGraphicFramePr>
          <p:nvPr/>
        </p:nvGraphicFramePr>
        <p:xfrm>
          <a:off x="5292522" y="2459192"/>
          <a:ext cx="1800000" cy="1584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396000">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396000">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1351085"/>
                  </a:ext>
                </a:extLst>
              </a:tr>
              <a:tr h="396000">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04728428"/>
                  </a:ext>
                </a:extLst>
              </a:tr>
            </a:tbl>
          </a:graphicData>
        </a:graphic>
      </p:graphicFrame>
      <p:sp>
        <p:nvSpPr>
          <p:cNvPr id="13" name="Rounded Rectangle 12">
            <a:extLst>
              <a:ext uri="{FF2B5EF4-FFF2-40B4-BE49-F238E27FC236}">
                <a16:creationId xmlns:a16="http://schemas.microsoft.com/office/drawing/2014/main" id="{D69C4F41-50ED-CF54-644A-2ED316781EF1}"/>
              </a:ext>
            </a:extLst>
          </p:cNvPr>
          <p:cNvSpPr/>
          <p:nvPr/>
        </p:nvSpPr>
        <p:spPr>
          <a:xfrm rot="5400000">
            <a:off x="5898769" y="3790738"/>
            <a:ext cx="582102" cy="2028912"/>
          </a:xfrm>
          <a:prstGeom prst="roundRect">
            <a:avLst/>
          </a:prstGeom>
          <a:pattFill prst="wdUpDiag">
            <a:fgClr>
              <a:srgbClr val="BBAECA"/>
            </a:fgClr>
            <a:bgClr>
              <a:srgbClr val="DFCFF0"/>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pSp>
        <p:nvGrpSpPr>
          <p:cNvPr id="16" name="Group 15">
            <a:extLst>
              <a:ext uri="{FF2B5EF4-FFF2-40B4-BE49-F238E27FC236}">
                <a16:creationId xmlns:a16="http://schemas.microsoft.com/office/drawing/2014/main" id="{5B03AEA4-1D6D-2A02-F28E-1BE0E4D10B9C}"/>
              </a:ext>
            </a:extLst>
          </p:cNvPr>
          <p:cNvGrpSpPr/>
          <p:nvPr/>
        </p:nvGrpSpPr>
        <p:grpSpPr>
          <a:xfrm>
            <a:off x="5408073" y="5120617"/>
            <a:ext cx="173332" cy="648969"/>
            <a:chOff x="2521758" y="3054797"/>
            <a:chExt cx="64008" cy="188069"/>
          </a:xfrm>
        </p:grpSpPr>
        <p:cxnSp>
          <p:nvCxnSpPr>
            <p:cNvPr id="29" name="Straight Connector 28">
              <a:extLst>
                <a:ext uri="{FF2B5EF4-FFF2-40B4-BE49-F238E27FC236}">
                  <a16:creationId xmlns:a16="http://schemas.microsoft.com/office/drawing/2014/main" id="{56411DE6-322D-76E3-294D-9E5A2FA79FF8}"/>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6001E9C3-356E-AE87-FFA4-05FFDFC51AF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6291C3A9-C7BF-6832-8EBF-7A977669D976}"/>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7" name="Group 16">
            <a:extLst>
              <a:ext uri="{FF2B5EF4-FFF2-40B4-BE49-F238E27FC236}">
                <a16:creationId xmlns:a16="http://schemas.microsoft.com/office/drawing/2014/main" id="{FDD767DD-4EAE-2CA4-A7CE-A5CF80FEF08C}"/>
              </a:ext>
            </a:extLst>
          </p:cNvPr>
          <p:cNvGrpSpPr/>
          <p:nvPr/>
        </p:nvGrpSpPr>
        <p:grpSpPr>
          <a:xfrm>
            <a:off x="5837030" y="5109582"/>
            <a:ext cx="173332" cy="648969"/>
            <a:chOff x="2521758" y="3054797"/>
            <a:chExt cx="64008" cy="188069"/>
          </a:xfrm>
        </p:grpSpPr>
        <p:cxnSp>
          <p:nvCxnSpPr>
            <p:cNvPr id="26" name="Straight Connector 25">
              <a:extLst>
                <a:ext uri="{FF2B5EF4-FFF2-40B4-BE49-F238E27FC236}">
                  <a16:creationId xmlns:a16="http://schemas.microsoft.com/office/drawing/2014/main" id="{E2764FA7-945D-6ACC-4476-AB0E702C8F95}"/>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7" name="Straight Connector 26">
              <a:extLst>
                <a:ext uri="{FF2B5EF4-FFF2-40B4-BE49-F238E27FC236}">
                  <a16:creationId xmlns:a16="http://schemas.microsoft.com/office/drawing/2014/main" id="{9DA23700-D9EA-5D46-34FC-D8C81067954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8" name="Straight Connector 27">
              <a:extLst>
                <a:ext uri="{FF2B5EF4-FFF2-40B4-BE49-F238E27FC236}">
                  <a16:creationId xmlns:a16="http://schemas.microsoft.com/office/drawing/2014/main" id="{65F5F5EB-C469-F183-795C-3CF3D5200AE9}"/>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8" name="Group 17">
            <a:extLst>
              <a:ext uri="{FF2B5EF4-FFF2-40B4-BE49-F238E27FC236}">
                <a16:creationId xmlns:a16="http://schemas.microsoft.com/office/drawing/2014/main" id="{5C2F244F-AD02-F297-C498-C497F46F443E}"/>
              </a:ext>
            </a:extLst>
          </p:cNvPr>
          <p:cNvGrpSpPr/>
          <p:nvPr/>
        </p:nvGrpSpPr>
        <p:grpSpPr>
          <a:xfrm>
            <a:off x="6248380" y="5108314"/>
            <a:ext cx="173332" cy="648969"/>
            <a:chOff x="2521758" y="3054797"/>
            <a:chExt cx="64008" cy="188069"/>
          </a:xfrm>
        </p:grpSpPr>
        <p:cxnSp>
          <p:nvCxnSpPr>
            <p:cNvPr id="23" name="Straight Connector 22">
              <a:extLst>
                <a:ext uri="{FF2B5EF4-FFF2-40B4-BE49-F238E27FC236}">
                  <a16:creationId xmlns:a16="http://schemas.microsoft.com/office/drawing/2014/main" id="{9F9C2302-8BFC-2113-6E2C-ACFF464016E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7FE804DF-ACC9-5681-9141-E12E98F04E3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011A845C-4B36-622D-79D2-2EEC712480E0}"/>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9" name="Group 18">
            <a:extLst>
              <a:ext uri="{FF2B5EF4-FFF2-40B4-BE49-F238E27FC236}">
                <a16:creationId xmlns:a16="http://schemas.microsoft.com/office/drawing/2014/main" id="{D60879E2-DF9F-933F-7EBD-BAA733433234}"/>
              </a:ext>
            </a:extLst>
          </p:cNvPr>
          <p:cNvGrpSpPr/>
          <p:nvPr/>
        </p:nvGrpSpPr>
        <p:grpSpPr>
          <a:xfrm>
            <a:off x="6672336" y="5120617"/>
            <a:ext cx="173332" cy="648969"/>
            <a:chOff x="2521758" y="3054797"/>
            <a:chExt cx="64008" cy="188069"/>
          </a:xfrm>
        </p:grpSpPr>
        <p:cxnSp>
          <p:nvCxnSpPr>
            <p:cNvPr id="20" name="Straight Connector 19">
              <a:extLst>
                <a:ext uri="{FF2B5EF4-FFF2-40B4-BE49-F238E27FC236}">
                  <a16:creationId xmlns:a16="http://schemas.microsoft.com/office/drawing/2014/main" id="{98070522-1F0D-F9D0-1868-64E7D1BD153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1" name="Straight Connector 20">
              <a:extLst>
                <a:ext uri="{FF2B5EF4-FFF2-40B4-BE49-F238E27FC236}">
                  <a16:creationId xmlns:a16="http://schemas.microsoft.com/office/drawing/2014/main" id="{A7BC7AE7-4BBB-BD85-E12B-FD544420F3F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8B1EFA1E-657A-E290-1E60-D94A0BF19A73}"/>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sp>
        <p:nvSpPr>
          <p:cNvPr id="33" name="Rounded Rectangle 32">
            <a:extLst>
              <a:ext uri="{FF2B5EF4-FFF2-40B4-BE49-F238E27FC236}">
                <a16:creationId xmlns:a16="http://schemas.microsoft.com/office/drawing/2014/main" id="{0C60ECAA-E984-0339-82FC-E5B0B4C5608E}"/>
              </a:ext>
            </a:extLst>
          </p:cNvPr>
          <p:cNvSpPr/>
          <p:nvPr/>
        </p:nvSpPr>
        <p:spPr>
          <a:xfrm rot="5400000">
            <a:off x="5897652" y="5047299"/>
            <a:ext cx="584335" cy="2028912"/>
          </a:xfrm>
          <a:prstGeom prst="round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4" name="Table 275">
            <a:extLst>
              <a:ext uri="{FF2B5EF4-FFF2-40B4-BE49-F238E27FC236}">
                <a16:creationId xmlns:a16="http://schemas.microsoft.com/office/drawing/2014/main" id="{91C1B412-F7C0-9BF4-466A-716D27FABB97}"/>
              </a:ext>
            </a:extLst>
          </p:cNvPr>
          <p:cNvGraphicFramePr>
            <a:graphicFrameLocks noGrp="1"/>
          </p:cNvGraphicFramePr>
          <p:nvPr/>
        </p:nvGraphicFramePr>
        <p:xfrm>
          <a:off x="5292522" y="4591707"/>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35" name="Rounded Rectangle 34">
            <a:extLst>
              <a:ext uri="{FF2B5EF4-FFF2-40B4-BE49-F238E27FC236}">
                <a16:creationId xmlns:a16="http://schemas.microsoft.com/office/drawing/2014/main" id="{5853E33A-0C10-F411-BD05-35B1A76C00B3}"/>
              </a:ext>
            </a:extLst>
          </p:cNvPr>
          <p:cNvSpPr/>
          <p:nvPr/>
        </p:nvSpPr>
        <p:spPr>
          <a:xfrm rot="5400000">
            <a:off x="5909541" y="170856"/>
            <a:ext cx="579239" cy="2014040"/>
          </a:xfrm>
          <a:prstGeom prst="roundRect">
            <a:avLst/>
          </a:prstGeom>
          <a:solidFill>
            <a:srgbClr val="E4D9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6" name="Table 275">
            <a:extLst>
              <a:ext uri="{FF2B5EF4-FFF2-40B4-BE49-F238E27FC236}">
                <a16:creationId xmlns:a16="http://schemas.microsoft.com/office/drawing/2014/main" id="{28DFCE45-3B33-AE43-69DA-C1AF5E3FC3E2}"/>
              </a:ext>
            </a:extLst>
          </p:cNvPr>
          <p:cNvGraphicFramePr>
            <a:graphicFrameLocks noGrp="1"/>
          </p:cNvGraphicFramePr>
          <p:nvPr/>
        </p:nvGraphicFramePr>
        <p:xfrm>
          <a:off x="5301890" y="994064"/>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0</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cxnSp>
        <p:nvCxnSpPr>
          <p:cNvPr id="37" name="Elbow Connector 36">
            <a:extLst>
              <a:ext uri="{FF2B5EF4-FFF2-40B4-BE49-F238E27FC236}">
                <a16:creationId xmlns:a16="http://schemas.microsoft.com/office/drawing/2014/main" id="{8F539379-865B-D64A-C423-25BD1E83EAE5}"/>
              </a:ext>
            </a:extLst>
          </p:cNvPr>
          <p:cNvCxnSpPr>
            <a:cxnSpLocks/>
          </p:cNvCxnSpPr>
          <p:nvPr/>
        </p:nvCxnSpPr>
        <p:spPr>
          <a:xfrm rot="10800000" flipH="1" flipV="1">
            <a:off x="7211141" y="1924870"/>
            <a:ext cx="4" cy="3566160"/>
          </a:xfrm>
          <a:prstGeom prst="bentConnector3">
            <a:avLst>
              <a:gd name="adj1" fmla="val 12220150000"/>
            </a:avLst>
          </a:prstGeom>
          <a:ln w="38100">
            <a:solidFill>
              <a:schemeClr val="accent4"/>
            </a:solidFill>
            <a:prstDash val="sysDot"/>
            <a:tailEnd type="triangle" w="med" len="sm"/>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5EA5FF2D-CA4D-044D-5240-D82BF10A85FD}"/>
              </a:ext>
            </a:extLst>
          </p:cNvPr>
          <p:cNvSpPr/>
          <p:nvPr/>
        </p:nvSpPr>
        <p:spPr>
          <a:xfrm rot="5400000">
            <a:off x="5907630" y="920136"/>
            <a:ext cx="579240" cy="2014044"/>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cxnSp>
        <p:nvCxnSpPr>
          <p:cNvPr id="46" name="Straight Connector 45">
            <a:extLst>
              <a:ext uri="{FF2B5EF4-FFF2-40B4-BE49-F238E27FC236}">
                <a16:creationId xmlns:a16="http://schemas.microsoft.com/office/drawing/2014/main" id="{A3BF5155-D76B-0F51-84F0-F9C02F239946}"/>
              </a:ext>
            </a:extLst>
          </p:cNvPr>
          <p:cNvCxnSpPr>
            <a:cxnSpLocks/>
          </p:cNvCxnSpPr>
          <p:nvPr/>
        </p:nvCxnSpPr>
        <p:spPr>
          <a:xfrm rot="5400000" flipH="1">
            <a:off x="5043785" y="28981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48" name="Rounded Rectangle 47">
            <a:extLst>
              <a:ext uri="{FF2B5EF4-FFF2-40B4-BE49-F238E27FC236}">
                <a16:creationId xmlns:a16="http://schemas.microsoft.com/office/drawing/2014/main" id="{8376977C-3282-EAB6-98E7-B196ED4F6F12}"/>
              </a:ext>
            </a:extLst>
          </p:cNvPr>
          <p:cNvSpPr/>
          <p:nvPr/>
        </p:nvSpPr>
        <p:spPr>
          <a:xfrm rot="16200000">
            <a:off x="3943110" y="3070211"/>
            <a:ext cx="1654227" cy="308319"/>
          </a:xfrm>
          <a:prstGeom prst="roundRect">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cxnSp>
        <p:nvCxnSpPr>
          <p:cNvPr id="40" name="Straight Arrow Connector 39">
            <a:extLst>
              <a:ext uri="{FF2B5EF4-FFF2-40B4-BE49-F238E27FC236}">
                <a16:creationId xmlns:a16="http://schemas.microsoft.com/office/drawing/2014/main" id="{29BE35DF-E2E1-9179-05DF-E58F667CD1C6}"/>
              </a:ext>
            </a:extLst>
          </p:cNvPr>
          <p:cNvCxnSpPr>
            <a:cxnSpLocks/>
          </p:cNvCxnSpPr>
          <p:nvPr/>
        </p:nvCxnSpPr>
        <p:spPr>
          <a:xfrm>
            <a:off x="68699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63874F1-B1FE-6D5F-7855-22E1EE847861}"/>
              </a:ext>
            </a:extLst>
          </p:cNvPr>
          <p:cNvCxnSpPr>
            <a:cxnSpLocks/>
          </p:cNvCxnSpPr>
          <p:nvPr/>
        </p:nvCxnSpPr>
        <p:spPr>
          <a:xfrm>
            <a:off x="64258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9333CE1-7BE6-2786-C4D3-1E02C6E6158E}"/>
              </a:ext>
            </a:extLst>
          </p:cNvPr>
          <p:cNvCxnSpPr>
            <a:cxnSpLocks/>
          </p:cNvCxnSpPr>
          <p:nvPr/>
        </p:nvCxnSpPr>
        <p:spPr>
          <a:xfrm>
            <a:off x="59682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4D7EFB3-2A69-80D9-0B83-2890B46C68C1}"/>
              </a:ext>
            </a:extLst>
          </p:cNvPr>
          <p:cNvCxnSpPr>
            <a:cxnSpLocks/>
          </p:cNvCxnSpPr>
          <p:nvPr/>
        </p:nvCxnSpPr>
        <p:spPr>
          <a:xfrm>
            <a:off x="55241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2" name="Table 275">
            <a:extLst>
              <a:ext uri="{FF2B5EF4-FFF2-40B4-BE49-F238E27FC236}">
                <a16:creationId xmlns:a16="http://schemas.microsoft.com/office/drawing/2014/main" id="{F33BC4AD-3B1B-2EF3-C96B-80CD4D672F26}"/>
              </a:ext>
            </a:extLst>
          </p:cNvPr>
          <p:cNvGraphicFramePr>
            <a:graphicFrameLocks noGrp="1"/>
          </p:cNvGraphicFramePr>
          <p:nvPr/>
        </p:nvGraphicFramePr>
        <p:xfrm>
          <a:off x="5289835" y="5836646"/>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6" name="Rectangle 5">
            <a:extLst>
              <a:ext uri="{FF2B5EF4-FFF2-40B4-BE49-F238E27FC236}">
                <a16:creationId xmlns:a16="http://schemas.microsoft.com/office/drawing/2014/main" id="{A24D5187-9386-EE2D-06AA-276EFF556DC4}"/>
              </a:ext>
            </a:extLst>
          </p:cNvPr>
          <p:cNvSpPr>
            <a:spLocks/>
          </p:cNvSpPr>
          <p:nvPr/>
        </p:nvSpPr>
        <p:spPr>
          <a:xfrm>
            <a:off x="5304367" y="1728351"/>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15" name="Rectangle 14">
            <a:extLst>
              <a:ext uri="{FF2B5EF4-FFF2-40B4-BE49-F238E27FC236}">
                <a16:creationId xmlns:a16="http://schemas.microsoft.com/office/drawing/2014/main" id="{8F0AB727-4535-4F51-A029-2FF715B1BB4F}"/>
              </a:ext>
            </a:extLst>
          </p:cNvPr>
          <p:cNvSpPr/>
          <p:nvPr/>
        </p:nvSpPr>
        <p:spPr>
          <a:xfrm>
            <a:off x="5770841"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30" name="Rectangle 29">
            <a:extLst>
              <a:ext uri="{FF2B5EF4-FFF2-40B4-BE49-F238E27FC236}">
                <a16:creationId xmlns:a16="http://schemas.microsoft.com/office/drawing/2014/main" id="{58E8DFCC-D41E-B4DC-0E11-DDBA39AF97F5}"/>
              </a:ext>
            </a:extLst>
          </p:cNvPr>
          <p:cNvSpPr/>
          <p:nvPr/>
        </p:nvSpPr>
        <p:spPr>
          <a:xfrm>
            <a:off x="6237315"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38" name="Rectangle 37">
            <a:extLst>
              <a:ext uri="{FF2B5EF4-FFF2-40B4-BE49-F238E27FC236}">
                <a16:creationId xmlns:a16="http://schemas.microsoft.com/office/drawing/2014/main" id="{6606B0FB-9FD3-1633-090F-A442DDBC5782}"/>
              </a:ext>
            </a:extLst>
          </p:cNvPr>
          <p:cNvSpPr/>
          <p:nvPr/>
        </p:nvSpPr>
        <p:spPr>
          <a:xfrm>
            <a:off x="6703788"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47" name="TextBox 46">
            <a:extLst>
              <a:ext uri="{FF2B5EF4-FFF2-40B4-BE49-F238E27FC236}">
                <a16:creationId xmlns:a16="http://schemas.microsoft.com/office/drawing/2014/main" id="{48209F93-C678-77FE-0741-880FAEA05260}"/>
              </a:ext>
            </a:extLst>
          </p:cNvPr>
          <p:cNvSpPr txBox="1"/>
          <p:nvPr/>
        </p:nvSpPr>
        <p:spPr>
          <a:xfrm>
            <a:off x="234762" y="5148517"/>
            <a:ext cx="2245127"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input vector</a:t>
            </a:r>
          </a:p>
        </p:txBody>
      </p:sp>
      <p:graphicFrame>
        <p:nvGraphicFramePr>
          <p:cNvPr id="50" name="Table 275">
            <a:extLst>
              <a:ext uri="{FF2B5EF4-FFF2-40B4-BE49-F238E27FC236}">
                <a16:creationId xmlns:a16="http://schemas.microsoft.com/office/drawing/2014/main" id="{F4FAEFC2-F020-2F17-D28B-888C8568909C}"/>
              </a:ext>
            </a:extLst>
          </p:cNvPr>
          <p:cNvGraphicFramePr>
            <a:graphicFrameLocks noGrp="1"/>
          </p:cNvGraphicFramePr>
          <p:nvPr/>
        </p:nvGraphicFramePr>
        <p:xfrm>
          <a:off x="426103" y="2000679"/>
          <a:ext cx="1854538" cy="2194560"/>
        </p:xfrm>
        <a:graphic>
          <a:graphicData uri="http://schemas.openxmlformats.org/drawingml/2006/table">
            <a:tbl>
              <a:tblPr firstRow="1" bandRow="1">
                <a:tableStyleId>{5940675A-B579-460E-94D1-54222C63F5DA}</a:tableStyleId>
              </a:tblPr>
              <a:tblGrid>
                <a:gridCol w="560388">
                  <a:extLst>
                    <a:ext uri="{9D8B030D-6E8A-4147-A177-3AD203B41FA5}">
                      <a16:colId xmlns:a16="http://schemas.microsoft.com/office/drawing/2014/main" val="1193322599"/>
                    </a:ext>
                  </a:extLst>
                </a:gridCol>
                <a:gridCol w="816943">
                  <a:extLst>
                    <a:ext uri="{9D8B030D-6E8A-4147-A177-3AD203B41FA5}">
                      <a16:colId xmlns:a16="http://schemas.microsoft.com/office/drawing/2014/main" val="4227494446"/>
                    </a:ext>
                  </a:extLst>
                </a:gridCol>
                <a:gridCol w="477207">
                  <a:extLst>
                    <a:ext uri="{9D8B030D-6E8A-4147-A177-3AD203B41FA5}">
                      <a16:colId xmlns:a16="http://schemas.microsoft.com/office/drawing/2014/main" val="468283467"/>
                    </a:ext>
                  </a:extLst>
                </a:gridCol>
              </a:tblGrid>
              <a:tr h="270417">
                <a:tc>
                  <a:txBody>
                    <a:bodyPr/>
                    <a:lstStyle/>
                    <a:p>
                      <a:pPr algn="ctr"/>
                      <a:endParaRPr lang="en-US" sz="1800" b="0" i="0">
                        <a:latin typeface="Corbel" panose="020B0503020204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b="0" i="0">
                          <a:latin typeface="Corbel" panose="020B0503020204020204" pitchFamily="34" charset="0"/>
                          <a:cs typeface="Arial" panose="020B0604020202020204" pitchFamily="34" charset="0"/>
                        </a:rPr>
                        <a:t>Prime numbers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r>
                        <a:rPr lang="en-US" sz="1000">
                          <a:latin typeface="Arial" panose="020B0604020202020204" pitchFamily="34" charset="0"/>
                          <a:cs typeface="Arial" panose="020B0604020202020204" pitchFamily="34" charset="0"/>
                        </a:rPr>
                        <a:t>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0">
                <a:tc>
                  <a:txBody>
                    <a:bodyPr/>
                    <a:lstStyle/>
                    <a:p>
                      <a:pPr algn="ctr"/>
                      <a:r>
                        <a:rPr lang="en-US" sz="1800" b="0" i="0">
                          <a:latin typeface="Corbel" panose="020B0503020204020204" pitchFamily="34" charset="0"/>
                          <a:cs typeface="Arial" panose="020B0604020202020204" pitchFamily="34" charset="0"/>
                        </a:rPr>
                        <a:t>LUT</a:t>
                      </a:r>
                    </a:p>
                    <a:p>
                      <a:pPr algn="ctr"/>
                      <a:r>
                        <a:rPr lang="en-US" sz="1800" b="0" i="0">
                          <a:latin typeface="Corbel" panose="020B0503020204020204" pitchFamily="34" charset="0"/>
                          <a:cs typeface="Arial" panose="020B0604020202020204" pitchFamily="34" charset="0"/>
                        </a:rPr>
                        <a:t>index</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err="1">
                          <a:latin typeface="Corbel" panose="020B0503020204020204" pitchFamily="34" charset="0"/>
                          <a:cs typeface="Arial" panose="020B0604020202020204" pitchFamily="34" charset="0"/>
                        </a:rPr>
                        <a:t>i</a:t>
                      </a:r>
                      <a:endParaRPr lang="en-US" sz="1800" b="0" i="0">
                        <a:latin typeface="Corbel" panose="020B0503020204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f(</a:t>
                      </a:r>
                      <a:r>
                        <a:rPr lang="en-US" sz="1800" b="0" i="0" err="1">
                          <a:latin typeface="Corbel" panose="020B0503020204020204" pitchFamily="34" charset="0"/>
                          <a:cs typeface="Arial" panose="020B0604020202020204" pitchFamily="34" charset="0"/>
                        </a:rPr>
                        <a:t>i</a:t>
                      </a:r>
                      <a:r>
                        <a:rPr lang="en-US" sz="1800" b="0" i="0">
                          <a:latin typeface="Corbel" panose="020B0503020204020204" pitchFamily="34"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1</a:t>
                      </a:r>
                      <a:r>
                        <a:rPr lang="en-US" sz="1800" b="0" i="0" baseline="30000">
                          <a:latin typeface="Corbel" panose="020B0503020204020204" pitchFamily="34" charset="0"/>
                          <a:cs typeface="Arial" panose="020B0604020202020204" pitchFamily="34" charset="0"/>
                        </a:rPr>
                        <a:t>st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1351085"/>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2</a:t>
                      </a:r>
                      <a:r>
                        <a:rPr lang="en-US" sz="1800" b="0" i="0" baseline="30000">
                          <a:solidFill>
                            <a:schemeClr val="tx1"/>
                          </a:solidFill>
                          <a:latin typeface="Corbel" panose="020B0503020204020204" pitchFamily="34" charset="0"/>
                          <a:cs typeface="Arial" panose="020B0604020202020204" pitchFamily="34" charset="0"/>
                        </a:rPr>
                        <a:t>nd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8754334"/>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3</a:t>
                      </a:r>
                      <a:r>
                        <a:rPr lang="en-US" sz="1800" b="0" i="0" baseline="30000">
                          <a:latin typeface="Corbel" panose="020B0503020204020204" pitchFamily="34" charset="0"/>
                          <a:cs typeface="Arial" panose="020B0604020202020204" pitchFamily="34" charset="0"/>
                        </a:rPr>
                        <a:t>rd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64916830"/>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4</a:t>
                      </a:r>
                      <a:r>
                        <a:rPr lang="en-US" sz="1800" b="0" i="0" baseline="30000">
                          <a:latin typeface="Corbel" panose="020B0503020204020204" pitchFamily="34" charset="0"/>
                          <a:cs typeface="Arial" panose="020B0604020202020204" pitchFamily="34" charset="0"/>
                        </a:rPr>
                        <a:t>th</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6069710"/>
                  </a:ext>
                </a:extLst>
              </a:tr>
            </a:tbl>
          </a:graphicData>
        </a:graphic>
      </p:graphicFrame>
      <p:graphicFrame>
        <p:nvGraphicFramePr>
          <p:cNvPr id="52" name="Table 275">
            <a:extLst>
              <a:ext uri="{FF2B5EF4-FFF2-40B4-BE49-F238E27FC236}">
                <a16:creationId xmlns:a16="http://schemas.microsoft.com/office/drawing/2014/main" id="{D03E7150-1EF3-DD7E-1AAE-429CCC880DF9}"/>
              </a:ext>
            </a:extLst>
          </p:cNvPr>
          <p:cNvGraphicFramePr>
            <a:graphicFrameLocks noGrp="1"/>
          </p:cNvGraphicFramePr>
          <p:nvPr/>
        </p:nvGraphicFramePr>
        <p:xfrm>
          <a:off x="419382" y="4801677"/>
          <a:ext cx="1863744" cy="384881"/>
        </p:xfrm>
        <a:graphic>
          <a:graphicData uri="http://schemas.openxmlformats.org/drawingml/2006/table">
            <a:tbl>
              <a:tblPr firstRow="1" bandRow="1">
                <a:tableStyleId>{5940675A-B579-460E-94D1-54222C63F5DA}</a:tableStyleId>
              </a:tblPr>
              <a:tblGrid>
                <a:gridCol w="465936">
                  <a:extLst>
                    <a:ext uri="{9D8B030D-6E8A-4147-A177-3AD203B41FA5}">
                      <a16:colId xmlns:a16="http://schemas.microsoft.com/office/drawing/2014/main" val="4227494446"/>
                    </a:ext>
                  </a:extLst>
                </a:gridCol>
                <a:gridCol w="465936">
                  <a:extLst>
                    <a:ext uri="{9D8B030D-6E8A-4147-A177-3AD203B41FA5}">
                      <a16:colId xmlns:a16="http://schemas.microsoft.com/office/drawing/2014/main" val="468283467"/>
                    </a:ext>
                  </a:extLst>
                </a:gridCol>
                <a:gridCol w="465936">
                  <a:extLst>
                    <a:ext uri="{9D8B030D-6E8A-4147-A177-3AD203B41FA5}">
                      <a16:colId xmlns:a16="http://schemas.microsoft.com/office/drawing/2014/main" val="3823604040"/>
                    </a:ext>
                  </a:extLst>
                </a:gridCol>
                <a:gridCol w="465936">
                  <a:extLst>
                    <a:ext uri="{9D8B030D-6E8A-4147-A177-3AD203B41FA5}">
                      <a16:colId xmlns:a16="http://schemas.microsoft.com/office/drawing/2014/main" val="3652080883"/>
                    </a:ext>
                  </a:extLst>
                </a:gridCol>
              </a:tblGrid>
              <a:tr h="384881">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54" name="TextBox 53">
            <a:extLst>
              <a:ext uri="{FF2B5EF4-FFF2-40B4-BE49-F238E27FC236}">
                <a16:creationId xmlns:a16="http://schemas.microsoft.com/office/drawing/2014/main" id="{0298F78F-23E2-99F4-79F3-CD12675CB412}"/>
              </a:ext>
            </a:extLst>
          </p:cNvPr>
          <p:cNvSpPr txBox="1"/>
          <p:nvPr/>
        </p:nvSpPr>
        <p:spPr>
          <a:xfrm>
            <a:off x="426103" y="4167177"/>
            <a:ext cx="1854538"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l</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ook</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u</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p </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able</a:t>
            </a:r>
          </a:p>
        </p:txBody>
      </p:sp>
      <p:sp>
        <p:nvSpPr>
          <p:cNvPr id="55" name="TextBox 54">
            <a:extLst>
              <a:ext uri="{FF2B5EF4-FFF2-40B4-BE49-F238E27FC236}">
                <a16:creationId xmlns:a16="http://schemas.microsoft.com/office/drawing/2014/main" id="{7195EE43-7896-3B0F-7D8D-A5EE61665E18}"/>
              </a:ext>
            </a:extLst>
          </p:cNvPr>
          <p:cNvSpPr txBox="1"/>
          <p:nvPr/>
        </p:nvSpPr>
        <p:spPr>
          <a:xfrm>
            <a:off x="328507" y="6078612"/>
            <a:ext cx="204201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output vector</a:t>
            </a:r>
          </a:p>
        </p:txBody>
      </p:sp>
      <p:graphicFrame>
        <p:nvGraphicFramePr>
          <p:cNvPr id="56" name="Table 275">
            <a:extLst>
              <a:ext uri="{FF2B5EF4-FFF2-40B4-BE49-F238E27FC236}">
                <a16:creationId xmlns:a16="http://schemas.microsoft.com/office/drawing/2014/main" id="{42AC9FCD-CC4B-AED2-A9FC-1476D069C04D}"/>
              </a:ext>
            </a:extLst>
          </p:cNvPr>
          <p:cNvGraphicFramePr>
            <a:graphicFrameLocks noGrp="1"/>
          </p:cNvGraphicFramePr>
          <p:nvPr/>
        </p:nvGraphicFramePr>
        <p:xfrm>
          <a:off x="419382" y="5745220"/>
          <a:ext cx="1863740" cy="384881"/>
        </p:xfrm>
        <a:graphic>
          <a:graphicData uri="http://schemas.openxmlformats.org/drawingml/2006/table">
            <a:tbl>
              <a:tblPr firstRow="1" bandRow="1">
                <a:tableStyleId>{5940675A-B579-460E-94D1-54222C63F5DA}</a:tableStyleId>
              </a:tblPr>
              <a:tblGrid>
                <a:gridCol w="465935">
                  <a:extLst>
                    <a:ext uri="{9D8B030D-6E8A-4147-A177-3AD203B41FA5}">
                      <a16:colId xmlns:a16="http://schemas.microsoft.com/office/drawing/2014/main" val="4227494446"/>
                    </a:ext>
                  </a:extLst>
                </a:gridCol>
                <a:gridCol w="465935">
                  <a:extLst>
                    <a:ext uri="{9D8B030D-6E8A-4147-A177-3AD203B41FA5}">
                      <a16:colId xmlns:a16="http://schemas.microsoft.com/office/drawing/2014/main" val="468283467"/>
                    </a:ext>
                  </a:extLst>
                </a:gridCol>
                <a:gridCol w="465935">
                  <a:extLst>
                    <a:ext uri="{9D8B030D-6E8A-4147-A177-3AD203B41FA5}">
                      <a16:colId xmlns:a16="http://schemas.microsoft.com/office/drawing/2014/main" val="3823604040"/>
                    </a:ext>
                  </a:extLst>
                </a:gridCol>
                <a:gridCol w="465935">
                  <a:extLst>
                    <a:ext uri="{9D8B030D-6E8A-4147-A177-3AD203B41FA5}">
                      <a16:colId xmlns:a16="http://schemas.microsoft.com/office/drawing/2014/main" val="3652080883"/>
                    </a:ext>
                  </a:extLst>
                </a:gridCol>
              </a:tblGrid>
              <a:tr h="384881">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64" name="TextBox 63">
            <a:extLst>
              <a:ext uri="{FF2B5EF4-FFF2-40B4-BE49-F238E27FC236}">
                <a16:creationId xmlns:a16="http://schemas.microsoft.com/office/drawing/2014/main" id="{77C6A9F9-CFD2-BFB6-5FD1-46212866E231}"/>
              </a:ext>
            </a:extLst>
          </p:cNvPr>
          <p:cNvSpPr txBox="1"/>
          <p:nvPr/>
        </p:nvSpPr>
        <p:spPr>
          <a:xfrm>
            <a:off x="-118226" y="766965"/>
            <a:ext cx="2944440"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LUT Query: </a:t>
            </a:r>
            <a:b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b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Return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1</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st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4</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th</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prstClr val="black"/>
                </a:solidFill>
                <a:effectLst/>
                <a:uLnTx/>
                <a:uFillTx/>
                <a:latin typeface="Corbel" panose="020B0503020204020204" pitchFamily="34" charset="0"/>
                <a:ea typeface="+mn-ea"/>
                <a:cs typeface="+mn-cs"/>
              </a:rPr>
              <a:t>prime numbers</a:t>
            </a:r>
          </a:p>
        </p:txBody>
      </p:sp>
      <p:sp>
        <p:nvSpPr>
          <p:cNvPr id="71" name="TextBox 70">
            <a:extLst>
              <a:ext uri="{FF2B5EF4-FFF2-40B4-BE49-F238E27FC236}">
                <a16:creationId xmlns:a16="http://schemas.microsoft.com/office/drawing/2014/main" id="{96464DE5-8775-54F7-E800-368C864AD146}"/>
              </a:ext>
            </a:extLst>
          </p:cNvPr>
          <p:cNvSpPr txBox="1"/>
          <p:nvPr/>
        </p:nvSpPr>
        <p:spPr>
          <a:xfrm>
            <a:off x="3602360" y="807886"/>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sp>
        <p:nvSpPr>
          <p:cNvPr id="73" name="TextBox 72">
            <a:extLst>
              <a:ext uri="{FF2B5EF4-FFF2-40B4-BE49-F238E27FC236}">
                <a16:creationId xmlns:a16="http://schemas.microsoft.com/office/drawing/2014/main" id="{D7B72F86-2B91-59AA-47AC-78725EC01117}"/>
              </a:ext>
            </a:extLst>
          </p:cNvPr>
          <p:cNvSpPr txBox="1"/>
          <p:nvPr/>
        </p:nvSpPr>
        <p:spPr>
          <a:xfrm>
            <a:off x="3576104" y="5703683"/>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output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vector</a:t>
            </a:r>
          </a:p>
        </p:txBody>
      </p:sp>
      <p:sp>
        <p:nvSpPr>
          <p:cNvPr id="74" name="TextBox 73">
            <a:extLst>
              <a:ext uri="{FF2B5EF4-FFF2-40B4-BE49-F238E27FC236}">
                <a16:creationId xmlns:a16="http://schemas.microsoft.com/office/drawing/2014/main" id="{549E17C4-CCD6-4975-A244-6D40CDC6F814}"/>
              </a:ext>
            </a:extLst>
          </p:cNvPr>
          <p:cNvSpPr txBox="1"/>
          <p:nvPr/>
        </p:nvSpPr>
        <p:spPr>
          <a:xfrm>
            <a:off x="6088976" y="1531408"/>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C000"/>
                </a:solidFill>
                <a:effectLst/>
                <a:uLnTx/>
                <a:uFillTx/>
                <a:latin typeface="Corbel" panose="020B0503020204020204" pitchFamily="34" charset="0"/>
                <a:ea typeface="+mn-ea"/>
                <a:cs typeface="Arial" panose="020B0604020202020204" pitchFamily="34" charset="0"/>
              </a:rPr>
              <a:t>match logic</a:t>
            </a:r>
          </a:p>
        </p:txBody>
      </p:sp>
      <p:sp>
        <p:nvSpPr>
          <p:cNvPr id="80" name="TextBox 79">
            <a:extLst>
              <a:ext uri="{FF2B5EF4-FFF2-40B4-BE49-F238E27FC236}">
                <a16:creationId xmlns:a16="http://schemas.microsoft.com/office/drawing/2014/main" id="{283E4029-EC6B-17CF-A76E-32088220A3F2}"/>
              </a:ext>
            </a:extLst>
          </p:cNvPr>
          <p:cNvSpPr txBox="1"/>
          <p:nvPr/>
        </p:nvSpPr>
        <p:spPr>
          <a:xfrm rot="5400000">
            <a:off x="5608648" y="3024316"/>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72C4"/>
                </a:solidFill>
                <a:effectLst/>
                <a:uLnTx/>
                <a:uFillTx/>
                <a:latin typeface="Corbel" panose="020B0503020204020204" pitchFamily="34" charset="0"/>
                <a:ea typeface="+mn-ea"/>
                <a:cs typeface="Arial" panose="020B0604020202020204" pitchFamily="34" charset="0"/>
              </a:rPr>
              <a:t>DRAM array</a:t>
            </a:r>
          </a:p>
        </p:txBody>
      </p:sp>
      <p:sp>
        <p:nvSpPr>
          <p:cNvPr id="82" name="Rectangle 81">
            <a:extLst>
              <a:ext uri="{FF2B5EF4-FFF2-40B4-BE49-F238E27FC236}">
                <a16:creationId xmlns:a16="http://schemas.microsoft.com/office/drawing/2014/main" id="{62BDDE6A-4739-7DE9-17E3-D3F0466696F8}"/>
              </a:ext>
            </a:extLst>
          </p:cNvPr>
          <p:cNvSpPr/>
          <p:nvPr/>
        </p:nvSpPr>
        <p:spPr>
          <a:xfrm>
            <a:off x="4935550" y="2400162"/>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mn-cs"/>
              </a:rPr>
              <a:t>0</a:t>
            </a:r>
          </a:p>
        </p:txBody>
      </p:sp>
      <p:sp>
        <p:nvSpPr>
          <p:cNvPr id="83" name="Rectangle 82">
            <a:extLst>
              <a:ext uri="{FF2B5EF4-FFF2-40B4-BE49-F238E27FC236}">
                <a16:creationId xmlns:a16="http://schemas.microsoft.com/office/drawing/2014/main" id="{0AB9FB35-61EA-83FA-E6A5-94C08C60E54A}"/>
              </a:ext>
            </a:extLst>
          </p:cNvPr>
          <p:cNvSpPr/>
          <p:nvPr/>
        </p:nvSpPr>
        <p:spPr>
          <a:xfrm>
            <a:off x="4935550" y="2766371"/>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1</a:t>
            </a:r>
          </a:p>
        </p:txBody>
      </p:sp>
      <p:sp>
        <p:nvSpPr>
          <p:cNvPr id="84" name="Rectangle 83">
            <a:extLst>
              <a:ext uri="{FF2B5EF4-FFF2-40B4-BE49-F238E27FC236}">
                <a16:creationId xmlns:a16="http://schemas.microsoft.com/office/drawing/2014/main" id="{FF1258C3-D9FB-0C18-2D3C-A98C5A7E0564}"/>
              </a:ext>
            </a:extLst>
          </p:cNvPr>
          <p:cNvSpPr/>
          <p:nvPr/>
        </p:nvSpPr>
        <p:spPr>
          <a:xfrm>
            <a:off x="4934718" y="3156622"/>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2</a:t>
            </a:r>
          </a:p>
        </p:txBody>
      </p:sp>
      <p:sp>
        <p:nvSpPr>
          <p:cNvPr id="85" name="Rectangle 84">
            <a:extLst>
              <a:ext uri="{FF2B5EF4-FFF2-40B4-BE49-F238E27FC236}">
                <a16:creationId xmlns:a16="http://schemas.microsoft.com/office/drawing/2014/main" id="{CF06D91A-016B-D11C-864D-895C394BB662}"/>
              </a:ext>
            </a:extLst>
          </p:cNvPr>
          <p:cNvSpPr/>
          <p:nvPr/>
        </p:nvSpPr>
        <p:spPr>
          <a:xfrm>
            <a:off x="4934491" y="3505647"/>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3</a:t>
            </a:r>
          </a:p>
        </p:txBody>
      </p:sp>
      <p:cxnSp>
        <p:nvCxnSpPr>
          <p:cNvPr id="87" name="Straight Arrow Connector 86">
            <a:extLst>
              <a:ext uri="{FF2B5EF4-FFF2-40B4-BE49-F238E27FC236}">
                <a16:creationId xmlns:a16="http://schemas.microsoft.com/office/drawing/2014/main" id="{3D9963A9-A5EA-04E1-3026-C8D6B5061355}"/>
              </a:ext>
            </a:extLst>
          </p:cNvPr>
          <p:cNvCxnSpPr>
            <a:cxnSpLocks/>
          </p:cNvCxnSpPr>
          <p:nvPr/>
        </p:nvCxnSpPr>
        <p:spPr>
          <a:xfrm>
            <a:off x="3366391" y="3251264"/>
            <a:ext cx="114882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0912C0E-F66C-CC78-E512-3C50625CE485}"/>
              </a:ext>
            </a:extLst>
          </p:cNvPr>
          <p:cNvSpPr txBox="1"/>
          <p:nvPr/>
        </p:nvSpPr>
        <p:spPr>
          <a:xfrm>
            <a:off x="2778847" y="2451714"/>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pLUTo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row sweep</a:t>
            </a:r>
          </a:p>
        </p:txBody>
      </p:sp>
      <p:graphicFrame>
        <p:nvGraphicFramePr>
          <p:cNvPr id="39" name="Table 275">
            <a:extLst>
              <a:ext uri="{FF2B5EF4-FFF2-40B4-BE49-F238E27FC236}">
                <a16:creationId xmlns:a16="http://schemas.microsoft.com/office/drawing/2014/main" id="{AE5A250C-6243-27C7-CB43-5BA2E4893154}"/>
              </a:ext>
            </a:extLst>
          </p:cNvPr>
          <p:cNvGraphicFramePr>
            <a:graphicFrameLocks noGrp="1"/>
          </p:cNvGraphicFramePr>
          <p:nvPr/>
        </p:nvGraphicFramePr>
        <p:xfrm>
          <a:off x="5290526" y="2456395"/>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graphicFrame>
        <p:nvGraphicFramePr>
          <p:cNvPr id="42" name="Table 275">
            <a:extLst>
              <a:ext uri="{FF2B5EF4-FFF2-40B4-BE49-F238E27FC236}">
                <a16:creationId xmlns:a16="http://schemas.microsoft.com/office/drawing/2014/main" id="{6425660E-7AFB-6CD3-6765-41F7B91849BF}"/>
              </a:ext>
            </a:extLst>
          </p:cNvPr>
          <p:cNvGraphicFramePr>
            <a:graphicFrameLocks noGrp="1"/>
          </p:cNvGraphicFramePr>
          <p:nvPr/>
        </p:nvGraphicFramePr>
        <p:xfrm>
          <a:off x="5296841" y="4590328"/>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cxnSp>
        <p:nvCxnSpPr>
          <p:cNvPr id="44" name="Straight Connector 43">
            <a:extLst>
              <a:ext uri="{FF2B5EF4-FFF2-40B4-BE49-F238E27FC236}">
                <a16:creationId xmlns:a16="http://schemas.microsoft.com/office/drawing/2014/main" id="{4AFC92F1-88AC-4A97-B13D-8D56C8851795}"/>
              </a:ext>
            </a:extLst>
          </p:cNvPr>
          <p:cNvCxnSpPr>
            <a:cxnSpLocks/>
          </p:cNvCxnSpPr>
          <p:nvPr/>
        </p:nvCxnSpPr>
        <p:spPr>
          <a:xfrm>
            <a:off x="5515720" y="4182844"/>
            <a:ext cx="0" cy="325603"/>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49" name="Straight Connector 48">
            <a:extLst>
              <a:ext uri="{FF2B5EF4-FFF2-40B4-BE49-F238E27FC236}">
                <a16:creationId xmlns:a16="http://schemas.microsoft.com/office/drawing/2014/main" id="{A581194F-A359-A02B-624F-BAB255F3A7C8}"/>
              </a:ext>
            </a:extLst>
          </p:cNvPr>
          <p:cNvCxnSpPr>
            <a:cxnSpLocks/>
          </p:cNvCxnSpPr>
          <p:nvPr/>
        </p:nvCxnSpPr>
        <p:spPr>
          <a:xfrm>
            <a:off x="5965170" y="4182844"/>
            <a:ext cx="0" cy="332948"/>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51" name="Straight Connector 50">
            <a:extLst>
              <a:ext uri="{FF2B5EF4-FFF2-40B4-BE49-F238E27FC236}">
                <a16:creationId xmlns:a16="http://schemas.microsoft.com/office/drawing/2014/main" id="{7791F925-1192-2437-F7BB-2BC95872EC06}"/>
              </a:ext>
            </a:extLst>
          </p:cNvPr>
          <p:cNvCxnSpPr>
            <a:cxnSpLocks/>
          </p:cNvCxnSpPr>
          <p:nvPr/>
        </p:nvCxnSpPr>
        <p:spPr>
          <a:xfrm>
            <a:off x="6414620" y="4182805"/>
            <a:ext cx="0" cy="332948"/>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53" name="Straight Connector 52">
            <a:extLst>
              <a:ext uri="{FF2B5EF4-FFF2-40B4-BE49-F238E27FC236}">
                <a16:creationId xmlns:a16="http://schemas.microsoft.com/office/drawing/2014/main" id="{8CD3EC9E-7BE2-3F58-E6F2-B50D233F7100}"/>
              </a:ext>
            </a:extLst>
          </p:cNvPr>
          <p:cNvCxnSpPr>
            <a:cxnSpLocks/>
          </p:cNvCxnSpPr>
          <p:nvPr/>
        </p:nvCxnSpPr>
        <p:spPr>
          <a:xfrm>
            <a:off x="6864069" y="4175499"/>
            <a:ext cx="0" cy="332948"/>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59" name="TextBox 58">
            <a:extLst>
              <a:ext uri="{FF2B5EF4-FFF2-40B4-BE49-F238E27FC236}">
                <a16:creationId xmlns:a16="http://schemas.microsoft.com/office/drawing/2014/main" id="{5FB76EDA-B5B6-75CF-D421-D35E86ED7D19}"/>
              </a:ext>
            </a:extLst>
          </p:cNvPr>
          <p:cNvSpPr txBox="1"/>
          <p:nvPr/>
        </p:nvSpPr>
        <p:spPr>
          <a:xfrm>
            <a:off x="3811694" y="4612111"/>
            <a:ext cx="135233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3889F"/>
                </a:solidFill>
                <a:effectLst/>
                <a:uLnTx/>
                <a:uFillTx/>
                <a:latin typeface="Corbel" panose="020B0503020204020204" pitchFamily="34" charset="0"/>
                <a:ea typeface="+mn-ea"/>
                <a:cs typeface="Arial" panose="020B0604020202020204" pitchFamily="34" charset="0"/>
              </a:rPr>
              <a:t>row buffer</a:t>
            </a:r>
          </a:p>
        </p:txBody>
      </p:sp>
      <p:cxnSp>
        <p:nvCxnSpPr>
          <p:cNvPr id="61" name="Elbow Connector 60">
            <a:extLst>
              <a:ext uri="{FF2B5EF4-FFF2-40B4-BE49-F238E27FC236}">
                <a16:creationId xmlns:a16="http://schemas.microsoft.com/office/drawing/2014/main" id="{A839F77A-99E6-4B23-3AC5-EABE0BDE0A1C}"/>
              </a:ext>
            </a:extLst>
          </p:cNvPr>
          <p:cNvCxnSpPr>
            <a:cxnSpLocks/>
          </p:cNvCxnSpPr>
          <p:nvPr/>
        </p:nvCxnSpPr>
        <p:spPr>
          <a:xfrm rot="5400000" flipH="1" flipV="1">
            <a:off x="4745177" y="1952206"/>
            <a:ext cx="470099" cy="420004"/>
          </a:xfrm>
          <a:prstGeom prst="bentConnector2">
            <a:avLst/>
          </a:prstGeom>
          <a:ln w="38100">
            <a:solidFill>
              <a:srgbClr val="C00000"/>
            </a:solidFill>
            <a:prstDash val="sysDot"/>
            <a:tailEnd type="triangle" w="med" len="sm"/>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27F2132-4A94-4CA1-D8B7-20C0BA8CED4E}"/>
              </a:ext>
            </a:extLst>
          </p:cNvPr>
          <p:cNvSpPr txBox="1"/>
          <p:nvPr/>
        </p:nvSpPr>
        <p:spPr>
          <a:xfrm>
            <a:off x="6088976" y="1531408"/>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C000"/>
                </a:solidFill>
                <a:effectLst/>
                <a:uLnTx/>
                <a:uFillTx/>
                <a:latin typeface="Corbel" panose="020B0503020204020204" pitchFamily="34" charset="0"/>
                <a:ea typeface="+mn-ea"/>
                <a:cs typeface="Arial" panose="020B0604020202020204" pitchFamily="34" charset="0"/>
              </a:rPr>
              <a:t>match logic</a:t>
            </a:r>
          </a:p>
        </p:txBody>
      </p:sp>
      <p:grpSp>
        <p:nvGrpSpPr>
          <p:cNvPr id="8" name="Group 7">
            <a:extLst>
              <a:ext uri="{FF2B5EF4-FFF2-40B4-BE49-F238E27FC236}">
                <a16:creationId xmlns:a16="http://schemas.microsoft.com/office/drawing/2014/main" id="{961C6D89-5702-3E63-8BDB-A3E182512E27}"/>
              </a:ext>
            </a:extLst>
          </p:cNvPr>
          <p:cNvGrpSpPr/>
          <p:nvPr/>
        </p:nvGrpSpPr>
        <p:grpSpPr>
          <a:xfrm>
            <a:off x="6371580" y="626250"/>
            <a:ext cx="3649070" cy="1144287"/>
            <a:chOff x="6371580" y="626250"/>
            <a:chExt cx="3649070" cy="1144287"/>
          </a:xfrm>
        </p:grpSpPr>
        <p:sp>
          <p:nvSpPr>
            <p:cNvPr id="9" name="Rectangle 8">
              <a:extLst>
                <a:ext uri="{FF2B5EF4-FFF2-40B4-BE49-F238E27FC236}">
                  <a16:creationId xmlns:a16="http://schemas.microsoft.com/office/drawing/2014/main" id="{20167E26-76A2-496D-B23A-4140595BE680}"/>
                </a:ext>
              </a:extLst>
            </p:cNvPr>
            <p:cNvSpPr/>
            <p:nvPr/>
          </p:nvSpPr>
          <p:spPr>
            <a:xfrm>
              <a:off x="7321711" y="629616"/>
              <a:ext cx="1741902" cy="923330"/>
            </a:xfrm>
            <a:prstGeom prst="rect">
              <a:avLst/>
            </a:prstGeom>
            <a:solidFill>
              <a:schemeClr val="accent4">
                <a:lumMod val="20000"/>
                <a:lumOff val="80000"/>
              </a:schemeClr>
            </a:solidFill>
            <a:ln w="76200">
              <a:solidFill>
                <a:schemeClr val="accent1"/>
              </a:solidFill>
            </a:ln>
          </p:spPr>
          <p:txBody>
            <a:bodyPr wrap="square"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472C4"/>
                </a:solidFill>
                <a:effectLst/>
                <a:uLnTx/>
                <a:uFillTx/>
                <a:latin typeface="Corbel" panose="020B0503020204020204" pitchFamily="34" charset="0"/>
                <a:ea typeface="+mn-ea"/>
                <a:cs typeface="+mn-cs"/>
              </a:endParaRPr>
            </a:p>
          </p:txBody>
        </p:sp>
        <p:grpSp>
          <p:nvGrpSpPr>
            <p:cNvPr id="10" name="Group 9">
              <a:extLst>
                <a:ext uri="{FF2B5EF4-FFF2-40B4-BE49-F238E27FC236}">
                  <a16:creationId xmlns:a16="http://schemas.microsoft.com/office/drawing/2014/main" id="{8FC4D48D-C7D9-763F-99A1-A067975B3F24}"/>
                </a:ext>
              </a:extLst>
            </p:cNvPr>
            <p:cNvGrpSpPr/>
            <p:nvPr/>
          </p:nvGrpSpPr>
          <p:grpSpPr>
            <a:xfrm>
              <a:off x="6371580" y="626250"/>
              <a:ext cx="3649070" cy="1144287"/>
              <a:chOff x="6371580" y="626250"/>
              <a:chExt cx="3649070" cy="1144287"/>
            </a:xfrm>
          </p:grpSpPr>
          <p:sp>
            <p:nvSpPr>
              <p:cNvPr id="43" name="TextBox 42">
                <a:extLst>
                  <a:ext uri="{FF2B5EF4-FFF2-40B4-BE49-F238E27FC236}">
                    <a16:creationId xmlns:a16="http://schemas.microsoft.com/office/drawing/2014/main" id="{6A191CB8-5D2C-C403-5E05-953366893226}"/>
                  </a:ext>
                </a:extLst>
              </p:cNvPr>
              <p:cNvSpPr txBox="1"/>
              <p:nvPr/>
            </p:nvSpPr>
            <p:spPr>
              <a:xfrm>
                <a:off x="6371580" y="626250"/>
                <a:ext cx="364907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Accessing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the 2</a:t>
                </a:r>
                <a:r>
                  <a:rPr kumimoji="0" lang="en-US" sz="1800" b="1" i="0" u="none" strike="noStrike" kern="1200" cap="none" spc="0" normalizeH="0" baseline="30000" noProof="0">
                    <a:ln>
                      <a:noFill/>
                    </a:ln>
                    <a:solidFill>
                      <a:prstClr val="black"/>
                    </a:solidFill>
                    <a:effectLst/>
                    <a:uLnTx/>
                    <a:uFillTx/>
                    <a:latin typeface="Corbel" panose="020B0503020204020204" pitchFamily="34" charset="0"/>
                    <a:ea typeface="+mn-ea"/>
                    <a:cs typeface="Arial" panose="020B0604020202020204" pitchFamily="34" charset="0"/>
                  </a:rPr>
                  <a:t>nd</a:t>
                </a: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a:t>
                </a:r>
                <a:r>
                  <a:rPr kumimoji="0" lang="en-US" sz="1800" b="1" i="0" u="none" strike="noStrike" kern="1200" cap="none" spc="0" normalizeH="0" baseline="0" noProof="0">
                    <a:ln>
                      <a:noFill/>
                    </a:ln>
                    <a:solidFill>
                      <a:srgbClr val="1F52FF"/>
                    </a:solidFill>
                    <a:effectLst/>
                    <a:uLnTx/>
                    <a:uFillTx/>
                    <a:latin typeface="Corbel" panose="020B0503020204020204" pitchFamily="34" charset="0"/>
                    <a:ea typeface="+mn-ea"/>
                    <a:cs typeface="Arial" panose="020B0604020202020204" pitchFamily="34" charset="0"/>
                  </a:rPr>
                  <a:t>1</a:t>
                </a: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a:t>
                </a:r>
                <a:b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b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prime number?</a:t>
                </a:r>
              </a:p>
            </p:txBody>
          </p:sp>
          <p:cxnSp>
            <p:nvCxnSpPr>
              <p:cNvPr id="45" name="Elbow Connector 44">
                <a:extLst>
                  <a:ext uri="{FF2B5EF4-FFF2-40B4-BE49-F238E27FC236}">
                    <a16:creationId xmlns:a16="http://schemas.microsoft.com/office/drawing/2014/main" id="{0C1D9376-CAB2-C49A-38AA-335749C09B0F}"/>
                  </a:ext>
                </a:extLst>
              </p:cNvPr>
              <p:cNvCxnSpPr>
                <a:cxnSpLocks/>
              </p:cNvCxnSpPr>
              <p:nvPr/>
            </p:nvCxnSpPr>
            <p:spPr>
              <a:xfrm flipV="1">
                <a:off x="8557395" y="1591766"/>
                <a:ext cx="256493" cy="178771"/>
              </a:xfrm>
              <a:prstGeom prst="bentConnector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98482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71303286-1A34-44BB-2397-CA9595F0A58C}"/>
              </a:ext>
            </a:extLst>
          </p:cNvPr>
          <p:cNvSpPr txBox="1"/>
          <p:nvPr/>
        </p:nvSpPr>
        <p:spPr>
          <a:xfrm>
            <a:off x="6088976" y="1531408"/>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C000"/>
                </a:solidFill>
                <a:effectLst/>
                <a:uLnTx/>
                <a:uFillTx/>
                <a:latin typeface="Corbel" panose="020B0503020204020204" pitchFamily="34" charset="0"/>
                <a:ea typeface="+mn-ea"/>
                <a:cs typeface="Arial" panose="020B0604020202020204" pitchFamily="34" charset="0"/>
              </a:rPr>
              <a:t>match logic</a:t>
            </a:r>
          </a:p>
        </p:txBody>
      </p:sp>
      <p:grpSp>
        <p:nvGrpSpPr>
          <p:cNvPr id="81" name="Group 80">
            <a:extLst>
              <a:ext uri="{FF2B5EF4-FFF2-40B4-BE49-F238E27FC236}">
                <a16:creationId xmlns:a16="http://schemas.microsoft.com/office/drawing/2014/main" id="{D8A601D7-7B08-A90D-8172-D8B10A299701}"/>
              </a:ext>
            </a:extLst>
          </p:cNvPr>
          <p:cNvGrpSpPr/>
          <p:nvPr/>
        </p:nvGrpSpPr>
        <p:grpSpPr>
          <a:xfrm>
            <a:off x="6371580" y="626250"/>
            <a:ext cx="3649070" cy="1144287"/>
            <a:chOff x="6371580" y="626250"/>
            <a:chExt cx="3649070" cy="1144287"/>
          </a:xfrm>
        </p:grpSpPr>
        <p:sp>
          <p:nvSpPr>
            <p:cNvPr id="86" name="Rectangle 85">
              <a:extLst>
                <a:ext uri="{FF2B5EF4-FFF2-40B4-BE49-F238E27FC236}">
                  <a16:creationId xmlns:a16="http://schemas.microsoft.com/office/drawing/2014/main" id="{7BA1D64A-65BE-241B-5A89-924A966EA9E7}"/>
                </a:ext>
              </a:extLst>
            </p:cNvPr>
            <p:cNvSpPr/>
            <p:nvPr/>
          </p:nvSpPr>
          <p:spPr>
            <a:xfrm>
              <a:off x="7321711" y="629616"/>
              <a:ext cx="1741902" cy="923330"/>
            </a:xfrm>
            <a:prstGeom prst="rect">
              <a:avLst/>
            </a:prstGeom>
            <a:solidFill>
              <a:schemeClr val="accent4">
                <a:lumMod val="20000"/>
                <a:lumOff val="80000"/>
              </a:schemeClr>
            </a:solidFill>
            <a:ln w="76200">
              <a:solidFill>
                <a:schemeClr val="accent1"/>
              </a:solidFill>
            </a:ln>
          </p:spPr>
          <p:txBody>
            <a:bodyPr wrap="square"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472C4"/>
                </a:solidFill>
                <a:effectLst/>
                <a:uLnTx/>
                <a:uFillTx/>
                <a:latin typeface="Corbel" panose="020B0503020204020204" pitchFamily="34" charset="0"/>
                <a:ea typeface="+mn-ea"/>
                <a:cs typeface="+mn-cs"/>
              </a:endParaRPr>
            </a:p>
          </p:txBody>
        </p:sp>
        <p:grpSp>
          <p:nvGrpSpPr>
            <p:cNvPr id="88" name="Group 87">
              <a:extLst>
                <a:ext uri="{FF2B5EF4-FFF2-40B4-BE49-F238E27FC236}">
                  <a16:creationId xmlns:a16="http://schemas.microsoft.com/office/drawing/2014/main" id="{D856F5B4-8391-8D7F-9FC9-0326F95CFCFC}"/>
                </a:ext>
              </a:extLst>
            </p:cNvPr>
            <p:cNvGrpSpPr/>
            <p:nvPr/>
          </p:nvGrpSpPr>
          <p:grpSpPr>
            <a:xfrm>
              <a:off x="6371580" y="626250"/>
              <a:ext cx="3649070" cy="1144287"/>
              <a:chOff x="6371580" y="626250"/>
              <a:chExt cx="3649070" cy="1144287"/>
            </a:xfrm>
          </p:grpSpPr>
          <p:sp>
            <p:nvSpPr>
              <p:cNvPr id="89" name="TextBox 88">
                <a:extLst>
                  <a:ext uri="{FF2B5EF4-FFF2-40B4-BE49-F238E27FC236}">
                    <a16:creationId xmlns:a16="http://schemas.microsoft.com/office/drawing/2014/main" id="{09AF0BD4-BBE4-8157-2B46-8F212B65E997}"/>
                  </a:ext>
                </a:extLst>
              </p:cNvPr>
              <p:cNvSpPr txBox="1"/>
              <p:nvPr/>
            </p:nvSpPr>
            <p:spPr>
              <a:xfrm>
                <a:off x="6371580" y="626250"/>
                <a:ext cx="364907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Accessing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the 2</a:t>
                </a:r>
                <a:r>
                  <a:rPr kumimoji="0" lang="en-US" sz="1800" b="1" i="0" u="none" strike="noStrike" kern="1200" cap="none" spc="0" normalizeH="0" baseline="30000" noProof="0">
                    <a:ln>
                      <a:noFill/>
                    </a:ln>
                    <a:solidFill>
                      <a:prstClr val="black"/>
                    </a:solidFill>
                    <a:effectLst/>
                    <a:uLnTx/>
                    <a:uFillTx/>
                    <a:latin typeface="Corbel" panose="020B0503020204020204" pitchFamily="34" charset="0"/>
                    <a:ea typeface="+mn-ea"/>
                    <a:cs typeface="Arial" panose="020B0604020202020204" pitchFamily="34" charset="0"/>
                  </a:rPr>
                  <a:t>nd</a:t>
                </a: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a:t>
                </a:r>
                <a:r>
                  <a:rPr kumimoji="0" lang="en-US" sz="1800" b="1" i="0" u="none" strike="noStrike" kern="1200" cap="none" spc="0" normalizeH="0" baseline="0" noProof="0">
                    <a:ln>
                      <a:noFill/>
                    </a:ln>
                    <a:solidFill>
                      <a:srgbClr val="1F52FF"/>
                    </a:solidFill>
                    <a:effectLst/>
                    <a:uLnTx/>
                    <a:uFillTx/>
                    <a:latin typeface="Corbel" panose="020B0503020204020204" pitchFamily="34" charset="0"/>
                    <a:ea typeface="+mn-ea"/>
                    <a:cs typeface="Arial" panose="020B0604020202020204" pitchFamily="34" charset="0"/>
                  </a:rPr>
                  <a:t>1</a:t>
                </a: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a:t>
                </a:r>
                <a:b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b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prime number?</a:t>
                </a:r>
              </a:p>
            </p:txBody>
          </p:sp>
          <p:cxnSp>
            <p:nvCxnSpPr>
              <p:cNvPr id="90" name="Elbow Connector 89">
                <a:extLst>
                  <a:ext uri="{FF2B5EF4-FFF2-40B4-BE49-F238E27FC236}">
                    <a16:creationId xmlns:a16="http://schemas.microsoft.com/office/drawing/2014/main" id="{0D2A2A41-705B-60C1-DD90-860D64FB8D17}"/>
                  </a:ext>
                </a:extLst>
              </p:cNvPr>
              <p:cNvCxnSpPr>
                <a:cxnSpLocks/>
              </p:cNvCxnSpPr>
              <p:nvPr/>
            </p:nvCxnSpPr>
            <p:spPr>
              <a:xfrm flipV="1">
                <a:off x="8557395" y="1591766"/>
                <a:ext cx="256493" cy="178771"/>
              </a:xfrm>
              <a:prstGeom prst="bentConnector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4" name="TextBox 43">
            <a:extLst>
              <a:ext uri="{FF2B5EF4-FFF2-40B4-BE49-F238E27FC236}">
                <a16:creationId xmlns:a16="http://schemas.microsoft.com/office/drawing/2014/main" id="{1151B43C-46E0-CC5E-4180-100AD8BB438E}"/>
              </a:ext>
            </a:extLst>
          </p:cNvPr>
          <p:cNvSpPr txBox="1"/>
          <p:nvPr/>
        </p:nvSpPr>
        <p:spPr>
          <a:xfrm>
            <a:off x="3603600" y="806400"/>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sp>
        <p:nvSpPr>
          <p:cNvPr id="70" name="Rectangle 69">
            <a:extLst>
              <a:ext uri="{FF2B5EF4-FFF2-40B4-BE49-F238E27FC236}">
                <a16:creationId xmlns:a16="http://schemas.microsoft.com/office/drawing/2014/main" id="{4F87D1AE-C9E8-030A-A3DD-CE41E1CA8BC8}"/>
              </a:ext>
            </a:extLst>
          </p:cNvPr>
          <p:cNvSpPr/>
          <p:nvPr/>
        </p:nvSpPr>
        <p:spPr>
          <a:xfrm>
            <a:off x="0" y="629616"/>
            <a:ext cx="2716306" cy="5826540"/>
          </a:xfrm>
          <a:prstGeom prst="rect">
            <a:avLst/>
          </a:prstGeom>
          <a:solidFill>
            <a:srgbClr val="FFFD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ounded Rectangle 64">
            <a:extLst>
              <a:ext uri="{FF2B5EF4-FFF2-40B4-BE49-F238E27FC236}">
                <a16:creationId xmlns:a16="http://schemas.microsoft.com/office/drawing/2014/main" id="{8FFE4315-EE8D-144A-008D-8DCDDE3CFCC3}"/>
              </a:ext>
            </a:extLst>
          </p:cNvPr>
          <p:cNvSpPr/>
          <p:nvPr/>
        </p:nvSpPr>
        <p:spPr>
          <a:xfrm>
            <a:off x="96426" y="736537"/>
            <a:ext cx="2519027" cy="107971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4F55892D-F829-1FC6-94CF-7204C63F8EB6}"/>
              </a:ext>
            </a:extLst>
          </p:cNvPr>
          <p:cNvCxnSpPr>
            <a:cxnSpLocks/>
          </p:cNvCxnSpPr>
          <p:nvPr/>
        </p:nvCxnSpPr>
        <p:spPr>
          <a:xfrm rot="5400000" flipH="1">
            <a:off x="5043784" y="3295028"/>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E65ADB8B-E7D5-CC71-7D28-06DEDEE97FE9}"/>
              </a:ext>
            </a:extLst>
          </p:cNvPr>
          <p:cNvCxnSpPr>
            <a:cxnSpLocks/>
          </p:cNvCxnSpPr>
          <p:nvPr/>
        </p:nvCxnSpPr>
        <p:spPr>
          <a:xfrm rot="5400000" flipH="1">
            <a:off x="5043784" y="36739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3" name="Title 1" descr=" 6">
            <a:extLst>
              <a:ext uri="{FF2B5EF4-FFF2-40B4-BE49-F238E27FC236}">
                <a16:creationId xmlns:a16="http://schemas.microsoft.com/office/drawing/2014/main" id="{225FE3A3-6745-502D-7F59-15867750339D}"/>
              </a:ext>
            </a:extLst>
          </p:cNvPr>
          <p:cNvSpPr txBox="1">
            <a:spLocks/>
          </p:cNvSpPr>
          <p:nvPr/>
        </p:nvSpPr>
        <p:spPr>
          <a:xfrm>
            <a:off x="178177" y="0"/>
            <a:ext cx="8787647" cy="704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orbel" panose="020B0503020204020204" pitchFamily="34" charset="0"/>
                <a:ea typeface="+mj-ea"/>
                <a:cs typeface="+mj-cs"/>
              </a:rPr>
              <a:t>In-DRAM pLUTo LUT Query: Step 1</a:t>
            </a:r>
          </a:p>
        </p:txBody>
      </p:sp>
      <p:cxnSp>
        <p:nvCxnSpPr>
          <p:cNvPr id="4" name="Straight Connector 3">
            <a:extLst>
              <a:ext uri="{FF2B5EF4-FFF2-40B4-BE49-F238E27FC236}">
                <a16:creationId xmlns:a16="http://schemas.microsoft.com/office/drawing/2014/main" id="{193B17EE-D4CE-E933-0A10-8DE0F4AE053C}"/>
              </a:ext>
            </a:extLst>
          </p:cNvPr>
          <p:cNvCxnSpPr>
            <a:cxnSpLocks/>
          </p:cNvCxnSpPr>
          <p:nvPr/>
        </p:nvCxnSpPr>
        <p:spPr>
          <a:xfrm>
            <a:off x="5515720" y="4182844"/>
            <a:ext cx="0" cy="325603"/>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DF1F5B15-D6F8-544E-2EC6-234CE9693377}"/>
              </a:ext>
            </a:extLst>
          </p:cNvPr>
          <p:cNvCxnSpPr>
            <a:cxnSpLocks/>
          </p:cNvCxnSpPr>
          <p:nvPr/>
        </p:nvCxnSpPr>
        <p:spPr>
          <a:xfrm>
            <a:off x="5965170" y="4182844"/>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BBD8907C-D053-3E28-0A5B-1508DA6E7B16}"/>
              </a:ext>
            </a:extLst>
          </p:cNvPr>
          <p:cNvCxnSpPr>
            <a:cxnSpLocks/>
          </p:cNvCxnSpPr>
          <p:nvPr/>
        </p:nvCxnSpPr>
        <p:spPr>
          <a:xfrm>
            <a:off x="6414620" y="4182805"/>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204CBF14-CE3C-D0AF-0904-EB85AA35F9B3}"/>
              </a:ext>
            </a:extLst>
          </p:cNvPr>
          <p:cNvCxnSpPr>
            <a:cxnSpLocks/>
          </p:cNvCxnSpPr>
          <p:nvPr/>
        </p:nvCxnSpPr>
        <p:spPr>
          <a:xfrm>
            <a:off x="6864069" y="4175499"/>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sp>
        <p:nvSpPr>
          <p:cNvPr id="11" name="Rounded Rectangle 10">
            <a:extLst>
              <a:ext uri="{FF2B5EF4-FFF2-40B4-BE49-F238E27FC236}">
                <a16:creationId xmlns:a16="http://schemas.microsoft.com/office/drawing/2014/main" id="{6504418D-A90C-D6E7-1C54-18A1A7C9A1D0}"/>
              </a:ext>
            </a:extLst>
          </p:cNvPr>
          <p:cNvSpPr/>
          <p:nvPr/>
        </p:nvSpPr>
        <p:spPr>
          <a:xfrm>
            <a:off x="5192143" y="2334911"/>
            <a:ext cx="2028915" cy="1840762"/>
          </a:xfrm>
          <a:prstGeom prst="roundRect">
            <a:avLst>
              <a:gd name="adj" fmla="val 1622"/>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2500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12" name="Table 275">
            <a:extLst>
              <a:ext uri="{FF2B5EF4-FFF2-40B4-BE49-F238E27FC236}">
                <a16:creationId xmlns:a16="http://schemas.microsoft.com/office/drawing/2014/main" id="{76354472-B820-C436-4D54-CDDC66664919}"/>
              </a:ext>
            </a:extLst>
          </p:cNvPr>
          <p:cNvGraphicFramePr>
            <a:graphicFrameLocks noGrp="1"/>
          </p:cNvGraphicFramePr>
          <p:nvPr/>
        </p:nvGraphicFramePr>
        <p:xfrm>
          <a:off x="5292522" y="2459192"/>
          <a:ext cx="1800000" cy="1584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396000">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396000">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1351085"/>
                  </a:ext>
                </a:extLst>
              </a:tr>
              <a:tr h="396000">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04728428"/>
                  </a:ext>
                </a:extLst>
              </a:tr>
            </a:tbl>
          </a:graphicData>
        </a:graphic>
      </p:graphicFrame>
      <p:sp>
        <p:nvSpPr>
          <p:cNvPr id="13" name="Rounded Rectangle 12">
            <a:extLst>
              <a:ext uri="{FF2B5EF4-FFF2-40B4-BE49-F238E27FC236}">
                <a16:creationId xmlns:a16="http://schemas.microsoft.com/office/drawing/2014/main" id="{D69C4F41-50ED-CF54-644A-2ED316781EF1}"/>
              </a:ext>
            </a:extLst>
          </p:cNvPr>
          <p:cNvSpPr/>
          <p:nvPr/>
        </p:nvSpPr>
        <p:spPr>
          <a:xfrm rot="5400000">
            <a:off x="5898769" y="3790738"/>
            <a:ext cx="582102" cy="2028912"/>
          </a:xfrm>
          <a:prstGeom prst="roundRect">
            <a:avLst/>
          </a:prstGeom>
          <a:pattFill prst="wdUpDiag">
            <a:fgClr>
              <a:srgbClr val="BBAECA"/>
            </a:fgClr>
            <a:bgClr>
              <a:srgbClr val="DFCFF0"/>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pSp>
        <p:nvGrpSpPr>
          <p:cNvPr id="16" name="Group 15">
            <a:extLst>
              <a:ext uri="{FF2B5EF4-FFF2-40B4-BE49-F238E27FC236}">
                <a16:creationId xmlns:a16="http://schemas.microsoft.com/office/drawing/2014/main" id="{5B03AEA4-1D6D-2A02-F28E-1BE0E4D10B9C}"/>
              </a:ext>
            </a:extLst>
          </p:cNvPr>
          <p:cNvGrpSpPr/>
          <p:nvPr/>
        </p:nvGrpSpPr>
        <p:grpSpPr>
          <a:xfrm>
            <a:off x="5408073" y="5120617"/>
            <a:ext cx="173332" cy="648969"/>
            <a:chOff x="2521758" y="3054797"/>
            <a:chExt cx="64008" cy="188069"/>
          </a:xfrm>
        </p:grpSpPr>
        <p:cxnSp>
          <p:nvCxnSpPr>
            <p:cNvPr id="29" name="Straight Connector 28">
              <a:extLst>
                <a:ext uri="{FF2B5EF4-FFF2-40B4-BE49-F238E27FC236}">
                  <a16:creationId xmlns:a16="http://schemas.microsoft.com/office/drawing/2014/main" id="{56411DE6-322D-76E3-294D-9E5A2FA79FF8}"/>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6001E9C3-356E-AE87-FFA4-05FFDFC51AF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6291C3A9-C7BF-6832-8EBF-7A977669D976}"/>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7" name="Group 16">
            <a:extLst>
              <a:ext uri="{FF2B5EF4-FFF2-40B4-BE49-F238E27FC236}">
                <a16:creationId xmlns:a16="http://schemas.microsoft.com/office/drawing/2014/main" id="{FDD767DD-4EAE-2CA4-A7CE-A5CF80FEF08C}"/>
              </a:ext>
            </a:extLst>
          </p:cNvPr>
          <p:cNvGrpSpPr/>
          <p:nvPr/>
        </p:nvGrpSpPr>
        <p:grpSpPr>
          <a:xfrm>
            <a:off x="5837030" y="5109582"/>
            <a:ext cx="173332" cy="648969"/>
            <a:chOff x="2521758" y="3054797"/>
            <a:chExt cx="64008" cy="188069"/>
          </a:xfrm>
        </p:grpSpPr>
        <p:cxnSp>
          <p:nvCxnSpPr>
            <p:cNvPr id="26" name="Straight Connector 25">
              <a:extLst>
                <a:ext uri="{FF2B5EF4-FFF2-40B4-BE49-F238E27FC236}">
                  <a16:creationId xmlns:a16="http://schemas.microsoft.com/office/drawing/2014/main" id="{E2764FA7-945D-6ACC-4476-AB0E702C8F95}"/>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7" name="Straight Connector 26">
              <a:extLst>
                <a:ext uri="{FF2B5EF4-FFF2-40B4-BE49-F238E27FC236}">
                  <a16:creationId xmlns:a16="http://schemas.microsoft.com/office/drawing/2014/main" id="{9DA23700-D9EA-5D46-34FC-D8C81067954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8" name="Straight Connector 27">
              <a:extLst>
                <a:ext uri="{FF2B5EF4-FFF2-40B4-BE49-F238E27FC236}">
                  <a16:creationId xmlns:a16="http://schemas.microsoft.com/office/drawing/2014/main" id="{65F5F5EB-C469-F183-795C-3CF3D5200AE9}"/>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8" name="Group 17">
            <a:extLst>
              <a:ext uri="{FF2B5EF4-FFF2-40B4-BE49-F238E27FC236}">
                <a16:creationId xmlns:a16="http://schemas.microsoft.com/office/drawing/2014/main" id="{5C2F244F-AD02-F297-C498-C497F46F443E}"/>
              </a:ext>
            </a:extLst>
          </p:cNvPr>
          <p:cNvGrpSpPr/>
          <p:nvPr/>
        </p:nvGrpSpPr>
        <p:grpSpPr>
          <a:xfrm>
            <a:off x="6248380" y="5108314"/>
            <a:ext cx="173332" cy="648969"/>
            <a:chOff x="2521758" y="3054797"/>
            <a:chExt cx="64008" cy="188069"/>
          </a:xfrm>
        </p:grpSpPr>
        <p:cxnSp>
          <p:nvCxnSpPr>
            <p:cNvPr id="23" name="Straight Connector 22">
              <a:extLst>
                <a:ext uri="{FF2B5EF4-FFF2-40B4-BE49-F238E27FC236}">
                  <a16:creationId xmlns:a16="http://schemas.microsoft.com/office/drawing/2014/main" id="{9F9C2302-8BFC-2113-6E2C-ACFF464016E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7FE804DF-ACC9-5681-9141-E12E98F04E3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011A845C-4B36-622D-79D2-2EEC712480E0}"/>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9" name="Group 18">
            <a:extLst>
              <a:ext uri="{FF2B5EF4-FFF2-40B4-BE49-F238E27FC236}">
                <a16:creationId xmlns:a16="http://schemas.microsoft.com/office/drawing/2014/main" id="{D60879E2-DF9F-933F-7EBD-BAA733433234}"/>
              </a:ext>
            </a:extLst>
          </p:cNvPr>
          <p:cNvGrpSpPr/>
          <p:nvPr/>
        </p:nvGrpSpPr>
        <p:grpSpPr>
          <a:xfrm>
            <a:off x="6672336" y="5120617"/>
            <a:ext cx="173332" cy="648969"/>
            <a:chOff x="2521758" y="3054797"/>
            <a:chExt cx="64008" cy="188069"/>
          </a:xfrm>
        </p:grpSpPr>
        <p:cxnSp>
          <p:nvCxnSpPr>
            <p:cNvPr id="20" name="Straight Connector 19">
              <a:extLst>
                <a:ext uri="{FF2B5EF4-FFF2-40B4-BE49-F238E27FC236}">
                  <a16:creationId xmlns:a16="http://schemas.microsoft.com/office/drawing/2014/main" id="{98070522-1F0D-F9D0-1868-64E7D1BD153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1" name="Straight Connector 20">
              <a:extLst>
                <a:ext uri="{FF2B5EF4-FFF2-40B4-BE49-F238E27FC236}">
                  <a16:creationId xmlns:a16="http://schemas.microsoft.com/office/drawing/2014/main" id="{A7BC7AE7-4BBB-BD85-E12B-FD544420F3F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8B1EFA1E-657A-E290-1E60-D94A0BF19A73}"/>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sp>
        <p:nvSpPr>
          <p:cNvPr id="33" name="Rounded Rectangle 32">
            <a:extLst>
              <a:ext uri="{FF2B5EF4-FFF2-40B4-BE49-F238E27FC236}">
                <a16:creationId xmlns:a16="http://schemas.microsoft.com/office/drawing/2014/main" id="{0C60ECAA-E984-0339-82FC-E5B0B4C5608E}"/>
              </a:ext>
            </a:extLst>
          </p:cNvPr>
          <p:cNvSpPr/>
          <p:nvPr/>
        </p:nvSpPr>
        <p:spPr>
          <a:xfrm rot="5400000">
            <a:off x="5897652" y="5047299"/>
            <a:ext cx="584335" cy="2028912"/>
          </a:xfrm>
          <a:prstGeom prst="round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4" name="Table 275">
            <a:extLst>
              <a:ext uri="{FF2B5EF4-FFF2-40B4-BE49-F238E27FC236}">
                <a16:creationId xmlns:a16="http://schemas.microsoft.com/office/drawing/2014/main" id="{91C1B412-F7C0-9BF4-466A-716D27FABB97}"/>
              </a:ext>
            </a:extLst>
          </p:cNvPr>
          <p:cNvGraphicFramePr>
            <a:graphicFrameLocks noGrp="1"/>
          </p:cNvGraphicFramePr>
          <p:nvPr/>
        </p:nvGraphicFramePr>
        <p:xfrm>
          <a:off x="5292522" y="4591707"/>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35" name="Rounded Rectangle 34">
            <a:extLst>
              <a:ext uri="{FF2B5EF4-FFF2-40B4-BE49-F238E27FC236}">
                <a16:creationId xmlns:a16="http://schemas.microsoft.com/office/drawing/2014/main" id="{5853E33A-0C10-F411-BD05-35B1A76C00B3}"/>
              </a:ext>
            </a:extLst>
          </p:cNvPr>
          <p:cNvSpPr/>
          <p:nvPr/>
        </p:nvSpPr>
        <p:spPr>
          <a:xfrm rot="5400000">
            <a:off x="5909541" y="170856"/>
            <a:ext cx="579239" cy="2014040"/>
          </a:xfrm>
          <a:prstGeom prst="roundRect">
            <a:avLst/>
          </a:prstGeom>
          <a:solidFill>
            <a:srgbClr val="E4D9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6" name="Table 275">
            <a:extLst>
              <a:ext uri="{FF2B5EF4-FFF2-40B4-BE49-F238E27FC236}">
                <a16:creationId xmlns:a16="http://schemas.microsoft.com/office/drawing/2014/main" id="{28DFCE45-3B33-AE43-69DA-C1AF5E3FC3E2}"/>
              </a:ext>
            </a:extLst>
          </p:cNvPr>
          <p:cNvGraphicFramePr>
            <a:graphicFrameLocks noGrp="1"/>
          </p:cNvGraphicFramePr>
          <p:nvPr/>
        </p:nvGraphicFramePr>
        <p:xfrm>
          <a:off x="5301890" y="994064"/>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0</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cxnSp>
        <p:nvCxnSpPr>
          <p:cNvPr id="37" name="Elbow Connector 36">
            <a:extLst>
              <a:ext uri="{FF2B5EF4-FFF2-40B4-BE49-F238E27FC236}">
                <a16:creationId xmlns:a16="http://schemas.microsoft.com/office/drawing/2014/main" id="{8F539379-865B-D64A-C423-25BD1E83EAE5}"/>
              </a:ext>
            </a:extLst>
          </p:cNvPr>
          <p:cNvCxnSpPr>
            <a:cxnSpLocks/>
          </p:cNvCxnSpPr>
          <p:nvPr/>
        </p:nvCxnSpPr>
        <p:spPr>
          <a:xfrm rot="10800000" flipH="1" flipV="1">
            <a:off x="7211141" y="1924870"/>
            <a:ext cx="4" cy="3566160"/>
          </a:xfrm>
          <a:prstGeom prst="bentConnector3">
            <a:avLst>
              <a:gd name="adj1" fmla="val 12220150000"/>
            </a:avLst>
          </a:prstGeom>
          <a:ln w="38100">
            <a:solidFill>
              <a:schemeClr val="accent4"/>
            </a:solidFill>
            <a:prstDash val="sysDot"/>
            <a:tailEnd type="triangle" w="med" len="sm"/>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3BF5155-D76B-0F51-84F0-F9C02F239946}"/>
              </a:ext>
            </a:extLst>
          </p:cNvPr>
          <p:cNvCxnSpPr>
            <a:cxnSpLocks/>
          </p:cNvCxnSpPr>
          <p:nvPr/>
        </p:nvCxnSpPr>
        <p:spPr>
          <a:xfrm rot="5400000" flipH="1">
            <a:off x="5043785" y="28981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29BE35DF-E2E1-9179-05DF-E58F667CD1C6}"/>
              </a:ext>
            </a:extLst>
          </p:cNvPr>
          <p:cNvCxnSpPr>
            <a:cxnSpLocks/>
          </p:cNvCxnSpPr>
          <p:nvPr/>
        </p:nvCxnSpPr>
        <p:spPr>
          <a:xfrm>
            <a:off x="68699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63874F1-B1FE-6D5F-7855-22E1EE847861}"/>
              </a:ext>
            </a:extLst>
          </p:cNvPr>
          <p:cNvCxnSpPr>
            <a:cxnSpLocks/>
          </p:cNvCxnSpPr>
          <p:nvPr/>
        </p:nvCxnSpPr>
        <p:spPr>
          <a:xfrm>
            <a:off x="64258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9333CE1-7BE6-2786-C4D3-1E02C6E6158E}"/>
              </a:ext>
            </a:extLst>
          </p:cNvPr>
          <p:cNvCxnSpPr>
            <a:cxnSpLocks/>
          </p:cNvCxnSpPr>
          <p:nvPr/>
        </p:nvCxnSpPr>
        <p:spPr>
          <a:xfrm>
            <a:off x="59682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2" name="Table 275">
            <a:extLst>
              <a:ext uri="{FF2B5EF4-FFF2-40B4-BE49-F238E27FC236}">
                <a16:creationId xmlns:a16="http://schemas.microsoft.com/office/drawing/2014/main" id="{F33BC4AD-3B1B-2EF3-C96B-80CD4D672F26}"/>
              </a:ext>
            </a:extLst>
          </p:cNvPr>
          <p:cNvGraphicFramePr>
            <a:graphicFrameLocks noGrp="1"/>
          </p:cNvGraphicFramePr>
          <p:nvPr/>
        </p:nvGraphicFramePr>
        <p:xfrm>
          <a:off x="5289835" y="5836646"/>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15" name="Rectangle 14">
            <a:extLst>
              <a:ext uri="{FF2B5EF4-FFF2-40B4-BE49-F238E27FC236}">
                <a16:creationId xmlns:a16="http://schemas.microsoft.com/office/drawing/2014/main" id="{8F0AB727-4535-4F51-A029-2FF715B1BB4F}"/>
              </a:ext>
            </a:extLst>
          </p:cNvPr>
          <p:cNvSpPr/>
          <p:nvPr/>
        </p:nvSpPr>
        <p:spPr>
          <a:xfrm>
            <a:off x="5770841"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30" name="Rectangle 29">
            <a:extLst>
              <a:ext uri="{FF2B5EF4-FFF2-40B4-BE49-F238E27FC236}">
                <a16:creationId xmlns:a16="http://schemas.microsoft.com/office/drawing/2014/main" id="{58E8DFCC-D41E-B4DC-0E11-DDBA39AF97F5}"/>
              </a:ext>
            </a:extLst>
          </p:cNvPr>
          <p:cNvSpPr/>
          <p:nvPr/>
        </p:nvSpPr>
        <p:spPr>
          <a:xfrm>
            <a:off x="6237315"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38" name="Rectangle 37">
            <a:extLst>
              <a:ext uri="{FF2B5EF4-FFF2-40B4-BE49-F238E27FC236}">
                <a16:creationId xmlns:a16="http://schemas.microsoft.com/office/drawing/2014/main" id="{6606B0FB-9FD3-1633-090F-A442DDBC5782}"/>
              </a:ext>
            </a:extLst>
          </p:cNvPr>
          <p:cNvSpPr/>
          <p:nvPr/>
        </p:nvSpPr>
        <p:spPr>
          <a:xfrm>
            <a:off x="6703788"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47" name="TextBox 46">
            <a:extLst>
              <a:ext uri="{FF2B5EF4-FFF2-40B4-BE49-F238E27FC236}">
                <a16:creationId xmlns:a16="http://schemas.microsoft.com/office/drawing/2014/main" id="{48209F93-C678-77FE-0741-880FAEA05260}"/>
              </a:ext>
            </a:extLst>
          </p:cNvPr>
          <p:cNvSpPr txBox="1"/>
          <p:nvPr/>
        </p:nvSpPr>
        <p:spPr>
          <a:xfrm>
            <a:off x="234762" y="5148517"/>
            <a:ext cx="2245127"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input vector</a:t>
            </a:r>
          </a:p>
        </p:txBody>
      </p:sp>
      <p:graphicFrame>
        <p:nvGraphicFramePr>
          <p:cNvPr id="50" name="Table 275">
            <a:extLst>
              <a:ext uri="{FF2B5EF4-FFF2-40B4-BE49-F238E27FC236}">
                <a16:creationId xmlns:a16="http://schemas.microsoft.com/office/drawing/2014/main" id="{F4FAEFC2-F020-2F17-D28B-888C8568909C}"/>
              </a:ext>
            </a:extLst>
          </p:cNvPr>
          <p:cNvGraphicFramePr>
            <a:graphicFrameLocks noGrp="1"/>
          </p:cNvGraphicFramePr>
          <p:nvPr/>
        </p:nvGraphicFramePr>
        <p:xfrm>
          <a:off x="426103" y="2000679"/>
          <a:ext cx="1854538" cy="2194560"/>
        </p:xfrm>
        <a:graphic>
          <a:graphicData uri="http://schemas.openxmlformats.org/drawingml/2006/table">
            <a:tbl>
              <a:tblPr firstRow="1" bandRow="1">
                <a:tableStyleId>{5940675A-B579-460E-94D1-54222C63F5DA}</a:tableStyleId>
              </a:tblPr>
              <a:tblGrid>
                <a:gridCol w="560388">
                  <a:extLst>
                    <a:ext uri="{9D8B030D-6E8A-4147-A177-3AD203B41FA5}">
                      <a16:colId xmlns:a16="http://schemas.microsoft.com/office/drawing/2014/main" val="1193322599"/>
                    </a:ext>
                  </a:extLst>
                </a:gridCol>
                <a:gridCol w="816943">
                  <a:extLst>
                    <a:ext uri="{9D8B030D-6E8A-4147-A177-3AD203B41FA5}">
                      <a16:colId xmlns:a16="http://schemas.microsoft.com/office/drawing/2014/main" val="4227494446"/>
                    </a:ext>
                  </a:extLst>
                </a:gridCol>
                <a:gridCol w="477207">
                  <a:extLst>
                    <a:ext uri="{9D8B030D-6E8A-4147-A177-3AD203B41FA5}">
                      <a16:colId xmlns:a16="http://schemas.microsoft.com/office/drawing/2014/main" val="468283467"/>
                    </a:ext>
                  </a:extLst>
                </a:gridCol>
              </a:tblGrid>
              <a:tr h="270417">
                <a:tc>
                  <a:txBody>
                    <a:bodyPr/>
                    <a:lstStyle/>
                    <a:p>
                      <a:pPr algn="ctr"/>
                      <a:endParaRPr lang="en-US" sz="1800" b="0" i="0">
                        <a:latin typeface="Corbel" panose="020B0503020204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b="0" i="0">
                          <a:latin typeface="Corbel" panose="020B0503020204020204" pitchFamily="34" charset="0"/>
                          <a:cs typeface="Arial" panose="020B0604020202020204" pitchFamily="34" charset="0"/>
                        </a:rPr>
                        <a:t>Prime numbers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r>
                        <a:rPr lang="en-US" sz="1000">
                          <a:latin typeface="Arial" panose="020B0604020202020204" pitchFamily="34" charset="0"/>
                          <a:cs typeface="Arial" panose="020B0604020202020204" pitchFamily="34" charset="0"/>
                        </a:rPr>
                        <a:t>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0">
                <a:tc>
                  <a:txBody>
                    <a:bodyPr/>
                    <a:lstStyle/>
                    <a:p>
                      <a:pPr algn="ctr"/>
                      <a:r>
                        <a:rPr lang="en-US" sz="1800" b="0" i="0">
                          <a:latin typeface="Corbel" panose="020B0503020204020204" pitchFamily="34" charset="0"/>
                          <a:cs typeface="Arial" panose="020B0604020202020204" pitchFamily="34" charset="0"/>
                        </a:rPr>
                        <a:t>LUT</a:t>
                      </a:r>
                    </a:p>
                    <a:p>
                      <a:pPr algn="ctr"/>
                      <a:r>
                        <a:rPr lang="en-US" sz="1800" b="0" i="0">
                          <a:latin typeface="Corbel" panose="020B0503020204020204" pitchFamily="34" charset="0"/>
                          <a:cs typeface="Arial" panose="020B0604020202020204" pitchFamily="34" charset="0"/>
                        </a:rPr>
                        <a:t>index</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err="1">
                          <a:latin typeface="Corbel" panose="020B0503020204020204" pitchFamily="34" charset="0"/>
                          <a:cs typeface="Arial" panose="020B0604020202020204" pitchFamily="34" charset="0"/>
                        </a:rPr>
                        <a:t>i</a:t>
                      </a:r>
                      <a:endParaRPr lang="en-US" sz="1800" b="0" i="0">
                        <a:latin typeface="Corbel" panose="020B0503020204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f(</a:t>
                      </a:r>
                      <a:r>
                        <a:rPr lang="en-US" sz="1800" b="0" i="0" err="1">
                          <a:latin typeface="Corbel" panose="020B0503020204020204" pitchFamily="34" charset="0"/>
                          <a:cs typeface="Arial" panose="020B0604020202020204" pitchFamily="34" charset="0"/>
                        </a:rPr>
                        <a:t>i</a:t>
                      </a:r>
                      <a:r>
                        <a:rPr lang="en-US" sz="1800" b="0" i="0">
                          <a:latin typeface="Corbel" panose="020B0503020204020204" pitchFamily="34"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1</a:t>
                      </a:r>
                      <a:r>
                        <a:rPr lang="en-US" sz="1800" b="0" i="0" baseline="30000">
                          <a:latin typeface="Corbel" panose="020B0503020204020204" pitchFamily="34" charset="0"/>
                          <a:cs typeface="Arial" panose="020B0604020202020204" pitchFamily="34" charset="0"/>
                        </a:rPr>
                        <a:t>st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1351085"/>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2</a:t>
                      </a:r>
                      <a:r>
                        <a:rPr lang="en-US" sz="1800" b="0" i="0" baseline="30000">
                          <a:solidFill>
                            <a:schemeClr val="tx1"/>
                          </a:solidFill>
                          <a:latin typeface="Corbel" panose="020B0503020204020204" pitchFamily="34" charset="0"/>
                          <a:cs typeface="Arial" panose="020B0604020202020204" pitchFamily="34" charset="0"/>
                        </a:rPr>
                        <a:t>nd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508754334"/>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3</a:t>
                      </a:r>
                      <a:r>
                        <a:rPr lang="en-US" sz="1800" b="0" i="0" baseline="30000">
                          <a:latin typeface="Corbel" panose="020B0503020204020204" pitchFamily="34" charset="0"/>
                          <a:cs typeface="Arial" panose="020B0604020202020204" pitchFamily="34" charset="0"/>
                        </a:rPr>
                        <a:t>rd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64916830"/>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4</a:t>
                      </a:r>
                      <a:r>
                        <a:rPr lang="en-US" sz="1800" b="0" i="0" baseline="30000">
                          <a:latin typeface="Corbel" panose="020B0503020204020204" pitchFamily="34" charset="0"/>
                          <a:cs typeface="Arial" panose="020B0604020202020204" pitchFamily="34" charset="0"/>
                        </a:rPr>
                        <a:t>th</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6069710"/>
                  </a:ext>
                </a:extLst>
              </a:tr>
            </a:tbl>
          </a:graphicData>
        </a:graphic>
      </p:graphicFrame>
      <p:graphicFrame>
        <p:nvGraphicFramePr>
          <p:cNvPr id="52" name="Table 275">
            <a:extLst>
              <a:ext uri="{FF2B5EF4-FFF2-40B4-BE49-F238E27FC236}">
                <a16:creationId xmlns:a16="http://schemas.microsoft.com/office/drawing/2014/main" id="{D03E7150-1EF3-DD7E-1AAE-429CCC880DF9}"/>
              </a:ext>
            </a:extLst>
          </p:cNvPr>
          <p:cNvGraphicFramePr>
            <a:graphicFrameLocks noGrp="1"/>
          </p:cNvGraphicFramePr>
          <p:nvPr/>
        </p:nvGraphicFramePr>
        <p:xfrm>
          <a:off x="419382" y="4801677"/>
          <a:ext cx="1863744" cy="384881"/>
        </p:xfrm>
        <a:graphic>
          <a:graphicData uri="http://schemas.openxmlformats.org/drawingml/2006/table">
            <a:tbl>
              <a:tblPr firstRow="1" bandRow="1">
                <a:tableStyleId>{5940675A-B579-460E-94D1-54222C63F5DA}</a:tableStyleId>
              </a:tblPr>
              <a:tblGrid>
                <a:gridCol w="465936">
                  <a:extLst>
                    <a:ext uri="{9D8B030D-6E8A-4147-A177-3AD203B41FA5}">
                      <a16:colId xmlns:a16="http://schemas.microsoft.com/office/drawing/2014/main" val="4227494446"/>
                    </a:ext>
                  </a:extLst>
                </a:gridCol>
                <a:gridCol w="465936">
                  <a:extLst>
                    <a:ext uri="{9D8B030D-6E8A-4147-A177-3AD203B41FA5}">
                      <a16:colId xmlns:a16="http://schemas.microsoft.com/office/drawing/2014/main" val="468283467"/>
                    </a:ext>
                  </a:extLst>
                </a:gridCol>
                <a:gridCol w="465936">
                  <a:extLst>
                    <a:ext uri="{9D8B030D-6E8A-4147-A177-3AD203B41FA5}">
                      <a16:colId xmlns:a16="http://schemas.microsoft.com/office/drawing/2014/main" val="3823604040"/>
                    </a:ext>
                  </a:extLst>
                </a:gridCol>
                <a:gridCol w="465936">
                  <a:extLst>
                    <a:ext uri="{9D8B030D-6E8A-4147-A177-3AD203B41FA5}">
                      <a16:colId xmlns:a16="http://schemas.microsoft.com/office/drawing/2014/main" val="3652080883"/>
                    </a:ext>
                  </a:extLst>
                </a:gridCol>
              </a:tblGrid>
              <a:tr h="384881">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54" name="TextBox 53">
            <a:extLst>
              <a:ext uri="{FF2B5EF4-FFF2-40B4-BE49-F238E27FC236}">
                <a16:creationId xmlns:a16="http://schemas.microsoft.com/office/drawing/2014/main" id="{0298F78F-23E2-99F4-79F3-CD12675CB412}"/>
              </a:ext>
            </a:extLst>
          </p:cNvPr>
          <p:cNvSpPr txBox="1"/>
          <p:nvPr/>
        </p:nvSpPr>
        <p:spPr>
          <a:xfrm>
            <a:off x="426103" y="4167177"/>
            <a:ext cx="1854538"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l</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ook</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u</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p </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able</a:t>
            </a:r>
          </a:p>
        </p:txBody>
      </p:sp>
      <p:sp>
        <p:nvSpPr>
          <p:cNvPr id="55" name="TextBox 54">
            <a:extLst>
              <a:ext uri="{FF2B5EF4-FFF2-40B4-BE49-F238E27FC236}">
                <a16:creationId xmlns:a16="http://schemas.microsoft.com/office/drawing/2014/main" id="{7195EE43-7896-3B0F-7D8D-A5EE61665E18}"/>
              </a:ext>
            </a:extLst>
          </p:cNvPr>
          <p:cNvSpPr txBox="1"/>
          <p:nvPr/>
        </p:nvSpPr>
        <p:spPr>
          <a:xfrm>
            <a:off x="328507" y="6078612"/>
            <a:ext cx="204201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output vector</a:t>
            </a:r>
          </a:p>
        </p:txBody>
      </p:sp>
      <p:graphicFrame>
        <p:nvGraphicFramePr>
          <p:cNvPr id="56" name="Table 275">
            <a:extLst>
              <a:ext uri="{FF2B5EF4-FFF2-40B4-BE49-F238E27FC236}">
                <a16:creationId xmlns:a16="http://schemas.microsoft.com/office/drawing/2014/main" id="{42AC9FCD-CC4B-AED2-A9FC-1476D069C04D}"/>
              </a:ext>
            </a:extLst>
          </p:cNvPr>
          <p:cNvGraphicFramePr>
            <a:graphicFrameLocks noGrp="1"/>
          </p:cNvGraphicFramePr>
          <p:nvPr/>
        </p:nvGraphicFramePr>
        <p:xfrm>
          <a:off x="419382" y="5745220"/>
          <a:ext cx="1863740" cy="384881"/>
        </p:xfrm>
        <a:graphic>
          <a:graphicData uri="http://schemas.openxmlformats.org/drawingml/2006/table">
            <a:tbl>
              <a:tblPr firstRow="1" bandRow="1">
                <a:tableStyleId>{5940675A-B579-460E-94D1-54222C63F5DA}</a:tableStyleId>
              </a:tblPr>
              <a:tblGrid>
                <a:gridCol w="465935">
                  <a:extLst>
                    <a:ext uri="{9D8B030D-6E8A-4147-A177-3AD203B41FA5}">
                      <a16:colId xmlns:a16="http://schemas.microsoft.com/office/drawing/2014/main" val="4227494446"/>
                    </a:ext>
                  </a:extLst>
                </a:gridCol>
                <a:gridCol w="465935">
                  <a:extLst>
                    <a:ext uri="{9D8B030D-6E8A-4147-A177-3AD203B41FA5}">
                      <a16:colId xmlns:a16="http://schemas.microsoft.com/office/drawing/2014/main" val="468283467"/>
                    </a:ext>
                  </a:extLst>
                </a:gridCol>
                <a:gridCol w="465935">
                  <a:extLst>
                    <a:ext uri="{9D8B030D-6E8A-4147-A177-3AD203B41FA5}">
                      <a16:colId xmlns:a16="http://schemas.microsoft.com/office/drawing/2014/main" val="3823604040"/>
                    </a:ext>
                  </a:extLst>
                </a:gridCol>
                <a:gridCol w="465935">
                  <a:extLst>
                    <a:ext uri="{9D8B030D-6E8A-4147-A177-3AD203B41FA5}">
                      <a16:colId xmlns:a16="http://schemas.microsoft.com/office/drawing/2014/main" val="3652080883"/>
                    </a:ext>
                  </a:extLst>
                </a:gridCol>
              </a:tblGrid>
              <a:tr h="384881">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64" name="TextBox 63">
            <a:extLst>
              <a:ext uri="{FF2B5EF4-FFF2-40B4-BE49-F238E27FC236}">
                <a16:creationId xmlns:a16="http://schemas.microsoft.com/office/drawing/2014/main" id="{77C6A9F9-CFD2-BFB6-5FD1-46212866E231}"/>
              </a:ext>
            </a:extLst>
          </p:cNvPr>
          <p:cNvSpPr txBox="1"/>
          <p:nvPr/>
        </p:nvSpPr>
        <p:spPr>
          <a:xfrm>
            <a:off x="-118226" y="766965"/>
            <a:ext cx="2944440"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LUT Query: </a:t>
            </a:r>
            <a:b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b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Return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1</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st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4</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th</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prstClr val="black"/>
                </a:solidFill>
                <a:effectLst/>
                <a:uLnTx/>
                <a:uFillTx/>
                <a:latin typeface="Corbel" panose="020B0503020204020204" pitchFamily="34" charset="0"/>
                <a:ea typeface="+mn-ea"/>
                <a:cs typeface="+mn-cs"/>
              </a:rPr>
              <a:t>prime numbers</a:t>
            </a:r>
          </a:p>
        </p:txBody>
      </p:sp>
      <p:sp>
        <p:nvSpPr>
          <p:cNvPr id="73" name="TextBox 72">
            <a:extLst>
              <a:ext uri="{FF2B5EF4-FFF2-40B4-BE49-F238E27FC236}">
                <a16:creationId xmlns:a16="http://schemas.microsoft.com/office/drawing/2014/main" id="{D7B72F86-2B91-59AA-47AC-78725EC01117}"/>
              </a:ext>
            </a:extLst>
          </p:cNvPr>
          <p:cNvSpPr txBox="1"/>
          <p:nvPr/>
        </p:nvSpPr>
        <p:spPr>
          <a:xfrm>
            <a:off x="3576104" y="5703683"/>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output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vector</a:t>
            </a:r>
          </a:p>
        </p:txBody>
      </p:sp>
      <p:sp>
        <p:nvSpPr>
          <p:cNvPr id="80" name="TextBox 79">
            <a:extLst>
              <a:ext uri="{FF2B5EF4-FFF2-40B4-BE49-F238E27FC236}">
                <a16:creationId xmlns:a16="http://schemas.microsoft.com/office/drawing/2014/main" id="{283E4029-EC6B-17CF-A76E-32088220A3F2}"/>
              </a:ext>
            </a:extLst>
          </p:cNvPr>
          <p:cNvSpPr txBox="1"/>
          <p:nvPr/>
        </p:nvSpPr>
        <p:spPr>
          <a:xfrm rot="5400000">
            <a:off x="5608648" y="3024316"/>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72C4"/>
                </a:solidFill>
                <a:effectLst/>
                <a:uLnTx/>
                <a:uFillTx/>
                <a:latin typeface="Corbel" panose="020B0503020204020204" pitchFamily="34" charset="0"/>
                <a:ea typeface="+mn-ea"/>
                <a:cs typeface="Arial" panose="020B0604020202020204" pitchFamily="34" charset="0"/>
              </a:rPr>
              <a:t>DRAM array</a:t>
            </a:r>
          </a:p>
        </p:txBody>
      </p:sp>
      <p:sp>
        <p:nvSpPr>
          <p:cNvPr id="83" name="Rectangle 82">
            <a:extLst>
              <a:ext uri="{FF2B5EF4-FFF2-40B4-BE49-F238E27FC236}">
                <a16:creationId xmlns:a16="http://schemas.microsoft.com/office/drawing/2014/main" id="{0AB9FB35-61EA-83FA-E6A5-94C08C60E54A}"/>
              </a:ext>
            </a:extLst>
          </p:cNvPr>
          <p:cNvSpPr/>
          <p:nvPr/>
        </p:nvSpPr>
        <p:spPr>
          <a:xfrm>
            <a:off x="4935550" y="2766371"/>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1</a:t>
            </a:r>
          </a:p>
        </p:txBody>
      </p:sp>
      <p:sp>
        <p:nvSpPr>
          <p:cNvPr id="84" name="Rectangle 83">
            <a:extLst>
              <a:ext uri="{FF2B5EF4-FFF2-40B4-BE49-F238E27FC236}">
                <a16:creationId xmlns:a16="http://schemas.microsoft.com/office/drawing/2014/main" id="{FF1258C3-D9FB-0C18-2D3C-A98C5A7E0564}"/>
              </a:ext>
            </a:extLst>
          </p:cNvPr>
          <p:cNvSpPr/>
          <p:nvPr/>
        </p:nvSpPr>
        <p:spPr>
          <a:xfrm>
            <a:off x="4934718" y="3156622"/>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2</a:t>
            </a:r>
          </a:p>
        </p:txBody>
      </p:sp>
      <p:sp>
        <p:nvSpPr>
          <p:cNvPr id="85" name="Rectangle 84">
            <a:extLst>
              <a:ext uri="{FF2B5EF4-FFF2-40B4-BE49-F238E27FC236}">
                <a16:creationId xmlns:a16="http://schemas.microsoft.com/office/drawing/2014/main" id="{CF06D91A-016B-D11C-864D-895C394BB662}"/>
              </a:ext>
            </a:extLst>
          </p:cNvPr>
          <p:cNvSpPr/>
          <p:nvPr/>
        </p:nvSpPr>
        <p:spPr>
          <a:xfrm>
            <a:off x="4934491" y="3505647"/>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3</a:t>
            </a:r>
          </a:p>
        </p:txBody>
      </p:sp>
      <p:graphicFrame>
        <p:nvGraphicFramePr>
          <p:cNvPr id="39" name="Table 275">
            <a:extLst>
              <a:ext uri="{FF2B5EF4-FFF2-40B4-BE49-F238E27FC236}">
                <a16:creationId xmlns:a16="http://schemas.microsoft.com/office/drawing/2014/main" id="{AE5A250C-6243-27C7-CB43-5BA2E4893154}"/>
              </a:ext>
            </a:extLst>
          </p:cNvPr>
          <p:cNvGraphicFramePr>
            <a:graphicFrameLocks noGrp="1"/>
          </p:cNvGraphicFramePr>
          <p:nvPr/>
        </p:nvGraphicFramePr>
        <p:xfrm>
          <a:off x="5290526" y="2456395"/>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graphicFrame>
        <p:nvGraphicFramePr>
          <p:cNvPr id="42" name="Table 275">
            <a:extLst>
              <a:ext uri="{FF2B5EF4-FFF2-40B4-BE49-F238E27FC236}">
                <a16:creationId xmlns:a16="http://schemas.microsoft.com/office/drawing/2014/main" id="{6425660E-7AFB-6CD3-6765-41F7B91849BF}"/>
              </a:ext>
            </a:extLst>
          </p:cNvPr>
          <p:cNvGraphicFramePr>
            <a:graphicFrameLocks noGrp="1"/>
          </p:cNvGraphicFramePr>
          <p:nvPr/>
        </p:nvGraphicFramePr>
        <p:xfrm>
          <a:off x="5296841" y="4590328"/>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sp>
        <p:nvSpPr>
          <p:cNvPr id="74" name="TextBox 73">
            <a:extLst>
              <a:ext uri="{FF2B5EF4-FFF2-40B4-BE49-F238E27FC236}">
                <a16:creationId xmlns:a16="http://schemas.microsoft.com/office/drawing/2014/main" id="{549E17C4-CCD6-4975-A244-6D40CDC6F814}"/>
              </a:ext>
            </a:extLst>
          </p:cNvPr>
          <p:cNvSpPr txBox="1"/>
          <p:nvPr/>
        </p:nvSpPr>
        <p:spPr>
          <a:xfrm>
            <a:off x="6088976" y="1531408"/>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C000"/>
                </a:solidFill>
                <a:effectLst/>
                <a:uLnTx/>
                <a:uFillTx/>
                <a:latin typeface="Corbel" panose="020B0503020204020204" pitchFamily="34" charset="0"/>
                <a:ea typeface="+mn-ea"/>
                <a:cs typeface="Arial" panose="020B0604020202020204" pitchFamily="34" charset="0"/>
              </a:rPr>
              <a:t>match logic</a:t>
            </a:r>
          </a:p>
        </p:txBody>
      </p:sp>
      <p:sp>
        <p:nvSpPr>
          <p:cNvPr id="78" name="Rectangle 77">
            <a:extLst>
              <a:ext uri="{FF2B5EF4-FFF2-40B4-BE49-F238E27FC236}">
                <a16:creationId xmlns:a16="http://schemas.microsoft.com/office/drawing/2014/main" id="{441A6CDB-CB4C-E206-9714-12884FEBC51D}"/>
              </a:ext>
            </a:extLst>
          </p:cNvPr>
          <p:cNvSpPr/>
          <p:nvPr/>
        </p:nvSpPr>
        <p:spPr>
          <a:xfrm>
            <a:off x="5303133" y="1731771"/>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71" name="TextBox 70" hidden="1">
            <a:extLst>
              <a:ext uri="{FF2B5EF4-FFF2-40B4-BE49-F238E27FC236}">
                <a16:creationId xmlns:a16="http://schemas.microsoft.com/office/drawing/2014/main" id="{96464DE5-8775-54F7-E800-368C864AD146}"/>
              </a:ext>
            </a:extLst>
          </p:cNvPr>
          <p:cNvSpPr txBox="1"/>
          <p:nvPr/>
        </p:nvSpPr>
        <p:spPr>
          <a:xfrm>
            <a:off x="3602360" y="807886"/>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sp>
        <p:nvSpPr>
          <p:cNvPr id="51" name="TextBox 50">
            <a:extLst>
              <a:ext uri="{FF2B5EF4-FFF2-40B4-BE49-F238E27FC236}">
                <a16:creationId xmlns:a16="http://schemas.microsoft.com/office/drawing/2014/main" id="{83B925D6-BE08-6723-6900-D12382196456}"/>
              </a:ext>
            </a:extLst>
          </p:cNvPr>
          <p:cNvSpPr txBox="1"/>
          <p:nvPr/>
        </p:nvSpPr>
        <p:spPr>
          <a:xfrm>
            <a:off x="3811694" y="4612111"/>
            <a:ext cx="135233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3889F"/>
                </a:solidFill>
                <a:effectLst/>
                <a:uLnTx/>
                <a:uFillTx/>
                <a:latin typeface="Corbel" panose="020B0503020204020204" pitchFamily="34" charset="0"/>
                <a:ea typeface="+mn-ea"/>
                <a:cs typeface="Arial" panose="020B0604020202020204" pitchFamily="34" charset="0"/>
              </a:rPr>
              <a:t>row buffer</a:t>
            </a:r>
          </a:p>
        </p:txBody>
      </p:sp>
      <p:sp>
        <p:nvSpPr>
          <p:cNvPr id="76" name="Rectangle 75">
            <a:extLst>
              <a:ext uri="{FF2B5EF4-FFF2-40B4-BE49-F238E27FC236}">
                <a16:creationId xmlns:a16="http://schemas.microsoft.com/office/drawing/2014/main" id="{1E183DB7-04EF-4ED4-A017-685686C423EE}"/>
              </a:ext>
            </a:extLst>
          </p:cNvPr>
          <p:cNvSpPr/>
          <p:nvPr/>
        </p:nvSpPr>
        <p:spPr>
          <a:xfrm>
            <a:off x="0" y="579394"/>
            <a:ext cx="9144000" cy="637207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ounded Rectangle 40">
            <a:extLst>
              <a:ext uri="{FF2B5EF4-FFF2-40B4-BE49-F238E27FC236}">
                <a16:creationId xmlns:a16="http://schemas.microsoft.com/office/drawing/2014/main" id="{5EA5FF2D-CA4D-044D-5240-D82BF10A85FD}"/>
              </a:ext>
            </a:extLst>
          </p:cNvPr>
          <p:cNvSpPr/>
          <p:nvPr/>
        </p:nvSpPr>
        <p:spPr>
          <a:xfrm rot="5400000">
            <a:off x="5907630" y="920136"/>
            <a:ext cx="579240" cy="2014044"/>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sp>
        <p:nvSpPr>
          <p:cNvPr id="48" name="Rounded Rectangle 47">
            <a:extLst>
              <a:ext uri="{FF2B5EF4-FFF2-40B4-BE49-F238E27FC236}">
                <a16:creationId xmlns:a16="http://schemas.microsoft.com/office/drawing/2014/main" id="{8376977C-3282-EAB6-98E7-B196ED4F6F12}"/>
              </a:ext>
            </a:extLst>
          </p:cNvPr>
          <p:cNvSpPr/>
          <p:nvPr/>
        </p:nvSpPr>
        <p:spPr>
          <a:xfrm rot="16200000">
            <a:off x="3943110" y="3070211"/>
            <a:ext cx="1654227" cy="308319"/>
          </a:xfrm>
          <a:prstGeom prst="roundRect">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cxnSp>
        <p:nvCxnSpPr>
          <p:cNvPr id="100" name="Straight Arrow Connector 99">
            <a:extLst>
              <a:ext uri="{FF2B5EF4-FFF2-40B4-BE49-F238E27FC236}">
                <a16:creationId xmlns:a16="http://schemas.microsoft.com/office/drawing/2014/main" id="{24D7EFB3-2A69-80D9-0B83-2890B46C68C1}"/>
              </a:ext>
            </a:extLst>
          </p:cNvPr>
          <p:cNvCxnSpPr>
            <a:cxnSpLocks/>
          </p:cNvCxnSpPr>
          <p:nvPr/>
        </p:nvCxnSpPr>
        <p:spPr>
          <a:xfrm>
            <a:off x="55241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D9963A9-A5EA-04E1-3026-C8D6B5061355}"/>
              </a:ext>
            </a:extLst>
          </p:cNvPr>
          <p:cNvCxnSpPr>
            <a:cxnSpLocks/>
          </p:cNvCxnSpPr>
          <p:nvPr/>
        </p:nvCxnSpPr>
        <p:spPr>
          <a:xfrm>
            <a:off x="3366391" y="3251264"/>
            <a:ext cx="114882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0912C0E-F66C-CC78-E512-3C50625CE485}"/>
              </a:ext>
            </a:extLst>
          </p:cNvPr>
          <p:cNvSpPr txBox="1"/>
          <p:nvPr/>
        </p:nvSpPr>
        <p:spPr>
          <a:xfrm>
            <a:off x="2778847" y="2451714"/>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pLUTo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row sweep</a:t>
            </a:r>
          </a:p>
        </p:txBody>
      </p:sp>
      <p:cxnSp>
        <p:nvCxnSpPr>
          <p:cNvPr id="57" name="Elbow Connector 56">
            <a:extLst>
              <a:ext uri="{FF2B5EF4-FFF2-40B4-BE49-F238E27FC236}">
                <a16:creationId xmlns:a16="http://schemas.microsoft.com/office/drawing/2014/main" id="{1EA33177-B2B8-6F5A-804D-B355F27F639A}"/>
              </a:ext>
            </a:extLst>
          </p:cNvPr>
          <p:cNvCxnSpPr>
            <a:cxnSpLocks/>
          </p:cNvCxnSpPr>
          <p:nvPr/>
        </p:nvCxnSpPr>
        <p:spPr>
          <a:xfrm rot="5400000" flipH="1" flipV="1">
            <a:off x="4745177" y="1952206"/>
            <a:ext cx="470099" cy="420004"/>
          </a:xfrm>
          <a:prstGeom prst="bentConnector2">
            <a:avLst/>
          </a:prstGeom>
          <a:ln w="38100">
            <a:solidFill>
              <a:srgbClr val="C00000"/>
            </a:solidFill>
            <a:prstDash val="sysDot"/>
            <a:tailEnd type="triangle" w="med" len="sm"/>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C1B2DD7F-6232-4988-92BF-B9F58951556C}"/>
              </a:ext>
            </a:extLst>
          </p:cNvPr>
          <p:cNvSpPr/>
          <p:nvPr/>
        </p:nvSpPr>
        <p:spPr>
          <a:xfrm>
            <a:off x="5255353" y="1726439"/>
            <a:ext cx="1010443" cy="392400"/>
          </a:xfrm>
          <a:prstGeom prst="rect">
            <a:avLst/>
          </a:prstGeom>
          <a:solidFill>
            <a:srgbClr val="FFECB3"/>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Corbel" panose="020B0503020204020204" pitchFamily="34" charset="0"/>
                <a:ea typeface="+mn-ea"/>
                <a:cs typeface="+mn-cs"/>
              </a:rPr>
              <a:t>0 </a:t>
            </a:r>
            <a:r>
              <a:rPr kumimoji="0" lang="en-US" sz="24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a:t>
            </a:r>
            <a:r>
              <a:rPr kumimoji="0" lang="en-US" sz="2400" b="1" i="0" u="none" strike="noStrike" kern="1200" cap="none" spc="0" normalizeH="0" baseline="0" noProof="0">
                <a:ln>
                  <a:noFill/>
                </a:ln>
                <a:solidFill>
                  <a:srgbClr val="1F52FF"/>
                </a:solidFill>
                <a:effectLst/>
                <a:uLnTx/>
                <a:uFillTx/>
                <a:latin typeface="Corbel" panose="020B0503020204020204" pitchFamily="34" charset="0"/>
                <a:ea typeface="+mn-ea"/>
                <a:cs typeface="Arial" panose="020B0604020202020204" pitchFamily="34" charset="0"/>
              </a:rPr>
              <a:t>1 </a:t>
            </a:r>
            <a:r>
              <a:rPr kumimoji="0" lang="en-US" sz="24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endParaRPr kumimoji="0" lang="en-US" sz="2400" b="1"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graphicFrame>
        <p:nvGraphicFramePr>
          <p:cNvPr id="77" name="Table 275">
            <a:extLst>
              <a:ext uri="{FF2B5EF4-FFF2-40B4-BE49-F238E27FC236}">
                <a16:creationId xmlns:a16="http://schemas.microsoft.com/office/drawing/2014/main" id="{47AFB8AE-C023-C3BA-F499-06DCCCA87079}"/>
              </a:ext>
            </a:extLst>
          </p:cNvPr>
          <p:cNvGraphicFramePr>
            <a:graphicFrameLocks noGrp="1"/>
          </p:cNvGraphicFramePr>
          <p:nvPr/>
        </p:nvGraphicFramePr>
        <p:xfrm>
          <a:off x="5306600" y="1001126"/>
          <a:ext cx="45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tblGrid>
              <a:tr h="396000">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cxnSp>
        <p:nvCxnSpPr>
          <p:cNvPr id="45" name="Straight Connector 62">
            <a:extLst>
              <a:ext uri="{FF2B5EF4-FFF2-40B4-BE49-F238E27FC236}">
                <a16:creationId xmlns:a16="http://schemas.microsoft.com/office/drawing/2014/main" id="{89C1CC0F-521D-7468-5B21-5D065B5C0AAC}"/>
              </a:ext>
            </a:extLst>
          </p:cNvPr>
          <p:cNvCxnSpPr>
            <a:cxnSpLocks/>
          </p:cNvCxnSpPr>
          <p:nvPr/>
        </p:nvCxnSpPr>
        <p:spPr>
          <a:xfrm rot="5400000" flipH="1">
            <a:off x="5043785" y="2512001"/>
            <a:ext cx="3963" cy="274320"/>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sp>
        <p:nvSpPr>
          <p:cNvPr id="82" name="Rectangle 81">
            <a:extLst>
              <a:ext uri="{FF2B5EF4-FFF2-40B4-BE49-F238E27FC236}">
                <a16:creationId xmlns:a16="http://schemas.microsoft.com/office/drawing/2014/main" id="{62BDDE6A-4739-7DE9-17E3-D3F0466696F8}"/>
              </a:ext>
            </a:extLst>
          </p:cNvPr>
          <p:cNvSpPr/>
          <p:nvPr/>
        </p:nvSpPr>
        <p:spPr>
          <a:xfrm>
            <a:off x="4935550" y="2400162"/>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mn-cs"/>
              </a:rPr>
              <a:t>0</a:t>
            </a:r>
          </a:p>
        </p:txBody>
      </p:sp>
      <p:sp>
        <p:nvSpPr>
          <p:cNvPr id="7" name="Slide Number Placeholder 6">
            <a:extLst>
              <a:ext uri="{FF2B5EF4-FFF2-40B4-BE49-F238E27FC236}">
                <a16:creationId xmlns:a16="http://schemas.microsoft.com/office/drawing/2014/main" id="{BFC4D882-EE1D-5CC0-E0E4-710C3B18C93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EAB76D-489F-BC47-AE8A-9A4958F60173}" type="slidenum">
              <a:rPr kumimoji="0" lang="en-CH" sz="1400" b="0" i="0" u="none" strike="noStrike" kern="1200" cap="none" spc="0" normalizeH="0" baseline="0" noProof="0" smtClean="0">
                <a:ln>
                  <a:noFill/>
                </a:ln>
                <a:solidFill>
                  <a:prstClr val="white">
                    <a:lumMod val="65000"/>
                  </a:prstClr>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CH" sz="1400" b="0" i="0" u="none" strike="noStrike" kern="1200" cap="none" spc="0" normalizeH="0" baseline="0" noProof="0">
              <a:ln>
                <a:noFill/>
              </a:ln>
              <a:solidFill>
                <a:prstClr val="white">
                  <a:lumMod val="65000"/>
                </a:prstClr>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2828333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62">
            <a:extLst>
              <a:ext uri="{FF2B5EF4-FFF2-40B4-BE49-F238E27FC236}">
                <a16:creationId xmlns:a16="http://schemas.microsoft.com/office/drawing/2014/main" id="{89C1CC0F-521D-7468-5B21-5D065B5C0AAC}"/>
              </a:ext>
            </a:extLst>
          </p:cNvPr>
          <p:cNvCxnSpPr>
            <a:cxnSpLocks/>
          </p:cNvCxnSpPr>
          <p:nvPr/>
        </p:nvCxnSpPr>
        <p:spPr>
          <a:xfrm rot="5400000" flipH="1">
            <a:off x="5043785" y="2512001"/>
            <a:ext cx="3963" cy="274320"/>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sp>
        <p:nvSpPr>
          <p:cNvPr id="70" name="Rectangle 69">
            <a:extLst>
              <a:ext uri="{FF2B5EF4-FFF2-40B4-BE49-F238E27FC236}">
                <a16:creationId xmlns:a16="http://schemas.microsoft.com/office/drawing/2014/main" id="{4F87D1AE-C9E8-030A-A3DD-CE41E1CA8BC8}"/>
              </a:ext>
            </a:extLst>
          </p:cNvPr>
          <p:cNvSpPr/>
          <p:nvPr/>
        </p:nvSpPr>
        <p:spPr>
          <a:xfrm>
            <a:off x="0" y="629616"/>
            <a:ext cx="2716306" cy="5826540"/>
          </a:xfrm>
          <a:prstGeom prst="rect">
            <a:avLst/>
          </a:prstGeom>
          <a:solidFill>
            <a:srgbClr val="FFFD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ounded Rectangle 64">
            <a:extLst>
              <a:ext uri="{FF2B5EF4-FFF2-40B4-BE49-F238E27FC236}">
                <a16:creationId xmlns:a16="http://schemas.microsoft.com/office/drawing/2014/main" id="{8FFE4315-EE8D-144A-008D-8DCDDE3CFCC3}"/>
              </a:ext>
            </a:extLst>
          </p:cNvPr>
          <p:cNvSpPr/>
          <p:nvPr/>
        </p:nvSpPr>
        <p:spPr>
          <a:xfrm>
            <a:off x="96426" y="736537"/>
            <a:ext cx="2519027" cy="107971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4F55892D-F829-1FC6-94CF-7204C63F8EB6}"/>
              </a:ext>
            </a:extLst>
          </p:cNvPr>
          <p:cNvCxnSpPr>
            <a:cxnSpLocks/>
          </p:cNvCxnSpPr>
          <p:nvPr/>
        </p:nvCxnSpPr>
        <p:spPr>
          <a:xfrm rot="5400000" flipH="1">
            <a:off x="5043784" y="3295028"/>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E65ADB8B-E7D5-CC71-7D28-06DEDEE97FE9}"/>
              </a:ext>
            </a:extLst>
          </p:cNvPr>
          <p:cNvCxnSpPr>
            <a:cxnSpLocks/>
          </p:cNvCxnSpPr>
          <p:nvPr/>
        </p:nvCxnSpPr>
        <p:spPr>
          <a:xfrm rot="5400000" flipH="1">
            <a:off x="5043784" y="36739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3" name="Title 1" descr=" 6">
            <a:extLst>
              <a:ext uri="{FF2B5EF4-FFF2-40B4-BE49-F238E27FC236}">
                <a16:creationId xmlns:a16="http://schemas.microsoft.com/office/drawing/2014/main" id="{225FE3A3-6745-502D-7F59-15867750339D}"/>
              </a:ext>
            </a:extLst>
          </p:cNvPr>
          <p:cNvSpPr txBox="1">
            <a:spLocks/>
          </p:cNvSpPr>
          <p:nvPr/>
        </p:nvSpPr>
        <p:spPr>
          <a:xfrm>
            <a:off x="178177" y="0"/>
            <a:ext cx="8787647" cy="704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orbel" panose="020B0503020204020204" pitchFamily="34" charset="0"/>
                <a:ea typeface="+mj-ea"/>
                <a:cs typeface="+mj-cs"/>
              </a:rPr>
              <a:t>In-DRAM pLUTo LUT Query: Step 1</a:t>
            </a:r>
          </a:p>
        </p:txBody>
      </p:sp>
      <p:sp>
        <p:nvSpPr>
          <p:cNvPr id="7" name="Slide Number Placeholder 6">
            <a:extLst>
              <a:ext uri="{FF2B5EF4-FFF2-40B4-BE49-F238E27FC236}">
                <a16:creationId xmlns:a16="http://schemas.microsoft.com/office/drawing/2014/main" id="{BFC4D882-EE1D-5CC0-E0E4-710C3B18C93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EAB76D-489F-BC47-AE8A-9A4958F60173}" type="slidenum">
              <a:rPr kumimoji="0" lang="en-CH" sz="1400" b="0" i="0" u="none" strike="noStrike" kern="1200" cap="none" spc="0" normalizeH="0" baseline="0" noProof="0" smtClean="0">
                <a:ln>
                  <a:noFill/>
                </a:ln>
                <a:solidFill>
                  <a:prstClr val="white">
                    <a:lumMod val="65000"/>
                  </a:prstClr>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CH" sz="1400" b="0" i="0" u="none" strike="noStrike" kern="1200" cap="none" spc="0" normalizeH="0" baseline="0" noProof="0">
              <a:ln>
                <a:noFill/>
              </a:ln>
              <a:solidFill>
                <a:prstClr val="white">
                  <a:lumMod val="65000"/>
                </a:prstClr>
              </a:solidFill>
              <a:effectLst/>
              <a:uLnTx/>
              <a:uFillTx/>
              <a:latin typeface="Corbel" panose="020B0503020204020204" pitchFamily="34" charset="0"/>
              <a:ea typeface="+mn-ea"/>
              <a:cs typeface="+mn-cs"/>
            </a:endParaRPr>
          </a:p>
        </p:txBody>
      </p:sp>
      <p:cxnSp>
        <p:nvCxnSpPr>
          <p:cNvPr id="4" name="Straight Connector 3">
            <a:extLst>
              <a:ext uri="{FF2B5EF4-FFF2-40B4-BE49-F238E27FC236}">
                <a16:creationId xmlns:a16="http://schemas.microsoft.com/office/drawing/2014/main" id="{193B17EE-D4CE-E933-0A10-8DE0F4AE053C}"/>
              </a:ext>
            </a:extLst>
          </p:cNvPr>
          <p:cNvCxnSpPr>
            <a:cxnSpLocks/>
          </p:cNvCxnSpPr>
          <p:nvPr/>
        </p:nvCxnSpPr>
        <p:spPr>
          <a:xfrm>
            <a:off x="5515720" y="4182844"/>
            <a:ext cx="0" cy="325603"/>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DF1F5B15-D6F8-544E-2EC6-234CE9693377}"/>
              </a:ext>
            </a:extLst>
          </p:cNvPr>
          <p:cNvCxnSpPr>
            <a:cxnSpLocks/>
          </p:cNvCxnSpPr>
          <p:nvPr/>
        </p:nvCxnSpPr>
        <p:spPr>
          <a:xfrm>
            <a:off x="5965170" y="4182844"/>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BBD8907C-D053-3E28-0A5B-1508DA6E7B16}"/>
              </a:ext>
            </a:extLst>
          </p:cNvPr>
          <p:cNvCxnSpPr>
            <a:cxnSpLocks/>
          </p:cNvCxnSpPr>
          <p:nvPr/>
        </p:nvCxnSpPr>
        <p:spPr>
          <a:xfrm>
            <a:off x="6414620" y="4182805"/>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204CBF14-CE3C-D0AF-0904-EB85AA35F9B3}"/>
              </a:ext>
            </a:extLst>
          </p:cNvPr>
          <p:cNvCxnSpPr>
            <a:cxnSpLocks/>
          </p:cNvCxnSpPr>
          <p:nvPr/>
        </p:nvCxnSpPr>
        <p:spPr>
          <a:xfrm>
            <a:off x="6864069" y="4175499"/>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sp>
        <p:nvSpPr>
          <p:cNvPr id="11" name="Rounded Rectangle 10">
            <a:extLst>
              <a:ext uri="{FF2B5EF4-FFF2-40B4-BE49-F238E27FC236}">
                <a16:creationId xmlns:a16="http://schemas.microsoft.com/office/drawing/2014/main" id="{6504418D-A90C-D6E7-1C54-18A1A7C9A1D0}"/>
              </a:ext>
            </a:extLst>
          </p:cNvPr>
          <p:cNvSpPr/>
          <p:nvPr/>
        </p:nvSpPr>
        <p:spPr>
          <a:xfrm>
            <a:off x="5192143" y="2334911"/>
            <a:ext cx="2028915" cy="1840762"/>
          </a:xfrm>
          <a:prstGeom prst="roundRect">
            <a:avLst>
              <a:gd name="adj" fmla="val 1622"/>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2500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12" name="Table 275">
            <a:extLst>
              <a:ext uri="{FF2B5EF4-FFF2-40B4-BE49-F238E27FC236}">
                <a16:creationId xmlns:a16="http://schemas.microsoft.com/office/drawing/2014/main" id="{76354472-B820-C436-4D54-CDDC66664919}"/>
              </a:ext>
            </a:extLst>
          </p:cNvPr>
          <p:cNvGraphicFramePr>
            <a:graphicFrameLocks noGrp="1"/>
          </p:cNvGraphicFramePr>
          <p:nvPr/>
        </p:nvGraphicFramePr>
        <p:xfrm>
          <a:off x="5292522" y="2459192"/>
          <a:ext cx="1800000" cy="1584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396000">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396000">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1351085"/>
                  </a:ext>
                </a:extLst>
              </a:tr>
              <a:tr h="396000">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04728428"/>
                  </a:ext>
                </a:extLst>
              </a:tr>
            </a:tbl>
          </a:graphicData>
        </a:graphic>
      </p:graphicFrame>
      <p:sp>
        <p:nvSpPr>
          <p:cNvPr id="13" name="Rounded Rectangle 12">
            <a:extLst>
              <a:ext uri="{FF2B5EF4-FFF2-40B4-BE49-F238E27FC236}">
                <a16:creationId xmlns:a16="http://schemas.microsoft.com/office/drawing/2014/main" id="{D69C4F41-50ED-CF54-644A-2ED316781EF1}"/>
              </a:ext>
            </a:extLst>
          </p:cNvPr>
          <p:cNvSpPr/>
          <p:nvPr/>
        </p:nvSpPr>
        <p:spPr>
          <a:xfrm rot="5400000">
            <a:off x="5898769" y="3790738"/>
            <a:ext cx="582102" cy="2028912"/>
          </a:xfrm>
          <a:prstGeom prst="roundRect">
            <a:avLst/>
          </a:prstGeom>
          <a:pattFill prst="wdUpDiag">
            <a:fgClr>
              <a:srgbClr val="BBAECA"/>
            </a:fgClr>
            <a:bgClr>
              <a:srgbClr val="DFCFF0"/>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pSp>
        <p:nvGrpSpPr>
          <p:cNvPr id="16" name="Group 15">
            <a:extLst>
              <a:ext uri="{FF2B5EF4-FFF2-40B4-BE49-F238E27FC236}">
                <a16:creationId xmlns:a16="http://schemas.microsoft.com/office/drawing/2014/main" id="{5B03AEA4-1D6D-2A02-F28E-1BE0E4D10B9C}"/>
              </a:ext>
            </a:extLst>
          </p:cNvPr>
          <p:cNvGrpSpPr/>
          <p:nvPr/>
        </p:nvGrpSpPr>
        <p:grpSpPr>
          <a:xfrm>
            <a:off x="5408073" y="5120617"/>
            <a:ext cx="173332" cy="648969"/>
            <a:chOff x="2521758" y="3054797"/>
            <a:chExt cx="64008" cy="188069"/>
          </a:xfrm>
        </p:grpSpPr>
        <p:cxnSp>
          <p:nvCxnSpPr>
            <p:cNvPr id="29" name="Straight Connector 28">
              <a:extLst>
                <a:ext uri="{FF2B5EF4-FFF2-40B4-BE49-F238E27FC236}">
                  <a16:creationId xmlns:a16="http://schemas.microsoft.com/office/drawing/2014/main" id="{56411DE6-322D-76E3-294D-9E5A2FA79FF8}"/>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6001E9C3-356E-AE87-FFA4-05FFDFC51AF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6291C3A9-C7BF-6832-8EBF-7A977669D976}"/>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7" name="Group 16">
            <a:extLst>
              <a:ext uri="{FF2B5EF4-FFF2-40B4-BE49-F238E27FC236}">
                <a16:creationId xmlns:a16="http://schemas.microsoft.com/office/drawing/2014/main" id="{FDD767DD-4EAE-2CA4-A7CE-A5CF80FEF08C}"/>
              </a:ext>
            </a:extLst>
          </p:cNvPr>
          <p:cNvGrpSpPr/>
          <p:nvPr/>
        </p:nvGrpSpPr>
        <p:grpSpPr>
          <a:xfrm>
            <a:off x="5837030" y="5109582"/>
            <a:ext cx="173332" cy="648969"/>
            <a:chOff x="2521758" y="3054797"/>
            <a:chExt cx="64008" cy="188069"/>
          </a:xfrm>
        </p:grpSpPr>
        <p:cxnSp>
          <p:nvCxnSpPr>
            <p:cNvPr id="26" name="Straight Connector 25">
              <a:extLst>
                <a:ext uri="{FF2B5EF4-FFF2-40B4-BE49-F238E27FC236}">
                  <a16:creationId xmlns:a16="http://schemas.microsoft.com/office/drawing/2014/main" id="{E2764FA7-945D-6ACC-4476-AB0E702C8F95}"/>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7" name="Straight Connector 26">
              <a:extLst>
                <a:ext uri="{FF2B5EF4-FFF2-40B4-BE49-F238E27FC236}">
                  <a16:creationId xmlns:a16="http://schemas.microsoft.com/office/drawing/2014/main" id="{9DA23700-D9EA-5D46-34FC-D8C81067954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8" name="Straight Connector 27">
              <a:extLst>
                <a:ext uri="{FF2B5EF4-FFF2-40B4-BE49-F238E27FC236}">
                  <a16:creationId xmlns:a16="http://schemas.microsoft.com/office/drawing/2014/main" id="{65F5F5EB-C469-F183-795C-3CF3D5200AE9}"/>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8" name="Group 17">
            <a:extLst>
              <a:ext uri="{FF2B5EF4-FFF2-40B4-BE49-F238E27FC236}">
                <a16:creationId xmlns:a16="http://schemas.microsoft.com/office/drawing/2014/main" id="{5C2F244F-AD02-F297-C498-C497F46F443E}"/>
              </a:ext>
            </a:extLst>
          </p:cNvPr>
          <p:cNvGrpSpPr/>
          <p:nvPr/>
        </p:nvGrpSpPr>
        <p:grpSpPr>
          <a:xfrm>
            <a:off x="6248380" y="5108314"/>
            <a:ext cx="173332" cy="648969"/>
            <a:chOff x="2521758" y="3054797"/>
            <a:chExt cx="64008" cy="188069"/>
          </a:xfrm>
        </p:grpSpPr>
        <p:cxnSp>
          <p:nvCxnSpPr>
            <p:cNvPr id="23" name="Straight Connector 22">
              <a:extLst>
                <a:ext uri="{FF2B5EF4-FFF2-40B4-BE49-F238E27FC236}">
                  <a16:creationId xmlns:a16="http://schemas.microsoft.com/office/drawing/2014/main" id="{9F9C2302-8BFC-2113-6E2C-ACFF464016E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7FE804DF-ACC9-5681-9141-E12E98F04E3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011A845C-4B36-622D-79D2-2EEC712480E0}"/>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9" name="Group 18">
            <a:extLst>
              <a:ext uri="{FF2B5EF4-FFF2-40B4-BE49-F238E27FC236}">
                <a16:creationId xmlns:a16="http://schemas.microsoft.com/office/drawing/2014/main" id="{D60879E2-DF9F-933F-7EBD-BAA733433234}"/>
              </a:ext>
            </a:extLst>
          </p:cNvPr>
          <p:cNvGrpSpPr/>
          <p:nvPr/>
        </p:nvGrpSpPr>
        <p:grpSpPr>
          <a:xfrm>
            <a:off x="6672336" y="5120617"/>
            <a:ext cx="173332" cy="648969"/>
            <a:chOff x="2521758" y="3054797"/>
            <a:chExt cx="64008" cy="188069"/>
          </a:xfrm>
        </p:grpSpPr>
        <p:cxnSp>
          <p:nvCxnSpPr>
            <p:cNvPr id="20" name="Straight Connector 19">
              <a:extLst>
                <a:ext uri="{FF2B5EF4-FFF2-40B4-BE49-F238E27FC236}">
                  <a16:creationId xmlns:a16="http://schemas.microsoft.com/office/drawing/2014/main" id="{98070522-1F0D-F9D0-1868-64E7D1BD153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1" name="Straight Connector 20">
              <a:extLst>
                <a:ext uri="{FF2B5EF4-FFF2-40B4-BE49-F238E27FC236}">
                  <a16:creationId xmlns:a16="http://schemas.microsoft.com/office/drawing/2014/main" id="{A7BC7AE7-4BBB-BD85-E12B-FD544420F3F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8B1EFA1E-657A-E290-1E60-D94A0BF19A73}"/>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sp>
        <p:nvSpPr>
          <p:cNvPr id="33" name="Rounded Rectangle 32">
            <a:extLst>
              <a:ext uri="{FF2B5EF4-FFF2-40B4-BE49-F238E27FC236}">
                <a16:creationId xmlns:a16="http://schemas.microsoft.com/office/drawing/2014/main" id="{0C60ECAA-E984-0339-82FC-E5B0B4C5608E}"/>
              </a:ext>
            </a:extLst>
          </p:cNvPr>
          <p:cNvSpPr/>
          <p:nvPr/>
        </p:nvSpPr>
        <p:spPr>
          <a:xfrm rot="5400000">
            <a:off x="5897652" y="5047299"/>
            <a:ext cx="584335" cy="2028912"/>
          </a:xfrm>
          <a:prstGeom prst="round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4" name="Table 275">
            <a:extLst>
              <a:ext uri="{FF2B5EF4-FFF2-40B4-BE49-F238E27FC236}">
                <a16:creationId xmlns:a16="http://schemas.microsoft.com/office/drawing/2014/main" id="{91C1B412-F7C0-9BF4-466A-716D27FABB97}"/>
              </a:ext>
            </a:extLst>
          </p:cNvPr>
          <p:cNvGraphicFramePr>
            <a:graphicFrameLocks noGrp="1"/>
          </p:cNvGraphicFramePr>
          <p:nvPr/>
        </p:nvGraphicFramePr>
        <p:xfrm>
          <a:off x="5292522" y="4591707"/>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35" name="Rounded Rectangle 34">
            <a:extLst>
              <a:ext uri="{FF2B5EF4-FFF2-40B4-BE49-F238E27FC236}">
                <a16:creationId xmlns:a16="http://schemas.microsoft.com/office/drawing/2014/main" id="{5853E33A-0C10-F411-BD05-35B1A76C00B3}"/>
              </a:ext>
            </a:extLst>
          </p:cNvPr>
          <p:cNvSpPr/>
          <p:nvPr/>
        </p:nvSpPr>
        <p:spPr>
          <a:xfrm rot="5400000">
            <a:off x="5909541" y="170856"/>
            <a:ext cx="579239" cy="2014040"/>
          </a:xfrm>
          <a:prstGeom prst="roundRect">
            <a:avLst/>
          </a:prstGeom>
          <a:solidFill>
            <a:srgbClr val="E4D9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6" name="Table 275">
            <a:extLst>
              <a:ext uri="{FF2B5EF4-FFF2-40B4-BE49-F238E27FC236}">
                <a16:creationId xmlns:a16="http://schemas.microsoft.com/office/drawing/2014/main" id="{28DFCE45-3B33-AE43-69DA-C1AF5E3FC3E2}"/>
              </a:ext>
            </a:extLst>
          </p:cNvPr>
          <p:cNvGraphicFramePr>
            <a:graphicFrameLocks noGrp="1"/>
          </p:cNvGraphicFramePr>
          <p:nvPr/>
        </p:nvGraphicFramePr>
        <p:xfrm>
          <a:off x="5301890" y="994064"/>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0</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cxnSp>
        <p:nvCxnSpPr>
          <p:cNvPr id="37" name="Elbow Connector 36">
            <a:extLst>
              <a:ext uri="{FF2B5EF4-FFF2-40B4-BE49-F238E27FC236}">
                <a16:creationId xmlns:a16="http://schemas.microsoft.com/office/drawing/2014/main" id="{8F539379-865B-D64A-C423-25BD1E83EAE5}"/>
              </a:ext>
            </a:extLst>
          </p:cNvPr>
          <p:cNvCxnSpPr>
            <a:cxnSpLocks/>
          </p:cNvCxnSpPr>
          <p:nvPr/>
        </p:nvCxnSpPr>
        <p:spPr>
          <a:xfrm rot="10800000" flipH="1" flipV="1">
            <a:off x="7211141" y="1924870"/>
            <a:ext cx="4" cy="3566160"/>
          </a:xfrm>
          <a:prstGeom prst="bentConnector3">
            <a:avLst>
              <a:gd name="adj1" fmla="val 12220150000"/>
            </a:avLst>
          </a:prstGeom>
          <a:ln w="38100">
            <a:solidFill>
              <a:schemeClr val="accent4"/>
            </a:solidFill>
            <a:prstDash val="sysDot"/>
            <a:tailEnd type="triangle" w="med" len="sm"/>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5EA5FF2D-CA4D-044D-5240-D82BF10A85FD}"/>
              </a:ext>
            </a:extLst>
          </p:cNvPr>
          <p:cNvSpPr/>
          <p:nvPr/>
        </p:nvSpPr>
        <p:spPr>
          <a:xfrm rot="5400000">
            <a:off x="5907630" y="920136"/>
            <a:ext cx="579240" cy="2014044"/>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cxnSp>
        <p:nvCxnSpPr>
          <p:cNvPr id="46" name="Straight Connector 45">
            <a:extLst>
              <a:ext uri="{FF2B5EF4-FFF2-40B4-BE49-F238E27FC236}">
                <a16:creationId xmlns:a16="http://schemas.microsoft.com/office/drawing/2014/main" id="{A3BF5155-D76B-0F51-84F0-F9C02F239946}"/>
              </a:ext>
            </a:extLst>
          </p:cNvPr>
          <p:cNvCxnSpPr>
            <a:cxnSpLocks/>
          </p:cNvCxnSpPr>
          <p:nvPr/>
        </p:nvCxnSpPr>
        <p:spPr>
          <a:xfrm rot="5400000" flipH="1">
            <a:off x="5043785" y="28981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48" name="Rounded Rectangle 47">
            <a:extLst>
              <a:ext uri="{FF2B5EF4-FFF2-40B4-BE49-F238E27FC236}">
                <a16:creationId xmlns:a16="http://schemas.microsoft.com/office/drawing/2014/main" id="{8376977C-3282-EAB6-98E7-B196ED4F6F12}"/>
              </a:ext>
            </a:extLst>
          </p:cNvPr>
          <p:cNvSpPr/>
          <p:nvPr/>
        </p:nvSpPr>
        <p:spPr>
          <a:xfrm rot="16200000">
            <a:off x="3943110" y="3070211"/>
            <a:ext cx="1654227" cy="308319"/>
          </a:xfrm>
          <a:prstGeom prst="roundRect">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cxnSp>
        <p:nvCxnSpPr>
          <p:cNvPr id="40" name="Straight Arrow Connector 39">
            <a:extLst>
              <a:ext uri="{FF2B5EF4-FFF2-40B4-BE49-F238E27FC236}">
                <a16:creationId xmlns:a16="http://schemas.microsoft.com/office/drawing/2014/main" id="{29BE35DF-E2E1-9179-05DF-E58F667CD1C6}"/>
              </a:ext>
            </a:extLst>
          </p:cNvPr>
          <p:cNvCxnSpPr>
            <a:cxnSpLocks/>
          </p:cNvCxnSpPr>
          <p:nvPr/>
        </p:nvCxnSpPr>
        <p:spPr>
          <a:xfrm>
            <a:off x="68699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63874F1-B1FE-6D5F-7855-22E1EE847861}"/>
              </a:ext>
            </a:extLst>
          </p:cNvPr>
          <p:cNvCxnSpPr>
            <a:cxnSpLocks/>
          </p:cNvCxnSpPr>
          <p:nvPr/>
        </p:nvCxnSpPr>
        <p:spPr>
          <a:xfrm>
            <a:off x="64258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9333CE1-7BE6-2786-C4D3-1E02C6E6158E}"/>
              </a:ext>
            </a:extLst>
          </p:cNvPr>
          <p:cNvCxnSpPr>
            <a:cxnSpLocks/>
          </p:cNvCxnSpPr>
          <p:nvPr/>
        </p:nvCxnSpPr>
        <p:spPr>
          <a:xfrm>
            <a:off x="59682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4D7EFB3-2A69-80D9-0B83-2890B46C68C1}"/>
              </a:ext>
            </a:extLst>
          </p:cNvPr>
          <p:cNvCxnSpPr>
            <a:cxnSpLocks/>
          </p:cNvCxnSpPr>
          <p:nvPr/>
        </p:nvCxnSpPr>
        <p:spPr>
          <a:xfrm>
            <a:off x="55241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2" name="Table 275">
            <a:extLst>
              <a:ext uri="{FF2B5EF4-FFF2-40B4-BE49-F238E27FC236}">
                <a16:creationId xmlns:a16="http://schemas.microsoft.com/office/drawing/2014/main" id="{F33BC4AD-3B1B-2EF3-C96B-80CD4D672F26}"/>
              </a:ext>
            </a:extLst>
          </p:cNvPr>
          <p:cNvGraphicFramePr>
            <a:graphicFrameLocks noGrp="1"/>
          </p:cNvGraphicFramePr>
          <p:nvPr/>
        </p:nvGraphicFramePr>
        <p:xfrm>
          <a:off x="5289835" y="5836646"/>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15" name="Rectangle 14">
            <a:extLst>
              <a:ext uri="{FF2B5EF4-FFF2-40B4-BE49-F238E27FC236}">
                <a16:creationId xmlns:a16="http://schemas.microsoft.com/office/drawing/2014/main" id="{8F0AB727-4535-4F51-A029-2FF715B1BB4F}"/>
              </a:ext>
            </a:extLst>
          </p:cNvPr>
          <p:cNvSpPr/>
          <p:nvPr/>
        </p:nvSpPr>
        <p:spPr>
          <a:xfrm>
            <a:off x="5770841"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30" name="Rectangle 29">
            <a:extLst>
              <a:ext uri="{FF2B5EF4-FFF2-40B4-BE49-F238E27FC236}">
                <a16:creationId xmlns:a16="http://schemas.microsoft.com/office/drawing/2014/main" id="{58E8DFCC-D41E-B4DC-0E11-DDBA39AF97F5}"/>
              </a:ext>
            </a:extLst>
          </p:cNvPr>
          <p:cNvSpPr/>
          <p:nvPr/>
        </p:nvSpPr>
        <p:spPr>
          <a:xfrm>
            <a:off x="6237315"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38" name="Rectangle 37">
            <a:extLst>
              <a:ext uri="{FF2B5EF4-FFF2-40B4-BE49-F238E27FC236}">
                <a16:creationId xmlns:a16="http://schemas.microsoft.com/office/drawing/2014/main" id="{6606B0FB-9FD3-1633-090F-A442DDBC5782}"/>
              </a:ext>
            </a:extLst>
          </p:cNvPr>
          <p:cNvSpPr/>
          <p:nvPr/>
        </p:nvSpPr>
        <p:spPr>
          <a:xfrm>
            <a:off x="6703788"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47" name="TextBox 46">
            <a:extLst>
              <a:ext uri="{FF2B5EF4-FFF2-40B4-BE49-F238E27FC236}">
                <a16:creationId xmlns:a16="http://schemas.microsoft.com/office/drawing/2014/main" id="{48209F93-C678-77FE-0741-880FAEA05260}"/>
              </a:ext>
            </a:extLst>
          </p:cNvPr>
          <p:cNvSpPr txBox="1"/>
          <p:nvPr/>
        </p:nvSpPr>
        <p:spPr>
          <a:xfrm>
            <a:off x="234762" y="5148517"/>
            <a:ext cx="2245127"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input vector</a:t>
            </a:r>
          </a:p>
        </p:txBody>
      </p:sp>
      <p:graphicFrame>
        <p:nvGraphicFramePr>
          <p:cNvPr id="50" name="Table 275">
            <a:extLst>
              <a:ext uri="{FF2B5EF4-FFF2-40B4-BE49-F238E27FC236}">
                <a16:creationId xmlns:a16="http://schemas.microsoft.com/office/drawing/2014/main" id="{F4FAEFC2-F020-2F17-D28B-888C8568909C}"/>
              </a:ext>
            </a:extLst>
          </p:cNvPr>
          <p:cNvGraphicFramePr>
            <a:graphicFrameLocks noGrp="1"/>
          </p:cNvGraphicFramePr>
          <p:nvPr/>
        </p:nvGraphicFramePr>
        <p:xfrm>
          <a:off x="426103" y="2000679"/>
          <a:ext cx="1854538" cy="2194560"/>
        </p:xfrm>
        <a:graphic>
          <a:graphicData uri="http://schemas.openxmlformats.org/drawingml/2006/table">
            <a:tbl>
              <a:tblPr firstRow="1" bandRow="1">
                <a:tableStyleId>{5940675A-B579-460E-94D1-54222C63F5DA}</a:tableStyleId>
              </a:tblPr>
              <a:tblGrid>
                <a:gridCol w="560388">
                  <a:extLst>
                    <a:ext uri="{9D8B030D-6E8A-4147-A177-3AD203B41FA5}">
                      <a16:colId xmlns:a16="http://schemas.microsoft.com/office/drawing/2014/main" val="1193322599"/>
                    </a:ext>
                  </a:extLst>
                </a:gridCol>
                <a:gridCol w="816943">
                  <a:extLst>
                    <a:ext uri="{9D8B030D-6E8A-4147-A177-3AD203B41FA5}">
                      <a16:colId xmlns:a16="http://schemas.microsoft.com/office/drawing/2014/main" val="4227494446"/>
                    </a:ext>
                  </a:extLst>
                </a:gridCol>
                <a:gridCol w="477207">
                  <a:extLst>
                    <a:ext uri="{9D8B030D-6E8A-4147-A177-3AD203B41FA5}">
                      <a16:colId xmlns:a16="http://schemas.microsoft.com/office/drawing/2014/main" val="468283467"/>
                    </a:ext>
                  </a:extLst>
                </a:gridCol>
              </a:tblGrid>
              <a:tr h="270417">
                <a:tc>
                  <a:txBody>
                    <a:bodyPr/>
                    <a:lstStyle/>
                    <a:p>
                      <a:pPr algn="ctr"/>
                      <a:endParaRPr lang="en-US" sz="1800" b="0" i="0">
                        <a:latin typeface="Corbel" panose="020B0503020204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b="0" i="0">
                          <a:latin typeface="Corbel" panose="020B0503020204020204" pitchFamily="34" charset="0"/>
                          <a:cs typeface="Arial" panose="020B0604020202020204" pitchFamily="34" charset="0"/>
                        </a:rPr>
                        <a:t>Prime numbers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r>
                        <a:rPr lang="en-US" sz="1000">
                          <a:latin typeface="Arial" panose="020B0604020202020204" pitchFamily="34" charset="0"/>
                          <a:cs typeface="Arial" panose="020B0604020202020204" pitchFamily="34" charset="0"/>
                        </a:rPr>
                        <a:t>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0">
                <a:tc>
                  <a:txBody>
                    <a:bodyPr/>
                    <a:lstStyle/>
                    <a:p>
                      <a:pPr algn="ctr"/>
                      <a:r>
                        <a:rPr lang="en-US" sz="1800" b="0" i="0">
                          <a:latin typeface="Corbel" panose="020B0503020204020204" pitchFamily="34" charset="0"/>
                          <a:cs typeface="Arial" panose="020B0604020202020204" pitchFamily="34" charset="0"/>
                        </a:rPr>
                        <a:t>LUT</a:t>
                      </a:r>
                    </a:p>
                    <a:p>
                      <a:pPr algn="ctr"/>
                      <a:r>
                        <a:rPr lang="en-US" sz="1800" b="0" i="0">
                          <a:latin typeface="Corbel" panose="020B0503020204020204" pitchFamily="34" charset="0"/>
                          <a:cs typeface="Arial" panose="020B0604020202020204" pitchFamily="34" charset="0"/>
                        </a:rPr>
                        <a:t>index</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err="1">
                          <a:latin typeface="Corbel" panose="020B0503020204020204" pitchFamily="34" charset="0"/>
                          <a:cs typeface="Arial" panose="020B0604020202020204" pitchFamily="34" charset="0"/>
                        </a:rPr>
                        <a:t>i</a:t>
                      </a:r>
                      <a:endParaRPr lang="en-US" sz="1800" b="0" i="0">
                        <a:latin typeface="Corbel" panose="020B0503020204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f(</a:t>
                      </a:r>
                      <a:r>
                        <a:rPr lang="en-US" sz="1800" b="0" i="0" err="1">
                          <a:latin typeface="Corbel" panose="020B0503020204020204" pitchFamily="34" charset="0"/>
                          <a:cs typeface="Arial" panose="020B0604020202020204" pitchFamily="34" charset="0"/>
                        </a:rPr>
                        <a:t>i</a:t>
                      </a:r>
                      <a:r>
                        <a:rPr lang="en-US" sz="1800" b="0" i="0">
                          <a:latin typeface="Corbel" panose="020B0503020204020204" pitchFamily="34"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1</a:t>
                      </a:r>
                      <a:r>
                        <a:rPr lang="en-US" sz="1800" b="0" i="0" baseline="30000">
                          <a:latin typeface="Corbel" panose="020B0503020204020204" pitchFamily="34" charset="0"/>
                          <a:cs typeface="Arial" panose="020B0604020202020204" pitchFamily="34" charset="0"/>
                        </a:rPr>
                        <a:t>st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1351085"/>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2</a:t>
                      </a:r>
                      <a:r>
                        <a:rPr lang="en-US" sz="1800" b="0" i="0" baseline="30000">
                          <a:solidFill>
                            <a:schemeClr val="tx1"/>
                          </a:solidFill>
                          <a:latin typeface="Corbel" panose="020B0503020204020204" pitchFamily="34" charset="0"/>
                          <a:cs typeface="Arial" panose="020B0604020202020204" pitchFamily="34" charset="0"/>
                        </a:rPr>
                        <a:t>nd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508754334"/>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3</a:t>
                      </a:r>
                      <a:r>
                        <a:rPr lang="en-US" sz="1800" b="0" i="0" baseline="30000">
                          <a:latin typeface="Corbel" panose="020B0503020204020204" pitchFamily="34" charset="0"/>
                          <a:cs typeface="Arial" panose="020B0604020202020204" pitchFamily="34" charset="0"/>
                        </a:rPr>
                        <a:t>rd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64916830"/>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4</a:t>
                      </a:r>
                      <a:r>
                        <a:rPr lang="en-US" sz="1800" b="0" i="0" baseline="30000">
                          <a:latin typeface="Corbel" panose="020B0503020204020204" pitchFamily="34" charset="0"/>
                          <a:cs typeface="Arial" panose="020B0604020202020204" pitchFamily="34" charset="0"/>
                        </a:rPr>
                        <a:t>th</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6069710"/>
                  </a:ext>
                </a:extLst>
              </a:tr>
            </a:tbl>
          </a:graphicData>
        </a:graphic>
      </p:graphicFrame>
      <p:graphicFrame>
        <p:nvGraphicFramePr>
          <p:cNvPr id="52" name="Table 275">
            <a:extLst>
              <a:ext uri="{FF2B5EF4-FFF2-40B4-BE49-F238E27FC236}">
                <a16:creationId xmlns:a16="http://schemas.microsoft.com/office/drawing/2014/main" id="{D03E7150-1EF3-DD7E-1AAE-429CCC880DF9}"/>
              </a:ext>
            </a:extLst>
          </p:cNvPr>
          <p:cNvGraphicFramePr>
            <a:graphicFrameLocks noGrp="1"/>
          </p:cNvGraphicFramePr>
          <p:nvPr/>
        </p:nvGraphicFramePr>
        <p:xfrm>
          <a:off x="419382" y="4801677"/>
          <a:ext cx="1863744" cy="384881"/>
        </p:xfrm>
        <a:graphic>
          <a:graphicData uri="http://schemas.openxmlformats.org/drawingml/2006/table">
            <a:tbl>
              <a:tblPr firstRow="1" bandRow="1">
                <a:tableStyleId>{5940675A-B579-460E-94D1-54222C63F5DA}</a:tableStyleId>
              </a:tblPr>
              <a:tblGrid>
                <a:gridCol w="465936">
                  <a:extLst>
                    <a:ext uri="{9D8B030D-6E8A-4147-A177-3AD203B41FA5}">
                      <a16:colId xmlns:a16="http://schemas.microsoft.com/office/drawing/2014/main" val="4227494446"/>
                    </a:ext>
                  </a:extLst>
                </a:gridCol>
                <a:gridCol w="465936">
                  <a:extLst>
                    <a:ext uri="{9D8B030D-6E8A-4147-A177-3AD203B41FA5}">
                      <a16:colId xmlns:a16="http://schemas.microsoft.com/office/drawing/2014/main" val="468283467"/>
                    </a:ext>
                  </a:extLst>
                </a:gridCol>
                <a:gridCol w="465936">
                  <a:extLst>
                    <a:ext uri="{9D8B030D-6E8A-4147-A177-3AD203B41FA5}">
                      <a16:colId xmlns:a16="http://schemas.microsoft.com/office/drawing/2014/main" val="3823604040"/>
                    </a:ext>
                  </a:extLst>
                </a:gridCol>
                <a:gridCol w="465936">
                  <a:extLst>
                    <a:ext uri="{9D8B030D-6E8A-4147-A177-3AD203B41FA5}">
                      <a16:colId xmlns:a16="http://schemas.microsoft.com/office/drawing/2014/main" val="3652080883"/>
                    </a:ext>
                  </a:extLst>
                </a:gridCol>
              </a:tblGrid>
              <a:tr h="384881">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54" name="TextBox 53">
            <a:extLst>
              <a:ext uri="{FF2B5EF4-FFF2-40B4-BE49-F238E27FC236}">
                <a16:creationId xmlns:a16="http://schemas.microsoft.com/office/drawing/2014/main" id="{0298F78F-23E2-99F4-79F3-CD12675CB412}"/>
              </a:ext>
            </a:extLst>
          </p:cNvPr>
          <p:cNvSpPr txBox="1"/>
          <p:nvPr/>
        </p:nvSpPr>
        <p:spPr>
          <a:xfrm>
            <a:off x="426103" y="4167177"/>
            <a:ext cx="1854538"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l</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ook</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u</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p </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able</a:t>
            </a:r>
          </a:p>
        </p:txBody>
      </p:sp>
      <p:sp>
        <p:nvSpPr>
          <p:cNvPr id="55" name="TextBox 54">
            <a:extLst>
              <a:ext uri="{FF2B5EF4-FFF2-40B4-BE49-F238E27FC236}">
                <a16:creationId xmlns:a16="http://schemas.microsoft.com/office/drawing/2014/main" id="{7195EE43-7896-3B0F-7D8D-A5EE61665E18}"/>
              </a:ext>
            </a:extLst>
          </p:cNvPr>
          <p:cNvSpPr txBox="1"/>
          <p:nvPr/>
        </p:nvSpPr>
        <p:spPr>
          <a:xfrm>
            <a:off x="328507" y="6078612"/>
            <a:ext cx="204201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output vector</a:t>
            </a:r>
          </a:p>
        </p:txBody>
      </p:sp>
      <p:graphicFrame>
        <p:nvGraphicFramePr>
          <p:cNvPr id="56" name="Table 275">
            <a:extLst>
              <a:ext uri="{FF2B5EF4-FFF2-40B4-BE49-F238E27FC236}">
                <a16:creationId xmlns:a16="http://schemas.microsoft.com/office/drawing/2014/main" id="{42AC9FCD-CC4B-AED2-A9FC-1476D069C04D}"/>
              </a:ext>
            </a:extLst>
          </p:cNvPr>
          <p:cNvGraphicFramePr>
            <a:graphicFrameLocks noGrp="1"/>
          </p:cNvGraphicFramePr>
          <p:nvPr/>
        </p:nvGraphicFramePr>
        <p:xfrm>
          <a:off x="419382" y="5745220"/>
          <a:ext cx="1863740" cy="384881"/>
        </p:xfrm>
        <a:graphic>
          <a:graphicData uri="http://schemas.openxmlformats.org/drawingml/2006/table">
            <a:tbl>
              <a:tblPr firstRow="1" bandRow="1">
                <a:tableStyleId>{5940675A-B579-460E-94D1-54222C63F5DA}</a:tableStyleId>
              </a:tblPr>
              <a:tblGrid>
                <a:gridCol w="465935">
                  <a:extLst>
                    <a:ext uri="{9D8B030D-6E8A-4147-A177-3AD203B41FA5}">
                      <a16:colId xmlns:a16="http://schemas.microsoft.com/office/drawing/2014/main" val="4227494446"/>
                    </a:ext>
                  </a:extLst>
                </a:gridCol>
                <a:gridCol w="465935">
                  <a:extLst>
                    <a:ext uri="{9D8B030D-6E8A-4147-A177-3AD203B41FA5}">
                      <a16:colId xmlns:a16="http://schemas.microsoft.com/office/drawing/2014/main" val="468283467"/>
                    </a:ext>
                  </a:extLst>
                </a:gridCol>
                <a:gridCol w="465935">
                  <a:extLst>
                    <a:ext uri="{9D8B030D-6E8A-4147-A177-3AD203B41FA5}">
                      <a16:colId xmlns:a16="http://schemas.microsoft.com/office/drawing/2014/main" val="3823604040"/>
                    </a:ext>
                  </a:extLst>
                </a:gridCol>
                <a:gridCol w="465935">
                  <a:extLst>
                    <a:ext uri="{9D8B030D-6E8A-4147-A177-3AD203B41FA5}">
                      <a16:colId xmlns:a16="http://schemas.microsoft.com/office/drawing/2014/main" val="3652080883"/>
                    </a:ext>
                  </a:extLst>
                </a:gridCol>
              </a:tblGrid>
              <a:tr h="384881">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64" name="TextBox 63">
            <a:extLst>
              <a:ext uri="{FF2B5EF4-FFF2-40B4-BE49-F238E27FC236}">
                <a16:creationId xmlns:a16="http://schemas.microsoft.com/office/drawing/2014/main" id="{77C6A9F9-CFD2-BFB6-5FD1-46212866E231}"/>
              </a:ext>
            </a:extLst>
          </p:cNvPr>
          <p:cNvSpPr txBox="1"/>
          <p:nvPr/>
        </p:nvSpPr>
        <p:spPr>
          <a:xfrm>
            <a:off x="-118226" y="766965"/>
            <a:ext cx="2944440"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LUT Query: </a:t>
            </a:r>
            <a:b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b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Return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1</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st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4</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th</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prstClr val="black"/>
                </a:solidFill>
                <a:effectLst/>
                <a:uLnTx/>
                <a:uFillTx/>
                <a:latin typeface="Corbel" panose="020B0503020204020204" pitchFamily="34" charset="0"/>
                <a:ea typeface="+mn-ea"/>
                <a:cs typeface="+mn-cs"/>
              </a:rPr>
              <a:t>prime numbers</a:t>
            </a:r>
          </a:p>
        </p:txBody>
      </p:sp>
      <p:sp>
        <p:nvSpPr>
          <p:cNvPr id="73" name="TextBox 72">
            <a:extLst>
              <a:ext uri="{FF2B5EF4-FFF2-40B4-BE49-F238E27FC236}">
                <a16:creationId xmlns:a16="http://schemas.microsoft.com/office/drawing/2014/main" id="{D7B72F86-2B91-59AA-47AC-78725EC01117}"/>
              </a:ext>
            </a:extLst>
          </p:cNvPr>
          <p:cNvSpPr txBox="1"/>
          <p:nvPr/>
        </p:nvSpPr>
        <p:spPr>
          <a:xfrm>
            <a:off x="3576104" y="5703683"/>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output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vector</a:t>
            </a:r>
          </a:p>
        </p:txBody>
      </p:sp>
      <p:sp>
        <p:nvSpPr>
          <p:cNvPr id="80" name="TextBox 79">
            <a:extLst>
              <a:ext uri="{FF2B5EF4-FFF2-40B4-BE49-F238E27FC236}">
                <a16:creationId xmlns:a16="http://schemas.microsoft.com/office/drawing/2014/main" id="{283E4029-EC6B-17CF-A76E-32088220A3F2}"/>
              </a:ext>
            </a:extLst>
          </p:cNvPr>
          <p:cNvSpPr txBox="1"/>
          <p:nvPr/>
        </p:nvSpPr>
        <p:spPr>
          <a:xfrm rot="5400000">
            <a:off x="5608648" y="3024316"/>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72C4"/>
                </a:solidFill>
                <a:effectLst/>
                <a:uLnTx/>
                <a:uFillTx/>
                <a:latin typeface="Corbel" panose="020B0503020204020204" pitchFamily="34" charset="0"/>
                <a:ea typeface="+mn-ea"/>
                <a:cs typeface="Arial" panose="020B0604020202020204" pitchFamily="34" charset="0"/>
              </a:rPr>
              <a:t>DRAM array</a:t>
            </a:r>
          </a:p>
        </p:txBody>
      </p:sp>
      <p:sp>
        <p:nvSpPr>
          <p:cNvPr id="82" name="Rectangle 81">
            <a:extLst>
              <a:ext uri="{FF2B5EF4-FFF2-40B4-BE49-F238E27FC236}">
                <a16:creationId xmlns:a16="http://schemas.microsoft.com/office/drawing/2014/main" id="{62BDDE6A-4739-7DE9-17E3-D3F0466696F8}"/>
              </a:ext>
            </a:extLst>
          </p:cNvPr>
          <p:cNvSpPr/>
          <p:nvPr/>
        </p:nvSpPr>
        <p:spPr>
          <a:xfrm>
            <a:off x="4935550" y="2400162"/>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mn-cs"/>
              </a:rPr>
              <a:t>0</a:t>
            </a:r>
          </a:p>
        </p:txBody>
      </p:sp>
      <p:sp>
        <p:nvSpPr>
          <p:cNvPr id="83" name="Rectangle 82">
            <a:extLst>
              <a:ext uri="{FF2B5EF4-FFF2-40B4-BE49-F238E27FC236}">
                <a16:creationId xmlns:a16="http://schemas.microsoft.com/office/drawing/2014/main" id="{0AB9FB35-61EA-83FA-E6A5-94C08C60E54A}"/>
              </a:ext>
            </a:extLst>
          </p:cNvPr>
          <p:cNvSpPr/>
          <p:nvPr/>
        </p:nvSpPr>
        <p:spPr>
          <a:xfrm>
            <a:off x="4935550" y="2766371"/>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1</a:t>
            </a:r>
          </a:p>
        </p:txBody>
      </p:sp>
      <p:sp>
        <p:nvSpPr>
          <p:cNvPr id="84" name="Rectangle 83">
            <a:extLst>
              <a:ext uri="{FF2B5EF4-FFF2-40B4-BE49-F238E27FC236}">
                <a16:creationId xmlns:a16="http://schemas.microsoft.com/office/drawing/2014/main" id="{FF1258C3-D9FB-0C18-2D3C-A98C5A7E0564}"/>
              </a:ext>
            </a:extLst>
          </p:cNvPr>
          <p:cNvSpPr/>
          <p:nvPr/>
        </p:nvSpPr>
        <p:spPr>
          <a:xfrm>
            <a:off x="4934718" y="3156622"/>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2</a:t>
            </a:r>
          </a:p>
        </p:txBody>
      </p:sp>
      <p:sp>
        <p:nvSpPr>
          <p:cNvPr id="85" name="Rectangle 84">
            <a:extLst>
              <a:ext uri="{FF2B5EF4-FFF2-40B4-BE49-F238E27FC236}">
                <a16:creationId xmlns:a16="http://schemas.microsoft.com/office/drawing/2014/main" id="{CF06D91A-016B-D11C-864D-895C394BB662}"/>
              </a:ext>
            </a:extLst>
          </p:cNvPr>
          <p:cNvSpPr/>
          <p:nvPr/>
        </p:nvSpPr>
        <p:spPr>
          <a:xfrm>
            <a:off x="4934491" y="3505647"/>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3</a:t>
            </a:r>
          </a:p>
        </p:txBody>
      </p:sp>
      <p:cxnSp>
        <p:nvCxnSpPr>
          <p:cNvPr id="87" name="Straight Arrow Connector 86">
            <a:extLst>
              <a:ext uri="{FF2B5EF4-FFF2-40B4-BE49-F238E27FC236}">
                <a16:creationId xmlns:a16="http://schemas.microsoft.com/office/drawing/2014/main" id="{3D9963A9-A5EA-04E1-3026-C8D6B5061355}"/>
              </a:ext>
            </a:extLst>
          </p:cNvPr>
          <p:cNvCxnSpPr>
            <a:cxnSpLocks/>
          </p:cNvCxnSpPr>
          <p:nvPr/>
        </p:nvCxnSpPr>
        <p:spPr>
          <a:xfrm>
            <a:off x="3366391" y="3251264"/>
            <a:ext cx="114882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0912C0E-F66C-CC78-E512-3C50625CE485}"/>
              </a:ext>
            </a:extLst>
          </p:cNvPr>
          <p:cNvSpPr txBox="1"/>
          <p:nvPr/>
        </p:nvSpPr>
        <p:spPr>
          <a:xfrm>
            <a:off x="2778847" y="2451714"/>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pLUTo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row sweep</a:t>
            </a:r>
          </a:p>
        </p:txBody>
      </p:sp>
      <p:graphicFrame>
        <p:nvGraphicFramePr>
          <p:cNvPr id="39" name="Table 275">
            <a:extLst>
              <a:ext uri="{FF2B5EF4-FFF2-40B4-BE49-F238E27FC236}">
                <a16:creationId xmlns:a16="http://schemas.microsoft.com/office/drawing/2014/main" id="{AE5A250C-6243-27C7-CB43-5BA2E4893154}"/>
              </a:ext>
            </a:extLst>
          </p:cNvPr>
          <p:cNvGraphicFramePr>
            <a:graphicFrameLocks noGrp="1"/>
          </p:cNvGraphicFramePr>
          <p:nvPr/>
        </p:nvGraphicFramePr>
        <p:xfrm>
          <a:off x="5290526" y="2456395"/>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graphicFrame>
        <p:nvGraphicFramePr>
          <p:cNvPr id="42" name="Table 275">
            <a:extLst>
              <a:ext uri="{FF2B5EF4-FFF2-40B4-BE49-F238E27FC236}">
                <a16:creationId xmlns:a16="http://schemas.microsoft.com/office/drawing/2014/main" id="{6425660E-7AFB-6CD3-6765-41F7B91849BF}"/>
              </a:ext>
            </a:extLst>
          </p:cNvPr>
          <p:cNvGraphicFramePr>
            <a:graphicFrameLocks noGrp="1"/>
          </p:cNvGraphicFramePr>
          <p:nvPr/>
        </p:nvGraphicFramePr>
        <p:xfrm>
          <a:off x="5296841" y="4590328"/>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sp>
        <p:nvSpPr>
          <p:cNvPr id="74" name="TextBox 73">
            <a:extLst>
              <a:ext uri="{FF2B5EF4-FFF2-40B4-BE49-F238E27FC236}">
                <a16:creationId xmlns:a16="http://schemas.microsoft.com/office/drawing/2014/main" id="{549E17C4-CCD6-4975-A244-6D40CDC6F814}"/>
              </a:ext>
            </a:extLst>
          </p:cNvPr>
          <p:cNvSpPr txBox="1"/>
          <p:nvPr/>
        </p:nvSpPr>
        <p:spPr>
          <a:xfrm>
            <a:off x="6088976" y="1531408"/>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C000"/>
                </a:solidFill>
                <a:effectLst/>
                <a:uLnTx/>
                <a:uFillTx/>
                <a:latin typeface="Corbel" panose="020B0503020204020204" pitchFamily="34" charset="0"/>
                <a:ea typeface="+mn-ea"/>
                <a:cs typeface="Arial" panose="020B0604020202020204" pitchFamily="34" charset="0"/>
              </a:rPr>
              <a:t>match logic</a:t>
            </a:r>
          </a:p>
        </p:txBody>
      </p:sp>
      <p:grpSp>
        <p:nvGrpSpPr>
          <p:cNvPr id="66" name="Group 65">
            <a:extLst>
              <a:ext uri="{FF2B5EF4-FFF2-40B4-BE49-F238E27FC236}">
                <a16:creationId xmlns:a16="http://schemas.microsoft.com/office/drawing/2014/main" id="{D6C37921-B06B-7C3D-B9D9-193D9BCC5483}"/>
              </a:ext>
            </a:extLst>
          </p:cNvPr>
          <p:cNvGrpSpPr/>
          <p:nvPr/>
        </p:nvGrpSpPr>
        <p:grpSpPr>
          <a:xfrm>
            <a:off x="6371580" y="626250"/>
            <a:ext cx="3649070" cy="1144287"/>
            <a:chOff x="6371580" y="626250"/>
            <a:chExt cx="3649070" cy="1144287"/>
          </a:xfrm>
        </p:grpSpPr>
        <p:sp>
          <p:nvSpPr>
            <p:cNvPr id="58" name="Rectangle 57">
              <a:extLst>
                <a:ext uri="{FF2B5EF4-FFF2-40B4-BE49-F238E27FC236}">
                  <a16:creationId xmlns:a16="http://schemas.microsoft.com/office/drawing/2014/main" id="{A14A0934-DAAA-4FF3-3FAA-A8B0F7F3110D}"/>
                </a:ext>
              </a:extLst>
            </p:cNvPr>
            <p:cNvSpPr/>
            <p:nvPr/>
          </p:nvSpPr>
          <p:spPr>
            <a:xfrm>
              <a:off x="7321711" y="629616"/>
              <a:ext cx="1741902" cy="923330"/>
            </a:xfrm>
            <a:prstGeom prst="rect">
              <a:avLst/>
            </a:prstGeom>
            <a:solidFill>
              <a:schemeClr val="accent4">
                <a:lumMod val="20000"/>
                <a:lumOff val="80000"/>
              </a:schemeClr>
            </a:solidFill>
            <a:ln w="76200">
              <a:solidFill>
                <a:schemeClr val="accent1"/>
              </a:solidFill>
            </a:ln>
          </p:spPr>
          <p:txBody>
            <a:bodyPr wrap="square"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472C4"/>
                </a:solidFill>
                <a:effectLst/>
                <a:uLnTx/>
                <a:uFillTx/>
                <a:latin typeface="Corbel" panose="020B0503020204020204" pitchFamily="34" charset="0"/>
                <a:ea typeface="+mn-ea"/>
                <a:cs typeface="+mn-cs"/>
              </a:endParaRPr>
            </a:p>
          </p:txBody>
        </p:sp>
        <p:grpSp>
          <p:nvGrpSpPr>
            <p:cNvPr id="63" name="Group 62">
              <a:extLst>
                <a:ext uri="{FF2B5EF4-FFF2-40B4-BE49-F238E27FC236}">
                  <a16:creationId xmlns:a16="http://schemas.microsoft.com/office/drawing/2014/main" id="{014E3DF3-21F7-7785-DBBE-3871E695E423}"/>
                </a:ext>
              </a:extLst>
            </p:cNvPr>
            <p:cNvGrpSpPr/>
            <p:nvPr/>
          </p:nvGrpSpPr>
          <p:grpSpPr>
            <a:xfrm>
              <a:off x="6371580" y="626250"/>
              <a:ext cx="3649070" cy="1144287"/>
              <a:chOff x="6371580" y="626250"/>
              <a:chExt cx="3649070" cy="1144287"/>
            </a:xfrm>
          </p:grpSpPr>
          <p:sp>
            <p:nvSpPr>
              <p:cNvPr id="49" name="TextBox 48">
                <a:extLst>
                  <a:ext uri="{FF2B5EF4-FFF2-40B4-BE49-F238E27FC236}">
                    <a16:creationId xmlns:a16="http://schemas.microsoft.com/office/drawing/2014/main" id="{EA86265D-E209-AA53-C94E-42A6B57CED0A}"/>
                  </a:ext>
                </a:extLst>
              </p:cNvPr>
              <p:cNvSpPr txBox="1"/>
              <p:nvPr/>
            </p:nvSpPr>
            <p:spPr>
              <a:xfrm>
                <a:off x="6371580" y="626250"/>
                <a:ext cx="364907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Accessing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the 2</a:t>
                </a:r>
                <a:r>
                  <a:rPr kumimoji="0" lang="en-US" sz="1800" b="1" i="0" u="none" strike="noStrike" kern="1200" cap="none" spc="0" normalizeH="0" baseline="30000" noProof="0">
                    <a:ln>
                      <a:noFill/>
                    </a:ln>
                    <a:solidFill>
                      <a:prstClr val="black"/>
                    </a:solidFill>
                    <a:effectLst/>
                    <a:uLnTx/>
                    <a:uFillTx/>
                    <a:latin typeface="Corbel" panose="020B0503020204020204" pitchFamily="34" charset="0"/>
                    <a:ea typeface="+mn-ea"/>
                    <a:cs typeface="Arial" panose="020B0604020202020204" pitchFamily="34" charset="0"/>
                  </a:rPr>
                  <a:t>nd</a:t>
                </a: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a:t>
                </a:r>
                <a:r>
                  <a:rPr kumimoji="0" lang="en-US" sz="1800" b="1" i="0" u="none" strike="noStrike" kern="1200" cap="none" spc="0" normalizeH="0" baseline="0" noProof="0">
                    <a:ln>
                      <a:noFill/>
                    </a:ln>
                    <a:solidFill>
                      <a:srgbClr val="1F52FF"/>
                    </a:solidFill>
                    <a:effectLst/>
                    <a:uLnTx/>
                    <a:uFillTx/>
                    <a:latin typeface="Corbel" panose="020B0503020204020204" pitchFamily="34" charset="0"/>
                    <a:ea typeface="+mn-ea"/>
                    <a:cs typeface="Arial" panose="020B0604020202020204" pitchFamily="34" charset="0"/>
                  </a:rPr>
                  <a:t>1</a:t>
                </a: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a:t>
                </a:r>
                <a:b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b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prime number?</a:t>
                </a:r>
              </a:p>
            </p:txBody>
          </p:sp>
          <p:cxnSp>
            <p:nvCxnSpPr>
              <p:cNvPr id="60" name="Elbow Connector 59">
                <a:extLst>
                  <a:ext uri="{FF2B5EF4-FFF2-40B4-BE49-F238E27FC236}">
                    <a16:creationId xmlns:a16="http://schemas.microsoft.com/office/drawing/2014/main" id="{B93AF1A0-923D-4D1B-D74D-C1E5DFBE3F52}"/>
                  </a:ext>
                </a:extLst>
              </p:cNvPr>
              <p:cNvCxnSpPr>
                <a:cxnSpLocks/>
              </p:cNvCxnSpPr>
              <p:nvPr/>
            </p:nvCxnSpPr>
            <p:spPr>
              <a:xfrm flipV="1">
                <a:off x="8557395" y="1591766"/>
                <a:ext cx="256493" cy="178771"/>
              </a:xfrm>
              <a:prstGeom prst="bentConnector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8" name="Rectangle 77">
            <a:extLst>
              <a:ext uri="{FF2B5EF4-FFF2-40B4-BE49-F238E27FC236}">
                <a16:creationId xmlns:a16="http://schemas.microsoft.com/office/drawing/2014/main" id="{441A6CDB-CB4C-E206-9714-12884FEBC51D}"/>
              </a:ext>
            </a:extLst>
          </p:cNvPr>
          <p:cNvSpPr/>
          <p:nvPr/>
        </p:nvSpPr>
        <p:spPr>
          <a:xfrm>
            <a:off x="5303133" y="1731771"/>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6" name="Rectangle 5">
            <a:extLst>
              <a:ext uri="{FF2B5EF4-FFF2-40B4-BE49-F238E27FC236}">
                <a16:creationId xmlns:a16="http://schemas.microsoft.com/office/drawing/2014/main" id="{A24D5187-9386-EE2D-06AA-276EFF556DC4}"/>
              </a:ext>
            </a:extLst>
          </p:cNvPr>
          <p:cNvSpPr>
            <a:spLocks/>
          </p:cNvSpPr>
          <p:nvPr/>
        </p:nvSpPr>
        <p:spPr>
          <a:xfrm>
            <a:off x="5304367" y="1734050"/>
            <a:ext cx="392400" cy="392400"/>
          </a:xfrm>
          <a:prstGeom prst="rect">
            <a:avLst/>
          </a:prstGeom>
          <a:solidFill>
            <a:schemeClr val="accent3">
              <a:lumMod val="20000"/>
              <a:lumOff val="80000"/>
            </a:scheme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𝘅</a:t>
            </a:r>
          </a:p>
        </p:txBody>
      </p:sp>
      <p:sp>
        <p:nvSpPr>
          <p:cNvPr id="71" name="TextBox 70" hidden="1">
            <a:extLst>
              <a:ext uri="{FF2B5EF4-FFF2-40B4-BE49-F238E27FC236}">
                <a16:creationId xmlns:a16="http://schemas.microsoft.com/office/drawing/2014/main" id="{96464DE5-8775-54F7-E800-368C864AD146}"/>
              </a:ext>
            </a:extLst>
          </p:cNvPr>
          <p:cNvSpPr txBox="1"/>
          <p:nvPr/>
        </p:nvSpPr>
        <p:spPr>
          <a:xfrm>
            <a:off x="3602360" y="807886"/>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sp>
        <p:nvSpPr>
          <p:cNvPr id="44" name="TextBox 43">
            <a:extLst>
              <a:ext uri="{FF2B5EF4-FFF2-40B4-BE49-F238E27FC236}">
                <a16:creationId xmlns:a16="http://schemas.microsoft.com/office/drawing/2014/main" id="{1151B43C-46E0-CC5E-4180-100AD8BB438E}"/>
              </a:ext>
            </a:extLst>
          </p:cNvPr>
          <p:cNvSpPr txBox="1"/>
          <p:nvPr/>
        </p:nvSpPr>
        <p:spPr>
          <a:xfrm>
            <a:off x="3603600" y="806400"/>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sp>
        <p:nvSpPr>
          <p:cNvPr id="51" name="TextBox 50">
            <a:extLst>
              <a:ext uri="{FF2B5EF4-FFF2-40B4-BE49-F238E27FC236}">
                <a16:creationId xmlns:a16="http://schemas.microsoft.com/office/drawing/2014/main" id="{83B925D6-BE08-6723-6900-D12382196456}"/>
              </a:ext>
            </a:extLst>
          </p:cNvPr>
          <p:cNvSpPr txBox="1"/>
          <p:nvPr/>
        </p:nvSpPr>
        <p:spPr>
          <a:xfrm>
            <a:off x="3811694" y="4612111"/>
            <a:ext cx="135233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3889F"/>
                </a:solidFill>
                <a:effectLst/>
                <a:uLnTx/>
                <a:uFillTx/>
                <a:latin typeface="Corbel" panose="020B0503020204020204" pitchFamily="34" charset="0"/>
                <a:ea typeface="+mn-ea"/>
                <a:cs typeface="Arial" panose="020B0604020202020204" pitchFamily="34" charset="0"/>
              </a:rPr>
              <a:t>row buffer</a:t>
            </a:r>
          </a:p>
        </p:txBody>
      </p:sp>
      <p:cxnSp>
        <p:nvCxnSpPr>
          <p:cNvPr id="57" name="Elbow Connector 56">
            <a:extLst>
              <a:ext uri="{FF2B5EF4-FFF2-40B4-BE49-F238E27FC236}">
                <a16:creationId xmlns:a16="http://schemas.microsoft.com/office/drawing/2014/main" id="{1EA33177-B2B8-6F5A-804D-B355F27F639A}"/>
              </a:ext>
            </a:extLst>
          </p:cNvPr>
          <p:cNvCxnSpPr>
            <a:cxnSpLocks/>
          </p:cNvCxnSpPr>
          <p:nvPr/>
        </p:nvCxnSpPr>
        <p:spPr>
          <a:xfrm rot="5400000" flipH="1" flipV="1">
            <a:off x="4745177" y="1952206"/>
            <a:ext cx="470099" cy="420004"/>
          </a:xfrm>
          <a:prstGeom prst="bentConnector2">
            <a:avLst/>
          </a:prstGeom>
          <a:ln w="38100">
            <a:solidFill>
              <a:srgbClr val="C00000"/>
            </a:solidFill>
            <a:prstDash val="sysDot"/>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0800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62">
            <a:extLst>
              <a:ext uri="{FF2B5EF4-FFF2-40B4-BE49-F238E27FC236}">
                <a16:creationId xmlns:a16="http://schemas.microsoft.com/office/drawing/2014/main" id="{89C1CC0F-521D-7468-5B21-5D065B5C0AAC}"/>
              </a:ext>
            </a:extLst>
          </p:cNvPr>
          <p:cNvCxnSpPr>
            <a:cxnSpLocks/>
          </p:cNvCxnSpPr>
          <p:nvPr/>
        </p:nvCxnSpPr>
        <p:spPr>
          <a:xfrm rot="5400000" flipH="1">
            <a:off x="5043785" y="2512001"/>
            <a:ext cx="3963" cy="274320"/>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sp>
        <p:nvSpPr>
          <p:cNvPr id="70" name="Rectangle 69">
            <a:extLst>
              <a:ext uri="{FF2B5EF4-FFF2-40B4-BE49-F238E27FC236}">
                <a16:creationId xmlns:a16="http://schemas.microsoft.com/office/drawing/2014/main" id="{4F87D1AE-C9E8-030A-A3DD-CE41E1CA8BC8}"/>
              </a:ext>
            </a:extLst>
          </p:cNvPr>
          <p:cNvSpPr/>
          <p:nvPr/>
        </p:nvSpPr>
        <p:spPr>
          <a:xfrm>
            <a:off x="0" y="629616"/>
            <a:ext cx="2716306" cy="5826540"/>
          </a:xfrm>
          <a:prstGeom prst="rect">
            <a:avLst/>
          </a:prstGeom>
          <a:solidFill>
            <a:srgbClr val="FFFD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ounded Rectangle 64">
            <a:extLst>
              <a:ext uri="{FF2B5EF4-FFF2-40B4-BE49-F238E27FC236}">
                <a16:creationId xmlns:a16="http://schemas.microsoft.com/office/drawing/2014/main" id="{8FFE4315-EE8D-144A-008D-8DCDDE3CFCC3}"/>
              </a:ext>
            </a:extLst>
          </p:cNvPr>
          <p:cNvSpPr/>
          <p:nvPr/>
        </p:nvSpPr>
        <p:spPr>
          <a:xfrm>
            <a:off x="96426" y="736537"/>
            <a:ext cx="2519027" cy="107971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4F55892D-F829-1FC6-94CF-7204C63F8EB6}"/>
              </a:ext>
            </a:extLst>
          </p:cNvPr>
          <p:cNvCxnSpPr>
            <a:cxnSpLocks/>
          </p:cNvCxnSpPr>
          <p:nvPr/>
        </p:nvCxnSpPr>
        <p:spPr>
          <a:xfrm rot="5400000" flipH="1">
            <a:off x="5043784" y="3295028"/>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E65ADB8B-E7D5-CC71-7D28-06DEDEE97FE9}"/>
              </a:ext>
            </a:extLst>
          </p:cNvPr>
          <p:cNvCxnSpPr>
            <a:cxnSpLocks/>
          </p:cNvCxnSpPr>
          <p:nvPr/>
        </p:nvCxnSpPr>
        <p:spPr>
          <a:xfrm rot="5400000" flipH="1">
            <a:off x="5043784" y="36739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3" name="Title 1" descr=" 6">
            <a:extLst>
              <a:ext uri="{FF2B5EF4-FFF2-40B4-BE49-F238E27FC236}">
                <a16:creationId xmlns:a16="http://schemas.microsoft.com/office/drawing/2014/main" id="{225FE3A3-6745-502D-7F59-15867750339D}"/>
              </a:ext>
            </a:extLst>
          </p:cNvPr>
          <p:cNvSpPr txBox="1">
            <a:spLocks/>
          </p:cNvSpPr>
          <p:nvPr/>
        </p:nvSpPr>
        <p:spPr>
          <a:xfrm>
            <a:off x="178177" y="0"/>
            <a:ext cx="8787647" cy="704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orbel" panose="020B0503020204020204" pitchFamily="34" charset="0"/>
                <a:ea typeface="+mj-ea"/>
                <a:cs typeface="+mj-cs"/>
              </a:rPr>
              <a:t>In-DRAM pLUTo LUT Query: Step 1</a:t>
            </a:r>
          </a:p>
        </p:txBody>
      </p:sp>
      <p:sp>
        <p:nvSpPr>
          <p:cNvPr id="7" name="Slide Number Placeholder 6">
            <a:extLst>
              <a:ext uri="{FF2B5EF4-FFF2-40B4-BE49-F238E27FC236}">
                <a16:creationId xmlns:a16="http://schemas.microsoft.com/office/drawing/2014/main" id="{BFC4D882-EE1D-5CC0-E0E4-710C3B18C93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EAB76D-489F-BC47-AE8A-9A4958F60173}" type="slidenum">
              <a:rPr kumimoji="0" lang="en-CH" sz="1400" b="0" i="0" u="none" strike="noStrike" kern="1200" cap="none" spc="0" normalizeH="0" baseline="0" noProof="0" smtClean="0">
                <a:ln>
                  <a:noFill/>
                </a:ln>
                <a:solidFill>
                  <a:prstClr val="white">
                    <a:lumMod val="65000"/>
                  </a:prstClr>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CH" sz="1400" b="0" i="0" u="none" strike="noStrike" kern="1200" cap="none" spc="0" normalizeH="0" baseline="0" noProof="0">
              <a:ln>
                <a:noFill/>
              </a:ln>
              <a:solidFill>
                <a:prstClr val="white">
                  <a:lumMod val="65000"/>
                </a:prstClr>
              </a:solidFill>
              <a:effectLst/>
              <a:uLnTx/>
              <a:uFillTx/>
              <a:latin typeface="Corbel" panose="020B0503020204020204" pitchFamily="34" charset="0"/>
              <a:ea typeface="+mn-ea"/>
              <a:cs typeface="+mn-cs"/>
            </a:endParaRPr>
          </a:p>
        </p:txBody>
      </p:sp>
      <p:cxnSp>
        <p:nvCxnSpPr>
          <p:cNvPr id="4" name="Straight Connector 3">
            <a:extLst>
              <a:ext uri="{FF2B5EF4-FFF2-40B4-BE49-F238E27FC236}">
                <a16:creationId xmlns:a16="http://schemas.microsoft.com/office/drawing/2014/main" id="{193B17EE-D4CE-E933-0A10-8DE0F4AE053C}"/>
              </a:ext>
            </a:extLst>
          </p:cNvPr>
          <p:cNvCxnSpPr>
            <a:cxnSpLocks/>
          </p:cNvCxnSpPr>
          <p:nvPr/>
        </p:nvCxnSpPr>
        <p:spPr>
          <a:xfrm>
            <a:off x="5515720" y="4182844"/>
            <a:ext cx="0" cy="325603"/>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DF1F5B15-D6F8-544E-2EC6-234CE9693377}"/>
              </a:ext>
            </a:extLst>
          </p:cNvPr>
          <p:cNvCxnSpPr>
            <a:cxnSpLocks/>
          </p:cNvCxnSpPr>
          <p:nvPr/>
        </p:nvCxnSpPr>
        <p:spPr>
          <a:xfrm>
            <a:off x="5965170" y="4182844"/>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BBD8907C-D053-3E28-0A5B-1508DA6E7B16}"/>
              </a:ext>
            </a:extLst>
          </p:cNvPr>
          <p:cNvCxnSpPr>
            <a:cxnSpLocks/>
          </p:cNvCxnSpPr>
          <p:nvPr/>
        </p:nvCxnSpPr>
        <p:spPr>
          <a:xfrm>
            <a:off x="6414620" y="4182805"/>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204CBF14-CE3C-D0AF-0904-EB85AA35F9B3}"/>
              </a:ext>
            </a:extLst>
          </p:cNvPr>
          <p:cNvCxnSpPr>
            <a:cxnSpLocks/>
          </p:cNvCxnSpPr>
          <p:nvPr/>
        </p:nvCxnSpPr>
        <p:spPr>
          <a:xfrm>
            <a:off x="6864069" y="4175499"/>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sp>
        <p:nvSpPr>
          <p:cNvPr id="11" name="Rounded Rectangle 10">
            <a:extLst>
              <a:ext uri="{FF2B5EF4-FFF2-40B4-BE49-F238E27FC236}">
                <a16:creationId xmlns:a16="http://schemas.microsoft.com/office/drawing/2014/main" id="{6504418D-A90C-D6E7-1C54-18A1A7C9A1D0}"/>
              </a:ext>
            </a:extLst>
          </p:cNvPr>
          <p:cNvSpPr/>
          <p:nvPr/>
        </p:nvSpPr>
        <p:spPr>
          <a:xfrm>
            <a:off x="5192143" y="2334911"/>
            <a:ext cx="2028915" cy="1840762"/>
          </a:xfrm>
          <a:prstGeom prst="roundRect">
            <a:avLst>
              <a:gd name="adj" fmla="val 1622"/>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2500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12" name="Table 275">
            <a:extLst>
              <a:ext uri="{FF2B5EF4-FFF2-40B4-BE49-F238E27FC236}">
                <a16:creationId xmlns:a16="http://schemas.microsoft.com/office/drawing/2014/main" id="{76354472-B820-C436-4D54-CDDC66664919}"/>
              </a:ext>
            </a:extLst>
          </p:cNvPr>
          <p:cNvGraphicFramePr>
            <a:graphicFrameLocks noGrp="1"/>
          </p:cNvGraphicFramePr>
          <p:nvPr/>
        </p:nvGraphicFramePr>
        <p:xfrm>
          <a:off x="5292522" y="2459192"/>
          <a:ext cx="1800000" cy="1584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396000">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396000">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1351085"/>
                  </a:ext>
                </a:extLst>
              </a:tr>
              <a:tr h="396000">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04728428"/>
                  </a:ext>
                </a:extLst>
              </a:tr>
            </a:tbl>
          </a:graphicData>
        </a:graphic>
      </p:graphicFrame>
      <p:sp>
        <p:nvSpPr>
          <p:cNvPr id="13" name="Rounded Rectangle 12">
            <a:extLst>
              <a:ext uri="{FF2B5EF4-FFF2-40B4-BE49-F238E27FC236}">
                <a16:creationId xmlns:a16="http://schemas.microsoft.com/office/drawing/2014/main" id="{D69C4F41-50ED-CF54-644A-2ED316781EF1}"/>
              </a:ext>
            </a:extLst>
          </p:cNvPr>
          <p:cNvSpPr/>
          <p:nvPr/>
        </p:nvSpPr>
        <p:spPr>
          <a:xfrm rot="5400000">
            <a:off x="5898769" y="3790738"/>
            <a:ext cx="582102" cy="2028912"/>
          </a:xfrm>
          <a:prstGeom prst="roundRect">
            <a:avLst/>
          </a:prstGeom>
          <a:pattFill prst="wdUpDiag">
            <a:fgClr>
              <a:srgbClr val="BBAECA"/>
            </a:fgClr>
            <a:bgClr>
              <a:srgbClr val="DFCFF0"/>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pSp>
        <p:nvGrpSpPr>
          <p:cNvPr id="16" name="Group 15">
            <a:extLst>
              <a:ext uri="{FF2B5EF4-FFF2-40B4-BE49-F238E27FC236}">
                <a16:creationId xmlns:a16="http://schemas.microsoft.com/office/drawing/2014/main" id="{5B03AEA4-1D6D-2A02-F28E-1BE0E4D10B9C}"/>
              </a:ext>
            </a:extLst>
          </p:cNvPr>
          <p:cNvGrpSpPr/>
          <p:nvPr/>
        </p:nvGrpSpPr>
        <p:grpSpPr>
          <a:xfrm>
            <a:off x="5408073" y="5120617"/>
            <a:ext cx="173332" cy="648969"/>
            <a:chOff x="2521758" y="3054797"/>
            <a:chExt cx="64008" cy="188069"/>
          </a:xfrm>
        </p:grpSpPr>
        <p:cxnSp>
          <p:nvCxnSpPr>
            <p:cNvPr id="29" name="Straight Connector 28">
              <a:extLst>
                <a:ext uri="{FF2B5EF4-FFF2-40B4-BE49-F238E27FC236}">
                  <a16:creationId xmlns:a16="http://schemas.microsoft.com/office/drawing/2014/main" id="{56411DE6-322D-76E3-294D-9E5A2FA79FF8}"/>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6001E9C3-356E-AE87-FFA4-05FFDFC51AF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6291C3A9-C7BF-6832-8EBF-7A977669D976}"/>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7" name="Group 16">
            <a:extLst>
              <a:ext uri="{FF2B5EF4-FFF2-40B4-BE49-F238E27FC236}">
                <a16:creationId xmlns:a16="http://schemas.microsoft.com/office/drawing/2014/main" id="{FDD767DD-4EAE-2CA4-A7CE-A5CF80FEF08C}"/>
              </a:ext>
            </a:extLst>
          </p:cNvPr>
          <p:cNvGrpSpPr/>
          <p:nvPr/>
        </p:nvGrpSpPr>
        <p:grpSpPr>
          <a:xfrm>
            <a:off x="5837030" y="5109582"/>
            <a:ext cx="173332" cy="648969"/>
            <a:chOff x="2521758" y="3054797"/>
            <a:chExt cx="64008" cy="188069"/>
          </a:xfrm>
        </p:grpSpPr>
        <p:cxnSp>
          <p:nvCxnSpPr>
            <p:cNvPr id="26" name="Straight Connector 25">
              <a:extLst>
                <a:ext uri="{FF2B5EF4-FFF2-40B4-BE49-F238E27FC236}">
                  <a16:creationId xmlns:a16="http://schemas.microsoft.com/office/drawing/2014/main" id="{E2764FA7-945D-6ACC-4476-AB0E702C8F95}"/>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7" name="Straight Connector 26">
              <a:extLst>
                <a:ext uri="{FF2B5EF4-FFF2-40B4-BE49-F238E27FC236}">
                  <a16:creationId xmlns:a16="http://schemas.microsoft.com/office/drawing/2014/main" id="{9DA23700-D9EA-5D46-34FC-D8C81067954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8" name="Straight Connector 27">
              <a:extLst>
                <a:ext uri="{FF2B5EF4-FFF2-40B4-BE49-F238E27FC236}">
                  <a16:creationId xmlns:a16="http://schemas.microsoft.com/office/drawing/2014/main" id="{65F5F5EB-C469-F183-795C-3CF3D5200AE9}"/>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8" name="Group 17">
            <a:extLst>
              <a:ext uri="{FF2B5EF4-FFF2-40B4-BE49-F238E27FC236}">
                <a16:creationId xmlns:a16="http://schemas.microsoft.com/office/drawing/2014/main" id="{5C2F244F-AD02-F297-C498-C497F46F443E}"/>
              </a:ext>
            </a:extLst>
          </p:cNvPr>
          <p:cNvGrpSpPr/>
          <p:nvPr/>
        </p:nvGrpSpPr>
        <p:grpSpPr>
          <a:xfrm>
            <a:off x="6248380" y="5108314"/>
            <a:ext cx="173332" cy="648969"/>
            <a:chOff x="2521758" y="3054797"/>
            <a:chExt cx="64008" cy="188069"/>
          </a:xfrm>
        </p:grpSpPr>
        <p:cxnSp>
          <p:nvCxnSpPr>
            <p:cNvPr id="23" name="Straight Connector 22">
              <a:extLst>
                <a:ext uri="{FF2B5EF4-FFF2-40B4-BE49-F238E27FC236}">
                  <a16:creationId xmlns:a16="http://schemas.microsoft.com/office/drawing/2014/main" id="{9F9C2302-8BFC-2113-6E2C-ACFF464016E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7FE804DF-ACC9-5681-9141-E12E98F04E3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011A845C-4B36-622D-79D2-2EEC712480E0}"/>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9" name="Group 18">
            <a:extLst>
              <a:ext uri="{FF2B5EF4-FFF2-40B4-BE49-F238E27FC236}">
                <a16:creationId xmlns:a16="http://schemas.microsoft.com/office/drawing/2014/main" id="{D60879E2-DF9F-933F-7EBD-BAA733433234}"/>
              </a:ext>
            </a:extLst>
          </p:cNvPr>
          <p:cNvGrpSpPr/>
          <p:nvPr/>
        </p:nvGrpSpPr>
        <p:grpSpPr>
          <a:xfrm>
            <a:off x="6672336" y="5120617"/>
            <a:ext cx="173332" cy="648969"/>
            <a:chOff x="2521758" y="3054797"/>
            <a:chExt cx="64008" cy="188069"/>
          </a:xfrm>
        </p:grpSpPr>
        <p:cxnSp>
          <p:nvCxnSpPr>
            <p:cNvPr id="20" name="Straight Connector 19">
              <a:extLst>
                <a:ext uri="{FF2B5EF4-FFF2-40B4-BE49-F238E27FC236}">
                  <a16:creationId xmlns:a16="http://schemas.microsoft.com/office/drawing/2014/main" id="{98070522-1F0D-F9D0-1868-64E7D1BD153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1" name="Straight Connector 20">
              <a:extLst>
                <a:ext uri="{FF2B5EF4-FFF2-40B4-BE49-F238E27FC236}">
                  <a16:creationId xmlns:a16="http://schemas.microsoft.com/office/drawing/2014/main" id="{A7BC7AE7-4BBB-BD85-E12B-FD544420F3F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8B1EFA1E-657A-E290-1E60-D94A0BF19A73}"/>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sp>
        <p:nvSpPr>
          <p:cNvPr id="33" name="Rounded Rectangle 32">
            <a:extLst>
              <a:ext uri="{FF2B5EF4-FFF2-40B4-BE49-F238E27FC236}">
                <a16:creationId xmlns:a16="http://schemas.microsoft.com/office/drawing/2014/main" id="{0C60ECAA-E984-0339-82FC-E5B0B4C5608E}"/>
              </a:ext>
            </a:extLst>
          </p:cNvPr>
          <p:cNvSpPr/>
          <p:nvPr/>
        </p:nvSpPr>
        <p:spPr>
          <a:xfrm rot="5400000">
            <a:off x="5897652" y="5047299"/>
            <a:ext cx="584335" cy="2028912"/>
          </a:xfrm>
          <a:prstGeom prst="round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4" name="Table 275">
            <a:extLst>
              <a:ext uri="{FF2B5EF4-FFF2-40B4-BE49-F238E27FC236}">
                <a16:creationId xmlns:a16="http://schemas.microsoft.com/office/drawing/2014/main" id="{91C1B412-F7C0-9BF4-466A-716D27FABB97}"/>
              </a:ext>
            </a:extLst>
          </p:cNvPr>
          <p:cNvGraphicFramePr>
            <a:graphicFrameLocks noGrp="1"/>
          </p:cNvGraphicFramePr>
          <p:nvPr/>
        </p:nvGraphicFramePr>
        <p:xfrm>
          <a:off x="5292522" y="4591707"/>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35" name="Rounded Rectangle 34">
            <a:extLst>
              <a:ext uri="{FF2B5EF4-FFF2-40B4-BE49-F238E27FC236}">
                <a16:creationId xmlns:a16="http://schemas.microsoft.com/office/drawing/2014/main" id="{5853E33A-0C10-F411-BD05-35B1A76C00B3}"/>
              </a:ext>
            </a:extLst>
          </p:cNvPr>
          <p:cNvSpPr/>
          <p:nvPr/>
        </p:nvSpPr>
        <p:spPr>
          <a:xfrm rot="5400000">
            <a:off x="5909541" y="170856"/>
            <a:ext cx="579239" cy="2014040"/>
          </a:xfrm>
          <a:prstGeom prst="roundRect">
            <a:avLst/>
          </a:prstGeom>
          <a:solidFill>
            <a:srgbClr val="E4D9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6" name="Table 275">
            <a:extLst>
              <a:ext uri="{FF2B5EF4-FFF2-40B4-BE49-F238E27FC236}">
                <a16:creationId xmlns:a16="http://schemas.microsoft.com/office/drawing/2014/main" id="{28DFCE45-3B33-AE43-69DA-C1AF5E3FC3E2}"/>
              </a:ext>
            </a:extLst>
          </p:cNvPr>
          <p:cNvGraphicFramePr>
            <a:graphicFrameLocks noGrp="1"/>
          </p:cNvGraphicFramePr>
          <p:nvPr/>
        </p:nvGraphicFramePr>
        <p:xfrm>
          <a:off x="5301890" y="994064"/>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0</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cxnSp>
        <p:nvCxnSpPr>
          <p:cNvPr id="37" name="Elbow Connector 36">
            <a:extLst>
              <a:ext uri="{FF2B5EF4-FFF2-40B4-BE49-F238E27FC236}">
                <a16:creationId xmlns:a16="http://schemas.microsoft.com/office/drawing/2014/main" id="{8F539379-865B-D64A-C423-25BD1E83EAE5}"/>
              </a:ext>
            </a:extLst>
          </p:cNvPr>
          <p:cNvCxnSpPr>
            <a:cxnSpLocks/>
          </p:cNvCxnSpPr>
          <p:nvPr/>
        </p:nvCxnSpPr>
        <p:spPr>
          <a:xfrm rot="10800000" flipH="1" flipV="1">
            <a:off x="7211141" y="1924870"/>
            <a:ext cx="4" cy="3566160"/>
          </a:xfrm>
          <a:prstGeom prst="bentConnector3">
            <a:avLst>
              <a:gd name="adj1" fmla="val 12220150000"/>
            </a:avLst>
          </a:prstGeom>
          <a:ln w="38100">
            <a:solidFill>
              <a:schemeClr val="accent4"/>
            </a:solidFill>
            <a:prstDash val="sysDot"/>
            <a:tailEnd type="triangle" w="med" len="sm"/>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5EA5FF2D-CA4D-044D-5240-D82BF10A85FD}"/>
              </a:ext>
            </a:extLst>
          </p:cNvPr>
          <p:cNvSpPr/>
          <p:nvPr/>
        </p:nvSpPr>
        <p:spPr>
          <a:xfrm rot="5400000">
            <a:off x="5907630" y="920136"/>
            <a:ext cx="579240" cy="2014044"/>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cxnSp>
        <p:nvCxnSpPr>
          <p:cNvPr id="46" name="Straight Connector 45">
            <a:extLst>
              <a:ext uri="{FF2B5EF4-FFF2-40B4-BE49-F238E27FC236}">
                <a16:creationId xmlns:a16="http://schemas.microsoft.com/office/drawing/2014/main" id="{A3BF5155-D76B-0F51-84F0-F9C02F239946}"/>
              </a:ext>
            </a:extLst>
          </p:cNvPr>
          <p:cNvCxnSpPr>
            <a:cxnSpLocks/>
          </p:cNvCxnSpPr>
          <p:nvPr/>
        </p:nvCxnSpPr>
        <p:spPr>
          <a:xfrm rot="5400000" flipH="1">
            <a:off x="5043785" y="28981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48" name="Rounded Rectangle 47">
            <a:extLst>
              <a:ext uri="{FF2B5EF4-FFF2-40B4-BE49-F238E27FC236}">
                <a16:creationId xmlns:a16="http://schemas.microsoft.com/office/drawing/2014/main" id="{8376977C-3282-EAB6-98E7-B196ED4F6F12}"/>
              </a:ext>
            </a:extLst>
          </p:cNvPr>
          <p:cNvSpPr/>
          <p:nvPr/>
        </p:nvSpPr>
        <p:spPr>
          <a:xfrm rot="16200000">
            <a:off x="3943110" y="3070211"/>
            <a:ext cx="1654227" cy="308319"/>
          </a:xfrm>
          <a:prstGeom prst="roundRect">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cxnSp>
        <p:nvCxnSpPr>
          <p:cNvPr id="40" name="Straight Arrow Connector 39">
            <a:extLst>
              <a:ext uri="{FF2B5EF4-FFF2-40B4-BE49-F238E27FC236}">
                <a16:creationId xmlns:a16="http://schemas.microsoft.com/office/drawing/2014/main" id="{29BE35DF-E2E1-9179-05DF-E58F667CD1C6}"/>
              </a:ext>
            </a:extLst>
          </p:cNvPr>
          <p:cNvCxnSpPr>
            <a:cxnSpLocks/>
          </p:cNvCxnSpPr>
          <p:nvPr/>
        </p:nvCxnSpPr>
        <p:spPr>
          <a:xfrm>
            <a:off x="68699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63874F1-B1FE-6D5F-7855-22E1EE847861}"/>
              </a:ext>
            </a:extLst>
          </p:cNvPr>
          <p:cNvCxnSpPr>
            <a:cxnSpLocks/>
          </p:cNvCxnSpPr>
          <p:nvPr/>
        </p:nvCxnSpPr>
        <p:spPr>
          <a:xfrm>
            <a:off x="64258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9333CE1-7BE6-2786-C4D3-1E02C6E6158E}"/>
              </a:ext>
            </a:extLst>
          </p:cNvPr>
          <p:cNvCxnSpPr>
            <a:cxnSpLocks/>
          </p:cNvCxnSpPr>
          <p:nvPr/>
        </p:nvCxnSpPr>
        <p:spPr>
          <a:xfrm>
            <a:off x="59682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4D7EFB3-2A69-80D9-0B83-2890B46C68C1}"/>
              </a:ext>
            </a:extLst>
          </p:cNvPr>
          <p:cNvCxnSpPr>
            <a:cxnSpLocks/>
          </p:cNvCxnSpPr>
          <p:nvPr/>
        </p:nvCxnSpPr>
        <p:spPr>
          <a:xfrm>
            <a:off x="55241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2" name="Table 275">
            <a:extLst>
              <a:ext uri="{FF2B5EF4-FFF2-40B4-BE49-F238E27FC236}">
                <a16:creationId xmlns:a16="http://schemas.microsoft.com/office/drawing/2014/main" id="{F33BC4AD-3B1B-2EF3-C96B-80CD4D672F26}"/>
              </a:ext>
            </a:extLst>
          </p:cNvPr>
          <p:cNvGraphicFramePr>
            <a:graphicFrameLocks noGrp="1"/>
          </p:cNvGraphicFramePr>
          <p:nvPr/>
        </p:nvGraphicFramePr>
        <p:xfrm>
          <a:off x="5289835" y="5836646"/>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15" name="Rectangle 14">
            <a:extLst>
              <a:ext uri="{FF2B5EF4-FFF2-40B4-BE49-F238E27FC236}">
                <a16:creationId xmlns:a16="http://schemas.microsoft.com/office/drawing/2014/main" id="{8F0AB727-4535-4F51-A029-2FF715B1BB4F}"/>
              </a:ext>
            </a:extLst>
          </p:cNvPr>
          <p:cNvSpPr/>
          <p:nvPr/>
        </p:nvSpPr>
        <p:spPr>
          <a:xfrm>
            <a:off x="5770841"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30" name="Rectangle 29">
            <a:extLst>
              <a:ext uri="{FF2B5EF4-FFF2-40B4-BE49-F238E27FC236}">
                <a16:creationId xmlns:a16="http://schemas.microsoft.com/office/drawing/2014/main" id="{58E8DFCC-D41E-B4DC-0E11-DDBA39AF97F5}"/>
              </a:ext>
            </a:extLst>
          </p:cNvPr>
          <p:cNvSpPr/>
          <p:nvPr/>
        </p:nvSpPr>
        <p:spPr>
          <a:xfrm>
            <a:off x="6237315"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38" name="Rectangle 37">
            <a:extLst>
              <a:ext uri="{FF2B5EF4-FFF2-40B4-BE49-F238E27FC236}">
                <a16:creationId xmlns:a16="http://schemas.microsoft.com/office/drawing/2014/main" id="{6606B0FB-9FD3-1633-090F-A442DDBC5782}"/>
              </a:ext>
            </a:extLst>
          </p:cNvPr>
          <p:cNvSpPr/>
          <p:nvPr/>
        </p:nvSpPr>
        <p:spPr>
          <a:xfrm>
            <a:off x="6703788"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47" name="TextBox 46">
            <a:extLst>
              <a:ext uri="{FF2B5EF4-FFF2-40B4-BE49-F238E27FC236}">
                <a16:creationId xmlns:a16="http://schemas.microsoft.com/office/drawing/2014/main" id="{48209F93-C678-77FE-0741-880FAEA05260}"/>
              </a:ext>
            </a:extLst>
          </p:cNvPr>
          <p:cNvSpPr txBox="1"/>
          <p:nvPr/>
        </p:nvSpPr>
        <p:spPr>
          <a:xfrm>
            <a:off x="234762" y="5148517"/>
            <a:ext cx="2245127"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input vector</a:t>
            </a:r>
          </a:p>
        </p:txBody>
      </p:sp>
      <p:graphicFrame>
        <p:nvGraphicFramePr>
          <p:cNvPr id="50" name="Table 275">
            <a:extLst>
              <a:ext uri="{FF2B5EF4-FFF2-40B4-BE49-F238E27FC236}">
                <a16:creationId xmlns:a16="http://schemas.microsoft.com/office/drawing/2014/main" id="{F4FAEFC2-F020-2F17-D28B-888C8568909C}"/>
              </a:ext>
            </a:extLst>
          </p:cNvPr>
          <p:cNvGraphicFramePr>
            <a:graphicFrameLocks noGrp="1"/>
          </p:cNvGraphicFramePr>
          <p:nvPr/>
        </p:nvGraphicFramePr>
        <p:xfrm>
          <a:off x="426103" y="2000679"/>
          <a:ext cx="1854538" cy="2194560"/>
        </p:xfrm>
        <a:graphic>
          <a:graphicData uri="http://schemas.openxmlformats.org/drawingml/2006/table">
            <a:tbl>
              <a:tblPr firstRow="1" bandRow="1">
                <a:tableStyleId>{5940675A-B579-460E-94D1-54222C63F5DA}</a:tableStyleId>
              </a:tblPr>
              <a:tblGrid>
                <a:gridCol w="560388">
                  <a:extLst>
                    <a:ext uri="{9D8B030D-6E8A-4147-A177-3AD203B41FA5}">
                      <a16:colId xmlns:a16="http://schemas.microsoft.com/office/drawing/2014/main" val="1193322599"/>
                    </a:ext>
                  </a:extLst>
                </a:gridCol>
                <a:gridCol w="816943">
                  <a:extLst>
                    <a:ext uri="{9D8B030D-6E8A-4147-A177-3AD203B41FA5}">
                      <a16:colId xmlns:a16="http://schemas.microsoft.com/office/drawing/2014/main" val="4227494446"/>
                    </a:ext>
                  </a:extLst>
                </a:gridCol>
                <a:gridCol w="477207">
                  <a:extLst>
                    <a:ext uri="{9D8B030D-6E8A-4147-A177-3AD203B41FA5}">
                      <a16:colId xmlns:a16="http://schemas.microsoft.com/office/drawing/2014/main" val="468283467"/>
                    </a:ext>
                  </a:extLst>
                </a:gridCol>
              </a:tblGrid>
              <a:tr h="270417">
                <a:tc>
                  <a:txBody>
                    <a:bodyPr/>
                    <a:lstStyle/>
                    <a:p>
                      <a:pPr algn="ctr"/>
                      <a:endParaRPr lang="en-US" sz="1800" b="0" i="0">
                        <a:latin typeface="Corbel" panose="020B0503020204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b="0" i="0">
                          <a:latin typeface="Corbel" panose="020B0503020204020204" pitchFamily="34" charset="0"/>
                          <a:cs typeface="Arial" panose="020B0604020202020204" pitchFamily="34" charset="0"/>
                        </a:rPr>
                        <a:t>Prime numbers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r>
                        <a:rPr lang="en-US" sz="1000">
                          <a:latin typeface="Arial" panose="020B0604020202020204" pitchFamily="34" charset="0"/>
                          <a:cs typeface="Arial" panose="020B0604020202020204" pitchFamily="34" charset="0"/>
                        </a:rPr>
                        <a:t>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0">
                <a:tc>
                  <a:txBody>
                    <a:bodyPr/>
                    <a:lstStyle/>
                    <a:p>
                      <a:pPr algn="ctr"/>
                      <a:r>
                        <a:rPr lang="en-US" sz="1800" b="0" i="0">
                          <a:latin typeface="Corbel" panose="020B0503020204020204" pitchFamily="34" charset="0"/>
                          <a:cs typeface="Arial" panose="020B0604020202020204" pitchFamily="34" charset="0"/>
                        </a:rPr>
                        <a:t>LUT</a:t>
                      </a:r>
                    </a:p>
                    <a:p>
                      <a:pPr algn="ctr"/>
                      <a:r>
                        <a:rPr lang="en-US" sz="1800" b="0" i="0">
                          <a:latin typeface="Corbel" panose="020B0503020204020204" pitchFamily="34" charset="0"/>
                          <a:cs typeface="Arial" panose="020B0604020202020204" pitchFamily="34" charset="0"/>
                        </a:rPr>
                        <a:t>index</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err="1">
                          <a:latin typeface="Corbel" panose="020B0503020204020204" pitchFamily="34" charset="0"/>
                          <a:cs typeface="Arial" panose="020B0604020202020204" pitchFamily="34" charset="0"/>
                        </a:rPr>
                        <a:t>i</a:t>
                      </a:r>
                      <a:endParaRPr lang="en-US" sz="1800" b="0" i="0">
                        <a:latin typeface="Corbel" panose="020B0503020204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f(</a:t>
                      </a:r>
                      <a:r>
                        <a:rPr lang="en-US" sz="1800" b="0" i="0" err="1">
                          <a:latin typeface="Corbel" panose="020B0503020204020204" pitchFamily="34" charset="0"/>
                          <a:cs typeface="Arial" panose="020B0604020202020204" pitchFamily="34" charset="0"/>
                        </a:rPr>
                        <a:t>i</a:t>
                      </a:r>
                      <a:r>
                        <a:rPr lang="en-US" sz="1800" b="0" i="0">
                          <a:latin typeface="Corbel" panose="020B0503020204020204" pitchFamily="34"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1</a:t>
                      </a:r>
                      <a:r>
                        <a:rPr lang="en-US" sz="1800" b="0" i="0" baseline="30000">
                          <a:latin typeface="Corbel" panose="020B0503020204020204" pitchFamily="34" charset="0"/>
                          <a:cs typeface="Arial" panose="020B0604020202020204" pitchFamily="34" charset="0"/>
                        </a:rPr>
                        <a:t>st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1351085"/>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2</a:t>
                      </a:r>
                      <a:r>
                        <a:rPr lang="en-US" sz="1800" b="0" i="0" baseline="30000">
                          <a:solidFill>
                            <a:schemeClr val="tx1"/>
                          </a:solidFill>
                          <a:latin typeface="Corbel" panose="020B0503020204020204" pitchFamily="34" charset="0"/>
                          <a:cs typeface="Arial" panose="020B0604020202020204" pitchFamily="34" charset="0"/>
                        </a:rPr>
                        <a:t>nd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508754334"/>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3</a:t>
                      </a:r>
                      <a:r>
                        <a:rPr lang="en-US" sz="1800" b="0" i="0" baseline="30000">
                          <a:latin typeface="Corbel" panose="020B0503020204020204" pitchFamily="34" charset="0"/>
                          <a:cs typeface="Arial" panose="020B0604020202020204" pitchFamily="34" charset="0"/>
                        </a:rPr>
                        <a:t>rd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64916830"/>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4</a:t>
                      </a:r>
                      <a:r>
                        <a:rPr lang="en-US" sz="1800" b="0" i="0" baseline="30000">
                          <a:latin typeface="Corbel" panose="020B0503020204020204" pitchFamily="34" charset="0"/>
                          <a:cs typeface="Arial" panose="020B0604020202020204" pitchFamily="34" charset="0"/>
                        </a:rPr>
                        <a:t>th</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6069710"/>
                  </a:ext>
                </a:extLst>
              </a:tr>
            </a:tbl>
          </a:graphicData>
        </a:graphic>
      </p:graphicFrame>
      <p:graphicFrame>
        <p:nvGraphicFramePr>
          <p:cNvPr id="52" name="Table 275">
            <a:extLst>
              <a:ext uri="{FF2B5EF4-FFF2-40B4-BE49-F238E27FC236}">
                <a16:creationId xmlns:a16="http://schemas.microsoft.com/office/drawing/2014/main" id="{D03E7150-1EF3-DD7E-1AAE-429CCC880DF9}"/>
              </a:ext>
            </a:extLst>
          </p:cNvPr>
          <p:cNvGraphicFramePr>
            <a:graphicFrameLocks noGrp="1"/>
          </p:cNvGraphicFramePr>
          <p:nvPr/>
        </p:nvGraphicFramePr>
        <p:xfrm>
          <a:off x="419382" y="4801677"/>
          <a:ext cx="1863744" cy="384881"/>
        </p:xfrm>
        <a:graphic>
          <a:graphicData uri="http://schemas.openxmlformats.org/drawingml/2006/table">
            <a:tbl>
              <a:tblPr firstRow="1" bandRow="1">
                <a:tableStyleId>{5940675A-B579-460E-94D1-54222C63F5DA}</a:tableStyleId>
              </a:tblPr>
              <a:tblGrid>
                <a:gridCol w="465936">
                  <a:extLst>
                    <a:ext uri="{9D8B030D-6E8A-4147-A177-3AD203B41FA5}">
                      <a16:colId xmlns:a16="http://schemas.microsoft.com/office/drawing/2014/main" val="4227494446"/>
                    </a:ext>
                  </a:extLst>
                </a:gridCol>
                <a:gridCol w="465936">
                  <a:extLst>
                    <a:ext uri="{9D8B030D-6E8A-4147-A177-3AD203B41FA5}">
                      <a16:colId xmlns:a16="http://schemas.microsoft.com/office/drawing/2014/main" val="468283467"/>
                    </a:ext>
                  </a:extLst>
                </a:gridCol>
                <a:gridCol w="465936">
                  <a:extLst>
                    <a:ext uri="{9D8B030D-6E8A-4147-A177-3AD203B41FA5}">
                      <a16:colId xmlns:a16="http://schemas.microsoft.com/office/drawing/2014/main" val="3823604040"/>
                    </a:ext>
                  </a:extLst>
                </a:gridCol>
                <a:gridCol w="465936">
                  <a:extLst>
                    <a:ext uri="{9D8B030D-6E8A-4147-A177-3AD203B41FA5}">
                      <a16:colId xmlns:a16="http://schemas.microsoft.com/office/drawing/2014/main" val="3652080883"/>
                    </a:ext>
                  </a:extLst>
                </a:gridCol>
              </a:tblGrid>
              <a:tr h="384881">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54" name="TextBox 53">
            <a:extLst>
              <a:ext uri="{FF2B5EF4-FFF2-40B4-BE49-F238E27FC236}">
                <a16:creationId xmlns:a16="http://schemas.microsoft.com/office/drawing/2014/main" id="{0298F78F-23E2-99F4-79F3-CD12675CB412}"/>
              </a:ext>
            </a:extLst>
          </p:cNvPr>
          <p:cNvSpPr txBox="1"/>
          <p:nvPr/>
        </p:nvSpPr>
        <p:spPr>
          <a:xfrm>
            <a:off x="426103" y="4167177"/>
            <a:ext cx="1854538"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l</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ook</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u</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p </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able</a:t>
            </a:r>
          </a:p>
        </p:txBody>
      </p:sp>
      <p:sp>
        <p:nvSpPr>
          <p:cNvPr id="55" name="TextBox 54">
            <a:extLst>
              <a:ext uri="{FF2B5EF4-FFF2-40B4-BE49-F238E27FC236}">
                <a16:creationId xmlns:a16="http://schemas.microsoft.com/office/drawing/2014/main" id="{7195EE43-7896-3B0F-7D8D-A5EE61665E18}"/>
              </a:ext>
            </a:extLst>
          </p:cNvPr>
          <p:cNvSpPr txBox="1"/>
          <p:nvPr/>
        </p:nvSpPr>
        <p:spPr>
          <a:xfrm>
            <a:off x="328507" y="6078612"/>
            <a:ext cx="204201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output vector</a:t>
            </a:r>
          </a:p>
        </p:txBody>
      </p:sp>
      <p:graphicFrame>
        <p:nvGraphicFramePr>
          <p:cNvPr id="56" name="Table 275">
            <a:extLst>
              <a:ext uri="{FF2B5EF4-FFF2-40B4-BE49-F238E27FC236}">
                <a16:creationId xmlns:a16="http://schemas.microsoft.com/office/drawing/2014/main" id="{42AC9FCD-CC4B-AED2-A9FC-1476D069C04D}"/>
              </a:ext>
            </a:extLst>
          </p:cNvPr>
          <p:cNvGraphicFramePr>
            <a:graphicFrameLocks noGrp="1"/>
          </p:cNvGraphicFramePr>
          <p:nvPr/>
        </p:nvGraphicFramePr>
        <p:xfrm>
          <a:off x="419382" y="5745220"/>
          <a:ext cx="1863740" cy="384881"/>
        </p:xfrm>
        <a:graphic>
          <a:graphicData uri="http://schemas.openxmlformats.org/drawingml/2006/table">
            <a:tbl>
              <a:tblPr firstRow="1" bandRow="1">
                <a:tableStyleId>{5940675A-B579-460E-94D1-54222C63F5DA}</a:tableStyleId>
              </a:tblPr>
              <a:tblGrid>
                <a:gridCol w="465935">
                  <a:extLst>
                    <a:ext uri="{9D8B030D-6E8A-4147-A177-3AD203B41FA5}">
                      <a16:colId xmlns:a16="http://schemas.microsoft.com/office/drawing/2014/main" val="4227494446"/>
                    </a:ext>
                  </a:extLst>
                </a:gridCol>
                <a:gridCol w="465935">
                  <a:extLst>
                    <a:ext uri="{9D8B030D-6E8A-4147-A177-3AD203B41FA5}">
                      <a16:colId xmlns:a16="http://schemas.microsoft.com/office/drawing/2014/main" val="468283467"/>
                    </a:ext>
                  </a:extLst>
                </a:gridCol>
                <a:gridCol w="465935">
                  <a:extLst>
                    <a:ext uri="{9D8B030D-6E8A-4147-A177-3AD203B41FA5}">
                      <a16:colId xmlns:a16="http://schemas.microsoft.com/office/drawing/2014/main" val="3823604040"/>
                    </a:ext>
                  </a:extLst>
                </a:gridCol>
                <a:gridCol w="465935">
                  <a:extLst>
                    <a:ext uri="{9D8B030D-6E8A-4147-A177-3AD203B41FA5}">
                      <a16:colId xmlns:a16="http://schemas.microsoft.com/office/drawing/2014/main" val="3652080883"/>
                    </a:ext>
                  </a:extLst>
                </a:gridCol>
              </a:tblGrid>
              <a:tr h="384881">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64" name="TextBox 63">
            <a:extLst>
              <a:ext uri="{FF2B5EF4-FFF2-40B4-BE49-F238E27FC236}">
                <a16:creationId xmlns:a16="http://schemas.microsoft.com/office/drawing/2014/main" id="{77C6A9F9-CFD2-BFB6-5FD1-46212866E231}"/>
              </a:ext>
            </a:extLst>
          </p:cNvPr>
          <p:cNvSpPr txBox="1"/>
          <p:nvPr/>
        </p:nvSpPr>
        <p:spPr>
          <a:xfrm>
            <a:off x="-118226" y="766965"/>
            <a:ext cx="2944440"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LUT Query: </a:t>
            </a:r>
            <a:b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b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Return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1</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st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4</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th</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prstClr val="black"/>
                </a:solidFill>
                <a:effectLst/>
                <a:uLnTx/>
                <a:uFillTx/>
                <a:latin typeface="Corbel" panose="020B0503020204020204" pitchFamily="34" charset="0"/>
                <a:ea typeface="+mn-ea"/>
                <a:cs typeface="+mn-cs"/>
              </a:rPr>
              <a:t>prime numbers</a:t>
            </a:r>
          </a:p>
        </p:txBody>
      </p:sp>
      <p:sp>
        <p:nvSpPr>
          <p:cNvPr id="73" name="TextBox 72">
            <a:extLst>
              <a:ext uri="{FF2B5EF4-FFF2-40B4-BE49-F238E27FC236}">
                <a16:creationId xmlns:a16="http://schemas.microsoft.com/office/drawing/2014/main" id="{D7B72F86-2B91-59AA-47AC-78725EC01117}"/>
              </a:ext>
            </a:extLst>
          </p:cNvPr>
          <p:cNvSpPr txBox="1"/>
          <p:nvPr/>
        </p:nvSpPr>
        <p:spPr>
          <a:xfrm>
            <a:off x="3576104" y="5703683"/>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output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vector</a:t>
            </a:r>
          </a:p>
        </p:txBody>
      </p:sp>
      <p:sp>
        <p:nvSpPr>
          <p:cNvPr id="80" name="TextBox 79">
            <a:extLst>
              <a:ext uri="{FF2B5EF4-FFF2-40B4-BE49-F238E27FC236}">
                <a16:creationId xmlns:a16="http://schemas.microsoft.com/office/drawing/2014/main" id="{283E4029-EC6B-17CF-A76E-32088220A3F2}"/>
              </a:ext>
            </a:extLst>
          </p:cNvPr>
          <p:cNvSpPr txBox="1"/>
          <p:nvPr/>
        </p:nvSpPr>
        <p:spPr>
          <a:xfrm rot="5400000">
            <a:off x="5608648" y="3024316"/>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72C4"/>
                </a:solidFill>
                <a:effectLst/>
                <a:uLnTx/>
                <a:uFillTx/>
                <a:latin typeface="Corbel" panose="020B0503020204020204" pitchFamily="34" charset="0"/>
                <a:ea typeface="+mn-ea"/>
                <a:cs typeface="Arial" panose="020B0604020202020204" pitchFamily="34" charset="0"/>
              </a:rPr>
              <a:t>DRAM array</a:t>
            </a:r>
          </a:p>
        </p:txBody>
      </p:sp>
      <p:sp>
        <p:nvSpPr>
          <p:cNvPr id="82" name="Rectangle 81">
            <a:extLst>
              <a:ext uri="{FF2B5EF4-FFF2-40B4-BE49-F238E27FC236}">
                <a16:creationId xmlns:a16="http://schemas.microsoft.com/office/drawing/2014/main" id="{62BDDE6A-4739-7DE9-17E3-D3F0466696F8}"/>
              </a:ext>
            </a:extLst>
          </p:cNvPr>
          <p:cNvSpPr/>
          <p:nvPr/>
        </p:nvSpPr>
        <p:spPr>
          <a:xfrm>
            <a:off x="4935550" y="2400162"/>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mn-cs"/>
              </a:rPr>
              <a:t>0</a:t>
            </a:r>
          </a:p>
        </p:txBody>
      </p:sp>
      <p:sp>
        <p:nvSpPr>
          <p:cNvPr id="83" name="Rectangle 82">
            <a:extLst>
              <a:ext uri="{FF2B5EF4-FFF2-40B4-BE49-F238E27FC236}">
                <a16:creationId xmlns:a16="http://schemas.microsoft.com/office/drawing/2014/main" id="{0AB9FB35-61EA-83FA-E6A5-94C08C60E54A}"/>
              </a:ext>
            </a:extLst>
          </p:cNvPr>
          <p:cNvSpPr/>
          <p:nvPr/>
        </p:nvSpPr>
        <p:spPr>
          <a:xfrm>
            <a:off x="4935550" y="2766371"/>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1</a:t>
            </a:r>
          </a:p>
        </p:txBody>
      </p:sp>
      <p:sp>
        <p:nvSpPr>
          <p:cNvPr id="84" name="Rectangle 83">
            <a:extLst>
              <a:ext uri="{FF2B5EF4-FFF2-40B4-BE49-F238E27FC236}">
                <a16:creationId xmlns:a16="http://schemas.microsoft.com/office/drawing/2014/main" id="{FF1258C3-D9FB-0C18-2D3C-A98C5A7E0564}"/>
              </a:ext>
            </a:extLst>
          </p:cNvPr>
          <p:cNvSpPr/>
          <p:nvPr/>
        </p:nvSpPr>
        <p:spPr>
          <a:xfrm>
            <a:off x="4934718" y="3156622"/>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2</a:t>
            </a:r>
          </a:p>
        </p:txBody>
      </p:sp>
      <p:sp>
        <p:nvSpPr>
          <p:cNvPr id="85" name="Rectangle 84">
            <a:extLst>
              <a:ext uri="{FF2B5EF4-FFF2-40B4-BE49-F238E27FC236}">
                <a16:creationId xmlns:a16="http://schemas.microsoft.com/office/drawing/2014/main" id="{CF06D91A-016B-D11C-864D-895C394BB662}"/>
              </a:ext>
            </a:extLst>
          </p:cNvPr>
          <p:cNvSpPr/>
          <p:nvPr/>
        </p:nvSpPr>
        <p:spPr>
          <a:xfrm>
            <a:off x="4934491" y="3505647"/>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3</a:t>
            </a:r>
          </a:p>
        </p:txBody>
      </p:sp>
      <p:cxnSp>
        <p:nvCxnSpPr>
          <p:cNvPr id="87" name="Straight Arrow Connector 86">
            <a:extLst>
              <a:ext uri="{FF2B5EF4-FFF2-40B4-BE49-F238E27FC236}">
                <a16:creationId xmlns:a16="http://schemas.microsoft.com/office/drawing/2014/main" id="{3D9963A9-A5EA-04E1-3026-C8D6B5061355}"/>
              </a:ext>
            </a:extLst>
          </p:cNvPr>
          <p:cNvCxnSpPr>
            <a:cxnSpLocks/>
          </p:cNvCxnSpPr>
          <p:nvPr/>
        </p:nvCxnSpPr>
        <p:spPr>
          <a:xfrm>
            <a:off x="3366391" y="3251264"/>
            <a:ext cx="114882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0912C0E-F66C-CC78-E512-3C50625CE485}"/>
              </a:ext>
            </a:extLst>
          </p:cNvPr>
          <p:cNvSpPr txBox="1"/>
          <p:nvPr/>
        </p:nvSpPr>
        <p:spPr>
          <a:xfrm>
            <a:off x="2778847" y="2451714"/>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pLUTo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row sweep</a:t>
            </a:r>
          </a:p>
        </p:txBody>
      </p:sp>
      <p:graphicFrame>
        <p:nvGraphicFramePr>
          <p:cNvPr id="39" name="Table 275">
            <a:extLst>
              <a:ext uri="{FF2B5EF4-FFF2-40B4-BE49-F238E27FC236}">
                <a16:creationId xmlns:a16="http://schemas.microsoft.com/office/drawing/2014/main" id="{AE5A250C-6243-27C7-CB43-5BA2E4893154}"/>
              </a:ext>
            </a:extLst>
          </p:cNvPr>
          <p:cNvGraphicFramePr>
            <a:graphicFrameLocks noGrp="1"/>
          </p:cNvGraphicFramePr>
          <p:nvPr/>
        </p:nvGraphicFramePr>
        <p:xfrm>
          <a:off x="5290526" y="2456395"/>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graphicFrame>
        <p:nvGraphicFramePr>
          <p:cNvPr id="42" name="Table 275">
            <a:extLst>
              <a:ext uri="{FF2B5EF4-FFF2-40B4-BE49-F238E27FC236}">
                <a16:creationId xmlns:a16="http://schemas.microsoft.com/office/drawing/2014/main" id="{6425660E-7AFB-6CD3-6765-41F7B91849BF}"/>
              </a:ext>
            </a:extLst>
          </p:cNvPr>
          <p:cNvGraphicFramePr>
            <a:graphicFrameLocks noGrp="1"/>
          </p:cNvGraphicFramePr>
          <p:nvPr/>
        </p:nvGraphicFramePr>
        <p:xfrm>
          <a:off x="5296841" y="4590328"/>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sp>
        <p:nvSpPr>
          <p:cNvPr id="74" name="TextBox 73">
            <a:extLst>
              <a:ext uri="{FF2B5EF4-FFF2-40B4-BE49-F238E27FC236}">
                <a16:creationId xmlns:a16="http://schemas.microsoft.com/office/drawing/2014/main" id="{549E17C4-CCD6-4975-A244-6D40CDC6F814}"/>
              </a:ext>
            </a:extLst>
          </p:cNvPr>
          <p:cNvSpPr txBox="1"/>
          <p:nvPr/>
        </p:nvSpPr>
        <p:spPr>
          <a:xfrm>
            <a:off x="6088976" y="1531408"/>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C000"/>
                </a:solidFill>
                <a:effectLst/>
                <a:uLnTx/>
                <a:uFillTx/>
                <a:latin typeface="Corbel" panose="020B0503020204020204" pitchFamily="34" charset="0"/>
                <a:ea typeface="+mn-ea"/>
                <a:cs typeface="Arial" panose="020B0604020202020204" pitchFamily="34" charset="0"/>
              </a:rPr>
              <a:t>match logic</a:t>
            </a:r>
          </a:p>
        </p:txBody>
      </p:sp>
      <p:sp>
        <p:nvSpPr>
          <p:cNvPr id="78" name="Rectangle 77">
            <a:extLst>
              <a:ext uri="{FF2B5EF4-FFF2-40B4-BE49-F238E27FC236}">
                <a16:creationId xmlns:a16="http://schemas.microsoft.com/office/drawing/2014/main" id="{441A6CDB-CB4C-E206-9714-12884FEBC51D}"/>
              </a:ext>
            </a:extLst>
          </p:cNvPr>
          <p:cNvSpPr/>
          <p:nvPr/>
        </p:nvSpPr>
        <p:spPr>
          <a:xfrm>
            <a:off x="5303133" y="1731771"/>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6" name="Rectangle 5">
            <a:extLst>
              <a:ext uri="{FF2B5EF4-FFF2-40B4-BE49-F238E27FC236}">
                <a16:creationId xmlns:a16="http://schemas.microsoft.com/office/drawing/2014/main" id="{A24D5187-9386-EE2D-06AA-276EFF556DC4}"/>
              </a:ext>
            </a:extLst>
          </p:cNvPr>
          <p:cNvSpPr>
            <a:spLocks/>
          </p:cNvSpPr>
          <p:nvPr/>
        </p:nvSpPr>
        <p:spPr>
          <a:xfrm>
            <a:off x="5304367" y="1734050"/>
            <a:ext cx="392400" cy="392400"/>
          </a:xfrm>
          <a:prstGeom prst="rect">
            <a:avLst/>
          </a:prstGeom>
          <a:solidFill>
            <a:schemeClr val="accent3">
              <a:lumMod val="20000"/>
              <a:lumOff val="80000"/>
            </a:scheme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𝘅</a:t>
            </a:r>
          </a:p>
        </p:txBody>
      </p:sp>
      <p:sp>
        <p:nvSpPr>
          <p:cNvPr id="71" name="TextBox 70" hidden="1">
            <a:extLst>
              <a:ext uri="{FF2B5EF4-FFF2-40B4-BE49-F238E27FC236}">
                <a16:creationId xmlns:a16="http://schemas.microsoft.com/office/drawing/2014/main" id="{96464DE5-8775-54F7-E800-368C864AD146}"/>
              </a:ext>
            </a:extLst>
          </p:cNvPr>
          <p:cNvSpPr txBox="1"/>
          <p:nvPr/>
        </p:nvSpPr>
        <p:spPr>
          <a:xfrm>
            <a:off x="3602360" y="807886"/>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sp>
        <p:nvSpPr>
          <p:cNvPr id="44" name="TextBox 43">
            <a:extLst>
              <a:ext uri="{FF2B5EF4-FFF2-40B4-BE49-F238E27FC236}">
                <a16:creationId xmlns:a16="http://schemas.microsoft.com/office/drawing/2014/main" id="{1151B43C-46E0-CC5E-4180-100AD8BB438E}"/>
              </a:ext>
            </a:extLst>
          </p:cNvPr>
          <p:cNvSpPr txBox="1"/>
          <p:nvPr/>
        </p:nvSpPr>
        <p:spPr>
          <a:xfrm>
            <a:off x="3603600" y="806400"/>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sp>
        <p:nvSpPr>
          <p:cNvPr id="51" name="TextBox 50">
            <a:extLst>
              <a:ext uri="{FF2B5EF4-FFF2-40B4-BE49-F238E27FC236}">
                <a16:creationId xmlns:a16="http://schemas.microsoft.com/office/drawing/2014/main" id="{83B925D6-BE08-6723-6900-D12382196456}"/>
              </a:ext>
            </a:extLst>
          </p:cNvPr>
          <p:cNvSpPr txBox="1"/>
          <p:nvPr/>
        </p:nvSpPr>
        <p:spPr>
          <a:xfrm>
            <a:off x="3811694" y="4612111"/>
            <a:ext cx="135233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3889F"/>
                </a:solidFill>
                <a:effectLst/>
                <a:uLnTx/>
                <a:uFillTx/>
                <a:latin typeface="Corbel" panose="020B0503020204020204" pitchFamily="34" charset="0"/>
                <a:ea typeface="+mn-ea"/>
                <a:cs typeface="Arial" panose="020B0604020202020204" pitchFamily="34" charset="0"/>
              </a:rPr>
              <a:t>row buffer</a:t>
            </a:r>
          </a:p>
        </p:txBody>
      </p:sp>
      <p:cxnSp>
        <p:nvCxnSpPr>
          <p:cNvPr id="57" name="Elbow Connector 56">
            <a:extLst>
              <a:ext uri="{FF2B5EF4-FFF2-40B4-BE49-F238E27FC236}">
                <a16:creationId xmlns:a16="http://schemas.microsoft.com/office/drawing/2014/main" id="{1EA33177-B2B8-6F5A-804D-B355F27F639A}"/>
              </a:ext>
            </a:extLst>
          </p:cNvPr>
          <p:cNvCxnSpPr>
            <a:cxnSpLocks/>
          </p:cNvCxnSpPr>
          <p:nvPr/>
        </p:nvCxnSpPr>
        <p:spPr>
          <a:xfrm rot="5400000" flipH="1" flipV="1">
            <a:off x="4745177" y="1952206"/>
            <a:ext cx="470099" cy="420004"/>
          </a:xfrm>
          <a:prstGeom prst="bentConnector2">
            <a:avLst/>
          </a:prstGeom>
          <a:ln w="38100">
            <a:solidFill>
              <a:srgbClr val="C00000"/>
            </a:solidFill>
            <a:prstDash val="sysDot"/>
            <a:tailEnd type="triangle" w="med" len="sm"/>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B64FCB4-A189-4E55-E9EC-F63FA87765D2}"/>
              </a:ext>
            </a:extLst>
          </p:cNvPr>
          <p:cNvGrpSpPr/>
          <p:nvPr/>
        </p:nvGrpSpPr>
        <p:grpSpPr>
          <a:xfrm>
            <a:off x="6371580" y="626250"/>
            <a:ext cx="3649070" cy="1144287"/>
            <a:chOff x="6371580" y="626250"/>
            <a:chExt cx="3649070" cy="1144287"/>
          </a:xfrm>
        </p:grpSpPr>
        <p:sp>
          <p:nvSpPr>
            <p:cNvPr id="53" name="Rectangle 52">
              <a:extLst>
                <a:ext uri="{FF2B5EF4-FFF2-40B4-BE49-F238E27FC236}">
                  <a16:creationId xmlns:a16="http://schemas.microsoft.com/office/drawing/2014/main" id="{3E8008CE-C831-4E52-81A5-356C7AF1779A}"/>
                </a:ext>
              </a:extLst>
            </p:cNvPr>
            <p:cNvSpPr/>
            <p:nvPr/>
          </p:nvSpPr>
          <p:spPr>
            <a:xfrm>
              <a:off x="7321711" y="629616"/>
              <a:ext cx="1741902" cy="923330"/>
            </a:xfrm>
            <a:prstGeom prst="rect">
              <a:avLst/>
            </a:prstGeom>
            <a:solidFill>
              <a:schemeClr val="accent4">
                <a:lumMod val="20000"/>
                <a:lumOff val="80000"/>
              </a:schemeClr>
            </a:solidFill>
            <a:ln w="76200">
              <a:solidFill>
                <a:schemeClr val="accent1"/>
              </a:solidFill>
            </a:ln>
          </p:spPr>
          <p:txBody>
            <a:bodyPr wrap="square"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472C4"/>
                </a:solidFill>
                <a:effectLst/>
                <a:uLnTx/>
                <a:uFillTx/>
                <a:latin typeface="Corbel" panose="020B0503020204020204" pitchFamily="34" charset="0"/>
                <a:ea typeface="+mn-ea"/>
                <a:cs typeface="+mn-cs"/>
              </a:endParaRPr>
            </a:p>
          </p:txBody>
        </p:sp>
        <p:grpSp>
          <p:nvGrpSpPr>
            <p:cNvPr id="59" name="Group 58">
              <a:extLst>
                <a:ext uri="{FF2B5EF4-FFF2-40B4-BE49-F238E27FC236}">
                  <a16:creationId xmlns:a16="http://schemas.microsoft.com/office/drawing/2014/main" id="{C2B00D22-B806-F1E2-0AA6-982DA7993564}"/>
                </a:ext>
              </a:extLst>
            </p:cNvPr>
            <p:cNvGrpSpPr/>
            <p:nvPr/>
          </p:nvGrpSpPr>
          <p:grpSpPr>
            <a:xfrm>
              <a:off x="6371580" y="626250"/>
              <a:ext cx="3649070" cy="1144287"/>
              <a:chOff x="6371580" y="626250"/>
              <a:chExt cx="3649070" cy="1144287"/>
            </a:xfrm>
          </p:grpSpPr>
          <p:sp>
            <p:nvSpPr>
              <p:cNvPr id="61" name="TextBox 60">
                <a:extLst>
                  <a:ext uri="{FF2B5EF4-FFF2-40B4-BE49-F238E27FC236}">
                    <a16:creationId xmlns:a16="http://schemas.microsoft.com/office/drawing/2014/main" id="{D68B26F8-F25C-C7B4-F1CE-D5C720A50488}"/>
                  </a:ext>
                </a:extLst>
              </p:cNvPr>
              <p:cNvSpPr txBox="1"/>
              <p:nvPr/>
            </p:nvSpPr>
            <p:spPr>
              <a:xfrm>
                <a:off x="6371580" y="626250"/>
                <a:ext cx="364907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Accessing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the 1</a:t>
                </a:r>
                <a:r>
                  <a:rPr kumimoji="0" lang="en-US" sz="1800" b="1" i="0" u="none" strike="noStrike" kern="1200" cap="none" spc="0" normalizeH="0" baseline="30000" noProof="0">
                    <a:ln>
                      <a:noFill/>
                    </a:ln>
                    <a:solidFill>
                      <a:prstClr val="black"/>
                    </a:solidFill>
                    <a:effectLst/>
                    <a:uLnTx/>
                    <a:uFillTx/>
                    <a:latin typeface="Corbel" panose="020B0503020204020204" pitchFamily="34" charset="0"/>
                    <a:ea typeface="+mn-ea"/>
                    <a:cs typeface="Arial" panose="020B0604020202020204" pitchFamily="34" charset="0"/>
                  </a:rPr>
                  <a:t>st</a:t>
                </a: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a:t>
                </a:r>
                <a:r>
                  <a:rPr kumimoji="0" lang="en-US" sz="1800" b="1" i="0" u="none" strike="noStrike" kern="1200" cap="none" spc="0" normalizeH="0" baseline="0" noProof="0">
                    <a:ln>
                      <a:noFill/>
                    </a:ln>
                    <a:solidFill>
                      <a:srgbClr val="1F52FF"/>
                    </a:solidFill>
                    <a:effectLst/>
                    <a:uLnTx/>
                    <a:uFillTx/>
                    <a:latin typeface="Corbel" panose="020B0503020204020204" pitchFamily="34" charset="0"/>
                    <a:ea typeface="+mn-ea"/>
                    <a:cs typeface="Arial" panose="020B0604020202020204" pitchFamily="34" charset="0"/>
                  </a:rPr>
                  <a:t>0</a:t>
                </a: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a:t>
                </a:r>
                <a:b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b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prime number?</a:t>
                </a:r>
              </a:p>
            </p:txBody>
          </p:sp>
          <p:cxnSp>
            <p:nvCxnSpPr>
              <p:cNvPr id="62" name="Elbow Connector 61">
                <a:extLst>
                  <a:ext uri="{FF2B5EF4-FFF2-40B4-BE49-F238E27FC236}">
                    <a16:creationId xmlns:a16="http://schemas.microsoft.com/office/drawing/2014/main" id="{E5855500-967F-EC6B-FB2C-724301281503}"/>
                  </a:ext>
                </a:extLst>
              </p:cNvPr>
              <p:cNvCxnSpPr>
                <a:cxnSpLocks/>
              </p:cNvCxnSpPr>
              <p:nvPr/>
            </p:nvCxnSpPr>
            <p:spPr>
              <a:xfrm flipV="1">
                <a:off x="8557395" y="1591766"/>
                <a:ext cx="256493" cy="178771"/>
              </a:xfrm>
              <a:prstGeom prst="bentConnector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563871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1151B43C-46E0-CC5E-4180-100AD8BB438E}"/>
              </a:ext>
            </a:extLst>
          </p:cNvPr>
          <p:cNvSpPr txBox="1"/>
          <p:nvPr/>
        </p:nvSpPr>
        <p:spPr>
          <a:xfrm>
            <a:off x="3603600" y="806400"/>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grpSp>
        <p:nvGrpSpPr>
          <p:cNvPr id="69" name="Group 68">
            <a:extLst>
              <a:ext uri="{FF2B5EF4-FFF2-40B4-BE49-F238E27FC236}">
                <a16:creationId xmlns:a16="http://schemas.microsoft.com/office/drawing/2014/main" id="{29470D05-AF7C-C9B0-0D17-50014BE26E2D}"/>
              </a:ext>
            </a:extLst>
          </p:cNvPr>
          <p:cNvGrpSpPr/>
          <p:nvPr/>
        </p:nvGrpSpPr>
        <p:grpSpPr>
          <a:xfrm>
            <a:off x="6371580" y="626250"/>
            <a:ext cx="3649070" cy="1144287"/>
            <a:chOff x="6371580" y="626250"/>
            <a:chExt cx="3649070" cy="1144287"/>
          </a:xfrm>
        </p:grpSpPr>
        <p:sp>
          <p:nvSpPr>
            <p:cNvPr id="72" name="Rectangle 71">
              <a:extLst>
                <a:ext uri="{FF2B5EF4-FFF2-40B4-BE49-F238E27FC236}">
                  <a16:creationId xmlns:a16="http://schemas.microsoft.com/office/drawing/2014/main" id="{849C45C5-E7CF-7B18-F52A-DFE9E9327437}"/>
                </a:ext>
              </a:extLst>
            </p:cNvPr>
            <p:cNvSpPr/>
            <p:nvPr/>
          </p:nvSpPr>
          <p:spPr>
            <a:xfrm>
              <a:off x="7321711" y="629616"/>
              <a:ext cx="1741902" cy="923330"/>
            </a:xfrm>
            <a:prstGeom prst="rect">
              <a:avLst/>
            </a:prstGeom>
            <a:solidFill>
              <a:schemeClr val="accent4">
                <a:lumMod val="20000"/>
                <a:lumOff val="80000"/>
              </a:schemeClr>
            </a:solidFill>
            <a:ln w="76200">
              <a:solidFill>
                <a:schemeClr val="accent1"/>
              </a:solidFill>
            </a:ln>
          </p:spPr>
          <p:txBody>
            <a:bodyPr wrap="square"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472C4"/>
                </a:solidFill>
                <a:effectLst/>
                <a:uLnTx/>
                <a:uFillTx/>
                <a:latin typeface="Corbel" panose="020B0503020204020204" pitchFamily="34" charset="0"/>
                <a:ea typeface="+mn-ea"/>
                <a:cs typeface="+mn-cs"/>
              </a:endParaRPr>
            </a:p>
          </p:txBody>
        </p:sp>
        <p:grpSp>
          <p:nvGrpSpPr>
            <p:cNvPr id="75" name="Group 74">
              <a:extLst>
                <a:ext uri="{FF2B5EF4-FFF2-40B4-BE49-F238E27FC236}">
                  <a16:creationId xmlns:a16="http://schemas.microsoft.com/office/drawing/2014/main" id="{B1973632-1515-0863-DA6F-51719E1DED77}"/>
                </a:ext>
              </a:extLst>
            </p:cNvPr>
            <p:cNvGrpSpPr/>
            <p:nvPr/>
          </p:nvGrpSpPr>
          <p:grpSpPr>
            <a:xfrm>
              <a:off x="6371580" y="626250"/>
              <a:ext cx="3649070" cy="1144287"/>
              <a:chOff x="6371580" y="626250"/>
              <a:chExt cx="3649070" cy="1144287"/>
            </a:xfrm>
          </p:grpSpPr>
          <p:sp>
            <p:nvSpPr>
              <p:cNvPr id="76" name="TextBox 75">
                <a:extLst>
                  <a:ext uri="{FF2B5EF4-FFF2-40B4-BE49-F238E27FC236}">
                    <a16:creationId xmlns:a16="http://schemas.microsoft.com/office/drawing/2014/main" id="{0AF15B7B-5D3C-702E-D4D3-6CCD329683DD}"/>
                  </a:ext>
                </a:extLst>
              </p:cNvPr>
              <p:cNvSpPr txBox="1"/>
              <p:nvPr/>
            </p:nvSpPr>
            <p:spPr>
              <a:xfrm>
                <a:off x="6371580" y="626250"/>
                <a:ext cx="364907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Accessing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the 1</a:t>
                </a:r>
                <a:r>
                  <a:rPr kumimoji="0" lang="en-US" sz="1800" b="1" i="0" u="none" strike="noStrike" kern="1200" cap="none" spc="0" normalizeH="0" baseline="30000" noProof="0">
                    <a:ln>
                      <a:noFill/>
                    </a:ln>
                    <a:solidFill>
                      <a:prstClr val="black"/>
                    </a:solidFill>
                    <a:effectLst/>
                    <a:uLnTx/>
                    <a:uFillTx/>
                    <a:latin typeface="Corbel" panose="020B0503020204020204" pitchFamily="34" charset="0"/>
                    <a:ea typeface="+mn-ea"/>
                    <a:cs typeface="Arial" panose="020B0604020202020204" pitchFamily="34" charset="0"/>
                  </a:rPr>
                  <a:t>st</a:t>
                </a: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a:t>
                </a:r>
                <a:r>
                  <a:rPr kumimoji="0" lang="en-US" sz="1800" b="1" i="0" u="none" strike="noStrike" kern="1200" cap="none" spc="0" normalizeH="0" baseline="0" noProof="0">
                    <a:ln>
                      <a:noFill/>
                    </a:ln>
                    <a:solidFill>
                      <a:srgbClr val="1F52FF"/>
                    </a:solidFill>
                    <a:effectLst/>
                    <a:uLnTx/>
                    <a:uFillTx/>
                    <a:latin typeface="Corbel" panose="020B0503020204020204" pitchFamily="34" charset="0"/>
                    <a:ea typeface="+mn-ea"/>
                    <a:cs typeface="Arial" panose="020B0604020202020204" pitchFamily="34" charset="0"/>
                  </a:rPr>
                  <a:t>0</a:t>
                </a: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a:t>
                </a:r>
                <a:b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b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prime number?</a:t>
                </a:r>
              </a:p>
            </p:txBody>
          </p:sp>
          <p:cxnSp>
            <p:nvCxnSpPr>
              <p:cNvPr id="77" name="Elbow Connector 76">
                <a:extLst>
                  <a:ext uri="{FF2B5EF4-FFF2-40B4-BE49-F238E27FC236}">
                    <a16:creationId xmlns:a16="http://schemas.microsoft.com/office/drawing/2014/main" id="{74C8D939-B1BA-1D6F-8B8F-1AA3A18C73F6}"/>
                  </a:ext>
                </a:extLst>
              </p:cNvPr>
              <p:cNvCxnSpPr>
                <a:cxnSpLocks/>
              </p:cNvCxnSpPr>
              <p:nvPr/>
            </p:nvCxnSpPr>
            <p:spPr>
              <a:xfrm flipV="1">
                <a:off x="8557395" y="1591766"/>
                <a:ext cx="256493" cy="178771"/>
              </a:xfrm>
              <a:prstGeom prst="bentConnector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0" name="Rectangle 69">
            <a:extLst>
              <a:ext uri="{FF2B5EF4-FFF2-40B4-BE49-F238E27FC236}">
                <a16:creationId xmlns:a16="http://schemas.microsoft.com/office/drawing/2014/main" id="{4F87D1AE-C9E8-030A-A3DD-CE41E1CA8BC8}"/>
              </a:ext>
            </a:extLst>
          </p:cNvPr>
          <p:cNvSpPr/>
          <p:nvPr/>
        </p:nvSpPr>
        <p:spPr>
          <a:xfrm>
            <a:off x="0" y="629616"/>
            <a:ext cx="2716306" cy="5826540"/>
          </a:xfrm>
          <a:prstGeom prst="rect">
            <a:avLst/>
          </a:prstGeom>
          <a:solidFill>
            <a:srgbClr val="FFFD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ounded Rectangle 64">
            <a:extLst>
              <a:ext uri="{FF2B5EF4-FFF2-40B4-BE49-F238E27FC236}">
                <a16:creationId xmlns:a16="http://schemas.microsoft.com/office/drawing/2014/main" id="{8FFE4315-EE8D-144A-008D-8DCDDE3CFCC3}"/>
              </a:ext>
            </a:extLst>
          </p:cNvPr>
          <p:cNvSpPr/>
          <p:nvPr/>
        </p:nvSpPr>
        <p:spPr>
          <a:xfrm>
            <a:off x="96426" y="736537"/>
            <a:ext cx="2519027" cy="107971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4F55892D-F829-1FC6-94CF-7204C63F8EB6}"/>
              </a:ext>
            </a:extLst>
          </p:cNvPr>
          <p:cNvCxnSpPr>
            <a:cxnSpLocks/>
          </p:cNvCxnSpPr>
          <p:nvPr/>
        </p:nvCxnSpPr>
        <p:spPr>
          <a:xfrm rot="5400000" flipH="1">
            <a:off x="5043784" y="3295028"/>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E65ADB8B-E7D5-CC71-7D28-06DEDEE97FE9}"/>
              </a:ext>
            </a:extLst>
          </p:cNvPr>
          <p:cNvCxnSpPr>
            <a:cxnSpLocks/>
          </p:cNvCxnSpPr>
          <p:nvPr/>
        </p:nvCxnSpPr>
        <p:spPr>
          <a:xfrm rot="5400000" flipH="1">
            <a:off x="5043784" y="36739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3" name="Title 1" descr=" 6">
            <a:extLst>
              <a:ext uri="{FF2B5EF4-FFF2-40B4-BE49-F238E27FC236}">
                <a16:creationId xmlns:a16="http://schemas.microsoft.com/office/drawing/2014/main" id="{225FE3A3-6745-502D-7F59-15867750339D}"/>
              </a:ext>
            </a:extLst>
          </p:cNvPr>
          <p:cNvSpPr txBox="1">
            <a:spLocks/>
          </p:cNvSpPr>
          <p:nvPr/>
        </p:nvSpPr>
        <p:spPr>
          <a:xfrm>
            <a:off x="178177" y="0"/>
            <a:ext cx="8787647" cy="704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orbel" panose="020B0503020204020204" pitchFamily="34" charset="0"/>
                <a:ea typeface="+mj-ea"/>
                <a:cs typeface="+mj-cs"/>
              </a:rPr>
              <a:t>In-DRAM pLUTo LUT Query: Step 1</a:t>
            </a:r>
          </a:p>
        </p:txBody>
      </p:sp>
      <p:cxnSp>
        <p:nvCxnSpPr>
          <p:cNvPr id="4" name="Straight Connector 3">
            <a:extLst>
              <a:ext uri="{FF2B5EF4-FFF2-40B4-BE49-F238E27FC236}">
                <a16:creationId xmlns:a16="http://schemas.microsoft.com/office/drawing/2014/main" id="{193B17EE-D4CE-E933-0A10-8DE0F4AE053C}"/>
              </a:ext>
            </a:extLst>
          </p:cNvPr>
          <p:cNvCxnSpPr>
            <a:cxnSpLocks/>
          </p:cNvCxnSpPr>
          <p:nvPr/>
        </p:nvCxnSpPr>
        <p:spPr>
          <a:xfrm>
            <a:off x="5515720" y="4182844"/>
            <a:ext cx="0" cy="325603"/>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DF1F5B15-D6F8-544E-2EC6-234CE9693377}"/>
              </a:ext>
            </a:extLst>
          </p:cNvPr>
          <p:cNvCxnSpPr>
            <a:cxnSpLocks/>
          </p:cNvCxnSpPr>
          <p:nvPr/>
        </p:nvCxnSpPr>
        <p:spPr>
          <a:xfrm>
            <a:off x="5965170" y="4182844"/>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BBD8907C-D053-3E28-0A5B-1508DA6E7B16}"/>
              </a:ext>
            </a:extLst>
          </p:cNvPr>
          <p:cNvCxnSpPr>
            <a:cxnSpLocks/>
          </p:cNvCxnSpPr>
          <p:nvPr/>
        </p:nvCxnSpPr>
        <p:spPr>
          <a:xfrm>
            <a:off x="6414620" y="4182805"/>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204CBF14-CE3C-D0AF-0904-EB85AA35F9B3}"/>
              </a:ext>
            </a:extLst>
          </p:cNvPr>
          <p:cNvCxnSpPr>
            <a:cxnSpLocks/>
          </p:cNvCxnSpPr>
          <p:nvPr/>
        </p:nvCxnSpPr>
        <p:spPr>
          <a:xfrm>
            <a:off x="6864069" y="4175499"/>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sp>
        <p:nvSpPr>
          <p:cNvPr id="11" name="Rounded Rectangle 10">
            <a:extLst>
              <a:ext uri="{FF2B5EF4-FFF2-40B4-BE49-F238E27FC236}">
                <a16:creationId xmlns:a16="http://schemas.microsoft.com/office/drawing/2014/main" id="{6504418D-A90C-D6E7-1C54-18A1A7C9A1D0}"/>
              </a:ext>
            </a:extLst>
          </p:cNvPr>
          <p:cNvSpPr/>
          <p:nvPr/>
        </p:nvSpPr>
        <p:spPr>
          <a:xfrm>
            <a:off x="5192143" y="2334911"/>
            <a:ext cx="2028915" cy="1840762"/>
          </a:xfrm>
          <a:prstGeom prst="roundRect">
            <a:avLst>
              <a:gd name="adj" fmla="val 1622"/>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2500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12" name="Table 275">
            <a:extLst>
              <a:ext uri="{FF2B5EF4-FFF2-40B4-BE49-F238E27FC236}">
                <a16:creationId xmlns:a16="http://schemas.microsoft.com/office/drawing/2014/main" id="{76354472-B820-C436-4D54-CDDC66664919}"/>
              </a:ext>
            </a:extLst>
          </p:cNvPr>
          <p:cNvGraphicFramePr>
            <a:graphicFrameLocks noGrp="1"/>
          </p:cNvGraphicFramePr>
          <p:nvPr/>
        </p:nvGraphicFramePr>
        <p:xfrm>
          <a:off x="5292522" y="2459192"/>
          <a:ext cx="1800000" cy="1584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396000">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396000">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1351085"/>
                  </a:ext>
                </a:extLst>
              </a:tr>
              <a:tr h="396000">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04728428"/>
                  </a:ext>
                </a:extLst>
              </a:tr>
            </a:tbl>
          </a:graphicData>
        </a:graphic>
      </p:graphicFrame>
      <p:sp>
        <p:nvSpPr>
          <p:cNvPr id="13" name="Rounded Rectangle 12">
            <a:extLst>
              <a:ext uri="{FF2B5EF4-FFF2-40B4-BE49-F238E27FC236}">
                <a16:creationId xmlns:a16="http://schemas.microsoft.com/office/drawing/2014/main" id="{D69C4F41-50ED-CF54-644A-2ED316781EF1}"/>
              </a:ext>
            </a:extLst>
          </p:cNvPr>
          <p:cNvSpPr/>
          <p:nvPr/>
        </p:nvSpPr>
        <p:spPr>
          <a:xfrm rot="5400000">
            <a:off x="5898769" y="3790738"/>
            <a:ext cx="582102" cy="2028912"/>
          </a:xfrm>
          <a:prstGeom prst="roundRect">
            <a:avLst/>
          </a:prstGeom>
          <a:pattFill prst="wdUpDiag">
            <a:fgClr>
              <a:srgbClr val="BBAECA"/>
            </a:fgClr>
            <a:bgClr>
              <a:srgbClr val="DFCFF0"/>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pSp>
        <p:nvGrpSpPr>
          <p:cNvPr id="16" name="Group 15">
            <a:extLst>
              <a:ext uri="{FF2B5EF4-FFF2-40B4-BE49-F238E27FC236}">
                <a16:creationId xmlns:a16="http://schemas.microsoft.com/office/drawing/2014/main" id="{5B03AEA4-1D6D-2A02-F28E-1BE0E4D10B9C}"/>
              </a:ext>
            </a:extLst>
          </p:cNvPr>
          <p:cNvGrpSpPr/>
          <p:nvPr/>
        </p:nvGrpSpPr>
        <p:grpSpPr>
          <a:xfrm>
            <a:off x="5408073" y="5120617"/>
            <a:ext cx="173332" cy="648969"/>
            <a:chOff x="2521758" y="3054797"/>
            <a:chExt cx="64008" cy="188069"/>
          </a:xfrm>
        </p:grpSpPr>
        <p:cxnSp>
          <p:nvCxnSpPr>
            <p:cNvPr id="29" name="Straight Connector 28">
              <a:extLst>
                <a:ext uri="{FF2B5EF4-FFF2-40B4-BE49-F238E27FC236}">
                  <a16:creationId xmlns:a16="http://schemas.microsoft.com/office/drawing/2014/main" id="{56411DE6-322D-76E3-294D-9E5A2FA79FF8}"/>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6001E9C3-356E-AE87-FFA4-05FFDFC51AF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6291C3A9-C7BF-6832-8EBF-7A977669D976}"/>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7" name="Group 16">
            <a:extLst>
              <a:ext uri="{FF2B5EF4-FFF2-40B4-BE49-F238E27FC236}">
                <a16:creationId xmlns:a16="http://schemas.microsoft.com/office/drawing/2014/main" id="{FDD767DD-4EAE-2CA4-A7CE-A5CF80FEF08C}"/>
              </a:ext>
            </a:extLst>
          </p:cNvPr>
          <p:cNvGrpSpPr/>
          <p:nvPr/>
        </p:nvGrpSpPr>
        <p:grpSpPr>
          <a:xfrm>
            <a:off x="5837030" y="5109582"/>
            <a:ext cx="173332" cy="648969"/>
            <a:chOff x="2521758" y="3054797"/>
            <a:chExt cx="64008" cy="188069"/>
          </a:xfrm>
        </p:grpSpPr>
        <p:cxnSp>
          <p:nvCxnSpPr>
            <p:cNvPr id="26" name="Straight Connector 25">
              <a:extLst>
                <a:ext uri="{FF2B5EF4-FFF2-40B4-BE49-F238E27FC236}">
                  <a16:creationId xmlns:a16="http://schemas.microsoft.com/office/drawing/2014/main" id="{E2764FA7-945D-6ACC-4476-AB0E702C8F95}"/>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7" name="Straight Connector 26">
              <a:extLst>
                <a:ext uri="{FF2B5EF4-FFF2-40B4-BE49-F238E27FC236}">
                  <a16:creationId xmlns:a16="http://schemas.microsoft.com/office/drawing/2014/main" id="{9DA23700-D9EA-5D46-34FC-D8C81067954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8" name="Straight Connector 27">
              <a:extLst>
                <a:ext uri="{FF2B5EF4-FFF2-40B4-BE49-F238E27FC236}">
                  <a16:creationId xmlns:a16="http://schemas.microsoft.com/office/drawing/2014/main" id="{65F5F5EB-C469-F183-795C-3CF3D5200AE9}"/>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8" name="Group 17">
            <a:extLst>
              <a:ext uri="{FF2B5EF4-FFF2-40B4-BE49-F238E27FC236}">
                <a16:creationId xmlns:a16="http://schemas.microsoft.com/office/drawing/2014/main" id="{5C2F244F-AD02-F297-C498-C497F46F443E}"/>
              </a:ext>
            </a:extLst>
          </p:cNvPr>
          <p:cNvGrpSpPr/>
          <p:nvPr/>
        </p:nvGrpSpPr>
        <p:grpSpPr>
          <a:xfrm>
            <a:off x="6248380" y="5108314"/>
            <a:ext cx="173332" cy="648969"/>
            <a:chOff x="2521758" y="3054797"/>
            <a:chExt cx="64008" cy="188069"/>
          </a:xfrm>
        </p:grpSpPr>
        <p:cxnSp>
          <p:nvCxnSpPr>
            <p:cNvPr id="23" name="Straight Connector 22">
              <a:extLst>
                <a:ext uri="{FF2B5EF4-FFF2-40B4-BE49-F238E27FC236}">
                  <a16:creationId xmlns:a16="http://schemas.microsoft.com/office/drawing/2014/main" id="{9F9C2302-8BFC-2113-6E2C-ACFF464016E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7FE804DF-ACC9-5681-9141-E12E98F04E3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011A845C-4B36-622D-79D2-2EEC712480E0}"/>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9" name="Group 18">
            <a:extLst>
              <a:ext uri="{FF2B5EF4-FFF2-40B4-BE49-F238E27FC236}">
                <a16:creationId xmlns:a16="http://schemas.microsoft.com/office/drawing/2014/main" id="{D60879E2-DF9F-933F-7EBD-BAA733433234}"/>
              </a:ext>
            </a:extLst>
          </p:cNvPr>
          <p:cNvGrpSpPr/>
          <p:nvPr/>
        </p:nvGrpSpPr>
        <p:grpSpPr>
          <a:xfrm>
            <a:off x="6672336" y="5120617"/>
            <a:ext cx="173332" cy="648969"/>
            <a:chOff x="2521758" y="3054797"/>
            <a:chExt cx="64008" cy="188069"/>
          </a:xfrm>
        </p:grpSpPr>
        <p:cxnSp>
          <p:nvCxnSpPr>
            <p:cNvPr id="20" name="Straight Connector 19">
              <a:extLst>
                <a:ext uri="{FF2B5EF4-FFF2-40B4-BE49-F238E27FC236}">
                  <a16:creationId xmlns:a16="http://schemas.microsoft.com/office/drawing/2014/main" id="{98070522-1F0D-F9D0-1868-64E7D1BD153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1" name="Straight Connector 20">
              <a:extLst>
                <a:ext uri="{FF2B5EF4-FFF2-40B4-BE49-F238E27FC236}">
                  <a16:creationId xmlns:a16="http://schemas.microsoft.com/office/drawing/2014/main" id="{A7BC7AE7-4BBB-BD85-E12B-FD544420F3F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8B1EFA1E-657A-E290-1E60-D94A0BF19A73}"/>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sp>
        <p:nvSpPr>
          <p:cNvPr id="33" name="Rounded Rectangle 32">
            <a:extLst>
              <a:ext uri="{FF2B5EF4-FFF2-40B4-BE49-F238E27FC236}">
                <a16:creationId xmlns:a16="http://schemas.microsoft.com/office/drawing/2014/main" id="{0C60ECAA-E984-0339-82FC-E5B0B4C5608E}"/>
              </a:ext>
            </a:extLst>
          </p:cNvPr>
          <p:cNvSpPr/>
          <p:nvPr/>
        </p:nvSpPr>
        <p:spPr>
          <a:xfrm rot="5400000">
            <a:off x="5897652" y="5047299"/>
            <a:ext cx="584335" cy="2028912"/>
          </a:xfrm>
          <a:prstGeom prst="round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4" name="Table 275">
            <a:extLst>
              <a:ext uri="{FF2B5EF4-FFF2-40B4-BE49-F238E27FC236}">
                <a16:creationId xmlns:a16="http://schemas.microsoft.com/office/drawing/2014/main" id="{91C1B412-F7C0-9BF4-466A-716D27FABB97}"/>
              </a:ext>
            </a:extLst>
          </p:cNvPr>
          <p:cNvGraphicFramePr>
            <a:graphicFrameLocks noGrp="1"/>
          </p:cNvGraphicFramePr>
          <p:nvPr/>
        </p:nvGraphicFramePr>
        <p:xfrm>
          <a:off x="5292522" y="4591707"/>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35" name="Rounded Rectangle 34">
            <a:extLst>
              <a:ext uri="{FF2B5EF4-FFF2-40B4-BE49-F238E27FC236}">
                <a16:creationId xmlns:a16="http://schemas.microsoft.com/office/drawing/2014/main" id="{5853E33A-0C10-F411-BD05-35B1A76C00B3}"/>
              </a:ext>
            </a:extLst>
          </p:cNvPr>
          <p:cNvSpPr/>
          <p:nvPr/>
        </p:nvSpPr>
        <p:spPr>
          <a:xfrm rot="5400000">
            <a:off x="5909541" y="170856"/>
            <a:ext cx="579239" cy="2014040"/>
          </a:xfrm>
          <a:prstGeom prst="roundRect">
            <a:avLst/>
          </a:prstGeom>
          <a:solidFill>
            <a:srgbClr val="E4D9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6" name="Table 275">
            <a:extLst>
              <a:ext uri="{FF2B5EF4-FFF2-40B4-BE49-F238E27FC236}">
                <a16:creationId xmlns:a16="http://schemas.microsoft.com/office/drawing/2014/main" id="{28DFCE45-3B33-AE43-69DA-C1AF5E3FC3E2}"/>
              </a:ext>
            </a:extLst>
          </p:cNvPr>
          <p:cNvGraphicFramePr>
            <a:graphicFrameLocks noGrp="1"/>
          </p:cNvGraphicFramePr>
          <p:nvPr/>
        </p:nvGraphicFramePr>
        <p:xfrm>
          <a:off x="5301890" y="994064"/>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dirty="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2400" b="1" i="0" dirty="0">
                          <a:solidFill>
                            <a:srgbClr val="0051FF"/>
                          </a:solidFill>
                          <a:latin typeface="Corbel" panose="020B0503020204020204" pitchFamily="34" charset="0"/>
                          <a:cs typeface="Arial" panose="020B0604020202020204" pitchFamily="34" charset="0"/>
                        </a:rPr>
                        <a:t>0</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BE6D7"/>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dirty="0">
                          <a:solidFill>
                            <a:srgbClr val="0051FF"/>
                          </a:solidFill>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cxnSp>
        <p:nvCxnSpPr>
          <p:cNvPr id="37" name="Elbow Connector 36">
            <a:extLst>
              <a:ext uri="{FF2B5EF4-FFF2-40B4-BE49-F238E27FC236}">
                <a16:creationId xmlns:a16="http://schemas.microsoft.com/office/drawing/2014/main" id="{8F539379-865B-D64A-C423-25BD1E83EAE5}"/>
              </a:ext>
            </a:extLst>
          </p:cNvPr>
          <p:cNvCxnSpPr>
            <a:cxnSpLocks/>
          </p:cNvCxnSpPr>
          <p:nvPr/>
        </p:nvCxnSpPr>
        <p:spPr>
          <a:xfrm rot="10800000" flipH="1" flipV="1">
            <a:off x="7211141" y="1924870"/>
            <a:ext cx="4" cy="3566160"/>
          </a:xfrm>
          <a:prstGeom prst="bentConnector3">
            <a:avLst>
              <a:gd name="adj1" fmla="val 12220150000"/>
            </a:avLst>
          </a:prstGeom>
          <a:ln w="38100">
            <a:solidFill>
              <a:schemeClr val="accent4"/>
            </a:solidFill>
            <a:prstDash val="sysDot"/>
            <a:tailEnd type="triangle" w="med" len="sm"/>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3BF5155-D76B-0F51-84F0-F9C02F239946}"/>
              </a:ext>
            </a:extLst>
          </p:cNvPr>
          <p:cNvCxnSpPr>
            <a:cxnSpLocks/>
          </p:cNvCxnSpPr>
          <p:nvPr/>
        </p:nvCxnSpPr>
        <p:spPr>
          <a:xfrm rot="5400000" flipH="1">
            <a:off x="5043785" y="28981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aphicFrame>
        <p:nvGraphicFramePr>
          <p:cNvPr id="2" name="Table 275">
            <a:extLst>
              <a:ext uri="{FF2B5EF4-FFF2-40B4-BE49-F238E27FC236}">
                <a16:creationId xmlns:a16="http://schemas.microsoft.com/office/drawing/2014/main" id="{F33BC4AD-3B1B-2EF3-C96B-80CD4D672F26}"/>
              </a:ext>
            </a:extLst>
          </p:cNvPr>
          <p:cNvGraphicFramePr>
            <a:graphicFrameLocks noGrp="1"/>
          </p:cNvGraphicFramePr>
          <p:nvPr/>
        </p:nvGraphicFramePr>
        <p:xfrm>
          <a:off x="5289835" y="5836646"/>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47" name="TextBox 46">
            <a:extLst>
              <a:ext uri="{FF2B5EF4-FFF2-40B4-BE49-F238E27FC236}">
                <a16:creationId xmlns:a16="http://schemas.microsoft.com/office/drawing/2014/main" id="{48209F93-C678-77FE-0741-880FAEA05260}"/>
              </a:ext>
            </a:extLst>
          </p:cNvPr>
          <p:cNvSpPr txBox="1"/>
          <p:nvPr/>
        </p:nvSpPr>
        <p:spPr>
          <a:xfrm>
            <a:off x="234762" y="5148517"/>
            <a:ext cx="2245127"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input vector</a:t>
            </a:r>
          </a:p>
        </p:txBody>
      </p:sp>
      <p:graphicFrame>
        <p:nvGraphicFramePr>
          <p:cNvPr id="50" name="Table 275">
            <a:extLst>
              <a:ext uri="{FF2B5EF4-FFF2-40B4-BE49-F238E27FC236}">
                <a16:creationId xmlns:a16="http://schemas.microsoft.com/office/drawing/2014/main" id="{F4FAEFC2-F020-2F17-D28B-888C8568909C}"/>
              </a:ext>
            </a:extLst>
          </p:cNvPr>
          <p:cNvGraphicFramePr>
            <a:graphicFrameLocks noGrp="1"/>
          </p:cNvGraphicFramePr>
          <p:nvPr/>
        </p:nvGraphicFramePr>
        <p:xfrm>
          <a:off x="426103" y="2000679"/>
          <a:ext cx="1854538" cy="2194560"/>
        </p:xfrm>
        <a:graphic>
          <a:graphicData uri="http://schemas.openxmlformats.org/drawingml/2006/table">
            <a:tbl>
              <a:tblPr firstRow="1" bandRow="1">
                <a:tableStyleId>{5940675A-B579-460E-94D1-54222C63F5DA}</a:tableStyleId>
              </a:tblPr>
              <a:tblGrid>
                <a:gridCol w="560388">
                  <a:extLst>
                    <a:ext uri="{9D8B030D-6E8A-4147-A177-3AD203B41FA5}">
                      <a16:colId xmlns:a16="http://schemas.microsoft.com/office/drawing/2014/main" val="1193322599"/>
                    </a:ext>
                  </a:extLst>
                </a:gridCol>
                <a:gridCol w="816943">
                  <a:extLst>
                    <a:ext uri="{9D8B030D-6E8A-4147-A177-3AD203B41FA5}">
                      <a16:colId xmlns:a16="http://schemas.microsoft.com/office/drawing/2014/main" val="4227494446"/>
                    </a:ext>
                  </a:extLst>
                </a:gridCol>
                <a:gridCol w="477207">
                  <a:extLst>
                    <a:ext uri="{9D8B030D-6E8A-4147-A177-3AD203B41FA5}">
                      <a16:colId xmlns:a16="http://schemas.microsoft.com/office/drawing/2014/main" val="468283467"/>
                    </a:ext>
                  </a:extLst>
                </a:gridCol>
              </a:tblGrid>
              <a:tr h="270417">
                <a:tc>
                  <a:txBody>
                    <a:bodyPr/>
                    <a:lstStyle/>
                    <a:p>
                      <a:pPr algn="ctr"/>
                      <a:endParaRPr lang="en-US" sz="1800" b="0" i="0">
                        <a:latin typeface="Corbel" panose="020B0503020204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b="0" i="0">
                          <a:latin typeface="Corbel" panose="020B0503020204020204" pitchFamily="34" charset="0"/>
                          <a:cs typeface="Arial" panose="020B0604020202020204" pitchFamily="34" charset="0"/>
                        </a:rPr>
                        <a:t>Prime numbers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r>
                        <a:rPr lang="en-US" sz="1000">
                          <a:latin typeface="Arial" panose="020B0604020202020204" pitchFamily="34" charset="0"/>
                          <a:cs typeface="Arial" panose="020B0604020202020204" pitchFamily="34" charset="0"/>
                        </a:rPr>
                        <a:t>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0">
                <a:tc>
                  <a:txBody>
                    <a:bodyPr/>
                    <a:lstStyle/>
                    <a:p>
                      <a:pPr algn="ctr"/>
                      <a:r>
                        <a:rPr lang="en-US" sz="1800" b="0" i="0">
                          <a:latin typeface="Corbel" panose="020B0503020204020204" pitchFamily="34" charset="0"/>
                          <a:cs typeface="Arial" panose="020B0604020202020204" pitchFamily="34" charset="0"/>
                        </a:rPr>
                        <a:t>LUT</a:t>
                      </a:r>
                    </a:p>
                    <a:p>
                      <a:pPr algn="ctr"/>
                      <a:r>
                        <a:rPr lang="en-US" sz="1800" b="0" i="0">
                          <a:latin typeface="Corbel" panose="020B0503020204020204" pitchFamily="34" charset="0"/>
                          <a:cs typeface="Arial" panose="020B0604020202020204" pitchFamily="34" charset="0"/>
                        </a:rPr>
                        <a:t>index</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err="1">
                          <a:latin typeface="Corbel" panose="020B0503020204020204" pitchFamily="34" charset="0"/>
                          <a:cs typeface="Arial" panose="020B0604020202020204" pitchFamily="34" charset="0"/>
                        </a:rPr>
                        <a:t>i</a:t>
                      </a:r>
                      <a:endParaRPr lang="en-US" sz="1800" b="0" i="0">
                        <a:latin typeface="Corbel" panose="020B0503020204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f(</a:t>
                      </a:r>
                      <a:r>
                        <a:rPr lang="en-US" sz="1800" b="0" i="0" err="1">
                          <a:latin typeface="Corbel" panose="020B0503020204020204" pitchFamily="34" charset="0"/>
                          <a:cs typeface="Arial" panose="020B0604020202020204" pitchFamily="34" charset="0"/>
                        </a:rPr>
                        <a:t>i</a:t>
                      </a:r>
                      <a:r>
                        <a:rPr lang="en-US" sz="1800" b="0" i="0">
                          <a:latin typeface="Corbel" panose="020B0503020204020204" pitchFamily="34"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1</a:t>
                      </a:r>
                      <a:r>
                        <a:rPr lang="en-US" sz="1800" b="0" i="0" baseline="30000">
                          <a:latin typeface="Corbel" panose="020B0503020204020204" pitchFamily="34" charset="0"/>
                          <a:cs typeface="Arial" panose="020B0604020202020204" pitchFamily="34" charset="0"/>
                        </a:rPr>
                        <a:t>st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1351085"/>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2</a:t>
                      </a:r>
                      <a:r>
                        <a:rPr lang="en-US" sz="1800" b="0" i="0" baseline="30000">
                          <a:solidFill>
                            <a:schemeClr val="tx1"/>
                          </a:solidFill>
                          <a:latin typeface="Corbel" panose="020B0503020204020204" pitchFamily="34" charset="0"/>
                          <a:cs typeface="Arial" panose="020B0604020202020204" pitchFamily="34" charset="0"/>
                        </a:rPr>
                        <a:t>nd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508754334"/>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3</a:t>
                      </a:r>
                      <a:r>
                        <a:rPr lang="en-US" sz="1800" b="0" i="0" baseline="30000">
                          <a:latin typeface="Corbel" panose="020B0503020204020204" pitchFamily="34" charset="0"/>
                          <a:cs typeface="Arial" panose="020B0604020202020204" pitchFamily="34" charset="0"/>
                        </a:rPr>
                        <a:t>rd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64916830"/>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4</a:t>
                      </a:r>
                      <a:r>
                        <a:rPr lang="en-US" sz="1800" b="0" i="0" baseline="30000">
                          <a:latin typeface="Corbel" panose="020B0503020204020204" pitchFamily="34" charset="0"/>
                          <a:cs typeface="Arial" panose="020B0604020202020204" pitchFamily="34" charset="0"/>
                        </a:rPr>
                        <a:t>th</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6069710"/>
                  </a:ext>
                </a:extLst>
              </a:tr>
            </a:tbl>
          </a:graphicData>
        </a:graphic>
      </p:graphicFrame>
      <p:graphicFrame>
        <p:nvGraphicFramePr>
          <p:cNvPr id="52" name="Table 275">
            <a:extLst>
              <a:ext uri="{FF2B5EF4-FFF2-40B4-BE49-F238E27FC236}">
                <a16:creationId xmlns:a16="http://schemas.microsoft.com/office/drawing/2014/main" id="{D03E7150-1EF3-DD7E-1AAE-429CCC880DF9}"/>
              </a:ext>
            </a:extLst>
          </p:cNvPr>
          <p:cNvGraphicFramePr>
            <a:graphicFrameLocks noGrp="1"/>
          </p:cNvGraphicFramePr>
          <p:nvPr/>
        </p:nvGraphicFramePr>
        <p:xfrm>
          <a:off x="419382" y="4801677"/>
          <a:ext cx="1863744" cy="384881"/>
        </p:xfrm>
        <a:graphic>
          <a:graphicData uri="http://schemas.openxmlformats.org/drawingml/2006/table">
            <a:tbl>
              <a:tblPr firstRow="1" bandRow="1">
                <a:tableStyleId>{5940675A-B579-460E-94D1-54222C63F5DA}</a:tableStyleId>
              </a:tblPr>
              <a:tblGrid>
                <a:gridCol w="465936">
                  <a:extLst>
                    <a:ext uri="{9D8B030D-6E8A-4147-A177-3AD203B41FA5}">
                      <a16:colId xmlns:a16="http://schemas.microsoft.com/office/drawing/2014/main" val="4227494446"/>
                    </a:ext>
                  </a:extLst>
                </a:gridCol>
                <a:gridCol w="465936">
                  <a:extLst>
                    <a:ext uri="{9D8B030D-6E8A-4147-A177-3AD203B41FA5}">
                      <a16:colId xmlns:a16="http://schemas.microsoft.com/office/drawing/2014/main" val="468283467"/>
                    </a:ext>
                  </a:extLst>
                </a:gridCol>
                <a:gridCol w="465936">
                  <a:extLst>
                    <a:ext uri="{9D8B030D-6E8A-4147-A177-3AD203B41FA5}">
                      <a16:colId xmlns:a16="http://schemas.microsoft.com/office/drawing/2014/main" val="3823604040"/>
                    </a:ext>
                  </a:extLst>
                </a:gridCol>
                <a:gridCol w="465936">
                  <a:extLst>
                    <a:ext uri="{9D8B030D-6E8A-4147-A177-3AD203B41FA5}">
                      <a16:colId xmlns:a16="http://schemas.microsoft.com/office/drawing/2014/main" val="3652080883"/>
                    </a:ext>
                  </a:extLst>
                </a:gridCol>
              </a:tblGrid>
              <a:tr h="384881">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54" name="TextBox 53">
            <a:extLst>
              <a:ext uri="{FF2B5EF4-FFF2-40B4-BE49-F238E27FC236}">
                <a16:creationId xmlns:a16="http://schemas.microsoft.com/office/drawing/2014/main" id="{0298F78F-23E2-99F4-79F3-CD12675CB412}"/>
              </a:ext>
            </a:extLst>
          </p:cNvPr>
          <p:cNvSpPr txBox="1"/>
          <p:nvPr/>
        </p:nvSpPr>
        <p:spPr>
          <a:xfrm>
            <a:off x="426103" y="4167177"/>
            <a:ext cx="1854538"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l</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ook</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u</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p </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able</a:t>
            </a:r>
          </a:p>
        </p:txBody>
      </p:sp>
      <p:sp>
        <p:nvSpPr>
          <p:cNvPr id="55" name="TextBox 54">
            <a:extLst>
              <a:ext uri="{FF2B5EF4-FFF2-40B4-BE49-F238E27FC236}">
                <a16:creationId xmlns:a16="http://schemas.microsoft.com/office/drawing/2014/main" id="{7195EE43-7896-3B0F-7D8D-A5EE61665E18}"/>
              </a:ext>
            </a:extLst>
          </p:cNvPr>
          <p:cNvSpPr txBox="1"/>
          <p:nvPr/>
        </p:nvSpPr>
        <p:spPr>
          <a:xfrm>
            <a:off x="328507" y="6078612"/>
            <a:ext cx="204201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output vector</a:t>
            </a:r>
          </a:p>
        </p:txBody>
      </p:sp>
      <p:graphicFrame>
        <p:nvGraphicFramePr>
          <p:cNvPr id="56" name="Table 275">
            <a:extLst>
              <a:ext uri="{FF2B5EF4-FFF2-40B4-BE49-F238E27FC236}">
                <a16:creationId xmlns:a16="http://schemas.microsoft.com/office/drawing/2014/main" id="{42AC9FCD-CC4B-AED2-A9FC-1476D069C04D}"/>
              </a:ext>
            </a:extLst>
          </p:cNvPr>
          <p:cNvGraphicFramePr>
            <a:graphicFrameLocks noGrp="1"/>
          </p:cNvGraphicFramePr>
          <p:nvPr/>
        </p:nvGraphicFramePr>
        <p:xfrm>
          <a:off x="419382" y="5745220"/>
          <a:ext cx="1863740" cy="384881"/>
        </p:xfrm>
        <a:graphic>
          <a:graphicData uri="http://schemas.openxmlformats.org/drawingml/2006/table">
            <a:tbl>
              <a:tblPr firstRow="1" bandRow="1">
                <a:tableStyleId>{5940675A-B579-460E-94D1-54222C63F5DA}</a:tableStyleId>
              </a:tblPr>
              <a:tblGrid>
                <a:gridCol w="465935">
                  <a:extLst>
                    <a:ext uri="{9D8B030D-6E8A-4147-A177-3AD203B41FA5}">
                      <a16:colId xmlns:a16="http://schemas.microsoft.com/office/drawing/2014/main" val="4227494446"/>
                    </a:ext>
                  </a:extLst>
                </a:gridCol>
                <a:gridCol w="465935">
                  <a:extLst>
                    <a:ext uri="{9D8B030D-6E8A-4147-A177-3AD203B41FA5}">
                      <a16:colId xmlns:a16="http://schemas.microsoft.com/office/drawing/2014/main" val="468283467"/>
                    </a:ext>
                  </a:extLst>
                </a:gridCol>
                <a:gridCol w="465935">
                  <a:extLst>
                    <a:ext uri="{9D8B030D-6E8A-4147-A177-3AD203B41FA5}">
                      <a16:colId xmlns:a16="http://schemas.microsoft.com/office/drawing/2014/main" val="3823604040"/>
                    </a:ext>
                  </a:extLst>
                </a:gridCol>
                <a:gridCol w="465935">
                  <a:extLst>
                    <a:ext uri="{9D8B030D-6E8A-4147-A177-3AD203B41FA5}">
                      <a16:colId xmlns:a16="http://schemas.microsoft.com/office/drawing/2014/main" val="3652080883"/>
                    </a:ext>
                  </a:extLst>
                </a:gridCol>
              </a:tblGrid>
              <a:tr h="384881">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64" name="TextBox 63">
            <a:extLst>
              <a:ext uri="{FF2B5EF4-FFF2-40B4-BE49-F238E27FC236}">
                <a16:creationId xmlns:a16="http://schemas.microsoft.com/office/drawing/2014/main" id="{77C6A9F9-CFD2-BFB6-5FD1-46212866E231}"/>
              </a:ext>
            </a:extLst>
          </p:cNvPr>
          <p:cNvSpPr txBox="1"/>
          <p:nvPr/>
        </p:nvSpPr>
        <p:spPr>
          <a:xfrm>
            <a:off x="-118226" y="766965"/>
            <a:ext cx="2944440"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LUT Query: </a:t>
            </a:r>
            <a:b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b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Return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1</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st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4</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th</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prstClr val="black"/>
                </a:solidFill>
                <a:effectLst/>
                <a:uLnTx/>
                <a:uFillTx/>
                <a:latin typeface="Corbel" panose="020B0503020204020204" pitchFamily="34" charset="0"/>
                <a:ea typeface="+mn-ea"/>
                <a:cs typeface="+mn-cs"/>
              </a:rPr>
              <a:t>prime numbers</a:t>
            </a:r>
          </a:p>
        </p:txBody>
      </p:sp>
      <p:sp>
        <p:nvSpPr>
          <p:cNvPr id="73" name="TextBox 72">
            <a:extLst>
              <a:ext uri="{FF2B5EF4-FFF2-40B4-BE49-F238E27FC236}">
                <a16:creationId xmlns:a16="http://schemas.microsoft.com/office/drawing/2014/main" id="{D7B72F86-2B91-59AA-47AC-78725EC01117}"/>
              </a:ext>
            </a:extLst>
          </p:cNvPr>
          <p:cNvSpPr txBox="1"/>
          <p:nvPr/>
        </p:nvSpPr>
        <p:spPr>
          <a:xfrm>
            <a:off x="3576104" y="5703683"/>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output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vector</a:t>
            </a:r>
          </a:p>
        </p:txBody>
      </p:sp>
      <p:sp>
        <p:nvSpPr>
          <p:cNvPr id="80" name="TextBox 79">
            <a:extLst>
              <a:ext uri="{FF2B5EF4-FFF2-40B4-BE49-F238E27FC236}">
                <a16:creationId xmlns:a16="http://schemas.microsoft.com/office/drawing/2014/main" id="{283E4029-EC6B-17CF-A76E-32088220A3F2}"/>
              </a:ext>
            </a:extLst>
          </p:cNvPr>
          <p:cNvSpPr txBox="1"/>
          <p:nvPr/>
        </p:nvSpPr>
        <p:spPr>
          <a:xfrm rot="5400000">
            <a:off x="5608648" y="3024316"/>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72C4"/>
                </a:solidFill>
                <a:effectLst/>
                <a:uLnTx/>
                <a:uFillTx/>
                <a:latin typeface="Corbel" panose="020B0503020204020204" pitchFamily="34" charset="0"/>
                <a:ea typeface="+mn-ea"/>
                <a:cs typeface="Arial" panose="020B0604020202020204" pitchFamily="34" charset="0"/>
              </a:rPr>
              <a:t>DRAM array</a:t>
            </a:r>
          </a:p>
        </p:txBody>
      </p:sp>
      <p:sp>
        <p:nvSpPr>
          <p:cNvPr id="83" name="Rectangle 82">
            <a:extLst>
              <a:ext uri="{FF2B5EF4-FFF2-40B4-BE49-F238E27FC236}">
                <a16:creationId xmlns:a16="http://schemas.microsoft.com/office/drawing/2014/main" id="{0AB9FB35-61EA-83FA-E6A5-94C08C60E54A}"/>
              </a:ext>
            </a:extLst>
          </p:cNvPr>
          <p:cNvSpPr/>
          <p:nvPr/>
        </p:nvSpPr>
        <p:spPr>
          <a:xfrm>
            <a:off x="4935550" y="2766371"/>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1</a:t>
            </a:r>
          </a:p>
        </p:txBody>
      </p:sp>
      <p:sp>
        <p:nvSpPr>
          <p:cNvPr id="84" name="Rectangle 83">
            <a:extLst>
              <a:ext uri="{FF2B5EF4-FFF2-40B4-BE49-F238E27FC236}">
                <a16:creationId xmlns:a16="http://schemas.microsoft.com/office/drawing/2014/main" id="{FF1258C3-D9FB-0C18-2D3C-A98C5A7E0564}"/>
              </a:ext>
            </a:extLst>
          </p:cNvPr>
          <p:cNvSpPr/>
          <p:nvPr/>
        </p:nvSpPr>
        <p:spPr>
          <a:xfrm>
            <a:off x="4934718" y="3156622"/>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2</a:t>
            </a:r>
          </a:p>
        </p:txBody>
      </p:sp>
      <p:sp>
        <p:nvSpPr>
          <p:cNvPr id="85" name="Rectangle 84">
            <a:extLst>
              <a:ext uri="{FF2B5EF4-FFF2-40B4-BE49-F238E27FC236}">
                <a16:creationId xmlns:a16="http://schemas.microsoft.com/office/drawing/2014/main" id="{CF06D91A-016B-D11C-864D-895C394BB662}"/>
              </a:ext>
            </a:extLst>
          </p:cNvPr>
          <p:cNvSpPr/>
          <p:nvPr/>
        </p:nvSpPr>
        <p:spPr>
          <a:xfrm>
            <a:off x="4934491" y="3505647"/>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3</a:t>
            </a:r>
          </a:p>
        </p:txBody>
      </p:sp>
      <p:graphicFrame>
        <p:nvGraphicFramePr>
          <p:cNvPr id="39" name="Table 275">
            <a:extLst>
              <a:ext uri="{FF2B5EF4-FFF2-40B4-BE49-F238E27FC236}">
                <a16:creationId xmlns:a16="http://schemas.microsoft.com/office/drawing/2014/main" id="{AE5A250C-6243-27C7-CB43-5BA2E4893154}"/>
              </a:ext>
            </a:extLst>
          </p:cNvPr>
          <p:cNvGraphicFramePr>
            <a:graphicFrameLocks noGrp="1"/>
          </p:cNvGraphicFramePr>
          <p:nvPr/>
        </p:nvGraphicFramePr>
        <p:xfrm>
          <a:off x="5290526" y="2456395"/>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graphicFrame>
        <p:nvGraphicFramePr>
          <p:cNvPr id="42" name="Table 275">
            <a:extLst>
              <a:ext uri="{FF2B5EF4-FFF2-40B4-BE49-F238E27FC236}">
                <a16:creationId xmlns:a16="http://schemas.microsoft.com/office/drawing/2014/main" id="{6425660E-7AFB-6CD3-6765-41F7B91849BF}"/>
              </a:ext>
            </a:extLst>
          </p:cNvPr>
          <p:cNvGraphicFramePr>
            <a:graphicFrameLocks noGrp="1"/>
          </p:cNvGraphicFramePr>
          <p:nvPr/>
        </p:nvGraphicFramePr>
        <p:xfrm>
          <a:off x="5296841" y="4590328"/>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sp>
        <p:nvSpPr>
          <p:cNvPr id="74" name="TextBox 73">
            <a:extLst>
              <a:ext uri="{FF2B5EF4-FFF2-40B4-BE49-F238E27FC236}">
                <a16:creationId xmlns:a16="http://schemas.microsoft.com/office/drawing/2014/main" id="{549E17C4-CCD6-4975-A244-6D40CDC6F814}"/>
              </a:ext>
            </a:extLst>
          </p:cNvPr>
          <p:cNvSpPr txBox="1"/>
          <p:nvPr/>
        </p:nvSpPr>
        <p:spPr>
          <a:xfrm>
            <a:off x="6088976" y="1531408"/>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C000"/>
                </a:solidFill>
                <a:effectLst/>
                <a:uLnTx/>
                <a:uFillTx/>
                <a:latin typeface="Corbel" panose="020B0503020204020204" pitchFamily="34" charset="0"/>
                <a:ea typeface="+mn-ea"/>
                <a:cs typeface="Arial" panose="020B0604020202020204" pitchFamily="34" charset="0"/>
              </a:rPr>
              <a:t>match logic</a:t>
            </a:r>
          </a:p>
        </p:txBody>
      </p:sp>
      <p:sp>
        <p:nvSpPr>
          <p:cNvPr id="71" name="TextBox 70" hidden="1">
            <a:extLst>
              <a:ext uri="{FF2B5EF4-FFF2-40B4-BE49-F238E27FC236}">
                <a16:creationId xmlns:a16="http://schemas.microsoft.com/office/drawing/2014/main" id="{96464DE5-8775-54F7-E800-368C864AD146}"/>
              </a:ext>
            </a:extLst>
          </p:cNvPr>
          <p:cNvSpPr txBox="1"/>
          <p:nvPr/>
        </p:nvSpPr>
        <p:spPr>
          <a:xfrm>
            <a:off x="3602360" y="807886"/>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sp>
        <p:nvSpPr>
          <p:cNvPr id="51" name="TextBox 50">
            <a:extLst>
              <a:ext uri="{FF2B5EF4-FFF2-40B4-BE49-F238E27FC236}">
                <a16:creationId xmlns:a16="http://schemas.microsoft.com/office/drawing/2014/main" id="{83B925D6-BE08-6723-6900-D12382196456}"/>
              </a:ext>
            </a:extLst>
          </p:cNvPr>
          <p:cNvSpPr txBox="1"/>
          <p:nvPr/>
        </p:nvSpPr>
        <p:spPr>
          <a:xfrm>
            <a:off x="3811694" y="4612111"/>
            <a:ext cx="135233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3889F"/>
                </a:solidFill>
                <a:effectLst/>
                <a:uLnTx/>
                <a:uFillTx/>
                <a:latin typeface="Corbel" panose="020B0503020204020204" pitchFamily="34" charset="0"/>
                <a:ea typeface="+mn-ea"/>
                <a:cs typeface="Arial" panose="020B0604020202020204" pitchFamily="34" charset="0"/>
              </a:rPr>
              <a:t>row buffer</a:t>
            </a:r>
          </a:p>
        </p:txBody>
      </p:sp>
      <p:sp>
        <p:nvSpPr>
          <p:cNvPr id="6" name="Rectangle 5">
            <a:extLst>
              <a:ext uri="{FF2B5EF4-FFF2-40B4-BE49-F238E27FC236}">
                <a16:creationId xmlns:a16="http://schemas.microsoft.com/office/drawing/2014/main" id="{A24D5187-9386-EE2D-06AA-276EFF556DC4}"/>
              </a:ext>
            </a:extLst>
          </p:cNvPr>
          <p:cNvSpPr>
            <a:spLocks/>
          </p:cNvSpPr>
          <p:nvPr/>
        </p:nvSpPr>
        <p:spPr>
          <a:xfrm>
            <a:off x="5304367" y="1734050"/>
            <a:ext cx="392400" cy="392400"/>
          </a:xfrm>
          <a:prstGeom prst="rect">
            <a:avLst/>
          </a:prstGeom>
          <a:solidFill>
            <a:schemeClr val="accent3">
              <a:lumMod val="20000"/>
              <a:lumOff val="80000"/>
            </a:scheme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𝘅</a:t>
            </a:r>
          </a:p>
        </p:txBody>
      </p:sp>
      <p:cxnSp>
        <p:nvCxnSpPr>
          <p:cNvPr id="40" name="Straight Arrow Connector 39">
            <a:extLst>
              <a:ext uri="{FF2B5EF4-FFF2-40B4-BE49-F238E27FC236}">
                <a16:creationId xmlns:a16="http://schemas.microsoft.com/office/drawing/2014/main" id="{29BE35DF-E2E1-9179-05DF-E58F667CD1C6}"/>
              </a:ext>
            </a:extLst>
          </p:cNvPr>
          <p:cNvCxnSpPr>
            <a:cxnSpLocks/>
          </p:cNvCxnSpPr>
          <p:nvPr/>
        </p:nvCxnSpPr>
        <p:spPr>
          <a:xfrm>
            <a:off x="68699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63874F1-B1FE-6D5F-7855-22E1EE847861}"/>
              </a:ext>
            </a:extLst>
          </p:cNvPr>
          <p:cNvCxnSpPr>
            <a:cxnSpLocks/>
          </p:cNvCxnSpPr>
          <p:nvPr/>
        </p:nvCxnSpPr>
        <p:spPr>
          <a:xfrm>
            <a:off x="64258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4D7EFB3-2A69-80D9-0B83-2890B46C68C1}"/>
              </a:ext>
            </a:extLst>
          </p:cNvPr>
          <p:cNvCxnSpPr>
            <a:cxnSpLocks/>
          </p:cNvCxnSpPr>
          <p:nvPr/>
        </p:nvCxnSpPr>
        <p:spPr>
          <a:xfrm>
            <a:off x="55241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6538FBE-EC30-02B1-168E-F4108175E5BE}"/>
              </a:ext>
            </a:extLst>
          </p:cNvPr>
          <p:cNvSpPr/>
          <p:nvPr/>
        </p:nvSpPr>
        <p:spPr>
          <a:xfrm>
            <a:off x="0" y="579394"/>
            <a:ext cx="9144000" cy="6278605"/>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5" name="Straight Connector 62">
            <a:extLst>
              <a:ext uri="{FF2B5EF4-FFF2-40B4-BE49-F238E27FC236}">
                <a16:creationId xmlns:a16="http://schemas.microsoft.com/office/drawing/2014/main" id="{89C1CC0F-521D-7468-5B21-5D065B5C0AAC}"/>
              </a:ext>
            </a:extLst>
          </p:cNvPr>
          <p:cNvCxnSpPr>
            <a:cxnSpLocks/>
          </p:cNvCxnSpPr>
          <p:nvPr/>
        </p:nvCxnSpPr>
        <p:spPr>
          <a:xfrm rot="5400000" flipH="1">
            <a:off x="5043785" y="2512001"/>
            <a:ext cx="3963" cy="274320"/>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sp>
        <p:nvSpPr>
          <p:cNvPr id="48" name="Rounded Rectangle 47">
            <a:extLst>
              <a:ext uri="{FF2B5EF4-FFF2-40B4-BE49-F238E27FC236}">
                <a16:creationId xmlns:a16="http://schemas.microsoft.com/office/drawing/2014/main" id="{8376977C-3282-EAB6-98E7-B196ED4F6F12}"/>
              </a:ext>
            </a:extLst>
          </p:cNvPr>
          <p:cNvSpPr/>
          <p:nvPr/>
        </p:nvSpPr>
        <p:spPr>
          <a:xfrm rot="16200000">
            <a:off x="3943110" y="3070211"/>
            <a:ext cx="1654227" cy="308319"/>
          </a:xfrm>
          <a:prstGeom prst="roundRect">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sp>
        <p:nvSpPr>
          <p:cNvPr id="82" name="Rectangle 81">
            <a:extLst>
              <a:ext uri="{FF2B5EF4-FFF2-40B4-BE49-F238E27FC236}">
                <a16:creationId xmlns:a16="http://schemas.microsoft.com/office/drawing/2014/main" id="{62BDDE6A-4739-7DE9-17E3-D3F0466696F8}"/>
              </a:ext>
            </a:extLst>
          </p:cNvPr>
          <p:cNvSpPr/>
          <p:nvPr/>
        </p:nvSpPr>
        <p:spPr>
          <a:xfrm>
            <a:off x="4935550" y="2400162"/>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mn-cs"/>
              </a:rPr>
              <a:t>0</a:t>
            </a:r>
          </a:p>
        </p:txBody>
      </p:sp>
      <p:cxnSp>
        <p:nvCxnSpPr>
          <p:cNvPr id="87" name="Straight Arrow Connector 86">
            <a:extLst>
              <a:ext uri="{FF2B5EF4-FFF2-40B4-BE49-F238E27FC236}">
                <a16:creationId xmlns:a16="http://schemas.microsoft.com/office/drawing/2014/main" id="{3D9963A9-A5EA-04E1-3026-C8D6B5061355}"/>
              </a:ext>
            </a:extLst>
          </p:cNvPr>
          <p:cNvCxnSpPr>
            <a:cxnSpLocks/>
          </p:cNvCxnSpPr>
          <p:nvPr/>
        </p:nvCxnSpPr>
        <p:spPr>
          <a:xfrm>
            <a:off x="3366391" y="3251264"/>
            <a:ext cx="114882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0912C0E-F66C-CC78-E512-3C50625CE485}"/>
              </a:ext>
            </a:extLst>
          </p:cNvPr>
          <p:cNvSpPr txBox="1"/>
          <p:nvPr/>
        </p:nvSpPr>
        <p:spPr>
          <a:xfrm>
            <a:off x="2778847" y="2451714"/>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pLUTo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row sweep</a:t>
            </a:r>
          </a:p>
        </p:txBody>
      </p:sp>
      <p:cxnSp>
        <p:nvCxnSpPr>
          <p:cNvPr id="57" name="Elbow Connector 56">
            <a:extLst>
              <a:ext uri="{FF2B5EF4-FFF2-40B4-BE49-F238E27FC236}">
                <a16:creationId xmlns:a16="http://schemas.microsoft.com/office/drawing/2014/main" id="{1EA33177-B2B8-6F5A-804D-B355F27F639A}"/>
              </a:ext>
            </a:extLst>
          </p:cNvPr>
          <p:cNvCxnSpPr>
            <a:cxnSpLocks/>
          </p:cNvCxnSpPr>
          <p:nvPr/>
        </p:nvCxnSpPr>
        <p:spPr>
          <a:xfrm rot="5400000" flipH="1" flipV="1">
            <a:off x="4745177" y="1952206"/>
            <a:ext cx="470099" cy="420004"/>
          </a:xfrm>
          <a:prstGeom prst="bentConnector2">
            <a:avLst/>
          </a:prstGeom>
          <a:ln w="38100">
            <a:solidFill>
              <a:srgbClr val="C00000"/>
            </a:solidFill>
            <a:prstDash val="sysDot"/>
            <a:tailEnd type="triangle" w="med" len="sm"/>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5EA5FF2D-CA4D-044D-5240-D82BF10A85FD}"/>
              </a:ext>
            </a:extLst>
          </p:cNvPr>
          <p:cNvSpPr/>
          <p:nvPr/>
        </p:nvSpPr>
        <p:spPr>
          <a:xfrm rot="5400000">
            <a:off x="5907630" y="920136"/>
            <a:ext cx="579240" cy="2014044"/>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sp>
        <p:nvSpPr>
          <p:cNvPr id="53" name="Rectangle 52">
            <a:extLst>
              <a:ext uri="{FF2B5EF4-FFF2-40B4-BE49-F238E27FC236}">
                <a16:creationId xmlns:a16="http://schemas.microsoft.com/office/drawing/2014/main" id="{7A72CF20-F6E8-2D93-5580-1687A44DC4E4}"/>
              </a:ext>
            </a:extLst>
          </p:cNvPr>
          <p:cNvSpPr/>
          <p:nvPr/>
        </p:nvSpPr>
        <p:spPr>
          <a:xfrm>
            <a:off x="5459948" y="1736371"/>
            <a:ext cx="1010443" cy="392400"/>
          </a:xfrm>
          <a:prstGeom prst="rect">
            <a:avLst/>
          </a:prstGeom>
          <a:solidFill>
            <a:srgbClr val="FFECB3"/>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Corbel" panose="020B0503020204020204" pitchFamily="34" charset="0"/>
                <a:ea typeface="+mn-ea"/>
                <a:cs typeface="+mn-cs"/>
              </a:rPr>
              <a:t>0 </a:t>
            </a:r>
            <a:r>
              <a:rPr kumimoji="0" lang="en-US" sz="24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a:t>
            </a:r>
            <a:r>
              <a:rPr kumimoji="0" lang="en-US" sz="2400" b="1" i="0" u="none" strike="noStrike" kern="1200" cap="none" spc="0" normalizeH="0" baseline="0" noProof="0">
                <a:ln>
                  <a:noFill/>
                </a:ln>
                <a:solidFill>
                  <a:srgbClr val="1F52FF"/>
                </a:solidFill>
                <a:effectLst/>
                <a:uLnTx/>
                <a:uFillTx/>
                <a:latin typeface="Corbel" panose="020B0503020204020204" pitchFamily="34" charset="0"/>
                <a:ea typeface="+mn-ea"/>
                <a:cs typeface="Arial" panose="020B0604020202020204" pitchFamily="34" charset="0"/>
              </a:rPr>
              <a:t>0 </a:t>
            </a:r>
            <a:r>
              <a:rPr kumimoji="0" lang="en-US" sz="24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endParaRPr kumimoji="0" lang="en-US" sz="2400" b="1"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cxnSp>
        <p:nvCxnSpPr>
          <p:cNvPr id="99" name="Straight Arrow Connector 98">
            <a:extLst>
              <a:ext uri="{FF2B5EF4-FFF2-40B4-BE49-F238E27FC236}">
                <a16:creationId xmlns:a16="http://schemas.microsoft.com/office/drawing/2014/main" id="{79333CE1-7BE6-2786-C4D3-1E02C6E6158E}"/>
              </a:ext>
            </a:extLst>
          </p:cNvPr>
          <p:cNvCxnSpPr>
            <a:cxnSpLocks/>
          </p:cNvCxnSpPr>
          <p:nvPr/>
        </p:nvCxnSpPr>
        <p:spPr>
          <a:xfrm>
            <a:off x="59682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BFC4D882-EE1D-5CC0-E0E4-710C3B18C93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EAB76D-489F-BC47-AE8A-9A4958F60173}" type="slidenum">
              <a:rPr kumimoji="0" lang="en-CH" sz="1400" b="0" i="0" u="none" strike="noStrike" kern="1200" cap="none" spc="0" normalizeH="0" baseline="0" noProof="0" smtClean="0">
                <a:ln>
                  <a:noFill/>
                </a:ln>
                <a:solidFill>
                  <a:prstClr val="white">
                    <a:lumMod val="65000"/>
                  </a:prstClr>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CH" sz="1400" b="0" i="0" u="none" strike="noStrike" kern="1200" cap="none" spc="0" normalizeH="0" baseline="0" noProof="0">
              <a:ln>
                <a:noFill/>
              </a:ln>
              <a:solidFill>
                <a:prstClr val="white">
                  <a:lumMod val="65000"/>
                </a:prstClr>
              </a:solidFill>
              <a:effectLst/>
              <a:uLnTx/>
              <a:uFillTx/>
              <a:latin typeface="Corbel" panose="020B0503020204020204" pitchFamily="34" charset="0"/>
              <a:ea typeface="+mn-ea"/>
              <a:cs typeface="+mn-cs"/>
            </a:endParaRPr>
          </a:p>
        </p:txBody>
      </p:sp>
      <p:graphicFrame>
        <p:nvGraphicFramePr>
          <p:cNvPr id="15" name="Table 275">
            <a:extLst>
              <a:ext uri="{FF2B5EF4-FFF2-40B4-BE49-F238E27FC236}">
                <a16:creationId xmlns:a16="http://schemas.microsoft.com/office/drawing/2014/main" id="{40252143-4AC9-E48F-BDBC-C16E0280B5B2}"/>
              </a:ext>
            </a:extLst>
          </p:cNvPr>
          <p:cNvGraphicFramePr>
            <a:graphicFrameLocks noGrp="1"/>
          </p:cNvGraphicFramePr>
          <p:nvPr/>
        </p:nvGraphicFramePr>
        <p:xfrm>
          <a:off x="5751890" y="1000534"/>
          <a:ext cx="45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68283467"/>
                    </a:ext>
                  </a:extLst>
                </a:gridCol>
              </a:tblGrid>
              <a:tr h="396000">
                <a:tc>
                  <a:txBody>
                    <a:bodyPr/>
                    <a:lstStyle/>
                    <a:p>
                      <a:pPr algn="ctr"/>
                      <a:r>
                        <a:rPr lang="en-US" sz="2400" b="1" i="0" dirty="0">
                          <a:solidFill>
                            <a:srgbClr val="0051FF"/>
                          </a:solidFill>
                          <a:latin typeface="Corbel" panose="020B0503020204020204" pitchFamily="34" charset="0"/>
                          <a:cs typeface="Arial" panose="020B0604020202020204" pitchFamily="34" charset="0"/>
                        </a:rPr>
                        <a:t>0</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BE6D7"/>
                    </a:solidFill>
                  </a:tcPr>
                </a:tc>
                <a:extLst>
                  <a:ext uri="{0D108BD9-81ED-4DB2-BD59-A6C34878D82A}">
                    <a16:rowId xmlns:a16="http://schemas.microsoft.com/office/drawing/2014/main" val="3749445941"/>
                  </a:ext>
                </a:extLst>
              </a:tr>
            </a:tbl>
          </a:graphicData>
        </a:graphic>
      </p:graphicFrame>
    </p:spTree>
    <p:extLst>
      <p:ext uri="{BB962C8B-B14F-4D97-AF65-F5344CB8AC3E}">
        <p14:creationId xmlns:p14="http://schemas.microsoft.com/office/powerpoint/2010/main" val="21835751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4F87D1AE-C9E8-030A-A3DD-CE41E1CA8BC8}"/>
              </a:ext>
            </a:extLst>
          </p:cNvPr>
          <p:cNvSpPr/>
          <p:nvPr/>
        </p:nvSpPr>
        <p:spPr>
          <a:xfrm>
            <a:off x="0" y="629616"/>
            <a:ext cx="2716306" cy="5826540"/>
          </a:xfrm>
          <a:prstGeom prst="rect">
            <a:avLst/>
          </a:prstGeom>
          <a:solidFill>
            <a:srgbClr val="FFFD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ounded Rectangle 64">
            <a:extLst>
              <a:ext uri="{FF2B5EF4-FFF2-40B4-BE49-F238E27FC236}">
                <a16:creationId xmlns:a16="http://schemas.microsoft.com/office/drawing/2014/main" id="{8FFE4315-EE8D-144A-008D-8DCDDE3CFCC3}"/>
              </a:ext>
            </a:extLst>
          </p:cNvPr>
          <p:cNvSpPr/>
          <p:nvPr/>
        </p:nvSpPr>
        <p:spPr>
          <a:xfrm>
            <a:off x="96426" y="736537"/>
            <a:ext cx="2519027" cy="107971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4F55892D-F829-1FC6-94CF-7204C63F8EB6}"/>
              </a:ext>
            </a:extLst>
          </p:cNvPr>
          <p:cNvCxnSpPr>
            <a:cxnSpLocks/>
          </p:cNvCxnSpPr>
          <p:nvPr/>
        </p:nvCxnSpPr>
        <p:spPr>
          <a:xfrm rot="5400000" flipH="1">
            <a:off x="5043784" y="3295028"/>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E65ADB8B-E7D5-CC71-7D28-06DEDEE97FE9}"/>
              </a:ext>
            </a:extLst>
          </p:cNvPr>
          <p:cNvCxnSpPr>
            <a:cxnSpLocks/>
          </p:cNvCxnSpPr>
          <p:nvPr/>
        </p:nvCxnSpPr>
        <p:spPr>
          <a:xfrm rot="5400000" flipH="1">
            <a:off x="5043784" y="36739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3" name="Title 1" descr=" 6">
            <a:extLst>
              <a:ext uri="{FF2B5EF4-FFF2-40B4-BE49-F238E27FC236}">
                <a16:creationId xmlns:a16="http://schemas.microsoft.com/office/drawing/2014/main" id="{225FE3A3-6745-502D-7F59-15867750339D}"/>
              </a:ext>
            </a:extLst>
          </p:cNvPr>
          <p:cNvSpPr txBox="1">
            <a:spLocks/>
          </p:cNvSpPr>
          <p:nvPr/>
        </p:nvSpPr>
        <p:spPr>
          <a:xfrm>
            <a:off x="178177" y="0"/>
            <a:ext cx="8787647" cy="704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orbel" panose="020B0503020204020204" pitchFamily="34" charset="0"/>
                <a:ea typeface="+mj-ea"/>
                <a:cs typeface="+mj-cs"/>
              </a:rPr>
              <a:t>In-DRAM pLUTo LUT Query: Step 1</a:t>
            </a:r>
          </a:p>
        </p:txBody>
      </p:sp>
      <p:sp>
        <p:nvSpPr>
          <p:cNvPr id="7" name="Slide Number Placeholder 6">
            <a:extLst>
              <a:ext uri="{FF2B5EF4-FFF2-40B4-BE49-F238E27FC236}">
                <a16:creationId xmlns:a16="http://schemas.microsoft.com/office/drawing/2014/main" id="{BFC4D882-EE1D-5CC0-E0E4-710C3B18C93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EAB76D-489F-BC47-AE8A-9A4958F60173}" type="slidenum">
              <a:rPr kumimoji="0" lang="en-CH" sz="1400" b="0" i="0" u="none" strike="noStrike" kern="1200" cap="none" spc="0" normalizeH="0" baseline="0" noProof="0" smtClean="0">
                <a:ln>
                  <a:noFill/>
                </a:ln>
                <a:solidFill>
                  <a:prstClr val="white">
                    <a:lumMod val="65000"/>
                  </a:prstClr>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CH" sz="1400" b="0" i="0" u="none" strike="noStrike" kern="1200" cap="none" spc="0" normalizeH="0" baseline="0" noProof="0">
              <a:ln>
                <a:noFill/>
              </a:ln>
              <a:solidFill>
                <a:prstClr val="white">
                  <a:lumMod val="65000"/>
                </a:prstClr>
              </a:solidFill>
              <a:effectLst/>
              <a:uLnTx/>
              <a:uFillTx/>
              <a:latin typeface="Corbel" panose="020B0503020204020204" pitchFamily="34" charset="0"/>
              <a:ea typeface="+mn-ea"/>
              <a:cs typeface="+mn-cs"/>
            </a:endParaRPr>
          </a:p>
        </p:txBody>
      </p:sp>
      <p:cxnSp>
        <p:nvCxnSpPr>
          <p:cNvPr id="4" name="Straight Connector 3">
            <a:extLst>
              <a:ext uri="{FF2B5EF4-FFF2-40B4-BE49-F238E27FC236}">
                <a16:creationId xmlns:a16="http://schemas.microsoft.com/office/drawing/2014/main" id="{193B17EE-D4CE-E933-0A10-8DE0F4AE053C}"/>
              </a:ext>
            </a:extLst>
          </p:cNvPr>
          <p:cNvCxnSpPr>
            <a:cxnSpLocks/>
          </p:cNvCxnSpPr>
          <p:nvPr/>
        </p:nvCxnSpPr>
        <p:spPr>
          <a:xfrm>
            <a:off x="5515720" y="4182844"/>
            <a:ext cx="0" cy="325603"/>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DF1F5B15-D6F8-544E-2EC6-234CE9693377}"/>
              </a:ext>
            </a:extLst>
          </p:cNvPr>
          <p:cNvCxnSpPr>
            <a:cxnSpLocks/>
          </p:cNvCxnSpPr>
          <p:nvPr/>
        </p:nvCxnSpPr>
        <p:spPr>
          <a:xfrm>
            <a:off x="5965170" y="4182844"/>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BBD8907C-D053-3E28-0A5B-1508DA6E7B16}"/>
              </a:ext>
            </a:extLst>
          </p:cNvPr>
          <p:cNvCxnSpPr>
            <a:cxnSpLocks/>
          </p:cNvCxnSpPr>
          <p:nvPr/>
        </p:nvCxnSpPr>
        <p:spPr>
          <a:xfrm>
            <a:off x="6414620" y="4182805"/>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204CBF14-CE3C-D0AF-0904-EB85AA35F9B3}"/>
              </a:ext>
            </a:extLst>
          </p:cNvPr>
          <p:cNvCxnSpPr>
            <a:cxnSpLocks/>
          </p:cNvCxnSpPr>
          <p:nvPr/>
        </p:nvCxnSpPr>
        <p:spPr>
          <a:xfrm>
            <a:off x="6864069" y="4175499"/>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sp>
        <p:nvSpPr>
          <p:cNvPr id="11" name="Rounded Rectangle 10">
            <a:extLst>
              <a:ext uri="{FF2B5EF4-FFF2-40B4-BE49-F238E27FC236}">
                <a16:creationId xmlns:a16="http://schemas.microsoft.com/office/drawing/2014/main" id="{6504418D-A90C-D6E7-1C54-18A1A7C9A1D0}"/>
              </a:ext>
            </a:extLst>
          </p:cNvPr>
          <p:cNvSpPr/>
          <p:nvPr/>
        </p:nvSpPr>
        <p:spPr>
          <a:xfrm>
            <a:off x="5192143" y="2334911"/>
            <a:ext cx="2028915" cy="1840762"/>
          </a:xfrm>
          <a:prstGeom prst="roundRect">
            <a:avLst>
              <a:gd name="adj" fmla="val 1622"/>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2500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12" name="Table 275">
            <a:extLst>
              <a:ext uri="{FF2B5EF4-FFF2-40B4-BE49-F238E27FC236}">
                <a16:creationId xmlns:a16="http://schemas.microsoft.com/office/drawing/2014/main" id="{76354472-B820-C436-4D54-CDDC66664919}"/>
              </a:ext>
            </a:extLst>
          </p:cNvPr>
          <p:cNvGraphicFramePr>
            <a:graphicFrameLocks noGrp="1"/>
          </p:cNvGraphicFramePr>
          <p:nvPr/>
        </p:nvGraphicFramePr>
        <p:xfrm>
          <a:off x="5292522" y="2459192"/>
          <a:ext cx="1800000" cy="1584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396000">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396000">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1351085"/>
                  </a:ext>
                </a:extLst>
              </a:tr>
              <a:tr h="396000">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04728428"/>
                  </a:ext>
                </a:extLst>
              </a:tr>
            </a:tbl>
          </a:graphicData>
        </a:graphic>
      </p:graphicFrame>
      <p:sp>
        <p:nvSpPr>
          <p:cNvPr id="13" name="Rounded Rectangle 12">
            <a:extLst>
              <a:ext uri="{FF2B5EF4-FFF2-40B4-BE49-F238E27FC236}">
                <a16:creationId xmlns:a16="http://schemas.microsoft.com/office/drawing/2014/main" id="{D69C4F41-50ED-CF54-644A-2ED316781EF1}"/>
              </a:ext>
            </a:extLst>
          </p:cNvPr>
          <p:cNvSpPr/>
          <p:nvPr/>
        </p:nvSpPr>
        <p:spPr>
          <a:xfrm rot="5400000">
            <a:off x="5898769" y="3790738"/>
            <a:ext cx="582102" cy="2028912"/>
          </a:xfrm>
          <a:prstGeom prst="roundRect">
            <a:avLst/>
          </a:prstGeom>
          <a:pattFill prst="wdUpDiag">
            <a:fgClr>
              <a:srgbClr val="BBAECA"/>
            </a:fgClr>
            <a:bgClr>
              <a:srgbClr val="DFCFF0"/>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pSp>
        <p:nvGrpSpPr>
          <p:cNvPr id="16" name="Group 15">
            <a:extLst>
              <a:ext uri="{FF2B5EF4-FFF2-40B4-BE49-F238E27FC236}">
                <a16:creationId xmlns:a16="http://schemas.microsoft.com/office/drawing/2014/main" id="{5B03AEA4-1D6D-2A02-F28E-1BE0E4D10B9C}"/>
              </a:ext>
            </a:extLst>
          </p:cNvPr>
          <p:cNvGrpSpPr/>
          <p:nvPr/>
        </p:nvGrpSpPr>
        <p:grpSpPr>
          <a:xfrm>
            <a:off x="5408073" y="5120617"/>
            <a:ext cx="173332" cy="648969"/>
            <a:chOff x="2521758" y="3054797"/>
            <a:chExt cx="64008" cy="188069"/>
          </a:xfrm>
        </p:grpSpPr>
        <p:cxnSp>
          <p:nvCxnSpPr>
            <p:cNvPr id="29" name="Straight Connector 28">
              <a:extLst>
                <a:ext uri="{FF2B5EF4-FFF2-40B4-BE49-F238E27FC236}">
                  <a16:creationId xmlns:a16="http://schemas.microsoft.com/office/drawing/2014/main" id="{56411DE6-322D-76E3-294D-9E5A2FA79FF8}"/>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6001E9C3-356E-AE87-FFA4-05FFDFC51AF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6291C3A9-C7BF-6832-8EBF-7A977669D976}"/>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7" name="Group 16">
            <a:extLst>
              <a:ext uri="{FF2B5EF4-FFF2-40B4-BE49-F238E27FC236}">
                <a16:creationId xmlns:a16="http://schemas.microsoft.com/office/drawing/2014/main" id="{FDD767DD-4EAE-2CA4-A7CE-A5CF80FEF08C}"/>
              </a:ext>
            </a:extLst>
          </p:cNvPr>
          <p:cNvGrpSpPr/>
          <p:nvPr/>
        </p:nvGrpSpPr>
        <p:grpSpPr>
          <a:xfrm>
            <a:off x="5837030" y="5109582"/>
            <a:ext cx="173332" cy="648969"/>
            <a:chOff x="2521758" y="3054797"/>
            <a:chExt cx="64008" cy="188069"/>
          </a:xfrm>
        </p:grpSpPr>
        <p:cxnSp>
          <p:nvCxnSpPr>
            <p:cNvPr id="26" name="Straight Connector 25">
              <a:extLst>
                <a:ext uri="{FF2B5EF4-FFF2-40B4-BE49-F238E27FC236}">
                  <a16:creationId xmlns:a16="http://schemas.microsoft.com/office/drawing/2014/main" id="{E2764FA7-945D-6ACC-4476-AB0E702C8F95}"/>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7" name="Straight Connector 26">
              <a:extLst>
                <a:ext uri="{FF2B5EF4-FFF2-40B4-BE49-F238E27FC236}">
                  <a16:creationId xmlns:a16="http://schemas.microsoft.com/office/drawing/2014/main" id="{9DA23700-D9EA-5D46-34FC-D8C81067954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8" name="Straight Connector 27">
              <a:extLst>
                <a:ext uri="{FF2B5EF4-FFF2-40B4-BE49-F238E27FC236}">
                  <a16:creationId xmlns:a16="http://schemas.microsoft.com/office/drawing/2014/main" id="{65F5F5EB-C469-F183-795C-3CF3D5200AE9}"/>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8" name="Group 17">
            <a:extLst>
              <a:ext uri="{FF2B5EF4-FFF2-40B4-BE49-F238E27FC236}">
                <a16:creationId xmlns:a16="http://schemas.microsoft.com/office/drawing/2014/main" id="{5C2F244F-AD02-F297-C498-C497F46F443E}"/>
              </a:ext>
            </a:extLst>
          </p:cNvPr>
          <p:cNvGrpSpPr/>
          <p:nvPr/>
        </p:nvGrpSpPr>
        <p:grpSpPr>
          <a:xfrm>
            <a:off x="6248380" y="5108314"/>
            <a:ext cx="173332" cy="648969"/>
            <a:chOff x="2521758" y="3054797"/>
            <a:chExt cx="64008" cy="188069"/>
          </a:xfrm>
        </p:grpSpPr>
        <p:cxnSp>
          <p:nvCxnSpPr>
            <p:cNvPr id="23" name="Straight Connector 22">
              <a:extLst>
                <a:ext uri="{FF2B5EF4-FFF2-40B4-BE49-F238E27FC236}">
                  <a16:creationId xmlns:a16="http://schemas.microsoft.com/office/drawing/2014/main" id="{9F9C2302-8BFC-2113-6E2C-ACFF464016E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7FE804DF-ACC9-5681-9141-E12E98F04E3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011A845C-4B36-622D-79D2-2EEC712480E0}"/>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9" name="Group 18">
            <a:extLst>
              <a:ext uri="{FF2B5EF4-FFF2-40B4-BE49-F238E27FC236}">
                <a16:creationId xmlns:a16="http://schemas.microsoft.com/office/drawing/2014/main" id="{D60879E2-DF9F-933F-7EBD-BAA733433234}"/>
              </a:ext>
            </a:extLst>
          </p:cNvPr>
          <p:cNvGrpSpPr/>
          <p:nvPr/>
        </p:nvGrpSpPr>
        <p:grpSpPr>
          <a:xfrm>
            <a:off x="6672336" y="5120617"/>
            <a:ext cx="173332" cy="648969"/>
            <a:chOff x="2521758" y="3054797"/>
            <a:chExt cx="64008" cy="188069"/>
          </a:xfrm>
        </p:grpSpPr>
        <p:cxnSp>
          <p:nvCxnSpPr>
            <p:cNvPr id="20" name="Straight Connector 19">
              <a:extLst>
                <a:ext uri="{FF2B5EF4-FFF2-40B4-BE49-F238E27FC236}">
                  <a16:creationId xmlns:a16="http://schemas.microsoft.com/office/drawing/2014/main" id="{98070522-1F0D-F9D0-1868-64E7D1BD153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1" name="Straight Connector 20">
              <a:extLst>
                <a:ext uri="{FF2B5EF4-FFF2-40B4-BE49-F238E27FC236}">
                  <a16:creationId xmlns:a16="http://schemas.microsoft.com/office/drawing/2014/main" id="{A7BC7AE7-4BBB-BD85-E12B-FD544420F3F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8B1EFA1E-657A-E290-1E60-D94A0BF19A73}"/>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sp>
        <p:nvSpPr>
          <p:cNvPr id="33" name="Rounded Rectangle 32">
            <a:extLst>
              <a:ext uri="{FF2B5EF4-FFF2-40B4-BE49-F238E27FC236}">
                <a16:creationId xmlns:a16="http://schemas.microsoft.com/office/drawing/2014/main" id="{0C60ECAA-E984-0339-82FC-E5B0B4C5608E}"/>
              </a:ext>
            </a:extLst>
          </p:cNvPr>
          <p:cNvSpPr/>
          <p:nvPr/>
        </p:nvSpPr>
        <p:spPr>
          <a:xfrm rot="5400000">
            <a:off x="5897652" y="5047299"/>
            <a:ext cx="584335" cy="2028912"/>
          </a:xfrm>
          <a:prstGeom prst="round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4" name="Table 275">
            <a:extLst>
              <a:ext uri="{FF2B5EF4-FFF2-40B4-BE49-F238E27FC236}">
                <a16:creationId xmlns:a16="http://schemas.microsoft.com/office/drawing/2014/main" id="{91C1B412-F7C0-9BF4-466A-716D27FABB97}"/>
              </a:ext>
            </a:extLst>
          </p:cNvPr>
          <p:cNvGraphicFramePr>
            <a:graphicFrameLocks noGrp="1"/>
          </p:cNvGraphicFramePr>
          <p:nvPr/>
        </p:nvGraphicFramePr>
        <p:xfrm>
          <a:off x="5292522" y="4591707"/>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35" name="Rounded Rectangle 34">
            <a:extLst>
              <a:ext uri="{FF2B5EF4-FFF2-40B4-BE49-F238E27FC236}">
                <a16:creationId xmlns:a16="http://schemas.microsoft.com/office/drawing/2014/main" id="{5853E33A-0C10-F411-BD05-35B1A76C00B3}"/>
              </a:ext>
            </a:extLst>
          </p:cNvPr>
          <p:cNvSpPr/>
          <p:nvPr/>
        </p:nvSpPr>
        <p:spPr>
          <a:xfrm rot="5400000">
            <a:off x="5909541" y="170856"/>
            <a:ext cx="579239" cy="2014040"/>
          </a:xfrm>
          <a:prstGeom prst="roundRect">
            <a:avLst/>
          </a:prstGeom>
          <a:solidFill>
            <a:srgbClr val="E4D9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6" name="Table 275">
            <a:extLst>
              <a:ext uri="{FF2B5EF4-FFF2-40B4-BE49-F238E27FC236}">
                <a16:creationId xmlns:a16="http://schemas.microsoft.com/office/drawing/2014/main" id="{28DFCE45-3B33-AE43-69DA-C1AF5E3FC3E2}"/>
              </a:ext>
            </a:extLst>
          </p:cNvPr>
          <p:cNvGraphicFramePr>
            <a:graphicFrameLocks noGrp="1"/>
          </p:cNvGraphicFramePr>
          <p:nvPr/>
        </p:nvGraphicFramePr>
        <p:xfrm>
          <a:off x="5301890" y="994064"/>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0</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cxnSp>
        <p:nvCxnSpPr>
          <p:cNvPr id="37" name="Elbow Connector 36">
            <a:extLst>
              <a:ext uri="{FF2B5EF4-FFF2-40B4-BE49-F238E27FC236}">
                <a16:creationId xmlns:a16="http://schemas.microsoft.com/office/drawing/2014/main" id="{8F539379-865B-D64A-C423-25BD1E83EAE5}"/>
              </a:ext>
            </a:extLst>
          </p:cNvPr>
          <p:cNvCxnSpPr>
            <a:cxnSpLocks/>
          </p:cNvCxnSpPr>
          <p:nvPr/>
        </p:nvCxnSpPr>
        <p:spPr>
          <a:xfrm rot="10800000" flipH="1" flipV="1">
            <a:off x="7211141" y="1924870"/>
            <a:ext cx="4" cy="3566160"/>
          </a:xfrm>
          <a:prstGeom prst="bentConnector3">
            <a:avLst>
              <a:gd name="adj1" fmla="val 12220150000"/>
            </a:avLst>
          </a:prstGeom>
          <a:ln w="38100">
            <a:solidFill>
              <a:schemeClr val="accent4"/>
            </a:solidFill>
            <a:prstDash val="sysDot"/>
            <a:tailEnd type="triangle" w="med" len="sm"/>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5EA5FF2D-CA4D-044D-5240-D82BF10A85FD}"/>
              </a:ext>
            </a:extLst>
          </p:cNvPr>
          <p:cNvSpPr/>
          <p:nvPr/>
        </p:nvSpPr>
        <p:spPr>
          <a:xfrm rot="5400000">
            <a:off x="5907630" y="920136"/>
            <a:ext cx="579240" cy="2014044"/>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cxnSp>
        <p:nvCxnSpPr>
          <p:cNvPr id="45" name="Straight Connector 44">
            <a:extLst>
              <a:ext uri="{FF2B5EF4-FFF2-40B4-BE49-F238E27FC236}">
                <a16:creationId xmlns:a16="http://schemas.microsoft.com/office/drawing/2014/main" id="{89C1CC0F-521D-7468-5B21-5D065B5C0AAC}"/>
              </a:ext>
            </a:extLst>
          </p:cNvPr>
          <p:cNvCxnSpPr>
            <a:cxnSpLocks/>
          </p:cNvCxnSpPr>
          <p:nvPr/>
        </p:nvCxnSpPr>
        <p:spPr>
          <a:xfrm rot="5400000" flipH="1">
            <a:off x="5043785" y="2512001"/>
            <a:ext cx="3963" cy="274320"/>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46" name="Straight Connector 45">
            <a:extLst>
              <a:ext uri="{FF2B5EF4-FFF2-40B4-BE49-F238E27FC236}">
                <a16:creationId xmlns:a16="http://schemas.microsoft.com/office/drawing/2014/main" id="{A3BF5155-D76B-0F51-84F0-F9C02F239946}"/>
              </a:ext>
            </a:extLst>
          </p:cNvPr>
          <p:cNvCxnSpPr>
            <a:cxnSpLocks/>
          </p:cNvCxnSpPr>
          <p:nvPr/>
        </p:nvCxnSpPr>
        <p:spPr>
          <a:xfrm rot="5400000" flipH="1">
            <a:off x="5043784" y="28981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48" name="Rounded Rectangle 47">
            <a:extLst>
              <a:ext uri="{FF2B5EF4-FFF2-40B4-BE49-F238E27FC236}">
                <a16:creationId xmlns:a16="http://schemas.microsoft.com/office/drawing/2014/main" id="{8376977C-3282-EAB6-98E7-B196ED4F6F12}"/>
              </a:ext>
            </a:extLst>
          </p:cNvPr>
          <p:cNvSpPr/>
          <p:nvPr/>
        </p:nvSpPr>
        <p:spPr>
          <a:xfrm rot="16200000">
            <a:off x="3943110" y="3070211"/>
            <a:ext cx="1654227" cy="308319"/>
          </a:xfrm>
          <a:prstGeom prst="roundRect">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cxnSp>
        <p:nvCxnSpPr>
          <p:cNvPr id="40" name="Straight Arrow Connector 39">
            <a:extLst>
              <a:ext uri="{FF2B5EF4-FFF2-40B4-BE49-F238E27FC236}">
                <a16:creationId xmlns:a16="http://schemas.microsoft.com/office/drawing/2014/main" id="{29BE35DF-E2E1-9179-05DF-E58F667CD1C6}"/>
              </a:ext>
            </a:extLst>
          </p:cNvPr>
          <p:cNvCxnSpPr>
            <a:cxnSpLocks/>
          </p:cNvCxnSpPr>
          <p:nvPr/>
        </p:nvCxnSpPr>
        <p:spPr>
          <a:xfrm>
            <a:off x="68699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63874F1-B1FE-6D5F-7855-22E1EE847861}"/>
              </a:ext>
            </a:extLst>
          </p:cNvPr>
          <p:cNvCxnSpPr>
            <a:cxnSpLocks/>
          </p:cNvCxnSpPr>
          <p:nvPr/>
        </p:nvCxnSpPr>
        <p:spPr>
          <a:xfrm>
            <a:off x="64258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9333CE1-7BE6-2786-C4D3-1E02C6E6158E}"/>
              </a:ext>
            </a:extLst>
          </p:cNvPr>
          <p:cNvCxnSpPr>
            <a:cxnSpLocks/>
          </p:cNvCxnSpPr>
          <p:nvPr/>
        </p:nvCxnSpPr>
        <p:spPr>
          <a:xfrm>
            <a:off x="59682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4D7EFB3-2A69-80D9-0B83-2890B46C68C1}"/>
              </a:ext>
            </a:extLst>
          </p:cNvPr>
          <p:cNvCxnSpPr>
            <a:cxnSpLocks/>
          </p:cNvCxnSpPr>
          <p:nvPr/>
        </p:nvCxnSpPr>
        <p:spPr>
          <a:xfrm>
            <a:off x="55241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2" name="Table 275">
            <a:extLst>
              <a:ext uri="{FF2B5EF4-FFF2-40B4-BE49-F238E27FC236}">
                <a16:creationId xmlns:a16="http://schemas.microsoft.com/office/drawing/2014/main" id="{F33BC4AD-3B1B-2EF3-C96B-80CD4D672F26}"/>
              </a:ext>
            </a:extLst>
          </p:cNvPr>
          <p:cNvGraphicFramePr>
            <a:graphicFrameLocks noGrp="1"/>
          </p:cNvGraphicFramePr>
          <p:nvPr/>
        </p:nvGraphicFramePr>
        <p:xfrm>
          <a:off x="5289835" y="5836646"/>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6" name="Rectangle 5">
            <a:extLst>
              <a:ext uri="{FF2B5EF4-FFF2-40B4-BE49-F238E27FC236}">
                <a16:creationId xmlns:a16="http://schemas.microsoft.com/office/drawing/2014/main" id="{A24D5187-9386-EE2D-06AA-276EFF556DC4}"/>
              </a:ext>
            </a:extLst>
          </p:cNvPr>
          <p:cNvSpPr>
            <a:spLocks/>
          </p:cNvSpPr>
          <p:nvPr/>
        </p:nvSpPr>
        <p:spPr>
          <a:xfrm>
            <a:off x="5304367" y="1728351"/>
            <a:ext cx="392400" cy="392400"/>
          </a:xfrm>
          <a:prstGeom prst="rect">
            <a:avLst/>
          </a:prstGeom>
          <a:solidFill>
            <a:schemeClr val="accent3">
              <a:lumMod val="20000"/>
              <a:lumOff val="80000"/>
            </a:scheme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𝘅</a:t>
            </a:r>
          </a:p>
        </p:txBody>
      </p:sp>
      <p:sp>
        <p:nvSpPr>
          <p:cNvPr id="30" name="Rectangle 29">
            <a:extLst>
              <a:ext uri="{FF2B5EF4-FFF2-40B4-BE49-F238E27FC236}">
                <a16:creationId xmlns:a16="http://schemas.microsoft.com/office/drawing/2014/main" id="{58E8DFCC-D41E-B4DC-0E11-DDBA39AF97F5}"/>
              </a:ext>
            </a:extLst>
          </p:cNvPr>
          <p:cNvSpPr/>
          <p:nvPr/>
        </p:nvSpPr>
        <p:spPr>
          <a:xfrm>
            <a:off x="6237315"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38" name="Rectangle 37">
            <a:extLst>
              <a:ext uri="{FF2B5EF4-FFF2-40B4-BE49-F238E27FC236}">
                <a16:creationId xmlns:a16="http://schemas.microsoft.com/office/drawing/2014/main" id="{6606B0FB-9FD3-1633-090F-A442DDBC5782}"/>
              </a:ext>
            </a:extLst>
          </p:cNvPr>
          <p:cNvSpPr/>
          <p:nvPr/>
        </p:nvSpPr>
        <p:spPr>
          <a:xfrm>
            <a:off x="6703788"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47" name="TextBox 46">
            <a:extLst>
              <a:ext uri="{FF2B5EF4-FFF2-40B4-BE49-F238E27FC236}">
                <a16:creationId xmlns:a16="http://schemas.microsoft.com/office/drawing/2014/main" id="{48209F93-C678-77FE-0741-880FAEA05260}"/>
              </a:ext>
            </a:extLst>
          </p:cNvPr>
          <p:cNvSpPr txBox="1"/>
          <p:nvPr/>
        </p:nvSpPr>
        <p:spPr>
          <a:xfrm>
            <a:off x="234762" y="5148517"/>
            <a:ext cx="2245127"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input vector</a:t>
            </a:r>
          </a:p>
        </p:txBody>
      </p:sp>
      <p:graphicFrame>
        <p:nvGraphicFramePr>
          <p:cNvPr id="50" name="Table 275">
            <a:extLst>
              <a:ext uri="{FF2B5EF4-FFF2-40B4-BE49-F238E27FC236}">
                <a16:creationId xmlns:a16="http://schemas.microsoft.com/office/drawing/2014/main" id="{F4FAEFC2-F020-2F17-D28B-888C8568909C}"/>
              </a:ext>
            </a:extLst>
          </p:cNvPr>
          <p:cNvGraphicFramePr>
            <a:graphicFrameLocks noGrp="1"/>
          </p:cNvGraphicFramePr>
          <p:nvPr/>
        </p:nvGraphicFramePr>
        <p:xfrm>
          <a:off x="426103" y="2000679"/>
          <a:ext cx="1854538" cy="2194560"/>
        </p:xfrm>
        <a:graphic>
          <a:graphicData uri="http://schemas.openxmlformats.org/drawingml/2006/table">
            <a:tbl>
              <a:tblPr firstRow="1" bandRow="1">
                <a:tableStyleId>{5940675A-B579-460E-94D1-54222C63F5DA}</a:tableStyleId>
              </a:tblPr>
              <a:tblGrid>
                <a:gridCol w="560388">
                  <a:extLst>
                    <a:ext uri="{9D8B030D-6E8A-4147-A177-3AD203B41FA5}">
                      <a16:colId xmlns:a16="http://schemas.microsoft.com/office/drawing/2014/main" val="1193322599"/>
                    </a:ext>
                  </a:extLst>
                </a:gridCol>
                <a:gridCol w="816943">
                  <a:extLst>
                    <a:ext uri="{9D8B030D-6E8A-4147-A177-3AD203B41FA5}">
                      <a16:colId xmlns:a16="http://schemas.microsoft.com/office/drawing/2014/main" val="4227494446"/>
                    </a:ext>
                  </a:extLst>
                </a:gridCol>
                <a:gridCol w="477207">
                  <a:extLst>
                    <a:ext uri="{9D8B030D-6E8A-4147-A177-3AD203B41FA5}">
                      <a16:colId xmlns:a16="http://schemas.microsoft.com/office/drawing/2014/main" val="468283467"/>
                    </a:ext>
                  </a:extLst>
                </a:gridCol>
              </a:tblGrid>
              <a:tr h="270417">
                <a:tc>
                  <a:txBody>
                    <a:bodyPr/>
                    <a:lstStyle/>
                    <a:p>
                      <a:pPr algn="ctr"/>
                      <a:endParaRPr lang="en-US" sz="1800" b="0" i="0">
                        <a:latin typeface="Corbel" panose="020B0503020204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b="0" i="0">
                          <a:latin typeface="Corbel" panose="020B0503020204020204" pitchFamily="34" charset="0"/>
                          <a:cs typeface="Arial" panose="020B0604020202020204" pitchFamily="34" charset="0"/>
                        </a:rPr>
                        <a:t>Prime numbers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r>
                        <a:rPr lang="en-US" sz="1000">
                          <a:latin typeface="Arial" panose="020B0604020202020204" pitchFamily="34" charset="0"/>
                          <a:cs typeface="Arial" panose="020B0604020202020204" pitchFamily="34" charset="0"/>
                        </a:rPr>
                        <a:t>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0">
                <a:tc>
                  <a:txBody>
                    <a:bodyPr/>
                    <a:lstStyle/>
                    <a:p>
                      <a:pPr algn="ctr"/>
                      <a:r>
                        <a:rPr lang="en-US" sz="1800" b="0" i="0">
                          <a:latin typeface="Corbel" panose="020B0503020204020204" pitchFamily="34" charset="0"/>
                          <a:cs typeface="Arial" panose="020B0604020202020204" pitchFamily="34" charset="0"/>
                        </a:rPr>
                        <a:t>LUT</a:t>
                      </a:r>
                    </a:p>
                    <a:p>
                      <a:pPr algn="ctr"/>
                      <a:r>
                        <a:rPr lang="en-US" sz="1800" b="0" i="0">
                          <a:latin typeface="Corbel" panose="020B0503020204020204" pitchFamily="34" charset="0"/>
                          <a:cs typeface="Arial" panose="020B0604020202020204" pitchFamily="34" charset="0"/>
                        </a:rPr>
                        <a:t>index</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err="1">
                          <a:latin typeface="Corbel" panose="020B0503020204020204" pitchFamily="34" charset="0"/>
                          <a:cs typeface="Arial" panose="020B0604020202020204" pitchFamily="34" charset="0"/>
                        </a:rPr>
                        <a:t>i</a:t>
                      </a:r>
                      <a:endParaRPr lang="en-US" sz="1800" b="0" i="0">
                        <a:latin typeface="Corbel" panose="020B0503020204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f(</a:t>
                      </a:r>
                      <a:r>
                        <a:rPr lang="en-US" sz="1800" b="0" i="0" err="1">
                          <a:latin typeface="Corbel" panose="020B0503020204020204" pitchFamily="34" charset="0"/>
                          <a:cs typeface="Arial" panose="020B0604020202020204" pitchFamily="34" charset="0"/>
                        </a:rPr>
                        <a:t>i</a:t>
                      </a:r>
                      <a:r>
                        <a:rPr lang="en-US" sz="1800" b="0" i="0">
                          <a:latin typeface="Corbel" panose="020B0503020204020204" pitchFamily="34"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b="0" i="0">
                          <a:latin typeface="Corbel" panose="020B0503020204020204" pitchFamily="34" charset="0"/>
                          <a:cs typeface="Arial" panose="020B0604020202020204" pitchFamily="34" charset="0"/>
                        </a:rPr>
                        <a:t>1</a:t>
                      </a:r>
                      <a:r>
                        <a:rPr lang="en-US" sz="1800" b="0" i="0" baseline="30000">
                          <a:latin typeface="Corbel" panose="020B0503020204020204" pitchFamily="34" charset="0"/>
                          <a:cs typeface="Arial" panose="020B0604020202020204" pitchFamily="34" charset="0"/>
                        </a:rPr>
                        <a:t>st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b="0" i="0">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581351085"/>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2</a:t>
                      </a:r>
                      <a:r>
                        <a:rPr lang="en-US" sz="1800" b="0" i="0" baseline="30000">
                          <a:solidFill>
                            <a:schemeClr val="tx1"/>
                          </a:solidFill>
                          <a:latin typeface="Corbel" panose="020B0503020204020204" pitchFamily="34" charset="0"/>
                          <a:cs typeface="Arial" panose="020B0604020202020204" pitchFamily="34" charset="0"/>
                        </a:rPr>
                        <a:t>nd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8754334"/>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3</a:t>
                      </a:r>
                      <a:r>
                        <a:rPr lang="en-US" sz="1800" b="0" i="0" baseline="30000">
                          <a:latin typeface="Corbel" panose="020B0503020204020204" pitchFamily="34" charset="0"/>
                          <a:cs typeface="Arial" panose="020B0604020202020204" pitchFamily="34" charset="0"/>
                        </a:rPr>
                        <a:t>rd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64916830"/>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4</a:t>
                      </a:r>
                      <a:r>
                        <a:rPr lang="en-US" sz="1800" b="0" i="0" baseline="30000">
                          <a:latin typeface="Corbel" panose="020B0503020204020204" pitchFamily="34" charset="0"/>
                          <a:cs typeface="Arial" panose="020B0604020202020204" pitchFamily="34" charset="0"/>
                        </a:rPr>
                        <a:t>th</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6069710"/>
                  </a:ext>
                </a:extLst>
              </a:tr>
            </a:tbl>
          </a:graphicData>
        </a:graphic>
      </p:graphicFrame>
      <p:graphicFrame>
        <p:nvGraphicFramePr>
          <p:cNvPr id="52" name="Table 275">
            <a:extLst>
              <a:ext uri="{FF2B5EF4-FFF2-40B4-BE49-F238E27FC236}">
                <a16:creationId xmlns:a16="http://schemas.microsoft.com/office/drawing/2014/main" id="{D03E7150-1EF3-DD7E-1AAE-429CCC880DF9}"/>
              </a:ext>
            </a:extLst>
          </p:cNvPr>
          <p:cNvGraphicFramePr>
            <a:graphicFrameLocks noGrp="1"/>
          </p:cNvGraphicFramePr>
          <p:nvPr/>
        </p:nvGraphicFramePr>
        <p:xfrm>
          <a:off x="419382" y="4801677"/>
          <a:ext cx="1863744" cy="384881"/>
        </p:xfrm>
        <a:graphic>
          <a:graphicData uri="http://schemas.openxmlformats.org/drawingml/2006/table">
            <a:tbl>
              <a:tblPr firstRow="1" bandRow="1">
                <a:tableStyleId>{5940675A-B579-460E-94D1-54222C63F5DA}</a:tableStyleId>
              </a:tblPr>
              <a:tblGrid>
                <a:gridCol w="465936">
                  <a:extLst>
                    <a:ext uri="{9D8B030D-6E8A-4147-A177-3AD203B41FA5}">
                      <a16:colId xmlns:a16="http://schemas.microsoft.com/office/drawing/2014/main" val="4227494446"/>
                    </a:ext>
                  </a:extLst>
                </a:gridCol>
                <a:gridCol w="465936">
                  <a:extLst>
                    <a:ext uri="{9D8B030D-6E8A-4147-A177-3AD203B41FA5}">
                      <a16:colId xmlns:a16="http://schemas.microsoft.com/office/drawing/2014/main" val="468283467"/>
                    </a:ext>
                  </a:extLst>
                </a:gridCol>
                <a:gridCol w="465936">
                  <a:extLst>
                    <a:ext uri="{9D8B030D-6E8A-4147-A177-3AD203B41FA5}">
                      <a16:colId xmlns:a16="http://schemas.microsoft.com/office/drawing/2014/main" val="3823604040"/>
                    </a:ext>
                  </a:extLst>
                </a:gridCol>
                <a:gridCol w="465936">
                  <a:extLst>
                    <a:ext uri="{9D8B030D-6E8A-4147-A177-3AD203B41FA5}">
                      <a16:colId xmlns:a16="http://schemas.microsoft.com/office/drawing/2014/main" val="3652080883"/>
                    </a:ext>
                  </a:extLst>
                </a:gridCol>
              </a:tblGrid>
              <a:tr h="384881">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54" name="TextBox 53">
            <a:extLst>
              <a:ext uri="{FF2B5EF4-FFF2-40B4-BE49-F238E27FC236}">
                <a16:creationId xmlns:a16="http://schemas.microsoft.com/office/drawing/2014/main" id="{0298F78F-23E2-99F4-79F3-CD12675CB412}"/>
              </a:ext>
            </a:extLst>
          </p:cNvPr>
          <p:cNvSpPr txBox="1"/>
          <p:nvPr/>
        </p:nvSpPr>
        <p:spPr>
          <a:xfrm>
            <a:off x="426103" y="4167177"/>
            <a:ext cx="1854538"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l</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ook</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u</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p </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able</a:t>
            </a:r>
          </a:p>
        </p:txBody>
      </p:sp>
      <p:sp>
        <p:nvSpPr>
          <p:cNvPr id="55" name="TextBox 54">
            <a:extLst>
              <a:ext uri="{FF2B5EF4-FFF2-40B4-BE49-F238E27FC236}">
                <a16:creationId xmlns:a16="http://schemas.microsoft.com/office/drawing/2014/main" id="{7195EE43-7896-3B0F-7D8D-A5EE61665E18}"/>
              </a:ext>
            </a:extLst>
          </p:cNvPr>
          <p:cNvSpPr txBox="1"/>
          <p:nvPr/>
        </p:nvSpPr>
        <p:spPr>
          <a:xfrm>
            <a:off x="328507" y="6078612"/>
            <a:ext cx="204201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output vector</a:t>
            </a:r>
          </a:p>
        </p:txBody>
      </p:sp>
      <p:graphicFrame>
        <p:nvGraphicFramePr>
          <p:cNvPr id="56" name="Table 275">
            <a:extLst>
              <a:ext uri="{FF2B5EF4-FFF2-40B4-BE49-F238E27FC236}">
                <a16:creationId xmlns:a16="http://schemas.microsoft.com/office/drawing/2014/main" id="{42AC9FCD-CC4B-AED2-A9FC-1476D069C04D}"/>
              </a:ext>
            </a:extLst>
          </p:cNvPr>
          <p:cNvGraphicFramePr>
            <a:graphicFrameLocks noGrp="1"/>
          </p:cNvGraphicFramePr>
          <p:nvPr/>
        </p:nvGraphicFramePr>
        <p:xfrm>
          <a:off x="419382" y="5745220"/>
          <a:ext cx="1863740" cy="384881"/>
        </p:xfrm>
        <a:graphic>
          <a:graphicData uri="http://schemas.openxmlformats.org/drawingml/2006/table">
            <a:tbl>
              <a:tblPr firstRow="1" bandRow="1">
                <a:tableStyleId>{5940675A-B579-460E-94D1-54222C63F5DA}</a:tableStyleId>
              </a:tblPr>
              <a:tblGrid>
                <a:gridCol w="465935">
                  <a:extLst>
                    <a:ext uri="{9D8B030D-6E8A-4147-A177-3AD203B41FA5}">
                      <a16:colId xmlns:a16="http://schemas.microsoft.com/office/drawing/2014/main" val="4227494446"/>
                    </a:ext>
                  </a:extLst>
                </a:gridCol>
                <a:gridCol w="465935">
                  <a:extLst>
                    <a:ext uri="{9D8B030D-6E8A-4147-A177-3AD203B41FA5}">
                      <a16:colId xmlns:a16="http://schemas.microsoft.com/office/drawing/2014/main" val="468283467"/>
                    </a:ext>
                  </a:extLst>
                </a:gridCol>
                <a:gridCol w="465935">
                  <a:extLst>
                    <a:ext uri="{9D8B030D-6E8A-4147-A177-3AD203B41FA5}">
                      <a16:colId xmlns:a16="http://schemas.microsoft.com/office/drawing/2014/main" val="3823604040"/>
                    </a:ext>
                  </a:extLst>
                </a:gridCol>
                <a:gridCol w="465935">
                  <a:extLst>
                    <a:ext uri="{9D8B030D-6E8A-4147-A177-3AD203B41FA5}">
                      <a16:colId xmlns:a16="http://schemas.microsoft.com/office/drawing/2014/main" val="3652080883"/>
                    </a:ext>
                  </a:extLst>
                </a:gridCol>
              </a:tblGrid>
              <a:tr h="384881">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64" name="TextBox 63">
            <a:extLst>
              <a:ext uri="{FF2B5EF4-FFF2-40B4-BE49-F238E27FC236}">
                <a16:creationId xmlns:a16="http://schemas.microsoft.com/office/drawing/2014/main" id="{77C6A9F9-CFD2-BFB6-5FD1-46212866E231}"/>
              </a:ext>
            </a:extLst>
          </p:cNvPr>
          <p:cNvSpPr txBox="1"/>
          <p:nvPr/>
        </p:nvSpPr>
        <p:spPr>
          <a:xfrm>
            <a:off x="-118226" y="766965"/>
            <a:ext cx="2944440"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LUT Query: </a:t>
            </a:r>
            <a:b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b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Return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1</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st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4</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th</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prstClr val="black"/>
                </a:solidFill>
                <a:effectLst/>
                <a:uLnTx/>
                <a:uFillTx/>
                <a:latin typeface="Corbel" panose="020B0503020204020204" pitchFamily="34" charset="0"/>
                <a:ea typeface="+mn-ea"/>
                <a:cs typeface="+mn-cs"/>
              </a:rPr>
              <a:t>prime numbers</a:t>
            </a:r>
          </a:p>
        </p:txBody>
      </p:sp>
      <p:sp>
        <p:nvSpPr>
          <p:cNvPr id="71" name="TextBox 70" hidden="1">
            <a:extLst>
              <a:ext uri="{FF2B5EF4-FFF2-40B4-BE49-F238E27FC236}">
                <a16:creationId xmlns:a16="http://schemas.microsoft.com/office/drawing/2014/main" id="{96464DE5-8775-54F7-E800-368C864AD146}"/>
              </a:ext>
            </a:extLst>
          </p:cNvPr>
          <p:cNvSpPr txBox="1"/>
          <p:nvPr/>
        </p:nvSpPr>
        <p:spPr>
          <a:xfrm>
            <a:off x="3602360" y="807886"/>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sp>
        <p:nvSpPr>
          <p:cNvPr id="73" name="TextBox 72">
            <a:extLst>
              <a:ext uri="{FF2B5EF4-FFF2-40B4-BE49-F238E27FC236}">
                <a16:creationId xmlns:a16="http://schemas.microsoft.com/office/drawing/2014/main" id="{D7B72F86-2B91-59AA-47AC-78725EC01117}"/>
              </a:ext>
            </a:extLst>
          </p:cNvPr>
          <p:cNvSpPr txBox="1"/>
          <p:nvPr/>
        </p:nvSpPr>
        <p:spPr>
          <a:xfrm>
            <a:off x="3576104" y="5703683"/>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output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vector</a:t>
            </a:r>
          </a:p>
        </p:txBody>
      </p:sp>
      <p:sp>
        <p:nvSpPr>
          <p:cNvPr id="80" name="TextBox 79">
            <a:extLst>
              <a:ext uri="{FF2B5EF4-FFF2-40B4-BE49-F238E27FC236}">
                <a16:creationId xmlns:a16="http://schemas.microsoft.com/office/drawing/2014/main" id="{283E4029-EC6B-17CF-A76E-32088220A3F2}"/>
              </a:ext>
            </a:extLst>
          </p:cNvPr>
          <p:cNvSpPr txBox="1"/>
          <p:nvPr/>
        </p:nvSpPr>
        <p:spPr>
          <a:xfrm rot="5400000">
            <a:off x="5608648" y="3024316"/>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72C4"/>
                </a:solidFill>
                <a:effectLst/>
                <a:uLnTx/>
                <a:uFillTx/>
                <a:latin typeface="Corbel" panose="020B0503020204020204" pitchFamily="34" charset="0"/>
                <a:ea typeface="+mn-ea"/>
                <a:cs typeface="Arial" panose="020B0604020202020204" pitchFamily="34" charset="0"/>
              </a:rPr>
              <a:t>DRAM array</a:t>
            </a:r>
          </a:p>
        </p:txBody>
      </p:sp>
      <p:sp>
        <p:nvSpPr>
          <p:cNvPr id="82" name="Rectangle 81">
            <a:extLst>
              <a:ext uri="{FF2B5EF4-FFF2-40B4-BE49-F238E27FC236}">
                <a16:creationId xmlns:a16="http://schemas.microsoft.com/office/drawing/2014/main" id="{62BDDE6A-4739-7DE9-17E3-D3F0466696F8}"/>
              </a:ext>
            </a:extLst>
          </p:cNvPr>
          <p:cNvSpPr/>
          <p:nvPr/>
        </p:nvSpPr>
        <p:spPr>
          <a:xfrm>
            <a:off x="4935550" y="2400162"/>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mn-cs"/>
              </a:rPr>
              <a:t>0</a:t>
            </a:r>
          </a:p>
        </p:txBody>
      </p:sp>
      <p:sp>
        <p:nvSpPr>
          <p:cNvPr id="83" name="Rectangle 82">
            <a:extLst>
              <a:ext uri="{FF2B5EF4-FFF2-40B4-BE49-F238E27FC236}">
                <a16:creationId xmlns:a16="http://schemas.microsoft.com/office/drawing/2014/main" id="{0AB9FB35-61EA-83FA-E6A5-94C08C60E54A}"/>
              </a:ext>
            </a:extLst>
          </p:cNvPr>
          <p:cNvSpPr/>
          <p:nvPr/>
        </p:nvSpPr>
        <p:spPr>
          <a:xfrm>
            <a:off x="4935550" y="2766371"/>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1</a:t>
            </a:r>
          </a:p>
        </p:txBody>
      </p:sp>
      <p:sp>
        <p:nvSpPr>
          <p:cNvPr id="84" name="Rectangle 83">
            <a:extLst>
              <a:ext uri="{FF2B5EF4-FFF2-40B4-BE49-F238E27FC236}">
                <a16:creationId xmlns:a16="http://schemas.microsoft.com/office/drawing/2014/main" id="{FF1258C3-D9FB-0C18-2D3C-A98C5A7E0564}"/>
              </a:ext>
            </a:extLst>
          </p:cNvPr>
          <p:cNvSpPr/>
          <p:nvPr/>
        </p:nvSpPr>
        <p:spPr>
          <a:xfrm>
            <a:off x="4934718" y="3156622"/>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2</a:t>
            </a:r>
          </a:p>
        </p:txBody>
      </p:sp>
      <p:sp>
        <p:nvSpPr>
          <p:cNvPr id="85" name="Rectangle 84">
            <a:extLst>
              <a:ext uri="{FF2B5EF4-FFF2-40B4-BE49-F238E27FC236}">
                <a16:creationId xmlns:a16="http://schemas.microsoft.com/office/drawing/2014/main" id="{CF06D91A-016B-D11C-864D-895C394BB662}"/>
              </a:ext>
            </a:extLst>
          </p:cNvPr>
          <p:cNvSpPr/>
          <p:nvPr/>
        </p:nvSpPr>
        <p:spPr>
          <a:xfrm>
            <a:off x="4934491" y="3505647"/>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3</a:t>
            </a:r>
          </a:p>
        </p:txBody>
      </p:sp>
      <p:cxnSp>
        <p:nvCxnSpPr>
          <p:cNvPr id="87" name="Straight Arrow Connector 86">
            <a:extLst>
              <a:ext uri="{FF2B5EF4-FFF2-40B4-BE49-F238E27FC236}">
                <a16:creationId xmlns:a16="http://schemas.microsoft.com/office/drawing/2014/main" id="{3D9963A9-A5EA-04E1-3026-C8D6B5061355}"/>
              </a:ext>
            </a:extLst>
          </p:cNvPr>
          <p:cNvCxnSpPr>
            <a:cxnSpLocks/>
          </p:cNvCxnSpPr>
          <p:nvPr/>
        </p:nvCxnSpPr>
        <p:spPr>
          <a:xfrm>
            <a:off x="3366391" y="3251264"/>
            <a:ext cx="114882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0912C0E-F66C-CC78-E512-3C50625CE485}"/>
              </a:ext>
            </a:extLst>
          </p:cNvPr>
          <p:cNvSpPr txBox="1"/>
          <p:nvPr/>
        </p:nvSpPr>
        <p:spPr>
          <a:xfrm>
            <a:off x="2778847" y="2451714"/>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pLUTo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row sweep</a:t>
            </a:r>
          </a:p>
        </p:txBody>
      </p:sp>
      <p:graphicFrame>
        <p:nvGraphicFramePr>
          <p:cNvPr id="39" name="Table 275">
            <a:extLst>
              <a:ext uri="{FF2B5EF4-FFF2-40B4-BE49-F238E27FC236}">
                <a16:creationId xmlns:a16="http://schemas.microsoft.com/office/drawing/2014/main" id="{AE5A250C-6243-27C7-CB43-5BA2E4893154}"/>
              </a:ext>
            </a:extLst>
          </p:cNvPr>
          <p:cNvGraphicFramePr>
            <a:graphicFrameLocks noGrp="1"/>
          </p:cNvGraphicFramePr>
          <p:nvPr/>
        </p:nvGraphicFramePr>
        <p:xfrm>
          <a:off x="5290526" y="2456395"/>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graphicFrame>
        <p:nvGraphicFramePr>
          <p:cNvPr id="42" name="Table 275">
            <a:extLst>
              <a:ext uri="{FF2B5EF4-FFF2-40B4-BE49-F238E27FC236}">
                <a16:creationId xmlns:a16="http://schemas.microsoft.com/office/drawing/2014/main" id="{6425660E-7AFB-6CD3-6765-41F7B91849BF}"/>
              </a:ext>
            </a:extLst>
          </p:cNvPr>
          <p:cNvGraphicFramePr>
            <a:graphicFrameLocks noGrp="1"/>
          </p:cNvGraphicFramePr>
          <p:nvPr/>
        </p:nvGraphicFramePr>
        <p:xfrm>
          <a:off x="5296841" y="4590328"/>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sp>
        <p:nvSpPr>
          <p:cNvPr id="74" name="TextBox 73">
            <a:extLst>
              <a:ext uri="{FF2B5EF4-FFF2-40B4-BE49-F238E27FC236}">
                <a16:creationId xmlns:a16="http://schemas.microsoft.com/office/drawing/2014/main" id="{549E17C4-CCD6-4975-A244-6D40CDC6F814}"/>
              </a:ext>
            </a:extLst>
          </p:cNvPr>
          <p:cNvSpPr txBox="1"/>
          <p:nvPr/>
        </p:nvSpPr>
        <p:spPr>
          <a:xfrm>
            <a:off x="6088976" y="1531408"/>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C000"/>
                </a:solidFill>
                <a:effectLst/>
                <a:uLnTx/>
                <a:uFillTx/>
                <a:latin typeface="Corbel" panose="020B0503020204020204" pitchFamily="34" charset="0"/>
                <a:ea typeface="+mn-ea"/>
                <a:cs typeface="Arial" panose="020B0604020202020204" pitchFamily="34" charset="0"/>
              </a:rPr>
              <a:t>match logic</a:t>
            </a:r>
          </a:p>
        </p:txBody>
      </p:sp>
      <p:grpSp>
        <p:nvGrpSpPr>
          <p:cNvPr id="66" name="Group 65">
            <a:extLst>
              <a:ext uri="{FF2B5EF4-FFF2-40B4-BE49-F238E27FC236}">
                <a16:creationId xmlns:a16="http://schemas.microsoft.com/office/drawing/2014/main" id="{D6C37921-B06B-7C3D-B9D9-193D9BCC5483}"/>
              </a:ext>
            </a:extLst>
          </p:cNvPr>
          <p:cNvGrpSpPr/>
          <p:nvPr/>
        </p:nvGrpSpPr>
        <p:grpSpPr>
          <a:xfrm>
            <a:off x="6371580" y="626250"/>
            <a:ext cx="3649070" cy="1144287"/>
            <a:chOff x="6371580" y="626250"/>
            <a:chExt cx="3649070" cy="1144287"/>
          </a:xfrm>
        </p:grpSpPr>
        <p:sp>
          <p:nvSpPr>
            <p:cNvPr id="58" name="Rectangle 57">
              <a:extLst>
                <a:ext uri="{FF2B5EF4-FFF2-40B4-BE49-F238E27FC236}">
                  <a16:creationId xmlns:a16="http://schemas.microsoft.com/office/drawing/2014/main" id="{A14A0934-DAAA-4FF3-3FAA-A8B0F7F3110D}"/>
                </a:ext>
              </a:extLst>
            </p:cNvPr>
            <p:cNvSpPr/>
            <p:nvPr/>
          </p:nvSpPr>
          <p:spPr>
            <a:xfrm>
              <a:off x="7321711" y="629616"/>
              <a:ext cx="1741902" cy="923330"/>
            </a:xfrm>
            <a:prstGeom prst="rect">
              <a:avLst/>
            </a:prstGeom>
            <a:solidFill>
              <a:schemeClr val="accent4">
                <a:lumMod val="20000"/>
                <a:lumOff val="80000"/>
              </a:schemeClr>
            </a:solidFill>
            <a:ln w="76200">
              <a:solidFill>
                <a:schemeClr val="accent1"/>
              </a:solidFill>
            </a:ln>
          </p:spPr>
          <p:txBody>
            <a:bodyPr wrap="square"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472C4"/>
                </a:solidFill>
                <a:effectLst/>
                <a:uLnTx/>
                <a:uFillTx/>
                <a:latin typeface="Corbel" panose="020B0503020204020204" pitchFamily="34" charset="0"/>
                <a:ea typeface="+mn-ea"/>
                <a:cs typeface="+mn-cs"/>
              </a:endParaRPr>
            </a:p>
          </p:txBody>
        </p:sp>
        <p:grpSp>
          <p:nvGrpSpPr>
            <p:cNvPr id="63" name="Group 62">
              <a:extLst>
                <a:ext uri="{FF2B5EF4-FFF2-40B4-BE49-F238E27FC236}">
                  <a16:creationId xmlns:a16="http://schemas.microsoft.com/office/drawing/2014/main" id="{014E3DF3-21F7-7785-DBBE-3871E695E423}"/>
                </a:ext>
              </a:extLst>
            </p:cNvPr>
            <p:cNvGrpSpPr/>
            <p:nvPr/>
          </p:nvGrpSpPr>
          <p:grpSpPr>
            <a:xfrm>
              <a:off x="6371580" y="626250"/>
              <a:ext cx="3649070" cy="1144287"/>
              <a:chOff x="6371580" y="626250"/>
              <a:chExt cx="3649070" cy="1144287"/>
            </a:xfrm>
          </p:grpSpPr>
          <p:sp>
            <p:nvSpPr>
              <p:cNvPr id="49" name="TextBox 48">
                <a:extLst>
                  <a:ext uri="{FF2B5EF4-FFF2-40B4-BE49-F238E27FC236}">
                    <a16:creationId xmlns:a16="http://schemas.microsoft.com/office/drawing/2014/main" id="{EA86265D-E209-AA53-C94E-42A6B57CED0A}"/>
                  </a:ext>
                </a:extLst>
              </p:cNvPr>
              <p:cNvSpPr txBox="1"/>
              <p:nvPr/>
            </p:nvSpPr>
            <p:spPr>
              <a:xfrm>
                <a:off x="6371580" y="626250"/>
                <a:ext cx="364907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Accessing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the 1</a:t>
                </a:r>
                <a:r>
                  <a:rPr kumimoji="0" lang="en-US" sz="1800" b="1" i="0" u="none" strike="noStrike" kern="1200" cap="none" spc="0" normalizeH="0" baseline="30000" noProof="0">
                    <a:ln>
                      <a:noFill/>
                    </a:ln>
                    <a:solidFill>
                      <a:prstClr val="black"/>
                    </a:solidFill>
                    <a:effectLst/>
                    <a:uLnTx/>
                    <a:uFillTx/>
                    <a:latin typeface="Corbel" panose="020B0503020204020204" pitchFamily="34" charset="0"/>
                    <a:ea typeface="+mn-ea"/>
                    <a:cs typeface="Arial" panose="020B0604020202020204" pitchFamily="34" charset="0"/>
                  </a:rPr>
                  <a:t>st</a:t>
                </a: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a:t>
                </a:r>
                <a:r>
                  <a:rPr kumimoji="0" lang="en-US" sz="1800" b="1" i="0" u="none" strike="noStrike" kern="1200" cap="none" spc="0" normalizeH="0" baseline="0" noProof="0">
                    <a:ln>
                      <a:noFill/>
                    </a:ln>
                    <a:solidFill>
                      <a:srgbClr val="1F52FF"/>
                    </a:solidFill>
                    <a:effectLst/>
                    <a:uLnTx/>
                    <a:uFillTx/>
                    <a:latin typeface="Corbel" panose="020B0503020204020204" pitchFamily="34" charset="0"/>
                    <a:ea typeface="+mn-ea"/>
                    <a:cs typeface="Arial" panose="020B0604020202020204" pitchFamily="34" charset="0"/>
                  </a:rPr>
                  <a:t>0</a:t>
                </a: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a:t>
                </a:r>
                <a:b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b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prime number?</a:t>
                </a:r>
              </a:p>
            </p:txBody>
          </p:sp>
          <p:cxnSp>
            <p:nvCxnSpPr>
              <p:cNvPr id="60" name="Elbow Connector 59">
                <a:extLst>
                  <a:ext uri="{FF2B5EF4-FFF2-40B4-BE49-F238E27FC236}">
                    <a16:creationId xmlns:a16="http://schemas.microsoft.com/office/drawing/2014/main" id="{B93AF1A0-923D-4D1B-D74D-C1E5DFBE3F52}"/>
                  </a:ext>
                </a:extLst>
              </p:cNvPr>
              <p:cNvCxnSpPr>
                <a:cxnSpLocks/>
              </p:cNvCxnSpPr>
              <p:nvPr/>
            </p:nvCxnSpPr>
            <p:spPr>
              <a:xfrm flipV="1">
                <a:off x="8557395" y="1591766"/>
                <a:ext cx="256493" cy="178771"/>
              </a:xfrm>
              <a:prstGeom prst="bentConnector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5" name="TextBox 74" hidden="1">
            <a:extLst>
              <a:ext uri="{FF2B5EF4-FFF2-40B4-BE49-F238E27FC236}">
                <a16:creationId xmlns:a16="http://schemas.microsoft.com/office/drawing/2014/main" id="{A54835F2-0D49-AD9D-7B59-D26A8F2F657E}"/>
              </a:ext>
            </a:extLst>
          </p:cNvPr>
          <p:cNvSpPr txBox="1"/>
          <p:nvPr/>
        </p:nvSpPr>
        <p:spPr>
          <a:xfrm>
            <a:off x="3613556" y="805634"/>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sp>
        <p:nvSpPr>
          <p:cNvPr id="44" name="Rectangle 43">
            <a:extLst>
              <a:ext uri="{FF2B5EF4-FFF2-40B4-BE49-F238E27FC236}">
                <a16:creationId xmlns:a16="http://schemas.microsoft.com/office/drawing/2014/main" id="{1C86F39F-5A74-7360-171E-DA375CB7FBAC}"/>
              </a:ext>
            </a:extLst>
          </p:cNvPr>
          <p:cNvSpPr/>
          <p:nvPr/>
        </p:nvSpPr>
        <p:spPr>
          <a:xfrm>
            <a:off x="5774328"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15" name="Rectangle 14">
            <a:extLst>
              <a:ext uri="{FF2B5EF4-FFF2-40B4-BE49-F238E27FC236}">
                <a16:creationId xmlns:a16="http://schemas.microsoft.com/office/drawing/2014/main" id="{8F0AB727-4535-4F51-A029-2FF715B1BB4F}"/>
              </a:ext>
            </a:extLst>
          </p:cNvPr>
          <p:cNvSpPr/>
          <p:nvPr/>
        </p:nvSpPr>
        <p:spPr>
          <a:xfrm>
            <a:off x="5770841" y="1729900"/>
            <a:ext cx="392400" cy="392400"/>
          </a:xfrm>
          <a:prstGeom prst="rect">
            <a:avLst/>
          </a:prstGeom>
          <a:solidFill>
            <a:schemeClr val="accent6">
              <a:lumMod val="40000"/>
              <a:lumOff val="60000"/>
            </a:scheme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a:t>
            </a:r>
            <a:endParaRPr kumimoji="0" lang="en-US" sz="2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9" name="TextBox 58">
            <a:extLst>
              <a:ext uri="{FF2B5EF4-FFF2-40B4-BE49-F238E27FC236}">
                <a16:creationId xmlns:a16="http://schemas.microsoft.com/office/drawing/2014/main" id="{6CAD84A9-839F-56BF-67CF-2B13BDA4A5A5}"/>
              </a:ext>
            </a:extLst>
          </p:cNvPr>
          <p:cNvSpPr txBox="1"/>
          <p:nvPr/>
        </p:nvSpPr>
        <p:spPr>
          <a:xfrm>
            <a:off x="3603600" y="806400"/>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graphicFrame>
        <p:nvGraphicFramePr>
          <p:cNvPr id="61" name="Table 275">
            <a:extLst>
              <a:ext uri="{FF2B5EF4-FFF2-40B4-BE49-F238E27FC236}">
                <a16:creationId xmlns:a16="http://schemas.microsoft.com/office/drawing/2014/main" id="{7A7DD689-BF39-A8F8-8AA5-6FF0EBCA0850}"/>
              </a:ext>
            </a:extLst>
          </p:cNvPr>
          <p:cNvGraphicFramePr>
            <a:graphicFrameLocks noGrp="1"/>
          </p:cNvGraphicFramePr>
          <p:nvPr/>
        </p:nvGraphicFramePr>
        <p:xfrm>
          <a:off x="5750692" y="4594435"/>
          <a:ext cx="449992"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tblGrid>
              <a:tr h="435088">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sp>
        <p:nvSpPr>
          <p:cNvPr id="51" name="TextBox 50">
            <a:extLst>
              <a:ext uri="{FF2B5EF4-FFF2-40B4-BE49-F238E27FC236}">
                <a16:creationId xmlns:a16="http://schemas.microsoft.com/office/drawing/2014/main" id="{94655B61-9680-11A0-1A5B-388CA440F612}"/>
              </a:ext>
            </a:extLst>
          </p:cNvPr>
          <p:cNvSpPr txBox="1"/>
          <p:nvPr/>
        </p:nvSpPr>
        <p:spPr>
          <a:xfrm>
            <a:off x="3811694" y="4612111"/>
            <a:ext cx="135233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3889F"/>
                </a:solidFill>
                <a:effectLst/>
                <a:uLnTx/>
                <a:uFillTx/>
                <a:latin typeface="Corbel" panose="020B0503020204020204" pitchFamily="34" charset="0"/>
                <a:ea typeface="+mn-ea"/>
                <a:cs typeface="Arial" panose="020B0604020202020204" pitchFamily="34" charset="0"/>
              </a:rPr>
              <a:t>row buffer</a:t>
            </a:r>
          </a:p>
        </p:txBody>
      </p:sp>
      <p:cxnSp>
        <p:nvCxnSpPr>
          <p:cNvPr id="57" name="Elbow Connector 56">
            <a:extLst>
              <a:ext uri="{FF2B5EF4-FFF2-40B4-BE49-F238E27FC236}">
                <a16:creationId xmlns:a16="http://schemas.microsoft.com/office/drawing/2014/main" id="{BB7F97DC-29E8-E66F-945E-8386C9859392}"/>
              </a:ext>
            </a:extLst>
          </p:cNvPr>
          <p:cNvCxnSpPr>
            <a:cxnSpLocks/>
          </p:cNvCxnSpPr>
          <p:nvPr/>
        </p:nvCxnSpPr>
        <p:spPr>
          <a:xfrm rot="5400000" flipH="1" flipV="1">
            <a:off x="4745177" y="1952206"/>
            <a:ext cx="470099" cy="420004"/>
          </a:xfrm>
          <a:prstGeom prst="bentConnector2">
            <a:avLst/>
          </a:prstGeom>
          <a:ln w="38100">
            <a:solidFill>
              <a:srgbClr val="C00000"/>
            </a:solidFill>
            <a:prstDash val="sysDot"/>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9855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4F87D1AE-C9E8-030A-A3DD-CE41E1CA8BC8}"/>
              </a:ext>
            </a:extLst>
          </p:cNvPr>
          <p:cNvSpPr/>
          <p:nvPr/>
        </p:nvSpPr>
        <p:spPr>
          <a:xfrm>
            <a:off x="0" y="629616"/>
            <a:ext cx="2716306" cy="5826540"/>
          </a:xfrm>
          <a:prstGeom prst="rect">
            <a:avLst/>
          </a:prstGeom>
          <a:solidFill>
            <a:srgbClr val="FFFD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ounded Rectangle 64">
            <a:extLst>
              <a:ext uri="{FF2B5EF4-FFF2-40B4-BE49-F238E27FC236}">
                <a16:creationId xmlns:a16="http://schemas.microsoft.com/office/drawing/2014/main" id="{8FFE4315-EE8D-144A-008D-8DCDDE3CFCC3}"/>
              </a:ext>
            </a:extLst>
          </p:cNvPr>
          <p:cNvSpPr/>
          <p:nvPr/>
        </p:nvSpPr>
        <p:spPr>
          <a:xfrm>
            <a:off x="96426" y="736537"/>
            <a:ext cx="2519027" cy="107971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4F55892D-F829-1FC6-94CF-7204C63F8EB6}"/>
              </a:ext>
            </a:extLst>
          </p:cNvPr>
          <p:cNvCxnSpPr>
            <a:cxnSpLocks/>
          </p:cNvCxnSpPr>
          <p:nvPr/>
        </p:nvCxnSpPr>
        <p:spPr>
          <a:xfrm rot="5400000" flipH="1">
            <a:off x="5043784" y="3295028"/>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E65ADB8B-E7D5-CC71-7D28-06DEDEE97FE9}"/>
              </a:ext>
            </a:extLst>
          </p:cNvPr>
          <p:cNvCxnSpPr>
            <a:cxnSpLocks/>
          </p:cNvCxnSpPr>
          <p:nvPr/>
        </p:nvCxnSpPr>
        <p:spPr>
          <a:xfrm rot="5400000" flipH="1">
            <a:off x="5043784" y="36739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3" name="Title 1" descr=" 6">
            <a:extLst>
              <a:ext uri="{FF2B5EF4-FFF2-40B4-BE49-F238E27FC236}">
                <a16:creationId xmlns:a16="http://schemas.microsoft.com/office/drawing/2014/main" id="{225FE3A3-6745-502D-7F59-15867750339D}"/>
              </a:ext>
            </a:extLst>
          </p:cNvPr>
          <p:cNvSpPr txBox="1">
            <a:spLocks/>
          </p:cNvSpPr>
          <p:nvPr/>
        </p:nvSpPr>
        <p:spPr>
          <a:xfrm>
            <a:off x="178177" y="0"/>
            <a:ext cx="8787647" cy="704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orbel" panose="020B0503020204020204" pitchFamily="34" charset="0"/>
                <a:ea typeface="+mj-ea"/>
                <a:cs typeface="+mj-cs"/>
              </a:rPr>
              <a:t>In-DRAM pLUTo LUT Query: Step 1</a:t>
            </a:r>
          </a:p>
        </p:txBody>
      </p:sp>
      <p:sp>
        <p:nvSpPr>
          <p:cNvPr id="7" name="Slide Number Placeholder 6">
            <a:extLst>
              <a:ext uri="{FF2B5EF4-FFF2-40B4-BE49-F238E27FC236}">
                <a16:creationId xmlns:a16="http://schemas.microsoft.com/office/drawing/2014/main" id="{BFC4D882-EE1D-5CC0-E0E4-710C3B18C93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EAB76D-489F-BC47-AE8A-9A4958F60173}" type="slidenum">
              <a:rPr kumimoji="0" lang="en-CH" sz="1400" b="0" i="0" u="none" strike="noStrike" kern="1200" cap="none" spc="0" normalizeH="0" baseline="0" noProof="0" smtClean="0">
                <a:ln>
                  <a:noFill/>
                </a:ln>
                <a:solidFill>
                  <a:prstClr val="white">
                    <a:lumMod val="65000"/>
                  </a:prstClr>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CH" sz="1400" b="0" i="0" u="none" strike="noStrike" kern="1200" cap="none" spc="0" normalizeH="0" baseline="0" noProof="0">
              <a:ln>
                <a:noFill/>
              </a:ln>
              <a:solidFill>
                <a:prstClr val="white">
                  <a:lumMod val="65000"/>
                </a:prstClr>
              </a:solidFill>
              <a:effectLst/>
              <a:uLnTx/>
              <a:uFillTx/>
              <a:latin typeface="Corbel" panose="020B0503020204020204" pitchFamily="34" charset="0"/>
              <a:ea typeface="+mn-ea"/>
              <a:cs typeface="+mn-cs"/>
            </a:endParaRPr>
          </a:p>
        </p:txBody>
      </p:sp>
      <p:cxnSp>
        <p:nvCxnSpPr>
          <p:cNvPr id="4" name="Straight Connector 3">
            <a:extLst>
              <a:ext uri="{FF2B5EF4-FFF2-40B4-BE49-F238E27FC236}">
                <a16:creationId xmlns:a16="http://schemas.microsoft.com/office/drawing/2014/main" id="{193B17EE-D4CE-E933-0A10-8DE0F4AE053C}"/>
              </a:ext>
            </a:extLst>
          </p:cNvPr>
          <p:cNvCxnSpPr>
            <a:cxnSpLocks/>
          </p:cNvCxnSpPr>
          <p:nvPr/>
        </p:nvCxnSpPr>
        <p:spPr>
          <a:xfrm>
            <a:off x="5515720" y="4182844"/>
            <a:ext cx="0" cy="325603"/>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DF1F5B15-D6F8-544E-2EC6-234CE9693377}"/>
              </a:ext>
            </a:extLst>
          </p:cNvPr>
          <p:cNvCxnSpPr>
            <a:cxnSpLocks/>
          </p:cNvCxnSpPr>
          <p:nvPr/>
        </p:nvCxnSpPr>
        <p:spPr>
          <a:xfrm>
            <a:off x="5965170" y="4182844"/>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BBD8907C-D053-3E28-0A5B-1508DA6E7B16}"/>
              </a:ext>
            </a:extLst>
          </p:cNvPr>
          <p:cNvCxnSpPr>
            <a:cxnSpLocks/>
          </p:cNvCxnSpPr>
          <p:nvPr/>
        </p:nvCxnSpPr>
        <p:spPr>
          <a:xfrm>
            <a:off x="6414620" y="4182805"/>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204CBF14-CE3C-D0AF-0904-EB85AA35F9B3}"/>
              </a:ext>
            </a:extLst>
          </p:cNvPr>
          <p:cNvCxnSpPr>
            <a:cxnSpLocks/>
          </p:cNvCxnSpPr>
          <p:nvPr/>
        </p:nvCxnSpPr>
        <p:spPr>
          <a:xfrm>
            <a:off x="6864069" y="4175499"/>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sp>
        <p:nvSpPr>
          <p:cNvPr id="11" name="Rounded Rectangle 10">
            <a:extLst>
              <a:ext uri="{FF2B5EF4-FFF2-40B4-BE49-F238E27FC236}">
                <a16:creationId xmlns:a16="http://schemas.microsoft.com/office/drawing/2014/main" id="{6504418D-A90C-D6E7-1C54-18A1A7C9A1D0}"/>
              </a:ext>
            </a:extLst>
          </p:cNvPr>
          <p:cNvSpPr/>
          <p:nvPr/>
        </p:nvSpPr>
        <p:spPr>
          <a:xfrm>
            <a:off x="5192143" y="2334911"/>
            <a:ext cx="2028915" cy="1840762"/>
          </a:xfrm>
          <a:prstGeom prst="roundRect">
            <a:avLst>
              <a:gd name="adj" fmla="val 1622"/>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2500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12" name="Table 275">
            <a:extLst>
              <a:ext uri="{FF2B5EF4-FFF2-40B4-BE49-F238E27FC236}">
                <a16:creationId xmlns:a16="http://schemas.microsoft.com/office/drawing/2014/main" id="{76354472-B820-C436-4D54-CDDC66664919}"/>
              </a:ext>
            </a:extLst>
          </p:cNvPr>
          <p:cNvGraphicFramePr>
            <a:graphicFrameLocks noGrp="1"/>
          </p:cNvGraphicFramePr>
          <p:nvPr/>
        </p:nvGraphicFramePr>
        <p:xfrm>
          <a:off x="5292522" y="2459192"/>
          <a:ext cx="1800000" cy="1584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396000">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396000">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1351085"/>
                  </a:ext>
                </a:extLst>
              </a:tr>
              <a:tr h="396000">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04728428"/>
                  </a:ext>
                </a:extLst>
              </a:tr>
            </a:tbl>
          </a:graphicData>
        </a:graphic>
      </p:graphicFrame>
      <p:sp>
        <p:nvSpPr>
          <p:cNvPr id="13" name="Rounded Rectangle 12">
            <a:extLst>
              <a:ext uri="{FF2B5EF4-FFF2-40B4-BE49-F238E27FC236}">
                <a16:creationId xmlns:a16="http://schemas.microsoft.com/office/drawing/2014/main" id="{D69C4F41-50ED-CF54-644A-2ED316781EF1}"/>
              </a:ext>
            </a:extLst>
          </p:cNvPr>
          <p:cNvSpPr/>
          <p:nvPr/>
        </p:nvSpPr>
        <p:spPr>
          <a:xfrm rot="5400000">
            <a:off x="5898769" y="3790738"/>
            <a:ext cx="582102" cy="2028912"/>
          </a:xfrm>
          <a:prstGeom prst="roundRect">
            <a:avLst/>
          </a:prstGeom>
          <a:pattFill prst="wdUpDiag">
            <a:fgClr>
              <a:srgbClr val="BBAECA"/>
            </a:fgClr>
            <a:bgClr>
              <a:srgbClr val="DFCFF0"/>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pSp>
        <p:nvGrpSpPr>
          <p:cNvPr id="16" name="Group 15">
            <a:extLst>
              <a:ext uri="{FF2B5EF4-FFF2-40B4-BE49-F238E27FC236}">
                <a16:creationId xmlns:a16="http://schemas.microsoft.com/office/drawing/2014/main" id="{5B03AEA4-1D6D-2A02-F28E-1BE0E4D10B9C}"/>
              </a:ext>
            </a:extLst>
          </p:cNvPr>
          <p:cNvGrpSpPr/>
          <p:nvPr/>
        </p:nvGrpSpPr>
        <p:grpSpPr>
          <a:xfrm>
            <a:off x="5408073" y="5120617"/>
            <a:ext cx="173332" cy="648969"/>
            <a:chOff x="2521758" y="3054797"/>
            <a:chExt cx="64008" cy="188069"/>
          </a:xfrm>
        </p:grpSpPr>
        <p:cxnSp>
          <p:nvCxnSpPr>
            <p:cNvPr id="29" name="Straight Connector 28">
              <a:extLst>
                <a:ext uri="{FF2B5EF4-FFF2-40B4-BE49-F238E27FC236}">
                  <a16:creationId xmlns:a16="http://schemas.microsoft.com/office/drawing/2014/main" id="{56411DE6-322D-76E3-294D-9E5A2FA79FF8}"/>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6001E9C3-356E-AE87-FFA4-05FFDFC51AF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6291C3A9-C7BF-6832-8EBF-7A977669D976}"/>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cxnSp>
        <p:nvCxnSpPr>
          <p:cNvPr id="26" name="Straight Connector 25">
            <a:extLst>
              <a:ext uri="{FF2B5EF4-FFF2-40B4-BE49-F238E27FC236}">
                <a16:creationId xmlns:a16="http://schemas.microsoft.com/office/drawing/2014/main" id="{E2764FA7-945D-6ACC-4476-AB0E702C8F95}"/>
              </a:ext>
            </a:extLst>
          </p:cNvPr>
          <p:cNvCxnSpPr>
            <a:cxnSpLocks/>
          </p:cNvCxnSpPr>
          <p:nvPr/>
        </p:nvCxnSpPr>
        <p:spPr>
          <a:xfrm>
            <a:off x="6007699" y="5109582"/>
            <a:ext cx="0" cy="647701"/>
          </a:xfrm>
          <a:prstGeom prst="line">
            <a:avLst/>
          </a:prstGeom>
          <a:solidFill>
            <a:schemeClr val="bg1"/>
          </a:solidFill>
          <a:ln w="38100">
            <a:solidFill>
              <a:srgbClr val="F80200"/>
            </a:solidFill>
          </a:ln>
        </p:spPr>
        <p:style>
          <a:lnRef idx="1">
            <a:schemeClr val="accent4"/>
          </a:lnRef>
          <a:fillRef idx="0">
            <a:schemeClr val="accent4"/>
          </a:fillRef>
          <a:effectRef idx="0">
            <a:schemeClr val="accent4"/>
          </a:effectRef>
          <a:fontRef idx="minor">
            <a:schemeClr val="tx1"/>
          </a:fontRef>
        </p:style>
      </p:cxnSp>
      <p:grpSp>
        <p:nvGrpSpPr>
          <p:cNvPr id="18" name="Group 17">
            <a:extLst>
              <a:ext uri="{FF2B5EF4-FFF2-40B4-BE49-F238E27FC236}">
                <a16:creationId xmlns:a16="http://schemas.microsoft.com/office/drawing/2014/main" id="{5C2F244F-AD02-F297-C498-C497F46F443E}"/>
              </a:ext>
            </a:extLst>
          </p:cNvPr>
          <p:cNvGrpSpPr/>
          <p:nvPr/>
        </p:nvGrpSpPr>
        <p:grpSpPr>
          <a:xfrm>
            <a:off x="6248380" y="5108314"/>
            <a:ext cx="173332" cy="648969"/>
            <a:chOff x="2521758" y="3054797"/>
            <a:chExt cx="64008" cy="188069"/>
          </a:xfrm>
        </p:grpSpPr>
        <p:cxnSp>
          <p:nvCxnSpPr>
            <p:cNvPr id="23" name="Straight Connector 22">
              <a:extLst>
                <a:ext uri="{FF2B5EF4-FFF2-40B4-BE49-F238E27FC236}">
                  <a16:creationId xmlns:a16="http://schemas.microsoft.com/office/drawing/2014/main" id="{9F9C2302-8BFC-2113-6E2C-ACFF464016E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7FE804DF-ACC9-5681-9141-E12E98F04E3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011A845C-4B36-622D-79D2-2EEC712480E0}"/>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9" name="Group 18">
            <a:extLst>
              <a:ext uri="{FF2B5EF4-FFF2-40B4-BE49-F238E27FC236}">
                <a16:creationId xmlns:a16="http://schemas.microsoft.com/office/drawing/2014/main" id="{D60879E2-DF9F-933F-7EBD-BAA733433234}"/>
              </a:ext>
            </a:extLst>
          </p:cNvPr>
          <p:cNvGrpSpPr/>
          <p:nvPr/>
        </p:nvGrpSpPr>
        <p:grpSpPr>
          <a:xfrm>
            <a:off x="6672336" y="5120617"/>
            <a:ext cx="173332" cy="648969"/>
            <a:chOff x="2521758" y="3054797"/>
            <a:chExt cx="64008" cy="188069"/>
          </a:xfrm>
        </p:grpSpPr>
        <p:cxnSp>
          <p:nvCxnSpPr>
            <p:cNvPr id="20" name="Straight Connector 19">
              <a:extLst>
                <a:ext uri="{FF2B5EF4-FFF2-40B4-BE49-F238E27FC236}">
                  <a16:creationId xmlns:a16="http://schemas.microsoft.com/office/drawing/2014/main" id="{98070522-1F0D-F9D0-1868-64E7D1BD153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1" name="Straight Connector 20">
              <a:extLst>
                <a:ext uri="{FF2B5EF4-FFF2-40B4-BE49-F238E27FC236}">
                  <a16:creationId xmlns:a16="http://schemas.microsoft.com/office/drawing/2014/main" id="{A7BC7AE7-4BBB-BD85-E12B-FD544420F3F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8B1EFA1E-657A-E290-1E60-D94A0BF19A73}"/>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sp>
        <p:nvSpPr>
          <p:cNvPr id="33" name="Rounded Rectangle 32">
            <a:extLst>
              <a:ext uri="{FF2B5EF4-FFF2-40B4-BE49-F238E27FC236}">
                <a16:creationId xmlns:a16="http://schemas.microsoft.com/office/drawing/2014/main" id="{0C60ECAA-E984-0339-82FC-E5B0B4C5608E}"/>
              </a:ext>
            </a:extLst>
          </p:cNvPr>
          <p:cNvSpPr/>
          <p:nvPr/>
        </p:nvSpPr>
        <p:spPr>
          <a:xfrm rot="5400000">
            <a:off x="5897652" y="5047299"/>
            <a:ext cx="584335" cy="2028912"/>
          </a:xfrm>
          <a:prstGeom prst="round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4" name="Table 275">
            <a:extLst>
              <a:ext uri="{FF2B5EF4-FFF2-40B4-BE49-F238E27FC236}">
                <a16:creationId xmlns:a16="http://schemas.microsoft.com/office/drawing/2014/main" id="{91C1B412-F7C0-9BF4-466A-716D27FABB97}"/>
              </a:ext>
            </a:extLst>
          </p:cNvPr>
          <p:cNvGraphicFramePr>
            <a:graphicFrameLocks noGrp="1"/>
          </p:cNvGraphicFramePr>
          <p:nvPr/>
        </p:nvGraphicFramePr>
        <p:xfrm>
          <a:off x="5292522" y="4591707"/>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35" name="Rounded Rectangle 34">
            <a:extLst>
              <a:ext uri="{FF2B5EF4-FFF2-40B4-BE49-F238E27FC236}">
                <a16:creationId xmlns:a16="http://schemas.microsoft.com/office/drawing/2014/main" id="{5853E33A-0C10-F411-BD05-35B1A76C00B3}"/>
              </a:ext>
            </a:extLst>
          </p:cNvPr>
          <p:cNvSpPr/>
          <p:nvPr/>
        </p:nvSpPr>
        <p:spPr>
          <a:xfrm rot="5400000">
            <a:off x="5909541" y="170856"/>
            <a:ext cx="579239" cy="2014040"/>
          </a:xfrm>
          <a:prstGeom prst="roundRect">
            <a:avLst/>
          </a:prstGeom>
          <a:solidFill>
            <a:srgbClr val="E4D9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6" name="Table 275">
            <a:extLst>
              <a:ext uri="{FF2B5EF4-FFF2-40B4-BE49-F238E27FC236}">
                <a16:creationId xmlns:a16="http://schemas.microsoft.com/office/drawing/2014/main" id="{28DFCE45-3B33-AE43-69DA-C1AF5E3FC3E2}"/>
              </a:ext>
            </a:extLst>
          </p:cNvPr>
          <p:cNvGraphicFramePr>
            <a:graphicFrameLocks noGrp="1"/>
          </p:cNvGraphicFramePr>
          <p:nvPr/>
        </p:nvGraphicFramePr>
        <p:xfrm>
          <a:off x="5301890" y="994064"/>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0</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cxnSp>
        <p:nvCxnSpPr>
          <p:cNvPr id="37" name="Elbow Connector 36">
            <a:extLst>
              <a:ext uri="{FF2B5EF4-FFF2-40B4-BE49-F238E27FC236}">
                <a16:creationId xmlns:a16="http://schemas.microsoft.com/office/drawing/2014/main" id="{8F539379-865B-D64A-C423-25BD1E83EAE5}"/>
              </a:ext>
            </a:extLst>
          </p:cNvPr>
          <p:cNvCxnSpPr>
            <a:cxnSpLocks/>
          </p:cNvCxnSpPr>
          <p:nvPr/>
        </p:nvCxnSpPr>
        <p:spPr>
          <a:xfrm rot="10800000" flipH="1" flipV="1">
            <a:off x="7211141" y="1924870"/>
            <a:ext cx="4" cy="3566160"/>
          </a:xfrm>
          <a:prstGeom prst="bentConnector3">
            <a:avLst>
              <a:gd name="adj1" fmla="val 12220150000"/>
            </a:avLst>
          </a:prstGeom>
          <a:ln w="38100">
            <a:solidFill>
              <a:schemeClr val="accent4"/>
            </a:solidFill>
            <a:prstDash val="sysDot"/>
            <a:tailEnd type="triangle" w="med" len="sm"/>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5EA5FF2D-CA4D-044D-5240-D82BF10A85FD}"/>
              </a:ext>
            </a:extLst>
          </p:cNvPr>
          <p:cNvSpPr/>
          <p:nvPr/>
        </p:nvSpPr>
        <p:spPr>
          <a:xfrm rot="5400000">
            <a:off x="5907630" y="920136"/>
            <a:ext cx="579240" cy="2014044"/>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cxnSp>
        <p:nvCxnSpPr>
          <p:cNvPr id="45" name="Straight Connector 44">
            <a:extLst>
              <a:ext uri="{FF2B5EF4-FFF2-40B4-BE49-F238E27FC236}">
                <a16:creationId xmlns:a16="http://schemas.microsoft.com/office/drawing/2014/main" id="{89C1CC0F-521D-7468-5B21-5D065B5C0AAC}"/>
              </a:ext>
            </a:extLst>
          </p:cNvPr>
          <p:cNvCxnSpPr>
            <a:cxnSpLocks/>
          </p:cNvCxnSpPr>
          <p:nvPr/>
        </p:nvCxnSpPr>
        <p:spPr>
          <a:xfrm rot="5400000" flipH="1">
            <a:off x="5043785" y="2512001"/>
            <a:ext cx="3963" cy="274320"/>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46" name="Straight Connector 45">
            <a:extLst>
              <a:ext uri="{FF2B5EF4-FFF2-40B4-BE49-F238E27FC236}">
                <a16:creationId xmlns:a16="http://schemas.microsoft.com/office/drawing/2014/main" id="{A3BF5155-D76B-0F51-84F0-F9C02F239946}"/>
              </a:ext>
            </a:extLst>
          </p:cNvPr>
          <p:cNvCxnSpPr>
            <a:cxnSpLocks/>
          </p:cNvCxnSpPr>
          <p:nvPr/>
        </p:nvCxnSpPr>
        <p:spPr>
          <a:xfrm rot="5400000" flipH="1">
            <a:off x="5043785" y="28981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48" name="Rounded Rectangle 47">
            <a:extLst>
              <a:ext uri="{FF2B5EF4-FFF2-40B4-BE49-F238E27FC236}">
                <a16:creationId xmlns:a16="http://schemas.microsoft.com/office/drawing/2014/main" id="{8376977C-3282-EAB6-98E7-B196ED4F6F12}"/>
              </a:ext>
            </a:extLst>
          </p:cNvPr>
          <p:cNvSpPr/>
          <p:nvPr/>
        </p:nvSpPr>
        <p:spPr>
          <a:xfrm rot="16200000">
            <a:off x="3943110" y="3070211"/>
            <a:ext cx="1654227" cy="308319"/>
          </a:xfrm>
          <a:prstGeom prst="roundRect">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cxnSp>
        <p:nvCxnSpPr>
          <p:cNvPr id="40" name="Straight Arrow Connector 39">
            <a:extLst>
              <a:ext uri="{FF2B5EF4-FFF2-40B4-BE49-F238E27FC236}">
                <a16:creationId xmlns:a16="http://schemas.microsoft.com/office/drawing/2014/main" id="{29BE35DF-E2E1-9179-05DF-E58F667CD1C6}"/>
              </a:ext>
            </a:extLst>
          </p:cNvPr>
          <p:cNvCxnSpPr>
            <a:cxnSpLocks/>
          </p:cNvCxnSpPr>
          <p:nvPr/>
        </p:nvCxnSpPr>
        <p:spPr>
          <a:xfrm>
            <a:off x="68699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63874F1-B1FE-6D5F-7855-22E1EE847861}"/>
              </a:ext>
            </a:extLst>
          </p:cNvPr>
          <p:cNvCxnSpPr>
            <a:cxnSpLocks/>
          </p:cNvCxnSpPr>
          <p:nvPr/>
        </p:nvCxnSpPr>
        <p:spPr>
          <a:xfrm>
            <a:off x="64258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9333CE1-7BE6-2786-C4D3-1E02C6E6158E}"/>
              </a:ext>
            </a:extLst>
          </p:cNvPr>
          <p:cNvCxnSpPr>
            <a:cxnSpLocks/>
          </p:cNvCxnSpPr>
          <p:nvPr/>
        </p:nvCxnSpPr>
        <p:spPr>
          <a:xfrm>
            <a:off x="59682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4D7EFB3-2A69-80D9-0B83-2890B46C68C1}"/>
              </a:ext>
            </a:extLst>
          </p:cNvPr>
          <p:cNvCxnSpPr>
            <a:cxnSpLocks/>
          </p:cNvCxnSpPr>
          <p:nvPr/>
        </p:nvCxnSpPr>
        <p:spPr>
          <a:xfrm>
            <a:off x="55241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2" name="Table 275">
            <a:extLst>
              <a:ext uri="{FF2B5EF4-FFF2-40B4-BE49-F238E27FC236}">
                <a16:creationId xmlns:a16="http://schemas.microsoft.com/office/drawing/2014/main" id="{F33BC4AD-3B1B-2EF3-C96B-80CD4D672F26}"/>
              </a:ext>
            </a:extLst>
          </p:cNvPr>
          <p:cNvGraphicFramePr>
            <a:graphicFrameLocks noGrp="1"/>
          </p:cNvGraphicFramePr>
          <p:nvPr/>
        </p:nvGraphicFramePr>
        <p:xfrm>
          <a:off x="5289835" y="5836646"/>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6" name="Rectangle 5">
            <a:extLst>
              <a:ext uri="{FF2B5EF4-FFF2-40B4-BE49-F238E27FC236}">
                <a16:creationId xmlns:a16="http://schemas.microsoft.com/office/drawing/2014/main" id="{A24D5187-9386-EE2D-06AA-276EFF556DC4}"/>
              </a:ext>
            </a:extLst>
          </p:cNvPr>
          <p:cNvSpPr>
            <a:spLocks/>
          </p:cNvSpPr>
          <p:nvPr/>
        </p:nvSpPr>
        <p:spPr>
          <a:xfrm>
            <a:off x="5304367" y="1728351"/>
            <a:ext cx="392400" cy="392400"/>
          </a:xfrm>
          <a:prstGeom prst="rect">
            <a:avLst/>
          </a:prstGeom>
          <a:solidFill>
            <a:schemeClr val="accent3">
              <a:lumMod val="20000"/>
              <a:lumOff val="80000"/>
            </a:scheme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𝘅</a:t>
            </a:r>
          </a:p>
        </p:txBody>
      </p:sp>
      <p:sp>
        <p:nvSpPr>
          <p:cNvPr id="30" name="Rectangle 29">
            <a:extLst>
              <a:ext uri="{FF2B5EF4-FFF2-40B4-BE49-F238E27FC236}">
                <a16:creationId xmlns:a16="http://schemas.microsoft.com/office/drawing/2014/main" id="{58E8DFCC-D41E-B4DC-0E11-DDBA39AF97F5}"/>
              </a:ext>
            </a:extLst>
          </p:cNvPr>
          <p:cNvSpPr/>
          <p:nvPr/>
        </p:nvSpPr>
        <p:spPr>
          <a:xfrm>
            <a:off x="6237315"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38" name="Rectangle 37">
            <a:extLst>
              <a:ext uri="{FF2B5EF4-FFF2-40B4-BE49-F238E27FC236}">
                <a16:creationId xmlns:a16="http://schemas.microsoft.com/office/drawing/2014/main" id="{6606B0FB-9FD3-1633-090F-A442DDBC5782}"/>
              </a:ext>
            </a:extLst>
          </p:cNvPr>
          <p:cNvSpPr/>
          <p:nvPr/>
        </p:nvSpPr>
        <p:spPr>
          <a:xfrm>
            <a:off x="6703788"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47" name="TextBox 46">
            <a:extLst>
              <a:ext uri="{FF2B5EF4-FFF2-40B4-BE49-F238E27FC236}">
                <a16:creationId xmlns:a16="http://schemas.microsoft.com/office/drawing/2014/main" id="{48209F93-C678-77FE-0741-880FAEA05260}"/>
              </a:ext>
            </a:extLst>
          </p:cNvPr>
          <p:cNvSpPr txBox="1"/>
          <p:nvPr/>
        </p:nvSpPr>
        <p:spPr>
          <a:xfrm>
            <a:off x="234762" y="5148517"/>
            <a:ext cx="2245127"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input vector</a:t>
            </a:r>
          </a:p>
        </p:txBody>
      </p:sp>
      <p:graphicFrame>
        <p:nvGraphicFramePr>
          <p:cNvPr id="50" name="Table 275">
            <a:extLst>
              <a:ext uri="{FF2B5EF4-FFF2-40B4-BE49-F238E27FC236}">
                <a16:creationId xmlns:a16="http://schemas.microsoft.com/office/drawing/2014/main" id="{F4FAEFC2-F020-2F17-D28B-888C8568909C}"/>
              </a:ext>
            </a:extLst>
          </p:cNvPr>
          <p:cNvGraphicFramePr>
            <a:graphicFrameLocks noGrp="1"/>
          </p:cNvGraphicFramePr>
          <p:nvPr/>
        </p:nvGraphicFramePr>
        <p:xfrm>
          <a:off x="426103" y="2000679"/>
          <a:ext cx="1854538" cy="2194560"/>
        </p:xfrm>
        <a:graphic>
          <a:graphicData uri="http://schemas.openxmlformats.org/drawingml/2006/table">
            <a:tbl>
              <a:tblPr firstRow="1" bandRow="1">
                <a:tableStyleId>{5940675A-B579-460E-94D1-54222C63F5DA}</a:tableStyleId>
              </a:tblPr>
              <a:tblGrid>
                <a:gridCol w="560388">
                  <a:extLst>
                    <a:ext uri="{9D8B030D-6E8A-4147-A177-3AD203B41FA5}">
                      <a16:colId xmlns:a16="http://schemas.microsoft.com/office/drawing/2014/main" val="1193322599"/>
                    </a:ext>
                  </a:extLst>
                </a:gridCol>
                <a:gridCol w="816943">
                  <a:extLst>
                    <a:ext uri="{9D8B030D-6E8A-4147-A177-3AD203B41FA5}">
                      <a16:colId xmlns:a16="http://schemas.microsoft.com/office/drawing/2014/main" val="4227494446"/>
                    </a:ext>
                  </a:extLst>
                </a:gridCol>
                <a:gridCol w="477207">
                  <a:extLst>
                    <a:ext uri="{9D8B030D-6E8A-4147-A177-3AD203B41FA5}">
                      <a16:colId xmlns:a16="http://schemas.microsoft.com/office/drawing/2014/main" val="468283467"/>
                    </a:ext>
                  </a:extLst>
                </a:gridCol>
              </a:tblGrid>
              <a:tr h="270417">
                <a:tc>
                  <a:txBody>
                    <a:bodyPr/>
                    <a:lstStyle/>
                    <a:p>
                      <a:pPr algn="ctr"/>
                      <a:endParaRPr lang="en-US" sz="1800" b="0" i="0">
                        <a:latin typeface="Corbel" panose="020B0503020204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b="0" i="0">
                          <a:latin typeface="Corbel" panose="020B0503020204020204" pitchFamily="34" charset="0"/>
                          <a:cs typeface="Arial" panose="020B0604020202020204" pitchFamily="34" charset="0"/>
                        </a:rPr>
                        <a:t>Prime numbers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r>
                        <a:rPr lang="en-US" sz="1000">
                          <a:latin typeface="Arial" panose="020B0604020202020204" pitchFamily="34" charset="0"/>
                          <a:cs typeface="Arial" panose="020B0604020202020204" pitchFamily="34" charset="0"/>
                        </a:rPr>
                        <a:t>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0">
                <a:tc>
                  <a:txBody>
                    <a:bodyPr/>
                    <a:lstStyle/>
                    <a:p>
                      <a:pPr algn="ctr"/>
                      <a:r>
                        <a:rPr lang="en-US" sz="1800" b="0" i="0">
                          <a:latin typeface="Corbel" panose="020B0503020204020204" pitchFamily="34" charset="0"/>
                          <a:cs typeface="Arial" panose="020B0604020202020204" pitchFamily="34" charset="0"/>
                        </a:rPr>
                        <a:t>LUT</a:t>
                      </a:r>
                    </a:p>
                    <a:p>
                      <a:pPr algn="ctr"/>
                      <a:r>
                        <a:rPr lang="en-US" sz="1800" b="0" i="0">
                          <a:latin typeface="Corbel" panose="020B0503020204020204" pitchFamily="34" charset="0"/>
                          <a:cs typeface="Arial" panose="020B0604020202020204" pitchFamily="34" charset="0"/>
                        </a:rPr>
                        <a:t>index</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err="1">
                          <a:latin typeface="Corbel" panose="020B0503020204020204" pitchFamily="34" charset="0"/>
                          <a:cs typeface="Arial" panose="020B0604020202020204" pitchFamily="34" charset="0"/>
                        </a:rPr>
                        <a:t>i</a:t>
                      </a:r>
                      <a:endParaRPr lang="en-US" sz="1800" b="0" i="0">
                        <a:latin typeface="Corbel" panose="020B0503020204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f(</a:t>
                      </a:r>
                      <a:r>
                        <a:rPr lang="en-US" sz="1800" b="0" i="0" err="1">
                          <a:latin typeface="Corbel" panose="020B0503020204020204" pitchFamily="34" charset="0"/>
                          <a:cs typeface="Arial" panose="020B0604020202020204" pitchFamily="34" charset="0"/>
                        </a:rPr>
                        <a:t>i</a:t>
                      </a:r>
                      <a:r>
                        <a:rPr lang="en-US" sz="1800" b="0" i="0">
                          <a:latin typeface="Corbel" panose="020B0503020204020204" pitchFamily="34"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b="0" i="0">
                          <a:latin typeface="Corbel" panose="020B0503020204020204" pitchFamily="34" charset="0"/>
                          <a:cs typeface="Arial" panose="020B0604020202020204" pitchFamily="34" charset="0"/>
                        </a:rPr>
                        <a:t>1</a:t>
                      </a:r>
                      <a:r>
                        <a:rPr lang="en-US" sz="1800" b="0" i="0" baseline="30000">
                          <a:latin typeface="Corbel" panose="020B0503020204020204" pitchFamily="34" charset="0"/>
                          <a:cs typeface="Arial" panose="020B0604020202020204" pitchFamily="34" charset="0"/>
                        </a:rPr>
                        <a:t>st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b="0" i="0">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581351085"/>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2</a:t>
                      </a:r>
                      <a:r>
                        <a:rPr lang="en-US" sz="1800" b="0" i="0" baseline="30000">
                          <a:solidFill>
                            <a:schemeClr val="tx1"/>
                          </a:solidFill>
                          <a:latin typeface="Corbel" panose="020B0503020204020204" pitchFamily="34" charset="0"/>
                          <a:cs typeface="Arial" panose="020B0604020202020204" pitchFamily="34" charset="0"/>
                        </a:rPr>
                        <a:t>nd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8754334"/>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3</a:t>
                      </a:r>
                      <a:r>
                        <a:rPr lang="en-US" sz="1800" b="0" i="0" baseline="30000">
                          <a:latin typeface="Corbel" panose="020B0503020204020204" pitchFamily="34" charset="0"/>
                          <a:cs typeface="Arial" panose="020B0604020202020204" pitchFamily="34" charset="0"/>
                        </a:rPr>
                        <a:t>rd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64916830"/>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4</a:t>
                      </a:r>
                      <a:r>
                        <a:rPr lang="en-US" sz="1800" b="0" i="0" baseline="30000">
                          <a:latin typeface="Corbel" panose="020B0503020204020204" pitchFamily="34" charset="0"/>
                          <a:cs typeface="Arial" panose="020B0604020202020204" pitchFamily="34" charset="0"/>
                        </a:rPr>
                        <a:t>th</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6069710"/>
                  </a:ext>
                </a:extLst>
              </a:tr>
            </a:tbl>
          </a:graphicData>
        </a:graphic>
      </p:graphicFrame>
      <p:graphicFrame>
        <p:nvGraphicFramePr>
          <p:cNvPr id="52" name="Table 275">
            <a:extLst>
              <a:ext uri="{FF2B5EF4-FFF2-40B4-BE49-F238E27FC236}">
                <a16:creationId xmlns:a16="http://schemas.microsoft.com/office/drawing/2014/main" id="{D03E7150-1EF3-DD7E-1AAE-429CCC880DF9}"/>
              </a:ext>
            </a:extLst>
          </p:cNvPr>
          <p:cNvGraphicFramePr>
            <a:graphicFrameLocks noGrp="1"/>
          </p:cNvGraphicFramePr>
          <p:nvPr/>
        </p:nvGraphicFramePr>
        <p:xfrm>
          <a:off x="419382" y="4801677"/>
          <a:ext cx="1863744" cy="384881"/>
        </p:xfrm>
        <a:graphic>
          <a:graphicData uri="http://schemas.openxmlformats.org/drawingml/2006/table">
            <a:tbl>
              <a:tblPr firstRow="1" bandRow="1">
                <a:tableStyleId>{5940675A-B579-460E-94D1-54222C63F5DA}</a:tableStyleId>
              </a:tblPr>
              <a:tblGrid>
                <a:gridCol w="465936">
                  <a:extLst>
                    <a:ext uri="{9D8B030D-6E8A-4147-A177-3AD203B41FA5}">
                      <a16:colId xmlns:a16="http://schemas.microsoft.com/office/drawing/2014/main" val="4227494446"/>
                    </a:ext>
                  </a:extLst>
                </a:gridCol>
                <a:gridCol w="465936">
                  <a:extLst>
                    <a:ext uri="{9D8B030D-6E8A-4147-A177-3AD203B41FA5}">
                      <a16:colId xmlns:a16="http://schemas.microsoft.com/office/drawing/2014/main" val="468283467"/>
                    </a:ext>
                  </a:extLst>
                </a:gridCol>
                <a:gridCol w="465936">
                  <a:extLst>
                    <a:ext uri="{9D8B030D-6E8A-4147-A177-3AD203B41FA5}">
                      <a16:colId xmlns:a16="http://schemas.microsoft.com/office/drawing/2014/main" val="3823604040"/>
                    </a:ext>
                  </a:extLst>
                </a:gridCol>
                <a:gridCol w="465936">
                  <a:extLst>
                    <a:ext uri="{9D8B030D-6E8A-4147-A177-3AD203B41FA5}">
                      <a16:colId xmlns:a16="http://schemas.microsoft.com/office/drawing/2014/main" val="3652080883"/>
                    </a:ext>
                  </a:extLst>
                </a:gridCol>
              </a:tblGrid>
              <a:tr h="384881">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54" name="TextBox 53">
            <a:extLst>
              <a:ext uri="{FF2B5EF4-FFF2-40B4-BE49-F238E27FC236}">
                <a16:creationId xmlns:a16="http://schemas.microsoft.com/office/drawing/2014/main" id="{0298F78F-23E2-99F4-79F3-CD12675CB412}"/>
              </a:ext>
            </a:extLst>
          </p:cNvPr>
          <p:cNvSpPr txBox="1"/>
          <p:nvPr/>
        </p:nvSpPr>
        <p:spPr>
          <a:xfrm>
            <a:off x="426103" y="4167177"/>
            <a:ext cx="1854538"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l</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ook</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u</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p </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able</a:t>
            </a:r>
          </a:p>
        </p:txBody>
      </p:sp>
      <p:sp>
        <p:nvSpPr>
          <p:cNvPr id="55" name="TextBox 54">
            <a:extLst>
              <a:ext uri="{FF2B5EF4-FFF2-40B4-BE49-F238E27FC236}">
                <a16:creationId xmlns:a16="http://schemas.microsoft.com/office/drawing/2014/main" id="{7195EE43-7896-3B0F-7D8D-A5EE61665E18}"/>
              </a:ext>
            </a:extLst>
          </p:cNvPr>
          <p:cNvSpPr txBox="1"/>
          <p:nvPr/>
        </p:nvSpPr>
        <p:spPr>
          <a:xfrm>
            <a:off x="328507" y="6078612"/>
            <a:ext cx="204201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output vector</a:t>
            </a:r>
          </a:p>
        </p:txBody>
      </p:sp>
      <p:graphicFrame>
        <p:nvGraphicFramePr>
          <p:cNvPr id="56" name="Table 275">
            <a:extLst>
              <a:ext uri="{FF2B5EF4-FFF2-40B4-BE49-F238E27FC236}">
                <a16:creationId xmlns:a16="http://schemas.microsoft.com/office/drawing/2014/main" id="{42AC9FCD-CC4B-AED2-A9FC-1476D069C04D}"/>
              </a:ext>
            </a:extLst>
          </p:cNvPr>
          <p:cNvGraphicFramePr>
            <a:graphicFrameLocks noGrp="1"/>
          </p:cNvGraphicFramePr>
          <p:nvPr/>
        </p:nvGraphicFramePr>
        <p:xfrm>
          <a:off x="419382" y="5745220"/>
          <a:ext cx="1863740" cy="384881"/>
        </p:xfrm>
        <a:graphic>
          <a:graphicData uri="http://schemas.openxmlformats.org/drawingml/2006/table">
            <a:tbl>
              <a:tblPr firstRow="1" bandRow="1">
                <a:tableStyleId>{5940675A-B579-460E-94D1-54222C63F5DA}</a:tableStyleId>
              </a:tblPr>
              <a:tblGrid>
                <a:gridCol w="465935">
                  <a:extLst>
                    <a:ext uri="{9D8B030D-6E8A-4147-A177-3AD203B41FA5}">
                      <a16:colId xmlns:a16="http://schemas.microsoft.com/office/drawing/2014/main" val="4227494446"/>
                    </a:ext>
                  </a:extLst>
                </a:gridCol>
                <a:gridCol w="465935">
                  <a:extLst>
                    <a:ext uri="{9D8B030D-6E8A-4147-A177-3AD203B41FA5}">
                      <a16:colId xmlns:a16="http://schemas.microsoft.com/office/drawing/2014/main" val="468283467"/>
                    </a:ext>
                  </a:extLst>
                </a:gridCol>
                <a:gridCol w="465935">
                  <a:extLst>
                    <a:ext uri="{9D8B030D-6E8A-4147-A177-3AD203B41FA5}">
                      <a16:colId xmlns:a16="http://schemas.microsoft.com/office/drawing/2014/main" val="3823604040"/>
                    </a:ext>
                  </a:extLst>
                </a:gridCol>
                <a:gridCol w="465935">
                  <a:extLst>
                    <a:ext uri="{9D8B030D-6E8A-4147-A177-3AD203B41FA5}">
                      <a16:colId xmlns:a16="http://schemas.microsoft.com/office/drawing/2014/main" val="3652080883"/>
                    </a:ext>
                  </a:extLst>
                </a:gridCol>
              </a:tblGrid>
              <a:tr h="384881">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64" name="TextBox 63">
            <a:extLst>
              <a:ext uri="{FF2B5EF4-FFF2-40B4-BE49-F238E27FC236}">
                <a16:creationId xmlns:a16="http://schemas.microsoft.com/office/drawing/2014/main" id="{77C6A9F9-CFD2-BFB6-5FD1-46212866E231}"/>
              </a:ext>
            </a:extLst>
          </p:cNvPr>
          <p:cNvSpPr txBox="1"/>
          <p:nvPr/>
        </p:nvSpPr>
        <p:spPr>
          <a:xfrm>
            <a:off x="-118226" y="766965"/>
            <a:ext cx="2944440"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LUT Query: </a:t>
            </a:r>
            <a:b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b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Return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1</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st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4</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th</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prstClr val="black"/>
                </a:solidFill>
                <a:effectLst/>
                <a:uLnTx/>
                <a:uFillTx/>
                <a:latin typeface="Corbel" panose="020B0503020204020204" pitchFamily="34" charset="0"/>
                <a:ea typeface="+mn-ea"/>
                <a:cs typeface="+mn-cs"/>
              </a:rPr>
              <a:t>prime numbers</a:t>
            </a:r>
          </a:p>
        </p:txBody>
      </p:sp>
      <p:sp>
        <p:nvSpPr>
          <p:cNvPr id="71" name="TextBox 70" hidden="1">
            <a:extLst>
              <a:ext uri="{FF2B5EF4-FFF2-40B4-BE49-F238E27FC236}">
                <a16:creationId xmlns:a16="http://schemas.microsoft.com/office/drawing/2014/main" id="{96464DE5-8775-54F7-E800-368C864AD146}"/>
              </a:ext>
            </a:extLst>
          </p:cNvPr>
          <p:cNvSpPr txBox="1"/>
          <p:nvPr/>
        </p:nvSpPr>
        <p:spPr>
          <a:xfrm>
            <a:off x="3602360" y="807886"/>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sp>
        <p:nvSpPr>
          <p:cNvPr id="73" name="TextBox 72">
            <a:extLst>
              <a:ext uri="{FF2B5EF4-FFF2-40B4-BE49-F238E27FC236}">
                <a16:creationId xmlns:a16="http://schemas.microsoft.com/office/drawing/2014/main" id="{D7B72F86-2B91-59AA-47AC-78725EC01117}"/>
              </a:ext>
            </a:extLst>
          </p:cNvPr>
          <p:cNvSpPr txBox="1"/>
          <p:nvPr/>
        </p:nvSpPr>
        <p:spPr>
          <a:xfrm>
            <a:off x="3576104" y="5703683"/>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output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vector</a:t>
            </a:r>
          </a:p>
        </p:txBody>
      </p:sp>
      <p:sp>
        <p:nvSpPr>
          <p:cNvPr id="80" name="TextBox 79">
            <a:extLst>
              <a:ext uri="{FF2B5EF4-FFF2-40B4-BE49-F238E27FC236}">
                <a16:creationId xmlns:a16="http://schemas.microsoft.com/office/drawing/2014/main" id="{283E4029-EC6B-17CF-A76E-32088220A3F2}"/>
              </a:ext>
            </a:extLst>
          </p:cNvPr>
          <p:cNvSpPr txBox="1"/>
          <p:nvPr/>
        </p:nvSpPr>
        <p:spPr>
          <a:xfrm rot="5400000">
            <a:off x="5608648" y="3024316"/>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72C4"/>
                </a:solidFill>
                <a:effectLst/>
                <a:uLnTx/>
                <a:uFillTx/>
                <a:latin typeface="Corbel" panose="020B0503020204020204" pitchFamily="34" charset="0"/>
                <a:ea typeface="+mn-ea"/>
                <a:cs typeface="Arial" panose="020B0604020202020204" pitchFamily="34" charset="0"/>
              </a:rPr>
              <a:t>DRAM array</a:t>
            </a:r>
          </a:p>
        </p:txBody>
      </p:sp>
      <p:sp>
        <p:nvSpPr>
          <p:cNvPr id="82" name="Rectangle 81">
            <a:extLst>
              <a:ext uri="{FF2B5EF4-FFF2-40B4-BE49-F238E27FC236}">
                <a16:creationId xmlns:a16="http://schemas.microsoft.com/office/drawing/2014/main" id="{62BDDE6A-4739-7DE9-17E3-D3F0466696F8}"/>
              </a:ext>
            </a:extLst>
          </p:cNvPr>
          <p:cNvSpPr/>
          <p:nvPr/>
        </p:nvSpPr>
        <p:spPr>
          <a:xfrm>
            <a:off x="4935550" y="2400162"/>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mn-cs"/>
              </a:rPr>
              <a:t>0</a:t>
            </a:r>
          </a:p>
        </p:txBody>
      </p:sp>
      <p:sp>
        <p:nvSpPr>
          <p:cNvPr id="83" name="Rectangle 82">
            <a:extLst>
              <a:ext uri="{FF2B5EF4-FFF2-40B4-BE49-F238E27FC236}">
                <a16:creationId xmlns:a16="http://schemas.microsoft.com/office/drawing/2014/main" id="{0AB9FB35-61EA-83FA-E6A5-94C08C60E54A}"/>
              </a:ext>
            </a:extLst>
          </p:cNvPr>
          <p:cNvSpPr/>
          <p:nvPr/>
        </p:nvSpPr>
        <p:spPr>
          <a:xfrm>
            <a:off x="4935550" y="2766371"/>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1</a:t>
            </a:r>
          </a:p>
        </p:txBody>
      </p:sp>
      <p:sp>
        <p:nvSpPr>
          <p:cNvPr id="84" name="Rectangle 83">
            <a:extLst>
              <a:ext uri="{FF2B5EF4-FFF2-40B4-BE49-F238E27FC236}">
                <a16:creationId xmlns:a16="http://schemas.microsoft.com/office/drawing/2014/main" id="{FF1258C3-D9FB-0C18-2D3C-A98C5A7E0564}"/>
              </a:ext>
            </a:extLst>
          </p:cNvPr>
          <p:cNvSpPr/>
          <p:nvPr/>
        </p:nvSpPr>
        <p:spPr>
          <a:xfrm>
            <a:off x="4934718" y="3156622"/>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2</a:t>
            </a:r>
          </a:p>
        </p:txBody>
      </p:sp>
      <p:sp>
        <p:nvSpPr>
          <p:cNvPr id="85" name="Rectangle 84">
            <a:extLst>
              <a:ext uri="{FF2B5EF4-FFF2-40B4-BE49-F238E27FC236}">
                <a16:creationId xmlns:a16="http://schemas.microsoft.com/office/drawing/2014/main" id="{CF06D91A-016B-D11C-864D-895C394BB662}"/>
              </a:ext>
            </a:extLst>
          </p:cNvPr>
          <p:cNvSpPr/>
          <p:nvPr/>
        </p:nvSpPr>
        <p:spPr>
          <a:xfrm>
            <a:off x="4934491" y="3505647"/>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3</a:t>
            </a:r>
          </a:p>
        </p:txBody>
      </p:sp>
      <p:cxnSp>
        <p:nvCxnSpPr>
          <p:cNvPr id="87" name="Straight Arrow Connector 86">
            <a:extLst>
              <a:ext uri="{FF2B5EF4-FFF2-40B4-BE49-F238E27FC236}">
                <a16:creationId xmlns:a16="http://schemas.microsoft.com/office/drawing/2014/main" id="{3D9963A9-A5EA-04E1-3026-C8D6B5061355}"/>
              </a:ext>
            </a:extLst>
          </p:cNvPr>
          <p:cNvCxnSpPr>
            <a:cxnSpLocks/>
          </p:cNvCxnSpPr>
          <p:nvPr/>
        </p:nvCxnSpPr>
        <p:spPr>
          <a:xfrm>
            <a:off x="3366391" y="3251264"/>
            <a:ext cx="114882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0912C0E-F66C-CC78-E512-3C50625CE485}"/>
              </a:ext>
            </a:extLst>
          </p:cNvPr>
          <p:cNvSpPr txBox="1"/>
          <p:nvPr/>
        </p:nvSpPr>
        <p:spPr>
          <a:xfrm>
            <a:off x="2778847" y="2451714"/>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pLUTo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row sweep</a:t>
            </a:r>
          </a:p>
        </p:txBody>
      </p:sp>
      <p:graphicFrame>
        <p:nvGraphicFramePr>
          <p:cNvPr id="39" name="Table 275">
            <a:extLst>
              <a:ext uri="{FF2B5EF4-FFF2-40B4-BE49-F238E27FC236}">
                <a16:creationId xmlns:a16="http://schemas.microsoft.com/office/drawing/2014/main" id="{AE5A250C-6243-27C7-CB43-5BA2E4893154}"/>
              </a:ext>
            </a:extLst>
          </p:cNvPr>
          <p:cNvGraphicFramePr>
            <a:graphicFrameLocks noGrp="1"/>
          </p:cNvGraphicFramePr>
          <p:nvPr/>
        </p:nvGraphicFramePr>
        <p:xfrm>
          <a:off x="5290526" y="2456395"/>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graphicFrame>
        <p:nvGraphicFramePr>
          <p:cNvPr id="42" name="Table 275">
            <a:extLst>
              <a:ext uri="{FF2B5EF4-FFF2-40B4-BE49-F238E27FC236}">
                <a16:creationId xmlns:a16="http://schemas.microsoft.com/office/drawing/2014/main" id="{6425660E-7AFB-6CD3-6765-41F7B91849BF}"/>
              </a:ext>
            </a:extLst>
          </p:cNvPr>
          <p:cNvGraphicFramePr>
            <a:graphicFrameLocks noGrp="1"/>
          </p:cNvGraphicFramePr>
          <p:nvPr/>
        </p:nvGraphicFramePr>
        <p:xfrm>
          <a:off x="5296841" y="4590328"/>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sp>
        <p:nvSpPr>
          <p:cNvPr id="74" name="TextBox 73">
            <a:extLst>
              <a:ext uri="{FF2B5EF4-FFF2-40B4-BE49-F238E27FC236}">
                <a16:creationId xmlns:a16="http://schemas.microsoft.com/office/drawing/2014/main" id="{549E17C4-CCD6-4975-A244-6D40CDC6F814}"/>
              </a:ext>
            </a:extLst>
          </p:cNvPr>
          <p:cNvSpPr txBox="1"/>
          <p:nvPr/>
        </p:nvSpPr>
        <p:spPr>
          <a:xfrm>
            <a:off x="6088976" y="1531408"/>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C000"/>
                </a:solidFill>
                <a:effectLst/>
                <a:uLnTx/>
                <a:uFillTx/>
                <a:latin typeface="Corbel" panose="020B0503020204020204" pitchFamily="34" charset="0"/>
                <a:ea typeface="+mn-ea"/>
                <a:cs typeface="Arial" panose="020B0604020202020204" pitchFamily="34" charset="0"/>
              </a:rPr>
              <a:t>match logic</a:t>
            </a:r>
          </a:p>
        </p:txBody>
      </p:sp>
      <p:grpSp>
        <p:nvGrpSpPr>
          <p:cNvPr id="66" name="Group 65">
            <a:extLst>
              <a:ext uri="{FF2B5EF4-FFF2-40B4-BE49-F238E27FC236}">
                <a16:creationId xmlns:a16="http://schemas.microsoft.com/office/drawing/2014/main" id="{D6C37921-B06B-7C3D-B9D9-193D9BCC5483}"/>
              </a:ext>
            </a:extLst>
          </p:cNvPr>
          <p:cNvGrpSpPr/>
          <p:nvPr/>
        </p:nvGrpSpPr>
        <p:grpSpPr>
          <a:xfrm>
            <a:off x="6371580" y="626250"/>
            <a:ext cx="3649070" cy="1144287"/>
            <a:chOff x="6371580" y="626250"/>
            <a:chExt cx="3649070" cy="1144287"/>
          </a:xfrm>
        </p:grpSpPr>
        <p:sp>
          <p:nvSpPr>
            <p:cNvPr id="58" name="Rectangle 57">
              <a:extLst>
                <a:ext uri="{FF2B5EF4-FFF2-40B4-BE49-F238E27FC236}">
                  <a16:creationId xmlns:a16="http://schemas.microsoft.com/office/drawing/2014/main" id="{A14A0934-DAAA-4FF3-3FAA-A8B0F7F3110D}"/>
                </a:ext>
              </a:extLst>
            </p:cNvPr>
            <p:cNvSpPr/>
            <p:nvPr/>
          </p:nvSpPr>
          <p:spPr>
            <a:xfrm>
              <a:off x="7321711" y="629616"/>
              <a:ext cx="1741902" cy="923330"/>
            </a:xfrm>
            <a:prstGeom prst="rect">
              <a:avLst/>
            </a:prstGeom>
            <a:solidFill>
              <a:schemeClr val="accent4">
                <a:lumMod val="20000"/>
                <a:lumOff val="80000"/>
              </a:schemeClr>
            </a:solidFill>
            <a:ln w="76200">
              <a:solidFill>
                <a:schemeClr val="accent1"/>
              </a:solidFill>
            </a:ln>
          </p:spPr>
          <p:txBody>
            <a:bodyPr wrap="square"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472C4"/>
                </a:solidFill>
                <a:effectLst/>
                <a:uLnTx/>
                <a:uFillTx/>
                <a:latin typeface="Corbel" panose="020B0503020204020204" pitchFamily="34" charset="0"/>
                <a:ea typeface="+mn-ea"/>
                <a:cs typeface="+mn-cs"/>
              </a:endParaRPr>
            </a:p>
          </p:txBody>
        </p:sp>
        <p:grpSp>
          <p:nvGrpSpPr>
            <p:cNvPr id="63" name="Group 62">
              <a:extLst>
                <a:ext uri="{FF2B5EF4-FFF2-40B4-BE49-F238E27FC236}">
                  <a16:creationId xmlns:a16="http://schemas.microsoft.com/office/drawing/2014/main" id="{014E3DF3-21F7-7785-DBBE-3871E695E423}"/>
                </a:ext>
              </a:extLst>
            </p:cNvPr>
            <p:cNvGrpSpPr/>
            <p:nvPr/>
          </p:nvGrpSpPr>
          <p:grpSpPr>
            <a:xfrm>
              <a:off x="6371580" y="626250"/>
              <a:ext cx="3649070" cy="1144287"/>
              <a:chOff x="6371580" y="626250"/>
              <a:chExt cx="3649070" cy="1144287"/>
            </a:xfrm>
          </p:grpSpPr>
          <p:sp>
            <p:nvSpPr>
              <p:cNvPr id="49" name="TextBox 48">
                <a:extLst>
                  <a:ext uri="{FF2B5EF4-FFF2-40B4-BE49-F238E27FC236}">
                    <a16:creationId xmlns:a16="http://schemas.microsoft.com/office/drawing/2014/main" id="{EA86265D-E209-AA53-C94E-42A6B57CED0A}"/>
                  </a:ext>
                </a:extLst>
              </p:cNvPr>
              <p:cNvSpPr txBox="1"/>
              <p:nvPr/>
            </p:nvSpPr>
            <p:spPr>
              <a:xfrm>
                <a:off x="6371580" y="626250"/>
                <a:ext cx="364907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Accessing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the 1</a:t>
                </a:r>
                <a:r>
                  <a:rPr kumimoji="0" lang="en-US" sz="1800" b="1" i="0" u="none" strike="noStrike" kern="1200" cap="none" spc="0" normalizeH="0" baseline="30000" noProof="0">
                    <a:ln>
                      <a:noFill/>
                    </a:ln>
                    <a:solidFill>
                      <a:prstClr val="black"/>
                    </a:solidFill>
                    <a:effectLst/>
                    <a:uLnTx/>
                    <a:uFillTx/>
                    <a:latin typeface="Corbel" panose="020B0503020204020204" pitchFamily="34" charset="0"/>
                    <a:ea typeface="+mn-ea"/>
                    <a:cs typeface="Arial" panose="020B0604020202020204" pitchFamily="34" charset="0"/>
                  </a:rPr>
                  <a:t>st</a:t>
                </a: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a:t>
                </a:r>
                <a:r>
                  <a:rPr kumimoji="0" lang="en-US" sz="1800" b="1" i="0" u="none" strike="noStrike" kern="1200" cap="none" spc="0" normalizeH="0" baseline="0" noProof="0">
                    <a:ln>
                      <a:noFill/>
                    </a:ln>
                    <a:solidFill>
                      <a:srgbClr val="1F52FF"/>
                    </a:solidFill>
                    <a:effectLst/>
                    <a:uLnTx/>
                    <a:uFillTx/>
                    <a:latin typeface="Corbel" panose="020B0503020204020204" pitchFamily="34" charset="0"/>
                    <a:ea typeface="+mn-ea"/>
                    <a:cs typeface="Arial" panose="020B0604020202020204" pitchFamily="34" charset="0"/>
                  </a:rPr>
                  <a:t>0</a:t>
                </a: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a:t>
                </a:r>
                <a:b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b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prime number?</a:t>
                </a:r>
              </a:p>
            </p:txBody>
          </p:sp>
          <p:cxnSp>
            <p:nvCxnSpPr>
              <p:cNvPr id="60" name="Elbow Connector 59">
                <a:extLst>
                  <a:ext uri="{FF2B5EF4-FFF2-40B4-BE49-F238E27FC236}">
                    <a16:creationId xmlns:a16="http://schemas.microsoft.com/office/drawing/2014/main" id="{B93AF1A0-923D-4D1B-D74D-C1E5DFBE3F52}"/>
                  </a:ext>
                </a:extLst>
              </p:cNvPr>
              <p:cNvCxnSpPr>
                <a:cxnSpLocks/>
              </p:cNvCxnSpPr>
              <p:nvPr/>
            </p:nvCxnSpPr>
            <p:spPr>
              <a:xfrm flipV="1">
                <a:off x="8557395" y="1591766"/>
                <a:ext cx="256493" cy="178771"/>
              </a:xfrm>
              <a:prstGeom prst="bentConnector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5" name="TextBox 74" hidden="1">
            <a:extLst>
              <a:ext uri="{FF2B5EF4-FFF2-40B4-BE49-F238E27FC236}">
                <a16:creationId xmlns:a16="http://schemas.microsoft.com/office/drawing/2014/main" id="{A54835F2-0D49-AD9D-7B59-D26A8F2F657E}"/>
              </a:ext>
            </a:extLst>
          </p:cNvPr>
          <p:cNvSpPr txBox="1"/>
          <p:nvPr/>
        </p:nvSpPr>
        <p:spPr>
          <a:xfrm>
            <a:off x="3613556" y="805634"/>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sp>
        <p:nvSpPr>
          <p:cNvPr id="44" name="Rectangle 43">
            <a:extLst>
              <a:ext uri="{FF2B5EF4-FFF2-40B4-BE49-F238E27FC236}">
                <a16:creationId xmlns:a16="http://schemas.microsoft.com/office/drawing/2014/main" id="{1C86F39F-5A74-7360-171E-DA375CB7FBAC}"/>
              </a:ext>
            </a:extLst>
          </p:cNvPr>
          <p:cNvSpPr/>
          <p:nvPr/>
        </p:nvSpPr>
        <p:spPr>
          <a:xfrm>
            <a:off x="5774328"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15" name="Rectangle 14">
            <a:extLst>
              <a:ext uri="{FF2B5EF4-FFF2-40B4-BE49-F238E27FC236}">
                <a16:creationId xmlns:a16="http://schemas.microsoft.com/office/drawing/2014/main" id="{8F0AB727-4535-4F51-A029-2FF715B1BB4F}"/>
              </a:ext>
            </a:extLst>
          </p:cNvPr>
          <p:cNvSpPr/>
          <p:nvPr/>
        </p:nvSpPr>
        <p:spPr>
          <a:xfrm>
            <a:off x="5770841" y="1729900"/>
            <a:ext cx="392400" cy="392400"/>
          </a:xfrm>
          <a:prstGeom prst="rect">
            <a:avLst/>
          </a:prstGeom>
          <a:solidFill>
            <a:schemeClr val="accent6">
              <a:lumMod val="40000"/>
              <a:lumOff val="60000"/>
            </a:scheme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a:t>
            </a:r>
            <a:endParaRPr kumimoji="0" lang="en-US" sz="2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9" name="TextBox 58">
            <a:extLst>
              <a:ext uri="{FF2B5EF4-FFF2-40B4-BE49-F238E27FC236}">
                <a16:creationId xmlns:a16="http://schemas.microsoft.com/office/drawing/2014/main" id="{6CAD84A9-839F-56BF-67CF-2B13BDA4A5A5}"/>
              </a:ext>
            </a:extLst>
          </p:cNvPr>
          <p:cNvSpPr txBox="1"/>
          <p:nvPr/>
        </p:nvSpPr>
        <p:spPr>
          <a:xfrm>
            <a:off x="3603600" y="806400"/>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graphicFrame>
        <p:nvGraphicFramePr>
          <p:cNvPr id="61" name="Table 275">
            <a:extLst>
              <a:ext uri="{FF2B5EF4-FFF2-40B4-BE49-F238E27FC236}">
                <a16:creationId xmlns:a16="http://schemas.microsoft.com/office/drawing/2014/main" id="{7A7DD689-BF39-A8F8-8AA5-6FF0EBCA0850}"/>
              </a:ext>
            </a:extLst>
          </p:cNvPr>
          <p:cNvGraphicFramePr>
            <a:graphicFrameLocks noGrp="1"/>
          </p:cNvGraphicFramePr>
          <p:nvPr/>
        </p:nvGraphicFramePr>
        <p:xfrm>
          <a:off x="5744830" y="5836646"/>
          <a:ext cx="449992"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tblGrid>
              <a:tr h="435088">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sp>
        <p:nvSpPr>
          <p:cNvPr id="17" name="TextBox 16">
            <a:extLst>
              <a:ext uri="{FF2B5EF4-FFF2-40B4-BE49-F238E27FC236}">
                <a16:creationId xmlns:a16="http://schemas.microsoft.com/office/drawing/2014/main" id="{FAF3EE61-BFB7-018F-748F-60DB5A67D9D0}"/>
              </a:ext>
            </a:extLst>
          </p:cNvPr>
          <p:cNvSpPr txBox="1"/>
          <p:nvPr/>
        </p:nvSpPr>
        <p:spPr>
          <a:xfrm>
            <a:off x="3811694" y="4612111"/>
            <a:ext cx="135233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3889F"/>
                </a:solidFill>
                <a:effectLst/>
                <a:uLnTx/>
                <a:uFillTx/>
                <a:latin typeface="Corbel" panose="020B0503020204020204" pitchFamily="34" charset="0"/>
                <a:ea typeface="+mn-ea"/>
                <a:cs typeface="Arial" panose="020B0604020202020204" pitchFamily="34" charset="0"/>
              </a:rPr>
              <a:t>row buffer</a:t>
            </a:r>
          </a:p>
        </p:txBody>
      </p:sp>
      <p:cxnSp>
        <p:nvCxnSpPr>
          <p:cNvPr id="28" name="Elbow Connector 27">
            <a:extLst>
              <a:ext uri="{FF2B5EF4-FFF2-40B4-BE49-F238E27FC236}">
                <a16:creationId xmlns:a16="http://schemas.microsoft.com/office/drawing/2014/main" id="{4F27F5C9-B22B-C06F-F7BF-CC09EBBC6AFE}"/>
              </a:ext>
            </a:extLst>
          </p:cNvPr>
          <p:cNvCxnSpPr>
            <a:cxnSpLocks/>
          </p:cNvCxnSpPr>
          <p:nvPr/>
        </p:nvCxnSpPr>
        <p:spPr>
          <a:xfrm rot="5400000" flipH="1" flipV="1">
            <a:off x="4745177" y="1952206"/>
            <a:ext cx="470099" cy="420004"/>
          </a:xfrm>
          <a:prstGeom prst="bentConnector2">
            <a:avLst/>
          </a:prstGeom>
          <a:ln w="38100">
            <a:solidFill>
              <a:srgbClr val="C00000"/>
            </a:solidFill>
            <a:prstDash val="sysDot"/>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4204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1CB1-FFDA-03E2-F66D-FD85DFF222DB}"/>
              </a:ext>
            </a:extLst>
          </p:cNvPr>
          <p:cNvSpPr>
            <a:spLocks noGrp="1"/>
          </p:cNvSpPr>
          <p:nvPr>
            <p:ph type="title"/>
          </p:nvPr>
        </p:nvSpPr>
        <p:spPr>
          <a:xfrm>
            <a:off x="169011" y="132334"/>
            <a:ext cx="8894602" cy="925840"/>
          </a:xfrm>
        </p:spPr>
        <p:txBody>
          <a:bodyPr>
            <a:noAutofit/>
          </a:bodyPr>
          <a:lstStyle/>
          <a:p>
            <a:r>
              <a:rPr lang="en-US" sz="3600" dirty="0">
                <a:solidFill>
                  <a:srgbClr val="1A82C4"/>
                </a:solidFill>
              </a:rPr>
              <a:t>Processing-in-Memory:</a:t>
            </a:r>
            <a:br>
              <a:rPr lang="en-US" sz="3600" dirty="0">
                <a:solidFill>
                  <a:srgbClr val="1A82C4"/>
                </a:solidFill>
              </a:rPr>
            </a:br>
            <a:r>
              <a:rPr lang="en-US" sz="2800" dirty="0">
                <a:solidFill>
                  <a:srgbClr val="1A82C4"/>
                </a:solidFill>
              </a:rPr>
              <a:t>Overview</a:t>
            </a:r>
          </a:p>
        </p:txBody>
      </p:sp>
      <p:grpSp>
        <p:nvGrpSpPr>
          <p:cNvPr id="4" name="Group 3">
            <a:extLst>
              <a:ext uri="{FF2B5EF4-FFF2-40B4-BE49-F238E27FC236}">
                <a16:creationId xmlns:a16="http://schemas.microsoft.com/office/drawing/2014/main" id="{E3906072-A2EB-CF4E-B3FA-28F4F772FBEF}"/>
              </a:ext>
            </a:extLst>
          </p:cNvPr>
          <p:cNvGrpSpPr/>
          <p:nvPr/>
        </p:nvGrpSpPr>
        <p:grpSpPr>
          <a:xfrm>
            <a:off x="385649" y="3544620"/>
            <a:ext cx="8269510" cy="2917121"/>
            <a:chOff x="416994" y="3429000"/>
            <a:chExt cx="8269510" cy="2917121"/>
          </a:xfrm>
        </p:grpSpPr>
        <p:sp>
          <p:nvSpPr>
            <p:cNvPr id="5" name="Rectangle 4">
              <a:extLst>
                <a:ext uri="{FF2B5EF4-FFF2-40B4-BE49-F238E27FC236}">
                  <a16:creationId xmlns:a16="http://schemas.microsoft.com/office/drawing/2014/main" id="{3D478B4F-A463-3645-CE4D-8A6A1AEE5053}"/>
                </a:ext>
              </a:extLst>
            </p:cNvPr>
            <p:cNvSpPr/>
            <p:nvPr/>
          </p:nvSpPr>
          <p:spPr>
            <a:xfrm>
              <a:off x="6343592" y="3837207"/>
              <a:ext cx="2334238" cy="2281204"/>
            </a:xfrm>
            <a:prstGeom prst="rect">
              <a:avLst/>
            </a:prstGeom>
            <a:solidFill>
              <a:srgbClr val="E3F0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sp>
          <p:nvSpPr>
            <p:cNvPr id="6" name="Rectangle 5">
              <a:extLst>
                <a:ext uri="{FF2B5EF4-FFF2-40B4-BE49-F238E27FC236}">
                  <a16:creationId xmlns:a16="http://schemas.microsoft.com/office/drawing/2014/main" id="{1C0DF4A2-D756-04F2-ED82-DB5B6FEB1BB9}"/>
                </a:ext>
              </a:extLst>
            </p:cNvPr>
            <p:cNvSpPr/>
            <p:nvPr/>
          </p:nvSpPr>
          <p:spPr>
            <a:xfrm>
              <a:off x="6343592" y="6112628"/>
              <a:ext cx="2342912" cy="233493"/>
            </a:xfrm>
            <a:prstGeom prst="rect">
              <a:avLst/>
            </a:prstGeom>
            <a:solidFill>
              <a:schemeClr val="accent2">
                <a:lumMod val="20000"/>
                <a:lumOff val="80000"/>
              </a:scheme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E16161"/>
                  </a:solidFill>
                  <a:effectLst/>
                  <a:uLnTx/>
                  <a:uFillTx/>
                  <a:latin typeface="Avenir Next" panose="020B0503020202020204" pitchFamily="34" charset="0"/>
                  <a:ea typeface="+mn-ea"/>
                  <a:cs typeface="Arial" panose="020B0604020202020204" pitchFamily="34" charset="0"/>
                </a:rPr>
                <a:t>Processing-Near-Bank</a:t>
              </a:r>
            </a:p>
          </p:txBody>
        </p:sp>
        <p:sp>
          <p:nvSpPr>
            <p:cNvPr id="7" name="Rectangle 6">
              <a:extLst>
                <a:ext uri="{FF2B5EF4-FFF2-40B4-BE49-F238E27FC236}">
                  <a16:creationId xmlns:a16="http://schemas.microsoft.com/office/drawing/2014/main" id="{64B78A6D-D02D-71C8-0F90-AAFAA3A3F14C}"/>
                </a:ext>
              </a:extLst>
            </p:cNvPr>
            <p:cNvSpPr/>
            <p:nvPr/>
          </p:nvSpPr>
          <p:spPr>
            <a:xfrm>
              <a:off x="6358845" y="3537542"/>
              <a:ext cx="2326611" cy="293010"/>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DRAM Bank</a:t>
              </a:r>
            </a:p>
          </p:txBody>
        </p:sp>
        <p:grpSp>
          <p:nvGrpSpPr>
            <p:cNvPr id="8" name="Group 7">
              <a:extLst>
                <a:ext uri="{FF2B5EF4-FFF2-40B4-BE49-F238E27FC236}">
                  <a16:creationId xmlns:a16="http://schemas.microsoft.com/office/drawing/2014/main" id="{46E1E609-5B77-53FB-3605-69C668E09E8F}"/>
                </a:ext>
              </a:extLst>
            </p:cNvPr>
            <p:cNvGrpSpPr/>
            <p:nvPr/>
          </p:nvGrpSpPr>
          <p:grpSpPr>
            <a:xfrm>
              <a:off x="416994" y="3429000"/>
              <a:ext cx="5954407" cy="2888405"/>
              <a:chOff x="416994" y="3429000"/>
              <a:chExt cx="5954407" cy="2888405"/>
            </a:xfrm>
          </p:grpSpPr>
          <p:cxnSp>
            <p:nvCxnSpPr>
              <p:cNvPr id="9" name="Straight Connector 8">
                <a:extLst>
                  <a:ext uri="{FF2B5EF4-FFF2-40B4-BE49-F238E27FC236}">
                    <a16:creationId xmlns:a16="http://schemas.microsoft.com/office/drawing/2014/main" id="{65ECA9E8-4B99-7DCF-EBB3-CFF89117EE10}"/>
                  </a:ext>
                </a:extLst>
              </p:cNvPr>
              <p:cNvCxnSpPr>
                <a:cxnSpLocks/>
                <a:stCxn id="42" idx="0"/>
              </p:cNvCxnSpPr>
              <p:nvPr/>
            </p:nvCxnSpPr>
            <p:spPr>
              <a:xfrm flipH="1" flipV="1">
                <a:off x="2417391" y="5605357"/>
                <a:ext cx="771000" cy="283721"/>
              </a:xfrm>
              <a:prstGeom prst="line">
                <a:avLst/>
              </a:prstGeom>
              <a:noFill/>
              <a:ln w="9525" cap="flat" cmpd="sng" algn="ctr">
                <a:solidFill>
                  <a:sysClr val="windowText" lastClr="000000"/>
                </a:solidFill>
                <a:prstDash val="dash"/>
                <a:miter lim="800000"/>
              </a:ln>
              <a:effectLst/>
            </p:spPr>
          </p:cxnSp>
          <p:cxnSp>
            <p:nvCxnSpPr>
              <p:cNvPr id="10" name="Straight Connector 9">
                <a:extLst>
                  <a:ext uri="{FF2B5EF4-FFF2-40B4-BE49-F238E27FC236}">
                    <a16:creationId xmlns:a16="http://schemas.microsoft.com/office/drawing/2014/main" id="{F91AE01F-022B-B37F-75AC-10DC21F823BE}"/>
                  </a:ext>
                </a:extLst>
              </p:cNvPr>
              <p:cNvCxnSpPr>
                <a:cxnSpLocks/>
              </p:cNvCxnSpPr>
              <p:nvPr/>
            </p:nvCxnSpPr>
            <p:spPr>
              <a:xfrm flipH="1" flipV="1">
                <a:off x="2433261" y="4308595"/>
                <a:ext cx="1143796" cy="1471779"/>
              </a:xfrm>
              <a:prstGeom prst="line">
                <a:avLst/>
              </a:prstGeom>
              <a:noFill/>
              <a:ln w="9525" cap="flat" cmpd="sng" algn="ctr">
                <a:solidFill>
                  <a:sysClr val="windowText" lastClr="000000"/>
                </a:solidFill>
                <a:prstDash val="dash"/>
                <a:miter lim="800000"/>
              </a:ln>
              <a:effectLst/>
            </p:spPr>
          </p:cxnSp>
          <p:grpSp>
            <p:nvGrpSpPr>
              <p:cNvPr id="11" name="Group 10">
                <a:extLst>
                  <a:ext uri="{FF2B5EF4-FFF2-40B4-BE49-F238E27FC236}">
                    <a16:creationId xmlns:a16="http://schemas.microsoft.com/office/drawing/2014/main" id="{8BF31969-137B-573C-539D-7DF3ADC1C359}"/>
                  </a:ext>
                </a:extLst>
              </p:cNvPr>
              <p:cNvGrpSpPr/>
              <p:nvPr/>
            </p:nvGrpSpPr>
            <p:grpSpPr>
              <a:xfrm>
                <a:off x="3034303" y="3429000"/>
                <a:ext cx="3180072" cy="2575996"/>
                <a:chOff x="3104761" y="2702044"/>
                <a:chExt cx="2503107" cy="2027625"/>
              </a:xfrm>
            </p:grpSpPr>
            <p:grpSp>
              <p:nvGrpSpPr>
                <p:cNvPr id="41" name="Group 40">
                  <a:extLst>
                    <a:ext uri="{FF2B5EF4-FFF2-40B4-BE49-F238E27FC236}">
                      <a16:creationId xmlns:a16="http://schemas.microsoft.com/office/drawing/2014/main" id="{27722869-5B7E-5D56-FD34-DC0C2EF5E75A}"/>
                    </a:ext>
                  </a:extLst>
                </p:cNvPr>
                <p:cNvGrpSpPr/>
                <p:nvPr/>
              </p:nvGrpSpPr>
              <p:grpSpPr>
                <a:xfrm>
                  <a:off x="3105186" y="3753062"/>
                  <a:ext cx="2163886" cy="976607"/>
                  <a:chOff x="1659954" y="548768"/>
                  <a:chExt cx="1668502" cy="753030"/>
                </a:xfrm>
              </p:grpSpPr>
              <p:sp>
                <p:nvSpPr>
                  <p:cNvPr id="133" name="Cube 132">
                    <a:extLst>
                      <a:ext uri="{FF2B5EF4-FFF2-40B4-BE49-F238E27FC236}">
                        <a16:creationId xmlns:a16="http://schemas.microsoft.com/office/drawing/2014/main" id="{87BF7633-46A9-2710-8264-B0C49679654B}"/>
                      </a:ext>
                    </a:extLst>
                  </p:cNvPr>
                  <p:cNvSpPr/>
                  <p:nvPr/>
                </p:nvSpPr>
                <p:spPr>
                  <a:xfrm>
                    <a:off x="1659954" y="554219"/>
                    <a:ext cx="1668502" cy="747579"/>
                  </a:xfrm>
                  <a:prstGeom prst="cube">
                    <a:avLst>
                      <a:gd name="adj" fmla="val 95887"/>
                    </a:avLst>
                  </a:prstGeom>
                  <a:solidFill>
                    <a:sysClr val="window" lastClr="FFFFFF">
                      <a:lumMod val="50000"/>
                    </a:sysClr>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venir Next" panose="020B0503020202020204" pitchFamily="34" charset="0"/>
                      <a:ea typeface="+mn-ea"/>
                      <a:cs typeface="+mn-cs"/>
                    </a:endParaRPr>
                  </a:p>
                </p:txBody>
              </p:sp>
              <p:grpSp>
                <p:nvGrpSpPr>
                  <p:cNvPr id="134" name="Group 133">
                    <a:extLst>
                      <a:ext uri="{FF2B5EF4-FFF2-40B4-BE49-F238E27FC236}">
                        <a16:creationId xmlns:a16="http://schemas.microsoft.com/office/drawing/2014/main" id="{93C0C863-00D0-12D7-6448-6151626D6CA3}"/>
                      </a:ext>
                    </a:extLst>
                  </p:cNvPr>
                  <p:cNvGrpSpPr/>
                  <p:nvPr/>
                </p:nvGrpSpPr>
                <p:grpSpPr>
                  <a:xfrm>
                    <a:off x="1849990" y="548768"/>
                    <a:ext cx="1316493" cy="723135"/>
                    <a:chOff x="1849990" y="548768"/>
                    <a:chExt cx="1316493" cy="723135"/>
                  </a:xfrm>
                </p:grpSpPr>
                <p:cxnSp>
                  <p:nvCxnSpPr>
                    <p:cNvPr id="135" name="Straight Connector 134">
                      <a:extLst>
                        <a:ext uri="{FF2B5EF4-FFF2-40B4-BE49-F238E27FC236}">
                          <a16:creationId xmlns:a16="http://schemas.microsoft.com/office/drawing/2014/main" id="{C2C3D016-78C0-0AC3-7BF7-82534548DEA6}"/>
                        </a:ext>
                      </a:extLst>
                    </p:cNvPr>
                    <p:cNvCxnSpPr>
                      <a:cxnSpLocks/>
                    </p:cNvCxnSpPr>
                    <p:nvPr/>
                  </p:nvCxnSpPr>
                  <p:spPr>
                    <a:xfrm flipV="1">
                      <a:off x="2132614" y="548768"/>
                      <a:ext cx="716832" cy="716831"/>
                    </a:xfrm>
                    <a:prstGeom prst="line">
                      <a:avLst/>
                    </a:prstGeom>
                    <a:noFill/>
                    <a:ln w="9525" cap="flat" cmpd="sng" algn="ctr">
                      <a:solidFill>
                        <a:sysClr val="windowText" lastClr="000000"/>
                      </a:solidFill>
                      <a:prstDash val="solid"/>
                      <a:miter lim="800000"/>
                    </a:ln>
                    <a:effectLst/>
                  </p:spPr>
                </p:cxnSp>
                <p:cxnSp>
                  <p:nvCxnSpPr>
                    <p:cNvPr id="136" name="Straight Connector 135">
                      <a:extLst>
                        <a:ext uri="{FF2B5EF4-FFF2-40B4-BE49-F238E27FC236}">
                          <a16:creationId xmlns:a16="http://schemas.microsoft.com/office/drawing/2014/main" id="{61C88949-762E-9832-4168-2F609D94A214}"/>
                        </a:ext>
                      </a:extLst>
                    </p:cNvPr>
                    <p:cNvCxnSpPr>
                      <a:cxnSpLocks noChangeAspect="1"/>
                    </p:cNvCxnSpPr>
                    <p:nvPr/>
                  </p:nvCxnSpPr>
                  <p:spPr>
                    <a:xfrm flipV="1">
                      <a:off x="1901824" y="551559"/>
                      <a:ext cx="713232" cy="720344"/>
                    </a:xfrm>
                    <a:prstGeom prst="line">
                      <a:avLst/>
                    </a:prstGeom>
                    <a:noFill/>
                    <a:ln w="9525" cap="flat" cmpd="sng" algn="ctr">
                      <a:solidFill>
                        <a:sysClr val="windowText" lastClr="000000"/>
                      </a:solidFill>
                      <a:prstDash val="solid"/>
                      <a:miter lim="800000"/>
                    </a:ln>
                    <a:effectLst/>
                  </p:spPr>
                </p:cxnSp>
                <p:cxnSp>
                  <p:nvCxnSpPr>
                    <p:cNvPr id="137" name="Straight Connector 136">
                      <a:extLst>
                        <a:ext uri="{FF2B5EF4-FFF2-40B4-BE49-F238E27FC236}">
                          <a16:creationId xmlns:a16="http://schemas.microsoft.com/office/drawing/2014/main" id="{8DF48F77-2738-01D4-B288-D35C1158C212}"/>
                        </a:ext>
                      </a:extLst>
                    </p:cNvPr>
                    <p:cNvCxnSpPr>
                      <a:cxnSpLocks/>
                    </p:cNvCxnSpPr>
                    <p:nvPr/>
                  </p:nvCxnSpPr>
                  <p:spPr>
                    <a:xfrm flipV="1">
                      <a:off x="2382270" y="550407"/>
                      <a:ext cx="708109" cy="719060"/>
                    </a:xfrm>
                    <a:prstGeom prst="line">
                      <a:avLst/>
                    </a:prstGeom>
                    <a:noFill/>
                    <a:ln w="9525" cap="flat" cmpd="sng" algn="ctr">
                      <a:solidFill>
                        <a:sysClr val="windowText" lastClr="000000"/>
                      </a:solidFill>
                      <a:prstDash val="solid"/>
                      <a:miter lim="800000"/>
                    </a:ln>
                    <a:effectLst/>
                  </p:spPr>
                </p:cxnSp>
                <p:cxnSp>
                  <p:nvCxnSpPr>
                    <p:cNvPr id="138" name="Straight Connector 137">
                      <a:extLst>
                        <a:ext uri="{FF2B5EF4-FFF2-40B4-BE49-F238E27FC236}">
                          <a16:creationId xmlns:a16="http://schemas.microsoft.com/office/drawing/2014/main" id="{5CE2DC34-63D5-0C16-5C71-FA14146E2685}"/>
                        </a:ext>
                      </a:extLst>
                    </p:cNvPr>
                    <p:cNvCxnSpPr>
                      <a:cxnSpLocks/>
                    </p:cNvCxnSpPr>
                    <p:nvPr/>
                  </p:nvCxnSpPr>
                  <p:spPr>
                    <a:xfrm>
                      <a:off x="2044699" y="889000"/>
                      <a:ext cx="941832" cy="0"/>
                    </a:xfrm>
                    <a:prstGeom prst="line">
                      <a:avLst/>
                    </a:prstGeom>
                    <a:noFill/>
                    <a:ln w="9525" cap="flat" cmpd="sng" algn="ctr">
                      <a:solidFill>
                        <a:sysClr val="windowText" lastClr="000000"/>
                      </a:solidFill>
                      <a:prstDash val="solid"/>
                      <a:miter lim="800000"/>
                    </a:ln>
                    <a:effectLst/>
                  </p:spPr>
                </p:cxnSp>
                <p:cxnSp>
                  <p:nvCxnSpPr>
                    <p:cNvPr id="139" name="Straight Connector 138">
                      <a:extLst>
                        <a:ext uri="{FF2B5EF4-FFF2-40B4-BE49-F238E27FC236}">
                          <a16:creationId xmlns:a16="http://schemas.microsoft.com/office/drawing/2014/main" id="{166F4447-5DDB-CED6-9AEE-409D8D78CDF9}"/>
                        </a:ext>
                      </a:extLst>
                    </p:cNvPr>
                    <p:cNvCxnSpPr>
                      <a:cxnSpLocks/>
                    </p:cNvCxnSpPr>
                    <p:nvPr/>
                  </p:nvCxnSpPr>
                  <p:spPr>
                    <a:xfrm>
                      <a:off x="1849990" y="1086348"/>
                      <a:ext cx="941832" cy="0"/>
                    </a:xfrm>
                    <a:prstGeom prst="line">
                      <a:avLst/>
                    </a:prstGeom>
                    <a:noFill/>
                    <a:ln w="9525"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9F1639CF-1717-3A87-CF81-ADFFA2114066}"/>
                        </a:ext>
                      </a:extLst>
                    </p:cNvPr>
                    <p:cNvCxnSpPr>
                      <a:cxnSpLocks/>
                    </p:cNvCxnSpPr>
                    <p:nvPr/>
                  </p:nvCxnSpPr>
                  <p:spPr>
                    <a:xfrm>
                      <a:off x="2224651" y="711698"/>
                      <a:ext cx="941832" cy="0"/>
                    </a:xfrm>
                    <a:prstGeom prst="line">
                      <a:avLst/>
                    </a:prstGeom>
                    <a:noFill/>
                    <a:ln w="9525" cap="flat" cmpd="sng" algn="ctr">
                      <a:solidFill>
                        <a:sysClr val="windowText" lastClr="000000"/>
                      </a:solidFill>
                      <a:prstDash val="solid"/>
                      <a:miter lim="800000"/>
                    </a:ln>
                    <a:effectLst/>
                  </p:spPr>
                </p:cxnSp>
              </p:grpSp>
            </p:grpSp>
            <p:sp>
              <p:nvSpPr>
                <p:cNvPr id="42" name="Parallelogram 123">
                  <a:extLst>
                    <a:ext uri="{FF2B5EF4-FFF2-40B4-BE49-F238E27FC236}">
                      <a16:creationId xmlns:a16="http://schemas.microsoft.com/office/drawing/2014/main" id="{6A2C84CF-C24C-3D69-B32F-AA5A257A2D1A}"/>
                    </a:ext>
                  </a:extLst>
                </p:cNvPr>
                <p:cNvSpPr/>
                <p:nvPr/>
              </p:nvSpPr>
              <p:spPr>
                <a:xfrm rot="608511">
                  <a:off x="3240568" y="4474784"/>
                  <a:ext cx="289377" cy="190610"/>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0D758"/>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43" name="Parallelogram 123">
                  <a:extLst>
                    <a:ext uri="{FF2B5EF4-FFF2-40B4-BE49-F238E27FC236}">
                      <a16:creationId xmlns:a16="http://schemas.microsoft.com/office/drawing/2014/main" id="{791FB689-E138-8E89-9A9B-ED630F9FD58A}"/>
                    </a:ext>
                  </a:extLst>
                </p:cNvPr>
                <p:cNvSpPr/>
                <p:nvPr/>
              </p:nvSpPr>
              <p:spPr>
                <a:xfrm rot="608511">
                  <a:off x="3488468" y="4220991"/>
                  <a:ext cx="289377" cy="190610"/>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44" name="Parallelogram 123">
                  <a:extLst>
                    <a:ext uri="{FF2B5EF4-FFF2-40B4-BE49-F238E27FC236}">
                      <a16:creationId xmlns:a16="http://schemas.microsoft.com/office/drawing/2014/main" id="{B037094F-9A54-D32D-8D7D-029EE552E04B}"/>
                    </a:ext>
                  </a:extLst>
                </p:cNvPr>
                <p:cNvSpPr/>
                <p:nvPr/>
              </p:nvSpPr>
              <p:spPr>
                <a:xfrm rot="608511">
                  <a:off x="3731774" y="3984286"/>
                  <a:ext cx="289377" cy="190610"/>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45" name="Parallelogram 123">
                  <a:extLst>
                    <a:ext uri="{FF2B5EF4-FFF2-40B4-BE49-F238E27FC236}">
                      <a16:creationId xmlns:a16="http://schemas.microsoft.com/office/drawing/2014/main" id="{4918EF66-474D-0470-7719-FEB94B285B80}"/>
                    </a:ext>
                  </a:extLst>
                </p:cNvPr>
                <p:cNvSpPr/>
                <p:nvPr/>
              </p:nvSpPr>
              <p:spPr>
                <a:xfrm rot="608511">
                  <a:off x="3942615" y="3763435"/>
                  <a:ext cx="289377" cy="190610"/>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grpSp>
              <p:nvGrpSpPr>
                <p:cNvPr id="46" name="Group 45">
                  <a:extLst>
                    <a:ext uri="{FF2B5EF4-FFF2-40B4-BE49-F238E27FC236}">
                      <a16:creationId xmlns:a16="http://schemas.microsoft.com/office/drawing/2014/main" id="{52A8D25A-678E-6AA6-93D2-757E8117F22E}"/>
                    </a:ext>
                  </a:extLst>
                </p:cNvPr>
                <p:cNvGrpSpPr/>
                <p:nvPr/>
              </p:nvGrpSpPr>
              <p:grpSpPr>
                <a:xfrm>
                  <a:off x="3546692" y="3763436"/>
                  <a:ext cx="991424" cy="901958"/>
                  <a:chOff x="3077365" y="1725423"/>
                  <a:chExt cx="764455" cy="695471"/>
                </a:xfrm>
              </p:grpSpPr>
              <p:sp>
                <p:nvSpPr>
                  <p:cNvPr id="129" name="Parallelogram 123">
                    <a:extLst>
                      <a:ext uri="{FF2B5EF4-FFF2-40B4-BE49-F238E27FC236}">
                        <a16:creationId xmlns:a16="http://schemas.microsoft.com/office/drawing/2014/main" id="{3AA75E80-8E1E-6EBE-5CBD-D0A604436282}"/>
                      </a:ext>
                    </a:extLst>
                  </p:cNvPr>
                  <p:cNvSpPr/>
                  <p:nvPr/>
                </p:nvSpPr>
                <p:spPr>
                  <a:xfrm rot="608511">
                    <a:off x="3077365" y="2273921"/>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0D758"/>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130" name="Parallelogram 123">
                    <a:extLst>
                      <a:ext uri="{FF2B5EF4-FFF2-40B4-BE49-F238E27FC236}">
                        <a16:creationId xmlns:a16="http://schemas.microsoft.com/office/drawing/2014/main" id="{5522C7F8-902A-3452-2FBD-34F918D4FE8C}"/>
                      </a:ext>
                    </a:extLst>
                  </p:cNvPr>
                  <p:cNvSpPr/>
                  <p:nvPr/>
                </p:nvSpPr>
                <p:spPr>
                  <a:xfrm rot="608511">
                    <a:off x="3268513" y="2078230"/>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131" name="Parallelogram 123">
                    <a:extLst>
                      <a:ext uri="{FF2B5EF4-FFF2-40B4-BE49-F238E27FC236}">
                        <a16:creationId xmlns:a16="http://schemas.microsoft.com/office/drawing/2014/main" id="{AA486BD4-BCCD-32C4-77B8-E68A6B25A33E}"/>
                      </a:ext>
                    </a:extLst>
                  </p:cNvPr>
                  <p:cNvSpPr/>
                  <p:nvPr/>
                </p:nvSpPr>
                <p:spPr>
                  <a:xfrm rot="608511">
                    <a:off x="3456118" y="1895714"/>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132" name="Parallelogram 123">
                    <a:extLst>
                      <a:ext uri="{FF2B5EF4-FFF2-40B4-BE49-F238E27FC236}">
                        <a16:creationId xmlns:a16="http://schemas.microsoft.com/office/drawing/2014/main" id="{72CDAACD-2011-959C-9419-905008A49BA3}"/>
                      </a:ext>
                    </a:extLst>
                  </p:cNvPr>
                  <p:cNvSpPr/>
                  <p:nvPr/>
                </p:nvSpPr>
                <p:spPr>
                  <a:xfrm rot="608511">
                    <a:off x="3618691" y="1725423"/>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grpSp>
            <p:grpSp>
              <p:nvGrpSpPr>
                <p:cNvPr id="47" name="Group 46">
                  <a:extLst>
                    <a:ext uri="{FF2B5EF4-FFF2-40B4-BE49-F238E27FC236}">
                      <a16:creationId xmlns:a16="http://schemas.microsoft.com/office/drawing/2014/main" id="{8577D1B3-781C-7161-265B-ED05805007C6}"/>
                    </a:ext>
                  </a:extLst>
                </p:cNvPr>
                <p:cNvGrpSpPr/>
                <p:nvPr/>
              </p:nvGrpSpPr>
              <p:grpSpPr>
                <a:xfrm>
                  <a:off x="3859547" y="3760684"/>
                  <a:ext cx="991424" cy="901958"/>
                  <a:chOff x="3077365" y="1725423"/>
                  <a:chExt cx="764455" cy="695471"/>
                </a:xfrm>
              </p:grpSpPr>
              <p:sp>
                <p:nvSpPr>
                  <p:cNvPr id="125" name="Parallelogram 123">
                    <a:extLst>
                      <a:ext uri="{FF2B5EF4-FFF2-40B4-BE49-F238E27FC236}">
                        <a16:creationId xmlns:a16="http://schemas.microsoft.com/office/drawing/2014/main" id="{60144F42-BFF4-9F60-F5A3-25FECD3860B0}"/>
                      </a:ext>
                    </a:extLst>
                  </p:cNvPr>
                  <p:cNvSpPr/>
                  <p:nvPr/>
                </p:nvSpPr>
                <p:spPr>
                  <a:xfrm rot="608511">
                    <a:off x="3077365" y="2273921"/>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0D758"/>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126" name="Parallelogram 123">
                    <a:extLst>
                      <a:ext uri="{FF2B5EF4-FFF2-40B4-BE49-F238E27FC236}">
                        <a16:creationId xmlns:a16="http://schemas.microsoft.com/office/drawing/2014/main" id="{67D3D742-6F75-B866-0BB9-8D944507DC15}"/>
                      </a:ext>
                    </a:extLst>
                  </p:cNvPr>
                  <p:cNvSpPr/>
                  <p:nvPr/>
                </p:nvSpPr>
                <p:spPr>
                  <a:xfrm rot="608511">
                    <a:off x="3268513" y="2078230"/>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127" name="Parallelogram 123">
                    <a:extLst>
                      <a:ext uri="{FF2B5EF4-FFF2-40B4-BE49-F238E27FC236}">
                        <a16:creationId xmlns:a16="http://schemas.microsoft.com/office/drawing/2014/main" id="{3939A4DD-54E5-9986-ACFD-29061FC318C8}"/>
                      </a:ext>
                    </a:extLst>
                  </p:cNvPr>
                  <p:cNvSpPr/>
                  <p:nvPr/>
                </p:nvSpPr>
                <p:spPr>
                  <a:xfrm rot="608511">
                    <a:off x="3456118" y="1895714"/>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128" name="Parallelogram 123">
                    <a:extLst>
                      <a:ext uri="{FF2B5EF4-FFF2-40B4-BE49-F238E27FC236}">
                        <a16:creationId xmlns:a16="http://schemas.microsoft.com/office/drawing/2014/main" id="{48CA9589-E2D1-34DE-66E4-28545A487A75}"/>
                      </a:ext>
                    </a:extLst>
                  </p:cNvPr>
                  <p:cNvSpPr/>
                  <p:nvPr/>
                </p:nvSpPr>
                <p:spPr>
                  <a:xfrm rot="608511">
                    <a:off x="3618691" y="1725423"/>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FC000"/>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grpSp>
            <p:grpSp>
              <p:nvGrpSpPr>
                <p:cNvPr id="48" name="Group 47">
                  <a:extLst>
                    <a:ext uri="{FF2B5EF4-FFF2-40B4-BE49-F238E27FC236}">
                      <a16:creationId xmlns:a16="http://schemas.microsoft.com/office/drawing/2014/main" id="{78E1919D-AC5B-EE63-6743-9F0612B183F4}"/>
                    </a:ext>
                  </a:extLst>
                </p:cNvPr>
                <p:cNvGrpSpPr/>
                <p:nvPr/>
              </p:nvGrpSpPr>
              <p:grpSpPr>
                <a:xfrm>
                  <a:off x="4161030" y="3767909"/>
                  <a:ext cx="991424" cy="901958"/>
                  <a:chOff x="3077365" y="1725423"/>
                  <a:chExt cx="764455" cy="695471"/>
                </a:xfrm>
              </p:grpSpPr>
              <p:sp>
                <p:nvSpPr>
                  <p:cNvPr id="121" name="Parallelogram 123">
                    <a:extLst>
                      <a:ext uri="{FF2B5EF4-FFF2-40B4-BE49-F238E27FC236}">
                        <a16:creationId xmlns:a16="http://schemas.microsoft.com/office/drawing/2014/main" id="{53A1A16B-2C4E-539E-26DA-F4F078B1069F}"/>
                      </a:ext>
                    </a:extLst>
                  </p:cNvPr>
                  <p:cNvSpPr/>
                  <p:nvPr/>
                </p:nvSpPr>
                <p:spPr>
                  <a:xfrm rot="608511">
                    <a:off x="3077365" y="2273921"/>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0D758"/>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122" name="Parallelogram 123">
                    <a:extLst>
                      <a:ext uri="{FF2B5EF4-FFF2-40B4-BE49-F238E27FC236}">
                        <a16:creationId xmlns:a16="http://schemas.microsoft.com/office/drawing/2014/main" id="{2B91E7BD-A55D-5C11-D936-C6D15BECB993}"/>
                      </a:ext>
                    </a:extLst>
                  </p:cNvPr>
                  <p:cNvSpPr/>
                  <p:nvPr/>
                </p:nvSpPr>
                <p:spPr>
                  <a:xfrm rot="608511">
                    <a:off x="3268513" y="2078230"/>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0D758"/>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123" name="Parallelogram 123">
                    <a:extLst>
                      <a:ext uri="{FF2B5EF4-FFF2-40B4-BE49-F238E27FC236}">
                        <a16:creationId xmlns:a16="http://schemas.microsoft.com/office/drawing/2014/main" id="{3F67DAF1-4B33-6F3A-D564-3E2546F2E88F}"/>
                      </a:ext>
                    </a:extLst>
                  </p:cNvPr>
                  <p:cNvSpPr/>
                  <p:nvPr/>
                </p:nvSpPr>
                <p:spPr>
                  <a:xfrm rot="608511">
                    <a:off x="3456118" y="1895714"/>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0D758"/>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124" name="Parallelogram 123">
                    <a:extLst>
                      <a:ext uri="{FF2B5EF4-FFF2-40B4-BE49-F238E27FC236}">
                        <a16:creationId xmlns:a16="http://schemas.microsoft.com/office/drawing/2014/main" id="{43119840-DAAC-9FCE-ADA0-20E47A62207D}"/>
                      </a:ext>
                    </a:extLst>
                  </p:cNvPr>
                  <p:cNvSpPr/>
                  <p:nvPr/>
                </p:nvSpPr>
                <p:spPr>
                  <a:xfrm rot="608511">
                    <a:off x="3618691" y="1725423"/>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F0D758"/>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grpSp>
            <p:sp>
              <p:nvSpPr>
                <p:cNvPr id="49" name="Can 48">
                  <a:extLst>
                    <a:ext uri="{FF2B5EF4-FFF2-40B4-BE49-F238E27FC236}">
                      <a16:creationId xmlns:a16="http://schemas.microsoft.com/office/drawing/2014/main" id="{59B30949-F5C4-EC22-6A51-A190B8F8E14F}"/>
                    </a:ext>
                  </a:extLst>
                </p:cNvPr>
                <p:cNvSpPr/>
                <p:nvPr/>
              </p:nvSpPr>
              <p:spPr>
                <a:xfrm>
                  <a:off x="3352096" y="4307966"/>
                  <a:ext cx="64604" cy="280156"/>
                </a:xfrm>
                <a:prstGeom prst="can">
                  <a:avLst/>
                </a:prstGeom>
                <a:gradFill>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50" name="Can 49">
                  <a:extLst>
                    <a:ext uri="{FF2B5EF4-FFF2-40B4-BE49-F238E27FC236}">
                      <a16:creationId xmlns:a16="http://schemas.microsoft.com/office/drawing/2014/main" id="{5DB57BAE-D27B-5D4D-31E6-CCACF13924CB}"/>
                    </a:ext>
                  </a:extLst>
                </p:cNvPr>
                <p:cNvSpPr/>
                <p:nvPr/>
              </p:nvSpPr>
              <p:spPr>
                <a:xfrm>
                  <a:off x="3636617" y="4316296"/>
                  <a:ext cx="64604" cy="280156"/>
                </a:xfrm>
                <a:prstGeom prst="can">
                  <a:avLst/>
                </a:prstGeom>
                <a:gradFill>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51" name="Can 50">
                  <a:extLst>
                    <a:ext uri="{FF2B5EF4-FFF2-40B4-BE49-F238E27FC236}">
                      <a16:creationId xmlns:a16="http://schemas.microsoft.com/office/drawing/2014/main" id="{0B502808-7302-3D8E-C3A1-61EF9BF7296B}"/>
                    </a:ext>
                  </a:extLst>
                </p:cNvPr>
                <p:cNvSpPr/>
                <p:nvPr/>
              </p:nvSpPr>
              <p:spPr>
                <a:xfrm>
                  <a:off x="3602969" y="4032304"/>
                  <a:ext cx="64604" cy="280156"/>
                </a:xfrm>
                <a:prstGeom prst="can">
                  <a:avLst/>
                </a:prstGeom>
                <a:gradFill flip="none" rotWithShape="1">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tileRect r="-100000" b="-10000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52" name="Can 51">
                  <a:extLst>
                    <a:ext uri="{FF2B5EF4-FFF2-40B4-BE49-F238E27FC236}">
                      <a16:creationId xmlns:a16="http://schemas.microsoft.com/office/drawing/2014/main" id="{E27022D1-B8AB-CF6E-5569-2166B9A2E278}"/>
                    </a:ext>
                  </a:extLst>
                </p:cNvPr>
                <p:cNvSpPr/>
                <p:nvPr/>
              </p:nvSpPr>
              <p:spPr>
                <a:xfrm>
                  <a:off x="3899306" y="4037081"/>
                  <a:ext cx="64604" cy="280156"/>
                </a:xfrm>
                <a:prstGeom prst="can">
                  <a:avLst/>
                </a:prstGeom>
                <a:gradFill flip="none" rotWithShape="1">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tileRect r="-100000" b="-10000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53" name="Can 52">
                  <a:extLst>
                    <a:ext uri="{FF2B5EF4-FFF2-40B4-BE49-F238E27FC236}">
                      <a16:creationId xmlns:a16="http://schemas.microsoft.com/office/drawing/2014/main" id="{1AEC25FA-7B2A-0E18-9434-7A4EB0ABEEBA}"/>
                    </a:ext>
                  </a:extLst>
                </p:cNvPr>
                <p:cNvSpPr/>
                <p:nvPr/>
              </p:nvSpPr>
              <p:spPr>
                <a:xfrm>
                  <a:off x="4974605" y="3585377"/>
                  <a:ext cx="64604" cy="280156"/>
                </a:xfrm>
                <a:prstGeom prst="can">
                  <a:avLst/>
                </a:prstGeom>
                <a:gradFill>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54" name="Can 53">
                  <a:extLst>
                    <a:ext uri="{FF2B5EF4-FFF2-40B4-BE49-F238E27FC236}">
                      <a16:creationId xmlns:a16="http://schemas.microsoft.com/office/drawing/2014/main" id="{E95700CC-0A48-C7E1-B743-B04B577C4E13}"/>
                    </a:ext>
                  </a:extLst>
                </p:cNvPr>
                <p:cNvSpPr/>
                <p:nvPr/>
              </p:nvSpPr>
              <p:spPr>
                <a:xfrm>
                  <a:off x="4759284" y="3818204"/>
                  <a:ext cx="64604" cy="280156"/>
                </a:xfrm>
                <a:prstGeom prst="can">
                  <a:avLst/>
                </a:prstGeom>
                <a:gradFill>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55" name="Can 54">
                  <a:extLst>
                    <a:ext uri="{FF2B5EF4-FFF2-40B4-BE49-F238E27FC236}">
                      <a16:creationId xmlns:a16="http://schemas.microsoft.com/office/drawing/2014/main" id="{B96D1848-0B2D-6338-CCD3-2EAF239EC986}"/>
                    </a:ext>
                  </a:extLst>
                </p:cNvPr>
                <p:cNvSpPr/>
                <p:nvPr/>
              </p:nvSpPr>
              <p:spPr>
                <a:xfrm>
                  <a:off x="4520498" y="4048475"/>
                  <a:ext cx="64604" cy="280156"/>
                </a:xfrm>
                <a:prstGeom prst="can">
                  <a:avLst/>
                </a:prstGeom>
                <a:gradFill>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56" name="Can 55">
                  <a:extLst>
                    <a:ext uri="{FF2B5EF4-FFF2-40B4-BE49-F238E27FC236}">
                      <a16:creationId xmlns:a16="http://schemas.microsoft.com/office/drawing/2014/main" id="{DB809037-4759-13AA-EBDA-CEC1209BCF40}"/>
                    </a:ext>
                  </a:extLst>
                </p:cNvPr>
                <p:cNvSpPr/>
                <p:nvPr/>
              </p:nvSpPr>
              <p:spPr>
                <a:xfrm>
                  <a:off x="3953091" y="4315468"/>
                  <a:ext cx="64604" cy="280156"/>
                </a:xfrm>
                <a:prstGeom prst="can">
                  <a:avLst/>
                </a:prstGeom>
                <a:gradFill>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57" name="TextBox 56">
                  <a:extLst>
                    <a:ext uri="{FF2B5EF4-FFF2-40B4-BE49-F238E27FC236}">
                      <a16:creationId xmlns:a16="http://schemas.microsoft.com/office/drawing/2014/main" id="{F51DF085-CC74-9205-DE87-71C86284D9C0}"/>
                    </a:ext>
                  </a:extLst>
                </p:cNvPr>
                <p:cNvSpPr txBox="1"/>
                <p:nvPr/>
              </p:nvSpPr>
              <p:spPr>
                <a:xfrm>
                  <a:off x="3225189" y="2702044"/>
                  <a:ext cx="2382679" cy="387613"/>
                </a:xfrm>
                <a:prstGeom prst="rect">
                  <a:avLst/>
                </a:prstGeom>
                <a:noFill/>
              </p:spPr>
              <p:txBody>
                <a:bodyPr wrap="squar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DRAM</a:t>
                  </a:r>
                  <a:b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br>
                  <a:r>
                    <a:rPr kumimoji="0" lang="en-US" sz="1600" b="1" i="0" u="none" strike="noStrike" kern="120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(e.g., 3D-Stacked Memory)</a:t>
                  </a:r>
                </a:p>
              </p:txBody>
            </p:sp>
            <p:sp>
              <p:nvSpPr>
                <p:cNvPr id="58" name="Can 57">
                  <a:extLst>
                    <a:ext uri="{FF2B5EF4-FFF2-40B4-BE49-F238E27FC236}">
                      <a16:creationId xmlns:a16="http://schemas.microsoft.com/office/drawing/2014/main" id="{E7DEBDC5-7385-A5C0-626D-657879F67017}"/>
                    </a:ext>
                  </a:extLst>
                </p:cNvPr>
                <p:cNvSpPr/>
                <p:nvPr/>
              </p:nvSpPr>
              <p:spPr>
                <a:xfrm>
                  <a:off x="4272028" y="4415103"/>
                  <a:ext cx="73820" cy="169177"/>
                </a:xfrm>
                <a:prstGeom prst="can">
                  <a:avLst/>
                </a:prstGeom>
                <a:gradFill>
                  <a:gsLst>
                    <a:gs pos="0">
                      <a:srgbClr val="A5A5A5">
                        <a:lumMod val="5000"/>
                        <a:lumOff val="95000"/>
                      </a:srgbClr>
                    </a:gs>
                    <a:gs pos="74000">
                      <a:srgbClr val="A5A5A5">
                        <a:lumMod val="45000"/>
                        <a:lumOff val="55000"/>
                      </a:srgbClr>
                    </a:gs>
                    <a:gs pos="83000">
                      <a:srgbClr val="A5A5A5">
                        <a:lumMod val="45000"/>
                        <a:lumOff val="55000"/>
                      </a:srgbClr>
                    </a:gs>
                    <a:gs pos="100000">
                      <a:srgbClr val="A5A5A5">
                        <a:lumMod val="30000"/>
                        <a:lumOff val="70000"/>
                      </a:srgbClr>
                    </a:gs>
                  </a:gsLst>
                  <a:path path="rect">
                    <a:fillToRect l="100000" t="100000"/>
                  </a:path>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grpSp>
              <p:nvGrpSpPr>
                <p:cNvPr id="59" name="Group 58">
                  <a:extLst>
                    <a:ext uri="{FF2B5EF4-FFF2-40B4-BE49-F238E27FC236}">
                      <a16:creationId xmlns:a16="http://schemas.microsoft.com/office/drawing/2014/main" id="{F5ED925E-5327-2AF3-0397-A6834DCC6481}"/>
                    </a:ext>
                  </a:extLst>
                </p:cNvPr>
                <p:cNvGrpSpPr/>
                <p:nvPr/>
              </p:nvGrpSpPr>
              <p:grpSpPr>
                <a:xfrm>
                  <a:off x="3104761" y="3364172"/>
                  <a:ext cx="2163886" cy="1073780"/>
                  <a:chOff x="3552923" y="4813095"/>
                  <a:chExt cx="1668502" cy="827957"/>
                </a:xfrm>
              </p:grpSpPr>
              <p:grpSp>
                <p:nvGrpSpPr>
                  <p:cNvPr id="91" name="Group 90">
                    <a:extLst>
                      <a:ext uri="{FF2B5EF4-FFF2-40B4-BE49-F238E27FC236}">
                        <a16:creationId xmlns:a16="http://schemas.microsoft.com/office/drawing/2014/main" id="{2302BF2F-AA89-F5B3-7DCC-1771918970BE}"/>
                      </a:ext>
                    </a:extLst>
                  </p:cNvPr>
                  <p:cNvGrpSpPr/>
                  <p:nvPr/>
                </p:nvGrpSpPr>
                <p:grpSpPr>
                  <a:xfrm>
                    <a:off x="3552923" y="4892971"/>
                    <a:ext cx="1668502" cy="748081"/>
                    <a:chOff x="3552923" y="4677071"/>
                    <a:chExt cx="1668502" cy="748081"/>
                  </a:xfrm>
                </p:grpSpPr>
                <p:sp>
                  <p:nvSpPr>
                    <p:cNvPr id="107" name="Cube 106">
                      <a:extLst>
                        <a:ext uri="{FF2B5EF4-FFF2-40B4-BE49-F238E27FC236}">
                          <a16:creationId xmlns:a16="http://schemas.microsoft.com/office/drawing/2014/main" id="{DBE15A98-8284-B7A4-3D7C-5C7776742AF7}"/>
                        </a:ext>
                      </a:extLst>
                    </p:cNvPr>
                    <p:cNvSpPr/>
                    <p:nvPr/>
                  </p:nvSpPr>
                  <p:spPr>
                    <a:xfrm>
                      <a:off x="3552923" y="4677573"/>
                      <a:ext cx="1668502" cy="747579"/>
                    </a:xfrm>
                    <a:prstGeom prst="cube">
                      <a:avLst>
                        <a:gd name="adj" fmla="val 95887"/>
                      </a:avLst>
                    </a:prstGeom>
                    <a:solidFill>
                      <a:srgbClr val="9FBF92"/>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venir Next" panose="020B0503020202020204" pitchFamily="34" charset="0"/>
                        <a:ea typeface="+mn-ea"/>
                        <a:cs typeface="+mn-cs"/>
                      </a:endParaRPr>
                    </a:p>
                  </p:txBody>
                </p:sp>
                <p:cxnSp>
                  <p:nvCxnSpPr>
                    <p:cNvPr id="108" name="Straight Connector 107">
                      <a:extLst>
                        <a:ext uri="{FF2B5EF4-FFF2-40B4-BE49-F238E27FC236}">
                          <a16:creationId xmlns:a16="http://schemas.microsoft.com/office/drawing/2014/main" id="{D2AC49FB-C42F-D5EB-4C67-A0BB36D3D722}"/>
                        </a:ext>
                      </a:extLst>
                    </p:cNvPr>
                    <p:cNvCxnSpPr>
                      <a:cxnSpLocks/>
                      <a:stCxn id="107" idx="1"/>
                      <a:endCxn id="107" idx="0"/>
                    </p:cNvCxnSpPr>
                    <p:nvPr/>
                  </p:nvCxnSpPr>
                  <p:spPr>
                    <a:xfrm flipV="1">
                      <a:off x="4028758" y="4677573"/>
                      <a:ext cx="716832" cy="716831"/>
                    </a:xfrm>
                    <a:prstGeom prst="line">
                      <a:avLst/>
                    </a:prstGeom>
                    <a:noFill/>
                    <a:ln w="9525" cap="flat" cmpd="sng" algn="ctr">
                      <a:solidFill>
                        <a:sysClr val="windowText" lastClr="000000"/>
                      </a:solidFill>
                      <a:prstDash val="solid"/>
                      <a:miter lim="800000"/>
                    </a:ln>
                    <a:effectLst/>
                  </p:spPr>
                </p:cxnSp>
                <p:cxnSp>
                  <p:nvCxnSpPr>
                    <p:cNvPr id="109" name="Straight Connector 108">
                      <a:extLst>
                        <a:ext uri="{FF2B5EF4-FFF2-40B4-BE49-F238E27FC236}">
                          <a16:creationId xmlns:a16="http://schemas.microsoft.com/office/drawing/2014/main" id="{BD55B7C1-9ADF-5662-AC66-A579E7C3C5C5}"/>
                        </a:ext>
                      </a:extLst>
                    </p:cNvPr>
                    <p:cNvCxnSpPr>
                      <a:cxnSpLocks/>
                    </p:cNvCxnSpPr>
                    <p:nvPr/>
                  </p:nvCxnSpPr>
                  <p:spPr>
                    <a:xfrm flipV="1">
                      <a:off x="3797968" y="4679123"/>
                      <a:ext cx="713232" cy="713232"/>
                    </a:xfrm>
                    <a:prstGeom prst="line">
                      <a:avLst/>
                    </a:prstGeom>
                    <a:noFill/>
                    <a:ln w="9525" cap="flat" cmpd="sng" algn="ctr">
                      <a:solidFill>
                        <a:sysClr val="windowText" lastClr="000000"/>
                      </a:solidFill>
                      <a:prstDash val="solid"/>
                      <a:miter lim="800000"/>
                    </a:ln>
                    <a:effectLst/>
                  </p:spPr>
                </p:cxnSp>
                <p:cxnSp>
                  <p:nvCxnSpPr>
                    <p:cNvPr id="110" name="Straight Connector 109">
                      <a:extLst>
                        <a:ext uri="{FF2B5EF4-FFF2-40B4-BE49-F238E27FC236}">
                          <a16:creationId xmlns:a16="http://schemas.microsoft.com/office/drawing/2014/main" id="{31F1FBA5-EDD2-FBA6-F9CF-AD554DDB5D0F}"/>
                        </a:ext>
                      </a:extLst>
                    </p:cNvPr>
                    <p:cNvCxnSpPr>
                      <a:cxnSpLocks/>
                    </p:cNvCxnSpPr>
                    <p:nvPr/>
                  </p:nvCxnSpPr>
                  <p:spPr>
                    <a:xfrm flipV="1">
                      <a:off x="4290077" y="4677071"/>
                      <a:ext cx="713232" cy="713232"/>
                    </a:xfrm>
                    <a:prstGeom prst="line">
                      <a:avLst/>
                    </a:prstGeom>
                    <a:noFill/>
                    <a:ln w="9525" cap="flat" cmpd="sng" algn="ctr">
                      <a:solidFill>
                        <a:sysClr val="windowText" lastClr="000000"/>
                      </a:solidFill>
                      <a:prstDash val="solid"/>
                      <a:miter lim="800000"/>
                    </a:ln>
                    <a:effectLst/>
                  </p:spPr>
                </p:cxnSp>
                <p:cxnSp>
                  <p:nvCxnSpPr>
                    <p:cNvPr id="111" name="Straight Connector 110">
                      <a:extLst>
                        <a:ext uri="{FF2B5EF4-FFF2-40B4-BE49-F238E27FC236}">
                          <a16:creationId xmlns:a16="http://schemas.microsoft.com/office/drawing/2014/main" id="{FB8FA59E-050E-9E05-2618-64100DC75C28}"/>
                        </a:ext>
                      </a:extLst>
                    </p:cNvPr>
                    <p:cNvCxnSpPr>
                      <a:cxnSpLocks/>
                    </p:cNvCxnSpPr>
                    <p:nvPr/>
                  </p:nvCxnSpPr>
                  <p:spPr>
                    <a:xfrm>
                      <a:off x="3937668" y="5007038"/>
                      <a:ext cx="950976" cy="0"/>
                    </a:xfrm>
                    <a:prstGeom prst="line">
                      <a:avLst/>
                    </a:prstGeom>
                    <a:noFill/>
                    <a:ln w="9525" cap="flat" cmpd="sng" algn="ctr">
                      <a:solidFill>
                        <a:sysClr val="windowText" lastClr="000000"/>
                      </a:solidFill>
                      <a:prstDash val="solid"/>
                      <a:miter lim="800000"/>
                    </a:ln>
                    <a:effectLst/>
                  </p:spPr>
                </p:cxnSp>
                <p:cxnSp>
                  <p:nvCxnSpPr>
                    <p:cNvPr id="112" name="Straight Connector 111">
                      <a:extLst>
                        <a:ext uri="{FF2B5EF4-FFF2-40B4-BE49-F238E27FC236}">
                          <a16:creationId xmlns:a16="http://schemas.microsoft.com/office/drawing/2014/main" id="{937880F0-CE11-D9F8-CD8B-4B1F29D93EA7}"/>
                        </a:ext>
                      </a:extLst>
                    </p:cNvPr>
                    <p:cNvCxnSpPr>
                      <a:cxnSpLocks/>
                    </p:cNvCxnSpPr>
                    <p:nvPr/>
                  </p:nvCxnSpPr>
                  <p:spPr>
                    <a:xfrm>
                      <a:off x="3749309" y="5204386"/>
                      <a:ext cx="950976" cy="0"/>
                    </a:xfrm>
                    <a:prstGeom prst="line">
                      <a:avLst/>
                    </a:prstGeom>
                    <a:noFill/>
                    <a:ln w="9525" cap="flat" cmpd="sng" algn="ctr">
                      <a:solidFill>
                        <a:sysClr val="windowText" lastClr="000000"/>
                      </a:solidFill>
                      <a:prstDash val="solid"/>
                      <a:miter lim="800000"/>
                    </a:ln>
                    <a:effectLst/>
                  </p:spPr>
                </p:cxnSp>
                <p:cxnSp>
                  <p:nvCxnSpPr>
                    <p:cNvPr id="113" name="Straight Connector 112">
                      <a:extLst>
                        <a:ext uri="{FF2B5EF4-FFF2-40B4-BE49-F238E27FC236}">
                          <a16:creationId xmlns:a16="http://schemas.microsoft.com/office/drawing/2014/main" id="{72AFC254-BCAC-C1D5-EDC0-FBE85103B82A}"/>
                        </a:ext>
                      </a:extLst>
                    </p:cNvPr>
                    <p:cNvCxnSpPr>
                      <a:cxnSpLocks/>
                    </p:cNvCxnSpPr>
                    <p:nvPr/>
                  </p:nvCxnSpPr>
                  <p:spPr>
                    <a:xfrm>
                      <a:off x="4117620" y="4829736"/>
                      <a:ext cx="950976" cy="0"/>
                    </a:xfrm>
                    <a:prstGeom prst="line">
                      <a:avLst/>
                    </a:prstGeom>
                    <a:noFill/>
                    <a:ln w="9525" cap="flat" cmpd="sng" algn="ctr">
                      <a:solidFill>
                        <a:sysClr val="windowText" lastClr="000000"/>
                      </a:solidFill>
                      <a:prstDash val="solid"/>
                      <a:miter lim="800000"/>
                    </a:ln>
                    <a:effectLst/>
                  </p:spPr>
                </p:cxnSp>
                <p:grpSp>
                  <p:nvGrpSpPr>
                    <p:cNvPr id="114" name="Group 113">
                      <a:extLst>
                        <a:ext uri="{FF2B5EF4-FFF2-40B4-BE49-F238E27FC236}">
                          <a16:creationId xmlns:a16="http://schemas.microsoft.com/office/drawing/2014/main" id="{727EEFFD-4A44-E24D-F104-49FA228862C6}"/>
                        </a:ext>
                      </a:extLst>
                    </p:cNvPr>
                    <p:cNvGrpSpPr/>
                    <p:nvPr/>
                  </p:nvGrpSpPr>
                  <p:grpSpPr>
                    <a:xfrm>
                      <a:off x="3799799" y="4834553"/>
                      <a:ext cx="1269167" cy="587223"/>
                      <a:chOff x="3799799" y="4834553"/>
                      <a:chExt cx="1269167" cy="587223"/>
                    </a:xfrm>
                  </p:grpSpPr>
                  <p:cxnSp>
                    <p:nvCxnSpPr>
                      <p:cNvPr id="115" name="Straight Connector 114">
                        <a:extLst>
                          <a:ext uri="{FF2B5EF4-FFF2-40B4-BE49-F238E27FC236}">
                            <a16:creationId xmlns:a16="http://schemas.microsoft.com/office/drawing/2014/main" id="{468A5026-C504-E150-E788-7B0A1A3CB196}"/>
                          </a:ext>
                        </a:extLst>
                      </p:cNvPr>
                      <p:cNvCxnSpPr/>
                      <p:nvPr/>
                    </p:nvCxnSpPr>
                    <p:spPr>
                      <a:xfrm>
                        <a:off x="3799799" y="5394344"/>
                        <a:ext cx="0" cy="27432"/>
                      </a:xfrm>
                      <a:prstGeom prst="line">
                        <a:avLst/>
                      </a:prstGeom>
                      <a:noFill/>
                      <a:ln w="9525" cap="flat" cmpd="sng" algn="ctr">
                        <a:solidFill>
                          <a:sysClr val="windowText" lastClr="000000"/>
                        </a:solidFill>
                        <a:prstDash val="solid"/>
                        <a:miter lim="800000"/>
                      </a:ln>
                      <a:effectLst/>
                    </p:spPr>
                  </p:cxnSp>
                  <p:cxnSp>
                    <p:nvCxnSpPr>
                      <p:cNvPr id="116" name="Straight Connector 115">
                        <a:extLst>
                          <a:ext uri="{FF2B5EF4-FFF2-40B4-BE49-F238E27FC236}">
                            <a16:creationId xmlns:a16="http://schemas.microsoft.com/office/drawing/2014/main" id="{95D1A367-2B4C-EDF3-14E1-A89593D4F5C6}"/>
                          </a:ext>
                        </a:extLst>
                      </p:cNvPr>
                      <p:cNvCxnSpPr/>
                      <p:nvPr/>
                    </p:nvCxnSpPr>
                    <p:spPr>
                      <a:xfrm>
                        <a:off x="4031574" y="5394344"/>
                        <a:ext cx="0" cy="27432"/>
                      </a:xfrm>
                      <a:prstGeom prst="line">
                        <a:avLst/>
                      </a:prstGeom>
                      <a:noFill/>
                      <a:ln w="9525" cap="flat" cmpd="sng" algn="ctr">
                        <a:solidFill>
                          <a:sysClr val="windowText" lastClr="000000"/>
                        </a:solidFill>
                        <a:prstDash val="solid"/>
                        <a:miter lim="800000"/>
                      </a:ln>
                      <a:effectLst/>
                    </p:spPr>
                  </p:cxnSp>
                  <p:cxnSp>
                    <p:nvCxnSpPr>
                      <p:cNvPr id="117" name="Straight Connector 116">
                        <a:extLst>
                          <a:ext uri="{FF2B5EF4-FFF2-40B4-BE49-F238E27FC236}">
                            <a16:creationId xmlns:a16="http://schemas.microsoft.com/office/drawing/2014/main" id="{2A392AAB-AA3F-3FA6-1E08-D6D74E1CD5FA}"/>
                          </a:ext>
                        </a:extLst>
                      </p:cNvPr>
                      <p:cNvCxnSpPr/>
                      <p:nvPr/>
                    </p:nvCxnSpPr>
                    <p:spPr>
                      <a:xfrm>
                        <a:off x="4291924" y="5394344"/>
                        <a:ext cx="0" cy="27432"/>
                      </a:xfrm>
                      <a:prstGeom prst="line">
                        <a:avLst/>
                      </a:prstGeom>
                      <a:noFill/>
                      <a:ln w="9525" cap="flat" cmpd="sng" algn="ctr">
                        <a:solidFill>
                          <a:sysClr val="windowText" lastClr="000000"/>
                        </a:solidFill>
                        <a:prstDash val="solid"/>
                        <a:miter lim="800000"/>
                      </a:ln>
                      <a:effectLst/>
                    </p:spPr>
                  </p:cxnSp>
                  <p:cxnSp>
                    <p:nvCxnSpPr>
                      <p:cNvPr id="118" name="Straight Connector 117">
                        <a:extLst>
                          <a:ext uri="{FF2B5EF4-FFF2-40B4-BE49-F238E27FC236}">
                            <a16:creationId xmlns:a16="http://schemas.microsoft.com/office/drawing/2014/main" id="{76AF407D-9160-8F7A-9D56-3D167D1BCA4B}"/>
                          </a:ext>
                        </a:extLst>
                      </p:cNvPr>
                      <p:cNvCxnSpPr/>
                      <p:nvPr/>
                    </p:nvCxnSpPr>
                    <p:spPr>
                      <a:xfrm>
                        <a:off x="4694316" y="5202853"/>
                        <a:ext cx="0" cy="27432"/>
                      </a:xfrm>
                      <a:prstGeom prst="line">
                        <a:avLst/>
                      </a:prstGeom>
                      <a:noFill/>
                      <a:ln w="9525" cap="flat" cmpd="sng" algn="ctr">
                        <a:solidFill>
                          <a:sysClr val="windowText" lastClr="000000"/>
                        </a:solidFill>
                        <a:prstDash val="solid"/>
                        <a:miter lim="800000"/>
                      </a:ln>
                      <a:effectLst/>
                    </p:spPr>
                  </p:cxnSp>
                  <p:cxnSp>
                    <p:nvCxnSpPr>
                      <p:cNvPr id="119" name="Straight Connector 118">
                        <a:extLst>
                          <a:ext uri="{FF2B5EF4-FFF2-40B4-BE49-F238E27FC236}">
                            <a16:creationId xmlns:a16="http://schemas.microsoft.com/office/drawing/2014/main" id="{AFF104F9-A1B6-D712-21F8-144D49814C92}"/>
                          </a:ext>
                        </a:extLst>
                      </p:cNvPr>
                      <p:cNvCxnSpPr/>
                      <p:nvPr/>
                    </p:nvCxnSpPr>
                    <p:spPr>
                      <a:xfrm>
                        <a:off x="4891166" y="5009178"/>
                        <a:ext cx="0" cy="27432"/>
                      </a:xfrm>
                      <a:prstGeom prst="line">
                        <a:avLst/>
                      </a:prstGeom>
                      <a:noFill/>
                      <a:ln w="9525" cap="flat" cmpd="sng" algn="ctr">
                        <a:solidFill>
                          <a:sysClr val="windowText" lastClr="000000"/>
                        </a:solidFill>
                        <a:prstDash val="solid"/>
                        <a:miter lim="800000"/>
                      </a:ln>
                      <a:effectLst/>
                    </p:spPr>
                  </p:cxnSp>
                  <p:cxnSp>
                    <p:nvCxnSpPr>
                      <p:cNvPr id="120" name="Straight Connector 119">
                        <a:extLst>
                          <a:ext uri="{FF2B5EF4-FFF2-40B4-BE49-F238E27FC236}">
                            <a16:creationId xmlns:a16="http://schemas.microsoft.com/office/drawing/2014/main" id="{D1F11C77-17FB-D919-BDB6-64A8BD6E0E38}"/>
                          </a:ext>
                        </a:extLst>
                      </p:cNvPr>
                      <p:cNvCxnSpPr/>
                      <p:nvPr/>
                    </p:nvCxnSpPr>
                    <p:spPr>
                      <a:xfrm>
                        <a:off x="5068966" y="4834553"/>
                        <a:ext cx="0" cy="27432"/>
                      </a:xfrm>
                      <a:prstGeom prst="line">
                        <a:avLst/>
                      </a:prstGeom>
                      <a:noFill/>
                      <a:ln w="9525" cap="flat" cmpd="sng" algn="ctr">
                        <a:solidFill>
                          <a:sysClr val="windowText" lastClr="000000"/>
                        </a:solidFill>
                        <a:prstDash val="solid"/>
                        <a:miter lim="800000"/>
                      </a:ln>
                      <a:effectLst/>
                    </p:spPr>
                  </p:cxnSp>
                </p:grpSp>
              </p:grpSp>
              <p:grpSp>
                <p:nvGrpSpPr>
                  <p:cNvPr id="92" name="Group 91">
                    <a:extLst>
                      <a:ext uri="{FF2B5EF4-FFF2-40B4-BE49-F238E27FC236}">
                        <a16:creationId xmlns:a16="http://schemas.microsoft.com/office/drawing/2014/main" id="{B91A6559-6B4A-7634-0247-5C138AF41637}"/>
                      </a:ext>
                    </a:extLst>
                  </p:cNvPr>
                  <p:cNvGrpSpPr/>
                  <p:nvPr/>
                </p:nvGrpSpPr>
                <p:grpSpPr>
                  <a:xfrm>
                    <a:off x="3552923" y="4813095"/>
                    <a:ext cx="1668502" cy="748081"/>
                    <a:chOff x="3552923" y="4677071"/>
                    <a:chExt cx="1668502" cy="748081"/>
                  </a:xfrm>
                </p:grpSpPr>
                <p:sp>
                  <p:nvSpPr>
                    <p:cNvPr id="93" name="Cube 92">
                      <a:extLst>
                        <a:ext uri="{FF2B5EF4-FFF2-40B4-BE49-F238E27FC236}">
                          <a16:creationId xmlns:a16="http://schemas.microsoft.com/office/drawing/2014/main" id="{FC4A8365-B53F-75C7-4FA5-8763CF0C8975}"/>
                        </a:ext>
                      </a:extLst>
                    </p:cNvPr>
                    <p:cNvSpPr/>
                    <p:nvPr/>
                  </p:nvSpPr>
                  <p:spPr>
                    <a:xfrm>
                      <a:off x="3552923" y="4677573"/>
                      <a:ext cx="1668502" cy="747579"/>
                    </a:xfrm>
                    <a:prstGeom prst="cube">
                      <a:avLst>
                        <a:gd name="adj" fmla="val 95887"/>
                      </a:avLst>
                    </a:prstGeom>
                    <a:solidFill>
                      <a:srgbClr val="9FBF92"/>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venir Next" panose="020B0503020202020204" pitchFamily="34" charset="0"/>
                        <a:ea typeface="+mn-ea"/>
                        <a:cs typeface="+mn-cs"/>
                      </a:endParaRPr>
                    </a:p>
                  </p:txBody>
                </p:sp>
                <p:cxnSp>
                  <p:nvCxnSpPr>
                    <p:cNvPr id="94" name="Straight Connector 93">
                      <a:extLst>
                        <a:ext uri="{FF2B5EF4-FFF2-40B4-BE49-F238E27FC236}">
                          <a16:creationId xmlns:a16="http://schemas.microsoft.com/office/drawing/2014/main" id="{70E7CCA9-37B9-9C10-1224-ED95F774607C}"/>
                        </a:ext>
                      </a:extLst>
                    </p:cNvPr>
                    <p:cNvCxnSpPr>
                      <a:cxnSpLocks/>
                      <a:stCxn id="93" idx="1"/>
                      <a:endCxn id="93" idx="0"/>
                    </p:cNvCxnSpPr>
                    <p:nvPr/>
                  </p:nvCxnSpPr>
                  <p:spPr>
                    <a:xfrm flipV="1">
                      <a:off x="4028758" y="4677573"/>
                      <a:ext cx="716832" cy="716831"/>
                    </a:xfrm>
                    <a:prstGeom prst="line">
                      <a:avLst/>
                    </a:prstGeom>
                    <a:noFill/>
                    <a:ln w="9525" cap="flat" cmpd="sng" algn="ctr">
                      <a:solidFill>
                        <a:sysClr val="windowText" lastClr="000000"/>
                      </a:solidFill>
                      <a:prstDash val="solid"/>
                      <a:miter lim="800000"/>
                    </a:ln>
                    <a:effectLst/>
                  </p:spPr>
                </p:cxnSp>
                <p:cxnSp>
                  <p:nvCxnSpPr>
                    <p:cNvPr id="95" name="Straight Connector 94">
                      <a:extLst>
                        <a:ext uri="{FF2B5EF4-FFF2-40B4-BE49-F238E27FC236}">
                          <a16:creationId xmlns:a16="http://schemas.microsoft.com/office/drawing/2014/main" id="{50121C2E-5C04-E02B-D1C3-434C4FBE7DD1}"/>
                        </a:ext>
                      </a:extLst>
                    </p:cNvPr>
                    <p:cNvCxnSpPr>
                      <a:cxnSpLocks/>
                    </p:cNvCxnSpPr>
                    <p:nvPr/>
                  </p:nvCxnSpPr>
                  <p:spPr>
                    <a:xfrm flipV="1">
                      <a:off x="3797968" y="4679123"/>
                      <a:ext cx="713232" cy="713232"/>
                    </a:xfrm>
                    <a:prstGeom prst="line">
                      <a:avLst/>
                    </a:prstGeom>
                    <a:noFill/>
                    <a:ln w="9525" cap="flat" cmpd="sng" algn="ctr">
                      <a:solidFill>
                        <a:sysClr val="windowText" lastClr="000000"/>
                      </a:solidFill>
                      <a:prstDash val="solid"/>
                      <a:miter lim="800000"/>
                    </a:ln>
                    <a:effectLst/>
                  </p:spPr>
                </p:cxnSp>
                <p:cxnSp>
                  <p:nvCxnSpPr>
                    <p:cNvPr id="96" name="Straight Connector 95">
                      <a:extLst>
                        <a:ext uri="{FF2B5EF4-FFF2-40B4-BE49-F238E27FC236}">
                          <a16:creationId xmlns:a16="http://schemas.microsoft.com/office/drawing/2014/main" id="{24CAC7DD-BFAE-086A-E124-33D1C9EB2467}"/>
                        </a:ext>
                      </a:extLst>
                    </p:cNvPr>
                    <p:cNvCxnSpPr>
                      <a:cxnSpLocks/>
                    </p:cNvCxnSpPr>
                    <p:nvPr/>
                  </p:nvCxnSpPr>
                  <p:spPr>
                    <a:xfrm flipV="1">
                      <a:off x="4290077" y="4677071"/>
                      <a:ext cx="713232" cy="713232"/>
                    </a:xfrm>
                    <a:prstGeom prst="line">
                      <a:avLst/>
                    </a:prstGeom>
                    <a:noFill/>
                    <a:ln w="9525" cap="flat" cmpd="sng" algn="ctr">
                      <a:solidFill>
                        <a:sysClr val="windowText" lastClr="000000"/>
                      </a:solidFill>
                      <a:prstDash val="solid"/>
                      <a:miter lim="800000"/>
                    </a:ln>
                    <a:effectLst/>
                  </p:spPr>
                </p:cxnSp>
                <p:cxnSp>
                  <p:nvCxnSpPr>
                    <p:cNvPr id="97" name="Straight Connector 96">
                      <a:extLst>
                        <a:ext uri="{FF2B5EF4-FFF2-40B4-BE49-F238E27FC236}">
                          <a16:creationId xmlns:a16="http://schemas.microsoft.com/office/drawing/2014/main" id="{39FDB5A5-31D9-3C8B-B1E6-F52580ED5395}"/>
                        </a:ext>
                      </a:extLst>
                    </p:cNvPr>
                    <p:cNvCxnSpPr>
                      <a:cxnSpLocks/>
                    </p:cNvCxnSpPr>
                    <p:nvPr/>
                  </p:nvCxnSpPr>
                  <p:spPr>
                    <a:xfrm>
                      <a:off x="3937668" y="5007038"/>
                      <a:ext cx="950976" cy="0"/>
                    </a:xfrm>
                    <a:prstGeom prst="line">
                      <a:avLst/>
                    </a:prstGeom>
                    <a:noFill/>
                    <a:ln w="9525" cap="flat" cmpd="sng" algn="ctr">
                      <a:solidFill>
                        <a:sysClr val="windowText" lastClr="000000"/>
                      </a:solidFill>
                      <a:prstDash val="solid"/>
                      <a:miter lim="800000"/>
                    </a:ln>
                    <a:effectLst/>
                  </p:spPr>
                </p:cxnSp>
                <p:cxnSp>
                  <p:nvCxnSpPr>
                    <p:cNvPr id="98" name="Straight Connector 97">
                      <a:extLst>
                        <a:ext uri="{FF2B5EF4-FFF2-40B4-BE49-F238E27FC236}">
                          <a16:creationId xmlns:a16="http://schemas.microsoft.com/office/drawing/2014/main" id="{F8F84A55-61F3-3FB5-848E-47522633FCF0}"/>
                        </a:ext>
                      </a:extLst>
                    </p:cNvPr>
                    <p:cNvCxnSpPr>
                      <a:cxnSpLocks/>
                    </p:cNvCxnSpPr>
                    <p:nvPr/>
                  </p:nvCxnSpPr>
                  <p:spPr>
                    <a:xfrm>
                      <a:off x="3749309" y="5204386"/>
                      <a:ext cx="950976" cy="0"/>
                    </a:xfrm>
                    <a:prstGeom prst="line">
                      <a:avLst/>
                    </a:prstGeom>
                    <a:noFill/>
                    <a:ln w="9525" cap="flat" cmpd="sng" algn="ctr">
                      <a:solidFill>
                        <a:sysClr val="windowText" lastClr="000000"/>
                      </a:solidFill>
                      <a:prstDash val="solid"/>
                      <a:miter lim="800000"/>
                    </a:ln>
                    <a:effectLst/>
                  </p:spPr>
                </p:cxnSp>
                <p:cxnSp>
                  <p:nvCxnSpPr>
                    <p:cNvPr id="99" name="Straight Connector 98">
                      <a:extLst>
                        <a:ext uri="{FF2B5EF4-FFF2-40B4-BE49-F238E27FC236}">
                          <a16:creationId xmlns:a16="http://schemas.microsoft.com/office/drawing/2014/main" id="{8A6CF4CA-B8ED-E267-0345-D354DE3FA236}"/>
                        </a:ext>
                      </a:extLst>
                    </p:cNvPr>
                    <p:cNvCxnSpPr>
                      <a:cxnSpLocks/>
                    </p:cNvCxnSpPr>
                    <p:nvPr/>
                  </p:nvCxnSpPr>
                  <p:spPr>
                    <a:xfrm>
                      <a:off x="4117620" y="4829736"/>
                      <a:ext cx="950976" cy="0"/>
                    </a:xfrm>
                    <a:prstGeom prst="line">
                      <a:avLst/>
                    </a:prstGeom>
                    <a:noFill/>
                    <a:ln w="9525" cap="flat" cmpd="sng" algn="ctr">
                      <a:solidFill>
                        <a:sysClr val="windowText" lastClr="000000"/>
                      </a:solidFill>
                      <a:prstDash val="solid"/>
                      <a:miter lim="800000"/>
                    </a:ln>
                    <a:effectLst/>
                  </p:spPr>
                </p:cxnSp>
                <p:grpSp>
                  <p:nvGrpSpPr>
                    <p:cNvPr id="100" name="Group 99">
                      <a:extLst>
                        <a:ext uri="{FF2B5EF4-FFF2-40B4-BE49-F238E27FC236}">
                          <a16:creationId xmlns:a16="http://schemas.microsoft.com/office/drawing/2014/main" id="{4FCD59D1-2156-A249-96DE-25FD1189CB78}"/>
                        </a:ext>
                      </a:extLst>
                    </p:cNvPr>
                    <p:cNvGrpSpPr/>
                    <p:nvPr/>
                  </p:nvGrpSpPr>
                  <p:grpSpPr>
                    <a:xfrm>
                      <a:off x="3799799" y="4834553"/>
                      <a:ext cx="1269167" cy="587223"/>
                      <a:chOff x="3799799" y="4834553"/>
                      <a:chExt cx="1269167" cy="587223"/>
                    </a:xfrm>
                  </p:grpSpPr>
                  <p:cxnSp>
                    <p:nvCxnSpPr>
                      <p:cNvPr id="101" name="Straight Connector 100">
                        <a:extLst>
                          <a:ext uri="{FF2B5EF4-FFF2-40B4-BE49-F238E27FC236}">
                            <a16:creationId xmlns:a16="http://schemas.microsoft.com/office/drawing/2014/main" id="{88E58BAD-B317-C23F-256E-E1FB43D76F4A}"/>
                          </a:ext>
                        </a:extLst>
                      </p:cNvPr>
                      <p:cNvCxnSpPr/>
                      <p:nvPr/>
                    </p:nvCxnSpPr>
                    <p:spPr>
                      <a:xfrm>
                        <a:off x="3799799" y="5394344"/>
                        <a:ext cx="0" cy="27432"/>
                      </a:xfrm>
                      <a:prstGeom prst="line">
                        <a:avLst/>
                      </a:prstGeom>
                      <a:noFill/>
                      <a:ln w="9525" cap="flat" cmpd="sng" algn="ctr">
                        <a:solidFill>
                          <a:sysClr val="windowText" lastClr="000000"/>
                        </a:solidFill>
                        <a:prstDash val="solid"/>
                        <a:miter lim="800000"/>
                      </a:ln>
                      <a:effectLst/>
                    </p:spPr>
                  </p:cxnSp>
                  <p:cxnSp>
                    <p:nvCxnSpPr>
                      <p:cNvPr id="102" name="Straight Connector 101">
                        <a:extLst>
                          <a:ext uri="{FF2B5EF4-FFF2-40B4-BE49-F238E27FC236}">
                            <a16:creationId xmlns:a16="http://schemas.microsoft.com/office/drawing/2014/main" id="{FA3AEEC4-ABEF-8B61-3875-0043E5970D87}"/>
                          </a:ext>
                        </a:extLst>
                      </p:cNvPr>
                      <p:cNvCxnSpPr/>
                      <p:nvPr/>
                    </p:nvCxnSpPr>
                    <p:spPr>
                      <a:xfrm>
                        <a:off x="4031574" y="5394344"/>
                        <a:ext cx="0" cy="27432"/>
                      </a:xfrm>
                      <a:prstGeom prst="line">
                        <a:avLst/>
                      </a:prstGeom>
                      <a:noFill/>
                      <a:ln w="9525" cap="flat" cmpd="sng" algn="ctr">
                        <a:solidFill>
                          <a:sysClr val="windowText" lastClr="000000"/>
                        </a:solidFill>
                        <a:prstDash val="solid"/>
                        <a:miter lim="800000"/>
                      </a:ln>
                      <a:effectLst/>
                    </p:spPr>
                  </p:cxnSp>
                  <p:cxnSp>
                    <p:nvCxnSpPr>
                      <p:cNvPr id="103" name="Straight Connector 102">
                        <a:extLst>
                          <a:ext uri="{FF2B5EF4-FFF2-40B4-BE49-F238E27FC236}">
                            <a16:creationId xmlns:a16="http://schemas.microsoft.com/office/drawing/2014/main" id="{CAC987BF-5540-1BE6-1F9D-7C29E5335B82}"/>
                          </a:ext>
                        </a:extLst>
                      </p:cNvPr>
                      <p:cNvCxnSpPr/>
                      <p:nvPr/>
                    </p:nvCxnSpPr>
                    <p:spPr>
                      <a:xfrm>
                        <a:off x="4291924" y="5394344"/>
                        <a:ext cx="0" cy="27432"/>
                      </a:xfrm>
                      <a:prstGeom prst="line">
                        <a:avLst/>
                      </a:prstGeom>
                      <a:noFill/>
                      <a:ln w="9525" cap="flat" cmpd="sng" algn="ctr">
                        <a:solidFill>
                          <a:sysClr val="windowText" lastClr="000000"/>
                        </a:solidFill>
                        <a:prstDash val="solid"/>
                        <a:miter lim="800000"/>
                      </a:ln>
                      <a:effectLst/>
                    </p:spPr>
                  </p:cxnSp>
                  <p:cxnSp>
                    <p:nvCxnSpPr>
                      <p:cNvPr id="104" name="Straight Connector 103">
                        <a:extLst>
                          <a:ext uri="{FF2B5EF4-FFF2-40B4-BE49-F238E27FC236}">
                            <a16:creationId xmlns:a16="http://schemas.microsoft.com/office/drawing/2014/main" id="{A0A0C824-45F2-D280-A407-06DC0C2C23A4}"/>
                          </a:ext>
                        </a:extLst>
                      </p:cNvPr>
                      <p:cNvCxnSpPr/>
                      <p:nvPr/>
                    </p:nvCxnSpPr>
                    <p:spPr>
                      <a:xfrm>
                        <a:off x="4694316" y="5202853"/>
                        <a:ext cx="0" cy="27432"/>
                      </a:xfrm>
                      <a:prstGeom prst="line">
                        <a:avLst/>
                      </a:prstGeom>
                      <a:noFill/>
                      <a:ln w="9525" cap="flat" cmpd="sng" algn="ctr">
                        <a:solidFill>
                          <a:sysClr val="windowText" lastClr="000000"/>
                        </a:solidFill>
                        <a:prstDash val="solid"/>
                        <a:miter lim="800000"/>
                      </a:ln>
                      <a:effectLst/>
                    </p:spPr>
                  </p:cxnSp>
                  <p:cxnSp>
                    <p:nvCxnSpPr>
                      <p:cNvPr id="105" name="Straight Connector 104">
                        <a:extLst>
                          <a:ext uri="{FF2B5EF4-FFF2-40B4-BE49-F238E27FC236}">
                            <a16:creationId xmlns:a16="http://schemas.microsoft.com/office/drawing/2014/main" id="{2F1F796D-8633-AD0B-9E3F-E8DE5618CDA5}"/>
                          </a:ext>
                        </a:extLst>
                      </p:cNvPr>
                      <p:cNvCxnSpPr/>
                      <p:nvPr/>
                    </p:nvCxnSpPr>
                    <p:spPr>
                      <a:xfrm>
                        <a:off x="4891166" y="5009178"/>
                        <a:ext cx="0" cy="27432"/>
                      </a:xfrm>
                      <a:prstGeom prst="line">
                        <a:avLst/>
                      </a:prstGeom>
                      <a:noFill/>
                      <a:ln w="9525" cap="flat" cmpd="sng" algn="ctr">
                        <a:solidFill>
                          <a:sysClr val="windowText" lastClr="000000"/>
                        </a:solidFill>
                        <a:prstDash val="solid"/>
                        <a:miter lim="800000"/>
                      </a:ln>
                      <a:effectLst/>
                    </p:spPr>
                  </p:cxnSp>
                  <p:cxnSp>
                    <p:nvCxnSpPr>
                      <p:cNvPr id="106" name="Straight Connector 105">
                        <a:extLst>
                          <a:ext uri="{FF2B5EF4-FFF2-40B4-BE49-F238E27FC236}">
                            <a16:creationId xmlns:a16="http://schemas.microsoft.com/office/drawing/2014/main" id="{7D6EC20E-F77B-4765-04CE-B3D87299B135}"/>
                          </a:ext>
                        </a:extLst>
                      </p:cNvPr>
                      <p:cNvCxnSpPr/>
                      <p:nvPr/>
                    </p:nvCxnSpPr>
                    <p:spPr>
                      <a:xfrm>
                        <a:off x="5068966" y="4834553"/>
                        <a:ext cx="0" cy="27432"/>
                      </a:xfrm>
                      <a:prstGeom prst="line">
                        <a:avLst/>
                      </a:prstGeom>
                      <a:noFill/>
                      <a:ln w="9525" cap="flat" cmpd="sng" algn="ctr">
                        <a:solidFill>
                          <a:sysClr val="windowText" lastClr="000000"/>
                        </a:solidFill>
                        <a:prstDash val="solid"/>
                        <a:miter lim="800000"/>
                      </a:ln>
                      <a:effectLst/>
                    </p:spPr>
                  </p:cxnSp>
                </p:grpSp>
              </p:grpSp>
            </p:grpSp>
            <p:grpSp>
              <p:nvGrpSpPr>
                <p:cNvPr id="60" name="Group 59">
                  <a:extLst>
                    <a:ext uri="{FF2B5EF4-FFF2-40B4-BE49-F238E27FC236}">
                      <a16:creationId xmlns:a16="http://schemas.microsoft.com/office/drawing/2014/main" id="{4DFE84CE-2EE0-B2A1-8C79-6A307006BF74}"/>
                    </a:ext>
                  </a:extLst>
                </p:cNvPr>
                <p:cNvGrpSpPr/>
                <p:nvPr/>
              </p:nvGrpSpPr>
              <p:grpSpPr>
                <a:xfrm>
                  <a:off x="3104761" y="3156448"/>
                  <a:ext cx="2163886" cy="1073780"/>
                  <a:chOff x="3552923" y="4813095"/>
                  <a:chExt cx="1668502" cy="827957"/>
                </a:xfrm>
              </p:grpSpPr>
              <p:grpSp>
                <p:nvGrpSpPr>
                  <p:cNvPr id="61" name="Group 60">
                    <a:extLst>
                      <a:ext uri="{FF2B5EF4-FFF2-40B4-BE49-F238E27FC236}">
                        <a16:creationId xmlns:a16="http://schemas.microsoft.com/office/drawing/2014/main" id="{53FB32FF-9130-8100-561F-1DB71DD25A12}"/>
                      </a:ext>
                    </a:extLst>
                  </p:cNvPr>
                  <p:cNvGrpSpPr/>
                  <p:nvPr/>
                </p:nvGrpSpPr>
                <p:grpSpPr>
                  <a:xfrm>
                    <a:off x="3552923" y="4892971"/>
                    <a:ext cx="1668502" cy="748081"/>
                    <a:chOff x="3552923" y="4677071"/>
                    <a:chExt cx="1668502" cy="748081"/>
                  </a:xfrm>
                </p:grpSpPr>
                <p:sp>
                  <p:nvSpPr>
                    <p:cNvPr id="77" name="Cube 76">
                      <a:extLst>
                        <a:ext uri="{FF2B5EF4-FFF2-40B4-BE49-F238E27FC236}">
                          <a16:creationId xmlns:a16="http://schemas.microsoft.com/office/drawing/2014/main" id="{E8A0A9E9-8C2A-E458-4BFF-E917FC282B65}"/>
                        </a:ext>
                      </a:extLst>
                    </p:cNvPr>
                    <p:cNvSpPr/>
                    <p:nvPr/>
                  </p:nvSpPr>
                  <p:spPr>
                    <a:xfrm>
                      <a:off x="3552923" y="4677573"/>
                      <a:ext cx="1668502" cy="747579"/>
                    </a:xfrm>
                    <a:prstGeom prst="cube">
                      <a:avLst>
                        <a:gd name="adj" fmla="val 95887"/>
                      </a:avLst>
                    </a:prstGeom>
                    <a:solidFill>
                      <a:srgbClr val="9FBF92"/>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venir Next" panose="020B0503020202020204" pitchFamily="34" charset="0"/>
                        <a:ea typeface="+mn-ea"/>
                        <a:cs typeface="+mn-cs"/>
                      </a:endParaRPr>
                    </a:p>
                  </p:txBody>
                </p:sp>
                <p:cxnSp>
                  <p:nvCxnSpPr>
                    <p:cNvPr id="78" name="Straight Connector 77">
                      <a:extLst>
                        <a:ext uri="{FF2B5EF4-FFF2-40B4-BE49-F238E27FC236}">
                          <a16:creationId xmlns:a16="http://schemas.microsoft.com/office/drawing/2014/main" id="{238D447A-724C-62A4-4429-989E88EB929C}"/>
                        </a:ext>
                      </a:extLst>
                    </p:cNvPr>
                    <p:cNvCxnSpPr>
                      <a:cxnSpLocks/>
                      <a:stCxn id="77" idx="1"/>
                      <a:endCxn id="77" idx="0"/>
                    </p:cNvCxnSpPr>
                    <p:nvPr/>
                  </p:nvCxnSpPr>
                  <p:spPr>
                    <a:xfrm flipV="1">
                      <a:off x="4028758" y="4677573"/>
                      <a:ext cx="716832" cy="716831"/>
                    </a:xfrm>
                    <a:prstGeom prst="line">
                      <a:avLst/>
                    </a:prstGeom>
                    <a:noFill/>
                    <a:ln w="9525" cap="flat" cmpd="sng" algn="ctr">
                      <a:solidFill>
                        <a:sysClr val="windowText" lastClr="000000"/>
                      </a:solidFill>
                      <a:prstDash val="solid"/>
                      <a:miter lim="800000"/>
                    </a:ln>
                    <a:effectLst/>
                  </p:spPr>
                </p:cxnSp>
                <p:cxnSp>
                  <p:nvCxnSpPr>
                    <p:cNvPr id="79" name="Straight Connector 78">
                      <a:extLst>
                        <a:ext uri="{FF2B5EF4-FFF2-40B4-BE49-F238E27FC236}">
                          <a16:creationId xmlns:a16="http://schemas.microsoft.com/office/drawing/2014/main" id="{A1F577D6-80EE-D5EF-F811-4A4B4A309822}"/>
                        </a:ext>
                      </a:extLst>
                    </p:cNvPr>
                    <p:cNvCxnSpPr>
                      <a:cxnSpLocks/>
                    </p:cNvCxnSpPr>
                    <p:nvPr/>
                  </p:nvCxnSpPr>
                  <p:spPr>
                    <a:xfrm flipV="1">
                      <a:off x="3797968" y="4679123"/>
                      <a:ext cx="713232" cy="713232"/>
                    </a:xfrm>
                    <a:prstGeom prst="line">
                      <a:avLst/>
                    </a:prstGeom>
                    <a:noFill/>
                    <a:ln w="9525" cap="flat" cmpd="sng" algn="ctr">
                      <a:solidFill>
                        <a:sysClr val="windowText" lastClr="000000"/>
                      </a:solidFill>
                      <a:prstDash val="solid"/>
                      <a:miter lim="800000"/>
                    </a:ln>
                    <a:effectLst/>
                  </p:spPr>
                </p:cxnSp>
                <p:cxnSp>
                  <p:nvCxnSpPr>
                    <p:cNvPr id="80" name="Straight Connector 79">
                      <a:extLst>
                        <a:ext uri="{FF2B5EF4-FFF2-40B4-BE49-F238E27FC236}">
                          <a16:creationId xmlns:a16="http://schemas.microsoft.com/office/drawing/2014/main" id="{F1B716AE-78A2-DEC7-2158-CF07CCCA01C7}"/>
                        </a:ext>
                      </a:extLst>
                    </p:cNvPr>
                    <p:cNvCxnSpPr>
                      <a:cxnSpLocks/>
                    </p:cNvCxnSpPr>
                    <p:nvPr/>
                  </p:nvCxnSpPr>
                  <p:spPr>
                    <a:xfrm flipV="1">
                      <a:off x="4290077" y="4677071"/>
                      <a:ext cx="713232" cy="713232"/>
                    </a:xfrm>
                    <a:prstGeom prst="line">
                      <a:avLst/>
                    </a:prstGeom>
                    <a:noFill/>
                    <a:ln w="9525" cap="flat" cmpd="sng" algn="ctr">
                      <a:solidFill>
                        <a:sysClr val="windowText" lastClr="000000"/>
                      </a:solidFill>
                      <a:prstDash val="solid"/>
                      <a:miter lim="800000"/>
                    </a:ln>
                    <a:effectLst/>
                  </p:spPr>
                </p:cxnSp>
                <p:cxnSp>
                  <p:nvCxnSpPr>
                    <p:cNvPr id="81" name="Straight Connector 80">
                      <a:extLst>
                        <a:ext uri="{FF2B5EF4-FFF2-40B4-BE49-F238E27FC236}">
                          <a16:creationId xmlns:a16="http://schemas.microsoft.com/office/drawing/2014/main" id="{C8B914D6-FA64-22A1-EF4A-AAB8B4A28D96}"/>
                        </a:ext>
                      </a:extLst>
                    </p:cNvPr>
                    <p:cNvCxnSpPr>
                      <a:cxnSpLocks/>
                    </p:cNvCxnSpPr>
                    <p:nvPr/>
                  </p:nvCxnSpPr>
                  <p:spPr>
                    <a:xfrm>
                      <a:off x="3937668" y="5007038"/>
                      <a:ext cx="950976" cy="0"/>
                    </a:xfrm>
                    <a:prstGeom prst="line">
                      <a:avLst/>
                    </a:prstGeom>
                    <a:noFill/>
                    <a:ln w="9525" cap="flat" cmpd="sng" algn="ctr">
                      <a:solidFill>
                        <a:sysClr val="windowText" lastClr="000000"/>
                      </a:solidFill>
                      <a:prstDash val="solid"/>
                      <a:miter lim="800000"/>
                    </a:ln>
                    <a:effectLst/>
                  </p:spPr>
                </p:cxnSp>
                <p:cxnSp>
                  <p:nvCxnSpPr>
                    <p:cNvPr id="82" name="Straight Connector 81">
                      <a:extLst>
                        <a:ext uri="{FF2B5EF4-FFF2-40B4-BE49-F238E27FC236}">
                          <a16:creationId xmlns:a16="http://schemas.microsoft.com/office/drawing/2014/main" id="{7BBBA2BE-6F6A-D8B0-C220-8591C9D4F4C0}"/>
                        </a:ext>
                      </a:extLst>
                    </p:cNvPr>
                    <p:cNvCxnSpPr>
                      <a:cxnSpLocks/>
                    </p:cNvCxnSpPr>
                    <p:nvPr/>
                  </p:nvCxnSpPr>
                  <p:spPr>
                    <a:xfrm>
                      <a:off x="3749309" y="5204386"/>
                      <a:ext cx="950976" cy="0"/>
                    </a:xfrm>
                    <a:prstGeom prst="line">
                      <a:avLst/>
                    </a:prstGeom>
                    <a:noFill/>
                    <a:ln w="9525" cap="flat" cmpd="sng" algn="ctr">
                      <a:solidFill>
                        <a:sysClr val="windowText" lastClr="000000"/>
                      </a:solidFill>
                      <a:prstDash val="solid"/>
                      <a:miter lim="800000"/>
                    </a:ln>
                    <a:effectLst/>
                  </p:spPr>
                </p:cxnSp>
                <p:cxnSp>
                  <p:nvCxnSpPr>
                    <p:cNvPr id="83" name="Straight Connector 82">
                      <a:extLst>
                        <a:ext uri="{FF2B5EF4-FFF2-40B4-BE49-F238E27FC236}">
                          <a16:creationId xmlns:a16="http://schemas.microsoft.com/office/drawing/2014/main" id="{F5F469A5-521B-B158-70C5-5FB4E7020250}"/>
                        </a:ext>
                      </a:extLst>
                    </p:cNvPr>
                    <p:cNvCxnSpPr>
                      <a:cxnSpLocks/>
                    </p:cNvCxnSpPr>
                    <p:nvPr/>
                  </p:nvCxnSpPr>
                  <p:spPr>
                    <a:xfrm>
                      <a:off x="4117620" y="4829736"/>
                      <a:ext cx="950976" cy="0"/>
                    </a:xfrm>
                    <a:prstGeom prst="line">
                      <a:avLst/>
                    </a:prstGeom>
                    <a:noFill/>
                    <a:ln w="9525" cap="flat" cmpd="sng" algn="ctr">
                      <a:solidFill>
                        <a:sysClr val="windowText" lastClr="000000"/>
                      </a:solidFill>
                      <a:prstDash val="solid"/>
                      <a:miter lim="800000"/>
                    </a:ln>
                    <a:effectLst/>
                  </p:spPr>
                </p:cxnSp>
                <p:grpSp>
                  <p:nvGrpSpPr>
                    <p:cNvPr id="84" name="Group 83">
                      <a:extLst>
                        <a:ext uri="{FF2B5EF4-FFF2-40B4-BE49-F238E27FC236}">
                          <a16:creationId xmlns:a16="http://schemas.microsoft.com/office/drawing/2014/main" id="{F577D688-D8C0-A143-3FB1-3D90152A34AE}"/>
                        </a:ext>
                      </a:extLst>
                    </p:cNvPr>
                    <p:cNvGrpSpPr/>
                    <p:nvPr/>
                  </p:nvGrpSpPr>
                  <p:grpSpPr>
                    <a:xfrm>
                      <a:off x="3799799" y="4834553"/>
                      <a:ext cx="1269167" cy="587223"/>
                      <a:chOff x="3799799" y="4834553"/>
                      <a:chExt cx="1269167" cy="587223"/>
                    </a:xfrm>
                  </p:grpSpPr>
                  <p:cxnSp>
                    <p:nvCxnSpPr>
                      <p:cNvPr id="85" name="Straight Connector 84">
                        <a:extLst>
                          <a:ext uri="{FF2B5EF4-FFF2-40B4-BE49-F238E27FC236}">
                            <a16:creationId xmlns:a16="http://schemas.microsoft.com/office/drawing/2014/main" id="{D6BB3A67-6FBA-C313-01FF-90D79045BACA}"/>
                          </a:ext>
                        </a:extLst>
                      </p:cNvPr>
                      <p:cNvCxnSpPr/>
                      <p:nvPr/>
                    </p:nvCxnSpPr>
                    <p:spPr>
                      <a:xfrm>
                        <a:off x="3799799" y="5394344"/>
                        <a:ext cx="0" cy="27432"/>
                      </a:xfrm>
                      <a:prstGeom prst="line">
                        <a:avLst/>
                      </a:prstGeom>
                      <a:noFill/>
                      <a:ln w="9525" cap="flat" cmpd="sng" algn="ctr">
                        <a:solidFill>
                          <a:sysClr val="windowText" lastClr="000000"/>
                        </a:solidFill>
                        <a:prstDash val="solid"/>
                        <a:miter lim="800000"/>
                      </a:ln>
                      <a:effectLst/>
                    </p:spPr>
                  </p:cxnSp>
                  <p:cxnSp>
                    <p:nvCxnSpPr>
                      <p:cNvPr id="86" name="Straight Connector 85">
                        <a:extLst>
                          <a:ext uri="{FF2B5EF4-FFF2-40B4-BE49-F238E27FC236}">
                            <a16:creationId xmlns:a16="http://schemas.microsoft.com/office/drawing/2014/main" id="{1251BA62-F234-A4D7-A699-274A8489FA58}"/>
                          </a:ext>
                        </a:extLst>
                      </p:cNvPr>
                      <p:cNvCxnSpPr/>
                      <p:nvPr/>
                    </p:nvCxnSpPr>
                    <p:spPr>
                      <a:xfrm>
                        <a:off x="4031574" y="5394344"/>
                        <a:ext cx="0" cy="27432"/>
                      </a:xfrm>
                      <a:prstGeom prst="line">
                        <a:avLst/>
                      </a:prstGeom>
                      <a:noFill/>
                      <a:ln w="9525" cap="flat" cmpd="sng" algn="ctr">
                        <a:solidFill>
                          <a:sysClr val="windowText" lastClr="000000"/>
                        </a:solidFill>
                        <a:prstDash val="solid"/>
                        <a:miter lim="800000"/>
                      </a:ln>
                      <a:effectLst/>
                    </p:spPr>
                  </p:cxnSp>
                  <p:cxnSp>
                    <p:nvCxnSpPr>
                      <p:cNvPr id="87" name="Straight Connector 86">
                        <a:extLst>
                          <a:ext uri="{FF2B5EF4-FFF2-40B4-BE49-F238E27FC236}">
                            <a16:creationId xmlns:a16="http://schemas.microsoft.com/office/drawing/2014/main" id="{00D93E1B-ABB4-5296-78D3-9E5BD9B3F94D}"/>
                          </a:ext>
                        </a:extLst>
                      </p:cNvPr>
                      <p:cNvCxnSpPr/>
                      <p:nvPr/>
                    </p:nvCxnSpPr>
                    <p:spPr>
                      <a:xfrm>
                        <a:off x="4291924" y="5394344"/>
                        <a:ext cx="0" cy="27432"/>
                      </a:xfrm>
                      <a:prstGeom prst="line">
                        <a:avLst/>
                      </a:prstGeom>
                      <a:noFill/>
                      <a:ln w="9525" cap="flat" cmpd="sng" algn="ctr">
                        <a:solidFill>
                          <a:sysClr val="windowText" lastClr="000000"/>
                        </a:solidFill>
                        <a:prstDash val="solid"/>
                        <a:miter lim="800000"/>
                      </a:ln>
                      <a:effectLst/>
                    </p:spPr>
                  </p:cxnSp>
                  <p:cxnSp>
                    <p:nvCxnSpPr>
                      <p:cNvPr id="88" name="Straight Connector 87">
                        <a:extLst>
                          <a:ext uri="{FF2B5EF4-FFF2-40B4-BE49-F238E27FC236}">
                            <a16:creationId xmlns:a16="http://schemas.microsoft.com/office/drawing/2014/main" id="{5043B216-3D70-003B-CB65-2FF297BADB5B}"/>
                          </a:ext>
                        </a:extLst>
                      </p:cNvPr>
                      <p:cNvCxnSpPr/>
                      <p:nvPr/>
                    </p:nvCxnSpPr>
                    <p:spPr>
                      <a:xfrm>
                        <a:off x="4694316" y="5202853"/>
                        <a:ext cx="0" cy="27432"/>
                      </a:xfrm>
                      <a:prstGeom prst="line">
                        <a:avLst/>
                      </a:prstGeom>
                      <a:noFill/>
                      <a:ln w="9525" cap="flat" cmpd="sng" algn="ctr">
                        <a:solidFill>
                          <a:sysClr val="windowText" lastClr="000000"/>
                        </a:solidFill>
                        <a:prstDash val="solid"/>
                        <a:miter lim="800000"/>
                      </a:ln>
                      <a:effectLst/>
                    </p:spPr>
                  </p:cxnSp>
                  <p:cxnSp>
                    <p:nvCxnSpPr>
                      <p:cNvPr id="89" name="Straight Connector 88">
                        <a:extLst>
                          <a:ext uri="{FF2B5EF4-FFF2-40B4-BE49-F238E27FC236}">
                            <a16:creationId xmlns:a16="http://schemas.microsoft.com/office/drawing/2014/main" id="{3D2CE95D-C3E1-3D5D-B5C7-FA380D723CFE}"/>
                          </a:ext>
                        </a:extLst>
                      </p:cNvPr>
                      <p:cNvCxnSpPr/>
                      <p:nvPr/>
                    </p:nvCxnSpPr>
                    <p:spPr>
                      <a:xfrm>
                        <a:off x="4891166" y="5009178"/>
                        <a:ext cx="0" cy="27432"/>
                      </a:xfrm>
                      <a:prstGeom prst="line">
                        <a:avLst/>
                      </a:prstGeom>
                      <a:noFill/>
                      <a:ln w="9525" cap="flat" cmpd="sng" algn="ctr">
                        <a:solidFill>
                          <a:sysClr val="windowText" lastClr="000000"/>
                        </a:solidFill>
                        <a:prstDash val="solid"/>
                        <a:miter lim="800000"/>
                      </a:ln>
                      <a:effectLst/>
                    </p:spPr>
                  </p:cxnSp>
                  <p:cxnSp>
                    <p:nvCxnSpPr>
                      <p:cNvPr id="90" name="Straight Connector 89">
                        <a:extLst>
                          <a:ext uri="{FF2B5EF4-FFF2-40B4-BE49-F238E27FC236}">
                            <a16:creationId xmlns:a16="http://schemas.microsoft.com/office/drawing/2014/main" id="{BD821D06-B5FD-1097-E4C1-FD053E50184A}"/>
                          </a:ext>
                        </a:extLst>
                      </p:cNvPr>
                      <p:cNvCxnSpPr/>
                      <p:nvPr/>
                    </p:nvCxnSpPr>
                    <p:spPr>
                      <a:xfrm>
                        <a:off x="5068966" y="4834553"/>
                        <a:ext cx="0" cy="27432"/>
                      </a:xfrm>
                      <a:prstGeom prst="line">
                        <a:avLst/>
                      </a:prstGeom>
                      <a:noFill/>
                      <a:ln w="9525" cap="flat" cmpd="sng" algn="ctr">
                        <a:solidFill>
                          <a:sysClr val="windowText" lastClr="000000"/>
                        </a:solidFill>
                        <a:prstDash val="solid"/>
                        <a:miter lim="800000"/>
                      </a:ln>
                      <a:effectLst/>
                    </p:spPr>
                  </p:cxnSp>
                </p:grpSp>
              </p:grpSp>
              <p:grpSp>
                <p:nvGrpSpPr>
                  <p:cNvPr id="62" name="Group 61">
                    <a:extLst>
                      <a:ext uri="{FF2B5EF4-FFF2-40B4-BE49-F238E27FC236}">
                        <a16:creationId xmlns:a16="http://schemas.microsoft.com/office/drawing/2014/main" id="{3EE6C9B7-98BB-7A05-2EF7-55CD8ED4BF4A}"/>
                      </a:ext>
                    </a:extLst>
                  </p:cNvPr>
                  <p:cNvGrpSpPr/>
                  <p:nvPr/>
                </p:nvGrpSpPr>
                <p:grpSpPr>
                  <a:xfrm>
                    <a:off x="3552923" y="4813095"/>
                    <a:ext cx="1668502" cy="748081"/>
                    <a:chOff x="3552923" y="4677071"/>
                    <a:chExt cx="1668502" cy="748081"/>
                  </a:xfrm>
                </p:grpSpPr>
                <p:sp>
                  <p:nvSpPr>
                    <p:cNvPr id="63" name="Cube 62">
                      <a:extLst>
                        <a:ext uri="{FF2B5EF4-FFF2-40B4-BE49-F238E27FC236}">
                          <a16:creationId xmlns:a16="http://schemas.microsoft.com/office/drawing/2014/main" id="{1443D44A-194B-BDD7-E351-DBCF31E3FA20}"/>
                        </a:ext>
                      </a:extLst>
                    </p:cNvPr>
                    <p:cNvSpPr/>
                    <p:nvPr/>
                  </p:nvSpPr>
                  <p:spPr>
                    <a:xfrm>
                      <a:off x="3552923" y="4677573"/>
                      <a:ext cx="1668502" cy="747579"/>
                    </a:xfrm>
                    <a:prstGeom prst="cube">
                      <a:avLst>
                        <a:gd name="adj" fmla="val 95887"/>
                      </a:avLst>
                    </a:prstGeom>
                    <a:solidFill>
                      <a:srgbClr val="9FBF92"/>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venir Next" panose="020B0503020202020204" pitchFamily="34" charset="0"/>
                        <a:ea typeface="+mn-ea"/>
                        <a:cs typeface="+mn-cs"/>
                      </a:endParaRPr>
                    </a:p>
                  </p:txBody>
                </p:sp>
                <p:cxnSp>
                  <p:nvCxnSpPr>
                    <p:cNvPr id="64" name="Straight Connector 63">
                      <a:extLst>
                        <a:ext uri="{FF2B5EF4-FFF2-40B4-BE49-F238E27FC236}">
                          <a16:creationId xmlns:a16="http://schemas.microsoft.com/office/drawing/2014/main" id="{DC663A18-A570-F884-9F94-3D2206ACCBE5}"/>
                        </a:ext>
                      </a:extLst>
                    </p:cNvPr>
                    <p:cNvCxnSpPr>
                      <a:cxnSpLocks/>
                      <a:stCxn id="63" idx="1"/>
                      <a:endCxn id="63" idx="0"/>
                    </p:cNvCxnSpPr>
                    <p:nvPr/>
                  </p:nvCxnSpPr>
                  <p:spPr>
                    <a:xfrm flipV="1">
                      <a:off x="4028758" y="4677573"/>
                      <a:ext cx="716832" cy="716831"/>
                    </a:xfrm>
                    <a:prstGeom prst="line">
                      <a:avLst/>
                    </a:prstGeom>
                    <a:noFill/>
                    <a:ln w="9525" cap="flat" cmpd="sng" algn="ctr">
                      <a:solidFill>
                        <a:sysClr val="windowText" lastClr="000000"/>
                      </a:solidFill>
                      <a:prstDash val="solid"/>
                      <a:miter lim="800000"/>
                    </a:ln>
                    <a:effectLst/>
                  </p:spPr>
                </p:cxnSp>
                <p:cxnSp>
                  <p:nvCxnSpPr>
                    <p:cNvPr id="65" name="Straight Connector 64">
                      <a:extLst>
                        <a:ext uri="{FF2B5EF4-FFF2-40B4-BE49-F238E27FC236}">
                          <a16:creationId xmlns:a16="http://schemas.microsoft.com/office/drawing/2014/main" id="{EF37C5F4-C94F-149F-D98A-AF73FF6099D8}"/>
                        </a:ext>
                      </a:extLst>
                    </p:cNvPr>
                    <p:cNvCxnSpPr>
                      <a:cxnSpLocks/>
                    </p:cNvCxnSpPr>
                    <p:nvPr/>
                  </p:nvCxnSpPr>
                  <p:spPr>
                    <a:xfrm flipV="1">
                      <a:off x="3797968" y="4679123"/>
                      <a:ext cx="713232" cy="713232"/>
                    </a:xfrm>
                    <a:prstGeom prst="line">
                      <a:avLst/>
                    </a:prstGeom>
                    <a:noFill/>
                    <a:ln w="9525" cap="flat" cmpd="sng" algn="ctr">
                      <a:solidFill>
                        <a:sysClr val="windowText" lastClr="000000"/>
                      </a:solidFill>
                      <a:prstDash val="solid"/>
                      <a:miter lim="800000"/>
                    </a:ln>
                    <a:effectLst/>
                  </p:spPr>
                </p:cxnSp>
                <p:cxnSp>
                  <p:nvCxnSpPr>
                    <p:cNvPr id="66" name="Straight Connector 65">
                      <a:extLst>
                        <a:ext uri="{FF2B5EF4-FFF2-40B4-BE49-F238E27FC236}">
                          <a16:creationId xmlns:a16="http://schemas.microsoft.com/office/drawing/2014/main" id="{761F8772-251C-C53A-5323-750CEA6A2645}"/>
                        </a:ext>
                      </a:extLst>
                    </p:cNvPr>
                    <p:cNvCxnSpPr>
                      <a:cxnSpLocks/>
                    </p:cNvCxnSpPr>
                    <p:nvPr/>
                  </p:nvCxnSpPr>
                  <p:spPr>
                    <a:xfrm flipV="1">
                      <a:off x="4290077" y="4677071"/>
                      <a:ext cx="713232" cy="713232"/>
                    </a:xfrm>
                    <a:prstGeom prst="line">
                      <a:avLst/>
                    </a:prstGeom>
                    <a:noFill/>
                    <a:ln w="9525" cap="flat" cmpd="sng" algn="ctr">
                      <a:solidFill>
                        <a:sysClr val="windowText" lastClr="000000"/>
                      </a:solidFill>
                      <a:prstDash val="solid"/>
                      <a:miter lim="800000"/>
                    </a:ln>
                    <a:effectLst/>
                  </p:spPr>
                </p:cxnSp>
                <p:cxnSp>
                  <p:nvCxnSpPr>
                    <p:cNvPr id="67" name="Straight Connector 66">
                      <a:extLst>
                        <a:ext uri="{FF2B5EF4-FFF2-40B4-BE49-F238E27FC236}">
                          <a16:creationId xmlns:a16="http://schemas.microsoft.com/office/drawing/2014/main" id="{7823FED7-F7FC-14AC-F1EF-F427121DC892}"/>
                        </a:ext>
                      </a:extLst>
                    </p:cNvPr>
                    <p:cNvCxnSpPr>
                      <a:cxnSpLocks/>
                    </p:cNvCxnSpPr>
                    <p:nvPr/>
                  </p:nvCxnSpPr>
                  <p:spPr>
                    <a:xfrm>
                      <a:off x="3937668" y="5007038"/>
                      <a:ext cx="950976" cy="0"/>
                    </a:xfrm>
                    <a:prstGeom prst="line">
                      <a:avLst/>
                    </a:prstGeom>
                    <a:noFill/>
                    <a:ln w="9525" cap="flat" cmpd="sng" algn="ctr">
                      <a:solidFill>
                        <a:sysClr val="windowText" lastClr="000000"/>
                      </a:solidFill>
                      <a:prstDash val="solid"/>
                      <a:miter lim="800000"/>
                    </a:ln>
                    <a:effectLst/>
                  </p:spPr>
                </p:cxnSp>
                <p:cxnSp>
                  <p:nvCxnSpPr>
                    <p:cNvPr id="68" name="Straight Connector 67">
                      <a:extLst>
                        <a:ext uri="{FF2B5EF4-FFF2-40B4-BE49-F238E27FC236}">
                          <a16:creationId xmlns:a16="http://schemas.microsoft.com/office/drawing/2014/main" id="{988A714D-37C4-429C-7ACE-FC9FCDC51357}"/>
                        </a:ext>
                      </a:extLst>
                    </p:cNvPr>
                    <p:cNvCxnSpPr>
                      <a:cxnSpLocks/>
                    </p:cNvCxnSpPr>
                    <p:nvPr/>
                  </p:nvCxnSpPr>
                  <p:spPr>
                    <a:xfrm>
                      <a:off x="3742959" y="5204386"/>
                      <a:ext cx="960120" cy="0"/>
                    </a:xfrm>
                    <a:prstGeom prst="line">
                      <a:avLst/>
                    </a:prstGeom>
                    <a:noFill/>
                    <a:ln w="9525" cap="flat" cmpd="sng" algn="ctr">
                      <a:solidFill>
                        <a:sysClr val="windowText" lastClr="000000"/>
                      </a:solidFill>
                      <a:prstDash val="solid"/>
                      <a:miter lim="800000"/>
                    </a:ln>
                    <a:effectLst/>
                  </p:spPr>
                </p:cxnSp>
                <p:cxnSp>
                  <p:nvCxnSpPr>
                    <p:cNvPr id="69" name="Straight Connector 68">
                      <a:extLst>
                        <a:ext uri="{FF2B5EF4-FFF2-40B4-BE49-F238E27FC236}">
                          <a16:creationId xmlns:a16="http://schemas.microsoft.com/office/drawing/2014/main" id="{7B1BB776-B2EC-4044-DD1F-BADDEF1875F5}"/>
                        </a:ext>
                      </a:extLst>
                    </p:cNvPr>
                    <p:cNvCxnSpPr>
                      <a:cxnSpLocks/>
                    </p:cNvCxnSpPr>
                    <p:nvPr/>
                  </p:nvCxnSpPr>
                  <p:spPr>
                    <a:xfrm>
                      <a:off x="4117620" y="4829736"/>
                      <a:ext cx="950976" cy="0"/>
                    </a:xfrm>
                    <a:prstGeom prst="line">
                      <a:avLst/>
                    </a:prstGeom>
                    <a:noFill/>
                    <a:ln w="9525" cap="flat" cmpd="sng" algn="ctr">
                      <a:solidFill>
                        <a:sysClr val="windowText" lastClr="000000"/>
                      </a:solidFill>
                      <a:prstDash val="solid"/>
                      <a:miter lim="800000"/>
                    </a:ln>
                    <a:effectLst/>
                  </p:spPr>
                </p:cxnSp>
                <p:grpSp>
                  <p:nvGrpSpPr>
                    <p:cNvPr id="70" name="Group 69">
                      <a:extLst>
                        <a:ext uri="{FF2B5EF4-FFF2-40B4-BE49-F238E27FC236}">
                          <a16:creationId xmlns:a16="http://schemas.microsoft.com/office/drawing/2014/main" id="{FAECCF4B-72E3-3161-6AC6-B12D1A63D49F}"/>
                        </a:ext>
                      </a:extLst>
                    </p:cNvPr>
                    <p:cNvGrpSpPr/>
                    <p:nvPr/>
                  </p:nvGrpSpPr>
                  <p:grpSpPr>
                    <a:xfrm>
                      <a:off x="3799799" y="4834553"/>
                      <a:ext cx="1269167" cy="587223"/>
                      <a:chOff x="3799799" y="4834553"/>
                      <a:chExt cx="1269167" cy="587223"/>
                    </a:xfrm>
                  </p:grpSpPr>
                  <p:cxnSp>
                    <p:nvCxnSpPr>
                      <p:cNvPr id="71" name="Straight Connector 70">
                        <a:extLst>
                          <a:ext uri="{FF2B5EF4-FFF2-40B4-BE49-F238E27FC236}">
                            <a16:creationId xmlns:a16="http://schemas.microsoft.com/office/drawing/2014/main" id="{DFF9B1C0-2BC0-D8C4-776B-96B4A690BD9D}"/>
                          </a:ext>
                        </a:extLst>
                      </p:cNvPr>
                      <p:cNvCxnSpPr/>
                      <p:nvPr/>
                    </p:nvCxnSpPr>
                    <p:spPr>
                      <a:xfrm>
                        <a:off x="3799799" y="5394344"/>
                        <a:ext cx="0" cy="27432"/>
                      </a:xfrm>
                      <a:prstGeom prst="line">
                        <a:avLst/>
                      </a:prstGeom>
                      <a:noFill/>
                      <a:ln w="9525" cap="flat" cmpd="sng" algn="ctr">
                        <a:solidFill>
                          <a:sysClr val="windowText" lastClr="000000"/>
                        </a:solidFill>
                        <a:prstDash val="solid"/>
                        <a:miter lim="800000"/>
                      </a:ln>
                      <a:effectLst/>
                    </p:spPr>
                  </p:cxnSp>
                  <p:cxnSp>
                    <p:nvCxnSpPr>
                      <p:cNvPr id="72" name="Straight Connector 71">
                        <a:extLst>
                          <a:ext uri="{FF2B5EF4-FFF2-40B4-BE49-F238E27FC236}">
                            <a16:creationId xmlns:a16="http://schemas.microsoft.com/office/drawing/2014/main" id="{296F4014-5AFC-7929-0C40-19B9CE69F734}"/>
                          </a:ext>
                        </a:extLst>
                      </p:cNvPr>
                      <p:cNvCxnSpPr/>
                      <p:nvPr/>
                    </p:nvCxnSpPr>
                    <p:spPr>
                      <a:xfrm>
                        <a:off x="4031574" y="5394344"/>
                        <a:ext cx="0" cy="27432"/>
                      </a:xfrm>
                      <a:prstGeom prst="line">
                        <a:avLst/>
                      </a:prstGeom>
                      <a:noFill/>
                      <a:ln w="9525" cap="flat" cmpd="sng" algn="ctr">
                        <a:solidFill>
                          <a:sysClr val="windowText" lastClr="000000"/>
                        </a:solidFill>
                        <a:prstDash val="solid"/>
                        <a:miter lim="800000"/>
                      </a:ln>
                      <a:effectLst/>
                    </p:spPr>
                  </p:cxnSp>
                  <p:cxnSp>
                    <p:nvCxnSpPr>
                      <p:cNvPr id="73" name="Straight Connector 72">
                        <a:extLst>
                          <a:ext uri="{FF2B5EF4-FFF2-40B4-BE49-F238E27FC236}">
                            <a16:creationId xmlns:a16="http://schemas.microsoft.com/office/drawing/2014/main" id="{C02B81AB-8078-89EA-6AE5-04E065EF2760}"/>
                          </a:ext>
                        </a:extLst>
                      </p:cNvPr>
                      <p:cNvCxnSpPr/>
                      <p:nvPr/>
                    </p:nvCxnSpPr>
                    <p:spPr>
                      <a:xfrm>
                        <a:off x="4291924" y="5394344"/>
                        <a:ext cx="0" cy="27432"/>
                      </a:xfrm>
                      <a:prstGeom prst="line">
                        <a:avLst/>
                      </a:prstGeom>
                      <a:noFill/>
                      <a:ln w="9525" cap="flat" cmpd="sng" algn="ctr">
                        <a:solidFill>
                          <a:sysClr val="windowText" lastClr="000000"/>
                        </a:solidFill>
                        <a:prstDash val="solid"/>
                        <a:miter lim="800000"/>
                      </a:ln>
                      <a:effectLst/>
                    </p:spPr>
                  </p:cxnSp>
                  <p:cxnSp>
                    <p:nvCxnSpPr>
                      <p:cNvPr id="74" name="Straight Connector 73">
                        <a:extLst>
                          <a:ext uri="{FF2B5EF4-FFF2-40B4-BE49-F238E27FC236}">
                            <a16:creationId xmlns:a16="http://schemas.microsoft.com/office/drawing/2014/main" id="{6A159694-2E29-107E-98D1-27FE6850FEAF}"/>
                          </a:ext>
                        </a:extLst>
                      </p:cNvPr>
                      <p:cNvCxnSpPr/>
                      <p:nvPr/>
                    </p:nvCxnSpPr>
                    <p:spPr>
                      <a:xfrm>
                        <a:off x="4694316" y="5202853"/>
                        <a:ext cx="0" cy="27432"/>
                      </a:xfrm>
                      <a:prstGeom prst="line">
                        <a:avLst/>
                      </a:prstGeom>
                      <a:noFill/>
                      <a:ln w="9525" cap="flat" cmpd="sng" algn="ctr">
                        <a:solidFill>
                          <a:sysClr val="windowText" lastClr="000000"/>
                        </a:solidFill>
                        <a:prstDash val="solid"/>
                        <a:miter lim="800000"/>
                      </a:ln>
                      <a:effectLst/>
                    </p:spPr>
                  </p:cxnSp>
                  <p:cxnSp>
                    <p:nvCxnSpPr>
                      <p:cNvPr id="75" name="Straight Connector 74">
                        <a:extLst>
                          <a:ext uri="{FF2B5EF4-FFF2-40B4-BE49-F238E27FC236}">
                            <a16:creationId xmlns:a16="http://schemas.microsoft.com/office/drawing/2014/main" id="{6AF882B5-67AA-402B-94B1-28E2D0DA915F}"/>
                          </a:ext>
                        </a:extLst>
                      </p:cNvPr>
                      <p:cNvCxnSpPr/>
                      <p:nvPr/>
                    </p:nvCxnSpPr>
                    <p:spPr>
                      <a:xfrm>
                        <a:off x="4891166" y="5009178"/>
                        <a:ext cx="0" cy="27432"/>
                      </a:xfrm>
                      <a:prstGeom prst="line">
                        <a:avLst/>
                      </a:prstGeom>
                      <a:noFill/>
                      <a:ln w="9525" cap="flat" cmpd="sng" algn="ctr">
                        <a:solidFill>
                          <a:sysClr val="windowText" lastClr="000000"/>
                        </a:solidFill>
                        <a:prstDash val="solid"/>
                        <a:miter lim="800000"/>
                      </a:ln>
                      <a:effectLst/>
                    </p:spPr>
                  </p:cxnSp>
                  <p:cxnSp>
                    <p:nvCxnSpPr>
                      <p:cNvPr id="76" name="Straight Connector 75">
                        <a:extLst>
                          <a:ext uri="{FF2B5EF4-FFF2-40B4-BE49-F238E27FC236}">
                            <a16:creationId xmlns:a16="http://schemas.microsoft.com/office/drawing/2014/main" id="{156671F9-7C49-796A-E283-BE4F03A7340F}"/>
                          </a:ext>
                        </a:extLst>
                      </p:cNvPr>
                      <p:cNvCxnSpPr/>
                      <p:nvPr/>
                    </p:nvCxnSpPr>
                    <p:spPr>
                      <a:xfrm>
                        <a:off x="5068966" y="4834553"/>
                        <a:ext cx="0" cy="27432"/>
                      </a:xfrm>
                      <a:prstGeom prst="line">
                        <a:avLst/>
                      </a:prstGeom>
                      <a:noFill/>
                      <a:ln w="9525" cap="flat" cmpd="sng" algn="ctr">
                        <a:solidFill>
                          <a:sysClr val="windowText" lastClr="000000"/>
                        </a:solidFill>
                        <a:prstDash val="solid"/>
                        <a:miter lim="800000"/>
                      </a:ln>
                      <a:effectLst/>
                    </p:spPr>
                  </p:cxnSp>
                </p:grpSp>
              </p:grpSp>
            </p:grpSp>
          </p:grpSp>
          <p:grpSp>
            <p:nvGrpSpPr>
              <p:cNvPr id="12" name="Group 11">
                <a:extLst>
                  <a:ext uri="{FF2B5EF4-FFF2-40B4-BE49-F238E27FC236}">
                    <a16:creationId xmlns:a16="http://schemas.microsoft.com/office/drawing/2014/main" id="{68BD21D2-8C4E-4D7A-F862-9F2C581A65EA}"/>
                  </a:ext>
                </a:extLst>
              </p:cNvPr>
              <p:cNvGrpSpPr/>
              <p:nvPr/>
            </p:nvGrpSpPr>
            <p:grpSpPr>
              <a:xfrm>
                <a:off x="3205749" y="4008926"/>
                <a:ext cx="2462966" cy="1144749"/>
                <a:chOff x="3524315" y="2835244"/>
                <a:chExt cx="1938656" cy="901058"/>
              </a:xfrm>
            </p:grpSpPr>
            <p:grpSp>
              <p:nvGrpSpPr>
                <p:cNvPr id="21" name="Group 20">
                  <a:extLst>
                    <a:ext uri="{FF2B5EF4-FFF2-40B4-BE49-F238E27FC236}">
                      <a16:creationId xmlns:a16="http://schemas.microsoft.com/office/drawing/2014/main" id="{67F55EDB-A1AA-CE57-CA1A-1B31D87BF1EE}"/>
                    </a:ext>
                  </a:extLst>
                </p:cNvPr>
                <p:cNvGrpSpPr/>
                <p:nvPr/>
              </p:nvGrpSpPr>
              <p:grpSpPr>
                <a:xfrm>
                  <a:off x="3524315" y="2838779"/>
                  <a:ext cx="1008032" cy="896834"/>
                  <a:chOff x="2444527" y="6391190"/>
                  <a:chExt cx="777261" cy="691520"/>
                </a:xfrm>
              </p:grpSpPr>
              <p:sp>
                <p:nvSpPr>
                  <p:cNvPr id="37" name="Parallelogram 123">
                    <a:extLst>
                      <a:ext uri="{FF2B5EF4-FFF2-40B4-BE49-F238E27FC236}">
                        <a16:creationId xmlns:a16="http://schemas.microsoft.com/office/drawing/2014/main" id="{64148A78-2698-26F3-AB5C-DF273CA81745}"/>
                      </a:ext>
                    </a:extLst>
                  </p:cNvPr>
                  <p:cNvSpPr/>
                  <p:nvPr/>
                </p:nvSpPr>
                <p:spPr>
                  <a:xfrm rot="608511">
                    <a:off x="2998659" y="6391190"/>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38" name="Parallelogram 123">
                    <a:extLst>
                      <a:ext uri="{FF2B5EF4-FFF2-40B4-BE49-F238E27FC236}">
                        <a16:creationId xmlns:a16="http://schemas.microsoft.com/office/drawing/2014/main" id="{D6702C2D-F4E4-F328-7A52-4A7CB314DEBF}"/>
                      </a:ext>
                    </a:extLst>
                  </p:cNvPr>
                  <p:cNvSpPr/>
                  <p:nvPr/>
                </p:nvSpPr>
                <p:spPr>
                  <a:xfrm rot="608511">
                    <a:off x="2831021" y="655591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39" name="Parallelogram 123">
                    <a:extLst>
                      <a:ext uri="{FF2B5EF4-FFF2-40B4-BE49-F238E27FC236}">
                        <a16:creationId xmlns:a16="http://schemas.microsoft.com/office/drawing/2014/main" id="{94F7FA42-9B52-DE1C-082C-2F39835D9A6F}"/>
                      </a:ext>
                    </a:extLst>
                  </p:cNvPr>
                  <p:cNvSpPr/>
                  <p:nvPr/>
                </p:nvSpPr>
                <p:spPr>
                  <a:xfrm rot="608511">
                    <a:off x="2644157" y="6734984"/>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40" name="Parallelogram 123">
                    <a:extLst>
                      <a:ext uri="{FF2B5EF4-FFF2-40B4-BE49-F238E27FC236}">
                        <a16:creationId xmlns:a16="http://schemas.microsoft.com/office/drawing/2014/main" id="{3601A900-CF39-70BD-36D1-8D552C042F28}"/>
                      </a:ext>
                    </a:extLst>
                  </p:cNvPr>
                  <p:cNvSpPr/>
                  <p:nvPr/>
                </p:nvSpPr>
                <p:spPr>
                  <a:xfrm rot="608511">
                    <a:off x="2444527" y="693573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grpSp>
            <p:grpSp>
              <p:nvGrpSpPr>
                <p:cNvPr id="22" name="Group 21">
                  <a:extLst>
                    <a:ext uri="{FF2B5EF4-FFF2-40B4-BE49-F238E27FC236}">
                      <a16:creationId xmlns:a16="http://schemas.microsoft.com/office/drawing/2014/main" id="{13FDEEC8-7033-F930-D978-B72333860952}"/>
                    </a:ext>
                  </a:extLst>
                </p:cNvPr>
                <p:cNvGrpSpPr/>
                <p:nvPr/>
              </p:nvGrpSpPr>
              <p:grpSpPr>
                <a:xfrm>
                  <a:off x="3819577" y="2839468"/>
                  <a:ext cx="1008032" cy="896834"/>
                  <a:chOff x="2444527" y="6391190"/>
                  <a:chExt cx="777261" cy="691520"/>
                </a:xfrm>
              </p:grpSpPr>
              <p:sp>
                <p:nvSpPr>
                  <p:cNvPr id="33" name="Parallelogram 123">
                    <a:extLst>
                      <a:ext uri="{FF2B5EF4-FFF2-40B4-BE49-F238E27FC236}">
                        <a16:creationId xmlns:a16="http://schemas.microsoft.com/office/drawing/2014/main" id="{8CECCFF0-D3F0-AB1D-B605-599FC8ABD0E8}"/>
                      </a:ext>
                    </a:extLst>
                  </p:cNvPr>
                  <p:cNvSpPr/>
                  <p:nvPr/>
                </p:nvSpPr>
                <p:spPr>
                  <a:xfrm rot="608511">
                    <a:off x="2998659" y="6391190"/>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34" name="Parallelogram 123">
                    <a:extLst>
                      <a:ext uri="{FF2B5EF4-FFF2-40B4-BE49-F238E27FC236}">
                        <a16:creationId xmlns:a16="http://schemas.microsoft.com/office/drawing/2014/main" id="{EC6A7D7B-AB33-4163-1297-C7958C5FB5AF}"/>
                      </a:ext>
                    </a:extLst>
                  </p:cNvPr>
                  <p:cNvSpPr/>
                  <p:nvPr/>
                </p:nvSpPr>
                <p:spPr>
                  <a:xfrm rot="608511">
                    <a:off x="2831021" y="655591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35" name="Parallelogram 123">
                    <a:extLst>
                      <a:ext uri="{FF2B5EF4-FFF2-40B4-BE49-F238E27FC236}">
                        <a16:creationId xmlns:a16="http://schemas.microsoft.com/office/drawing/2014/main" id="{91C6F280-A98D-A0A1-E0BF-BB3A676AE58E}"/>
                      </a:ext>
                    </a:extLst>
                  </p:cNvPr>
                  <p:cNvSpPr/>
                  <p:nvPr/>
                </p:nvSpPr>
                <p:spPr>
                  <a:xfrm rot="608511">
                    <a:off x="2644157" y="6734984"/>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36" name="Parallelogram 123">
                    <a:extLst>
                      <a:ext uri="{FF2B5EF4-FFF2-40B4-BE49-F238E27FC236}">
                        <a16:creationId xmlns:a16="http://schemas.microsoft.com/office/drawing/2014/main" id="{0EA8D47D-258E-76A2-F144-8015DBD04EF4}"/>
                      </a:ext>
                    </a:extLst>
                  </p:cNvPr>
                  <p:cNvSpPr/>
                  <p:nvPr/>
                </p:nvSpPr>
                <p:spPr>
                  <a:xfrm rot="608511">
                    <a:off x="2444527" y="693573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grpSp>
            <p:grpSp>
              <p:nvGrpSpPr>
                <p:cNvPr id="23" name="Group 22">
                  <a:extLst>
                    <a:ext uri="{FF2B5EF4-FFF2-40B4-BE49-F238E27FC236}">
                      <a16:creationId xmlns:a16="http://schemas.microsoft.com/office/drawing/2014/main" id="{19D1D0F4-EF8C-ED76-22F4-81AEB78E457F}"/>
                    </a:ext>
                  </a:extLst>
                </p:cNvPr>
                <p:cNvGrpSpPr/>
                <p:nvPr/>
              </p:nvGrpSpPr>
              <p:grpSpPr>
                <a:xfrm>
                  <a:off x="4145460" y="2835244"/>
                  <a:ext cx="1008032" cy="896834"/>
                  <a:chOff x="2444527" y="6391190"/>
                  <a:chExt cx="777261" cy="691520"/>
                </a:xfrm>
              </p:grpSpPr>
              <p:sp>
                <p:nvSpPr>
                  <p:cNvPr id="29" name="Parallelogram 123">
                    <a:extLst>
                      <a:ext uri="{FF2B5EF4-FFF2-40B4-BE49-F238E27FC236}">
                        <a16:creationId xmlns:a16="http://schemas.microsoft.com/office/drawing/2014/main" id="{FBE15BC3-F060-35A1-F439-E9C5B4ACB930}"/>
                      </a:ext>
                    </a:extLst>
                  </p:cNvPr>
                  <p:cNvSpPr/>
                  <p:nvPr/>
                </p:nvSpPr>
                <p:spPr>
                  <a:xfrm rot="608511">
                    <a:off x="2998659" y="6391190"/>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30" name="Parallelogram 123">
                    <a:extLst>
                      <a:ext uri="{FF2B5EF4-FFF2-40B4-BE49-F238E27FC236}">
                        <a16:creationId xmlns:a16="http://schemas.microsoft.com/office/drawing/2014/main" id="{42F253A0-274D-F630-4AE7-C688A94F08F4}"/>
                      </a:ext>
                    </a:extLst>
                  </p:cNvPr>
                  <p:cNvSpPr/>
                  <p:nvPr/>
                </p:nvSpPr>
                <p:spPr>
                  <a:xfrm rot="608511">
                    <a:off x="2831021" y="655591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31" name="Parallelogram 123">
                    <a:extLst>
                      <a:ext uri="{FF2B5EF4-FFF2-40B4-BE49-F238E27FC236}">
                        <a16:creationId xmlns:a16="http://schemas.microsoft.com/office/drawing/2014/main" id="{CEB379A5-5B4C-3B0E-861E-DE651D24CD97}"/>
                      </a:ext>
                    </a:extLst>
                  </p:cNvPr>
                  <p:cNvSpPr/>
                  <p:nvPr/>
                </p:nvSpPr>
                <p:spPr>
                  <a:xfrm rot="608511">
                    <a:off x="2644157" y="6734984"/>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32" name="Parallelogram 123">
                    <a:extLst>
                      <a:ext uri="{FF2B5EF4-FFF2-40B4-BE49-F238E27FC236}">
                        <a16:creationId xmlns:a16="http://schemas.microsoft.com/office/drawing/2014/main" id="{44ACC763-6549-5549-2F5C-9A481CCD67FB}"/>
                      </a:ext>
                    </a:extLst>
                  </p:cNvPr>
                  <p:cNvSpPr/>
                  <p:nvPr/>
                </p:nvSpPr>
                <p:spPr>
                  <a:xfrm rot="608511">
                    <a:off x="2444527" y="693573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grpSp>
            <p:grpSp>
              <p:nvGrpSpPr>
                <p:cNvPr id="24" name="Group 23">
                  <a:extLst>
                    <a:ext uri="{FF2B5EF4-FFF2-40B4-BE49-F238E27FC236}">
                      <a16:creationId xmlns:a16="http://schemas.microsoft.com/office/drawing/2014/main" id="{28321F72-B324-BC85-0319-B71EFF61CF83}"/>
                    </a:ext>
                  </a:extLst>
                </p:cNvPr>
                <p:cNvGrpSpPr/>
                <p:nvPr/>
              </p:nvGrpSpPr>
              <p:grpSpPr>
                <a:xfrm>
                  <a:off x="4454939" y="2835408"/>
                  <a:ext cx="1008032" cy="896834"/>
                  <a:chOff x="2444527" y="6391190"/>
                  <a:chExt cx="777261" cy="691520"/>
                </a:xfrm>
              </p:grpSpPr>
              <p:sp>
                <p:nvSpPr>
                  <p:cNvPr id="25" name="Parallelogram 123">
                    <a:extLst>
                      <a:ext uri="{FF2B5EF4-FFF2-40B4-BE49-F238E27FC236}">
                        <a16:creationId xmlns:a16="http://schemas.microsoft.com/office/drawing/2014/main" id="{5EBEE730-91C7-DF95-791B-EDA128766A50}"/>
                      </a:ext>
                    </a:extLst>
                  </p:cNvPr>
                  <p:cNvSpPr/>
                  <p:nvPr/>
                </p:nvSpPr>
                <p:spPr>
                  <a:xfrm rot="608511">
                    <a:off x="2998659" y="6391190"/>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26" name="Parallelogram 123">
                    <a:extLst>
                      <a:ext uri="{FF2B5EF4-FFF2-40B4-BE49-F238E27FC236}">
                        <a16:creationId xmlns:a16="http://schemas.microsoft.com/office/drawing/2014/main" id="{16E24EF8-3E67-E563-82D5-673BD8D6ABBA}"/>
                      </a:ext>
                    </a:extLst>
                  </p:cNvPr>
                  <p:cNvSpPr/>
                  <p:nvPr/>
                </p:nvSpPr>
                <p:spPr>
                  <a:xfrm rot="608511">
                    <a:off x="2831021" y="655591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27" name="Parallelogram 123">
                    <a:extLst>
                      <a:ext uri="{FF2B5EF4-FFF2-40B4-BE49-F238E27FC236}">
                        <a16:creationId xmlns:a16="http://schemas.microsoft.com/office/drawing/2014/main" id="{6A5EFD57-E253-232F-C15F-3600AA907750}"/>
                      </a:ext>
                    </a:extLst>
                  </p:cNvPr>
                  <p:cNvSpPr/>
                  <p:nvPr/>
                </p:nvSpPr>
                <p:spPr>
                  <a:xfrm rot="608511">
                    <a:off x="2655174" y="6734984"/>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sp>
                <p:nvSpPr>
                  <p:cNvPr id="28" name="Parallelogram 123">
                    <a:extLst>
                      <a:ext uri="{FF2B5EF4-FFF2-40B4-BE49-F238E27FC236}">
                        <a16:creationId xmlns:a16="http://schemas.microsoft.com/office/drawing/2014/main" id="{2BBB8AF1-970E-C2EF-7A71-648DC0236D19}"/>
                      </a:ext>
                    </a:extLst>
                  </p:cNvPr>
                  <p:cNvSpPr/>
                  <p:nvPr/>
                </p:nvSpPr>
                <p:spPr>
                  <a:xfrm rot="608511">
                    <a:off x="2444527" y="6935737"/>
                    <a:ext cx="223129" cy="146973"/>
                  </a:xfrm>
                  <a:custGeom>
                    <a:avLst/>
                    <a:gdLst>
                      <a:gd name="connsiteX0" fmla="*/ 0 w 228232"/>
                      <a:gd name="connsiteY0" fmla="*/ 120507 h 120507"/>
                      <a:gd name="connsiteX1" fmla="*/ 91249 w 228232"/>
                      <a:gd name="connsiteY1" fmla="*/ 0 h 120507"/>
                      <a:gd name="connsiteX2" fmla="*/ 228232 w 228232"/>
                      <a:gd name="connsiteY2" fmla="*/ 0 h 120507"/>
                      <a:gd name="connsiteX3" fmla="*/ 136983 w 228232"/>
                      <a:gd name="connsiteY3" fmla="*/ 120507 h 120507"/>
                      <a:gd name="connsiteX4" fmla="*/ 0 w 228232"/>
                      <a:gd name="connsiteY4" fmla="*/ 120507 h 120507"/>
                      <a:gd name="connsiteX0" fmla="*/ 0 w 243630"/>
                      <a:gd name="connsiteY0" fmla="*/ 142614 h 142614"/>
                      <a:gd name="connsiteX1" fmla="*/ 91249 w 243630"/>
                      <a:gd name="connsiteY1" fmla="*/ 22107 h 142614"/>
                      <a:gd name="connsiteX2" fmla="*/ 243630 w 243630"/>
                      <a:gd name="connsiteY2" fmla="*/ 0 h 142614"/>
                      <a:gd name="connsiteX3" fmla="*/ 136983 w 243630"/>
                      <a:gd name="connsiteY3" fmla="*/ 142614 h 142614"/>
                      <a:gd name="connsiteX4" fmla="*/ 0 w 243630"/>
                      <a:gd name="connsiteY4" fmla="*/ 142614 h 142614"/>
                      <a:gd name="connsiteX0" fmla="*/ 0 w 256792"/>
                      <a:gd name="connsiteY0" fmla="*/ 177222 h 177222"/>
                      <a:gd name="connsiteX1" fmla="*/ 104411 w 256792"/>
                      <a:gd name="connsiteY1" fmla="*/ 22107 h 177222"/>
                      <a:gd name="connsiteX2" fmla="*/ 256792 w 256792"/>
                      <a:gd name="connsiteY2" fmla="*/ 0 h 177222"/>
                      <a:gd name="connsiteX3" fmla="*/ 150145 w 256792"/>
                      <a:gd name="connsiteY3" fmla="*/ 142614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52941 w 256792"/>
                      <a:gd name="connsiteY3" fmla="*/ 158241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8539 w 256792"/>
                      <a:gd name="connsiteY3" fmla="*/ 15497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6534 w 256792"/>
                      <a:gd name="connsiteY3" fmla="*/ 143020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5471 w 256792"/>
                      <a:gd name="connsiteY3" fmla="*/ 159668 h 177222"/>
                      <a:gd name="connsiteX4" fmla="*/ 0 w 256792"/>
                      <a:gd name="connsiteY4" fmla="*/ 177222 h 177222"/>
                      <a:gd name="connsiteX0" fmla="*/ 0 w 256792"/>
                      <a:gd name="connsiteY0" fmla="*/ 177222 h 177222"/>
                      <a:gd name="connsiteX1" fmla="*/ 104411 w 256792"/>
                      <a:gd name="connsiteY1" fmla="*/ 22107 h 177222"/>
                      <a:gd name="connsiteX2" fmla="*/ 256792 w 256792"/>
                      <a:gd name="connsiteY2" fmla="*/ 0 h 177222"/>
                      <a:gd name="connsiteX3" fmla="*/ 147202 w 256792"/>
                      <a:gd name="connsiteY3" fmla="*/ 147005 h 177222"/>
                      <a:gd name="connsiteX4" fmla="*/ 0 w 256792"/>
                      <a:gd name="connsiteY4" fmla="*/ 177222 h 177222"/>
                      <a:gd name="connsiteX0" fmla="*/ 0 w 266661"/>
                      <a:gd name="connsiteY0" fmla="*/ 187327 h 187327"/>
                      <a:gd name="connsiteX1" fmla="*/ 104411 w 266661"/>
                      <a:gd name="connsiteY1" fmla="*/ 32212 h 187327"/>
                      <a:gd name="connsiteX2" fmla="*/ 266661 w 266661"/>
                      <a:gd name="connsiteY2" fmla="*/ 0 h 187327"/>
                      <a:gd name="connsiteX3" fmla="*/ 147202 w 266661"/>
                      <a:gd name="connsiteY3" fmla="*/ 157110 h 187327"/>
                      <a:gd name="connsiteX4" fmla="*/ 0 w 266661"/>
                      <a:gd name="connsiteY4" fmla="*/ 187327 h 187327"/>
                      <a:gd name="connsiteX0" fmla="*/ 0 w 266661"/>
                      <a:gd name="connsiteY0" fmla="*/ 187327 h 187327"/>
                      <a:gd name="connsiteX1" fmla="*/ 104411 w 266661"/>
                      <a:gd name="connsiteY1" fmla="*/ 32212 h 187327"/>
                      <a:gd name="connsiteX2" fmla="*/ 266661 w 266661"/>
                      <a:gd name="connsiteY2" fmla="*/ 0 h 187327"/>
                      <a:gd name="connsiteX3" fmla="*/ 159076 w 266661"/>
                      <a:gd name="connsiteY3" fmla="*/ 158955 h 187327"/>
                      <a:gd name="connsiteX4" fmla="*/ 0 w 266661"/>
                      <a:gd name="connsiteY4" fmla="*/ 187327 h 18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61" h="187327">
                        <a:moveTo>
                          <a:pt x="0" y="187327"/>
                        </a:moveTo>
                        <a:lnTo>
                          <a:pt x="104411" y="32212"/>
                        </a:lnTo>
                        <a:lnTo>
                          <a:pt x="266661" y="0"/>
                        </a:lnTo>
                        <a:lnTo>
                          <a:pt x="159076" y="158955"/>
                        </a:lnTo>
                        <a:lnTo>
                          <a:pt x="0" y="187327"/>
                        </a:lnTo>
                        <a:close/>
                      </a:path>
                    </a:pathLst>
                  </a:custGeom>
                  <a:solidFill>
                    <a:srgbClr val="70AD47">
                      <a:lumMod val="20000"/>
                      <a:lumOff val="80000"/>
                    </a:srgbClr>
                  </a:solidFill>
                  <a:ln w="952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venir Next" panose="020B0503020202020204" pitchFamily="34" charset="0"/>
                      <a:ea typeface="+mn-ea"/>
                      <a:cs typeface="+mn-cs"/>
                    </a:endParaRPr>
                  </a:p>
                </p:txBody>
              </p:sp>
            </p:grpSp>
          </p:grpSp>
          <p:sp>
            <p:nvSpPr>
              <p:cNvPr id="13" name="Rectangle 12">
                <a:extLst>
                  <a:ext uri="{FF2B5EF4-FFF2-40B4-BE49-F238E27FC236}">
                    <a16:creationId xmlns:a16="http://schemas.microsoft.com/office/drawing/2014/main" id="{36D85E3C-2292-9CA1-871B-720FBADC7C3A}"/>
                  </a:ext>
                </a:extLst>
              </p:cNvPr>
              <p:cNvSpPr/>
              <p:nvPr/>
            </p:nvSpPr>
            <p:spPr>
              <a:xfrm>
                <a:off x="416994" y="4313357"/>
                <a:ext cx="2289191" cy="1317205"/>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a typeface="+mn-ea"/>
                  <a:cs typeface="+mn-cs"/>
                </a:endParaRPr>
              </a:p>
            </p:txBody>
          </p:sp>
          <p:grpSp>
            <p:nvGrpSpPr>
              <p:cNvPr id="14" name="Group 13">
                <a:extLst>
                  <a:ext uri="{FF2B5EF4-FFF2-40B4-BE49-F238E27FC236}">
                    <a16:creationId xmlns:a16="http://schemas.microsoft.com/office/drawing/2014/main" id="{B7A8FDE9-0F48-2DBF-981B-737416B5CBC5}"/>
                  </a:ext>
                </a:extLst>
              </p:cNvPr>
              <p:cNvGrpSpPr/>
              <p:nvPr/>
            </p:nvGrpSpPr>
            <p:grpSpPr>
              <a:xfrm>
                <a:off x="416994" y="4019775"/>
                <a:ext cx="2289191" cy="1508415"/>
                <a:chOff x="1053260" y="2822902"/>
                <a:chExt cx="1988169" cy="1508415"/>
              </a:xfrm>
            </p:grpSpPr>
            <p:sp>
              <p:nvSpPr>
                <p:cNvPr id="17" name="Rectangle 16">
                  <a:extLst>
                    <a:ext uri="{FF2B5EF4-FFF2-40B4-BE49-F238E27FC236}">
                      <a16:creationId xmlns:a16="http://schemas.microsoft.com/office/drawing/2014/main" id="{EFE6FCE9-25B3-B259-BC19-8BD60F9F37D6}"/>
                    </a:ext>
                  </a:extLst>
                </p:cNvPr>
                <p:cNvSpPr/>
                <p:nvPr/>
              </p:nvSpPr>
              <p:spPr>
                <a:xfrm rot="5400000">
                  <a:off x="1763347" y="2589824"/>
                  <a:ext cx="560100" cy="1801314"/>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Vault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Controller</a:t>
                  </a:r>
                </a:p>
              </p:txBody>
            </p:sp>
            <p:sp>
              <p:nvSpPr>
                <p:cNvPr id="18" name="Rectangle 17">
                  <a:extLst>
                    <a:ext uri="{FF2B5EF4-FFF2-40B4-BE49-F238E27FC236}">
                      <a16:creationId xmlns:a16="http://schemas.microsoft.com/office/drawing/2014/main" id="{3DE2221D-E619-B39B-CC81-4B915A060594}"/>
                    </a:ext>
                  </a:extLst>
                </p:cNvPr>
                <p:cNvSpPr/>
                <p:nvPr/>
              </p:nvSpPr>
              <p:spPr>
                <a:xfrm rot="5400000">
                  <a:off x="1248188" y="3766797"/>
                  <a:ext cx="462580" cy="666459"/>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PHY</a:t>
                  </a:r>
                </a:p>
              </p:txBody>
            </p:sp>
            <p:sp>
              <p:nvSpPr>
                <p:cNvPr id="19" name="Rectangle 18">
                  <a:extLst>
                    <a:ext uri="{FF2B5EF4-FFF2-40B4-BE49-F238E27FC236}">
                      <a16:creationId xmlns:a16="http://schemas.microsoft.com/office/drawing/2014/main" id="{4E4B8DA4-73F6-23AC-7D37-B58D440C3035}"/>
                    </a:ext>
                  </a:extLst>
                </p:cNvPr>
                <p:cNvSpPr/>
                <p:nvPr/>
              </p:nvSpPr>
              <p:spPr>
                <a:xfrm>
                  <a:off x="1947963" y="3868225"/>
                  <a:ext cx="988989" cy="462581"/>
                </a:xfrm>
                <a:prstGeom prst="rect">
                  <a:avLst/>
                </a:prstGeom>
                <a:solidFill>
                  <a:schemeClr val="accent2">
                    <a:lumMod val="20000"/>
                    <a:lumOff val="80000"/>
                  </a:scheme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E16161"/>
                      </a:solidFill>
                      <a:effectLst/>
                      <a:uLnTx/>
                      <a:uFillTx/>
                      <a:latin typeface="Avenir Next" panose="020B0503020202020204" pitchFamily="34" charset="0"/>
                      <a:ea typeface="+mn-ea"/>
                      <a:cs typeface="Arial" panose="020B0604020202020204" pitchFamily="34" charset="0"/>
                    </a:rPr>
                    <a:t>Processing-Near-Vault</a:t>
                  </a:r>
                </a:p>
              </p:txBody>
            </p:sp>
            <p:sp>
              <p:nvSpPr>
                <p:cNvPr id="20" name="Rectangle 19">
                  <a:extLst>
                    <a:ext uri="{FF2B5EF4-FFF2-40B4-BE49-F238E27FC236}">
                      <a16:creationId xmlns:a16="http://schemas.microsoft.com/office/drawing/2014/main" id="{325CA127-B522-9490-D11E-55ECDC18FD34}"/>
                    </a:ext>
                  </a:extLst>
                </p:cNvPr>
                <p:cNvSpPr/>
                <p:nvPr/>
              </p:nvSpPr>
              <p:spPr>
                <a:xfrm>
                  <a:off x="1053260" y="2822902"/>
                  <a:ext cx="1988169" cy="253792"/>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venir Next" panose="020B0503020202020204" pitchFamily="34" charset="0"/>
                      <a:ea typeface="+mn-ea"/>
                      <a:cs typeface="Arial" panose="020B0604020202020204" pitchFamily="34" charset="0"/>
                    </a:rPr>
                    <a:t>DRAM Vault</a:t>
                  </a:r>
                </a:p>
              </p:txBody>
            </p:sp>
          </p:grpSp>
          <p:cxnSp>
            <p:nvCxnSpPr>
              <p:cNvPr id="15" name="Straight Connector 14">
                <a:extLst>
                  <a:ext uri="{FF2B5EF4-FFF2-40B4-BE49-F238E27FC236}">
                    <a16:creationId xmlns:a16="http://schemas.microsoft.com/office/drawing/2014/main" id="{AC0D6C40-DFFD-B113-ED53-03458D28C230}"/>
                  </a:ext>
                </a:extLst>
              </p:cNvPr>
              <p:cNvCxnSpPr>
                <a:cxnSpLocks/>
              </p:cNvCxnSpPr>
              <p:nvPr/>
            </p:nvCxnSpPr>
            <p:spPr>
              <a:xfrm flipH="1" flipV="1">
                <a:off x="5510825" y="4228779"/>
                <a:ext cx="860576" cy="2088626"/>
              </a:xfrm>
              <a:prstGeom prst="line">
                <a:avLst/>
              </a:prstGeom>
              <a:noFill/>
              <a:ln w="9525" cap="flat" cmpd="sng" algn="ctr">
                <a:solidFill>
                  <a:sysClr val="windowText" lastClr="000000"/>
                </a:solidFill>
                <a:prstDash val="dash"/>
                <a:miter lim="800000"/>
              </a:ln>
              <a:effectLst/>
            </p:spPr>
          </p:cxnSp>
          <p:cxnSp>
            <p:nvCxnSpPr>
              <p:cNvPr id="16" name="Straight Connector 15">
                <a:extLst>
                  <a:ext uri="{FF2B5EF4-FFF2-40B4-BE49-F238E27FC236}">
                    <a16:creationId xmlns:a16="http://schemas.microsoft.com/office/drawing/2014/main" id="{470CF9C2-B37E-0934-0487-BAA32C8693A0}"/>
                  </a:ext>
                </a:extLst>
              </p:cNvPr>
              <p:cNvCxnSpPr>
                <a:cxnSpLocks/>
              </p:cNvCxnSpPr>
              <p:nvPr/>
            </p:nvCxnSpPr>
            <p:spPr>
              <a:xfrm flipH="1">
                <a:off x="5650745" y="3837207"/>
                <a:ext cx="682204" cy="198946"/>
              </a:xfrm>
              <a:prstGeom prst="line">
                <a:avLst/>
              </a:prstGeom>
              <a:noFill/>
              <a:ln w="9525" cap="flat" cmpd="sng" algn="ctr">
                <a:solidFill>
                  <a:sysClr val="windowText" lastClr="000000"/>
                </a:solidFill>
                <a:prstDash val="dash"/>
                <a:miter lim="800000"/>
              </a:ln>
              <a:effectLst/>
            </p:spPr>
          </p:cxnSp>
        </p:grpSp>
      </p:grpSp>
      <p:sp>
        <p:nvSpPr>
          <p:cNvPr id="141" name="Rectangle 140">
            <a:extLst>
              <a:ext uri="{FF2B5EF4-FFF2-40B4-BE49-F238E27FC236}">
                <a16:creationId xmlns:a16="http://schemas.microsoft.com/office/drawing/2014/main" id="{2246A472-210E-CEAC-295A-C13F92DC8622}"/>
              </a:ext>
            </a:extLst>
          </p:cNvPr>
          <p:cNvSpPr/>
          <p:nvPr/>
        </p:nvSpPr>
        <p:spPr>
          <a:xfrm>
            <a:off x="92148" y="1271437"/>
            <a:ext cx="8987622" cy="461665"/>
          </a:xfrm>
          <a:prstGeom prst="rect">
            <a:avLst/>
          </a:prstGeom>
          <a:noFill/>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venir Next" panose="020B0503020202020204" pitchFamily="34" charset="0"/>
                <a:ea typeface="+mn-ea"/>
                <a:cs typeface="Gill Sans MT"/>
              </a:rPr>
              <a:t>Two main approaches for Processing-in-Memory:</a:t>
            </a:r>
          </a:p>
        </p:txBody>
      </p:sp>
      <p:grpSp>
        <p:nvGrpSpPr>
          <p:cNvPr id="142" name="Group 141">
            <a:extLst>
              <a:ext uri="{FF2B5EF4-FFF2-40B4-BE49-F238E27FC236}">
                <a16:creationId xmlns:a16="http://schemas.microsoft.com/office/drawing/2014/main" id="{CA861C42-B756-6464-B41B-453233FC275B}"/>
              </a:ext>
            </a:extLst>
          </p:cNvPr>
          <p:cNvGrpSpPr/>
          <p:nvPr/>
        </p:nvGrpSpPr>
        <p:grpSpPr>
          <a:xfrm>
            <a:off x="169011" y="1667303"/>
            <a:ext cx="9448800" cy="874934"/>
            <a:chOff x="568179" y="3421559"/>
            <a:chExt cx="8407213" cy="883480"/>
          </a:xfrm>
        </p:grpSpPr>
        <p:sp>
          <p:nvSpPr>
            <p:cNvPr id="143" name="TextBox 142">
              <a:extLst>
                <a:ext uri="{FF2B5EF4-FFF2-40B4-BE49-F238E27FC236}">
                  <a16:creationId xmlns:a16="http://schemas.microsoft.com/office/drawing/2014/main" id="{1691201B-09D1-ACFB-AE9A-44C6E956EC16}"/>
                </a:ext>
              </a:extLst>
            </p:cNvPr>
            <p:cNvSpPr txBox="1"/>
            <p:nvPr/>
          </p:nvSpPr>
          <p:spPr>
            <a:xfrm>
              <a:off x="568179" y="3421559"/>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ea typeface="+mn-ea"/>
                  <a:cs typeface="Gill Sans MT"/>
                </a:rPr>
                <a:t>1</a:t>
              </a:r>
            </a:p>
          </p:txBody>
        </p:sp>
        <p:sp>
          <p:nvSpPr>
            <p:cNvPr id="144" name="TextBox 143">
              <a:extLst>
                <a:ext uri="{FF2B5EF4-FFF2-40B4-BE49-F238E27FC236}">
                  <a16:creationId xmlns:a16="http://schemas.microsoft.com/office/drawing/2014/main" id="{B120920D-6FD2-C5BC-6413-DBE726B90E98}"/>
                </a:ext>
              </a:extLst>
            </p:cNvPr>
            <p:cNvSpPr txBox="1"/>
            <p:nvPr/>
          </p:nvSpPr>
          <p:spPr>
            <a:xfrm>
              <a:off x="974390" y="3528082"/>
              <a:ext cx="8001002" cy="7769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E16161"/>
                  </a:solidFill>
                  <a:effectLst/>
                  <a:uLnTx/>
                  <a:uFillTx/>
                  <a:latin typeface="Avenir Next" panose="020B0503020202020204" pitchFamily="34" charset="0"/>
                  <a:ea typeface="+mn-ea"/>
                  <a:cs typeface="Gill Sans MT"/>
                </a:rPr>
                <a:t>Processing-</a:t>
              </a:r>
              <a:r>
                <a:rPr kumimoji="0" lang="en-US" sz="2200" b="1" i="0" u="sng" strike="noStrike" kern="1200" cap="none" spc="0" normalizeH="0" baseline="0" noProof="0" dirty="0">
                  <a:ln>
                    <a:noFill/>
                  </a:ln>
                  <a:solidFill>
                    <a:srgbClr val="E16161"/>
                  </a:solidFill>
                  <a:effectLst/>
                  <a:uLnTx/>
                  <a:uFillTx/>
                  <a:latin typeface="Avenir Next" panose="020B0503020202020204" pitchFamily="34" charset="0"/>
                  <a:ea typeface="+mn-ea"/>
                  <a:cs typeface="Gill Sans MT"/>
                </a:rPr>
                <a:t>Near</a:t>
              </a:r>
              <a:r>
                <a:rPr kumimoji="0" lang="en-US" sz="2200" b="1" i="0" u="none" strike="noStrike" kern="1200" cap="none" spc="0" normalizeH="0" baseline="0" noProof="0" dirty="0">
                  <a:ln>
                    <a:noFill/>
                  </a:ln>
                  <a:solidFill>
                    <a:srgbClr val="E16161"/>
                  </a:solidFill>
                  <a:effectLst/>
                  <a:uLnTx/>
                  <a:uFillTx/>
                  <a:latin typeface="Avenir Next" panose="020B0503020202020204" pitchFamily="34" charset="0"/>
                  <a:ea typeface="+mn-ea"/>
                  <a:cs typeface="Gill Sans MT"/>
                </a:rPr>
                <a:t>-Memory</a:t>
              </a:r>
              <a:r>
                <a:rPr kumimoji="0" lang="en-US" sz="2200" b="0" i="0" u="none" strike="noStrike" kern="1200" cap="none" spc="0" normalizeH="0" baseline="0" noProof="0" dirty="0">
                  <a:ln>
                    <a:noFill/>
                  </a:ln>
                  <a:solidFill>
                    <a:srgbClr val="1F497D"/>
                  </a:solidFill>
                  <a:effectLst/>
                  <a:uLnTx/>
                  <a:uFillTx/>
                  <a:latin typeface="Avenir Next" panose="020B0503020202020204" pitchFamily="34" charset="0"/>
                  <a:ea typeface="+mn-ea"/>
                  <a:cs typeface="Gill Sans MT"/>
                </a:rPr>
                <a:t>: </a:t>
              </a:r>
              <a:r>
                <a:rPr kumimoji="0" lang="en-US" sz="22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Gill Sans MT"/>
                </a:rPr>
                <a:t>PIM</a:t>
              </a:r>
              <a:r>
                <a:rPr kumimoji="0" lang="en-US" sz="2200" b="0" i="0" u="none" strike="noStrike" kern="1200" cap="none" spc="0" normalizeH="0" baseline="0" noProof="0" dirty="0">
                  <a:ln>
                    <a:noFill/>
                  </a:ln>
                  <a:solidFill>
                    <a:srgbClr val="C00000"/>
                  </a:solidFill>
                  <a:effectLst/>
                  <a:uLnTx/>
                  <a:uFillTx/>
                  <a:latin typeface="Avenir Next" panose="020B0503020202020204" pitchFamily="34" charset="0"/>
                  <a:ea typeface="+mn-ea"/>
                  <a:cs typeface="Gill Sans MT"/>
                </a:rPr>
                <a:t> </a:t>
              </a:r>
              <a:r>
                <a:rPr kumimoji="0" lang="en-US" sz="2200" b="0" i="0" u="none" strike="noStrike" kern="1200" cap="none" spc="0" normalizeH="0" baseline="0" noProof="0" dirty="0">
                  <a:ln>
                    <a:noFill/>
                  </a:ln>
                  <a:solidFill>
                    <a:srgbClr val="E16161"/>
                  </a:solidFill>
                  <a:effectLst/>
                  <a:uLnTx/>
                  <a:uFillTx/>
                  <a:latin typeface="Avenir Next" panose="020B0503020202020204" pitchFamily="34" charset="0"/>
                  <a:ea typeface="+mn-ea"/>
                  <a:cs typeface="Gill Sans MT"/>
                </a:rPr>
                <a:t>logic is added</a:t>
              </a:r>
              <a:r>
                <a:rPr kumimoji="0" lang="en-US" sz="2200" b="0" i="0" u="none" strike="noStrike" kern="1200" cap="none" spc="0" normalizeH="0" baseline="0" noProof="0" dirty="0">
                  <a:ln>
                    <a:noFill/>
                  </a:ln>
                  <a:solidFill>
                    <a:srgbClr val="FF595E"/>
                  </a:solidFill>
                  <a:effectLst/>
                  <a:uLnTx/>
                  <a:uFillTx/>
                  <a:latin typeface="Avenir Next" panose="020B0503020202020204" pitchFamily="34" charset="0"/>
                  <a:ea typeface="+mn-ea"/>
                  <a:cs typeface="Gill Sans MT"/>
                </a:rPr>
                <a:t> </a:t>
              </a:r>
              <a:r>
                <a:rPr kumimoji="0" lang="en-US" sz="22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Gill Sans MT"/>
                </a:rPr>
                <a:t>to the </a:t>
              </a:r>
              <a:r>
                <a:rPr kumimoji="0" lang="en-US" sz="2200" b="0" i="0" u="none" strike="noStrike" kern="1200" cap="none" spc="0" normalizeH="0" baseline="0" noProof="0" dirty="0">
                  <a:ln>
                    <a:noFill/>
                  </a:ln>
                  <a:solidFill>
                    <a:srgbClr val="E16161"/>
                  </a:solidFill>
                  <a:effectLst/>
                  <a:uLnTx/>
                  <a:uFillTx/>
                  <a:latin typeface="Avenir Next" panose="020B0503020202020204" pitchFamily="34" charset="0"/>
                  <a:ea typeface="+mn-ea"/>
                  <a:cs typeface="Gill Sans MT"/>
                </a:rPr>
                <a:t>same die as memory</a:t>
              </a:r>
              <a:r>
                <a:rPr kumimoji="0" lang="en-US" sz="2200" b="0" i="0" u="none" strike="noStrike" kern="1200" cap="none" spc="0" normalizeH="0" baseline="0" noProof="0" dirty="0">
                  <a:ln>
                    <a:noFill/>
                  </a:ln>
                  <a:solidFill>
                    <a:srgbClr val="C00000"/>
                  </a:solidFill>
                  <a:effectLst/>
                  <a:uLnTx/>
                  <a:uFillTx/>
                  <a:latin typeface="Avenir Next" panose="020B0503020202020204" pitchFamily="34" charset="0"/>
                  <a:ea typeface="+mn-ea"/>
                  <a:cs typeface="Gill Sans MT"/>
                </a:rPr>
                <a:t> </a:t>
              </a:r>
              <a:r>
                <a:rPr kumimoji="0" lang="en-US" sz="22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Gill Sans MT"/>
                </a:rPr>
                <a:t>or to the </a:t>
              </a:r>
              <a:r>
                <a:rPr kumimoji="0" lang="en-US" sz="2200" b="0" i="0" u="none" strike="noStrike" kern="1200" cap="none" spc="0" normalizeH="0" baseline="0" noProof="0" dirty="0">
                  <a:ln>
                    <a:noFill/>
                  </a:ln>
                  <a:solidFill>
                    <a:srgbClr val="E16161"/>
                  </a:solidFill>
                  <a:effectLst/>
                  <a:uLnTx/>
                  <a:uFillTx/>
                  <a:latin typeface="Avenir Next" panose="020B0503020202020204" pitchFamily="34" charset="0"/>
                  <a:ea typeface="+mn-ea"/>
                  <a:cs typeface="Gill Sans MT"/>
                </a:rPr>
                <a:t>logic layer </a:t>
              </a:r>
              <a:r>
                <a:rPr kumimoji="0" lang="en-US" sz="22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Gill Sans MT"/>
                </a:rPr>
                <a:t>of 3D-stacked memory</a:t>
              </a:r>
            </a:p>
          </p:txBody>
        </p:sp>
      </p:grpSp>
      <p:grpSp>
        <p:nvGrpSpPr>
          <p:cNvPr id="145" name="Group 144">
            <a:extLst>
              <a:ext uri="{FF2B5EF4-FFF2-40B4-BE49-F238E27FC236}">
                <a16:creationId xmlns:a16="http://schemas.microsoft.com/office/drawing/2014/main" id="{D3F8991A-89D3-1EAE-A333-DB22CA481894}"/>
              </a:ext>
            </a:extLst>
          </p:cNvPr>
          <p:cNvGrpSpPr/>
          <p:nvPr/>
        </p:nvGrpSpPr>
        <p:grpSpPr>
          <a:xfrm>
            <a:off x="169011" y="2529949"/>
            <a:ext cx="9144000" cy="848609"/>
            <a:chOff x="406767" y="3421560"/>
            <a:chExt cx="8475011" cy="856896"/>
          </a:xfrm>
        </p:grpSpPr>
        <p:sp>
          <p:nvSpPr>
            <p:cNvPr id="146" name="TextBox 145">
              <a:extLst>
                <a:ext uri="{FF2B5EF4-FFF2-40B4-BE49-F238E27FC236}">
                  <a16:creationId xmlns:a16="http://schemas.microsoft.com/office/drawing/2014/main" id="{E6D8A42F-A19F-FC2C-2748-55631161CD29}"/>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ea typeface="+mn-ea"/>
                  <a:cs typeface="Gill Sans MT"/>
                </a:rPr>
                <a:t>2</a:t>
              </a:r>
            </a:p>
          </p:txBody>
        </p:sp>
        <p:sp>
          <p:nvSpPr>
            <p:cNvPr id="147" name="TextBox 146">
              <a:extLst>
                <a:ext uri="{FF2B5EF4-FFF2-40B4-BE49-F238E27FC236}">
                  <a16:creationId xmlns:a16="http://schemas.microsoft.com/office/drawing/2014/main" id="{6E987BB1-B568-485D-558D-86BC9451A2BF}"/>
                </a:ext>
              </a:extLst>
            </p:cNvPr>
            <p:cNvSpPr txBox="1"/>
            <p:nvPr/>
          </p:nvSpPr>
          <p:spPr>
            <a:xfrm>
              <a:off x="880776" y="3501501"/>
              <a:ext cx="8001002" cy="7769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694C93"/>
                  </a:solidFill>
                  <a:effectLst/>
                  <a:uLnTx/>
                  <a:uFillTx/>
                  <a:latin typeface="Avenir Next" panose="020B0503020202020204" pitchFamily="34" charset="0"/>
                  <a:ea typeface="+mn-ea"/>
                  <a:cs typeface="Gill Sans MT"/>
                </a:rPr>
                <a:t>Processing-</a:t>
              </a:r>
              <a:r>
                <a:rPr kumimoji="0" lang="en-US" sz="2200" b="1" i="0" u="sng" strike="noStrike" kern="1200" cap="none" spc="0" normalizeH="0" baseline="0" noProof="0" dirty="0">
                  <a:ln>
                    <a:noFill/>
                  </a:ln>
                  <a:solidFill>
                    <a:srgbClr val="694C93"/>
                  </a:solidFill>
                  <a:effectLst/>
                  <a:uLnTx/>
                  <a:uFillTx/>
                  <a:latin typeface="Avenir Next" panose="020B0503020202020204" pitchFamily="34" charset="0"/>
                  <a:ea typeface="+mn-ea"/>
                  <a:cs typeface="Gill Sans MT"/>
                </a:rPr>
                <a:t>Using</a:t>
              </a:r>
              <a:r>
                <a:rPr kumimoji="0" lang="en-US" sz="2200" b="1" i="0" u="none" strike="noStrike" kern="1200" cap="none" spc="0" normalizeH="0" baseline="0" noProof="0" dirty="0">
                  <a:ln>
                    <a:noFill/>
                  </a:ln>
                  <a:solidFill>
                    <a:srgbClr val="694C93"/>
                  </a:solidFill>
                  <a:effectLst/>
                  <a:uLnTx/>
                  <a:uFillTx/>
                  <a:latin typeface="Avenir Next" panose="020B0503020202020204" pitchFamily="34" charset="0"/>
                  <a:ea typeface="+mn-ea"/>
                  <a:cs typeface="Gill Sans MT"/>
                </a:rPr>
                <a:t>-Memory</a:t>
              </a:r>
              <a:r>
                <a:rPr kumimoji="0" lang="en-US" sz="22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Gill Sans MT"/>
                </a:rPr>
                <a:t>: uses the </a:t>
              </a:r>
              <a:r>
                <a:rPr kumimoji="0" lang="en-US" sz="2200" b="0" i="0" u="none" strike="noStrike" kern="1200" cap="none" spc="0" normalizeH="0" baseline="0" noProof="0" dirty="0">
                  <a:ln>
                    <a:noFill/>
                  </a:ln>
                  <a:solidFill>
                    <a:srgbClr val="694C93"/>
                  </a:solidFill>
                  <a:effectLst/>
                  <a:uLnTx/>
                  <a:uFillTx/>
                  <a:latin typeface="Avenir Next" panose="020B0503020202020204" pitchFamily="34" charset="0"/>
                  <a:ea typeface="+mn-ea"/>
                  <a:cs typeface="Gill Sans MT"/>
                </a:rPr>
                <a:t>operational principles of </a:t>
              </a:r>
              <a:br>
                <a:rPr kumimoji="0" lang="en-US" sz="2200" b="0" i="0" u="none" strike="noStrike" kern="1200" cap="none" spc="0" normalizeH="0" baseline="0" noProof="0" dirty="0">
                  <a:ln>
                    <a:noFill/>
                  </a:ln>
                  <a:solidFill>
                    <a:srgbClr val="694C93"/>
                  </a:solidFill>
                  <a:effectLst/>
                  <a:uLnTx/>
                  <a:uFillTx/>
                  <a:latin typeface="Avenir Next" panose="020B0503020202020204" pitchFamily="34" charset="0"/>
                  <a:ea typeface="+mn-ea"/>
                  <a:cs typeface="Gill Sans MT"/>
                </a:rPr>
              </a:br>
              <a:r>
                <a:rPr kumimoji="0" lang="en-US" sz="2200" b="0" i="0" u="none" strike="noStrike" kern="1200" cap="none" spc="0" normalizeH="0" baseline="0" noProof="0" dirty="0">
                  <a:ln>
                    <a:noFill/>
                  </a:ln>
                  <a:solidFill>
                    <a:srgbClr val="694C93"/>
                  </a:solidFill>
                  <a:effectLst/>
                  <a:uLnTx/>
                  <a:uFillTx/>
                  <a:latin typeface="Avenir Next" panose="020B0503020202020204" pitchFamily="34" charset="0"/>
                  <a:ea typeface="+mn-ea"/>
                  <a:cs typeface="Gill Sans MT"/>
                </a:rPr>
                <a:t>memory cells</a:t>
              </a:r>
              <a:r>
                <a:rPr kumimoji="0" lang="en-US" sz="22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Gill Sans MT"/>
                </a:rPr>
                <a:t> to perform computation</a:t>
              </a:r>
            </a:p>
          </p:txBody>
        </p:sp>
      </p:grpSp>
      <p:grpSp>
        <p:nvGrpSpPr>
          <p:cNvPr id="148" name="Group 147">
            <a:extLst>
              <a:ext uri="{FF2B5EF4-FFF2-40B4-BE49-F238E27FC236}">
                <a16:creationId xmlns:a16="http://schemas.microsoft.com/office/drawing/2014/main" id="{448AD135-6F6C-B89D-25B0-F05E0413A8CB}"/>
              </a:ext>
            </a:extLst>
          </p:cNvPr>
          <p:cNvGrpSpPr/>
          <p:nvPr/>
        </p:nvGrpSpPr>
        <p:grpSpPr>
          <a:xfrm>
            <a:off x="6474270" y="3990552"/>
            <a:ext cx="2310105" cy="2244814"/>
            <a:chOff x="6505615" y="3874932"/>
            <a:chExt cx="2310105" cy="2244814"/>
          </a:xfrm>
        </p:grpSpPr>
        <p:sp>
          <p:nvSpPr>
            <p:cNvPr id="149" name="TextBox 148">
              <a:extLst>
                <a:ext uri="{FF2B5EF4-FFF2-40B4-BE49-F238E27FC236}">
                  <a16:creationId xmlns:a16="http://schemas.microsoft.com/office/drawing/2014/main" id="{CA545588-4C02-7CBA-AD69-83B70DC72DFA}"/>
                </a:ext>
              </a:extLst>
            </p:cNvPr>
            <p:cNvSpPr txBox="1"/>
            <p:nvPr/>
          </p:nvSpPr>
          <p:spPr>
            <a:xfrm>
              <a:off x="7136275" y="3874932"/>
              <a:ext cx="1679445" cy="430887"/>
            </a:xfrm>
            <a:prstGeom prst="rect">
              <a:avLst/>
            </a:prstGeom>
            <a:noFill/>
            <a:ln>
              <a:noFill/>
              <a:prstDash val="dash"/>
            </a:ln>
          </p:spPr>
          <p:txBody>
            <a:bodyPr wrap="squar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694C93"/>
                  </a:solidFill>
                  <a:effectLst/>
                  <a:uLnTx/>
                  <a:uFillTx/>
                  <a:latin typeface="Avenir Next" panose="020B0503020202020204" pitchFamily="34" charset="0"/>
                  <a:ea typeface="+mn-ea"/>
                  <a:cs typeface="Arial" panose="020B0604020202020204" pitchFamily="34" charset="0"/>
                </a:rPr>
                <a:t>Processing-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694C93"/>
                  </a:solidFill>
                  <a:effectLst/>
                  <a:uLnTx/>
                  <a:uFillTx/>
                  <a:latin typeface="Avenir Next" panose="020B0503020202020204" pitchFamily="34" charset="0"/>
                  <a:ea typeface="+mn-ea"/>
                  <a:cs typeface="Arial" panose="020B0604020202020204" pitchFamily="34" charset="0"/>
                </a:rPr>
                <a:t>Using-DRAM</a:t>
              </a:r>
            </a:p>
          </p:txBody>
        </p:sp>
        <p:grpSp>
          <p:nvGrpSpPr>
            <p:cNvPr id="152" name="Group 151">
              <a:extLst>
                <a:ext uri="{FF2B5EF4-FFF2-40B4-BE49-F238E27FC236}">
                  <a16:creationId xmlns:a16="http://schemas.microsoft.com/office/drawing/2014/main" id="{9FF44942-01EF-027A-084E-4AE7906FD9C1}"/>
                </a:ext>
              </a:extLst>
            </p:cNvPr>
            <p:cNvGrpSpPr/>
            <p:nvPr/>
          </p:nvGrpSpPr>
          <p:grpSpPr>
            <a:xfrm>
              <a:off x="6505615" y="4269171"/>
              <a:ext cx="2072910" cy="1850575"/>
              <a:chOff x="6505615" y="4269171"/>
              <a:chExt cx="2072910" cy="1850575"/>
            </a:xfrm>
          </p:grpSpPr>
          <p:sp>
            <p:nvSpPr>
              <p:cNvPr id="153" name="Trapezoid 152">
                <a:extLst>
                  <a:ext uri="{FF2B5EF4-FFF2-40B4-BE49-F238E27FC236}">
                    <a16:creationId xmlns:a16="http://schemas.microsoft.com/office/drawing/2014/main" id="{33DF1A2A-722C-9A7D-E444-E776E9E2AC7B}"/>
                  </a:ext>
                </a:extLst>
              </p:cNvPr>
              <p:cNvSpPr/>
              <p:nvPr/>
            </p:nvSpPr>
            <p:spPr>
              <a:xfrm rot="16200000">
                <a:off x="5839693" y="4935093"/>
                <a:ext cx="1581693" cy="249849"/>
              </a:xfrm>
              <a:prstGeom prst="trapezoid">
                <a:avLst>
                  <a:gd name="adj" fmla="val 8257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cxnSp>
            <p:nvCxnSpPr>
              <p:cNvPr id="154" name="Straight Connector 153">
                <a:extLst>
                  <a:ext uri="{FF2B5EF4-FFF2-40B4-BE49-F238E27FC236}">
                    <a16:creationId xmlns:a16="http://schemas.microsoft.com/office/drawing/2014/main" id="{57EA2218-B401-C869-13CE-99CEB1CF53BC}"/>
                  </a:ext>
                </a:extLst>
              </p:cNvPr>
              <p:cNvCxnSpPr>
                <a:cxnSpLocks/>
                <a:endCxn id="167" idx="0"/>
              </p:cNvCxnSpPr>
              <p:nvPr/>
            </p:nvCxnSpPr>
            <p:spPr>
              <a:xfrm>
                <a:off x="6936106" y="4634507"/>
                <a:ext cx="1333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A3B5543-34C8-1456-07F0-EA99DEC4990D}"/>
                  </a:ext>
                </a:extLst>
              </p:cNvPr>
              <p:cNvCxnSpPr>
                <a:cxnSpLocks/>
                <a:endCxn id="200" idx="0"/>
              </p:cNvCxnSpPr>
              <p:nvPr/>
            </p:nvCxnSpPr>
            <p:spPr>
              <a:xfrm>
                <a:off x="6936106" y="5514107"/>
                <a:ext cx="1333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F487461-57BE-B43D-2768-BA31AB15AAA9}"/>
                  </a:ext>
                </a:extLst>
              </p:cNvPr>
              <p:cNvCxnSpPr>
                <a:cxnSpLocks/>
              </p:cNvCxnSpPr>
              <p:nvPr/>
            </p:nvCxnSpPr>
            <p:spPr>
              <a:xfrm>
                <a:off x="6936106" y="4516136"/>
                <a:ext cx="0" cy="11153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5FBF352-A54E-F034-993F-362B41AAABC1}"/>
                  </a:ext>
                </a:extLst>
              </p:cNvPr>
              <p:cNvCxnSpPr>
                <a:cxnSpLocks/>
                <a:stCxn id="153" idx="2"/>
              </p:cNvCxnSpPr>
              <p:nvPr/>
            </p:nvCxnSpPr>
            <p:spPr>
              <a:xfrm>
                <a:off x="6755464" y="5060017"/>
                <a:ext cx="1653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0231C7BD-7972-6953-937C-8B49A2B39B21}"/>
                  </a:ext>
                </a:extLst>
              </p:cNvPr>
              <p:cNvGrpSpPr/>
              <p:nvPr/>
            </p:nvGrpSpPr>
            <p:grpSpPr>
              <a:xfrm>
                <a:off x="7069492" y="4319864"/>
                <a:ext cx="1509033" cy="1799882"/>
                <a:chOff x="7069492" y="4319864"/>
                <a:chExt cx="1509033" cy="1799882"/>
              </a:xfrm>
            </p:grpSpPr>
            <p:grpSp>
              <p:nvGrpSpPr>
                <p:cNvPr id="159" name="Group 158">
                  <a:extLst>
                    <a:ext uri="{FF2B5EF4-FFF2-40B4-BE49-F238E27FC236}">
                      <a16:creationId xmlns:a16="http://schemas.microsoft.com/office/drawing/2014/main" id="{EAAC9EE5-1E0D-17C7-B721-1C364D2EC821}"/>
                    </a:ext>
                  </a:extLst>
                </p:cNvPr>
                <p:cNvGrpSpPr/>
                <p:nvPr/>
              </p:nvGrpSpPr>
              <p:grpSpPr>
                <a:xfrm>
                  <a:off x="7069492" y="5200300"/>
                  <a:ext cx="1509033" cy="919446"/>
                  <a:chOff x="4697310" y="1380763"/>
                  <a:chExt cx="1347890" cy="796381"/>
                </a:xfrm>
              </p:grpSpPr>
              <p:grpSp>
                <p:nvGrpSpPr>
                  <p:cNvPr id="199" name="Group 198">
                    <a:extLst>
                      <a:ext uri="{FF2B5EF4-FFF2-40B4-BE49-F238E27FC236}">
                        <a16:creationId xmlns:a16="http://schemas.microsoft.com/office/drawing/2014/main" id="{391BBB7C-B515-323E-6632-96F43ADB5DF8}"/>
                      </a:ext>
                    </a:extLst>
                  </p:cNvPr>
                  <p:cNvGrpSpPr/>
                  <p:nvPr/>
                </p:nvGrpSpPr>
                <p:grpSpPr>
                  <a:xfrm>
                    <a:off x="4961468" y="1380763"/>
                    <a:ext cx="1083732" cy="796381"/>
                    <a:chOff x="4961468" y="1380763"/>
                    <a:chExt cx="1083732" cy="796381"/>
                  </a:xfrm>
                </p:grpSpPr>
                <p:sp>
                  <p:nvSpPr>
                    <p:cNvPr id="204" name="Rectangle 203">
                      <a:extLst>
                        <a:ext uri="{FF2B5EF4-FFF2-40B4-BE49-F238E27FC236}">
                          <a16:creationId xmlns:a16="http://schemas.microsoft.com/office/drawing/2014/main" id="{FDF51636-E86B-63C9-D94B-0090FB49B011}"/>
                        </a:ext>
                      </a:extLst>
                    </p:cNvPr>
                    <p:cNvSpPr/>
                    <p:nvPr/>
                  </p:nvSpPr>
                  <p:spPr>
                    <a:xfrm>
                      <a:off x="4961468" y="1380763"/>
                      <a:ext cx="1083732" cy="5930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grpSp>
                  <p:nvGrpSpPr>
                    <p:cNvPr id="205" name="Group 204">
                      <a:extLst>
                        <a:ext uri="{FF2B5EF4-FFF2-40B4-BE49-F238E27FC236}">
                          <a16:creationId xmlns:a16="http://schemas.microsoft.com/office/drawing/2014/main" id="{04DA0B64-7A3A-9D42-D65B-E67F444E9D9E}"/>
                        </a:ext>
                      </a:extLst>
                    </p:cNvPr>
                    <p:cNvGrpSpPr/>
                    <p:nvPr/>
                  </p:nvGrpSpPr>
                  <p:grpSpPr>
                    <a:xfrm>
                      <a:off x="4994689" y="1414865"/>
                      <a:ext cx="996193" cy="762279"/>
                      <a:chOff x="4994689" y="1414865"/>
                      <a:chExt cx="996193" cy="762279"/>
                    </a:xfrm>
                  </p:grpSpPr>
                  <p:cxnSp>
                    <p:nvCxnSpPr>
                      <p:cNvPr id="206" name="Straight Connector 205">
                        <a:extLst>
                          <a:ext uri="{FF2B5EF4-FFF2-40B4-BE49-F238E27FC236}">
                            <a16:creationId xmlns:a16="http://schemas.microsoft.com/office/drawing/2014/main" id="{88D21BA5-C538-F9DB-C920-42AA337CA408}"/>
                          </a:ext>
                        </a:extLst>
                      </p:cNvPr>
                      <p:cNvCxnSpPr>
                        <a:cxnSpLocks/>
                        <a:stCxn id="217" idx="2"/>
                        <a:endCxn id="221" idx="6"/>
                      </p:cNvCxnSpPr>
                      <p:nvPr/>
                    </p:nvCxnSpPr>
                    <p:spPr>
                      <a:xfrm flipV="1">
                        <a:off x="4995336" y="1676639"/>
                        <a:ext cx="9955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C84734EF-EA9B-81B9-466F-E77E17701993}"/>
                          </a:ext>
                        </a:extLst>
                      </p:cNvPr>
                      <p:cNvCxnSpPr>
                        <a:cxnSpLocks/>
                        <a:stCxn id="218" idx="2"/>
                        <a:endCxn id="222" idx="6"/>
                      </p:cNvCxnSpPr>
                      <p:nvPr/>
                    </p:nvCxnSpPr>
                    <p:spPr>
                      <a:xfrm flipV="1">
                        <a:off x="4995335" y="1856558"/>
                        <a:ext cx="9955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2B6B5A4C-E452-2DB6-7D01-CE5495E427E3}"/>
                          </a:ext>
                        </a:extLst>
                      </p:cNvPr>
                      <p:cNvCxnSpPr>
                        <a:cxnSpLocks/>
                        <a:stCxn id="219" idx="2"/>
                        <a:endCxn id="223" idx="6"/>
                      </p:cNvCxnSpPr>
                      <p:nvPr/>
                    </p:nvCxnSpPr>
                    <p:spPr>
                      <a:xfrm flipV="1">
                        <a:off x="4994689" y="1496974"/>
                        <a:ext cx="9955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969EFD6A-4718-A89C-64E9-93CD22238F0E}"/>
                          </a:ext>
                        </a:extLst>
                      </p:cNvPr>
                      <p:cNvGrpSpPr/>
                      <p:nvPr/>
                    </p:nvGrpSpPr>
                    <p:grpSpPr>
                      <a:xfrm>
                        <a:off x="5204995" y="1424282"/>
                        <a:ext cx="146030" cy="752862"/>
                        <a:chOff x="5204995" y="1424282"/>
                        <a:chExt cx="146030" cy="752862"/>
                      </a:xfrm>
                    </p:grpSpPr>
                    <p:cxnSp>
                      <p:nvCxnSpPr>
                        <p:cNvPr id="228" name="Straight Connector 227">
                          <a:extLst>
                            <a:ext uri="{FF2B5EF4-FFF2-40B4-BE49-F238E27FC236}">
                              <a16:creationId xmlns:a16="http://schemas.microsoft.com/office/drawing/2014/main" id="{31838316-2D43-945B-3A20-93A9C4CD132A}"/>
                            </a:ext>
                          </a:extLst>
                        </p:cNvPr>
                        <p:cNvCxnSpPr>
                          <a:cxnSpLocks/>
                          <a:stCxn id="231" idx="0"/>
                        </p:cNvCxnSpPr>
                        <p:nvPr/>
                      </p:nvCxnSpPr>
                      <p:spPr>
                        <a:xfrm>
                          <a:off x="5277687" y="1424282"/>
                          <a:ext cx="0" cy="7528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CED4FA0A-9D9C-83B4-8F81-F2E7FB6FD6CE}"/>
                            </a:ext>
                          </a:extLst>
                        </p:cNvPr>
                        <p:cNvSpPr/>
                        <p:nvPr/>
                      </p:nvSpPr>
                      <p:spPr>
                        <a:xfrm>
                          <a:off x="5205642" y="1603947"/>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sp>
                      <p:nvSpPr>
                        <p:cNvPr id="230" name="Oval 229">
                          <a:extLst>
                            <a:ext uri="{FF2B5EF4-FFF2-40B4-BE49-F238E27FC236}">
                              <a16:creationId xmlns:a16="http://schemas.microsoft.com/office/drawing/2014/main" id="{D4C45ABF-DC25-A4C0-4D76-33380F79A5E8}"/>
                            </a:ext>
                          </a:extLst>
                        </p:cNvPr>
                        <p:cNvSpPr/>
                        <p:nvPr/>
                      </p:nvSpPr>
                      <p:spPr>
                        <a:xfrm>
                          <a:off x="5205641" y="1783866"/>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sp>
                      <p:nvSpPr>
                        <p:cNvPr id="231" name="Oval 230">
                          <a:extLst>
                            <a:ext uri="{FF2B5EF4-FFF2-40B4-BE49-F238E27FC236}">
                              <a16:creationId xmlns:a16="http://schemas.microsoft.com/office/drawing/2014/main" id="{8D5A55F7-926F-F40E-FC2D-AA0790808A35}"/>
                            </a:ext>
                          </a:extLst>
                        </p:cNvPr>
                        <p:cNvSpPr/>
                        <p:nvPr/>
                      </p:nvSpPr>
                      <p:spPr>
                        <a:xfrm>
                          <a:off x="5204995" y="1424282"/>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grpSp>
                  <p:grpSp>
                    <p:nvGrpSpPr>
                      <p:cNvPr id="210" name="Group 209">
                        <a:extLst>
                          <a:ext uri="{FF2B5EF4-FFF2-40B4-BE49-F238E27FC236}">
                            <a16:creationId xmlns:a16="http://schemas.microsoft.com/office/drawing/2014/main" id="{2240EB8B-5B86-1D61-0A70-7FBFD77A07F0}"/>
                          </a:ext>
                        </a:extLst>
                      </p:cNvPr>
                      <p:cNvGrpSpPr/>
                      <p:nvPr/>
                    </p:nvGrpSpPr>
                    <p:grpSpPr>
                      <a:xfrm>
                        <a:off x="5419036" y="1419988"/>
                        <a:ext cx="146030" cy="757156"/>
                        <a:chOff x="5204995" y="1424282"/>
                        <a:chExt cx="146030" cy="757156"/>
                      </a:xfrm>
                    </p:grpSpPr>
                    <p:cxnSp>
                      <p:nvCxnSpPr>
                        <p:cNvPr id="224" name="Straight Connector 223">
                          <a:extLst>
                            <a:ext uri="{FF2B5EF4-FFF2-40B4-BE49-F238E27FC236}">
                              <a16:creationId xmlns:a16="http://schemas.microsoft.com/office/drawing/2014/main" id="{66C4C24C-9A57-262C-0016-04952F52AD66}"/>
                            </a:ext>
                          </a:extLst>
                        </p:cNvPr>
                        <p:cNvCxnSpPr>
                          <a:cxnSpLocks/>
                          <a:stCxn id="227" idx="0"/>
                        </p:cNvCxnSpPr>
                        <p:nvPr/>
                      </p:nvCxnSpPr>
                      <p:spPr>
                        <a:xfrm>
                          <a:off x="5277687" y="1424282"/>
                          <a:ext cx="0" cy="7571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5" name="Oval 224">
                          <a:extLst>
                            <a:ext uri="{FF2B5EF4-FFF2-40B4-BE49-F238E27FC236}">
                              <a16:creationId xmlns:a16="http://schemas.microsoft.com/office/drawing/2014/main" id="{38DE10E1-DD0A-26A8-932D-6C8603ABE3BA}"/>
                            </a:ext>
                          </a:extLst>
                        </p:cNvPr>
                        <p:cNvSpPr/>
                        <p:nvPr/>
                      </p:nvSpPr>
                      <p:spPr>
                        <a:xfrm>
                          <a:off x="5205642" y="1603947"/>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sp>
                      <p:nvSpPr>
                        <p:cNvPr id="226" name="Oval 225">
                          <a:extLst>
                            <a:ext uri="{FF2B5EF4-FFF2-40B4-BE49-F238E27FC236}">
                              <a16:creationId xmlns:a16="http://schemas.microsoft.com/office/drawing/2014/main" id="{8BBA384A-FD4C-4165-2130-5ABFF158755A}"/>
                            </a:ext>
                          </a:extLst>
                        </p:cNvPr>
                        <p:cNvSpPr/>
                        <p:nvPr/>
                      </p:nvSpPr>
                      <p:spPr>
                        <a:xfrm>
                          <a:off x="5205641" y="1783866"/>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sp>
                      <p:nvSpPr>
                        <p:cNvPr id="227" name="Oval 226">
                          <a:extLst>
                            <a:ext uri="{FF2B5EF4-FFF2-40B4-BE49-F238E27FC236}">
                              <a16:creationId xmlns:a16="http://schemas.microsoft.com/office/drawing/2014/main" id="{59C42B11-9842-E329-11E3-96DA5F8289EF}"/>
                            </a:ext>
                          </a:extLst>
                        </p:cNvPr>
                        <p:cNvSpPr/>
                        <p:nvPr/>
                      </p:nvSpPr>
                      <p:spPr>
                        <a:xfrm>
                          <a:off x="5204995" y="1424282"/>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grpSp>
                  <p:sp>
                    <p:nvSpPr>
                      <p:cNvPr id="211" name="Oval 210">
                        <a:extLst>
                          <a:ext uri="{FF2B5EF4-FFF2-40B4-BE49-F238E27FC236}">
                            <a16:creationId xmlns:a16="http://schemas.microsoft.com/office/drawing/2014/main" id="{92EDE11A-28DD-F3B4-4C7D-A61ACC247FAB}"/>
                          </a:ext>
                        </a:extLst>
                      </p:cNvPr>
                      <p:cNvSpPr/>
                      <p:nvPr/>
                    </p:nvSpPr>
                    <p:spPr>
                      <a:xfrm>
                        <a:off x="5633076" y="1599653"/>
                        <a:ext cx="145383" cy="145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a:t>
                        </a:r>
                      </a:p>
                    </p:txBody>
                  </p:sp>
                  <p:grpSp>
                    <p:nvGrpSpPr>
                      <p:cNvPr id="212" name="Group 211">
                        <a:extLst>
                          <a:ext uri="{FF2B5EF4-FFF2-40B4-BE49-F238E27FC236}">
                            <a16:creationId xmlns:a16="http://schemas.microsoft.com/office/drawing/2014/main" id="{E831BA7D-97A9-48F1-40DC-9477D6B01EB0}"/>
                          </a:ext>
                        </a:extLst>
                      </p:cNvPr>
                      <p:cNvGrpSpPr/>
                      <p:nvPr/>
                    </p:nvGrpSpPr>
                    <p:grpSpPr>
                      <a:xfrm>
                        <a:off x="5844852" y="1424282"/>
                        <a:ext cx="146030" cy="752862"/>
                        <a:chOff x="5204995" y="1424282"/>
                        <a:chExt cx="146030" cy="752862"/>
                      </a:xfrm>
                    </p:grpSpPr>
                    <p:cxnSp>
                      <p:nvCxnSpPr>
                        <p:cNvPr id="220" name="Straight Connector 219">
                          <a:extLst>
                            <a:ext uri="{FF2B5EF4-FFF2-40B4-BE49-F238E27FC236}">
                              <a16:creationId xmlns:a16="http://schemas.microsoft.com/office/drawing/2014/main" id="{A26064B1-CE0C-A884-304A-FEBA8CC87173}"/>
                            </a:ext>
                          </a:extLst>
                        </p:cNvPr>
                        <p:cNvCxnSpPr>
                          <a:cxnSpLocks/>
                          <a:stCxn id="223" idx="0"/>
                        </p:cNvCxnSpPr>
                        <p:nvPr/>
                      </p:nvCxnSpPr>
                      <p:spPr>
                        <a:xfrm>
                          <a:off x="5277687" y="1424282"/>
                          <a:ext cx="0" cy="7528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1" name="Oval 220">
                          <a:extLst>
                            <a:ext uri="{FF2B5EF4-FFF2-40B4-BE49-F238E27FC236}">
                              <a16:creationId xmlns:a16="http://schemas.microsoft.com/office/drawing/2014/main" id="{DA27A7F8-A7A3-94B6-CB12-6B086E5A7FD2}"/>
                            </a:ext>
                          </a:extLst>
                        </p:cNvPr>
                        <p:cNvSpPr/>
                        <p:nvPr/>
                      </p:nvSpPr>
                      <p:spPr>
                        <a:xfrm>
                          <a:off x="5205642" y="1603947"/>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sp>
                      <p:nvSpPr>
                        <p:cNvPr id="222" name="Oval 221">
                          <a:extLst>
                            <a:ext uri="{FF2B5EF4-FFF2-40B4-BE49-F238E27FC236}">
                              <a16:creationId xmlns:a16="http://schemas.microsoft.com/office/drawing/2014/main" id="{FB447ED3-29DE-FD26-DB3A-49BB85A8C404}"/>
                            </a:ext>
                          </a:extLst>
                        </p:cNvPr>
                        <p:cNvSpPr/>
                        <p:nvPr/>
                      </p:nvSpPr>
                      <p:spPr>
                        <a:xfrm>
                          <a:off x="5205641" y="1783866"/>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sp>
                      <p:nvSpPr>
                        <p:cNvPr id="223" name="Oval 222">
                          <a:extLst>
                            <a:ext uri="{FF2B5EF4-FFF2-40B4-BE49-F238E27FC236}">
                              <a16:creationId xmlns:a16="http://schemas.microsoft.com/office/drawing/2014/main" id="{8F459794-632D-5DAF-6F00-23BC2C1BB799}"/>
                            </a:ext>
                          </a:extLst>
                        </p:cNvPr>
                        <p:cNvSpPr/>
                        <p:nvPr/>
                      </p:nvSpPr>
                      <p:spPr>
                        <a:xfrm>
                          <a:off x="5204995" y="1424282"/>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grpSp>
                  <p:grpSp>
                    <p:nvGrpSpPr>
                      <p:cNvPr id="213" name="Group 212">
                        <a:extLst>
                          <a:ext uri="{FF2B5EF4-FFF2-40B4-BE49-F238E27FC236}">
                            <a16:creationId xmlns:a16="http://schemas.microsoft.com/office/drawing/2014/main" id="{7FB7E9E9-607E-65BE-9948-9AF84AF83341}"/>
                          </a:ext>
                        </a:extLst>
                      </p:cNvPr>
                      <p:cNvGrpSpPr/>
                      <p:nvPr/>
                    </p:nvGrpSpPr>
                    <p:grpSpPr>
                      <a:xfrm>
                        <a:off x="4994689" y="1429152"/>
                        <a:ext cx="146030" cy="747992"/>
                        <a:chOff x="5204995" y="1424282"/>
                        <a:chExt cx="146030" cy="747992"/>
                      </a:xfrm>
                    </p:grpSpPr>
                    <p:cxnSp>
                      <p:nvCxnSpPr>
                        <p:cNvPr id="216" name="Straight Connector 215">
                          <a:extLst>
                            <a:ext uri="{FF2B5EF4-FFF2-40B4-BE49-F238E27FC236}">
                              <a16:creationId xmlns:a16="http://schemas.microsoft.com/office/drawing/2014/main" id="{C0362FED-F863-B353-DD65-C08218F67039}"/>
                            </a:ext>
                          </a:extLst>
                        </p:cNvPr>
                        <p:cNvCxnSpPr>
                          <a:cxnSpLocks/>
                          <a:stCxn id="219" idx="0"/>
                        </p:cNvCxnSpPr>
                        <p:nvPr/>
                      </p:nvCxnSpPr>
                      <p:spPr>
                        <a:xfrm>
                          <a:off x="5277687" y="1424282"/>
                          <a:ext cx="0" cy="7479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7" name="Oval 216">
                          <a:extLst>
                            <a:ext uri="{FF2B5EF4-FFF2-40B4-BE49-F238E27FC236}">
                              <a16:creationId xmlns:a16="http://schemas.microsoft.com/office/drawing/2014/main" id="{79BE26BA-E630-9303-331D-2A373A828574}"/>
                            </a:ext>
                          </a:extLst>
                        </p:cNvPr>
                        <p:cNvSpPr/>
                        <p:nvPr/>
                      </p:nvSpPr>
                      <p:spPr>
                        <a:xfrm>
                          <a:off x="5205642" y="1603947"/>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sp>
                      <p:nvSpPr>
                        <p:cNvPr id="218" name="Oval 217">
                          <a:extLst>
                            <a:ext uri="{FF2B5EF4-FFF2-40B4-BE49-F238E27FC236}">
                              <a16:creationId xmlns:a16="http://schemas.microsoft.com/office/drawing/2014/main" id="{0E1A1183-BC46-50BE-F976-7CBDF5D1A0BB}"/>
                            </a:ext>
                          </a:extLst>
                        </p:cNvPr>
                        <p:cNvSpPr/>
                        <p:nvPr/>
                      </p:nvSpPr>
                      <p:spPr>
                        <a:xfrm>
                          <a:off x="5205641" y="1783866"/>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sp>
                      <p:nvSpPr>
                        <p:cNvPr id="219" name="Oval 218">
                          <a:extLst>
                            <a:ext uri="{FF2B5EF4-FFF2-40B4-BE49-F238E27FC236}">
                              <a16:creationId xmlns:a16="http://schemas.microsoft.com/office/drawing/2014/main" id="{6D197176-A524-E762-6297-9ADD6F28450B}"/>
                            </a:ext>
                          </a:extLst>
                        </p:cNvPr>
                        <p:cNvSpPr/>
                        <p:nvPr/>
                      </p:nvSpPr>
                      <p:spPr>
                        <a:xfrm>
                          <a:off x="5204995" y="1424282"/>
                          <a:ext cx="145383" cy="14538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grpSp>
                  <p:sp>
                    <p:nvSpPr>
                      <p:cNvPr id="214" name="Oval 213">
                        <a:extLst>
                          <a:ext uri="{FF2B5EF4-FFF2-40B4-BE49-F238E27FC236}">
                            <a16:creationId xmlns:a16="http://schemas.microsoft.com/office/drawing/2014/main" id="{CCD4E9E0-0759-7A57-5155-F0C60E0FC5AC}"/>
                          </a:ext>
                        </a:extLst>
                      </p:cNvPr>
                      <p:cNvSpPr/>
                      <p:nvPr/>
                    </p:nvSpPr>
                    <p:spPr>
                      <a:xfrm>
                        <a:off x="5636464" y="1414865"/>
                        <a:ext cx="145383" cy="145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endParaRPr>
                      </a:p>
                    </p:txBody>
                  </p:sp>
                  <p:sp>
                    <p:nvSpPr>
                      <p:cNvPr id="215" name="Oval 214">
                        <a:extLst>
                          <a:ext uri="{FF2B5EF4-FFF2-40B4-BE49-F238E27FC236}">
                            <a16:creationId xmlns:a16="http://schemas.microsoft.com/office/drawing/2014/main" id="{E4CCC99E-F9E8-01D1-D52B-5A44F09EB648}"/>
                          </a:ext>
                        </a:extLst>
                      </p:cNvPr>
                      <p:cNvSpPr/>
                      <p:nvPr/>
                    </p:nvSpPr>
                    <p:spPr>
                      <a:xfrm>
                        <a:off x="5630166" y="1787487"/>
                        <a:ext cx="145383" cy="145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endParaRPr>
                      </a:p>
                    </p:txBody>
                  </p:sp>
                </p:grpSp>
              </p:grpSp>
              <p:sp>
                <p:nvSpPr>
                  <p:cNvPr id="200" name="Trapezoid 199">
                    <a:extLst>
                      <a:ext uri="{FF2B5EF4-FFF2-40B4-BE49-F238E27FC236}">
                        <a16:creationId xmlns:a16="http://schemas.microsoft.com/office/drawing/2014/main" id="{C3269B1D-665A-B842-355A-91A6C313D350}"/>
                      </a:ext>
                    </a:extLst>
                  </p:cNvPr>
                  <p:cNvSpPr/>
                  <p:nvPr/>
                </p:nvSpPr>
                <p:spPr>
                  <a:xfrm rot="16200000">
                    <a:off x="4534878" y="1580684"/>
                    <a:ext cx="487028" cy="162163"/>
                  </a:xfrm>
                  <a:prstGeom prst="trapezoid">
                    <a:avLst>
                      <a:gd name="adj" fmla="val 341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sp>
                <p:nvSpPr>
                  <p:cNvPr id="201" name="Rectangle 200">
                    <a:extLst>
                      <a:ext uri="{FF2B5EF4-FFF2-40B4-BE49-F238E27FC236}">
                        <a16:creationId xmlns:a16="http://schemas.microsoft.com/office/drawing/2014/main" id="{86AF9430-0567-6A8F-8492-68B10A1B6039}"/>
                      </a:ext>
                    </a:extLst>
                  </p:cNvPr>
                  <p:cNvSpPr/>
                  <p:nvPr/>
                </p:nvSpPr>
                <p:spPr>
                  <a:xfrm>
                    <a:off x="4961468" y="1974809"/>
                    <a:ext cx="1083732" cy="111866"/>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cxnSp>
                <p:nvCxnSpPr>
                  <p:cNvPr id="202" name="Straight Connector 201">
                    <a:extLst>
                      <a:ext uri="{FF2B5EF4-FFF2-40B4-BE49-F238E27FC236}">
                        <a16:creationId xmlns:a16="http://schemas.microsoft.com/office/drawing/2014/main" id="{8B46416B-2148-BED3-4AE2-10AD47CA4417}"/>
                      </a:ext>
                    </a:extLst>
                  </p:cNvPr>
                  <p:cNvCxnSpPr>
                    <a:cxnSpLocks/>
                  </p:cNvCxnSpPr>
                  <p:nvPr/>
                </p:nvCxnSpPr>
                <p:spPr>
                  <a:xfrm flipV="1">
                    <a:off x="4852605" y="1560248"/>
                    <a:ext cx="1088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04589A4-11B1-FD4F-B3EF-BFDB60A67E3D}"/>
                      </a:ext>
                    </a:extLst>
                  </p:cNvPr>
                  <p:cNvCxnSpPr>
                    <a:cxnSpLocks/>
                  </p:cNvCxnSpPr>
                  <p:nvPr/>
                </p:nvCxnSpPr>
                <p:spPr>
                  <a:xfrm flipV="1">
                    <a:off x="4852605" y="1763683"/>
                    <a:ext cx="1088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0" name="Straight Connector 159">
                  <a:extLst>
                    <a:ext uri="{FF2B5EF4-FFF2-40B4-BE49-F238E27FC236}">
                      <a16:creationId xmlns:a16="http://schemas.microsoft.com/office/drawing/2014/main" id="{A20A4F1A-CA51-73D8-0445-0C5E5C507824}"/>
                    </a:ext>
                  </a:extLst>
                </p:cNvPr>
                <p:cNvCxnSpPr>
                  <a:cxnSpLocks/>
                </p:cNvCxnSpPr>
                <p:nvPr/>
              </p:nvCxnSpPr>
              <p:spPr>
                <a:xfrm>
                  <a:off x="8197996" y="6017421"/>
                  <a:ext cx="0" cy="1023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855096CD-27BA-D817-D7C7-BDFB9506589E}"/>
                    </a:ext>
                  </a:extLst>
                </p:cNvPr>
                <p:cNvGrpSpPr/>
                <p:nvPr/>
              </p:nvGrpSpPr>
              <p:grpSpPr>
                <a:xfrm>
                  <a:off x="7069492" y="4319864"/>
                  <a:ext cx="1509033" cy="880436"/>
                  <a:chOff x="7069492" y="4319864"/>
                  <a:chExt cx="1509033" cy="880436"/>
                </a:xfrm>
              </p:grpSpPr>
              <p:cxnSp>
                <p:nvCxnSpPr>
                  <p:cNvPr id="162" name="Straight Connector 161">
                    <a:extLst>
                      <a:ext uri="{FF2B5EF4-FFF2-40B4-BE49-F238E27FC236}">
                        <a16:creationId xmlns:a16="http://schemas.microsoft.com/office/drawing/2014/main" id="{8A44072D-085B-74B7-F667-955F6A79FF1E}"/>
                      </a:ext>
                    </a:extLst>
                  </p:cNvPr>
                  <p:cNvCxnSpPr>
                    <a:cxnSpLocks/>
                  </p:cNvCxnSpPr>
                  <p:nvPr/>
                </p:nvCxnSpPr>
                <p:spPr>
                  <a:xfrm>
                    <a:off x="8195254" y="5134860"/>
                    <a:ext cx="0" cy="65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E18F74EB-D3EB-D0ED-1D0D-81DBAC8EE43E}"/>
                      </a:ext>
                    </a:extLst>
                  </p:cNvPr>
                  <p:cNvGrpSpPr/>
                  <p:nvPr/>
                </p:nvGrpSpPr>
                <p:grpSpPr>
                  <a:xfrm>
                    <a:off x="7069492" y="4319864"/>
                    <a:ext cx="1509033" cy="880436"/>
                    <a:chOff x="7069492" y="4319864"/>
                    <a:chExt cx="1509033" cy="880436"/>
                  </a:xfrm>
                </p:grpSpPr>
                <p:grpSp>
                  <p:nvGrpSpPr>
                    <p:cNvPr id="164" name="Group 163">
                      <a:extLst>
                        <a:ext uri="{FF2B5EF4-FFF2-40B4-BE49-F238E27FC236}">
                          <a16:creationId xmlns:a16="http://schemas.microsoft.com/office/drawing/2014/main" id="{77C9E622-3511-E27C-FB81-A0AD36F51F3E}"/>
                        </a:ext>
                      </a:extLst>
                    </p:cNvPr>
                    <p:cNvGrpSpPr/>
                    <p:nvPr/>
                  </p:nvGrpSpPr>
                  <p:grpSpPr>
                    <a:xfrm>
                      <a:off x="7069492" y="4319864"/>
                      <a:ext cx="1509033" cy="880436"/>
                      <a:chOff x="4697310" y="1380763"/>
                      <a:chExt cx="1347890" cy="762593"/>
                    </a:xfrm>
                  </p:grpSpPr>
                  <p:grpSp>
                    <p:nvGrpSpPr>
                      <p:cNvPr id="166" name="Group 165">
                        <a:extLst>
                          <a:ext uri="{FF2B5EF4-FFF2-40B4-BE49-F238E27FC236}">
                            <a16:creationId xmlns:a16="http://schemas.microsoft.com/office/drawing/2014/main" id="{EF8DF4BF-81AD-D8DC-A317-686DBE54361C}"/>
                          </a:ext>
                        </a:extLst>
                      </p:cNvPr>
                      <p:cNvGrpSpPr/>
                      <p:nvPr/>
                    </p:nvGrpSpPr>
                    <p:grpSpPr>
                      <a:xfrm>
                        <a:off x="4961468" y="1380763"/>
                        <a:ext cx="1083732" cy="762593"/>
                        <a:chOff x="4961468" y="1380763"/>
                        <a:chExt cx="1083732" cy="762593"/>
                      </a:xfrm>
                    </p:grpSpPr>
                    <p:sp>
                      <p:nvSpPr>
                        <p:cNvPr id="171" name="Rectangle 170">
                          <a:extLst>
                            <a:ext uri="{FF2B5EF4-FFF2-40B4-BE49-F238E27FC236}">
                              <a16:creationId xmlns:a16="http://schemas.microsoft.com/office/drawing/2014/main" id="{573C131C-D1CC-4A1A-2272-EEB48D69EB4D}"/>
                            </a:ext>
                          </a:extLst>
                        </p:cNvPr>
                        <p:cNvSpPr/>
                        <p:nvPr/>
                      </p:nvSpPr>
                      <p:spPr>
                        <a:xfrm>
                          <a:off x="4961468" y="1380763"/>
                          <a:ext cx="1083732" cy="59308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grpSp>
                      <p:nvGrpSpPr>
                        <p:cNvPr id="172" name="Group 171">
                          <a:extLst>
                            <a:ext uri="{FF2B5EF4-FFF2-40B4-BE49-F238E27FC236}">
                              <a16:creationId xmlns:a16="http://schemas.microsoft.com/office/drawing/2014/main" id="{41B6E082-21CE-1ADE-276E-9951D041E248}"/>
                            </a:ext>
                          </a:extLst>
                        </p:cNvPr>
                        <p:cNvGrpSpPr/>
                        <p:nvPr/>
                      </p:nvGrpSpPr>
                      <p:grpSpPr>
                        <a:xfrm>
                          <a:off x="4994689" y="1414865"/>
                          <a:ext cx="996193" cy="728491"/>
                          <a:chOff x="4994689" y="1414865"/>
                          <a:chExt cx="996193" cy="728491"/>
                        </a:xfrm>
                      </p:grpSpPr>
                      <p:cxnSp>
                        <p:nvCxnSpPr>
                          <p:cNvPr id="173" name="Straight Connector 172">
                            <a:extLst>
                              <a:ext uri="{FF2B5EF4-FFF2-40B4-BE49-F238E27FC236}">
                                <a16:creationId xmlns:a16="http://schemas.microsoft.com/office/drawing/2014/main" id="{EEBC9874-96BA-2329-8D38-342B5405A4DB}"/>
                              </a:ext>
                            </a:extLst>
                          </p:cNvPr>
                          <p:cNvCxnSpPr>
                            <a:cxnSpLocks/>
                            <a:stCxn id="184" idx="2"/>
                            <a:endCxn id="188" idx="6"/>
                          </p:cNvCxnSpPr>
                          <p:nvPr/>
                        </p:nvCxnSpPr>
                        <p:spPr>
                          <a:xfrm flipV="1">
                            <a:off x="4995336" y="1676639"/>
                            <a:ext cx="9955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B623F7D-3796-E2E5-4CDA-4FF442D280F4}"/>
                              </a:ext>
                            </a:extLst>
                          </p:cNvPr>
                          <p:cNvCxnSpPr>
                            <a:cxnSpLocks/>
                            <a:stCxn id="185" idx="2"/>
                            <a:endCxn id="189" idx="6"/>
                          </p:cNvCxnSpPr>
                          <p:nvPr/>
                        </p:nvCxnSpPr>
                        <p:spPr>
                          <a:xfrm flipV="1">
                            <a:off x="4995335" y="1856558"/>
                            <a:ext cx="9955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27549A3-A0CE-F0B7-A5C7-29BA8DD03DA7}"/>
                              </a:ext>
                            </a:extLst>
                          </p:cNvPr>
                          <p:cNvCxnSpPr>
                            <a:cxnSpLocks/>
                            <a:stCxn id="186" idx="2"/>
                            <a:endCxn id="190" idx="6"/>
                          </p:cNvCxnSpPr>
                          <p:nvPr/>
                        </p:nvCxnSpPr>
                        <p:spPr>
                          <a:xfrm flipV="1">
                            <a:off x="4994689" y="1496974"/>
                            <a:ext cx="9955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E929ED2B-AE9C-757B-ED6E-6B0F1084FE34}"/>
                              </a:ext>
                            </a:extLst>
                          </p:cNvPr>
                          <p:cNvGrpSpPr/>
                          <p:nvPr/>
                        </p:nvGrpSpPr>
                        <p:grpSpPr>
                          <a:xfrm>
                            <a:off x="5204995" y="1424282"/>
                            <a:ext cx="146030" cy="719074"/>
                            <a:chOff x="5204995" y="1424282"/>
                            <a:chExt cx="146030" cy="719074"/>
                          </a:xfrm>
                        </p:grpSpPr>
                        <p:cxnSp>
                          <p:nvCxnSpPr>
                            <p:cNvPr id="195" name="Straight Connector 194">
                              <a:extLst>
                                <a:ext uri="{FF2B5EF4-FFF2-40B4-BE49-F238E27FC236}">
                                  <a16:creationId xmlns:a16="http://schemas.microsoft.com/office/drawing/2014/main" id="{2E2758CD-09E0-4990-A7FC-053C13C2D738}"/>
                                </a:ext>
                              </a:extLst>
                            </p:cNvPr>
                            <p:cNvCxnSpPr>
                              <a:cxnSpLocks/>
                              <a:stCxn id="198" idx="0"/>
                            </p:cNvCxnSpPr>
                            <p:nvPr/>
                          </p:nvCxnSpPr>
                          <p:spPr>
                            <a:xfrm>
                              <a:off x="5277687" y="1424282"/>
                              <a:ext cx="0" cy="719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F36A98A0-52C1-C696-D87D-55BE2B1F4996}"/>
                                </a:ext>
                              </a:extLst>
                            </p:cNvPr>
                            <p:cNvSpPr/>
                            <p:nvPr/>
                          </p:nvSpPr>
                          <p:spPr>
                            <a:xfrm>
                              <a:off x="5205642" y="1603947"/>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sp>
                          <p:nvSpPr>
                            <p:cNvPr id="197" name="Oval 196">
                              <a:extLst>
                                <a:ext uri="{FF2B5EF4-FFF2-40B4-BE49-F238E27FC236}">
                                  <a16:creationId xmlns:a16="http://schemas.microsoft.com/office/drawing/2014/main" id="{D59026F8-577C-0C6A-D6D5-0D11B6E64393}"/>
                                </a:ext>
                              </a:extLst>
                            </p:cNvPr>
                            <p:cNvSpPr/>
                            <p:nvPr/>
                          </p:nvSpPr>
                          <p:spPr>
                            <a:xfrm>
                              <a:off x="5205641" y="1783866"/>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sp>
                          <p:nvSpPr>
                            <p:cNvPr id="198" name="Oval 197">
                              <a:extLst>
                                <a:ext uri="{FF2B5EF4-FFF2-40B4-BE49-F238E27FC236}">
                                  <a16:creationId xmlns:a16="http://schemas.microsoft.com/office/drawing/2014/main" id="{967A8A82-4FE3-5455-C91D-B3AB3686B6F4}"/>
                                </a:ext>
                              </a:extLst>
                            </p:cNvPr>
                            <p:cNvSpPr/>
                            <p:nvPr/>
                          </p:nvSpPr>
                          <p:spPr>
                            <a:xfrm>
                              <a:off x="5204995" y="1424282"/>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grpSp>
                      <p:grpSp>
                        <p:nvGrpSpPr>
                          <p:cNvPr id="177" name="Group 176">
                            <a:extLst>
                              <a:ext uri="{FF2B5EF4-FFF2-40B4-BE49-F238E27FC236}">
                                <a16:creationId xmlns:a16="http://schemas.microsoft.com/office/drawing/2014/main" id="{F569E83D-2140-FC9C-C1EA-50C8C94E1622}"/>
                              </a:ext>
                            </a:extLst>
                          </p:cNvPr>
                          <p:cNvGrpSpPr/>
                          <p:nvPr/>
                        </p:nvGrpSpPr>
                        <p:grpSpPr>
                          <a:xfrm>
                            <a:off x="5419036" y="1419988"/>
                            <a:ext cx="146030" cy="723368"/>
                            <a:chOff x="5204995" y="1424282"/>
                            <a:chExt cx="146030" cy="723368"/>
                          </a:xfrm>
                        </p:grpSpPr>
                        <p:cxnSp>
                          <p:nvCxnSpPr>
                            <p:cNvPr id="191" name="Straight Connector 190">
                              <a:extLst>
                                <a:ext uri="{FF2B5EF4-FFF2-40B4-BE49-F238E27FC236}">
                                  <a16:creationId xmlns:a16="http://schemas.microsoft.com/office/drawing/2014/main" id="{336B1E6A-4429-75C0-0AF0-D802C40D245A}"/>
                                </a:ext>
                              </a:extLst>
                            </p:cNvPr>
                            <p:cNvCxnSpPr>
                              <a:cxnSpLocks/>
                              <a:stCxn id="194" idx="0"/>
                              <a:endCxn id="204" idx="0"/>
                            </p:cNvCxnSpPr>
                            <p:nvPr/>
                          </p:nvCxnSpPr>
                          <p:spPr>
                            <a:xfrm>
                              <a:off x="5277687" y="1424282"/>
                              <a:ext cx="0" cy="7233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C18B25D3-8BC7-8AEE-394C-F900ABEF877E}"/>
                                </a:ext>
                              </a:extLst>
                            </p:cNvPr>
                            <p:cNvSpPr/>
                            <p:nvPr/>
                          </p:nvSpPr>
                          <p:spPr>
                            <a:xfrm>
                              <a:off x="5205642" y="1603947"/>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sp>
                          <p:nvSpPr>
                            <p:cNvPr id="193" name="Oval 192">
                              <a:extLst>
                                <a:ext uri="{FF2B5EF4-FFF2-40B4-BE49-F238E27FC236}">
                                  <a16:creationId xmlns:a16="http://schemas.microsoft.com/office/drawing/2014/main" id="{D5818DDC-4F97-D8D8-3C57-38B06E44CD50}"/>
                                </a:ext>
                              </a:extLst>
                            </p:cNvPr>
                            <p:cNvSpPr/>
                            <p:nvPr/>
                          </p:nvSpPr>
                          <p:spPr>
                            <a:xfrm>
                              <a:off x="5205641" y="1783866"/>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sp>
                          <p:nvSpPr>
                            <p:cNvPr id="194" name="Oval 193">
                              <a:extLst>
                                <a:ext uri="{FF2B5EF4-FFF2-40B4-BE49-F238E27FC236}">
                                  <a16:creationId xmlns:a16="http://schemas.microsoft.com/office/drawing/2014/main" id="{C59C739D-D67B-1BF1-1C8F-8F2B944A1FB6}"/>
                                </a:ext>
                              </a:extLst>
                            </p:cNvPr>
                            <p:cNvSpPr/>
                            <p:nvPr/>
                          </p:nvSpPr>
                          <p:spPr>
                            <a:xfrm>
                              <a:off x="5204995" y="1424282"/>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grpSp>
                      <p:sp>
                        <p:nvSpPr>
                          <p:cNvPr id="178" name="Oval 177">
                            <a:extLst>
                              <a:ext uri="{FF2B5EF4-FFF2-40B4-BE49-F238E27FC236}">
                                <a16:creationId xmlns:a16="http://schemas.microsoft.com/office/drawing/2014/main" id="{FF2870C9-C744-7314-2A21-2084682AE8AC}"/>
                              </a:ext>
                            </a:extLst>
                          </p:cNvPr>
                          <p:cNvSpPr/>
                          <p:nvPr/>
                        </p:nvSpPr>
                        <p:spPr>
                          <a:xfrm>
                            <a:off x="5633076" y="1599653"/>
                            <a:ext cx="145383" cy="145383"/>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rPr>
                              <a:t>…</a:t>
                            </a:r>
                          </a:p>
                        </p:txBody>
                      </p:sp>
                      <p:grpSp>
                        <p:nvGrpSpPr>
                          <p:cNvPr id="179" name="Group 178">
                            <a:extLst>
                              <a:ext uri="{FF2B5EF4-FFF2-40B4-BE49-F238E27FC236}">
                                <a16:creationId xmlns:a16="http://schemas.microsoft.com/office/drawing/2014/main" id="{A9C060B1-03A0-EB93-483B-10183B5499F5}"/>
                              </a:ext>
                            </a:extLst>
                          </p:cNvPr>
                          <p:cNvGrpSpPr/>
                          <p:nvPr/>
                        </p:nvGrpSpPr>
                        <p:grpSpPr>
                          <a:xfrm>
                            <a:off x="5844852" y="1424282"/>
                            <a:ext cx="146030" cy="719074"/>
                            <a:chOff x="5204995" y="1424282"/>
                            <a:chExt cx="146030" cy="719074"/>
                          </a:xfrm>
                        </p:grpSpPr>
                        <p:cxnSp>
                          <p:nvCxnSpPr>
                            <p:cNvPr id="187" name="Straight Connector 186">
                              <a:extLst>
                                <a:ext uri="{FF2B5EF4-FFF2-40B4-BE49-F238E27FC236}">
                                  <a16:creationId xmlns:a16="http://schemas.microsoft.com/office/drawing/2014/main" id="{BD2923EF-B26D-A423-63EA-329244DEEF3F}"/>
                                </a:ext>
                              </a:extLst>
                            </p:cNvPr>
                            <p:cNvCxnSpPr>
                              <a:cxnSpLocks/>
                              <a:stCxn id="190" idx="0"/>
                            </p:cNvCxnSpPr>
                            <p:nvPr/>
                          </p:nvCxnSpPr>
                          <p:spPr>
                            <a:xfrm>
                              <a:off x="5277687" y="1424282"/>
                              <a:ext cx="0" cy="719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6E1F3310-6A3A-3C21-D904-C478F15946AF}"/>
                                </a:ext>
                              </a:extLst>
                            </p:cNvPr>
                            <p:cNvSpPr/>
                            <p:nvPr/>
                          </p:nvSpPr>
                          <p:spPr>
                            <a:xfrm>
                              <a:off x="5205642" y="1603947"/>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sp>
                          <p:nvSpPr>
                            <p:cNvPr id="189" name="Oval 188">
                              <a:extLst>
                                <a:ext uri="{FF2B5EF4-FFF2-40B4-BE49-F238E27FC236}">
                                  <a16:creationId xmlns:a16="http://schemas.microsoft.com/office/drawing/2014/main" id="{069C747E-E527-36A1-F205-305D2ED161A5}"/>
                                </a:ext>
                              </a:extLst>
                            </p:cNvPr>
                            <p:cNvSpPr/>
                            <p:nvPr/>
                          </p:nvSpPr>
                          <p:spPr>
                            <a:xfrm>
                              <a:off x="5205641" y="1783866"/>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sp>
                          <p:nvSpPr>
                            <p:cNvPr id="190" name="Oval 189">
                              <a:extLst>
                                <a:ext uri="{FF2B5EF4-FFF2-40B4-BE49-F238E27FC236}">
                                  <a16:creationId xmlns:a16="http://schemas.microsoft.com/office/drawing/2014/main" id="{97B5DE9F-A0EB-DFDA-5F05-4185E50761FB}"/>
                                </a:ext>
                              </a:extLst>
                            </p:cNvPr>
                            <p:cNvSpPr/>
                            <p:nvPr/>
                          </p:nvSpPr>
                          <p:spPr>
                            <a:xfrm>
                              <a:off x="5204995" y="1424282"/>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grpSp>
                      <p:grpSp>
                        <p:nvGrpSpPr>
                          <p:cNvPr id="180" name="Group 179">
                            <a:extLst>
                              <a:ext uri="{FF2B5EF4-FFF2-40B4-BE49-F238E27FC236}">
                                <a16:creationId xmlns:a16="http://schemas.microsoft.com/office/drawing/2014/main" id="{FF5CE1DC-DEC2-A7A7-D914-C2826502DA74}"/>
                              </a:ext>
                            </a:extLst>
                          </p:cNvPr>
                          <p:cNvGrpSpPr/>
                          <p:nvPr/>
                        </p:nvGrpSpPr>
                        <p:grpSpPr>
                          <a:xfrm>
                            <a:off x="4994689" y="1429152"/>
                            <a:ext cx="146030" cy="706836"/>
                            <a:chOff x="5204995" y="1424282"/>
                            <a:chExt cx="146030" cy="706836"/>
                          </a:xfrm>
                        </p:grpSpPr>
                        <p:cxnSp>
                          <p:nvCxnSpPr>
                            <p:cNvPr id="183" name="Straight Connector 182">
                              <a:extLst>
                                <a:ext uri="{FF2B5EF4-FFF2-40B4-BE49-F238E27FC236}">
                                  <a16:creationId xmlns:a16="http://schemas.microsoft.com/office/drawing/2014/main" id="{124CF17B-B9D1-903B-2C8D-F6927F6AE193}"/>
                                </a:ext>
                              </a:extLst>
                            </p:cNvPr>
                            <p:cNvCxnSpPr>
                              <a:cxnSpLocks/>
                              <a:stCxn id="186" idx="0"/>
                            </p:cNvCxnSpPr>
                            <p:nvPr/>
                          </p:nvCxnSpPr>
                          <p:spPr>
                            <a:xfrm>
                              <a:off x="5277687" y="1424282"/>
                              <a:ext cx="0" cy="7068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95108AAE-AA4C-F4AA-8327-F3D0C274F712}"/>
                                </a:ext>
                              </a:extLst>
                            </p:cNvPr>
                            <p:cNvSpPr/>
                            <p:nvPr/>
                          </p:nvSpPr>
                          <p:spPr>
                            <a:xfrm>
                              <a:off x="5205642" y="1603947"/>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sp>
                          <p:nvSpPr>
                            <p:cNvPr id="185" name="Oval 184">
                              <a:extLst>
                                <a:ext uri="{FF2B5EF4-FFF2-40B4-BE49-F238E27FC236}">
                                  <a16:creationId xmlns:a16="http://schemas.microsoft.com/office/drawing/2014/main" id="{E9BDE862-B95C-BAD8-E917-8DE531665692}"/>
                                </a:ext>
                              </a:extLst>
                            </p:cNvPr>
                            <p:cNvSpPr/>
                            <p:nvPr/>
                          </p:nvSpPr>
                          <p:spPr>
                            <a:xfrm>
                              <a:off x="5205641" y="1783866"/>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sp>
                          <p:nvSpPr>
                            <p:cNvPr id="186" name="Oval 185">
                              <a:extLst>
                                <a:ext uri="{FF2B5EF4-FFF2-40B4-BE49-F238E27FC236}">
                                  <a16:creationId xmlns:a16="http://schemas.microsoft.com/office/drawing/2014/main" id="{0739E9FD-F508-456C-B50F-0E1ADCC55B39}"/>
                                </a:ext>
                              </a:extLst>
                            </p:cNvPr>
                            <p:cNvSpPr/>
                            <p:nvPr/>
                          </p:nvSpPr>
                          <p:spPr>
                            <a:xfrm>
                              <a:off x="5204995" y="1424282"/>
                              <a:ext cx="145383" cy="145383"/>
                            </a:xfrm>
                            <a:prstGeom prst="ellipse">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grpSp>
                      <p:sp>
                        <p:nvSpPr>
                          <p:cNvPr id="181" name="Oval 180">
                            <a:extLst>
                              <a:ext uri="{FF2B5EF4-FFF2-40B4-BE49-F238E27FC236}">
                                <a16:creationId xmlns:a16="http://schemas.microsoft.com/office/drawing/2014/main" id="{A8755C7E-8F61-C76C-2F27-CDC172E38F61}"/>
                              </a:ext>
                            </a:extLst>
                          </p:cNvPr>
                          <p:cNvSpPr/>
                          <p:nvPr/>
                        </p:nvSpPr>
                        <p:spPr>
                          <a:xfrm>
                            <a:off x="5636464" y="1414865"/>
                            <a:ext cx="145383" cy="145383"/>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endParaRPr>
                          </a:p>
                        </p:txBody>
                      </p:sp>
                      <p:sp>
                        <p:nvSpPr>
                          <p:cNvPr id="182" name="Oval 181">
                            <a:extLst>
                              <a:ext uri="{FF2B5EF4-FFF2-40B4-BE49-F238E27FC236}">
                                <a16:creationId xmlns:a16="http://schemas.microsoft.com/office/drawing/2014/main" id="{72FEBFC8-F2EB-361C-B5B9-03C72A195851}"/>
                              </a:ext>
                            </a:extLst>
                          </p:cNvPr>
                          <p:cNvSpPr/>
                          <p:nvPr/>
                        </p:nvSpPr>
                        <p:spPr>
                          <a:xfrm>
                            <a:off x="5630166" y="1787487"/>
                            <a:ext cx="145383" cy="145383"/>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venir Next" panose="020B0503020202020204" pitchFamily="34" charset="0"/>
                              <a:ea typeface="+mn-ea"/>
                              <a:cs typeface="Arial" panose="020B0604020202020204" pitchFamily="34" charset="0"/>
                            </a:endParaRPr>
                          </a:p>
                        </p:txBody>
                      </p:sp>
                    </p:grpSp>
                  </p:grpSp>
                  <p:sp>
                    <p:nvSpPr>
                      <p:cNvPr id="167" name="Trapezoid 166">
                        <a:extLst>
                          <a:ext uri="{FF2B5EF4-FFF2-40B4-BE49-F238E27FC236}">
                            <a16:creationId xmlns:a16="http://schemas.microsoft.com/office/drawing/2014/main" id="{2628D0AD-3A44-4042-CD86-3C31A7A838E4}"/>
                          </a:ext>
                        </a:extLst>
                      </p:cNvPr>
                      <p:cNvSpPr/>
                      <p:nvPr/>
                    </p:nvSpPr>
                    <p:spPr>
                      <a:xfrm rot="16200000">
                        <a:off x="4534878" y="1580684"/>
                        <a:ext cx="487028" cy="162163"/>
                      </a:xfrm>
                      <a:prstGeom prst="trapezoid">
                        <a:avLst>
                          <a:gd name="adj" fmla="val 34124"/>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sp>
                    <p:nvSpPr>
                      <p:cNvPr id="168" name="Rectangle 167">
                        <a:extLst>
                          <a:ext uri="{FF2B5EF4-FFF2-40B4-BE49-F238E27FC236}">
                            <a16:creationId xmlns:a16="http://schemas.microsoft.com/office/drawing/2014/main" id="{04EB38B2-A70A-7B26-434D-A57DCE8D8D7B}"/>
                          </a:ext>
                        </a:extLst>
                      </p:cNvPr>
                      <p:cNvSpPr/>
                      <p:nvPr/>
                    </p:nvSpPr>
                    <p:spPr>
                      <a:xfrm>
                        <a:off x="4961468" y="1969094"/>
                        <a:ext cx="1083732" cy="111866"/>
                      </a:xfrm>
                      <a:prstGeom prst="rect">
                        <a:avLst/>
                      </a:prstGeom>
                      <a:solidFill>
                        <a:schemeClr val="accent3">
                          <a:lumMod val="20000"/>
                          <a:lumOff val="80000"/>
                        </a:scheme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panose="020B0503020202020204" pitchFamily="34" charset="0"/>
                          <a:ea typeface="+mn-ea"/>
                          <a:cs typeface="+mn-cs"/>
                        </a:endParaRPr>
                      </a:p>
                    </p:txBody>
                  </p:sp>
                  <p:cxnSp>
                    <p:nvCxnSpPr>
                      <p:cNvPr id="169" name="Straight Connector 168">
                        <a:extLst>
                          <a:ext uri="{FF2B5EF4-FFF2-40B4-BE49-F238E27FC236}">
                            <a16:creationId xmlns:a16="http://schemas.microsoft.com/office/drawing/2014/main" id="{7D47312D-8307-709E-58E0-B286F1976DAD}"/>
                          </a:ext>
                        </a:extLst>
                      </p:cNvPr>
                      <p:cNvCxnSpPr>
                        <a:cxnSpLocks/>
                      </p:cNvCxnSpPr>
                      <p:nvPr/>
                    </p:nvCxnSpPr>
                    <p:spPr>
                      <a:xfrm flipV="1">
                        <a:off x="4852605" y="1560248"/>
                        <a:ext cx="1088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3947BF2-0ADF-D9B2-0585-51221B774EC8}"/>
                          </a:ext>
                        </a:extLst>
                      </p:cNvPr>
                      <p:cNvCxnSpPr>
                        <a:cxnSpLocks/>
                      </p:cNvCxnSpPr>
                      <p:nvPr/>
                    </p:nvCxnSpPr>
                    <p:spPr>
                      <a:xfrm flipV="1">
                        <a:off x="4852605" y="1763683"/>
                        <a:ext cx="1088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5" name="Rectangle 164">
                      <a:extLst>
                        <a:ext uri="{FF2B5EF4-FFF2-40B4-BE49-F238E27FC236}">
                          <a16:creationId xmlns:a16="http://schemas.microsoft.com/office/drawing/2014/main" id="{D2837DC6-D6BB-243C-7183-F89AB1078AC4}"/>
                        </a:ext>
                      </a:extLst>
                    </p:cNvPr>
                    <p:cNvSpPr/>
                    <p:nvPr/>
                  </p:nvSpPr>
                  <p:spPr>
                    <a:xfrm>
                      <a:off x="7356464" y="4319864"/>
                      <a:ext cx="1222060" cy="679246"/>
                    </a:xfrm>
                    <a:prstGeom prst="rect">
                      <a:avLst/>
                    </a:prstGeom>
                    <a:no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grpSp>
            </p:grpSp>
          </p:grpSp>
        </p:grpSp>
      </p:grpSp>
    </p:spTree>
    <p:extLst>
      <p:ext uri="{BB962C8B-B14F-4D97-AF65-F5344CB8AC3E}">
        <p14:creationId xmlns:p14="http://schemas.microsoft.com/office/powerpoint/2010/main" val="143040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500"/>
                                        <p:tgtEl>
                                          <p:spTgt spid="141"/>
                                        </p:tgtEl>
                                      </p:cBhvr>
                                    </p:animEffect>
                                  </p:childTnLst>
                                </p:cTn>
                              </p:par>
                              <p:par>
                                <p:cTn id="8" presetID="10" presetClass="entr" presetSubtype="0" fill="hold" nodeType="withEffect">
                                  <p:stCondLst>
                                    <p:cond delay="0"/>
                                  </p:stCondLst>
                                  <p:childTnLst>
                                    <p:set>
                                      <p:cBhvr>
                                        <p:cTn id="9" dur="1" fill="hold">
                                          <p:stCondLst>
                                            <p:cond delay="0"/>
                                          </p:stCondLst>
                                        </p:cTn>
                                        <p:tgtEl>
                                          <p:spTgt spid="142"/>
                                        </p:tgtEl>
                                        <p:attrNameLst>
                                          <p:attrName>style.visibility</p:attrName>
                                        </p:attrNameLst>
                                      </p:cBhvr>
                                      <p:to>
                                        <p:strVal val="visible"/>
                                      </p:to>
                                    </p:set>
                                    <p:animEffect transition="in" filter="fade">
                                      <p:cBhvr>
                                        <p:cTn id="10" dur="500"/>
                                        <p:tgtEl>
                                          <p:spTgt spid="142"/>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5"/>
                                        </p:tgtEl>
                                        <p:attrNameLst>
                                          <p:attrName>style.visibility</p:attrName>
                                        </p:attrNameLst>
                                      </p:cBhvr>
                                      <p:to>
                                        <p:strVal val="visible"/>
                                      </p:to>
                                    </p:set>
                                    <p:animEffect transition="in" filter="fade">
                                      <p:cBhvr>
                                        <p:cTn id="18" dur="500"/>
                                        <p:tgtEl>
                                          <p:spTgt spid="145"/>
                                        </p:tgtEl>
                                      </p:cBhvr>
                                    </p:animEffect>
                                  </p:childTnLst>
                                </p:cTn>
                              </p:par>
                              <p:par>
                                <p:cTn id="19" presetID="10" presetClass="entr" presetSubtype="0" fill="hold" nodeType="withEffect">
                                  <p:stCondLst>
                                    <p:cond delay="0"/>
                                  </p:stCondLst>
                                  <p:childTnLst>
                                    <p:set>
                                      <p:cBhvr>
                                        <p:cTn id="20" dur="1" fill="hold">
                                          <p:stCondLst>
                                            <p:cond delay="0"/>
                                          </p:stCondLst>
                                        </p:cTn>
                                        <p:tgtEl>
                                          <p:spTgt spid="148"/>
                                        </p:tgtEl>
                                        <p:attrNameLst>
                                          <p:attrName>style.visibility</p:attrName>
                                        </p:attrNameLst>
                                      </p:cBhvr>
                                      <p:to>
                                        <p:strVal val="visible"/>
                                      </p:to>
                                    </p:set>
                                    <p:animEffect transition="in" filter="fade">
                                      <p:cBhvr>
                                        <p:cTn id="21"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4F87D1AE-C9E8-030A-A3DD-CE41E1CA8BC8}"/>
              </a:ext>
            </a:extLst>
          </p:cNvPr>
          <p:cNvSpPr/>
          <p:nvPr/>
        </p:nvSpPr>
        <p:spPr>
          <a:xfrm>
            <a:off x="0" y="629616"/>
            <a:ext cx="2716306" cy="5826540"/>
          </a:xfrm>
          <a:prstGeom prst="rect">
            <a:avLst/>
          </a:prstGeom>
          <a:solidFill>
            <a:srgbClr val="FFFD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ounded Rectangle 64">
            <a:extLst>
              <a:ext uri="{FF2B5EF4-FFF2-40B4-BE49-F238E27FC236}">
                <a16:creationId xmlns:a16="http://schemas.microsoft.com/office/drawing/2014/main" id="{8FFE4315-EE8D-144A-008D-8DCDDE3CFCC3}"/>
              </a:ext>
            </a:extLst>
          </p:cNvPr>
          <p:cNvSpPr/>
          <p:nvPr/>
        </p:nvSpPr>
        <p:spPr>
          <a:xfrm>
            <a:off x="96426" y="736537"/>
            <a:ext cx="2519027" cy="107971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4F55892D-F829-1FC6-94CF-7204C63F8EB6}"/>
              </a:ext>
            </a:extLst>
          </p:cNvPr>
          <p:cNvCxnSpPr>
            <a:cxnSpLocks/>
          </p:cNvCxnSpPr>
          <p:nvPr/>
        </p:nvCxnSpPr>
        <p:spPr>
          <a:xfrm rot="5400000" flipH="1">
            <a:off x="5043784" y="3295028"/>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E65ADB8B-E7D5-CC71-7D28-06DEDEE97FE9}"/>
              </a:ext>
            </a:extLst>
          </p:cNvPr>
          <p:cNvCxnSpPr>
            <a:cxnSpLocks/>
          </p:cNvCxnSpPr>
          <p:nvPr/>
        </p:nvCxnSpPr>
        <p:spPr>
          <a:xfrm rot="5400000" flipH="1">
            <a:off x="5043784" y="36739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3" name="Title 1" descr=" 6">
            <a:extLst>
              <a:ext uri="{FF2B5EF4-FFF2-40B4-BE49-F238E27FC236}">
                <a16:creationId xmlns:a16="http://schemas.microsoft.com/office/drawing/2014/main" id="{225FE3A3-6745-502D-7F59-15867750339D}"/>
              </a:ext>
            </a:extLst>
          </p:cNvPr>
          <p:cNvSpPr txBox="1">
            <a:spLocks/>
          </p:cNvSpPr>
          <p:nvPr/>
        </p:nvSpPr>
        <p:spPr>
          <a:xfrm>
            <a:off x="178177" y="0"/>
            <a:ext cx="8787647" cy="704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orbel" panose="020B0503020204020204" pitchFamily="34" charset="0"/>
                <a:ea typeface="+mj-ea"/>
                <a:cs typeface="+mj-cs"/>
              </a:rPr>
              <a:t>In-DRAM pLUTo LUT Query: Step 1</a:t>
            </a:r>
          </a:p>
        </p:txBody>
      </p:sp>
      <p:sp>
        <p:nvSpPr>
          <p:cNvPr id="7" name="Slide Number Placeholder 6">
            <a:extLst>
              <a:ext uri="{FF2B5EF4-FFF2-40B4-BE49-F238E27FC236}">
                <a16:creationId xmlns:a16="http://schemas.microsoft.com/office/drawing/2014/main" id="{BFC4D882-EE1D-5CC0-E0E4-710C3B18C93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EAB76D-489F-BC47-AE8A-9A4958F60173}" type="slidenum">
              <a:rPr kumimoji="0" lang="en-CH" sz="1400" b="0" i="0" u="none" strike="noStrike" kern="1200" cap="none" spc="0" normalizeH="0" baseline="0" noProof="0" smtClean="0">
                <a:ln>
                  <a:noFill/>
                </a:ln>
                <a:solidFill>
                  <a:prstClr val="white">
                    <a:lumMod val="65000"/>
                  </a:prstClr>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CH" sz="1400" b="0" i="0" u="none" strike="noStrike" kern="1200" cap="none" spc="0" normalizeH="0" baseline="0" noProof="0">
              <a:ln>
                <a:noFill/>
              </a:ln>
              <a:solidFill>
                <a:prstClr val="white">
                  <a:lumMod val="65000"/>
                </a:prstClr>
              </a:solidFill>
              <a:effectLst/>
              <a:uLnTx/>
              <a:uFillTx/>
              <a:latin typeface="Corbel" panose="020B0503020204020204" pitchFamily="34" charset="0"/>
              <a:ea typeface="+mn-ea"/>
              <a:cs typeface="+mn-cs"/>
            </a:endParaRPr>
          </a:p>
        </p:txBody>
      </p:sp>
      <p:cxnSp>
        <p:nvCxnSpPr>
          <p:cNvPr id="4" name="Straight Connector 3">
            <a:extLst>
              <a:ext uri="{FF2B5EF4-FFF2-40B4-BE49-F238E27FC236}">
                <a16:creationId xmlns:a16="http://schemas.microsoft.com/office/drawing/2014/main" id="{193B17EE-D4CE-E933-0A10-8DE0F4AE053C}"/>
              </a:ext>
            </a:extLst>
          </p:cNvPr>
          <p:cNvCxnSpPr>
            <a:cxnSpLocks/>
          </p:cNvCxnSpPr>
          <p:nvPr/>
        </p:nvCxnSpPr>
        <p:spPr>
          <a:xfrm>
            <a:off x="5515720" y="4182844"/>
            <a:ext cx="0" cy="325603"/>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DF1F5B15-D6F8-544E-2EC6-234CE9693377}"/>
              </a:ext>
            </a:extLst>
          </p:cNvPr>
          <p:cNvCxnSpPr>
            <a:cxnSpLocks/>
          </p:cNvCxnSpPr>
          <p:nvPr/>
        </p:nvCxnSpPr>
        <p:spPr>
          <a:xfrm>
            <a:off x="5965170" y="4182844"/>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BBD8907C-D053-3E28-0A5B-1508DA6E7B16}"/>
              </a:ext>
            </a:extLst>
          </p:cNvPr>
          <p:cNvCxnSpPr>
            <a:cxnSpLocks/>
          </p:cNvCxnSpPr>
          <p:nvPr/>
        </p:nvCxnSpPr>
        <p:spPr>
          <a:xfrm>
            <a:off x="6414620" y="4182805"/>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204CBF14-CE3C-D0AF-0904-EB85AA35F9B3}"/>
              </a:ext>
            </a:extLst>
          </p:cNvPr>
          <p:cNvCxnSpPr>
            <a:cxnSpLocks/>
          </p:cNvCxnSpPr>
          <p:nvPr/>
        </p:nvCxnSpPr>
        <p:spPr>
          <a:xfrm>
            <a:off x="6864069" y="4175499"/>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sp>
        <p:nvSpPr>
          <p:cNvPr id="11" name="Rounded Rectangle 10">
            <a:extLst>
              <a:ext uri="{FF2B5EF4-FFF2-40B4-BE49-F238E27FC236}">
                <a16:creationId xmlns:a16="http://schemas.microsoft.com/office/drawing/2014/main" id="{6504418D-A90C-D6E7-1C54-18A1A7C9A1D0}"/>
              </a:ext>
            </a:extLst>
          </p:cNvPr>
          <p:cNvSpPr/>
          <p:nvPr/>
        </p:nvSpPr>
        <p:spPr>
          <a:xfrm>
            <a:off x="5192143" y="2334911"/>
            <a:ext cx="2028915" cy="1840762"/>
          </a:xfrm>
          <a:prstGeom prst="roundRect">
            <a:avLst>
              <a:gd name="adj" fmla="val 1622"/>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2500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12" name="Table 275">
            <a:extLst>
              <a:ext uri="{FF2B5EF4-FFF2-40B4-BE49-F238E27FC236}">
                <a16:creationId xmlns:a16="http://schemas.microsoft.com/office/drawing/2014/main" id="{76354472-B820-C436-4D54-CDDC66664919}"/>
              </a:ext>
            </a:extLst>
          </p:cNvPr>
          <p:cNvGraphicFramePr>
            <a:graphicFrameLocks noGrp="1"/>
          </p:cNvGraphicFramePr>
          <p:nvPr/>
        </p:nvGraphicFramePr>
        <p:xfrm>
          <a:off x="5292522" y="2459192"/>
          <a:ext cx="1800000" cy="1584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396000">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396000">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1351085"/>
                  </a:ext>
                </a:extLst>
              </a:tr>
              <a:tr h="396000">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04728428"/>
                  </a:ext>
                </a:extLst>
              </a:tr>
            </a:tbl>
          </a:graphicData>
        </a:graphic>
      </p:graphicFrame>
      <p:sp>
        <p:nvSpPr>
          <p:cNvPr id="13" name="Rounded Rectangle 12">
            <a:extLst>
              <a:ext uri="{FF2B5EF4-FFF2-40B4-BE49-F238E27FC236}">
                <a16:creationId xmlns:a16="http://schemas.microsoft.com/office/drawing/2014/main" id="{D69C4F41-50ED-CF54-644A-2ED316781EF1}"/>
              </a:ext>
            </a:extLst>
          </p:cNvPr>
          <p:cNvSpPr/>
          <p:nvPr/>
        </p:nvSpPr>
        <p:spPr>
          <a:xfrm rot="5400000">
            <a:off x="5898769" y="3790738"/>
            <a:ext cx="582102" cy="2028912"/>
          </a:xfrm>
          <a:prstGeom prst="roundRect">
            <a:avLst/>
          </a:prstGeom>
          <a:pattFill prst="wdUpDiag">
            <a:fgClr>
              <a:srgbClr val="BBAECA"/>
            </a:fgClr>
            <a:bgClr>
              <a:srgbClr val="DFCFF0"/>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pSp>
        <p:nvGrpSpPr>
          <p:cNvPr id="16" name="Group 15">
            <a:extLst>
              <a:ext uri="{FF2B5EF4-FFF2-40B4-BE49-F238E27FC236}">
                <a16:creationId xmlns:a16="http://schemas.microsoft.com/office/drawing/2014/main" id="{5B03AEA4-1D6D-2A02-F28E-1BE0E4D10B9C}"/>
              </a:ext>
            </a:extLst>
          </p:cNvPr>
          <p:cNvGrpSpPr/>
          <p:nvPr/>
        </p:nvGrpSpPr>
        <p:grpSpPr>
          <a:xfrm>
            <a:off x="5408073" y="5120617"/>
            <a:ext cx="173332" cy="648969"/>
            <a:chOff x="2521758" y="3054797"/>
            <a:chExt cx="64008" cy="188069"/>
          </a:xfrm>
        </p:grpSpPr>
        <p:cxnSp>
          <p:nvCxnSpPr>
            <p:cNvPr id="29" name="Straight Connector 28">
              <a:extLst>
                <a:ext uri="{FF2B5EF4-FFF2-40B4-BE49-F238E27FC236}">
                  <a16:creationId xmlns:a16="http://schemas.microsoft.com/office/drawing/2014/main" id="{56411DE6-322D-76E3-294D-9E5A2FA79FF8}"/>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6001E9C3-356E-AE87-FFA4-05FFDFC51AF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6291C3A9-C7BF-6832-8EBF-7A977669D976}"/>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7" name="Group 16">
            <a:extLst>
              <a:ext uri="{FF2B5EF4-FFF2-40B4-BE49-F238E27FC236}">
                <a16:creationId xmlns:a16="http://schemas.microsoft.com/office/drawing/2014/main" id="{FDD767DD-4EAE-2CA4-A7CE-A5CF80FEF08C}"/>
              </a:ext>
            </a:extLst>
          </p:cNvPr>
          <p:cNvGrpSpPr/>
          <p:nvPr/>
        </p:nvGrpSpPr>
        <p:grpSpPr>
          <a:xfrm>
            <a:off x="5837030" y="5109582"/>
            <a:ext cx="173332" cy="648969"/>
            <a:chOff x="2521758" y="3054797"/>
            <a:chExt cx="64008" cy="188069"/>
          </a:xfrm>
        </p:grpSpPr>
        <p:cxnSp>
          <p:nvCxnSpPr>
            <p:cNvPr id="26" name="Straight Connector 25">
              <a:extLst>
                <a:ext uri="{FF2B5EF4-FFF2-40B4-BE49-F238E27FC236}">
                  <a16:creationId xmlns:a16="http://schemas.microsoft.com/office/drawing/2014/main" id="{E2764FA7-945D-6ACC-4476-AB0E702C8F95}"/>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7" name="Straight Connector 26">
              <a:extLst>
                <a:ext uri="{FF2B5EF4-FFF2-40B4-BE49-F238E27FC236}">
                  <a16:creationId xmlns:a16="http://schemas.microsoft.com/office/drawing/2014/main" id="{9DA23700-D9EA-5D46-34FC-D8C81067954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8" name="Straight Connector 27">
              <a:extLst>
                <a:ext uri="{FF2B5EF4-FFF2-40B4-BE49-F238E27FC236}">
                  <a16:creationId xmlns:a16="http://schemas.microsoft.com/office/drawing/2014/main" id="{65F5F5EB-C469-F183-795C-3CF3D5200AE9}"/>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8" name="Group 17">
            <a:extLst>
              <a:ext uri="{FF2B5EF4-FFF2-40B4-BE49-F238E27FC236}">
                <a16:creationId xmlns:a16="http://schemas.microsoft.com/office/drawing/2014/main" id="{5C2F244F-AD02-F297-C498-C497F46F443E}"/>
              </a:ext>
            </a:extLst>
          </p:cNvPr>
          <p:cNvGrpSpPr/>
          <p:nvPr/>
        </p:nvGrpSpPr>
        <p:grpSpPr>
          <a:xfrm>
            <a:off x="6248380" y="5108314"/>
            <a:ext cx="173332" cy="648969"/>
            <a:chOff x="2521758" y="3054797"/>
            <a:chExt cx="64008" cy="188069"/>
          </a:xfrm>
        </p:grpSpPr>
        <p:cxnSp>
          <p:nvCxnSpPr>
            <p:cNvPr id="23" name="Straight Connector 22">
              <a:extLst>
                <a:ext uri="{FF2B5EF4-FFF2-40B4-BE49-F238E27FC236}">
                  <a16:creationId xmlns:a16="http://schemas.microsoft.com/office/drawing/2014/main" id="{9F9C2302-8BFC-2113-6E2C-ACFF464016E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7FE804DF-ACC9-5681-9141-E12E98F04E3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011A845C-4B36-622D-79D2-2EEC712480E0}"/>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9" name="Group 18">
            <a:extLst>
              <a:ext uri="{FF2B5EF4-FFF2-40B4-BE49-F238E27FC236}">
                <a16:creationId xmlns:a16="http://schemas.microsoft.com/office/drawing/2014/main" id="{D60879E2-DF9F-933F-7EBD-BAA733433234}"/>
              </a:ext>
            </a:extLst>
          </p:cNvPr>
          <p:cNvGrpSpPr/>
          <p:nvPr/>
        </p:nvGrpSpPr>
        <p:grpSpPr>
          <a:xfrm>
            <a:off x="6672336" y="5120617"/>
            <a:ext cx="173332" cy="648969"/>
            <a:chOff x="2521758" y="3054797"/>
            <a:chExt cx="64008" cy="188069"/>
          </a:xfrm>
        </p:grpSpPr>
        <p:cxnSp>
          <p:nvCxnSpPr>
            <p:cNvPr id="20" name="Straight Connector 19">
              <a:extLst>
                <a:ext uri="{FF2B5EF4-FFF2-40B4-BE49-F238E27FC236}">
                  <a16:creationId xmlns:a16="http://schemas.microsoft.com/office/drawing/2014/main" id="{98070522-1F0D-F9D0-1868-64E7D1BD153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1" name="Straight Connector 20">
              <a:extLst>
                <a:ext uri="{FF2B5EF4-FFF2-40B4-BE49-F238E27FC236}">
                  <a16:creationId xmlns:a16="http://schemas.microsoft.com/office/drawing/2014/main" id="{A7BC7AE7-4BBB-BD85-E12B-FD544420F3F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8B1EFA1E-657A-E290-1E60-D94A0BF19A73}"/>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sp>
        <p:nvSpPr>
          <p:cNvPr id="33" name="Rounded Rectangle 32">
            <a:extLst>
              <a:ext uri="{FF2B5EF4-FFF2-40B4-BE49-F238E27FC236}">
                <a16:creationId xmlns:a16="http://schemas.microsoft.com/office/drawing/2014/main" id="{0C60ECAA-E984-0339-82FC-E5B0B4C5608E}"/>
              </a:ext>
            </a:extLst>
          </p:cNvPr>
          <p:cNvSpPr/>
          <p:nvPr/>
        </p:nvSpPr>
        <p:spPr>
          <a:xfrm rot="5400000">
            <a:off x="5897652" y="5047299"/>
            <a:ext cx="584335" cy="2028912"/>
          </a:xfrm>
          <a:prstGeom prst="round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4" name="Table 275">
            <a:extLst>
              <a:ext uri="{FF2B5EF4-FFF2-40B4-BE49-F238E27FC236}">
                <a16:creationId xmlns:a16="http://schemas.microsoft.com/office/drawing/2014/main" id="{91C1B412-F7C0-9BF4-466A-716D27FABB97}"/>
              </a:ext>
            </a:extLst>
          </p:cNvPr>
          <p:cNvGraphicFramePr>
            <a:graphicFrameLocks noGrp="1"/>
          </p:cNvGraphicFramePr>
          <p:nvPr/>
        </p:nvGraphicFramePr>
        <p:xfrm>
          <a:off x="5292522" y="4591707"/>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35" name="Rounded Rectangle 34">
            <a:extLst>
              <a:ext uri="{FF2B5EF4-FFF2-40B4-BE49-F238E27FC236}">
                <a16:creationId xmlns:a16="http://schemas.microsoft.com/office/drawing/2014/main" id="{5853E33A-0C10-F411-BD05-35B1A76C00B3}"/>
              </a:ext>
            </a:extLst>
          </p:cNvPr>
          <p:cNvSpPr/>
          <p:nvPr/>
        </p:nvSpPr>
        <p:spPr>
          <a:xfrm rot="5400000">
            <a:off x="5909541" y="170856"/>
            <a:ext cx="579239" cy="2014040"/>
          </a:xfrm>
          <a:prstGeom prst="roundRect">
            <a:avLst/>
          </a:prstGeom>
          <a:solidFill>
            <a:srgbClr val="E4D9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6" name="Table 275">
            <a:extLst>
              <a:ext uri="{FF2B5EF4-FFF2-40B4-BE49-F238E27FC236}">
                <a16:creationId xmlns:a16="http://schemas.microsoft.com/office/drawing/2014/main" id="{28DFCE45-3B33-AE43-69DA-C1AF5E3FC3E2}"/>
              </a:ext>
            </a:extLst>
          </p:cNvPr>
          <p:cNvGraphicFramePr>
            <a:graphicFrameLocks noGrp="1"/>
          </p:cNvGraphicFramePr>
          <p:nvPr/>
        </p:nvGraphicFramePr>
        <p:xfrm>
          <a:off x="5301890" y="994064"/>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0</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BE6D8"/>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cxnSp>
        <p:nvCxnSpPr>
          <p:cNvPr id="37" name="Elbow Connector 36">
            <a:extLst>
              <a:ext uri="{FF2B5EF4-FFF2-40B4-BE49-F238E27FC236}">
                <a16:creationId xmlns:a16="http://schemas.microsoft.com/office/drawing/2014/main" id="{8F539379-865B-D64A-C423-25BD1E83EAE5}"/>
              </a:ext>
            </a:extLst>
          </p:cNvPr>
          <p:cNvCxnSpPr>
            <a:cxnSpLocks/>
          </p:cNvCxnSpPr>
          <p:nvPr/>
        </p:nvCxnSpPr>
        <p:spPr>
          <a:xfrm rot="10800000" flipH="1" flipV="1">
            <a:off x="7211141" y="1924870"/>
            <a:ext cx="4" cy="3566160"/>
          </a:xfrm>
          <a:prstGeom prst="bentConnector3">
            <a:avLst>
              <a:gd name="adj1" fmla="val 12220150000"/>
            </a:avLst>
          </a:prstGeom>
          <a:ln w="38100">
            <a:solidFill>
              <a:schemeClr val="accent4"/>
            </a:solidFill>
            <a:prstDash val="sysDot"/>
            <a:tailEnd type="triangle" w="med" len="sm"/>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5EA5FF2D-CA4D-044D-5240-D82BF10A85FD}"/>
              </a:ext>
            </a:extLst>
          </p:cNvPr>
          <p:cNvSpPr/>
          <p:nvPr/>
        </p:nvSpPr>
        <p:spPr>
          <a:xfrm rot="5400000">
            <a:off x="5907630" y="920136"/>
            <a:ext cx="579240" cy="2014044"/>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cxnSp>
        <p:nvCxnSpPr>
          <p:cNvPr id="45" name="Straight Connector 44">
            <a:extLst>
              <a:ext uri="{FF2B5EF4-FFF2-40B4-BE49-F238E27FC236}">
                <a16:creationId xmlns:a16="http://schemas.microsoft.com/office/drawing/2014/main" id="{89C1CC0F-521D-7468-5B21-5D065B5C0AAC}"/>
              </a:ext>
            </a:extLst>
          </p:cNvPr>
          <p:cNvCxnSpPr>
            <a:cxnSpLocks/>
          </p:cNvCxnSpPr>
          <p:nvPr/>
        </p:nvCxnSpPr>
        <p:spPr>
          <a:xfrm rot="5400000" flipH="1">
            <a:off x="5043785" y="2512001"/>
            <a:ext cx="3963" cy="274320"/>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46" name="Straight Connector 45">
            <a:extLst>
              <a:ext uri="{FF2B5EF4-FFF2-40B4-BE49-F238E27FC236}">
                <a16:creationId xmlns:a16="http://schemas.microsoft.com/office/drawing/2014/main" id="{A3BF5155-D76B-0F51-84F0-F9C02F239946}"/>
              </a:ext>
            </a:extLst>
          </p:cNvPr>
          <p:cNvCxnSpPr>
            <a:cxnSpLocks/>
          </p:cNvCxnSpPr>
          <p:nvPr/>
        </p:nvCxnSpPr>
        <p:spPr>
          <a:xfrm rot="5400000" flipH="1">
            <a:off x="5043785" y="28981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48" name="Rounded Rectangle 47">
            <a:extLst>
              <a:ext uri="{FF2B5EF4-FFF2-40B4-BE49-F238E27FC236}">
                <a16:creationId xmlns:a16="http://schemas.microsoft.com/office/drawing/2014/main" id="{8376977C-3282-EAB6-98E7-B196ED4F6F12}"/>
              </a:ext>
            </a:extLst>
          </p:cNvPr>
          <p:cNvSpPr/>
          <p:nvPr/>
        </p:nvSpPr>
        <p:spPr>
          <a:xfrm rot="16200000">
            <a:off x="3943110" y="3070211"/>
            <a:ext cx="1654227" cy="308319"/>
          </a:xfrm>
          <a:prstGeom prst="roundRect">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cxnSp>
        <p:nvCxnSpPr>
          <p:cNvPr id="40" name="Straight Arrow Connector 39">
            <a:extLst>
              <a:ext uri="{FF2B5EF4-FFF2-40B4-BE49-F238E27FC236}">
                <a16:creationId xmlns:a16="http://schemas.microsoft.com/office/drawing/2014/main" id="{29BE35DF-E2E1-9179-05DF-E58F667CD1C6}"/>
              </a:ext>
            </a:extLst>
          </p:cNvPr>
          <p:cNvCxnSpPr>
            <a:cxnSpLocks/>
          </p:cNvCxnSpPr>
          <p:nvPr/>
        </p:nvCxnSpPr>
        <p:spPr>
          <a:xfrm>
            <a:off x="68699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63874F1-B1FE-6D5F-7855-22E1EE847861}"/>
              </a:ext>
            </a:extLst>
          </p:cNvPr>
          <p:cNvCxnSpPr>
            <a:cxnSpLocks/>
          </p:cNvCxnSpPr>
          <p:nvPr/>
        </p:nvCxnSpPr>
        <p:spPr>
          <a:xfrm>
            <a:off x="64258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9333CE1-7BE6-2786-C4D3-1E02C6E6158E}"/>
              </a:ext>
            </a:extLst>
          </p:cNvPr>
          <p:cNvCxnSpPr>
            <a:cxnSpLocks/>
          </p:cNvCxnSpPr>
          <p:nvPr/>
        </p:nvCxnSpPr>
        <p:spPr>
          <a:xfrm>
            <a:off x="59682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4D7EFB3-2A69-80D9-0B83-2890B46C68C1}"/>
              </a:ext>
            </a:extLst>
          </p:cNvPr>
          <p:cNvCxnSpPr>
            <a:cxnSpLocks/>
          </p:cNvCxnSpPr>
          <p:nvPr/>
        </p:nvCxnSpPr>
        <p:spPr>
          <a:xfrm>
            <a:off x="55241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2" name="Table 275">
            <a:extLst>
              <a:ext uri="{FF2B5EF4-FFF2-40B4-BE49-F238E27FC236}">
                <a16:creationId xmlns:a16="http://schemas.microsoft.com/office/drawing/2014/main" id="{F33BC4AD-3B1B-2EF3-C96B-80CD4D672F26}"/>
              </a:ext>
            </a:extLst>
          </p:cNvPr>
          <p:cNvGraphicFramePr>
            <a:graphicFrameLocks noGrp="1"/>
          </p:cNvGraphicFramePr>
          <p:nvPr/>
        </p:nvGraphicFramePr>
        <p:xfrm>
          <a:off x="5289835" y="5836646"/>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BE6D8"/>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6" name="Rectangle 5">
            <a:extLst>
              <a:ext uri="{FF2B5EF4-FFF2-40B4-BE49-F238E27FC236}">
                <a16:creationId xmlns:a16="http://schemas.microsoft.com/office/drawing/2014/main" id="{A24D5187-9386-EE2D-06AA-276EFF556DC4}"/>
              </a:ext>
            </a:extLst>
          </p:cNvPr>
          <p:cNvSpPr>
            <a:spLocks/>
          </p:cNvSpPr>
          <p:nvPr/>
        </p:nvSpPr>
        <p:spPr>
          <a:xfrm>
            <a:off x="5304367" y="1728351"/>
            <a:ext cx="392400" cy="392400"/>
          </a:xfrm>
          <a:prstGeom prst="rect">
            <a:avLst/>
          </a:prstGeom>
          <a:solidFill>
            <a:schemeClr val="accent3">
              <a:lumMod val="20000"/>
              <a:lumOff val="80000"/>
            </a:scheme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𝘅</a:t>
            </a:r>
          </a:p>
        </p:txBody>
      </p:sp>
      <p:sp>
        <p:nvSpPr>
          <p:cNvPr id="30" name="Rectangle 29">
            <a:extLst>
              <a:ext uri="{FF2B5EF4-FFF2-40B4-BE49-F238E27FC236}">
                <a16:creationId xmlns:a16="http://schemas.microsoft.com/office/drawing/2014/main" id="{58E8DFCC-D41E-B4DC-0E11-DDBA39AF97F5}"/>
              </a:ext>
            </a:extLst>
          </p:cNvPr>
          <p:cNvSpPr/>
          <p:nvPr/>
        </p:nvSpPr>
        <p:spPr>
          <a:xfrm>
            <a:off x="6237315"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38" name="Rectangle 37">
            <a:extLst>
              <a:ext uri="{FF2B5EF4-FFF2-40B4-BE49-F238E27FC236}">
                <a16:creationId xmlns:a16="http://schemas.microsoft.com/office/drawing/2014/main" id="{6606B0FB-9FD3-1633-090F-A442DDBC5782}"/>
              </a:ext>
            </a:extLst>
          </p:cNvPr>
          <p:cNvSpPr/>
          <p:nvPr/>
        </p:nvSpPr>
        <p:spPr>
          <a:xfrm>
            <a:off x="6703788"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47" name="TextBox 46">
            <a:extLst>
              <a:ext uri="{FF2B5EF4-FFF2-40B4-BE49-F238E27FC236}">
                <a16:creationId xmlns:a16="http://schemas.microsoft.com/office/drawing/2014/main" id="{48209F93-C678-77FE-0741-880FAEA05260}"/>
              </a:ext>
            </a:extLst>
          </p:cNvPr>
          <p:cNvSpPr txBox="1"/>
          <p:nvPr/>
        </p:nvSpPr>
        <p:spPr>
          <a:xfrm>
            <a:off x="234762" y="5148517"/>
            <a:ext cx="2245127"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input vector</a:t>
            </a:r>
          </a:p>
        </p:txBody>
      </p:sp>
      <p:graphicFrame>
        <p:nvGraphicFramePr>
          <p:cNvPr id="52" name="Table 275">
            <a:extLst>
              <a:ext uri="{FF2B5EF4-FFF2-40B4-BE49-F238E27FC236}">
                <a16:creationId xmlns:a16="http://schemas.microsoft.com/office/drawing/2014/main" id="{D03E7150-1EF3-DD7E-1AAE-429CCC880DF9}"/>
              </a:ext>
            </a:extLst>
          </p:cNvPr>
          <p:cNvGraphicFramePr>
            <a:graphicFrameLocks noGrp="1"/>
          </p:cNvGraphicFramePr>
          <p:nvPr/>
        </p:nvGraphicFramePr>
        <p:xfrm>
          <a:off x="419382" y="4801677"/>
          <a:ext cx="1863744" cy="384881"/>
        </p:xfrm>
        <a:graphic>
          <a:graphicData uri="http://schemas.openxmlformats.org/drawingml/2006/table">
            <a:tbl>
              <a:tblPr firstRow="1" bandRow="1">
                <a:tableStyleId>{5940675A-B579-460E-94D1-54222C63F5DA}</a:tableStyleId>
              </a:tblPr>
              <a:tblGrid>
                <a:gridCol w="465936">
                  <a:extLst>
                    <a:ext uri="{9D8B030D-6E8A-4147-A177-3AD203B41FA5}">
                      <a16:colId xmlns:a16="http://schemas.microsoft.com/office/drawing/2014/main" val="4227494446"/>
                    </a:ext>
                  </a:extLst>
                </a:gridCol>
                <a:gridCol w="465936">
                  <a:extLst>
                    <a:ext uri="{9D8B030D-6E8A-4147-A177-3AD203B41FA5}">
                      <a16:colId xmlns:a16="http://schemas.microsoft.com/office/drawing/2014/main" val="468283467"/>
                    </a:ext>
                  </a:extLst>
                </a:gridCol>
                <a:gridCol w="465936">
                  <a:extLst>
                    <a:ext uri="{9D8B030D-6E8A-4147-A177-3AD203B41FA5}">
                      <a16:colId xmlns:a16="http://schemas.microsoft.com/office/drawing/2014/main" val="3823604040"/>
                    </a:ext>
                  </a:extLst>
                </a:gridCol>
                <a:gridCol w="465936">
                  <a:extLst>
                    <a:ext uri="{9D8B030D-6E8A-4147-A177-3AD203B41FA5}">
                      <a16:colId xmlns:a16="http://schemas.microsoft.com/office/drawing/2014/main" val="3652080883"/>
                    </a:ext>
                  </a:extLst>
                </a:gridCol>
              </a:tblGrid>
              <a:tr h="384881">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54" name="TextBox 53">
            <a:extLst>
              <a:ext uri="{FF2B5EF4-FFF2-40B4-BE49-F238E27FC236}">
                <a16:creationId xmlns:a16="http://schemas.microsoft.com/office/drawing/2014/main" id="{0298F78F-23E2-99F4-79F3-CD12675CB412}"/>
              </a:ext>
            </a:extLst>
          </p:cNvPr>
          <p:cNvSpPr txBox="1"/>
          <p:nvPr/>
        </p:nvSpPr>
        <p:spPr>
          <a:xfrm>
            <a:off x="426103" y="4167177"/>
            <a:ext cx="1854538"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l</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ook</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u</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p </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able</a:t>
            </a:r>
          </a:p>
        </p:txBody>
      </p:sp>
      <p:sp>
        <p:nvSpPr>
          <p:cNvPr id="55" name="TextBox 54">
            <a:extLst>
              <a:ext uri="{FF2B5EF4-FFF2-40B4-BE49-F238E27FC236}">
                <a16:creationId xmlns:a16="http://schemas.microsoft.com/office/drawing/2014/main" id="{7195EE43-7896-3B0F-7D8D-A5EE61665E18}"/>
              </a:ext>
            </a:extLst>
          </p:cNvPr>
          <p:cNvSpPr txBox="1"/>
          <p:nvPr/>
        </p:nvSpPr>
        <p:spPr>
          <a:xfrm>
            <a:off x="328507" y="6078612"/>
            <a:ext cx="204201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output vector</a:t>
            </a:r>
          </a:p>
        </p:txBody>
      </p:sp>
      <p:graphicFrame>
        <p:nvGraphicFramePr>
          <p:cNvPr id="56" name="Table 275">
            <a:extLst>
              <a:ext uri="{FF2B5EF4-FFF2-40B4-BE49-F238E27FC236}">
                <a16:creationId xmlns:a16="http://schemas.microsoft.com/office/drawing/2014/main" id="{42AC9FCD-CC4B-AED2-A9FC-1476D069C04D}"/>
              </a:ext>
            </a:extLst>
          </p:cNvPr>
          <p:cNvGraphicFramePr>
            <a:graphicFrameLocks noGrp="1"/>
          </p:cNvGraphicFramePr>
          <p:nvPr/>
        </p:nvGraphicFramePr>
        <p:xfrm>
          <a:off x="419382" y="5745220"/>
          <a:ext cx="1863740" cy="384881"/>
        </p:xfrm>
        <a:graphic>
          <a:graphicData uri="http://schemas.openxmlformats.org/drawingml/2006/table">
            <a:tbl>
              <a:tblPr firstRow="1" bandRow="1">
                <a:tableStyleId>{5940675A-B579-460E-94D1-54222C63F5DA}</a:tableStyleId>
              </a:tblPr>
              <a:tblGrid>
                <a:gridCol w="465935">
                  <a:extLst>
                    <a:ext uri="{9D8B030D-6E8A-4147-A177-3AD203B41FA5}">
                      <a16:colId xmlns:a16="http://schemas.microsoft.com/office/drawing/2014/main" val="4227494446"/>
                    </a:ext>
                  </a:extLst>
                </a:gridCol>
                <a:gridCol w="465935">
                  <a:extLst>
                    <a:ext uri="{9D8B030D-6E8A-4147-A177-3AD203B41FA5}">
                      <a16:colId xmlns:a16="http://schemas.microsoft.com/office/drawing/2014/main" val="468283467"/>
                    </a:ext>
                  </a:extLst>
                </a:gridCol>
                <a:gridCol w="465935">
                  <a:extLst>
                    <a:ext uri="{9D8B030D-6E8A-4147-A177-3AD203B41FA5}">
                      <a16:colId xmlns:a16="http://schemas.microsoft.com/office/drawing/2014/main" val="3823604040"/>
                    </a:ext>
                  </a:extLst>
                </a:gridCol>
                <a:gridCol w="465935">
                  <a:extLst>
                    <a:ext uri="{9D8B030D-6E8A-4147-A177-3AD203B41FA5}">
                      <a16:colId xmlns:a16="http://schemas.microsoft.com/office/drawing/2014/main" val="3652080883"/>
                    </a:ext>
                  </a:extLst>
                </a:gridCol>
              </a:tblGrid>
              <a:tr h="384881">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64" name="TextBox 63">
            <a:extLst>
              <a:ext uri="{FF2B5EF4-FFF2-40B4-BE49-F238E27FC236}">
                <a16:creationId xmlns:a16="http://schemas.microsoft.com/office/drawing/2014/main" id="{77C6A9F9-CFD2-BFB6-5FD1-46212866E231}"/>
              </a:ext>
            </a:extLst>
          </p:cNvPr>
          <p:cNvSpPr txBox="1"/>
          <p:nvPr/>
        </p:nvSpPr>
        <p:spPr>
          <a:xfrm>
            <a:off x="-118226" y="766965"/>
            <a:ext cx="2944440"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LUT Query: </a:t>
            </a:r>
            <a:b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b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Return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1</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st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4</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th</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prstClr val="black"/>
                </a:solidFill>
                <a:effectLst/>
                <a:uLnTx/>
                <a:uFillTx/>
                <a:latin typeface="Corbel" panose="020B0503020204020204" pitchFamily="34" charset="0"/>
                <a:ea typeface="+mn-ea"/>
                <a:cs typeface="+mn-cs"/>
              </a:rPr>
              <a:t>prime numbers</a:t>
            </a:r>
          </a:p>
        </p:txBody>
      </p:sp>
      <p:sp>
        <p:nvSpPr>
          <p:cNvPr id="71" name="TextBox 70" hidden="1">
            <a:extLst>
              <a:ext uri="{FF2B5EF4-FFF2-40B4-BE49-F238E27FC236}">
                <a16:creationId xmlns:a16="http://schemas.microsoft.com/office/drawing/2014/main" id="{96464DE5-8775-54F7-E800-368C864AD146}"/>
              </a:ext>
            </a:extLst>
          </p:cNvPr>
          <p:cNvSpPr txBox="1"/>
          <p:nvPr/>
        </p:nvSpPr>
        <p:spPr>
          <a:xfrm>
            <a:off x="3602360" y="807886"/>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sp>
        <p:nvSpPr>
          <p:cNvPr id="73" name="TextBox 72">
            <a:extLst>
              <a:ext uri="{FF2B5EF4-FFF2-40B4-BE49-F238E27FC236}">
                <a16:creationId xmlns:a16="http://schemas.microsoft.com/office/drawing/2014/main" id="{D7B72F86-2B91-59AA-47AC-78725EC01117}"/>
              </a:ext>
            </a:extLst>
          </p:cNvPr>
          <p:cNvSpPr txBox="1"/>
          <p:nvPr/>
        </p:nvSpPr>
        <p:spPr>
          <a:xfrm>
            <a:off x="3576104" y="5703683"/>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output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vector</a:t>
            </a:r>
          </a:p>
        </p:txBody>
      </p:sp>
      <p:sp>
        <p:nvSpPr>
          <p:cNvPr id="80" name="TextBox 79">
            <a:extLst>
              <a:ext uri="{FF2B5EF4-FFF2-40B4-BE49-F238E27FC236}">
                <a16:creationId xmlns:a16="http://schemas.microsoft.com/office/drawing/2014/main" id="{283E4029-EC6B-17CF-A76E-32088220A3F2}"/>
              </a:ext>
            </a:extLst>
          </p:cNvPr>
          <p:cNvSpPr txBox="1"/>
          <p:nvPr/>
        </p:nvSpPr>
        <p:spPr>
          <a:xfrm rot="5400000">
            <a:off x="5608648" y="3024316"/>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72C4"/>
                </a:solidFill>
                <a:effectLst/>
                <a:uLnTx/>
                <a:uFillTx/>
                <a:latin typeface="Corbel" panose="020B0503020204020204" pitchFamily="34" charset="0"/>
                <a:ea typeface="+mn-ea"/>
                <a:cs typeface="Arial" panose="020B0604020202020204" pitchFamily="34" charset="0"/>
              </a:rPr>
              <a:t>DRAM array</a:t>
            </a:r>
          </a:p>
        </p:txBody>
      </p:sp>
      <p:sp>
        <p:nvSpPr>
          <p:cNvPr id="82" name="Rectangle 81">
            <a:extLst>
              <a:ext uri="{FF2B5EF4-FFF2-40B4-BE49-F238E27FC236}">
                <a16:creationId xmlns:a16="http://schemas.microsoft.com/office/drawing/2014/main" id="{62BDDE6A-4739-7DE9-17E3-D3F0466696F8}"/>
              </a:ext>
            </a:extLst>
          </p:cNvPr>
          <p:cNvSpPr/>
          <p:nvPr/>
        </p:nvSpPr>
        <p:spPr>
          <a:xfrm>
            <a:off x="4935550" y="2400162"/>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mn-cs"/>
              </a:rPr>
              <a:t>0</a:t>
            </a:r>
          </a:p>
        </p:txBody>
      </p:sp>
      <p:sp>
        <p:nvSpPr>
          <p:cNvPr id="83" name="Rectangle 82">
            <a:extLst>
              <a:ext uri="{FF2B5EF4-FFF2-40B4-BE49-F238E27FC236}">
                <a16:creationId xmlns:a16="http://schemas.microsoft.com/office/drawing/2014/main" id="{0AB9FB35-61EA-83FA-E6A5-94C08C60E54A}"/>
              </a:ext>
            </a:extLst>
          </p:cNvPr>
          <p:cNvSpPr/>
          <p:nvPr/>
        </p:nvSpPr>
        <p:spPr>
          <a:xfrm>
            <a:off x="4935550" y="2766371"/>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1</a:t>
            </a:r>
          </a:p>
        </p:txBody>
      </p:sp>
      <p:sp>
        <p:nvSpPr>
          <p:cNvPr id="84" name="Rectangle 83">
            <a:extLst>
              <a:ext uri="{FF2B5EF4-FFF2-40B4-BE49-F238E27FC236}">
                <a16:creationId xmlns:a16="http://schemas.microsoft.com/office/drawing/2014/main" id="{FF1258C3-D9FB-0C18-2D3C-A98C5A7E0564}"/>
              </a:ext>
            </a:extLst>
          </p:cNvPr>
          <p:cNvSpPr/>
          <p:nvPr/>
        </p:nvSpPr>
        <p:spPr>
          <a:xfrm>
            <a:off x="4934718" y="3156622"/>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2</a:t>
            </a:r>
          </a:p>
        </p:txBody>
      </p:sp>
      <p:sp>
        <p:nvSpPr>
          <p:cNvPr id="85" name="Rectangle 84">
            <a:extLst>
              <a:ext uri="{FF2B5EF4-FFF2-40B4-BE49-F238E27FC236}">
                <a16:creationId xmlns:a16="http://schemas.microsoft.com/office/drawing/2014/main" id="{CF06D91A-016B-D11C-864D-895C394BB662}"/>
              </a:ext>
            </a:extLst>
          </p:cNvPr>
          <p:cNvSpPr/>
          <p:nvPr/>
        </p:nvSpPr>
        <p:spPr>
          <a:xfrm>
            <a:off x="4934491" y="3505647"/>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3</a:t>
            </a:r>
          </a:p>
        </p:txBody>
      </p:sp>
      <p:cxnSp>
        <p:nvCxnSpPr>
          <p:cNvPr id="87" name="Straight Arrow Connector 86">
            <a:extLst>
              <a:ext uri="{FF2B5EF4-FFF2-40B4-BE49-F238E27FC236}">
                <a16:creationId xmlns:a16="http://schemas.microsoft.com/office/drawing/2014/main" id="{3D9963A9-A5EA-04E1-3026-C8D6B5061355}"/>
              </a:ext>
            </a:extLst>
          </p:cNvPr>
          <p:cNvCxnSpPr>
            <a:cxnSpLocks/>
          </p:cNvCxnSpPr>
          <p:nvPr/>
        </p:nvCxnSpPr>
        <p:spPr>
          <a:xfrm>
            <a:off x="3366391" y="3251264"/>
            <a:ext cx="114882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0912C0E-F66C-CC78-E512-3C50625CE485}"/>
              </a:ext>
            </a:extLst>
          </p:cNvPr>
          <p:cNvSpPr txBox="1"/>
          <p:nvPr/>
        </p:nvSpPr>
        <p:spPr>
          <a:xfrm>
            <a:off x="2778847" y="2451714"/>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pLUTo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row sweep</a:t>
            </a:r>
          </a:p>
        </p:txBody>
      </p:sp>
      <p:graphicFrame>
        <p:nvGraphicFramePr>
          <p:cNvPr id="39" name="Table 275">
            <a:extLst>
              <a:ext uri="{FF2B5EF4-FFF2-40B4-BE49-F238E27FC236}">
                <a16:creationId xmlns:a16="http://schemas.microsoft.com/office/drawing/2014/main" id="{AE5A250C-6243-27C7-CB43-5BA2E4893154}"/>
              </a:ext>
            </a:extLst>
          </p:cNvPr>
          <p:cNvGraphicFramePr>
            <a:graphicFrameLocks noGrp="1"/>
          </p:cNvGraphicFramePr>
          <p:nvPr/>
        </p:nvGraphicFramePr>
        <p:xfrm>
          <a:off x="5290526" y="2456395"/>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graphicFrame>
        <p:nvGraphicFramePr>
          <p:cNvPr id="42" name="Table 275">
            <a:extLst>
              <a:ext uri="{FF2B5EF4-FFF2-40B4-BE49-F238E27FC236}">
                <a16:creationId xmlns:a16="http://schemas.microsoft.com/office/drawing/2014/main" id="{6425660E-7AFB-6CD3-6765-41F7B91849BF}"/>
              </a:ext>
            </a:extLst>
          </p:cNvPr>
          <p:cNvGraphicFramePr>
            <a:graphicFrameLocks noGrp="1"/>
          </p:cNvGraphicFramePr>
          <p:nvPr/>
        </p:nvGraphicFramePr>
        <p:xfrm>
          <a:off x="5296841" y="4590328"/>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sp>
        <p:nvSpPr>
          <p:cNvPr id="74" name="TextBox 73">
            <a:extLst>
              <a:ext uri="{FF2B5EF4-FFF2-40B4-BE49-F238E27FC236}">
                <a16:creationId xmlns:a16="http://schemas.microsoft.com/office/drawing/2014/main" id="{549E17C4-CCD6-4975-A244-6D40CDC6F814}"/>
              </a:ext>
            </a:extLst>
          </p:cNvPr>
          <p:cNvSpPr txBox="1"/>
          <p:nvPr/>
        </p:nvSpPr>
        <p:spPr>
          <a:xfrm>
            <a:off x="6088976" y="1531408"/>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C000"/>
                </a:solidFill>
                <a:effectLst/>
                <a:uLnTx/>
                <a:uFillTx/>
                <a:latin typeface="Corbel" panose="020B0503020204020204" pitchFamily="34" charset="0"/>
                <a:ea typeface="+mn-ea"/>
                <a:cs typeface="Arial" panose="020B0604020202020204" pitchFamily="34" charset="0"/>
              </a:rPr>
              <a:t>match logic</a:t>
            </a:r>
          </a:p>
        </p:txBody>
      </p:sp>
      <p:grpSp>
        <p:nvGrpSpPr>
          <p:cNvPr id="66" name="Group 65">
            <a:extLst>
              <a:ext uri="{FF2B5EF4-FFF2-40B4-BE49-F238E27FC236}">
                <a16:creationId xmlns:a16="http://schemas.microsoft.com/office/drawing/2014/main" id="{D6C37921-B06B-7C3D-B9D9-193D9BCC5483}"/>
              </a:ext>
            </a:extLst>
          </p:cNvPr>
          <p:cNvGrpSpPr/>
          <p:nvPr/>
        </p:nvGrpSpPr>
        <p:grpSpPr>
          <a:xfrm>
            <a:off x="6371580" y="626250"/>
            <a:ext cx="3649070" cy="1144287"/>
            <a:chOff x="6371580" y="626250"/>
            <a:chExt cx="3649070" cy="1144287"/>
          </a:xfrm>
        </p:grpSpPr>
        <p:sp>
          <p:nvSpPr>
            <p:cNvPr id="58" name="Rectangle 57">
              <a:extLst>
                <a:ext uri="{FF2B5EF4-FFF2-40B4-BE49-F238E27FC236}">
                  <a16:creationId xmlns:a16="http://schemas.microsoft.com/office/drawing/2014/main" id="{A14A0934-DAAA-4FF3-3FAA-A8B0F7F3110D}"/>
                </a:ext>
              </a:extLst>
            </p:cNvPr>
            <p:cNvSpPr/>
            <p:nvPr/>
          </p:nvSpPr>
          <p:spPr>
            <a:xfrm>
              <a:off x="7321711" y="629616"/>
              <a:ext cx="1741902" cy="923330"/>
            </a:xfrm>
            <a:prstGeom prst="rect">
              <a:avLst/>
            </a:prstGeom>
            <a:solidFill>
              <a:schemeClr val="accent4">
                <a:lumMod val="20000"/>
                <a:lumOff val="80000"/>
              </a:schemeClr>
            </a:solidFill>
            <a:ln w="76200">
              <a:solidFill>
                <a:schemeClr val="accent1"/>
              </a:solidFill>
            </a:ln>
          </p:spPr>
          <p:txBody>
            <a:bodyPr wrap="square"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472C4"/>
                </a:solidFill>
                <a:effectLst/>
                <a:uLnTx/>
                <a:uFillTx/>
                <a:latin typeface="Corbel" panose="020B0503020204020204" pitchFamily="34" charset="0"/>
                <a:ea typeface="+mn-ea"/>
                <a:cs typeface="+mn-cs"/>
              </a:endParaRPr>
            </a:p>
          </p:txBody>
        </p:sp>
        <p:grpSp>
          <p:nvGrpSpPr>
            <p:cNvPr id="63" name="Group 62">
              <a:extLst>
                <a:ext uri="{FF2B5EF4-FFF2-40B4-BE49-F238E27FC236}">
                  <a16:creationId xmlns:a16="http://schemas.microsoft.com/office/drawing/2014/main" id="{014E3DF3-21F7-7785-DBBE-3871E695E423}"/>
                </a:ext>
              </a:extLst>
            </p:cNvPr>
            <p:cNvGrpSpPr/>
            <p:nvPr/>
          </p:nvGrpSpPr>
          <p:grpSpPr>
            <a:xfrm>
              <a:off x="6371580" y="626250"/>
              <a:ext cx="3649070" cy="1144287"/>
              <a:chOff x="6371580" y="626250"/>
              <a:chExt cx="3649070" cy="1144287"/>
            </a:xfrm>
          </p:grpSpPr>
          <p:sp>
            <p:nvSpPr>
              <p:cNvPr id="49" name="TextBox 48">
                <a:extLst>
                  <a:ext uri="{FF2B5EF4-FFF2-40B4-BE49-F238E27FC236}">
                    <a16:creationId xmlns:a16="http://schemas.microsoft.com/office/drawing/2014/main" id="{EA86265D-E209-AA53-C94E-42A6B57CED0A}"/>
                  </a:ext>
                </a:extLst>
              </p:cNvPr>
              <p:cNvSpPr txBox="1"/>
              <p:nvPr/>
            </p:nvSpPr>
            <p:spPr>
              <a:xfrm>
                <a:off x="6371580" y="626250"/>
                <a:ext cx="364907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Accessing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the 2</a:t>
                </a:r>
                <a:r>
                  <a:rPr kumimoji="0" lang="en-US" sz="1800" b="1" i="0" u="none" strike="noStrike" kern="1200" cap="none" spc="0" normalizeH="0" baseline="30000" noProof="0">
                    <a:ln>
                      <a:noFill/>
                    </a:ln>
                    <a:solidFill>
                      <a:prstClr val="black"/>
                    </a:solidFill>
                    <a:effectLst/>
                    <a:uLnTx/>
                    <a:uFillTx/>
                    <a:latin typeface="Corbel" panose="020B0503020204020204" pitchFamily="34" charset="0"/>
                    <a:ea typeface="+mn-ea"/>
                    <a:cs typeface="Arial" panose="020B0604020202020204" pitchFamily="34" charset="0"/>
                  </a:rPr>
                  <a:t>nd</a:t>
                </a: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a:t>
                </a:r>
                <a:r>
                  <a:rPr kumimoji="0" lang="en-US" sz="1800" b="1" i="0" u="none" strike="noStrike" kern="1200" cap="none" spc="0" normalizeH="0" baseline="0" noProof="0">
                    <a:ln>
                      <a:noFill/>
                    </a:ln>
                    <a:solidFill>
                      <a:srgbClr val="1F52FF"/>
                    </a:solidFill>
                    <a:effectLst/>
                    <a:uLnTx/>
                    <a:uFillTx/>
                    <a:latin typeface="Corbel" panose="020B0503020204020204" pitchFamily="34" charset="0"/>
                    <a:ea typeface="+mn-ea"/>
                    <a:cs typeface="Arial" panose="020B0604020202020204" pitchFamily="34" charset="0"/>
                  </a:rPr>
                  <a:t>1</a:t>
                </a: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a:t>
                </a:r>
                <a:b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b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prime number?</a:t>
                </a:r>
              </a:p>
            </p:txBody>
          </p:sp>
          <p:cxnSp>
            <p:nvCxnSpPr>
              <p:cNvPr id="60" name="Elbow Connector 59">
                <a:extLst>
                  <a:ext uri="{FF2B5EF4-FFF2-40B4-BE49-F238E27FC236}">
                    <a16:creationId xmlns:a16="http://schemas.microsoft.com/office/drawing/2014/main" id="{B93AF1A0-923D-4D1B-D74D-C1E5DFBE3F52}"/>
                  </a:ext>
                </a:extLst>
              </p:cNvPr>
              <p:cNvCxnSpPr>
                <a:cxnSpLocks/>
              </p:cNvCxnSpPr>
              <p:nvPr/>
            </p:nvCxnSpPr>
            <p:spPr>
              <a:xfrm flipV="1">
                <a:off x="8557395" y="1591766"/>
                <a:ext cx="256493" cy="178771"/>
              </a:xfrm>
              <a:prstGeom prst="bentConnector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5" name="TextBox 74" hidden="1">
            <a:extLst>
              <a:ext uri="{FF2B5EF4-FFF2-40B4-BE49-F238E27FC236}">
                <a16:creationId xmlns:a16="http://schemas.microsoft.com/office/drawing/2014/main" id="{A54835F2-0D49-AD9D-7B59-D26A8F2F657E}"/>
              </a:ext>
            </a:extLst>
          </p:cNvPr>
          <p:cNvSpPr txBox="1"/>
          <p:nvPr/>
        </p:nvSpPr>
        <p:spPr>
          <a:xfrm>
            <a:off x="3613556" y="805634"/>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sp>
        <p:nvSpPr>
          <p:cNvPr id="44" name="Rectangle 43">
            <a:extLst>
              <a:ext uri="{FF2B5EF4-FFF2-40B4-BE49-F238E27FC236}">
                <a16:creationId xmlns:a16="http://schemas.microsoft.com/office/drawing/2014/main" id="{1C86F39F-5A74-7360-171E-DA375CB7FBAC}"/>
              </a:ext>
            </a:extLst>
          </p:cNvPr>
          <p:cNvSpPr/>
          <p:nvPr/>
        </p:nvSpPr>
        <p:spPr>
          <a:xfrm>
            <a:off x="5774328"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15" name="Rectangle 14">
            <a:extLst>
              <a:ext uri="{FF2B5EF4-FFF2-40B4-BE49-F238E27FC236}">
                <a16:creationId xmlns:a16="http://schemas.microsoft.com/office/drawing/2014/main" id="{8F0AB727-4535-4F51-A029-2FF715B1BB4F}"/>
              </a:ext>
            </a:extLst>
          </p:cNvPr>
          <p:cNvSpPr/>
          <p:nvPr/>
        </p:nvSpPr>
        <p:spPr>
          <a:xfrm>
            <a:off x="5770841" y="1729900"/>
            <a:ext cx="392400" cy="392400"/>
          </a:xfrm>
          <a:prstGeom prst="rect">
            <a:avLst/>
          </a:prstGeom>
          <a:solidFill>
            <a:schemeClr val="accent6">
              <a:lumMod val="40000"/>
              <a:lumOff val="60000"/>
            </a:scheme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a:t>
            </a:r>
            <a:endParaRPr kumimoji="0" lang="en-US" sz="2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 name="Rectangle 52">
            <a:extLst>
              <a:ext uri="{FF2B5EF4-FFF2-40B4-BE49-F238E27FC236}">
                <a16:creationId xmlns:a16="http://schemas.microsoft.com/office/drawing/2014/main" id="{1DD9DBF9-314C-2332-C61A-2BC894A165C5}"/>
              </a:ext>
            </a:extLst>
          </p:cNvPr>
          <p:cNvSpPr>
            <a:spLocks/>
          </p:cNvSpPr>
          <p:nvPr/>
        </p:nvSpPr>
        <p:spPr>
          <a:xfrm>
            <a:off x="6238453" y="1731287"/>
            <a:ext cx="392400" cy="392400"/>
          </a:xfrm>
          <a:prstGeom prst="rect">
            <a:avLst/>
          </a:prstGeom>
          <a:solidFill>
            <a:schemeClr val="accent3">
              <a:lumMod val="20000"/>
              <a:lumOff val="80000"/>
            </a:scheme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𝘅</a:t>
            </a:r>
          </a:p>
        </p:txBody>
      </p:sp>
      <p:sp>
        <p:nvSpPr>
          <p:cNvPr id="59" name="TextBox 58">
            <a:extLst>
              <a:ext uri="{FF2B5EF4-FFF2-40B4-BE49-F238E27FC236}">
                <a16:creationId xmlns:a16="http://schemas.microsoft.com/office/drawing/2014/main" id="{6E8DAA3A-93AE-A014-8E36-A4E98489F223}"/>
              </a:ext>
            </a:extLst>
          </p:cNvPr>
          <p:cNvSpPr txBox="1"/>
          <p:nvPr/>
        </p:nvSpPr>
        <p:spPr>
          <a:xfrm>
            <a:off x="3603600" y="806400"/>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graphicFrame>
        <p:nvGraphicFramePr>
          <p:cNvPr id="61" name="Table 275">
            <a:extLst>
              <a:ext uri="{FF2B5EF4-FFF2-40B4-BE49-F238E27FC236}">
                <a16:creationId xmlns:a16="http://schemas.microsoft.com/office/drawing/2014/main" id="{126175A0-501A-7A56-8210-9682EAA0DB15}"/>
              </a:ext>
            </a:extLst>
          </p:cNvPr>
          <p:cNvGraphicFramePr>
            <a:graphicFrameLocks noGrp="1"/>
          </p:cNvGraphicFramePr>
          <p:nvPr/>
        </p:nvGraphicFramePr>
        <p:xfrm>
          <a:off x="426103" y="2000679"/>
          <a:ext cx="1854538" cy="2194560"/>
        </p:xfrm>
        <a:graphic>
          <a:graphicData uri="http://schemas.openxmlformats.org/drawingml/2006/table">
            <a:tbl>
              <a:tblPr firstRow="1" bandRow="1">
                <a:tableStyleId>{5940675A-B579-460E-94D1-54222C63F5DA}</a:tableStyleId>
              </a:tblPr>
              <a:tblGrid>
                <a:gridCol w="560388">
                  <a:extLst>
                    <a:ext uri="{9D8B030D-6E8A-4147-A177-3AD203B41FA5}">
                      <a16:colId xmlns:a16="http://schemas.microsoft.com/office/drawing/2014/main" val="1193322599"/>
                    </a:ext>
                  </a:extLst>
                </a:gridCol>
                <a:gridCol w="816943">
                  <a:extLst>
                    <a:ext uri="{9D8B030D-6E8A-4147-A177-3AD203B41FA5}">
                      <a16:colId xmlns:a16="http://schemas.microsoft.com/office/drawing/2014/main" val="4227494446"/>
                    </a:ext>
                  </a:extLst>
                </a:gridCol>
                <a:gridCol w="477207">
                  <a:extLst>
                    <a:ext uri="{9D8B030D-6E8A-4147-A177-3AD203B41FA5}">
                      <a16:colId xmlns:a16="http://schemas.microsoft.com/office/drawing/2014/main" val="468283467"/>
                    </a:ext>
                  </a:extLst>
                </a:gridCol>
              </a:tblGrid>
              <a:tr h="270417">
                <a:tc>
                  <a:txBody>
                    <a:bodyPr/>
                    <a:lstStyle/>
                    <a:p>
                      <a:pPr algn="ctr"/>
                      <a:endParaRPr lang="en-US" sz="1800" b="0" i="0">
                        <a:latin typeface="Corbel" panose="020B0503020204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b="0" i="0">
                          <a:latin typeface="Corbel" panose="020B0503020204020204" pitchFamily="34" charset="0"/>
                          <a:cs typeface="Arial" panose="020B0604020202020204" pitchFamily="34" charset="0"/>
                        </a:rPr>
                        <a:t>Prime numbers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r>
                        <a:rPr lang="en-US" sz="1000">
                          <a:latin typeface="Arial" panose="020B0604020202020204" pitchFamily="34" charset="0"/>
                          <a:cs typeface="Arial" panose="020B0604020202020204" pitchFamily="34" charset="0"/>
                        </a:rPr>
                        <a:t>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0">
                <a:tc>
                  <a:txBody>
                    <a:bodyPr/>
                    <a:lstStyle/>
                    <a:p>
                      <a:pPr algn="ctr"/>
                      <a:r>
                        <a:rPr lang="en-US" sz="1800" b="0" i="0">
                          <a:latin typeface="Corbel" panose="020B0503020204020204" pitchFamily="34" charset="0"/>
                          <a:cs typeface="Arial" panose="020B0604020202020204" pitchFamily="34" charset="0"/>
                        </a:rPr>
                        <a:t>LUT</a:t>
                      </a:r>
                    </a:p>
                    <a:p>
                      <a:pPr algn="ctr"/>
                      <a:r>
                        <a:rPr lang="en-US" sz="1800" b="0" i="0">
                          <a:latin typeface="Corbel" panose="020B0503020204020204" pitchFamily="34" charset="0"/>
                          <a:cs typeface="Arial" panose="020B0604020202020204" pitchFamily="34" charset="0"/>
                        </a:rPr>
                        <a:t>index</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err="1">
                          <a:latin typeface="Corbel" panose="020B0503020204020204" pitchFamily="34" charset="0"/>
                          <a:cs typeface="Arial" panose="020B0604020202020204" pitchFamily="34" charset="0"/>
                        </a:rPr>
                        <a:t>i</a:t>
                      </a:r>
                      <a:endParaRPr lang="en-US" sz="1800" b="0" i="0">
                        <a:latin typeface="Corbel" panose="020B0503020204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f(</a:t>
                      </a:r>
                      <a:r>
                        <a:rPr lang="en-US" sz="1800" b="0" i="0" err="1">
                          <a:latin typeface="Corbel" panose="020B0503020204020204" pitchFamily="34" charset="0"/>
                          <a:cs typeface="Arial" panose="020B0604020202020204" pitchFamily="34" charset="0"/>
                        </a:rPr>
                        <a:t>i</a:t>
                      </a:r>
                      <a:r>
                        <a:rPr lang="en-US" sz="1800" b="0" i="0">
                          <a:latin typeface="Corbel" panose="020B0503020204020204" pitchFamily="34"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1</a:t>
                      </a:r>
                      <a:r>
                        <a:rPr lang="en-US" sz="1800" b="0" i="0" baseline="30000">
                          <a:latin typeface="Corbel" panose="020B0503020204020204" pitchFamily="34" charset="0"/>
                          <a:cs typeface="Arial" panose="020B0604020202020204" pitchFamily="34" charset="0"/>
                        </a:rPr>
                        <a:t>st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1351085"/>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2</a:t>
                      </a:r>
                      <a:r>
                        <a:rPr lang="en-US" sz="1800" b="0" i="0" baseline="30000">
                          <a:solidFill>
                            <a:schemeClr val="tx1"/>
                          </a:solidFill>
                          <a:latin typeface="Corbel" panose="020B0503020204020204" pitchFamily="34" charset="0"/>
                          <a:cs typeface="Arial" panose="020B0604020202020204" pitchFamily="34" charset="0"/>
                        </a:rPr>
                        <a:t>nd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508754334"/>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3</a:t>
                      </a:r>
                      <a:r>
                        <a:rPr lang="en-US" sz="1800" b="0" i="0" baseline="30000">
                          <a:latin typeface="Corbel" panose="020B0503020204020204" pitchFamily="34" charset="0"/>
                          <a:cs typeface="Arial" panose="020B0604020202020204" pitchFamily="34" charset="0"/>
                        </a:rPr>
                        <a:t>rd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64916830"/>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4</a:t>
                      </a:r>
                      <a:r>
                        <a:rPr lang="en-US" sz="1800" b="0" i="0" baseline="30000">
                          <a:latin typeface="Corbel" panose="020B0503020204020204" pitchFamily="34" charset="0"/>
                          <a:cs typeface="Arial" panose="020B0604020202020204" pitchFamily="34" charset="0"/>
                        </a:rPr>
                        <a:t>th</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6069710"/>
                  </a:ext>
                </a:extLst>
              </a:tr>
            </a:tbl>
          </a:graphicData>
        </a:graphic>
      </p:graphicFrame>
      <p:sp>
        <p:nvSpPr>
          <p:cNvPr id="50" name="TextBox 49">
            <a:extLst>
              <a:ext uri="{FF2B5EF4-FFF2-40B4-BE49-F238E27FC236}">
                <a16:creationId xmlns:a16="http://schemas.microsoft.com/office/drawing/2014/main" id="{D10A0BEB-3BB0-D1EE-AEAC-5694214B8CB1}"/>
              </a:ext>
            </a:extLst>
          </p:cNvPr>
          <p:cNvSpPr txBox="1"/>
          <p:nvPr/>
        </p:nvSpPr>
        <p:spPr>
          <a:xfrm>
            <a:off x="3811694" y="4612111"/>
            <a:ext cx="135233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3889F"/>
                </a:solidFill>
                <a:effectLst/>
                <a:uLnTx/>
                <a:uFillTx/>
                <a:latin typeface="Corbel" panose="020B0503020204020204" pitchFamily="34" charset="0"/>
                <a:ea typeface="+mn-ea"/>
                <a:cs typeface="Arial" panose="020B0604020202020204" pitchFamily="34" charset="0"/>
              </a:rPr>
              <a:t>row buffer</a:t>
            </a:r>
          </a:p>
        </p:txBody>
      </p:sp>
      <p:cxnSp>
        <p:nvCxnSpPr>
          <p:cNvPr id="51" name="Elbow Connector 50">
            <a:extLst>
              <a:ext uri="{FF2B5EF4-FFF2-40B4-BE49-F238E27FC236}">
                <a16:creationId xmlns:a16="http://schemas.microsoft.com/office/drawing/2014/main" id="{5030BC7B-E9B6-C0FF-C393-E321112D6368}"/>
              </a:ext>
            </a:extLst>
          </p:cNvPr>
          <p:cNvCxnSpPr>
            <a:cxnSpLocks/>
          </p:cNvCxnSpPr>
          <p:nvPr/>
        </p:nvCxnSpPr>
        <p:spPr>
          <a:xfrm rot="5400000" flipH="1" flipV="1">
            <a:off x="4745177" y="1952206"/>
            <a:ext cx="470099" cy="420004"/>
          </a:xfrm>
          <a:prstGeom prst="bentConnector2">
            <a:avLst/>
          </a:prstGeom>
          <a:ln w="38100">
            <a:solidFill>
              <a:srgbClr val="C00000"/>
            </a:solidFill>
            <a:prstDash val="sysDot"/>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4824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D6C37921-B06B-7C3D-B9D9-193D9BCC5483}"/>
              </a:ext>
            </a:extLst>
          </p:cNvPr>
          <p:cNvGrpSpPr/>
          <p:nvPr/>
        </p:nvGrpSpPr>
        <p:grpSpPr>
          <a:xfrm>
            <a:off x="6371580" y="626250"/>
            <a:ext cx="3649070" cy="1144287"/>
            <a:chOff x="6371580" y="626250"/>
            <a:chExt cx="3649070" cy="1144287"/>
          </a:xfrm>
        </p:grpSpPr>
        <p:sp>
          <p:nvSpPr>
            <p:cNvPr id="58" name="Rectangle 57">
              <a:extLst>
                <a:ext uri="{FF2B5EF4-FFF2-40B4-BE49-F238E27FC236}">
                  <a16:creationId xmlns:a16="http://schemas.microsoft.com/office/drawing/2014/main" id="{A14A0934-DAAA-4FF3-3FAA-A8B0F7F3110D}"/>
                </a:ext>
              </a:extLst>
            </p:cNvPr>
            <p:cNvSpPr/>
            <p:nvPr/>
          </p:nvSpPr>
          <p:spPr>
            <a:xfrm>
              <a:off x="7321711" y="629616"/>
              <a:ext cx="1741902" cy="923330"/>
            </a:xfrm>
            <a:prstGeom prst="rect">
              <a:avLst/>
            </a:prstGeom>
            <a:solidFill>
              <a:schemeClr val="accent4">
                <a:lumMod val="20000"/>
                <a:lumOff val="80000"/>
              </a:schemeClr>
            </a:solidFill>
            <a:ln w="76200">
              <a:solidFill>
                <a:schemeClr val="accent1"/>
              </a:solidFill>
            </a:ln>
          </p:spPr>
          <p:txBody>
            <a:bodyPr wrap="square"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472C4"/>
                </a:solidFill>
                <a:effectLst/>
                <a:uLnTx/>
                <a:uFillTx/>
                <a:latin typeface="Corbel" panose="020B0503020204020204" pitchFamily="34" charset="0"/>
                <a:ea typeface="+mn-ea"/>
                <a:cs typeface="+mn-cs"/>
              </a:endParaRPr>
            </a:p>
          </p:txBody>
        </p:sp>
        <p:grpSp>
          <p:nvGrpSpPr>
            <p:cNvPr id="63" name="Group 62">
              <a:extLst>
                <a:ext uri="{FF2B5EF4-FFF2-40B4-BE49-F238E27FC236}">
                  <a16:creationId xmlns:a16="http://schemas.microsoft.com/office/drawing/2014/main" id="{014E3DF3-21F7-7785-DBBE-3871E695E423}"/>
                </a:ext>
              </a:extLst>
            </p:cNvPr>
            <p:cNvGrpSpPr/>
            <p:nvPr/>
          </p:nvGrpSpPr>
          <p:grpSpPr>
            <a:xfrm>
              <a:off x="6371580" y="626250"/>
              <a:ext cx="3649070" cy="1144287"/>
              <a:chOff x="6371580" y="626250"/>
              <a:chExt cx="3649070" cy="1144287"/>
            </a:xfrm>
          </p:grpSpPr>
          <p:sp>
            <p:nvSpPr>
              <p:cNvPr id="49" name="TextBox 48">
                <a:extLst>
                  <a:ext uri="{FF2B5EF4-FFF2-40B4-BE49-F238E27FC236}">
                    <a16:creationId xmlns:a16="http://schemas.microsoft.com/office/drawing/2014/main" id="{EA86265D-E209-AA53-C94E-42A6B57CED0A}"/>
                  </a:ext>
                </a:extLst>
              </p:cNvPr>
              <p:cNvSpPr txBox="1"/>
              <p:nvPr/>
            </p:nvSpPr>
            <p:spPr>
              <a:xfrm>
                <a:off x="6371580" y="626250"/>
                <a:ext cx="364907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Accessing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the 4th (</a:t>
                </a:r>
                <a:r>
                  <a:rPr kumimoji="0" lang="en-US" sz="1800" b="1" i="0" u="none" strike="noStrike" kern="1200" cap="none" spc="0" normalizeH="0" baseline="0" noProof="0">
                    <a:ln>
                      <a:noFill/>
                    </a:ln>
                    <a:solidFill>
                      <a:srgbClr val="1F52FF"/>
                    </a:solidFill>
                    <a:effectLst/>
                    <a:uLnTx/>
                    <a:uFillTx/>
                    <a:latin typeface="Corbel" panose="020B0503020204020204" pitchFamily="34" charset="0"/>
                    <a:ea typeface="+mn-ea"/>
                    <a:cs typeface="Arial" panose="020B0604020202020204" pitchFamily="34" charset="0"/>
                  </a:rPr>
                  <a:t>3</a:t>
                </a: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a:t>
                </a:r>
                <a:b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br>
                <a:r>
                  <a:rPr kumimoji="0" lang="en-US" sz="1800" b="1"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prime number?</a:t>
                </a:r>
              </a:p>
            </p:txBody>
          </p:sp>
          <p:cxnSp>
            <p:nvCxnSpPr>
              <p:cNvPr id="60" name="Elbow Connector 59">
                <a:extLst>
                  <a:ext uri="{FF2B5EF4-FFF2-40B4-BE49-F238E27FC236}">
                    <a16:creationId xmlns:a16="http://schemas.microsoft.com/office/drawing/2014/main" id="{B93AF1A0-923D-4D1B-D74D-C1E5DFBE3F52}"/>
                  </a:ext>
                </a:extLst>
              </p:cNvPr>
              <p:cNvCxnSpPr>
                <a:cxnSpLocks/>
              </p:cNvCxnSpPr>
              <p:nvPr/>
            </p:nvCxnSpPr>
            <p:spPr>
              <a:xfrm flipV="1">
                <a:off x="8557395" y="1591766"/>
                <a:ext cx="256493" cy="178771"/>
              </a:xfrm>
              <a:prstGeom prst="bentConnector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0" name="Rectangle 69">
            <a:extLst>
              <a:ext uri="{FF2B5EF4-FFF2-40B4-BE49-F238E27FC236}">
                <a16:creationId xmlns:a16="http://schemas.microsoft.com/office/drawing/2014/main" id="{4F87D1AE-C9E8-030A-A3DD-CE41E1CA8BC8}"/>
              </a:ext>
            </a:extLst>
          </p:cNvPr>
          <p:cNvSpPr/>
          <p:nvPr/>
        </p:nvSpPr>
        <p:spPr>
          <a:xfrm>
            <a:off x="0" y="629616"/>
            <a:ext cx="2716306" cy="5826540"/>
          </a:xfrm>
          <a:prstGeom prst="rect">
            <a:avLst/>
          </a:prstGeom>
          <a:solidFill>
            <a:srgbClr val="FFFD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ounded Rectangle 64">
            <a:extLst>
              <a:ext uri="{FF2B5EF4-FFF2-40B4-BE49-F238E27FC236}">
                <a16:creationId xmlns:a16="http://schemas.microsoft.com/office/drawing/2014/main" id="{8FFE4315-EE8D-144A-008D-8DCDDE3CFCC3}"/>
              </a:ext>
            </a:extLst>
          </p:cNvPr>
          <p:cNvSpPr/>
          <p:nvPr/>
        </p:nvSpPr>
        <p:spPr>
          <a:xfrm>
            <a:off x="96426" y="736537"/>
            <a:ext cx="2519027" cy="107971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4F55892D-F829-1FC6-94CF-7204C63F8EB6}"/>
              </a:ext>
            </a:extLst>
          </p:cNvPr>
          <p:cNvCxnSpPr>
            <a:cxnSpLocks/>
          </p:cNvCxnSpPr>
          <p:nvPr/>
        </p:nvCxnSpPr>
        <p:spPr>
          <a:xfrm rot="5400000" flipH="1">
            <a:off x="5043784" y="3295028"/>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E65ADB8B-E7D5-CC71-7D28-06DEDEE97FE9}"/>
              </a:ext>
            </a:extLst>
          </p:cNvPr>
          <p:cNvCxnSpPr>
            <a:cxnSpLocks/>
          </p:cNvCxnSpPr>
          <p:nvPr/>
        </p:nvCxnSpPr>
        <p:spPr>
          <a:xfrm rot="5400000" flipH="1">
            <a:off x="5043784" y="36739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3" name="Title 1" descr=" 6">
            <a:extLst>
              <a:ext uri="{FF2B5EF4-FFF2-40B4-BE49-F238E27FC236}">
                <a16:creationId xmlns:a16="http://schemas.microsoft.com/office/drawing/2014/main" id="{225FE3A3-6745-502D-7F59-15867750339D}"/>
              </a:ext>
            </a:extLst>
          </p:cNvPr>
          <p:cNvSpPr txBox="1">
            <a:spLocks/>
          </p:cNvSpPr>
          <p:nvPr/>
        </p:nvSpPr>
        <p:spPr>
          <a:xfrm>
            <a:off x="178177" y="0"/>
            <a:ext cx="8787647" cy="704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orbel" panose="020B0503020204020204" pitchFamily="34" charset="0"/>
                <a:ea typeface="+mj-ea"/>
                <a:cs typeface="+mj-cs"/>
              </a:rPr>
              <a:t>In-DRAM pLUTo LUT Query: Step 1</a:t>
            </a:r>
          </a:p>
        </p:txBody>
      </p:sp>
      <p:sp>
        <p:nvSpPr>
          <p:cNvPr id="7" name="Slide Number Placeholder 6">
            <a:extLst>
              <a:ext uri="{FF2B5EF4-FFF2-40B4-BE49-F238E27FC236}">
                <a16:creationId xmlns:a16="http://schemas.microsoft.com/office/drawing/2014/main" id="{BFC4D882-EE1D-5CC0-E0E4-710C3B18C93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EAB76D-489F-BC47-AE8A-9A4958F60173}" type="slidenum">
              <a:rPr kumimoji="0" lang="en-CH" sz="1400" b="0" i="0" u="none" strike="noStrike" kern="1200" cap="none" spc="0" normalizeH="0" baseline="0" noProof="0" smtClean="0">
                <a:ln>
                  <a:noFill/>
                </a:ln>
                <a:solidFill>
                  <a:prstClr val="white">
                    <a:lumMod val="65000"/>
                  </a:prstClr>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CH" sz="1400" b="0" i="0" u="none" strike="noStrike" kern="1200" cap="none" spc="0" normalizeH="0" baseline="0" noProof="0">
              <a:ln>
                <a:noFill/>
              </a:ln>
              <a:solidFill>
                <a:prstClr val="white">
                  <a:lumMod val="65000"/>
                </a:prstClr>
              </a:solidFill>
              <a:effectLst/>
              <a:uLnTx/>
              <a:uFillTx/>
              <a:latin typeface="Corbel" panose="020B0503020204020204" pitchFamily="34" charset="0"/>
              <a:ea typeface="+mn-ea"/>
              <a:cs typeface="+mn-cs"/>
            </a:endParaRPr>
          </a:p>
        </p:txBody>
      </p:sp>
      <p:cxnSp>
        <p:nvCxnSpPr>
          <p:cNvPr id="4" name="Straight Connector 3">
            <a:extLst>
              <a:ext uri="{FF2B5EF4-FFF2-40B4-BE49-F238E27FC236}">
                <a16:creationId xmlns:a16="http://schemas.microsoft.com/office/drawing/2014/main" id="{193B17EE-D4CE-E933-0A10-8DE0F4AE053C}"/>
              </a:ext>
            </a:extLst>
          </p:cNvPr>
          <p:cNvCxnSpPr>
            <a:cxnSpLocks/>
          </p:cNvCxnSpPr>
          <p:nvPr/>
        </p:nvCxnSpPr>
        <p:spPr>
          <a:xfrm>
            <a:off x="5515720" y="4182844"/>
            <a:ext cx="0" cy="325603"/>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DF1F5B15-D6F8-544E-2EC6-234CE9693377}"/>
              </a:ext>
            </a:extLst>
          </p:cNvPr>
          <p:cNvCxnSpPr>
            <a:cxnSpLocks/>
          </p:cNvCxnSpPr>
          <p:nvPr/>
        </p:nvCxnSpPr>
        <p:spPr>
          <a:xfrm>
            <a:off x="5965170" y="4182844"/>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BBD8907C-D053-3E28-0A5B-1508DA6E7B16}"/>
              </a:ext>
            </a:extLst>
          </p:cNvPr>
          <p:cNvCxnSpPr>
            <a:cxnSpLocks/>
          </p:cNvCxnSpPr>
          <p:nvPr/>
        </p:nvCxnSpPr>
        <p:spPr>
          <a:xfrm>
            <a:off x="6414620" y="4182805"/>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204CBF14-CE3C-D0AF-0904-EB85AA35F9B3}"/>
              </a:ext>
            </a:extLst>
          </p:cNvPr>
          <p:cNvCxnSpPr>
            <a:cxnSpLocks/>
          </p:cNvCxnSpPr>
          <p:nvPr/>
        </p:nvCxnSpPr>
        <p:spPr>
          <a:xfrm>
            <a:off x="6864069" y="4175499"/>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sp>
        <p:nvSpPr>
          <p:cNvPr id="11" name="Rounded Rectangle 10">
            <a:extLst>
              <a:ext uri="{FF2B5EF4-FFF2-40B4-BE49-F238E27FC236}">
                <a16:creationId xmlns:a16="http://schemas.microsoft.com/office/drawing/2014/main" id="{6504418D-A90C-D6E7-1C54-18A1A7C9A1D0}"/>
              </a:ext>
            </a:extLst>
          </p:cNvPr>
          <p:cNvSpPr/>
          <p:nvPr/>
        </p:nvSpPr>
        <p:spPr>
          <a:xfrm>
            <a:off x="5192143" y="2334911"/>
            <a:ext cx="2028915" cy="1840762"/>
          </a:xfrm>
          <a:prstGeom prst="roundRect">
            <a:avLst>
              <a:gd name="adj" fmla="val 1622"/>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2500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12" name="Table 275">
            <a:extLst>
              <a:ext uri="{FF2B5EF4-FFF2-40B4-BE49-F238E27FC236}">
                <a16:creationId xmlns:a16="http://schemas.microsoft.com/office/drawing/2014/main" id="{76354472-B820-C436-4D54-CDDC66664919}"/>
              </a:ext>
            </a:extLst>
          </p:cNvPr>
          <p:cNvGraphicFramePr>
            <a:graphicFrameLocks noGrp="1"/>
          </p:cNvGraphicFramePr>
          <p:nvPr/>
        </p:nvGraphicFramePr>
        <p:xfrm>
          <a:off x="5292522" y="2459192"/>
          <a:ext cx="1800000" cy="1584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396000">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396000">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1351085"/>
                  </a:ext>
                </a:extLst>
              </a:tr>
              <a:tr h="396000">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04728428"/>
                  </a:ext>
                </a:extLst>
              </a:tr>
            </a:tbl>
          </a:graphicData>
        </a:graphic>
      </p:graphicFrame>
      <p:sp>
        <p:nvSpPr>
          <p:cNvPr id="13" name="Rounded Rectangle 12">
            <a:extLst>
              <a:ext uri="{FF2B5EF4-FFF2-40B4-BE49-F238E27FC236}">
                <a16:creationId xmlns:a16="http://schemas.microsoft.com/office/drawing/2014/main" id="{D69C4F41-50ED-CF54-644A-2ED316781EF1}"/>
              </a:ext>
            </a:extLst>
          </p:cNvPr>
          <p:cNvSpPr/>
          <p:nvPr/>
        </p:nvSpPr>
        <p:spPr>
          <a:xfrm rot="5400000">
            <a:off x="5898769" y="3790738"/>
            <a:ext cx="582102" cy="2028912"/>
          </a:xfrm>
          <a:prstGeom prst="roundRect">
            <a:avLst/>
          </a:prstGeom>
          <a:pattFill prst="wdUpDiag">
            <a:fgClr>
              <a:srgbClr val="BBAECA"/>
            </a:fgClr>
            <a:bgClr>
              <a:srgbClr val="DFCFF0"/>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pSp>
        <p:nvGrpSpPr>
          <p:cNvPr id="16" name="Group 15">
            <a:extLst>
              <a:ext uri="{FF2B5EF4-FFF2-40B4-BE49-F238E27FC236}">
                <a16:creationId xmlns:a16="http://schemas.microsoft.com/office/drawing/2014/main" id="{5B03AEA4-1D6D-2A02-F28E-1BE0E4D10B9C}"/>
              </a:ext>
            </a:extLst>
          </p:cNvPr>
          <p:cNvGrpSpPr/>
          <p:nvPr/>
        </p:nvGrpSpPr>
        <p:grpSpPr>
          <a:xfrm>
            <a:off x="5408073" y="5120617"/>
            <a:ext cx="173332" cy="648969"/>
            <a:chOff x="2521758" y="3054797"/>
            <a:chExt cx="64008" cy="188069"/>
          </a:xfrm>
        </p:grpSpPr>
        <p:cxnSp>
          <p:nvCxnSpPr>
            <p:cNvPr id="29" name="Straight Connector 28">
              <a:extLst>
                <a:ext uri="{FF2B5EF4-FFF2-40B4-BE49-F238E27FC236}">
                  <a16:creationId xmlns:a16="http://schemas.microsoft.com/office/drawing/2014/main" id="{56411DE6-322D-76E3-294D-9E5A2FA79FF8}"/>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6001E9C3-356E-AE87-FFA4-05FFDFC51AF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6291C3A9-C7BF-6832-8EBF-7A977669D976}"/>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7" name="Group 16">
            <a:extLst>
              <a:ext uri="{FF2B5EF4-FFF2-40B4-BE49-F238E27FC236}">
                <a16:creationId xmlns:a16="http://schemas.microsoft.com/office/drawing/2014/main" id="{FDD767DD-4EAE-2CA4-A7CE-A5CF80FEF08C}"/>
              </a:ext>
            </a:extLst>
          </p:cNvPr>
          <p:cNvGrpSpPr/>
          <p:nvPr/>
        </p:nvGrpSpPr>
        <p:grpSpPr>
          <a:xfrm>
            <a:off x="5837030" y="5109582"/>
            <a:ext cx="173332" cy="648969"/>
            <a:chOff x="2521758" y="3054797"/>
            <a:chExt cx="64008" cy="188069"/>
          </a:xfrm>
        </p:grpSpPr>
        <p:cxnSp>
          <p:nvCxnSpPr>
            <p:cNvPr id="26" name="Straight Connector 25">
              <a:extLst>
                <a:ext uri="{FF2B5EF4-FFF2-40B4-BE49-F238E27FC236}">
                  <a16:creationId xmlns:a16="http://schemas.microsoft.com/office/drawing/2014/main" id="{E2764FA7-945D-6ACC-4476-AB0E702C8F95}"/>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7" name="Straight Connector 26">
              <a:extLst>
                <a:ext uri="{FF2B5EF4-FFF2-40B4-BE49-F238E27FC236}">
                  <a16:creationId xmlns:a16="http://schemas.microsoft.com/office/drawing/2014/main" id="{9DA23700-D9EA-5D46-34FC-D8C81067954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8" name="Straight Connector 27">
              <a:extLst>
                <a:ext uri="{FF2B5EF4-FFF2-40B4-BE49-F238E27FC236}">
                  <a16:creationId xmlns:a16="http://schemas.microsoft.com/office/drawing/2014/main" id="{65F5F5EB-C469-F183-795C-3CF3D5200AE9}"/>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8" name="Group 17">
            <a:extLst>
              <a:ext uri="{FF2B5EF4-FFF2-40B4-BE49-F238E27FC236}">
                <a16:creationId xmlns:a16="http://schemas.microsoft.com/office/drawing/2014/main" id="{5C2F244F-AD02-F297-C498-C497F46F443E}"/>
              </a:ext>
            </a:extLst>
          </p:cNvPr>
          <p:cNvGrpSpPr/>
          <p:nvPr/>
        </p:nvGrpSpPr>
        <p:grpSpPr>
          <a:xfrm>
            <a:off x="6248380" y="5108314"/>
            <a:ext cx="173332" cy="648969"/>
            <a:chOff x="2521758" y="3054797"/>
            <a:chExt cx="64008" cy="188069"/>
          </a:xfrm>
        </p:grpSpPr>
        <p:cxnSp>
          <p:nvCxnSpPr>
            <p:cNvPr id="23" name="Straight Connector 22">
              <a:extLst>
                <a:ext uri="{FF2B5EF4-FFF2-40B4-BE49-F238E27FC236}">
                  <a16:creationId xmlns:a16="http://schemas.microsoft.com/office/drawing/2014/main" id="{9F9C2302-8BFC-2113-6E2C-ACFF464016E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7FE804DF-ACC9-5681-9141-E12E98F04E3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011A845C-4B36-622D-79D2-2EEC712480E0}"/>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19" name="Group 18">
            <a:extLst>
              <a:ext uri="{FF2B5EF4-FFF2-40B4-BE49-F238E27FC236}">
                <a16:creationId xmlns:a16="http://schemas.microsoft.com/office/drawing/2014/main" id="{D60879E2-DF9F-933F-7EBD-BAA733433234}"/>
              </a:ext>
            </a:extLst>
          </p:cNvPr>
          <p:cNvGrpSpPr/>
          <p:nvPr/>
        </p:nvGrpSpPr>
        <p:grpSpPr>
          <a:xfrm>
            <a:off x="6672336" y="5120617"/>
            <a:ext cx="173332" cy="648969"/>
            <a:chOff x="2521758" y="3054797"/>
            <a:chExt cx="64008" cy="188069"/>
          </a:xfrm>
        </p:grpSpPr>
        <p:cxnSp>
          <p:nvCxnSpPr>
            <p:cNvPr id="20" name="Straight Connector 19">
              <a:extLst>
                <a:ext uri="{FF2B5EF4-FFF2-40B4-BE49-F238E27FC236}">
                  <a16:creationId xmlns:a16="http://schemas.microsoft.com/office/drawing/2014/main" id="{98070522-1F0D-F9D0-1868-64E7D1BD153B}"/>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1" name="Straight Connector 20">
              <a:extLst>
                <a:ext uri="{FF2B5EF4-FFF2-40B4-BE49-F238E27FC236}">
                  <a16:creationId xmlns:a16="http://schemas.microsoft.com/office/drawing/2014/main" id="{A7BC7AE7-4BBB-BD85-E12B-FD544420F3F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8B1EFA1E-657A-E290-1E60-D94A0BF19A73}"/>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sp>
        <p:nvSpPr>
          <p:cNvPr id="33" name="Rounded Rectangle 32">
            <a:extLst>
              <a:ext uri="{FF2B5EF4-FFF2-40B4-BE49-F238E27FC236}">
                <a16:creationId xmlns:a16="http://schemas.microsoft.com/office/drawing/2014/main" id="{0C60ECAA-E984-0339-82FC-E5B0B4C5608E}"/>
              </a:ext>
            </a:extLst>
          </p:cNvPr>
          <p:cNvSpPr/>
          <p:nvPr/>
        </p:nvSpPr>
        <p:spPr>
          <a:xfrm rot="5400000">
            <a:off x="5897652" y="5047299"/>
            <a:ext cx="584335" cy="2028912"/>
          </a:xfrm>
          <a:prstGeom prst="round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4" name="Table 275">
            <a:extLst>
              <a:ext uri="{FF2B5EF4-FFF2-40B4-BE49-F238E27FC236}">
                <a16:creationId xmlns:a16="http://schemas.microsoft.com/office/drawing/2014/main" id="{91C1B412-F7C0-9BF4-466A-716D27FABB97}"/>
              </a:ext>
            </a:extLst>
          </p:cNvPr>
          <p:cNvGraphicFramePr>
            <a:graphicFrameLocks noGrp="1"/>
          </p:cNvGraphicFramePr>
          <p:nvPr/>
        </p:nvGraphicFramePr>
        <p:xfrm>
          <a:off x="5292522" y="4591707"/>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35" name="Rounded Rectangle 34">
            <a:extLst>
              <a:ext uri="{FF2B5EF4-FFF2-40B4-BE49-F238E27FC236}">
                <a16:creationId xmlns:a16="http://schemas.microsoft.com/office/drawing/2014/main" id="{5853E33A-0C10-F411-BD05-35B1A76C00B3}"/>
              </a:ext>
            </a:extLst>
          </p:cNvPr>
          <p:cNvSpPr/>
          <p:nvPr/>
        </p:nvSpPr>
        <p:spPr>
          <a:xfrm rot="5400000">
            <a:off x="5909541" y="170856"/>
            <a:ext cx="579239" cy="2014040"/>
          </a:xfrm>
          <a:prstGeom prst="roundRect">
            <a:avLst/>
          </a:prstGeom>
          <a:solidFill>
            <a:srgbClr val="E4D9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6" name="Table 275">
            <a:extLst>
              <a:ext uri="{FF2B5EF4-FFF2-40B4-BE49-F238E27FC236}">
                <a16:creationId xmlns:a16="http://schemas.microsoft.com/office/drawing/2014/main" id="{28DFCE45-3B33-AE43-69DA-C1AF5E3FC3E2}"/>
              </a:ext>
            </a:extLst>
          </p:cNvPr>
          <p:cNvGraphicFramePr>
            <a:graphicFrameLocks noGrp="1"/>
          </p:cNvGraphicFramePr>
          <p:nvPr/>
        </p:nvGraphicFramePr>
        <p:xfrm>
          <a:off x="5301890" y="994064"/>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0</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2F2F4"/>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cxnSp>
        <p:nvCxnSpPr>
          <p:cNvPr id="37" name="Elbow Connector 36">
            <a:extLst>
              <a:ext uri="{FF2B5EF4-FFF2-40B4-BE49-F238E27FC236}">
                <a16:creationId xmlns:a16="http://schemas.microsoft.com/office/drawing/2014/main" id="{8F539379-865B-D64A-C423-25BD1E83EAE5}"/>
              </a:ext>
            </a:extLst>
          </p:cNvPr>
          <p:cNvCxnSpPr>
            <a:cxnSpLocks/>
          </p:cNvCxnSpPr>
          <p:nvPr/>
        </p:nvCxnSpPr>
        <p:spPr>
          <a:xfrm rot="10800000" flipH="1" flipV="1">
            <a:off x="7211141" y="1924870"/>
            <a:ext cx="4" cy="3566160"/>
          </a:xfrm>
          <a:prstGeom prst="bentConnector3">
            <a:avLst>
              <a:gd name="adj1" fmla="val 12220150000"/>
            </a:avLst>
          </a:prstGeom>
          <a:ln w="38100">
            <a:solidFill>
              <a:schemeClr val="accent4"/>
            </a:solidFill>
            <a:prstDash val="sysDot"/>
            <a:tailEnd type="triangle" w="med" len="sm"/>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5EA5FF2D-CA4D-044D-5240-D82BF10A85FD}"/>
              </a:ext>
            </a:extLst>
          </p:cNvPr>
          <p:cNvSpPr/>
          <p:nvPr/>
        </p:nvSpPr>
        <p:spPr>
          <a:xfrm rot="5400000">
            <a:off x="5907630" y="920136"/>
            <a:ext cx="579240" cy="2014044"/>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cxnSp>
        <p:nvCxnSpPr>
          <p:cNvPr id="45" name="Straight Connector 44">
            <a:extLst>
              <a:ext uri="{FF2B5EF4-FFF2-40B4-BE49-F238E27FC236}">
                <a16:creationId xmlns:a16="http://schemas.microsoft.com/office/drawing/2014/main" id="{89C1CC0F-521D-7468-5B21-5D065B5C0AAC}"/>
              </a:ext>
            </a:extLst>
          </p:cNvPr>
          <p:cNvCxnSpPr>
            <a:cxnSpLocks/>
          </p:cNvCxnSpPr>
          <p:nvPr/>
        </p:nvCxnSpPr>
        <p:spPr>
          <a:xfrm rot="5400000" flipH="1">
            <a:off x="5043785" y="2512001"/>
            <a:ext cx="3963" cy="274320"/>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46" name="Straight Connector 45">
            <a:extLst>
              <a:ext uri="{FF2B5EF4-FFF2-40B4-BE49-F238E27FC236}">
                <a16:creationId xmlns:a16="http://schemas.microsoft.com/office/drawing/2014/main" id="{A3BF5155-D76B-0F51-84F0-F9C02F239946}"/>
              </a:ext>
            </a:extLst>
          </p:cNvPr>
          <p:cNvCxnSpPr>
            <a:cxnSpLocks/>
          </p:cNvCxnSpPr>
          <p:nvPr/>
        </p:nvCxnSpPr>
        <p:spPr>
          <a:xfrm rot="5400000" flipH="1">
            <a:off x="5043785" y="28981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48" name="Rounded Rectangle 47">
            <a:extLst>
              <a:ext uri="{FF2B5EF4-FFF2-40B4-BE49-F238E27FC236}">
                <a16:creationId xmlns:a16="http://schemas.microsoft.com/office/drawing/2014/main" id="{8376977C-3282-EAB6-98E7-B196ED4F6F12}"/>
              </a:ext>
            </a:extLst>
          </p:cNvPr>
          <p:cNvSpPr/>
          <p:nvPr/>
        </p:nvSpPr>
        <p:spPr>
          <a:xfrm rot="16200000">
            <a:off x="3943110" y="3070211"/>
            <a:ext cx="1654227" cy="308319"/>
          </a:xfrm>
          <a:prstGeom prst="roundRect">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cxnSp>
        <p:nvCxnSpPr>
          <p:cNvPr id="40" name="Straight Arrow Connector 39">
            <a:extLst>
              <a:ext uri="{FF2B5EF4-FFF2-40B4-BE49-F238E27FC236}">
                <a16:creationId xmlns:a16="http://schemas.microsoft.com/office/drawing/2014/main" id="{29BE35DF-E2E1-9179-05DF-E58F667CD1C6}"/>
              </a:ext>
            </a:extLst>
          </p:cNvPr>
          <p:cNvCxnSpPr>
            <a:cxnSpLocks/>
          </p:cNvCxnSpPr>
          <p:nvPr/>
        </p:nvCxnSpPr>
        <p:spPr>
          <a:xfrm>
            <a:off x="68699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63874F1-B1FE-6D5F-7855-22E1EE847861}"/>
              </a:ext>
            </a:extLst>
          </p:cNvPr>
          <p:cNvCxnSpPr>
            <a:cxnSpLocks/>
          </p:cNvCxnSpPr>
          <p:nvPr/>
        </p:nvCxnSpPr>
        <p:spPr>
          <a:xfrm>
            <a:off x="64258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9333CE1-7BE6-2786-C4D3-1E02C6E6158E}"/>
              </a:ext>
            </a:extLst>
          </p:cNvPr>
          <p:cNvCxnSpPr>
            <a:cxnSpLocks/>
          </p:cNvCxnSpPr>
          <p:nvPr/>
        </p:nvCxnSpPr>
        <p:spPr>
          <a:xfrm>
            <a:off x="59682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4D7EFB3-2A69-80D9-0B83-2890B46C68C1}"/>
              </a:ext>
            </a:extLst>
          </p:cNvPr>
          <p:cNvCxnSpPr>
            <a:cxnSpLocks/>
          </p:cNvCxnSpPr>
          <p:nvPr/>
        </p:nvCxnSpPr>
        <p:spPr>
          <a:xfrm>
            <a:off x="55241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2" name="Table 275">
            <a:extLst>
              <a:ext uri="{FF2B5EF4-FFF2-40B4-BE49-F238E27FC236}">
                <a16:creationId xmlns:a16="http://schemas.microsoft.com/office/drawing/2014/main" id="{F33BC4AD-3B1B-2EF3-C96B-80CD4D672F26}"/>
              </a:ext>
            </a:extLst>
          </p:cNvPr>
          <p:cNvGraphicFramePr>
            <a:graphicFrameLocks noGrp="1"/>
          </p:cNvGraphicFramePr>
          <p:nvPr/>
        </p:nvGraphicFramePr>
        <p:xfrm>
          <a:off x="5289835" y="5836646"/>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BE6D8"/>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6" name="Rectangle 5">
            <a:extLst>
              <a:ext uri="{FF2B5EF4-FFF2-40B4-BE49-F238E27FC236}">
                <a16:creationId xmlns:a16="http://schemas.microsoft.com/office/drawing/2014/main" id="{A24D5187-9386-EE2D-06AA-276EFF556DC4}"/>
              </a:ext>
            </a:extLst>
          </p:cNvPr>
          <p:cNvSpPr>
            <a:spLocks/>
          </p:cNvSpPr>
          <p:nvPr/>
        </p:nvSpPr>
        <p:spPr>
          <a:xfrm>
            <a:off x="5304367" y="1728351"/>
            <a:ext cx="392400" cy="392400"/>
          </a:xfrm>
          <a:prstGeom prst="rect">
            <a:avLst/>
          </a:prstGeom>
          <a:solidFill>
            <a:schemeClr val="accent3">
              <a:lumMod val="20000"/>
              <a:lumOff val="80000"/>
            </a:scheme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𝘅</a:t>
            </a:r>
          </a:p>
        </p:txBody>
      </p:sp>
      <p:sp>
        <p:nvSpPr>
          <p:cNvPr id="30" name="Rectangle 29">
            <a:extLst>
              <a:ext uri="{FF2B5EF4-FFF2-40B4-BE49-F238E27FC236}">
                <a16:creationId xmlns:a16="http://schemas.microsoft.com/office/drawing/2014/main" id="{58E8DFCC-D41E-B4DC-0E11-DDBA39AF97F5}"/>
              </a:ext>
            </a:extLst>
          </p:cNvPr>
          <p:cNvSpPr/>
          <p:nvPr/>
        </p:nvSpPr>
        <p:spPr>
          <a:xfrm>
            <a:off x="6237315"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38" name="Rectangle 37">
            <a:extLst>
              <a:ext uri="{FF2B5EF4-FFF2-40B4-BE49-F238E27FC236}">
                <a16:creationId xmlns:a16="http://schemas.microsoft.com/office/drawing/2014/main" id="{6606B0FB-9FD3-1633-090F-A442DDBC5782}"/>
              </a:ext>
            </a:extLst>
          </p:cNvPr>
          <p:cNvSpPr/>
          <p:nvPr/>
        </p:nvSpPr>
        <p:spPr>
          <a:xfrm>
            <a:off x="6703788"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47" name="TextBox 46">
            <a:extLst>
              <a:ext uri="{FF2B5EF4-FFF2-40B4-BE49-F238E27FC236}">
                <a16:creationId xmlns:a16="http://schemas.microsoft.com/office/drawing/2014/main" id="{48209F93-C678-77FE-0741-880FAEA05260}"/>
              </a:ext>
            </a:extLst>
          </p:cNvPr>
          <p:cNvSpPr txBox="1"/>
          <p:nvPr/>
        </p:nvSpPr>
        <p:spPr>
          <a:xfrm>
            <a:off x="234762" y="5148517"/>
            <a:ext cx="2245127"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input vector</a:t>
            </a:r>
          </a:p>
        </p:txBody>
      </p:sp>
      <p:graphicFrame>
        <p:nvGraphicFramePr>
          <p:cNvPr id="50" name="Table 275">
            <a:extLst>
              <a:ext uri="{FF2B5EF4-FFF2-40B4-BE49-F238E27FC236}">
                <a16:creationId xmlns:a16="http://schemas.microsoft.com/office/drawing/2014/main" id="{F4FAEFC2-F020-2F17-D28B-888C8568909C}"/>
              </a:ext>
            </a:extLst>
          </p:cNvPr>
          <p:cNvGraphicFramePr>
            <a:graphicFrameLocks noGrp="1"/>
          </p:cNvGraphicFramePr>
          <p:nvPr/>
        </p:nvGraphicFramePr>
        <p:xfrm>
          <a:off x="426103" y="2000679"/>
          <a:ext cx="1854538" cy="2194560"/>
        </p:xfrm>
        <a:graphic>
          <a:graphicData uri="http://schemas.openxmlformats.org/drawingml/2006/table">
            <a:tbl>
              <a:tblPr firstRow="1" bandRow="1">
                <a:tableStyleId>{5940675A-B579-460E-94D1-54222C63F5DA}</a:tableStyleId>
              </a:tblPr>
              <a:tblGrid>
                <a:gridCol w="560388">
                  <a:extLst>
                    <a:ext uri="{9D8B030D-6E8A-4147-A177-3AD203B41FA5}">
                      <a16:colId xmlns:a16="http://schemas.microsoft.com/office/drawing/2014/main" val="1193322599"/>
                    </a:ext>
                  </a:extLst>
                </a:gridCol>
                <a:gridCol w="816943">
                  <a:extLst>
                    <a:ext uri="{9D8B030D-6E8A-4147-A177-3AD203B41FA5}">
                      <a16:colId xmlns:a16="http://schemas.microsoft.com/office/drawing/2014/main" val="4227494446"/>
                    </a:ext>
                  </a:extLst>
                </a:gridCol>
                <a:gridCol w="477207">
                  <a:extLst>
                    <a:ext uri="{9D8B030D-6E8A-4147-A177-3AD203B41FA5}">
                      <a16:colId xmlns:a16="http://schemas.microsoft.com/office/drawing/2014/main" val="468283467"/>
                    </a:ext>
                  </a:extLst>
                </a:gridCol>
              </a:tblGrid>
              <a:tr h="270417">
                <a:tc>
                  <a:txBody>
                    <a:bodyPr/>
                    <a:lstStyle/>
                    <a:p>
                      <a:pPr algn="ctr"/>
                      <a:endParaRPr lang="en-US" sz="1800" b="0" i="0">
                        <a:latin typeface="Corbel" panose="020B0503020204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b="0" i="0">
                          <a:latin typeface="Corbel" panose="020B0503020204020204" pitchFamily="34" charset="0"/>
                          <a:cs typeface="Arial" panose="020B0604020202020204" pitchFamily="34" charset="0"/>
                        </a:rPr>
                        <a:t>Prime numbers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r>
                        <a:rPr lang="en-US" sz="1000">
                          <a:latin typeface="Arial" panose="020B0604020202020204" pitchFamily="34" charset="0"/>
                          <a:cs typeface="Arial" panose="020B0604020202020204" pitchFamily="34" charset="0"/>
                        </a:rPr>
                        <a:t>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166102">
                <a:tc>
                  <a:txBody>
                    <a:bodyPr/>
                    <a:lstStyle/>
                    <a:p>
                      <a:pPr algn="ctr"/>
                      <a:r>
                        <a:rPr lang="en-US" sz="1800" b="0" i="0">
                          <a:latin typeface="Corbel" panose="020B0503020204020204" pitchFamily="34" charset="0"/>
                          <a:cs typeface="Arial" panose="020B0604020202020204" pitchFamily="34" charset="0"/>
                        </a:rPr>
                        <a:t>LUT</a:t>
                      </a:r>
                    </a:p>
                    <a:p>
                      <a:pPr algn="ctr"/>
                      <a:r>
                        <a:rPr lang="en-US" sz="1800" b="0" i="0">
                          <a:latin typeface="Corbel" panose="020B0503020204020204" pitchFamily="34" charset="0"/>
                          <a:cs typeface="Arial" panose="020B0604020202020204" pitchFamily="34" charset="0"/>
                        </a:rPr>
                        <a:t>index</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err="1">
                          <a:latin typeface="Corbel" panose="020B0503020204020204" pitchFamily="34" charset="0"/>
                          <a:cs typeface="Arial" panose="020B0604020202020204" pitchFamily="34" charset="0"/>
                        </a:rPr>
                        <a:t>i</a:t>
                      </a:r>
                      <a:endParaRPr lang="en-US" sz="1800" b="0" i="0">
                        <a:latin typeface="Corbel" panose="020B0503020204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f(</a:t>
                      </a:r>
                      <a:r>
                        <a:rPr lang="en-US" sz="1800" b="0" i="0" err="1">
                          <a:latin typeface="Corbel" panose="020B0503020204020204" pitchFamily="34" charset="0"/>
                          <a:cs typeface="Arial" panose="020B0604020202020204" pitchFamily="34" charset="0"/>
                        </a:rPr>
                        <a:t>i</a:t>
                      </a:r>
                      <a:r>
                        <a:rPr lang="en-US" sz="1800" b="0" i="0">
                          <a:latin typeface="Corbel" panose="020B0503020204020204" pitchFamily="34"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1</a:t>
                      </a:r>
                      <a:r>
                        <a:rPr lang="en-US" sz="1800" b="0" i="0" baseline="30000">
                          <a:latin typeface="Corbel" panose="020B0503020204020204" pitchFamily="34" charset="0"/>
                          <a:cs typeface="Arial" panose="020B0604020202020204" pitchFamily="34" charset="0"/>
                        </a:rPr>
                        <a:t>st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581351085"/>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2</a:t>
                      </a:r>
                      <a:r>
                        <a:rPr lang="en-US" sz="1800" b="0" i="0" baseline="30000">
                          <a:solidFill>
                            <a:schemeClr val="tx1"/>
                          </a:solidFill>
                          <a:latin typeface="Corbel" panose="020B0503020204020204" pitchFamily="34" charset="0"/>
                          <a:cs typeface="Arial" panose="020B0604020202020204" pitchFamily="34" charset="0"/>
                        </a:rPr>
                        <a:t>nd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8754334"/>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3</a:t>
                      </a:r>
                      <a:r>
                        <a:rPr lang="en-US" sz="1800" b="0" i="0" baseline="30000">
                          <a:latin typeface="Corbel" panose="020B0503020204020204" pitchFamily="34" charset="0"/>
                          <a:cs typeface="Arial" panose="020B0604020202020204" pitchFamily="34" charset="0"/>
                        </a:rPr>
                        <a:t>rd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64916830"/>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E6D8"/>
                    </a:solidFill>
                  </a:tcPr>
                </a:tc>
                <a:tc>
                  <a:txBody>
                    <a:bodyPr/>
                    <a:lstStyle/>
                    <a:p>
                      <a:pPr algn="ctr"/>
                      <a:r>
                        <a:rPr lang="en-US" sz="1800" b="0" i="0">
                          <a:latin typeface="Corbel" panose="020B0503020204020204" pitchFamily="34" charset="0"/>
                          <a:cs typeface="Arial" panose="020B0604020202020204" pitchFamily="34" charset="0"/>
                        </a:rPr>
                        <a:t>4</a:t>
                      </a:r>
                      <a:r>
                        <a:rPr lang="en-US" sz="1800" b="0" i="0" baseline="30000">
                          <a:latin typeface="Corbel" panose="020B0503020204020204" pitchFamily="34" charset="0"/>
                          <a:cs typeface="Arial" panose="020B0604020202020204" pitchFamily="34" charset="0"/>
                        </a:rPr>
                        <a:t>th</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E6D8"/>
                    </a:solidFill>
                  </a:tcPr>
                </a:tc>
                <a:tc>
                  <a:txBody>
                    <a:bodyPr/>
                    <a:lstStyle/>
                    <a:p>
                      <a:pPr algn="ctr"/>
                      <a:r>
                        <a:rPr lang="en-US" sz="1800" b="0" i="0">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E6D8"/>
                    </a:solidFill>
                  </a:tcPr>
                </a:tc>
                <a:extLst>
                  <a:ext uri="{0D108BD9-81ED-4DB2-BD59-A6C34878D82A}">
                    <a16:rowId xmlns:a16="http://schemas.microsoft.com/office/drawing/2014/main" val="2816069710"/>
                  </a:ext>
                </a:extLst>
              </a:tr>
            </a:tbl>
          </a:graphicData>
        </a:graphic>
      </p:graphicFrame>
      <p:graphicFrame>
        <p:nvGraphicFramePr>
          <p:cNvPr id="52" name="Table 275">
            <a:extLst>
              <a:ext uri="{FF2B5EF4-FFF2-40B4-BE49-F238E27FC236}">
                <a16:creationId xmlns:a16="http://schemas.microsoft.com/office/drawing/2014/main" id="{D03E7150-1EF3-DD7E-1AAE-429CCC880DF9}"/>
              </a:ext>
            </a:extLst>
          </p:cNvPr>
          <p:cNvGraphicFramePr>
            <a:graphicFrameLocks noGrp="1"/>
          </p:cNvGraphicFramePr>
          <p:nvPr/>
        </p:nvGraphicFramePr>
        <p:xfrm>
          <a:off x="419382" y="4801677"/>
          <a:ext cx="1863744" cy="384881"/>
        </p:xfrm>
        <a:graphic>
          <a:graphicData uri="http://schemas.openxmlformats.org/drawingml/2006/table">
            <a:tbl>
              <a:tblPr firstRow="1" bandRow="1">
                <a:tableStyleId>{5940675A-B579-460E-94D1-54222C63F5DA}</a:tableStyleId>
              </a:tblPr>
              <a:tblGrid>
                <a:gridCol w="465936">
                  <a:extLst>
                    <a:ext uri="{9D8B030D-6E8A-4147-A177-3AD203B41FA5}">
                      <a16:colId xmlns:a16="http://schemas.microsoft.com/office/drawing/2014/main" val="4227494446"/>
                    </a:ext>
                  </a:extLst>
                </a:gridCol>
                <a:gridCol w="465936">
                  <a:extLst>
                    <a:ext uri="{9D8B030D-6E8A-4147-A177-3AD203B41FA5}">
                      <a16:colId xmlns:a16="http://schemas.microsoft.com/office/drawing/2014/main" val="468283467"/>
                    </a:ext>
                  </a:extLst>
                </a:gridCol>
                <a:gridCol w="465936">
                  <a:extLst>
                    <a:ext uri="{9D8B030D-6E8A-4147-A177-3AD203B41FA5}">
                      <a16:colId xmlns:a16="http://schemas.microsoft.com/office/drawing/2014/main" val="3823604040"/>
                    </a:ext>
                  </a:extLst>
                </a:gridCol>
                <a:gridCol w="465936">
                  <a:extLst>
                    <a:ext uri="{9D8B030D-6E8A-4147-A177-3AD203B41FA5}">
                      <a16:colId xmlns:a16="http://schemas.microsoft.com/office/drawing/2014/main" val="3652080883"/>
                    </a:ext>
                  </a:extLst>
                </a:gridCol>
              </a:tblGrid>
              <a:tr h="384881">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54" name="TextBox 53">
            <a:extLst>
              <a:ext uri="{FF2B5EF4-FFF2-40B4-BE49-F238E27FC236}">
                <a16:creationId xmlns:a16="http://schemas.microsoft.com/office/drawing/2014/main" id="{0298F78F-23E2-99F4-79F3-CD12675CB412}"/>
              </a:ext>
            </a:extLst>
          </p:cNvPr>
          <p:cNvSpPr txBox="1"/>
          <p:nvPr/>
        </p:nvSpPr>
        <p:spPr>
          <a:xfrm>
            <a:off x="426103" y="4167177"/>
            <a:ext cx="1854538"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l</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ook</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u</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p </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able</a:t>
            </a:r>
          </a:p>
        </p:txBody>
      </p:sp>
      <p:sp>
        <p:nvSpPr>
          <p:cNvPr id="55" name="TextBox 54">
            <a:extLst>
              <a:ext uri="{FF2B5EF4-FFF2-40B4-BE49-F238E27FC236}">
                <a16:creationId xmlns:a16="http://schemas.microsoft.com/office/drawing/2014/main" id="{7195EE43-7896-3B0F-7D8D-A5EE61665E18}"/>
              </a:ext>
            </a:extLst>
          </p:cNvPr>
          <p:cNvSpPr txBox="1"/>
          <p:nvPr/>
        </p:nvSpPr>
        <p:spPr>
          <a:xfrm>
            <a:off x="328507" y="6078612"/>
            <a:ext cx="204201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output vector</a:t>
            </a:r>
          </a:p>
        </p:txBody>
      </p:sp>
      <p:graphicFrame>
        <p:nvGraphicFramePr>
          <p:cNvPr id="56" name="Table 275">
            <a:extLst>
              <a:ext uri="{FF2B5EF4-FFF2-40B4-BE49-F238E27FC236}">
                <a16:creationId xmlns:a16="http://schemas.microsoft.com/office/drawing/2014/main" id="{42AC9FCD-CC4B-AED2-A9FC-1476D069C04D}"/>
              </a:ext>
            </a:extLst>
          </p:cNvPr>
          <p:cNvGraphicFramePr>
            <a:graphicFrameLocks noGrp="1"/>
          </p:cNvGraphicFramePr>
          <p:nvPr/>
        </p:nvGraphicFramePr>
        <p:xfrm>
          <a:off x="419382" y="5745220"/>
          <a:ext cx="1863740" cy="384881"/>
        </p:xfrm>
        <a:graphic>
          <a:graphicData uri="http://schemas.openxmlformats.org/drawingml/2006/table">
            <a:tbl>
              <a:tblPr firstRow="1" bandRow="1">
                <a:tableStyleId>{5940675A-B579-460E-94D1-54222C63F5DA}</a:tableStyleId>
              </a:tblPr>
              <a:tblGrid>
                <a:gridCol w="465935">
                  <a:extLst>
                    <a:ext uri="{9D8B030D-6E8A-4147-A177-3AD203B41FA5}">
                      <a16:colId xmlns:a16="http://schemas.microsoft.com/office/drawing/2014/main" val="4227494446"/>
                    </a:ext>
                  </a:extLst>
                </a:gridCol>
                <a:gridCol w="465935">
                  <a:extLst>
                    <a:ext uri="{9D8B030D-6E8A-4147-A177-3AD203B41FA5}">
                      <a16:colId xmlns:a16="http://schemas.microsoft.com/office/drawing/2014/main" val="468283467"/>
                    </a:ext>
                  </a:extLst>
                </a:gridCol>
                <a:gridCol w="465935">
                  <a:extLst>
                    <a:ext uri="{9D8B030D-6E8A-4147-A177-3AD203B41FA5}">
                      <a16:colId xmlns:a16="http://schemas.microsoft.com/office/drawing/2014/main" val="3823604040"/>
                    </a:ext>
                  </a:extLst>
                </a:gridCol>
                <a:gridCol w="465935">
                  <a:extLst>
                    <a:ext uri="{9D8B030D-6E8A-4147-A177-3AD203B41FA5}">
                      <a16:colId xmlns:a16="http://schemas.microsoft.com/office/drawing/2014/main" val="3652080883"/>
                    </a:ext>
                  </a:extLst>
                </a:gridCol>
              </a:tblGrid>
              <a:tr h="384881">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64" name="TextBox 63">
            <a:extLst>
              <a:ext uri="{FF2B5EF4-FFF2-40B4-BE49-F238E27FC236}">
                <a16:creationId xmlns:a16="http://schemas.microsoft.com/office/drawing/2014/main" id="{77C6A9F9-CFD2-BFB6-5FD1-46212866E231}"/>
              </a:ext>
            </a:extLst>
          </p:cNvPr>
          <p:cNvSpPr txBox="1"/>
          <p:nvPr/>
        </p:nvSpPr>
        <p:spPr>
          <a:xfrm>
            <a:off x="-118226" y="766965"/>
            <a:ext cx="2944440"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LUT Query: </a:t>
            </a:r>
            <a:b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b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Return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1</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st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4</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th</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prstClr val="black"/>
                </a:solidFill>
                <a:effectLst/>
                <a:uLnTx/>
                <a:uFillTx/>
                <a:latin typeface="Corbel" panose="020B0503020204020204" pitchFamily="34" charset="0"/>
                <a:ea typeface="+mn-ea"/>
                <a:cs typeface="+mn-cs"/>
              </a:rPr>
              <a:t>prime numbers</a:t>
            </a:r>
          </a:p>
        </p:txBody>
      </p:sp>
      <p:sp>
        <p:nvSpPr>
          <p:cNvPr id="71" name="TextBox 70" hidden="1">
            <a:extLst>
              <a:ext uri="{FF2B5EF4-FFF2-40B4-BE49-F238E27FC236}">
                <a16:creationId xmlns:a16="http://schemas.microsoft.com/office/drawing/2014/main" id="{96464DE5-8775-54F7-E800-368C864AD146}"/>
              </a:ext>
            </a:extLst>
          </p:cNvPr>
          <p:cNvSpPr txBox="1"/>
          <p:nvPr/>
        </p:nvSpPr>
        <p:spPr>
          <a:xfrm>
            <a:off x="3602360" y="807886"/>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sp>
        <p:nvSpPr>
          <p:cNvPr id="73" name="TextBox 72">
            <a:extLst>
              <a:ext uri="{FF2B5EF4-FFF2-40B4-BE49-F238E27FC236}">
                <a16:creationId xmlns:a16="http://schemas.microsoft.com/office/drawing/2014/main" id="{D7B72F86-2B91-59AA-47AC-78725EC01117}"/>
              </a:ext>
            </a:extLst>
          </p:cNvPr>
          <p:cNvSpPr txBox="1"/>
          <p:nvPr/>
        </p:nvSpPr>
        <p:spPr>
          <a:xfrm>
            <a:off x="3576104" y="5703683"/>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output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vector</a:t>
            </a:r>
          </a:p>
        </p:txBody>
      </p:sp>
      <p:sp>
        <p:nvSpPr>
          <p:cNvPr id="80" name="TextBox 79">
            <a:extLst>
              <a:ext uri="{FF2B5EF4-FFF2-40B4-BE49-F238E27FC236}">
                <a16:creationId xmlns:a16="http://schemas.microsoft.com/office/drawing/2014/main" id="{283E4029-EC6B-17CF-A76E-32088220A3F2}"/>
              </a:ext>
            </a:extLst>
          </p:cNvPr>
          <p:cNvSpPr txBox="1"/>
          <p:nvPr/>
        </p:nvSpPr>
        <p:spPr>
          <a:xfrm rot="5400000">
            <a:off x="5608648" y="3024316"/>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72C4"/>
                </a:solidFill>
                <a:effectLst/>
                <a:uLnTx/>
                <a:uFillTx/>
                <a:latin typeface="Corbel" panose="020B0503020204020204" pitchFamily="34" charset="0"/>
                <a:ea typeface="+mn-ea"/>
                <a:cs typeface="Arial" panose="020B0604020202020204" pitchFamily="34" charset="0"/>
              </a:rPr>
              <a:t>DRAM array</a:t>
            </a:r>
          </a:p>
        </p:txBody>
      </p:sp>
      <p:sp>
        <p:nvSpPr>
          <p:cNvPr id="82" name="Rectangle 81">
            <a:extLst>
              <a:ext uri="{FF2B5EF4-FFF2-40B4-BE49-F238E27FC236}">
                <a16:creationId xmlns:a16="http://schemas.microsoft.com/office/drawing/2014/main" id="{62BDDE6A-4739-7DE9-17E3-D3F0466696F8}"/>
              </a:ext>
            </a:extLst>
          </p:cNvPr>
          <p:cNvSpPr/>
          <p:nvPr/>
        </p:nvSpPr>
        <p:spPr>
          <a:xfrm>
            <a:off x="4935550" y="2400162"/>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mn-cs"/>
              </a:rPr>
              <a:t>0</a:t>
            </a:r>
          </a:p>
        </p:txBody>
      </p:sp>
      <p:sp>
        <p:nvSpPr>
          <p:cNvPr id="83" name="Rectangle 82">
            <a:extLst>
              <a:ext uri="{FF2B5EF4-FFF2-40B4-BE49-F238E27FC236}">
                <a16:creationId xmlns:a16="http://schemas.microsoft.com/office/drawing/2014/main" id="{0AB9FB35-61EA-83FA-E6A5-94C08C60E54A}"/>
              </a:ext>
            </a:extLst>
          </p:cNvPr>
          <p:cNvSpPr/>
          <p:nvPr/>
        </p:nvSpPr>
        <p:spPr>
          <a:xfrm>
            <a:off x="4935550" y="2766371"/>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1</a:t>
            </a:r>
          </a:p>
        </p:txBody>
      </p:sp>
      <p:sp>
        <p:nvSpPr>
          <p:cNvPr id="84" name="Rectangle 83">
            <a:extLst>
              <a:ext uri="{FF2B5EF4-FFF2-40B4-BE49-F238E27FC236}">
                <a16:creationId xmlns:a16="http://schemas.microsoft.com/office/drawing/2014/main" id="{FF1258C3-D9FB-0C18-2D3C-A98C5A7E0564}"/>
              </a:ext>
            </a:extLst>
          </p:cNvPr>
          <p:cNvSpPr/>
          <p:nvPr/>
        </p:nvSpPr>
        <p:spPr>
          <a:xfrm>
            <a:off x="4934718" y="3156622"/>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2</a:t>
            </a:r>
          </a:p>
        </p:txBody>
      </p:sp>
      <p:sp>
        <p:nvSpPr>
          <p:cNvPr id="85" name="Rectangle 84">
            <a:extLst>
              <a:ext uri="{FF2B5EF4-FFF2-40B4-BE49-F238E27FC236}">
                <a16:creationId xmlns:a16="http://schemas.microsoft.com/office/drawing/2014/main" id="{CF06D91A-016B-D11C-864D-895C394BB662}"/>
              </a:ext>
            </a:extLst>
          </p:cNvPr>
          <p:cNvSpPr/>
          <p:nvPr/>
        </p:nvSpPr>
        <p:spPr>
          <a:xfrm>
            <a:off x="4934491" y="3505647"/>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3</a:t>
            </a:r>
          </a:p>
        </p:txBody>
      </p:sp>
      <p:cxnSp>
        <p:nvCxnSpPr>
          <p:cNvPr id="87" name="Straight Arrow Connector 86">
            <a:extLst>
              <a:ext uri="{FF2B5EF4-FFF2-40B4-BE49-F238E27FC236}">
                <a16:creationId xmlns:a16="http://schemas.microsoft.com/office/drawing/2014/main" id="{3D9963A9-A5EA-04E1-3026-C8D6B5061355}"/>
              </a:ext>
            </a:extLst>
          </p:cNvPr>
          <p:cNvCxnSpPr>
            <a:cxnSpLocks/>
          </p:cNvCxnSpPr>
          <p:nvPr/>
        </p:nvCxnSpPr>
        <p:spPr>
          <a:xfrm>
            <a:off x="3366391" y="3251264"/>
            <a:ext cx="114882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0912C0E-F66C-CC78-E512-3C50625CE485}"/>
              </a:ext>
            </a:extLst>
          </p:cNvPr>
          <p:cNvSpPr txBox="1"/>
          <p:nvPr/>
        </p:nvSpPr>
        <p:spPr>
          <a:xfrm>
            <a:off x="2778847" y="2451714"/>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pLUTo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row sweep</a:t>
            </a:r>
          </a:p>
        </p:txBody>
      </p:sp>
      <p:graphicFrame>
        <p:nvGraphicFramePr>
          <p:cNvPr id="39" name="Table 275">
            <a:extLst>
              <a:ext uri="{FF2B5EF4-FFF2-40B4-BE49-F238E27FC236}">
                <a16:creationId xmlns:a16="http://schemas.microsoft.com/office/drawing/2014/main" id="{AE5A250C-6243-27C7-CB43-5BA2E4893154}"/>
              </a:ext>
            </a:extLst>
          </p:cNvPr>
          <p:cNvGraphicFramePr>
            <a:graphicFrameLocks noGrp="1"/>
          </p:cNvGraphicFramePr>
          <p:nvPr/>
        </p:nvGraphicFramePr>
        <p:xfrm>
          <a:off x="5290526" y="2456395"/>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graphicFrame>
        <p:nvGraphicFramePr>
          <p:cNvPr id="42" name="Table 275">
            <a:extLst>
              <a:ext uri="{FF2B5EF4-FFF2-40B4-BE49-F238E27FC236}">
                <a16:creationId xmlns:a16="http://schemas.microsoft.com/office/drawing/2014/main" id="{6425660E-7AFB-6CD3-6765-41F7B91849BF}"/>
              </a:ext>
            </a:extLst>
          </p:cNvPr>
          <p:cNvGraphicFramePr>
            <a:graphicFrameLocks noGrp="1"/>
          </p:cNvGraphicFramePr>
          <p:nvPr/>
        </p:nvGraphicFramePr>
        <p:xfrm>
          <a:off x="5296841" y="4590328"/>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sp>
        <p:nvSpPr>
          <p:cNvPr id="74" name="TextBox 73">
            <a:extLst>
              <a:ext uri="{FF2B5EF4-FFF2-40B4-BE49-F238E27FC236}">
                <a16:creationId xmlns:a16="http://schemas.microsoft.com/office/drawing/2014/main" id="{549E17C4-CCD6-4975-A244-6D40CDC6F814}"/>
              </a:ext>
            </a:extLst>
          </p:cNvPr>
          <p:cNvSpPr txBox="1"/>
          <p:nvPr/>
        </p:nvSpPr>
        <p:spPr>
          <a:xfrm>
            <a:off x="6088976" y="1531408"/>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C000"/>
                </a:solidFill>
                <a:effectLst/>
                <a:uLnTx/>
                <a:uFillTx/>
                <a:latin typeface="Corbel" panose="020B0503020204020204" pitchFamily="34" charset="0"/>
                <a:ea typeface="+mn-ea"/>
                <a:cs typeface="Arial" panose="020B0604020202020204" pitchFamily="34" charset="0"/>
              </a:rPr>
              <a:t>match logic</a:t>
            </a:r>
          </a:p>
        </p:txBody>
      </p:sp>
      <p:sp>
        <p:nvSpPr>
          <p:cNvPr id="75" name="TextBox 74" hidden="1">
            <a:extLst>
              <a:ext uri="{FF2B5EF4-FFF2-40B4-BE49-F238E27FC236}">
                <a16:creationId xmlns:a16="http://schemas.microsoft.com/office/drawing/2014/main" id="{A54835F2-0D49-AD9D-7B59-D26A8F2F657E}"/>
              </a:ext>
            </a:extLst>
          </p:cNvPr>
          <p:cNvSpPr txBox="1"/>
          <p:nvPr/>
        </p:nvSpPr>
        <p:spPr>
          <a:xfrm>
            <a:off x="3613556" y="805634"/>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sp>
        <p:nvSpPr>
          <p:cNvPr id="44" name="Rectangle 43">
            <a:extLst>
              <a:ext uri="{FF2B5EF4-FFF2-40B4-BE49-F238E27FC236}">
                <a16:creationId xmlns:a16="http://schemas.microsoft.com/office/drawing/2014/main" id="{1C86F39F-5A74-7360-171E-DA375CB7FBAC}"/>
              </a:ext>
            </a:extLst>
          </p:cNvPr>
          <p:cNvSpPr/>
          <p:nvPr/>
        </p:nvSpPr>
        <p:spPr>
          <a:xfrm>
            <a:off x="5774328"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15" name="Rectangle 14">
            <a:extLst>
              <a:ext uri="{FF2B5EF4-FFF2-40B4-BE49-F238E27FC236}">
                <a16:creationId xmlns:a16="http://schemas.microsoft.com/office/drawing/2014/main" id="{8F0AB727-4535-4F51-A029-2FF715B1BB4F}"/>
              </a:ext>
            </a:extLst>
          </p:cNvPr>
          <p:cNvSpPr/>
          <p:nvPr/>
        </p:nvSpPr>
        <p:spPr>
          <a:xfrm>
            <a:off x="5770841" y="1729900"/>
            <a:ext cx="392400" cy="392400"/>
          </a:xfrm>
          <a:prstGeom prst="rect">
            <a:avLst/>
          </a:prstGeom>
          <a:solidFill>
            <a:schemeClr val="accent6">
              <a:lumMod val="40000"/>
              <a:lumOff val="60000"/>
            </a:scheme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a:t>
            </a:r>
            <a:endParaRPr kumimoji="0" lang="en-US" sz="2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92371633-5436-0B7C-DC82-452082AF548B}"/>
              </a:ext>
            </a:extLst>
          </p:cNvPr>
          <p:cNvSpPr>
            <a:spLocks/>
          </p:cNvSpPr>
          <p:nvPr/>
        </p:nvSpPr>
        <p:spPr>
          <a:xfrm>
            <a:off x="6703788" y="1735596"/>
            <a:ext cx="392400" cy="392400"/>
          </a:xfrm>
          <a:prstGeom prst="rect">
            <a:avLst/>
          </a:prstGeom>
          <a:solidFill>
            <a:schemeClr val="accent3">
              <a:lumMod val="20000"/>
              <a:lumOff val="80000"/>
            </a:scheme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𝘅</a:t>
            </a:r>
          </a:p>
        </p:txBody>
      </p:sp>
      <p:sp>
        <p:nvSpPr>
          <p:cNvPr id="53" name="Rectangle 52">
            <a:extLst>
              <a:ext uri="{FF2B5EF4-FFF2-40B4-BE49-F238E27FC236}">
                <a16:creationId xmlns:a16="http://schemas.microsoft.com/office/drawing/2014/main" id="{F4B9B8B8-84FC-5F9D-69ED-A6F368CD33CB}"/>
              </a:ext>
            </a:extLst>
          </p:cNvPr>
          <p:cNvSpPr>
            <a:spLocks/>
          </p:cNvSpPr>
          <p:nvPr/>
        </p:nvSpPr>
        <p:spPr>
          <a:xfrm>
            <a:off x="6238453" y="1731287"/>
            <a:ext cx="392400" cy="392400"/>
          </a:xfrm>
          <a:prstGeom prst="rect">
            <a:avLst/>
          </a:prstGeom>
          <a:solidFill>
            <a:schemeClr val="accent3">
              <a:lumMod val="20000"/>
              <a:lumOff val="80000"/>
            </a:scheme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𝘅</a:t>
            </a:r>
          </a:p>
        </p:txBody>
      </p:sp>
      <p:sp>
        <p:nvSpPr>
          <p:cNvPr id="57" name="TextBox 56">
            <a:extLst>
              <a:ext uri="{FF2B5EF4-FFF2-40B4-BE49-F238E27FC236}">
                <a16:creationId xmlns:a16="http://schemas.microsoft.com/office/drawing/2014/main" id="{E974D731-D99F-7367-7B46-29CB6C7E013E}"/>
              </a:ext>
            </a:extLst>
          </p:cNvPr>
          <p:cNvSpPr txBox="1"/>
          <p:nvPr/>
        </p:nvSpPr>
        <p:spPr>
          <a:xfrm>
            <a:off x="3603600" y="806400"/>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sp>
        <p:nvSpPr>
          <p:cNvPr id="59" name="TextBox 58">
            <a:extLst>
              <a:ext uri="{FF2B5EF4-FFF2-40B4-BE49-F238E27FC236}">
                <a16:creationId xmlns:a16="http://schemas.microsoft.com/office/drawing/2014/main" id="{E993FBBA-8E55-F67F-AEE0-B6A2B6FFC2EC}"/>
              </a:ext>
            </a:extLst>
          </p:cNvPr>
          <p:cNvSpPr txBox="1"/>
          <p:nvPr/>
        </p:nvSpPr>
        <p:spPr>
          <a:xfrm>
            <a:off x="3811694" y="4612111"/>
            <a:ext cx="135233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3889F"/>
                </a:solidFill>
                <a:effectLst/>
                <a:uLnTx/>
                <a:uFillTx/>
                <a:latin typeface="Corbel" panose="020B0503020204020204" pitchFamily="34" charset="0"/>
                <a:ea typeface="+mn-ea"/>
                <a:cs typeface="Arial" panose="020B0604020202020204" pitchFamily="34" charset="0"/>
              </a:rPr>
              <a:t>row buffer</a:t>
            </a:r>
          </a:p>
        </p:txBody>
      </p:sp>
      <p:cxnSp>
        <p:nvCxnSpPr>
          <p:cNvPr id="61" name="Elbow Connector 60">
            <a:extLst>
              <a:ext uri="{FF2B5EF4-FFF2-40B4-BE49-F238E27FC236}">
                <a16:creationId xmlns:a16="http://schemas.microsoft.com/office/drawing/2014/main" id="{FC354EC5-7D23-B216-ACF9-14B11E143746}"/>
              </a:ext>
            </a:extLst>
          </p:cNvPr>
          <p:cNvCxnSpPr>
            <a:cxnSpLocks/>
          </p:cNvCxnSpPr>
          <p:nvPr/>
        </p:nvCxnSpPr>
        <p:spPr>
          <a:xfrm rot="5400000" flipH="1" flipV="1">
            <a:off x="4745177" y="1952206"/>
            <a:ext cx="470099" cy="420004"/>
          </a:xfrm>
          <a:prstGeom prst="bentConnector2">
            <a:avLst/>
          </a:prstGeom>
          <a:ln w="38100">
            <a:solidFill>
              <a:srgbClr val="C00000"/>
            </a:solidFill>
            <a:prstDash val="sysDot"/>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6301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Straight Connector 89">
            <a:extLst>
              <a:ext uri="{FF2B5EF4-FFF2-40B4-BE49-F238E27FC236}">
                <a16:creationId xmlns:a16="http://schemas.microsoft.com/office/drawing/2014/main" id="{CED28A97-1327-4654-BAD1-B304AF9B7A46}"/>
              </a:ext>
            </a:extLst>
          </p:cNvPr>
          <p:cNvCxnSpPr>
            <a:cxnSpLocks/>
          </p:cNvCxnSpPr>
          <p:nvPr/>
        </p:nvCxnSpPr>
        <p:spPr>
          <a:xfrm rot="5400000" flipH="1">
            <a:off x="5043784" y="3295028"/>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91" name="Straight Connector 90">
            <a:extLst>
              <a:ext uri="{FF2B5EF4-FFF2-40B4-BE49-F238E27FC236}">
                <a16:creationId xmlns:a16="http://schemas.microsoft.com/office/drawing/2014/main" id="{28FF9B2A-4C06-7CF7-B923-DFAA77F73227}"/>
              </a:ext>
            </a:extLst>
          </p:cNvPr>
          <p:cNvCxnSpPr>
            <a:cxnSpLocks/>
          </p:cNvCxnSpPr>
          <p:nvPr/>
        </p:nvCxnSpPr>
        <p:spPr>
          <a:xfrm rot="5400000" flipH="1">
            <a:off x="5043784" y="3673964"/>
            <a:ext cx="3963" cy="274320"/>
          </a:xfrm>
          <a:prstGeom prst="line">
            <a:avLst/>
          </a:prstGeom>
          <a:solidFill>
            <a:schemeClr val="bg1"/>
          </a:solidFill>
          <a:ln w="38100">
            <a:solidFill>
              <a:srgbClr val="FE0000"/>
            </a:solidFill>
          </a:ln>
        </p:spPr>
        <p:style>
          <a:lnRef idx="1">
            <a:schemeClr val="accent4"/>
          </a:lnRef>
          <a:fillRef idx="0">
            <a:schemeClr val="accent4"/>
          </a:fillRef>
          <a:effectRef idx="0">
            <a:schemeClr val="accent4"/>
          </a:effectRef>
          <a:fontRef idx="minor">
            <a:schemeClr val="tx1"/>
          </a:fontRef>
        </p:style>
      </p:cxnSp>
      <p:cxnSp>
        <p:nvCxnSpPr>
          <p:cNvPr id="93" name="Straight Connector 92">
            <a:extLst>
              <a:ext uri="{FF2B5EF4-FFF2-40B4-BE49-F238E27FC236}">
                <a16:creationId xmlns:a16="http://schemas.microsoft.com/office/drawing/2014/main" id="{09B3F347-2EA7-E7F5-10C9-8A7E31578AC9}"/>
              </a:ext>
            </a:extLst>
          </p:cNvPr>
          <p:cNvCxnSpPr>
            <a:cxnSpLocks/>
          </p:cNvCxnSpPr>
          <p:nvPr/>
        </p:nvCxnSpPr>
        <p:spPr>
          <a:xfrm rot="5400000" flipH="1">
            <a:off x="5043785" y="2512001"/>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94" name="Straight Connector 93">
            <a:extLst>
              <a:ext uri="{FF2B5EF4-FFF2-40B4-BE49-F238E27FC236}">
                <a16:creationId xmlns:a16="http://schemas.microsoft.com/office/drawing/2014/main" id="{40C5E7B3-87EA-2417-E7D8-447E9E88AC0C}"/>
              </a:ext>
            </a:extLst>
          </p:cNvPr>
          <p:cNvCxnSpPr>
            <a:cxnSpLocks/>
          </p:cNvCxnSpPr>
          <p:nvPr/>
        </p:nvCxnSpPr>
        <p:spPr>
          <a:xfrm rot="5400000" flipH="1">
            <a:off x="5043785" y="2898164"/>
            <a:ext cx="3963" cy="274320"/>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sp>
        <p:nvSpPr>
          <p:cNvPr id="95" name="Rectangle 94">
            <a:extLst>
              <a:ext uri="{FF2B5EF4-FFF2-40B4-BE49-F238E27FC236}">
                <a16:creationId xmlns:a16="http://schemas.microsoft.com/office/drawing/2014/main" id="{48370A5F-117D-2853-70C8-A13CC6AA9038}"/>
              </a:ext>
            </a:extLst>
          </p:cNvPr>
          <p:cNvSpPr/>
          <p:nvPr/>
        </p:nvSpPr>
        <p:spPr>
          <a:xfrm>
            <a:off x="4935550" y="2400162"/>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1FD"/>
                </a:solidFill>
                <a:effectLst/>
                <a:uLnTx/>
                <a:uFillTx/>
                <a:latin typeface="Corbel" panose="020B0503020204020204" pitchFamily="34" charset="0"/>
                <a:ea typeface="+mn-ea"/>
                <a:cs typeface="+mn-cs"/>
              </a:rPr>
              <a:t>0</a:t>
            </a:r>
          </a:p>
        </p:txBody>
      </p:sp>
      <p:sp>
        <p:nvSpPr>
          <p:cNvPr id="97" name="Rectangle 96">
            <a:extLst>
              <a:ext uri="{FF2B5EF4-FFF2-40B4-BE49-F238E27FC236}">
                <a16:creationId xmlns:a16="http://schemas.microsoft.com/office/drawing/2014/main" id="{924A2EBA-3ABD-12E1-C7F7-2108109ECA74}"/>
              </a:ext>
            </a:extLst>
          </p:cNvPr>
          <p:cNvSpPr/>
          <p:nvPr/>
        </p:nvSpPr>
        <p:spPr>
          <a:xfrm>
            <a:off x="4935550" y="2766371"/>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1FD"/>
                </a:solidFill>
                <a:effectLst/>
                <a:uLnTx/>
                <a:uFillTx/>
                <a:latin typeface="Corbel" panose="020B0503020204020204" pitchFamily="34" charset="0"/>
                <a:ea typeface="+mn-ea"/>
                <a:cs typeface="+mn-cs"/>
              </a:rPr>
              <a:t>1</a:t>
            </a:r>
          </a:p>
        </p:txBody>
      </p:sp>
      <p:sp>
        <p:nvSpPr>
          <p:cNvPr id="98" name="Rectangle 97">
            <a:extLst>
              <a:ext uri="{FF2B5EF4-FFF2-40B4-BE49-F238E27FC236}">
                <a16:creationId xmlns:a16="http://schemas.microsoft.com/office/drawing/2014/main" id="{606FCF41-3893-ED96-C177-23E4244F1FFD}"/>
              </a:ext>
            </a:extLst>
          </p:cNvPr>
          <p:cNvSpPr/>
          <p:nvPr/>
        </p:nvSpPr>
        <p:spPr>
          <a:xfrm>
            <a:off x="4934718" y="3156622"/>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52FF"/>
                </a:solidFill>
                <a:effectLst/>
                <a:uLnTx/>
                <a:uFillTx/>
                <a:latin typeface="Corbel" panose="020B0503020204020204" pitchFamily="34" charset="0"/>
                <a:ea typeface="+mn-ea"/>
                <a:cs typeface="+mn-cs"/>
              </a:rPr>
              <a:t>2</a:t>
            </a:r>
          </a:p>
        </p:txBody>
      </p:sp>
      <p:sp>
        <p:nvSpPr>
          <p:cNvPr id="101" name="Rectangle 100">
            <a:extLst>
              <a:ext uri="{FF2B5EF4-FFF2-40B4-BE49-F238E27FC236}">
                <a16:creationId xmlns:a16="http://schemas.microsoft.com/office/drawing/2014/main" id="{CEFE363B-AF3B-8F90-A6B1-B34EA8D8F2DA}"/>
              </a:ext>
            </a:extLst>
          </p:cNvPr>
          <p:cNvSpPr/>
          <p:nvPr/>
        </p:nvSpPr>
        <p:spPr>
          <a:xfrm>
            <a:off x="4934491" y="3505647"/>
            <a:ext cx="281575" cy="24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E0000"/>
                </a:solidFill>
                <a:effectLst/>
                <a:uLnTx/>
                <a:uFillTx/>
                <a:latin typeface="Corbel" panose="020B0503020204020204" pitchFamily="34" charset="0"/>
                <a:ea typeface="+mn-ea"/>
                <a:cs typeface="+mn-cs"/>
              </a:rPr>
              <a:t>3</a:t>
            </a:r>
          </a:p>
        </p:txBody>
      </p:sp>
      <p:cxnSp>
        <p:nvCxnSpPr>
          <p:cNvPr id="53" name="Straight Connector 52">
            <a:extLst>
              <a:ext uri="{FF2B5EF4-FFF2-40B4-BE49-F238E27FC236}">
                <a16:creationId xmlns:a16="http://schemas.microsoft.com/office/drawing/2014/main" id="{1E781B67-2E06-1D8A-8974-976C22A359BE}"/>
              </a:ext>
            </a:extLst>
          </p:cNvPr>
          <p:cNvCxnSpPr>
            <a:cxnSpLocks/>
          </p:cNvCxnSpPr>
          <p:nvPr/>
        </p:nvCxnSpPr>
        <p:spPr>
          <a:xfrm>
            <a:off x="6841024" y="5096245"/>
            <a:ext cx="0" cy="657391"/>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sp>
        <p:nvSpPr>
          <p:cNvPr id="92" name="TextBox 91">
            <a:extLst>
              <a:ext uri="{FF2B5EF4-FFF2-40B4-BE49-F238E27FC236}">
                <a16:creationId xmlns:a16="http://schemas.microsoft.com/office/drawing/2014/main" id="{F0912C0E-F66C-CC78-E512-3C50625CE485}"/>
              </a:ext>
            </a:extLst>
          </p:cNvPr>
          <p:cNvSpPr txBox="1"/>
          <p:nvPr/>
        </p:nvSpPr>
        <p:spPr>
          <a:xfrm>
            <a:off x="2778847" y="2451714"/>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pLUTo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row sweep</a:t>
            </a:r>
          </a:p>
        </p:txBody>
      </p:sp>
      <p:sp>
        <p:nvSpPr>
          <p:cNvPr id="70" name="Rectangle 69">
            <a:extLst>
              <a:ext uri="{FF2B5EF4-FFF2-40B4-BE49-F238E27FC236}">
                <a16:creationId xmlns:a16="http://schemas.microsoft.com/office/drawing/2014/main" id="{4F87D1AE-C9E8-030A-A3DD-CE41E1CA8BC8}"/>
              </a:ext>
            </a:extLst>
          </p:cNvPr>
          <p:cNvSpPr/>
          <p:nvPr/>
        </p:nvSpPr>
        <p:spPr>
          <a:xfrm>
            <a:off x="0" y="629616"/>
            <a:ext cx="2716306" cy="5826540"/>
          </a:xfrm>
          <a:prstGeom prst="rect">
            <a:avLst/>
          </a:prstGeom>
          <a:solidFill>
            <a:srgbClr val="FFFD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ounded Rectangle 64">
            <a:extLst>
              <a:ext uri="{FF2B5EF4-FFF2-40B4-BE49-F238E27FC236}">
                <a16:creationId xmlns:a16="http://schemas.microsoft.com/office/drawing/2014/main" id="{8FFE4315-EE8D-144A-008D-8DCDDE3CFCC3}"/>
              </a:ext>
            </a:extLst>
          </p:cNvPr>
          <p:cNvSpPr/>
          <p:nvPr/>
        </p:nvSpPr>
        <p:spPr>
          <a:xfrm>
            <a:off x="96426" y="736537"/>
            <a:ext cx="2519027" cy="107971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descr=" 6">
            <a:extLst>
              <a:ext uri="{FF2B5EF4-FFF2-40B4-BE49-F238E27FC236}">
                <a16:creationId xmlns:a16="http://schemas.microsoft.com/office/drawing/2014/main" id="{225FE3A3-6745-502D-7F59-15867750339D}"/>
              </a:ext>
            </a:extLst>
          </p:cNvPr>
          <p:cNvSpPr txBox="1">
            <a:spLocks/>
          </p:cNvSpPr>
          <p:nvPr/>
        </p:nvSpPr>
        <p:spPr>
          <a:xfrm>
            <a:off x="178177" y="0"/>
            <a:ext cx="8787647" cy="704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orbel" panose="020B0503020204020204" pitchFamily="34" charset="0"/>
                <a:ea typeface="+mj-ea"/>
                <a:cs typeface="+mj-cs"/>
              </a:rPr>
              <a:t>In-DRAM pLUTo LUT Query: Step 4</a:t>
            </a:r>
          </a:p>
        </p:txBody>
      </p:sp>
      <p:sp>
        <p:nvSpPr>
          <p:cNvPr id="7" name="Slide Number Placeholder 6">
            <a:extLst>
              <a:ext uri="{FF2B5EF4-FFF2-40B4-BE49-F238E27FC236}">
                <a16:creationId xmlns:a16="http://schemas.microsoft.com/office/drawing/2014/main" id="{BFC4D882-EE1D-5CC0-E0E4-710C3B18C93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EAB76D-489F-BC47-AE8A-9A4958F60173}" type="slidenum">
              <a:rPr kumimoji="0" lang="en-CH" sz="1400" b="0" i="0" u="none" strike="noStrike" kern="1200" cap="none" spc="0" normalizeH="0" baseline="0" noProof="0" smtClean="0">
                <a:ln>
                  <a:noFill/>
                </a:ln>
                <a:solidFill>
                  <a:prstClr val="white">
                    <a:lumMod val="65000"/>
                  </a:prstClr>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CH" sz="1400" b="0" i="0" u="none" strike="noStrike" kern="1200" cap="none" spc="0" normalizeH="0" baseline="0" noProof="0">
              <a:ln>
                <a:noFill/>
              </a:ln>
              <a:solidFill>
                <a:prstClr val="white">
                  <a:lumMod val="65000"/>
                </a:prstClr>
              </a:solidFill>
              <a:effectLst/>
              <a:uLnTx/>
              <a:uFillTx/>
              <a:latin typeface="Corbel" panose="020B0503020204020204" pitchFamily="34" charset="0"/>
              <a:ea typeface="+mn-ea"/>
              <a:cs typeface="+mn-cs"/>
            </a:endParaRPr>
          </a:p>
        </p:txBody>
      </p:sp>
      <p:cxnSp>
        <p:nvCxnSpPr>
          <p:cNvPr id="4" name="Straight Connector 3">
            <a:extLst>
              <a:ext uri="{FF2B5EF4-FFF2-40B4-BE49-F238E27FC236}">
                <a16:creationId xmlns:a16="http://schemas.microsoft.com/office/drawing/2014/main" id="{193B17EE-D4CE-E933-0A10-8DE0F4AE053C}"/>
              </a:ext>
            </a:extLst>
          </p:cNvPr>
          <p:cNvCxnSpPr>
            <a:cxnSpLocks/>
          </p:cNvCxnSpPr>
          <p:nvPr/>
        </p:nvCxnSpPr>
        <p:spPr>
          <a:xfrm>
            <a:off x="5515720" y="4182844"/>
            <a:ext cx="0" cy="325603"/>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DF1F5B15-D6F8-544E-2EC6-234CE9693377}"/>
              </a:ext>
            </a:extLst>
          </p:cNvPr>
          <p:cNvCxnSpPr>
            <a:cxnSpLocks/>
          </p:cNvCxnSpPr>
          <p:nvPr/>
        </p:nvCxnSpPr>
        <p:spPr>
          <a:xfrm>
            <a:off x="5965170" y="4182844"/>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BBD8907C-D053-3E28-0A5B-1508DA6E7B16}"/>
              </a:ext>
            </a:extLst>
          </p:cNvPr>
          <p:cNvCxnSpPr>
            <a:cxnSpLocks/>
          </p:cNvCxnSpPr>
          <p:nvPr/>
        </p:nvCxnSpPr>
        <p:spPr>
          <a:xfrm>
            <a:off x="6414620" y="4182805"/>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204CBF14-CE3C-D0AF-0904-EB85AA35F9B3}"/>
              </a:ext>
            </a:extLst>
          </p:cNvPr>
          <p:cNvCxnSpPr>
            <a:cxnSpLocks/>
          </p:cNvCxnSpPr>
          <p:nvPr/>
        </p:nvCxnSpPr>
        <p:spPr>
          <a:xfrm>
            <a:off x="6864069" y="4175499"/>
            <a:ext cx="0" cy="332948"/>
          </a:xfrm>
          <a:prstGeom prst="line">
            <a:avLst/>
          </a:prstGeom>
          <a:solidFill>
            <a:schemeClr val="bg1"/>
          </a:solidFill>
          <a:ln w="38100">
            <a:solidFill>
              <a:srgbClr val="FF0000"/>
            </a:solidFill>
          </a:ln>
        </p:spPr>
        <p:style>
          <a:lnRef idx="1">
            <a:schemeClr val="accent4"/>
          </a:lnRef>
          <a:fillRef idx="0">
            <a:schemeClr val="accent4"/>
          </a:fillRef>
          <a:effectRef idx="0">
            <a:schemeClr val="accent4"/>
          </a:effectRef>
          <a:fontRef idx="minor">
            <a:schemeClr val="tx1"/>
          </a:fontRef>
        </p:style>
      </p:cxnSp>
      <p:sp>
        <p:nvSpPr>
          <p:cNvPr id="11" name="Rounded Rectangle 10">
            <a:extLst>
              <a:ext uri="{FF2B5EF4-FFF2-40B4-BE49-F238E27FC236}">
                <a16:creationId xmlns:a16="http://schemas.microsoft.com/office/drawing/2014/main" id="{6504418D-A90C-D6E7-1C54-18A1A7C9A1D0}"/>
              </a:ext>
            </a:extLst>
          </p:cNvPr>
          <p:cNvSpPr/>
          <p:nvPr/>
        </p:nvSpPr>
        <p:spPr>
          <a:xfrm>
            <a:off x="5192143" y="2334911"/>
            <a:ext cx="2028915" cy="1840762"/>
          </a:xfrm>
          <a:prstGeom prst="roundRect">
            <a:avLst>
              <a:gd name="adj" fmla="val 1622"/>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2500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12" name="Table 275">
            <a:extLst>
              <a:ext uri="{FF2B5EF4-FFF2-40B4-BE49-F238E27FC236}">
                <a16:creationId xmlns:a16="http://schemas.microsoft.com/office/drawing/2014/main" id="{76354472-B820-C436-4D54-CDDC66664919}"/>
              </a:ext>
            </a:extLst>
          </p:cNvPr>
          <p:cNvGraphicFramePr>
            <a:graphicFrameLocks noGrp="1"/>
          </p:cNvGraphicFramePr>
          <p:nvPr/>
        </p:nvGraphicFramePr>
        <p:xfrm>
          <a:off x="5292522" y="2459192"/>
          <a:ext cx="1800000" cy="1584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396000">
                <a:tc>
                  <a:txBody>
                    <a:bodyPr/>
                    <a:lstStyle/>
                    <a:p>
                      <a:pPr algn="ctr"/>
                      <a:r>
                        <a:rPr lang="en-US" sz="2400" b="1" i="0" dirty="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dirty="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dirty="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dirty="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396000">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latin typeface="Corbel" panose="020B0503020204020204" pitchFamily="34" charset="0"/>
                          <a:cs typeface="Arial" panose="020B0604020202020204" pitchFamily="34" charset="0"/>
                        </a:rPr>
                        <a:t>5</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1351085"/>
                  </a:ext>
                </a:extLst>
              </a:tr>
              <a:tr h="396000">
                <a:tc>
                  <a:txBody>
                    <a:bodyPr/>
                    <a:lstStyle/>
                    <a:p>
                      <a:pPr algn="ctr"/>
                      <a:r>
                        <a:rPr lang="en-US" sz="2400" b="1" i="0" dirty="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BE5D7"/>
                    </a:solidFill>
                  </a:tcPr>
                </a:tc>
                <a:tc>
                  <a:txBody>
                    <a:bodyPr/>
                    <a:lstStyle/>
                    <a:p>
                      <a:pPr algn="ctr"/>
                      <a:r>
                        <a:rPr lang="en-US" sz="2400" b="1" i="0" dirty="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BE5D7"/>
                    </a:solidFill>
                  </a:tcPr>
                </a:tc>
                <a:tc>
                  <a:txBody>
                    <a:bodyPr/>
                    <a:lstStyle/>
                    <a:p>
                      <a:pPr algn="ctr"/>
                      <a:r>
                        <a:rPr lang="en-US" sz="2400" b="1" i="0" dirty="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BE5D7"/>
                    </a:solidFill>
                  </a:tcPr>
                </a:tc>
                <a:tc>
                  <a:txBody>
                    <a:bodyPr/>
                    <a:lstStyle/>
                    <a:p>
                      <a:pPr algn="ctr"/>
                      <a:r>
                        <a:rPr lang="en-US" sz="2400" b="1" i="0" dirty="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BE5D7"/>
                    </a:solidFill>
                  </a:tcPr>
                </a:tc>
                <a:extLst>
                  <a:ext uri="{0D108BD9-81ED-4DB2-BD59-A6C34878D82A}">
                    <a16:rowId xmlns:a16="http://schemas.microsoft.com/office/drawing/2014/main" val="504728428"/>
                  </a:ext>
                </a:extLst>
              </a:tr>
            </a:tbl>
          </a:graphicData>
        </a:graphic>
      </p:graphicFrame>
      <p:sp>
        <p:nvSpPr>
          <p:cNvPr id="13" name="Rounded Rectangle 12">
            <a:extLst>
              <a:ext uri="{FF2B5EF4-FFF2-40B4-BE49-F238E27FC236}">
                <a16:creationId xmlns:a16="http://schemas.microsoft.com/office/drawing/2014/main" id="{D69C4F41-50ED-CF54-644A-2ED316781EF1}"/>
              </a:ext>
            </a:extLst>
          </p:cNvPr>
          <p:cNvSpPr/>
          <p:nvPr/>
        </p:nvSpPr>
        <p:spPr>
          <a:xfrm rot="5400000">
            <a:off x="5898769" y="3790738"/>
            <a:ext cx="582102" cy="2028912"/>
          </a:xfrm>
          <a:prstGeom prst="roundRect">
            <a:avLst/>
          </a:prstGeom>
          <a:pattFill prst="wdUpDiag">
            <a:fgClr>
              <a:srgbClr val="BBAECA"/>
            </a:fgClr>
            <a:bgClr>
              <a:srgbClr val="DFCFF0"/>
            </a:bgClr>
          </a:patt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sp>
        <p:nvSpPr>
          <p:cNvPr id="33" name="Rounded Rectangle 32">
            <a:extLst>
              <a:ext uri="{FF2B5EF4-FFF2-40B4-BE49-F238E27FC236}">
                <a16:creationId xmlns:a16="http://schemas.microsoft.com/office/drawing/2014/main" id="{0C60ECAA-E984-0339-82FC-E5B0B4C5608E}"/>
              </a:ext>
            </a:extLst>
          </p:cNvPr>
          <p:cNvSpPr/>
          <p:nvPr/>
        </p:nvSpPr>
        <p:spPr>
          <a:xfrm rot="5400000">
            <a:off x="5897652" y="5047299"/>
            <a:ext cx="584335" cy="2028912"/>
          </a:xfrm>
          <a:prstGeom prst="round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4" name="Table 275">
            <a:extLst>
              <a:ext uri="{FF2B5EF4-FFF2-40B4-BE49-F238E27FC236}">
                <a16:creationId xmlns:a16="http://schemas.microsoft.com/office/drawing/2014/main" id="{91C1B412-F7C0-9BF4-466A-716D27FABB97}"/>
              </a:ext>
            </a:extLst>
          </p:cNvPr>
          <p:cNvGraphicFramePr>
            <a:graphicFrameLocks noGrp="1"/>
          </p:cNvGraphicFramePr>
          <p:nvPr/>
        </p:nvGraphicFramePr>
        <p:xfrm>
          <a:off x="5292522" y="4591707"/>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sp>
        <p:nvSpPr>
          <p:cNvPr id="35" name="Rounded Rectangle 34">
            <a:extLst>
              <a:ext uri="{FF2B5EF4-FFF2-40B4-BE49-F238E27FC236}">
                <a16:creationId xmlns:a16="http://schemas.microsoft.com/office/drawing/2014/main" id="{5853E33A-0C10-F411-BD05-35B1A76C00B3}"/>
              </a:ext>
            </a:extLst>
          </p:cNvPr>
          <p:cNvSpPr/>
          <p:nvPr/>
        </p:nvSpPr>
        <p:spPr>
          <a:xfrm rot="5400000">
            <a:off x="5909541" y="170856"/>
            <a:ext cx="579239" cy="2014040"/>
          </a:xfrm>
          <a:prstGeom prst="roundRect">
            <a:avLst/>
          </a:prstGeom>
          <a:solidFill>
            <a:srgbClr val="E4D9F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graphicFrame>
        <p:nvGraphicFramePr>
          <p:cNvPr id="36" name="Table 275">
            <a:extLst>
              <a:ext uri="{FF2B5EF4-FFF2-40B4-BE49-F238E27FC236}">
                <a16:creationId xmlns:a16="http://schemas.microsoft.com/office/drawing/2014/main" id="{28DFCE45-3B33-AE43-69DA-C1AF5E3FC3E2}"/>
              </a:ext>
            </a:extLst>
          </p:cNvPr>
          <p:cNvGraphicFramePr>
            <a:graphicFrameLocks noGrp="1"/>
          </p:cNvGraphicFramePr>
          <p:nvPr/>
        </p:nvGraphicFramePr>
        <p:xfrm>
          <a:off x="5301890" y="994064"/>
          <a:ext cx="1800000" cy="396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396000">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0</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1</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b="1" i="0">
                          <a:solidFill>
                            <a:srgbClr val="0051FF"/>
                          </a:solidFill>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cxnSp>
        <p:nvCxnSpPr>
          <p:cNvPr id="37" name="Elbow Connector 36">
            <a:extLst>
              <a:ext uri="{FF2B5EF4-FFF2-40B4-BE49-F238E27FC236}">
                <a16:creationId xmlns:a16="http://schemas.microsoft.com/office/drawing/2014/main" id="{8F539379-865B-D64A-C423-25BD1E83EAE5}"/>
              </a:ext>
            </a:extLst>
          </p:cNvPr>
          <p:cNvCxnSpPr>
            <a:cxnSpLocks/>
          </p:cNvCxnSpPr>
          <p:nvPr/>
        </p:nvCxnSpPr>
        <p:spPr>
          <a:xfrm rot="10800000" flipH="1" flipV="1">
            <a:off x="7211141" y="1924870"/>
            <a:ext cx="4" cy="3566160"/>
          </a:xfrm>
          <a:prstGeom prst="bentConnector3">
            <a:avLst>
              <a:gd name="adj1" fmla="val 12220150000"/>
            </a:avLst>
          </a:prstGeom>
          <a:ln w="38100">
            <a:solidFill>
              <a:schemeClr val="accent4"/>
            </a:solidFill>
            <a:prstDash val="sysDot"/>
            <a:tailEnd type="triangle" w="med" len="sm"/>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5EA5FF2D-CA4D-044D-5240-D82BF10A85FD}"/>
              </a:ext>
            </a:extLst>
          </p:cNvPr>
          <p:cNvSpPr/>
          <p:nvPr/>
        </p:nvSpPr>
        <p:spPr>
          <a:xfrm rot="5400000">
            <a:off x="5907630" y="920136"/>
            <a:ext cx="579240" cy="2014044"/>
          </a:xfrm>
          <a:prstGeom prst="round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sp>
        <p:nvSpPr>
          <p:cNvPr id="48" name="Rounded Rectangle 47">
            <a:extLst>
              <a:ext uri="{FF2B5EF4-FFF2-40B4-BE49-F238E27FC236}">
                <a16:creationId xmlns:a16="http://schemas.microsoft.com/office/drawing/2014/main" id="{8376977C-3282-EAB6-98E7-B196ED4F6F12}"/>
              </a:ext>
            </a:extLst>
          </p:cNvPr>
          <p:cNvSpPr/>
          <p:nvPr/>
        </p:nvSpPr>
        <p:spPr>
          <a:xfrm rot="16200000">
            <a:off x="3943110" y="3070211"/>
            <a:ext cx="1654227" cy="308319"/>
          </a:xfrm>
          <a:prstGeom prst="roundRect">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endParaRPr>
          </a:p>
        </p:txBody>
      </p:sp>
      <p:cxnSp>
        <p:nvCxnSpPr>
          <p:cNvPr id="40" name="Straight Arrow Connector 39">
            <a:extLst>
              <a:ext uri="{FF2B5EF4-FFF2-40B4-BE49-F238E27FC236}">
                <a16:creationId xmlns:a16="http://schemas.microsoft.com/office/drawing/2014/main" id="{29BE35DF-E2E1-9179-05DF-E58F667CD1C6}"/>
              </a:ext>
            </a:extLst>
          </p:cNvPr>
          <p:cNvCxnSpPr>
            <a:cxnSpLocks/>
          </p:cNvCxnSpPr>
          <p:nvPr/>
        </p:nvCxnSpPr>
        <p:spPr>
          <a:xfrm>
            <a:off x="68699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63874F1-B1FE-6D5F-7855-22E1EE847861}"/>
              </a:ext>
            </a:extLst>
          </p:cNvPr>
          <p:cNvCxnSpPr>
            <a:cxnSpLocks/>
          </p:cNvCxnSpPr>
          <p:nvPr/>
        </p:nvCxnSpPr>
        <p:spPr>
          <a:xfrm>
            <a:off x="64258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9333CE1-7BE6-2786-C4D3-1E02C6E6158E}"/>
              </a:ext>
            </a:extLst>
          </p:cNvPr>
          <p:cNvCxnSpPr>
            <a:cxnSpLocks/>
          </p:cNvCxnSpPr>
          <p:nvPr/>
        </p:nvCxnSpPr>
        <p:spPr>
          <a:xfrm>
            <a:off x="5968231"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4D7EFB3-2A69-80D9-0B83-2890B46C68C1}"/>
              </a:ext>
            </a:extLst>
          </p:cNvPr>
          <p:cNvCxnSpPr>
            <a:cxnSpLocks/>
          </p:cNvCxnSpPr>
          <p:nvPr/>
        </p:nvCxnSpPr>
        <p:spPr>
          <a:xfrm>
            <a:off x="5524188" y="1390064"/>
            <a:ext cx="0" cy="339837"/>
          </a:xfrm>
          <a:prstGeom prst="straightConnector1">
            <a:avLst/>
          </a:prstGeom>
          <a:ln w="38100">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24D5187-9386-EE2D-06AA-276EFF556DC4}"/>
              </a:ext>
            </a:extLst>
          </p:cNvPr>
          <p:cNvSpPr>
            <a:spLocks/>
          </p:cNvSpPr>
          <p:nvPr/>
        </p:nvSpPr>
        <p:spPr>
          <a:xfrm>
            <a:off x="5304367" y="1728351"/>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15" name="Rectangle 14">
            <a:extLst>
              <a:ext uri="{FF2B5EF4-FFF2-40B4-BE49-F238E27FC236}">
                <a16:creationId xmlns:a16="http://schemas.microsoft.com/office/drawing/2014/main" id="{8F0AB727-4535-4F51-A029-2FF715B1BB4F}"/>
              </a:ext>
            </a:extLst>
          </p:cNvPr>
          <p:cNvSpPr/>
          <p:nvPr/>
        </p:nvSpPr>
        <p:spPr>
          <a:xfrm>
            <a:off x="5770841"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30" name="Rectangle 29">
            <a:extLst>
              <a:ext uri="{FF2B5EF4-FFF2-40B4-BE49-F238E27FC236}">
                <a16:creationId xmlns:a16="http://schemas.microsoft.com/office/drawing/2014/main" id="{58E8DFCC-D41E-B4DC-0E11-DDBA39AF97F5}"/>
              </a:ext>
            </a:extLst>
          </p:cNvPr>
          <p:cNvSpPr/>
          <p:nvPr/>
        </p:nvSpPr>
        <p:spPr>
          <a:xfrm>
            <a:off x="6237315"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38" name="Rectangle 37">
            <a:extLst>
              <a:ext uri="{FF2B5EF4-FFF2-40B4-BE49-F238E27FC236}">
                <a16:creationId xmlns:a16="http://schemas.microsoft.com/office/drawing/2014/main" id="{6606B0FB-9FD3-1633-090F-A442DDBC5782}"/>
              </a:ext>
            </a:extLst>
          </p:cNvPr>
          <p:cNvSpPr/>
          <p:nvPr/>
        </p:nvSpPr>
        <p:spPr>
          <a:xfrm>
            <a:off x="6703788" y="1729900"/>
            <a:ext cx="392400" cy="392400"/>
          </a:xfrm>
          <a:prstGeom prst="rect">
            <a:avLst/>
          </a:prstGeom>
          <a:solidFill>
            <a:srgbClr val="FFECB3"/>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t>
            </a:r>
          </a:p>
        </p:txBody>
      </p:sp>
      <p:sp>
        <p:nvSpPr>
          <p:cNvPr id="47" name="TextBox 46">
            <a:extLst>
              <a:ext uri="{FF2B5EF4-FFF2-40B4-BE49-F238E27FC236}">
                <a16:creationId xmlns:a16="http://schemas.microsoft.com/office/drawing/2014/main" id="{48209F93-C678-77FE-0741-880FAEA05260}"/>
              </a:ext>
            </a:extLst>
          </p:cNvPr>
          <p:cNvSpPr txBox="1"/>
          <p:nvPr/>
        </p:nvSpPr>
        <p:spPr>
          <a:xfrm>
            <a:off x="234762" y="5148517"/>
            <a:ext cx="2245127"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input vector</a:t>
            </a:r>
          </a:p>
        </p:txBody>
      </p:sp>
      <p:graphicFrame>
        <p:nvGraphicFramePr>
          <p:cNvPr id="50" name="Table 275">
            <a:extLst>
              <a:ext uri="{FF2B5EF4-FFF2-40B4-BE49-F238E27FC236}">
                <a16:creationId xmlns:a16="http://schemas.microsoft.com/office/drawing/2014/main" id="{F4FAEFC2-F020-2F17-D28B-888C8568909C}"/>
              </a:ext>
            </a:extLst>
          </p:cNvPr>
          <p:cNvGraphicFramePr>
            <a:graphicFrameLocks noGrp="1"/>
          </p:cNvGraphicFramePr>
          <p:nvPr/>
        </p:nvGraphicFramePr>
        <p:xfrm>
          <a:off x="426103" y="2000679"/>
          <a:ext cx="1854538" cy="2194560"/>
        </p:xfrm>
        <a:graphic>
          <a:graphicData uri="http://schemas.openxmlformats.org/drawingml/2006/table">
            <a:tbl>
              <a:tblPr firstRow="1" bandRow="1">
                <a:tableStyleId>{5940675A-B579-460E-94D1-54222C63F5DA}</a:tableStyleId>
              </a:tblPr>
              <a:tblGrid>
                <a:gridCol w="560388">
                  <a:extLst>
                    <a:ext uri="{9D8B030D-6E8A-4147-A177-3AD203B41FA5}">
                      <a16:colId xmlns:a16="http://schemas.microsoft.com/office/drawing/2014/main" val="1193322599"/>
                    </a:ext>
                  </a:extLst>
                </a:gridCol>
                <a:gridCol w="816943">
                  <a:extLst>
                    <a:ext uri="{9D8B030D-6E8A-4147-A177-3AD203B41FA5}">
                      <a16:colId xmlns:a16="http://schemas.microsoft.com/office/drawing/2014/main" val="4227494446"/>
                    </a:ext>
                  </a:extLst>
                </a:gridCol>
                <a:gridCol w="477207">
                  <a:extLst>
                    <a:ext uri="{9D8B030D-6E8A-4147-A177-3AD203B41FA5}">
                      <a16:colId xmlns:a16="http://schemas.microsoft.com/office/drawing/2014/main" val="468283467"/>
                    </a:ext>
                  </a:extLst>
                </a:gridCol>
              </a:tblGrid>
              <a:tr h="270417">
                <a:tc>
                  <a:txBody>
                    <a:bodyPr/>
                    <a:lstStyle/>
                    <a:p>
                      <a:pPr algn="ctr"/>
                      <a:endParaRPr lang="en-US" sz="1800" b="0" i="0">
                        <a:latin typeface="Corbel" panose="020B0503020204020204" pitchFamily="34" charset="0"/>
                        <a:cs typeface="Arial" panose="020B0604020202020204" pitchFamily="34" charset="0"/>
                      </a:endParaRPr>
                    </a:p>
                  </a:txBody>
                  <a:tcPr marL="0" marR="0" marT="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800" b="0" i="0">
                          <a:latin typeface="Corbel" panose="020B0503020204020204" pitchFamily="34" charset="0"/>
                          <a:cs typeface="Arial" panose="020B0604020202020204" pitchFamily="34" charset="0"/>
                        </a:rPr>
                        <a:t>Prime numbers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r>
                        <a:rPr lang="en-US" sz="1000">
                          <a:latin typeface="Arial" panose="020B0604020202020204" pitchFamily="34" charset="0"/>
                          <a:cs typeface="Arial" panose="020B0604020202020204" pitchFamily="34" charset="0"/>
                        </a:rPr>
                        <a:t>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r h="0">
                <a:tc>
                  <a:txBody>
                    <a:bodyPr/>
                    <a:lstStyle/>
                    <a:p>
                      <a:pPr algn="ctr"/>
                      <a:r>
                        <a:rPr lang="en-US" sz="1800" b="0" i="0">
                          <a:latin typeface="Corbel" panose="020B0503020204020204" pitchFamily="34" charset="0"/>
                          <a:cs typeface="Arial" panose="020B0604020202020204" pitchFamily="34" charset="0"/>
                        </a:rPr>
                        <a:t>LUT</a:t>
                      </a:r>
                    </a:p>
                    <a:p>
                      <a:pPr algn="ctr"/>
                      <a:r>
                        <a:rPr lang="en-US" sz="1800" b="0" i="0">
                          <a:latin typeface="Corbel" panose="020B0503020204020204" pitchFamily="34" charset="0"/>
                          <a:cs typeface="Arial" panose="020B0604020202020204" pitchFamily="34" charset="0"/>
                        </a:rPr>
                        <a:t>index</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err="1">
                          <a:latin typeface="Corbel" panose="020B0503020204020204" pitchFamily="34" charset="0"/>
                          <a:cs typeface="Arial" panose="020B0604020202020204" pitchFamily="34" charset="0"/>
                        </a:rPr>
                        <a:t>i</a:t>
                      </a:r>
                      <a:endParaRPr lang="en-US" sz="1800" b="0" i="0">
                        <a:latin typeface="Corbel" panose="020B0503020204020204" pitchFamily="34"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f(</a:t>
                      </a:r>
                      <a:r>
                        <a:rPr lang="en-US" sz="1800" b="0" i="0" err="1">
                          <a:latin typeface="Corbel" panose="020B0503020204020204" pitchFamily="34" charset="0"/>
                          <a:cs typeface="Arial" panose="020B0604020202020204" pitchFamily="34" charset="0"/>
                        </a:rPr>
                        <a:t>i</a:t>
                      </a:r>
                      <a:r>
                        <a:rPr lang="en-US" sz="1800" b="0" i="0">
                          <a:latin typeface="Corbel" panose="020B0503020204020204" pitchFamily="34"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6769038"/>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1</a:t>
                      </a:r>
                      <a:r>
                        <a:rPr lang="en-US" sz="1800" b="0" i="0" baseline="30000">
                          <a:latin typeface="Corbel" panose="020B0503020204020204" pitchFamily="34" charset="0"/>
                          <a:cs typeface="Arial" panose="020B0604020202020204" pitchFamily="34" charset="0"/>
                        </a:rPr>
                        <a:t>st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1351085"/>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2</a:t>
                      </a:r>
                      <a:r>
                        <a:rPr lang="en-US" sz="1800" b="0" i="0" baseline="30000">
                          <a:solidFill>
                            <a:schemeClr val="tx1"/>
                          </a:solidFill>
                          <a:latin typeface="Corbel" panose="020B0503020204020204" pitchFamily="34" charset="0"/>
                          <a:cs typeface="Arial" panose="020B0604020202020204" pitchFamily="34" charset="0"/>
                        </a:rPr>
                        <a:t>nd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chemeClr val="tx1"/>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8754334"/>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3</a:t>
                      </a:r>
                      <a:r>
                        <a:rPr lang="en-US" sz="1800" b="0" i="0" baseline="30000">
                          <a:latin typeface="Corbel" panose="020B0503020204020204" pitchFamily="34" charset="0"/>
                          <a:cs typeface="Arial" panose="020B0604020202020204" pitchFamily="34" charset="0"/>
                        </a:rPr>
                        <a:t>rd</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64916830"/>
                  </a:ext>
                </a:extLst>
              </a:tr>
              <a:tr h="135209">
                <a:tc>
                  <a:txBody>
                    <a:bodyPr/>
                    <a:lstStyle/>
                    <a:p>
                      <a:pPr algn="ctr"/>
                      <a:r>
                        <a:rPr lang="en-US" sz="1800" b="0" i="0" baseline="0">
                          <a:solidFill>
                            <a:srgbClr val="1F52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DADA"/>
                    </a:solidFill>
                  </a:tcPr>
                </a:tc>
                <a:tc>
                  <a:txBody>
                    <a:bodyPr/>
                    <a:lstStyle/>
                    <a:p>
                      <a:pPr algn="ctr"/>
                      <a:r>
                        <a:rPr lang="en-US" sz="1800" b="0" i="0">
                          <a:latin typeface="Corbel" panose="020B0503020204020204" pitchFamily="34" charset="0"/>
                          <a:cs typeface="Arial" panose="020B0604020202020204" pitchFamily="34" charset="0"/>
                        </a:rPr>
                        <a:t>4</a:t>
                      </a:r>
                      <a:r>
                        <a:rPr lang="en-US" sz="1800" b="0" i="0" baseline="30000">
                          <a:latin typeface="Corbel" panose="020B0503020204020204" pitchFamily="34" charset="0"/>
                          <a:cs typeface="Arial" panose="020B0604020202020204" pitchFamily="34" charset="0"/>
                        </a:rPr>
                        <a:t>th</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6069710"/>
                  </a:ext>
                </a:extLst>
              </a:tr>
            </a:tbl>
          </a:graphicData>
        </a:graphic>
      </p:graphicFrame>
      <p:graphicFrame>
        <p:nvGraphicFramePr>
          <p:cNvPr id="52" name="Table 275">
            <a:extLst>
              <a:ext uri="{FF2B5EF4-FFF2-40B4-BE49-F238E27FC236}">
                <a16:creationId xmlns:a16="http://schemas.microsoft.com/office/drawing/2014/main" id="{D03E7150-1EF3-DD7E-1AAE-429CCC880DF9}"/>
              </a:ext>
            </a:extLst>
          </p:cNvPr>
          <p:cNvGraphicFramePr>
            <a:graphicFrameLocks noGrp="1"/>
          </p:cNvGraphicFramePr>
          <p:nvPr/>
        </p:nvGraphicFramePr>
        <p:xfrm>
          <a:off x="419382" y="4801677"/>
          <a:ext cx="1863744" cy="384881"/>
        </p:xfrm>
        <a:graphic>
          <a:graphicData uri="http://schemas.openxmlformats.org/drawingml/2006/table">
            <a:tbl>
              <a:tblPr firstRow="1" bandRow="1">
                <a:tableStyleId>{5940675A-B579-460E-94D1-54222C63F5DA}</a:tableStyleId>
              </a:tblPr>
              <a:tblGrid>
                <a:gridCol w="465936">
                  <a:extLst>
                    <a:ext uri="{9D8B030D-6E8A-4147-A177-3AD203B41FA5}">
                      <a16:colId xmlns:a16="http://schemas.microsoft.com/office/drawing/2014/main" val="4227494446"/>
                    </a:ext>
                  </a:extLst>
                </a:gridCol>
                <a:gridCol w="465936">
                  <a:extLst>
                    <a:ext uri="{9D8B030D-6E8A-4147-A177-3AD203B41FA5}">
                      <a16:colId xmlns:a16="http://schemas.microsoft.com/office/drawing/2014/main" val="468283467"/>
                    </a:ext>
                  </a:extLst>
                </a:gridCol>
                <a:gridCol w="465936">
                  <a:extLst>
                    <a:ext uri="{9D8B030D-6E8A-4147-A177-3AD203B41FA5}">
                      <a16:colId xmlns:a16="http://schemas.microsoft.com/office/drawing/2014/main" val="3823604040"/>
                    </a:ext>
                  </a:extLst>
                </a:gridCol>
                <a:gridCol w="465936">
                  <a:extLst>
                    <a:ext uri="{9D8B030D-6E8A-4147-A177-3AD203B41FA5}">
                      <a16:colId xmlns:a16="http://schemas.microsoft.com/office/drawing/2014/main" val="3652080883"/>
                    </a:ext>
                  </a:extLst>
                </a:gridCol>
              </a:tblGrid>
              <a:tr h="384881">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0051FF"/>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54" name="TextBox 53">
            <a:extLst>
              <a:ext uri="{FF2B5EF4-FFF2-40B4-BE49-F238E27FC236}">
                <a16:creationId xmlns:a16="http://schemas.microsoft.com/office/drawing/2014/main" id="{0298F78F-23E2-99F4-79F3-CD12675CB412}"/>
              </a:ext>
            </a:extLst>
          </p:cNvPr>
          <p:cNvSpPr txBox="1"/>
          <p:nvPr/>
        </p:nvSpPr>
        <p:spPr>
          <a:xfrm>
            <a:off x="426103" y="4167177"/>
            <a:ext cx="1854538"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l</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ook</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u</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p </a:t>
            </a:r>
            <a:r>
              <a:rPr kumimoji="0" lang="en-US" sz="2000" b="0" i="0" u="sng"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able</a:t>
            </a:r>
          </a:p>
        </p:txBody>
      </p:sp>
      <p:sp>
        <p:nvSpPr>
          <p:cNvPr id="55" name="TextBox 54">
            <a:extLst>
              <a:ext uri="{FF2B5EF4-FFF2-40B4-BE49-F238E27FC236}">
                <a16:creationId xmlns:a16="http://schemas.microsoft.com/office/drawing/2014/main" id="{7195EE43-7896-3B0F-7D8D-A5EE61665E18}"/>
              </a:ext>
            </a:extLst>
          </p:cNvPr>
          <p:cNvSpPr txBox="1"/>
          <p:nvPr/>
        </p:nvSpPr>
        <p:spPr>
          <a:xfrm>
            <a:off x="328507" y="6078612"/>
            <a:ext cx="204201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output vector</a:t>
            </a:r>
          </a:p>
        </p:txBody>
      </p:sp>
      <p:graphicFrame>
        <p:nvGraphicFramePr>
          <p:cNvPr id="56" name="Table 275">
            <a:extLst>
              <a:ext uri="{FF2B5EF4-FFF2-40B4-BE49-F238E27FC236}">
                <a16:creationId xmlns:a16="http://schemas.microsoft.com/office/drawing/2014/main" id="{42AC9FCD-CC4B-AED2-A9FC-1476D069C04D}"/>
              </a:ext>
            </a:extLst>
          </p:cNvPr>
          <p:cNvGraphicFramePr>
            <a:graphicFrameLocks noGrp="1"/>
          </p:cNvGraphicFramePr>
          <p:nvPr/>
        </p:nvGraphicFramePr>
        <p:xfrm>
          <a:off x="419382" y="5745220"/>
          <a:ext cx="1863740" cy="384881"/>
        </p:xfrm>
        <a:graphic>
          <a:graphicData uri="http://schemas.openxmlformats.org/drawingml/2006/table">
            <a:tbl>
              <a:tblPr firstRow="1" bandRow="1">
                <a:tableStyleId>{5940675A-B579-460E-94D1-54222C63F5DA}</a:tableStyleId>
              </a:tblPr>
              <a:tblGrid>
                <a:gridCol w="465935">
                  <a:extLst>
                    <a:ext uri="{9D8B030D-6E8A-4147-A177-3AD203B41FA5}">
                      <a16:colId xmlns:a16="http://schemas.microsoft.com/office/drawing/2014/main" val="4227494446"/>
                    </a:ext>
                  </a:extLst>
                </a:gridCol>
                <a:gridCol w="465935">
                  <a:extLst>
                    <a:ext uri="{9D8B030D-6E8A-4147-A177-3AD203B41FA5}">
                      <a16:colId xmlns:a16="http://schemas.microsoft.com/office/drawing/2014/main" val="468283467"/>
                    </a:ext>
                  </a:extLst>
                </a:gridCol>
                <a:gridCol w="465935">
                  <a:extLst>
                    <a:ext uri="{9D8B030D-6E8A-4147-A177-3AD203B41FA5}">
                      <a16:colId xmlns:a16="http://schemas.microsoft.com/office/drawing/2014/main" val="3823604040"/>
                    </a:ext>
                  </a:extLst>
                </a:gridCol>
                <a:gridCol w="465935">
                  <a:extLst>
                    <a:ext uri="{9D8B030D-6E8A-4147-A177-3AD203B41FA5}">
                      <a16:colId xmlns:a16="http://schemas.microsoft.com/office/drawing/2014/main" val="3652080883"/>
                    </a:ext>
                  </a:extLst>
                </a:gridCol>
              </a:tblGrid>
              <a:tr h="384881">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0" i="0">
                          <a:solidFill>
                            <a:srgbClr val="FF0000"/>
                          </a:solidFill>
                          <a:latin typeface="Corbel" panose="020B0503020204020204" pitchFamily="34"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49445941"/>
                  </a:ext>
                </a:extLst>
              </a:tr>
            </a:tbl>
          </a:graphicData>
        </a:graphic>
      </p:graphicFrame>
      <p:sp>
        <p:nvSpPr>
          <p:cNvPr id="64" name="TextBox 63">
            <a:extLst>
              <a:ext uri="{FF2B5EF4-FFF2-40B4-BE49-F238E27FC236}">
                <a16:creationId xmlns:a16="http://schemas.microsoft.com/office/drawing/2014/main" id="{77C6A9F9-CFD2-BFB6-5FD1-46212866E231}"/>
              </a:ext>
            </a:extLst>
          </p:cNvPr>
          <p:cNvSpPr txBox="1"/>
          <p:nvPr/>
        </p:nvSpPr>
        <p:spPr>
          <a:xfrm>
            <a:off x="-118226" y="766965"/>
            <a:ext cx="2944440"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LUT Query: </a:t>
            </a:r>
            <a:b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b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Return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1</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st</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2</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nd</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4</a:t>
            </a:r>
            <a:r>
              <a:rPr kumimoji="0" lang="en-US" sz="2000" b="0" i="0" u="none" strike="noStrike" kern="1200" cap="none" spc="0" normalizeH="0" baseline="30000" noProof="0">
                <a:ln>
                  <a:noFill/>
                </a:ln>
                <a:solidFill>
                  <a:prstClr val="black"/>
                </a:solidFill>
                <a:effectLst/>
                <a:uLnTx/>
                <a:uFillTx/>
                <a:latin typeface="Corbel" panose="020B0503020204020204" pitchFamily="34" charset="0"/>
                <a:ea typeface="+mn-ea"/>
                <a:cs typeface="+mn-cs"/>
              </a:rPr>
              <a:t>th</a:t>
            </a:r>
            <a:r>
              <a:rPr kumimoji="0" lang="en-US" sz="2000" b="0" i="0" u="none" strike="noStrike" kern="1200" cap="none" spc="0" normalizeH="0" baseline="0" noProof="0">
                <a:ln>
                  <a:noFill/>
                </a:ln>
                <a:solidFill>
                  <a:prstClr val="black"/>
                </a:solidFill>
                <a:effectLst/>
                <a:uLnTx/>
                <a:uFillTx/>
                <a:latin typeface="Corbel" panose="020B0503020204020204" pitchFamily="34" charset="0"/>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prstClr val="black"/>
                </a:solidFill>
                <a:effectLst/>
                <a:uLnTx/>
                <a:uFillTx/>
                <a:latin typeface="Corbel" panose="020B0503020204020204" pitchFamily="34" charset="0"/>
                <a:ea typeface="+mn-ea"/>
                <a:cs typeface="+mn-cs"/>
              </a:rPr>
              <a:t>prime numbers</a:t>
            </a:r>
          </a:p>
        </p:txBody>
      </p:sp>
      <p:sp>
        <p:nvSpPr>
          <p:cNvPr id="71" name="TextBox 70">
            <a:extLst>
              <a:ext uri="{FF2B5EF4-FFF2-40B4-BE49-F238E27FC236}">
                <a16:creationId xmlns:a16="http://schemas.microsoft.com/office/drawing/2014/main" id="{96464DE5-8775-54F7-E800-368C864AD146}"/>
              </a:ext>
            </a:extLst>
          </p:cNvPr>
          <p:cNvSpPr txBox="1"/>
          <p:nvPr/>
        </p:nvSpPr>
        <p:spPr>
          <a:xfrm>
            <a:off x="3602360" y="807886"/>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input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30A0"/>
                </a:solidFill>
                <a:effectLst/>
                <a:uLnTx/>
                <a:uFillTx/>
                <a:latin typeface="Corbel" panose="020B0503020204020204" pitchFamily="34" charset="0"/>
                <a:ea typeface="+mn-ea"/>
                <a:cs typeface="Arial" panose="020B0604020202020204" pitchFamily="34" charset="0"/>
              </a:rPr>
              <a:t>vector</a:t>
            </a:r>
          </a:p>
        </p:txBody>
      </p:sp>
      <p:sp>
        <p:nvSpPr>
          <p:cNvPr id="73" name="TextBox 72">
            <a:extLst>
              <a:ext uri="{FF2B5EF4-FFF2-40B4-BE49-F238E27FC236}">
                <a16:creationId xmlns:a16="http://schemas.microsoft.com/office/drawing/2014/main" id="{D7B72F86-2B91-59AA-47AC-78725EC01117}"/>
              </a:ext>
            </a:extLst>
          </p:cNvPr>
          <p:cNvSpPr txBox="1"/>
          <p:nvPr/>
        </p:nvSpPr>
        <p:spPr>
          <a:xfrm>
            <a:off x="3576104" y="5703683"/>
            <a:ext cx="2245127"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output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0AD47">
                    <a:lumMod val="75000"/>
                  </a:srgbClr>
                </a:solidFill>
                <a:effectLst/>
                <a:uLnTx/>
                <a:uFillTx/>
                <a:latin typeface="Corbel" panose="020B0503020204020204" pitchFamily="34" charset="0"/>
                <a:ea typeface="+mn-ea"/>
                <a:cs typeface="Arial" panose="020B0604020202020204" pitchFamily="34" charset="0"/>
              </a:rPr>
              <a:t>vector</a:t>
            </a:r>
          </a:p>
        </p:txBody>
      </p:sp>
      <p:sp>
        <p:nvSpPr>
          <p:cNvPr id="74" name="TextBox 73">
            <a:extLst>
              <a:ext uri="{FF2B5EF4-FFF2-40B4-BE49-F238E27FC236}">
                <a16:creationId xmlns:a16="http://schemas.microsoft.com/office/drawing/2014/main" id="{549E17C4-CCD6-4975-A244-6D40CDC6F814}"/>
              </a:ext>
            </a:extLst>
          </p:cNvPr>
          <p:cNvSpPr txBox="1"/>
          <p:nvPr/>
        </p:nvSpPr>
        <p:spPr>
          <a:xfrm>
            <a:off x="6088976" y="1531408"/>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C000"/>
                </a:solidFill>
                <a:effectLst/>
                <a:uLnTx/>
                <a:uFillTx/>
                <a:latin typeface="Corbel" panose="020B0503020204020204" pitchFamily="34" charset="0"/>
                <a:ea typeface="+mn-ea"/>
                <a:cs typeface="Arial" panose="020B0604020202020204" pitchFamily="34" charset="0"/>
              </a:rPr>
              <a:t>match logic</a:t>
            </a:r>
          </a:p>
        </p:txBody>
      </p:sp>
      <p:sp>
        <p:nvSpPr>
          <p:cNvPr id="80" name="TextBox 79">
            <a:extLst>
              <a:ext uri="{FF2B5EF4-FFF2-40B4-BE49-F238E27FC236}">
                <a16:creationId xmlns:a16="http://schemas.microsoft.com/office/drawing/2014/main" id="{283E4029-EC6B-17CF-A76E-32088220A3F2}"/>
              </a:ext>
            </a:extLst>
          </p:cNvPr>
          <p:cNvSpPr txBox="1"/>
          <p:nvPr/>
        </p:nvSpPr>
        <p:spPr>
          <a:xfrm rot="5400000">
            <a:off x="5608648" y="3024316"/>
            <a:ext cx="364907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72C4"/>
                </a:solidFill>
                <a:effectLst/>
                <a:uLnTx/>
                <a:uFillTx/>
                <a:latin typeface="Corbel" panose="020B0503020204020204" pitchFamily="34" charset="0"/>
                <a:ea typeface="+mn-ea"/>
                <a:cs typeface="Arial" panose="020B0604020202020204" pitchFamily="34" charset="0"/>
              </a:rPr>
              <a:t>DRAM array</a:t>
            </a:r>
          </a:p>
        </p:txBody>
      </p:sp>
      <p:cxnSp>
        <p:nvCxnSpPr>
          <p:cNvPr id="87" name="Straight Arrow Connector 86">
            <a:extLst>
              <a:ext uri="{FF2B5EF4-FFF2-40B4-BE49-F238E27FC236}">
                <a16:creationId xmlns:a16="http://schemas.microsoft.com/office/drawing/2014/main" id="{3D9963A9-A5EA-04E1-3026-C8D6B5061355}"/>
              </a:ext>
            </a:extLst>
          </p:cNvPr>
          <p:cNvCxnSpPr>
            <a:cxnSpLocks/>
          </p:cNvCxnSpPr>
          <p:nvPr/>
        </p:nvCxnSpPr>
        <p:spPr>
          <a:xfrm>
            <a:off x="3366391" y="3251264"/>
            <a:ext cx="114882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0" name="Table 275">
            <a:extLst>
              <a:ext uri="{FF2B5EF4-FFF2-40B4-BE49-F238E27FC236}">
                <a16:creationId xmlns:a16="http://schemas.microsoft.com/office/drawing/2014/main" id="{7E5251D0-FDEB-CB9B-DE8D-6D6E15507AF7}"/>
              </a:ext>
            </a:extLst>
          </p:cNvPr>
          <p:cNvGraphicFramePr>
            <a:graphicFrameLocks noGrp="1"/>
          </p:cNvGraphicFramePr>
          <p:nvPr/>
        </p:nvGraphicFramePr>
        <p:xfrm>
          <a:off x="5296188" y="4577358"/>
          <a:ext cx="1800000" cy="442916"/>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4227494446"/>
                    </a:ext>
                  </a:extLst>
                </a:gridCol>
                <a:gridCol w="450000">
                  <a:extLst>
                    <a:ext uri="{9D8B030D-6E8A-4147-A177-3AD203B41FA5}">
                      <a16:colId xmlns:a16="http://schemas.microsoft.com/office/drawing/2014/main" val="468283467"/>
                    </a:ext>
                  </a:extLst>
                </a:gridCol>
                <a:gridCol w="450000">
                  <a:extLst>
                    <a:ext uri="{9D8B030D-6E8A-4147-A177-3AD203B41FA5}">
                      <a16:colId xmlns:a16="http://schemas.microsoft.com/office/drawing/2014/main" val="3823604040"/>
                    </a:ext>
                  </a:extLst>
                </a:gridCol>
                <a:gridCol w="450000">
                  <a:extLst>
                    <a:ext uri="{9D8B030D-6E8A-4147-A177-3AD203B41FA5}">
                      <a16:colId xmlns:a16="http://schemas.microsoft.com/office/drawing/2014/main" val="3652080883"/>
                    </a:ext>
                  </a:extLst>
                </a:gridCol>
              </a:tblGrid>
              <a:tr h="442916">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4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sp>
        <p:nvSpPr>
          <p:cNvPr id="16" name="Rectangle 15">
            <a:extLst>
              <a:ext uri="{FF2B5EF4-FFF2-40B4-BE49-F238E27FC236}">
                <a16:creationId xmlns:a16="http://schemas.microsoft.com/office/drawing/2014/main" id="{292C5F73-0A79-7E73-B984-82EC7D455178}"/>
              </a:ext>
            </a:extLst>
          </p:cNvPr>
          <p:cNvSpPr>
            <a:spLocks/>
          </p:cNvSpPr>
          <p:nvPr/>
        </p:nvSpPr>
        <p:spPr>
          <a:xfrm>
            <a:off x="5774387" y="1730815"/>
            <a:ext cx="392400" cy="392400"/>
          </a:xfrm>
          <a:prstGeom prst="rect">
            <a:avLst/>
          </a:prstGeom>
          <a:solidFill>
            <a:schemeClr val="accent3">
              <a:lumMod val="20000"/>
              <a:lumOff val="80000"/>
            </a:scheme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𝘅</a:t>
            </a:r>
          </a:p>
        </p:txBody>
      </p:sp>
      <p:sp>
        <p:nvSpPr>
          <p:cNvPr id="18" name="Rectangle 17">
            <a:extLst>
              <a:ext uri="{FF2B5EF4-FFF2-40B4-BE49-F238E27FC236}">
                <a16:creationId xmlns:a16="http://schemas.microsoft.com/office/drawing/2014/main" id="{6ED0348B-7ABC-85B3-660F-948104CE5250}"/>
              </a:ext>
            </a:extLst>
          </p:cNvPr>
          <p:cNvSpPr/>
          <p:nvPr/>
        </p:nvSpPr>
        <p:spPr>
          <a:xfrm>
            <a:off x="6702747" y="1729463"/>
            <a:ext cx="392400" cy="392400"/>
          </a:xfrm>
          <a:prstGeom prst="rect">
            <a:avLst/>
          </a:prstGeom>
          <a:solidFill>
            <a:schemeClr val="accent6">
              <a:lumMod val="40000"/>
              <a:lumOff val="60000"/>
            </a:scheme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a:t>
            </a:r>
            <a:endParaRPr kumimoji="0" lang="en-US" sz="2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 name="Rectangle 22">
            <a:extLst>
              <a:ext uri="{FF2B5EF4-FFF2-40B4-BE49-F238E27FC236}">
                <a16:creationId xmlns:a16="http://schemas.microsoft.com/office/drawing/2014/main" id="{3EA233D7-3617-322C-8364-7D40AD6A134A}"/>
              </a:ext>
            </a:extLst>
          </p:cNvPr>
          <p:cNvSpPr>
            <a:spLocks/>
          </p:cNvSpPr>
          <p:nvPr/>
        </p:nvSpPr>
        <p:spPr>
          <a:xfrm>
            <a:off x="6240117" y="1730622"/>
            <a:ext cx="392400" cy="392400"/>
          </a:xfrm>
          <a:prstGeom prst="rect">
            <a:avLst/>
          </a:prstGeom>
          <a:solidFill>
            <a:schemeClr val="accent3">
              <a:lumMod val="20000"/>
              <a:lumOff val="80000"/>
            </a:scheme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𝘅</a:t>
            </a:r>
          </a:p>
        </p:txBody>
      </p:sp>
      <p:sp>
        <p:nvSpPr>
          <p:cNvPr id="24" name="Rectangle 23">
            <a:extLst>
              <a:ext uri="{FF2B5EF4-FFF2-40B4-BE49-F238E27FC236}">
                <a16:creationId xmlns:a16="http://schemas.microsoft.com/office/drawing/2014/main" id="{6344C1C6-7E7C-40FD-6A6F-E16EF1149616}"/>
              </a:ext>
            </a:extLst>
          </p:cNvPr>
          <p:cNvSpPr>
            <a:spLocks/>
          </p:cNvSpPr>
          <p:nvPr/>
        </p:nvSpPr>
        <p:spPr>
          <a:xfrm>
            <a:off x="5299602" y="1730815"/>
            <a:ext cx="392400" cy="392400"/>
          </a:xfrm>
          <a:prstGeom prst="rect">
            <a:avLst/>
          </a:prstGeom>
          <a:solidFill>
            <a:schemeClr val="accent3">
              <a:lumMod val="20000"/>
              <a:lumOff val="80000"/>
            </a:scheme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Corbel" panose="020B0503020204020204" pitchFamily="34" charset="0"/>
                <a:ea typeface="+mn-ea"/>
                <a:cs typeface="Arial" panose="020B0604020202020204" pitchFamily="34" charset="0"/>
              </a:rPr>
              <a:t>𝘅</a:t>
            </a:r>
          </a:p>
        </p:txBody>
      </p:sp>
      <p:graphicFrame>
        <p:nvGraphicFramePr>
          <p:cNvPr id="25" name="Table 275">
            <a:extLst>
              <a:ext uri="{FF2B5EF4-FFF2-40B4-BE49-F238E27FC236}">
                <a16:creationId xmlns:a16="http://schemas.microsoft.com/office/drawing/2014/main" id="{FAF51640-A016-4B35-60D3-D3DDA6D16D2E}"/>
              </a:ext>
            </a:extLst>
          </p:cNvPr>
          <p:cNvGraphicFramePr>
            <a:graphicFrameLocks noGrp="1"/>
          </p:cNvGraphicFramePr>
          <p:nvPr/>
        </p:nvGraphicFramePr>
        <p:xfrm>
          <a:off x="5289835" y="5836646"/>
          <a:ext cx="1799968" cy="441960"/>
        </p:xfrm>
        <a:graphic>
          <a:graphicData uri="http://schemas.openxmlformats.org/drawingml/2006/table">
            <a:tbl>
              <a:tblPr firstRow="1" bandRow="1">
                <a:tableStyleId>{5940675A-B579-460E-94D1-54222C63F5DA}</a:tableStyleId>
              </a:tblPr>
              <a:tblGrid>
                <a:gridCol w="449992">
                  <a:extLst>
                    <a:ext uri="{9D8B030D-6E8A-4147-A177-3AD203B41FA5}">
                      <a16:colId xmlns:a16="http://schemas.microsoft.com/office/drawing/2014/main" val="4227494446"/>
                    </a:ext>
                  </a:extLst>
                </a:gridCol>
                <a:gridCol w="449992">
                  <a:extLst>
                    <a:ext uri="{9D8B030D-6E8A-4147-A177-3AD203B41FA5}">
                      <a16:colId xmlns:a16="http://schemas.microsoft.com/office/drawing/2014/main" val="468283467"/>
                    </a:ext>
                  </a:extLst>
                </a:gridCol>
                <a:gridCol w="449992">
                  <a:extLst>
                    <a:ext uri="{9D8B030D-6E8A-4147-A177-3AD203B41FA5}">
                      <a16:colId xmlns:a16="http://schemas.microsoft.com/office/drawing/2014/main" val="3823604040"/>
                    </a:ext>
                  </a:extLst>
                </a:gridCol>
                <a:gridCol w="449992">
                  <a:extLst>
                    <a:ext uri="{9D8B030D-6E8A-4147-A177-3AD203B41FA5}">
                      <a16:colId xmlns:a16="http://schemas.microsoft.com/office/drawing/2014/main" val="3652080883"/>
                    </a:ext>
                  </a:extLst>
                </a:gridCol>
              </a:tblGrid>
              <a:tr h="435088">
                <a:tc>
                  <a:txBody>
                    <a:bodyPr/>
                    <a:lstStyle/>
                    <a:p>
                      <a:pPr algn="ctr"/>
                      <a:r>
                        <a:rPr lang="en-US" sz="29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2F2F4"/>
                    </a:solidFill>
                  </a:tcPr>
                </a:tc>
                <a:tc>
                  <a:txBody>
                    <a:bodyPr/>
                    <a:lstStyle/>
                    <a:p>
                      <a:pPr algn="ctr"/>
                      <a:r>
                        <a:rPr lang="en-US" sz="2900" b="1" i="0">
                          <a:latin typeface="Corbel" panose="020B0503020204020204" pitchFamily="34" charset="0"/>
                          <a:cs typeface="Arial" panose="020B0604020202020204" pitchFamily="34" charset="0"/>
                        </a:rPr>
                        <a:t>2</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2F2F4"/>
                    </a:solidFill>
                  </a:tcPr>
                </a:tc>
                <a:tc>
                  <a:txBody>
                    <a:bodyPr/>
                    <a:lstStyle/>
                    <a:p>
                      <a:pPr algn="ctr"/>
                      <a:r>
                        <a:rPr lang="en-US" sz="2900" b="1" i="0">
                          <a:latin typeface="Corbel" panose="020B0503020204020204" pitchFamily="34" charset="0"/>
                          <a:cs typeface="Arial" panose="020B0604020202020204" pitchFamily="34" charset="0"/>
                        </a:rPr>
                        <a:t>3</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2F2F4"/>
                    </a:solidFill>
                  </a:tcPr>
                </a:tc>
                <a:tc>
                  <a:txBody>
                    <a:bodyPr/>
                    <a:lstStyle/>
                    <a:p>
                      <a:pPr algn="ctr"/>
                      <a:r>
                        <a:rPr lang="en-US" sz="2900" b="1" i="0">
                          <a:latin typeface="Corbel" panose="020B0503020204020204" pitchFamily="34" charset="0"/>
                          <a:cs typeface="Arial" panose="020B0604020202020204" pitchFamily="34" charset="0"/>
                        </a:rPr>
                        <a:t>-</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9445941"/>
                  </a:ext>
                </a:extLst>
              </a:tr>
            </a:tbl>
          </a:graphicData>
        </a:graphic>
      </p:graphicFrame>
      <p:graphicFrame>
        <p:nvGraphicFramePr>
          <p:cNvPr id="29" name="Table 275">
            <a:extLst>
              <a:ext uri="{FF2B5EF4-FFF2-40B4-BE49-F238E27FC236}">
                <a16:creationId xmlns:a16="http://schemas.microsoft.com/office/drawing/2014/main" id="{A7C0EDD4-D0B0-2CB5-BEF2-BC861DF5CF0D}"/>
              </a:ext>
            </a:extLst>
          </p:cNvPr>
          <p:cNvGraphicFramePr>
            <a:graphicFrameLocks noGrp="1"/>
          </p:cNvGraphicFramePr>
          <p:nvPr/>
        </p:nvGraphicFramePr>
        <p:xfrm>
          <a:off x="6629715" y="5834198"/>
          <a:ext cx="460088" cy="444407"/>
        </p:xfrm>
        <a:graphic>
          <a:graphicData uri="http://schemas.openxmlformats.org/drawingml/2006/table">
            <a:tbl>
              <a:tblPr firstRow="1" bandRow="1">
                <a:tableStyleId>{5940675A-B579-460E-94D1-54222C63F5DA}</a:tableStyleId>
              </a:tblPr>
              <a:tblGrid>
                <a:gridCol w="460088">
                  <a:extLst>
                    <a:ext uri="{9D8B030D-6E8A-4147-A177-3AD203B41FA5}">
                      <a16:colId xmlns:a16="http://schemas.microsoft.com/office/drawing/2014/main" val="4227494446"/>
                    </a:ext>
                  </a:extLst>
                </a:gridCol>
              </a:tblGrid>
              <a:tr h="444407">
                <a:tc>
                  <a:txBody>
                    <a:bodyPr/>
                    <a:lstStyle/>
                    <a:p>
                      <a:pPr algn="ctr"/>
                      <a:r>
                        <a:rPr lang="en-US" sz="2900" b="1" i="0">
                          <a:latin typeface="Corbel" panose="020B0503020204020204" pitchFamily="34" charset="0"/>
                          <a:cs typeface="Arial" panose="020B0604020202020204" pitchFamily="34" charset="0"/>
                        </a:rPr>
                        <a:t>7</a:t>
                      </a:r>
                    </a:p>
                  </a:txBody>
                  <a:tcPr marL="0" marR="0" marT="0" marB="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49445941"/>
                  </a:ext>
                </a:extLst>
              </a:tr>
            </a:tbl>
          </a:graphicData>
        </a:graphic>
      </p:graphicFrame>
      <p:grpSp>
        <p:nvGrpSpPr>
          <p:cNvPr id="62" name="Group 61">
            <a:extLst>
              <a:ext uri="{FF2B5EF4-FFF2-40B4-BE49-F238E27FC236}">
                <a16:creationId xmlns:a16="http://schemas.microsoft.com/office/drawing/2014/main" id="{B809865E-7918-B1ED-8584-E65FCA821860}"/>
              </a:ext>
            </a:extLst>
          </p:cNvPr>
          <p:cNvGrpSpPr/>
          <p:nvPr/>
        </p:nvGrpSpPr>
        <p:grpSpPr>
          <a:xfrm>
            <a:off x="5408073" y="5120617"/>
            <a:ext cx="173332" cy="648969"/>
            <a:chOff x="2521758" y="3054797"/>
            <a:chExt cx="64008" cy="188069"/>
          </a:xfrm>
        </p:grpSpPr>
        <p:cxnSp>
          <p:nvCxnSpPr>
            <p:cNvPr id="63" name="Straight Connector 62">
              <a:extLst>
                <a:ext uri="{FF2B5EF4-FFF2-40B4-BE49-F238E27FC236}">
                  <a16:creationId xmlns:a16="http://schemas.microsoft.com/office/drawing/2014/main" id="{71D7B33F-05D4-7148-DA66-B6C5C0C8E41E}"/>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66" name="Straight Connector 65">
              <a:extLst>
                <a:ext uri="{FF2B5EF4-FFF2-40B4-BE49-F238E27FC236}">
                  <a16:creationId xmlns:a16="http://schemas.microsoft.com/office/drawing/2014/main" id="{B9C13320-F8C4-031C-2653-1E9E55264FAB}"/>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67" name="Straight Connector 66">
              <a:extLst>
                <a:ext uri="{FF2B5EF4-FFF2-40B4-BE49-F238E27FC236}">
                  <a16:creationId xmlns:a16="http://schemas.microsoft.com/office/drawing/2014/main" id="{CA16BCE8-191F-D367-B391-BF81F1681EA2}"/>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68" name="Group 67">
            <a:extLst>
              <a:ext uri="{FF2B5EF4-FFF2-40B4-BE49-F238E27FC236}">
                <a16:creationId xmlns:a16="http://schemas.microsoft.com/office/drawing/2014/main" id="{3BACE2F4-CA4E-EDF4-2D5E-CA34A2659F81}"/>
              </a:ext>
            </a:extLst>
          </p:cNvPr>
          <p:cNvGrpSpPr/>
          <p:nvPr/>
        </p:nvGrpSpPr>
        <p:grpSpPr>
          <a:xfrm>
            <a:off x="5837030" y="5109582"/>
            <a:ext cx="173332" cy="648969"/>
            <a:chOff x="2521758" y="3054797"/>
            <a:chExt cx="64008" cy="188069"/>
          </a:xfrm>
        </p:grpSpPr>
        <p:cxnSp>
          <p:nvCxnSpPr>
            <p:cNvPr id="69" name="Straight Connector 68">
              <a:extLst>
                <a:ext uri="{FF2B5EF4-FFF2-40B4-BE49-F238E27FC236}">
                  <a16:creationId xmlns:a16="http://schemas.microsoft.com/office/drawing/2014/main" id="{83EDF19A-DFD0-19B4-B7E8-47D884A2F49E}"/>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72" name="Straight Connector 71">
              <a:extLst>
                <a:ext uri="{FF2B5EF4-FFF2-40B4-BE49-F238E27FC236}">
                  <a16:creationId xmlns:a16="http://schemas.microsoft.com/office/drawing/2014/main" id="{376D74D8-1DFC-195C-4EC1-C31FC7E807A9}"/>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75" name="Straight Connector 74">
              <a:extLst>
                <a:ext uri="{FF2B5EF4-FFF2-40B4-BE49-F238E27FC236}">
                  <a16:creationId xmlns:a16="http://schemas.microsoft.com/office/drawing/2014/main" id="{2DC9CDB8-0DE1-5E41-1449-7D8795576011}"/>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grpSp>
        <p:nvGrpSpPr>
          <p:cNvPr id="76" name="Group 75">
            <a:extLst>
              <a:ext uri="{FF2B5EF4-FFF2-40B4-BE49-F238E27FC236}">
                <a16:creationId xmlns:a16="http://schemas.microsoft.com/office/drawing/2014/main" id="{D25D09C1-3BC6-0540-8E80-56BF54ED5842}"/>
              </a:ext>
            </a:extLst>
          </p:cNvPr>
          <p:cNvGrpSpPr/>
          <p:nvPr/>
        </p:nvGrpSpPr>
        <p:grpSpPr>
          <a:xfrm>
            <a:off x="6248380" y="5108314"/>
            <a:ext cx="173332" cy="648969"/>
            <a:chOff x="2521758" y="3054797"/>
            <a:chExt cx="64008" cy="188069"/>
          </a:xfrm>
        </p:grpSpPr>
        <p:cxnSp>
          <p:nvCxnSpPr>
            <p:cNvPr id="77" name="Straight Connector 76">
              <a:extLst>
                <a:ext uri="{FF2B5EF4-FFF2-40B4-BE49-F238E27FC236}">
                  <a16:creationId xmlns:a16="http://schemas.microsoft.com/office/drawing/2014/main" id="{B910F586-051F-BE4B-D214-3EE37DBE2539}"/>
                </a:ext>
              </a:extLst>
            </p:cNvPr>
            <p:cNvCxnSpPr>
              <a:cxnSpLocks/>
            </p:cNvCxnSpPr>
            <p:nvPr/>
          </p:nvCxnSpPr>
          <p:spPr>
            <a:xfrm>
              <a:off x="2584810" y="305479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78" name="Straight Connector 77">
              <a:extLst>
                <a:ext uri="{FF2B5EF4-FFF2-40B4-BE49-F238E27FC236}">
                  <a16:creationId xmlns:a16="http://schemas.microsoft.com/office/drawing/2014/main" id="{CCD5E672-D05F-86DA-838B-27600C10B854}"/>
                </a:ext>
              </a:extLst>
            </p:cNvPr>
            <p:cNvCxnSpPr>
              <a:cxnSpLocks/>
            </p:cNvCxnSpPr>
            <p:nvPr/>
          </p:nvCxnSpPr>
          <p:spPr>
            <a:xfrm flipH="1">
              <a:off x="2521758" y="3125963"/>
              <a:ext cx="64008" cy="39744"/>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cxnSp>
          <p:nvCxnSpPr>
            <p:cNvPr id="79" name="Straight Connector 78">
              <a:extLst>
                <a:ext uri="{FF2B5EF4-FFF2-40B4-BE49-F238E27FC236}">
                  <a16:creationId xmlns:a16="http://schemas.microsoft.com/office/drawing/2014/main" id="{F2579E7D-C785-9FA8-B227-7578F5D121BF}"/>
                </a:ext>
              </a:extLst>
            </p:cNvPr>
            <p:cNvCxnSpPr>
              <a:cxnSpLocks/>
            </p:cNvCxnSpPr>
            <p:nvPr/>
          </p:nvCxnSpPr>
          <p:spPr>
            <a:xfrm>
              <a:off x="2579335" y="3165707"/>
              <a:ext cx="0" cy="77159"/>
            </a:xfrm>
            <a:prstGeom prst="line">
              <a:avLst/>
            </a:prstGeom>
            <a:solidFill>
              <a:schemeClr val="bg1"/>
            </a:solidFill>
            <a:ln w="38100">
              <a:solidFill>
                <a:schemeClr val="tx1"/>
              </a:solidFill>
            </a:ln>
          </p:spPr>
          <p:style>
            <a:lnRef idx="1">
              <a:schemeClr val="accent4"/>
            </a:lnRef>
            <a:fillRef idx="0">
              <a:schemeClr val="accent4"/>
            </a:fillRef>
            <a:effectRef idx="0">
              <a:schemeClr val="accent4"/>
            </a:effectRef>
            <a:fontRef idx="minor">
              <a:schemeClr val="tx1"/>
            </a:fontRef>
          </p:style>
        </p:cxnSp>
      </p:grpSp>
      <p:sp>
        <p:nvSpPr>
          <p:cNvPr id="2" name="TextBox 1">
            <a:extLst>
              <a:ext uri="{FF2B5EF4-FFF2-40B4-BE49-F238E27FC236}">
                <a16:creationId xmlns:a16="http://schemas.microsoft.com/office/drawing/2014/main" id="{C3B5CA96-A1AE-86F4-8595-31CC4587119F}"/>
              </a:ext>
            </a:extLst>
          </p:cNvPr>
          <p:cNvSpPr txBox="1"/>
          <p:nvPr/>
        </p:nvSpPr>
        <p:spPr>
          <a:xfrm>
            <a:off x="3811694" y="4612111"/>
            <a:ext cx="135233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93889F"/>
                </a:solidFill>
                <a:effectLst/>
                <a:uLnTx/>
                <a:uFillTx/>
                <a:latin typeface="Corbel" panose="020B0503020204020204" pitchFamily="34" charset="0"/>
                <a:ea typeface="+mn-ea"/>
                <a:cs typeface="Arial" panose="020B0604020202020204" pitchFamily="34" charset="0"/>
              </a:rPr>
              <a:t>row buffer</a:t>
            </a:r>
          </a:p>
        </p:txBody>
      </p:sp>
      <p:cxnSp>
        <p:nvCxnSpPr>
          <p:cNvPr id="5" name="Elbow Connector 4">
            <a:extLst>
              <a:ext uri="{FF2B5EF4-FFF2-40B4-BE49-F238E27FC236}">
                <a16:creationId xmlns:a16="http://schemas.microsoft.com/office/drawing/2014/main" id="{CF3CD798-26D3-9009-0910-03D7B89A586B}"/>
              </a:ext>
            </a:extLst>
          </p:cNvPr>
          <p:cNvCxnSpPr>
            <a:cxnSpLocks/>
          </p:cNvCxnSpPr>
          <p:nvPr/>
        </p:nvCxnSpPr>
        <p:spPr>
          <a:xfrm rot="5400000" flipH="1" flipV="1">
            <a:off x="4745177" y="1952206"/>
            <a:ext cx="470099" cy="420004"/>
          </a:xfrm>
          <a:prstGeom prst="bentConnector2">
            <a:avLst/>
          </a:prstGeom>
          <a:ln w="38100">
            <a:solidFill>
              <a:srgbClr val="C00000"/>
            </a:solidFill>
            <a:prstDash val="sysDot"/>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7410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descr=" 6">
            <a:extLst>
              <a:ext uri="{FF2B5EF4-FFF2-40B4-BE49-F238E27FC236}">
                <a16:creationId xmlns:a16="http://schemas.microsoft.com/office/drawing/2014/main" id="{225FE3A3-6745-502D-7F59-15867750339D}"/>
              </a:ext>
            </a:extLst>
          </p:cNvPr>
          <p:cNvSpPr txBox="1">
            <a:spLocks/>
          </p:cNvSpPr>
          <p:nvPr/>
        </p:nvSpPr>
        <p:spPr>
          <a:xfrm>
            <a:off x="457200" y="0"/>
            <a:ext cx="8229600" cy="704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orbel" panose="020B0503020204020204" pitchFamily="34" charset="0"/>
                <a:ea typeface="+mj-ea"/>
                <a:cs typeface="+mj-cs"/>
              </a:rPr>
              <a:t>pLUTo Designs: Tradeoff Space</a:t>
            </a:r>
          </a:p>
        </p:txBody>
      </p:sp>
      <p:sp>
        <p:nvSpPr>
          <p:cNvPr id="58" name="Slide Number Placeholder 57">
            <a:extLst>
              <a:ext uri="{FF2B5EF4-FFF2-40B4-BE49-F238E27FC236}">
                <a16:creationId xmlns:a16="http://schemas.microsoft.com/office/drawing/2014/main" id="{3ACBF6F4-06BF-93B2-E2BB-669F07A422B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EAB76D-489F-BC47-AE8A-9A4958F60173}" type="slidenum">
              <a:rPr kumimoji="0" lang="en-CH" sz="1400" b="0" i="0" u="none" strike="noStrike" kern="1200" cap="none" spc="0" normalizeH="0" baseline="0" noProof="0" smtClean="0">
                <a:ln>
                  <a:noFill/>
                </a:ln>
                <a:solidFill>
                  <a:prstClr val="white">
                    <a:lumMod val="65000"/>
                  </a:prstClr>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CH" sz="1400" b="0" i="0" u="none" strike="noStrike" kern="1200" cap="none" spc="0" normalizeH="0" baseline="0" noProof="0">
              <a:ln>
                <a:noFill/>
              </a:ln>
              <a:solidFill>
                <a:prstClr val="white">
                  <a:lumMod val="65000"/>
                </a:prstClr>
              </a:solidFill>
              <a:effectLst/>
              <a:uLnTx/>
              <a:uFillTx/>
              <a:latin typeface="Corbel" panose="020B0503020204020204" pitchFamily="34" charset="0"/>
              <a:ea typeface="+mn-ea"/>
              <a:cs typeface="+mn-cs"/>
            </a:endParaRPr>
          </a:p>
        </p:txBody>
      </p:sp>
      <p:graphicFrame>
        <p:nvGraphicFramePr>
          <p:cNvPr id="60" name="Chart 59" hidden="1">
            <a:extLst>
              <a:ext uri="{FF2B5EF4-FFF2-40B4-BE49-F238E27FC236}">
                <a16:creationId xmlns:a16="http://schemas.microsoft.com/office/drawing/2014/main" id="{59D4E54D-55BB-CA3A-3776-F57A5DABBEAE}"/>
              </a:ext>
            </a:extLst>
          </p:cNvPr>
          <p:cNvGraphicFramePr/>
          <p:nvPr/>
        </p:nvGraphicFramePr>
        <p:xfrm>
          <a:off x="80386" y="914400"/>
          <a:ext cx="8983228" cy="5029200"/>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Group 15">
            <a:extLst>
              <a:ext uri="{FF2B5EF4-FFF2-40B4-BE49-F238E27FC236}">
                <a16:creationId xmlns:a16="http://schemas.microsoft.com/office/drawing/2014/main" id="{C78EA65C-A0C2-4D43-ED34-47DADA9CA8F5}"/>
              </a:ext>
            </a:extLst>
          </p:cNvPr>
          <p:cNvGrpSpPr/>
          <p:nvPr/>
        </p:nvGrpSpPr>
        <p:grpSpPr>
          <a:xfrm>
            <a:off x="2828719" y="1572565"/>
            <a:ext cx="3486561" cy="2993180"/>
            <a:chOff x="2828719" y="1591978"/>
            <a:chExt cx="3486561" cy="2993180"/>
          </a:xfrm>
        </p:grpSpPr>
        <p:grpSp>
          <p:nvGrpSpPr>
            <p:cNvPr id="14" name="Group 13">
              <a:extLst>
                <a:ext uri="{FF2B5EF4-FFF2-40B4-BE49-F238E27FC236}">
                  <a16:creationId xmlns:a16="http://schemas.microsoft.com/office/drawing/2014/main" id="{9E2F8231-3506-090F-570F-2B4A753C2A2B}"/>
                </a:ext>
              </a:extLst>
            </p:cNvPr>
            <p:cNvGrpSpPr/>
            <p:nvPr/>
          </p:nvGrpSpPr>
          <p:grpSpPr>
            <a:xfrm>
              <a:off x="2828719" y="1591978"/>
              <a:ext cx="3486561" cy="2993180"/>
              <a:chOff x="2828719" y="1591978"/>
              <a:chExt cx="3486561" cy="2993180"/>
            </a:xfrm>
          </p:grpSpPr>
          <p:sp>
            <p:nvSpPr>
              <p:cNvPr id="7" name="Triangle 6">
                <a:extLst>
                  <a:ext uri="{FF2B5EF4-FFF2-40B4-BE49-F238E27FC236}">
                    <a16:creationId xmlns:a16="http://schemas.microsoft.com/office/drawing/2014/main" id="{76D490A6-F4E4-1502-2189-61DEBA4138B1}"/>
                  </a:ext>
                </a:extLst>
              </p:cNvPr>
              <p:cNvSpPr/>
              <p:nvPr/>
            </p:nvSpPr>
            <p:spPr>
              <a:xfrm>
                <a:off x="2828719" y="1591978"/>
                <a:ext cx="3486561" cy="2993180"/>
              </a:xfrm>
              <a:prstGeom prst="triangl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riangle 8">
                <a:extLst>
                  <a:ext uri="{FF2B5EF4-FFF2-40B4-BE49-F238E27FC236}">
                    <a16:creationId xmlns:a16="http://schemas.microsoft.com/office/drawing/2014/main" id="{96A839DF-E51B-62B3-5AAC-8820B55C4B0D}"/>
                  </a:ext>
                </a:extLst>
              </p:cNvPr>
              <p:cNvSpPr/>
              <p:nvPr/>
            </p:nvSpPr>
            <p:spPr>
              <a:xfrm>
                <a:off x="3074567" y="1869369"/>
                <a:ext cx="2994865" cy="2571064"/>
              </a:xfrm>
              <a:prstGeom prst="triangl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riangle 9">
                <a:extLst>
                  <a:ext uri="{FF2B5EF4-FFF2-40B4-BE49-F238E27FC236}">
                    <a16:creationId xmlns:a16="http://schemas.microsoft.com/office/drawing/2014/main" id="{5E8FEACB-A5BD-65B8-31D7-DC10865B836F}"/>
                  </a:ext>
                </a:extLst>
              </p:cNvPr>
              <p:cNvSpPr/>
              <p:nvPr/>
            </p:nvSpPr>
            <p:spPr>
              <a:xfrm>
                <a:off x="3283852" y="2103998"/>
                <a:ext cx="2576293" cy="2211724"/>
              </a:xfrm>
              <a:prstGeom prst="triangl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riangle 10">
                <a:extLst>
                  <a:ext uri="{FF2B5EF4-FFF2-40B4-BE49-F238E27FC236}">
                    <a16:creationId xmlns:a16="http://schemas.microsoft.com/office/drawing/2014/main" id="{85276E81-343C-50AF-691F-8D2D509CBF0E}"/>
                  </a:ext>
                </a:extLst>
              </p:cNvPr>
              <p:cNvSpPr/>
              <p:nvPr/>
            </p:nvSpPr>
            <p:spPr>
              <a:xfrm>
                <a:off x="3535610" y="2391256"/>
                <a:ext cx="2072779" cy="1779462"/>
              </a:xfrm>
              <a:prstGeom prst="triangl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riangle 11">
                <a:extLst>
                  <a:ext uri="{FF2B5EF4-FFF2-40B4-BE49-F238E27FC236}">
                    <a16:creationId xmlns:a16="http://schemas.microsoft.com/office/drawing/2014/main" id="{B00B44EE-20D6-34BC-D6F6-DD0E5D4C743A}"/>
                  </a:ext>
                </a:extLst>
              </p:cNvPr>
              <p:cNvSpPr/>
              <p:nvPr/>
            </p:nvSpPr>
            <p:spPr>
              <a:xfrm>
                <a:off x="3788545" y="2680813"/>
                <a:ext cx="1566909" cy="1345177"/>
              </a:xfrm>
              <a:prstGeom prst="triangl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riangle 12">
                <a:extLst>
                  <a:ext uri="{FF2B5EF4-FFF2-40B4-BE49-F238E27FC236}">
                    <a16:creationId xmlns:a16="http://schemas.microsoft.com/office/drawing/2014/main" id="{B46098C6-406C-8C2D-B57C-91A22E17AD51}"/>
                  </a:ext>
                </a:extLst>
              </p:cNvPr>
              <p:cNvSpPr/>
              <p:nvPr/>
            </p:nvSpPr>
            <p:spPr>
              <a:xfrm>
                <a:off x="4035885" y="2968750"/>
                <a:ext cx="1072229" cy="920499"/>
              </a:xfrm>
              <a:prstGeom prst="triangl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v</a:t>
                </a:r>
              </a:p>
            </p:txBody>
          </p:sp>
        </p:grpSp>
        <p:sp>
          <p:nvSpPr>
            <p:cNvPr id="15" name="Triangle 14">
              <a:extLst>
                <a:ext uri="{FF2B5EF4-FFF2-40B4-BE49-F238E27FC236}">
                  <a16:creationId xmlns:a16="http://schemas.microsoft.com/office/drawing/2014/main" id="{2034E545-E0AE-322A-0FC6-750A5A3FF162}"/>
                </a:ext>
              </a:extLst>
            </p:cNvPr>
            <p:cNvSpPr/>
            <p:nvPr/>
          </p:nvSpPr>
          <p:spPr>
            <a:xfrm>
              <a:off x="4268576" y="3252426"/>
              <a:ext cx="606848" cy="520974"/>
            </a:xfrm>
            <a:prstGeom prst="triangl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Triangle 3">
            <a:extLst>
              <a:ext uri="{FF2B5EF4-FFF2-40B4-BE49-F238E27FC236}">
                <a16:creationId xmlns:a16="http://schemas.microsoft.com/office/drawing/2014/main" id="{E6ECE52B-2261-9295-7E7B-462D5C983E18}"/>
              </a:ext>
            </a:extLst>
          </p:cNvPr>
          <p:cNvSpPr/>
          <p:nvPr/>
        </p:nvSpPr>
        <p:spPr>
          <a:xfrm rot="14371268">
            <a:off x="3183379" y="2776883"/>
            <a:ext cx="1386742" cy="2392092"/>
          </a:xfrm>
          <a:prstGeom prst="triangle">
            <a:avLst>
              <a:gd name="adj" fmla="val 50628"/>
            </a:avLst>
          </a:prstGeom>
          <a:solidFill>
            <a:schemeClr val="accent4">
              <a:lumMod val="60000"/>
              <a:lumOff val="40000"/>
              <a:alpha val="2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riangle 4">
            <a:extLst>
              <a:ext uri="{FF2B5EF4-FFF2-40B4-BE49-F238E27FC236}">
                <a16:creationId xmlns:a16="http://schemas.microsoft.com/office/drawing/2014/main" id="{E9354405-DCDD-B5B2-3553-4558337CF8CF}"/>
              </a:ext>
            </a:extLst>
          </p:cNvPr>
          <p:cNvSpPr/>
          <p:nvPr/>
        </p:nvSpPr>
        <p:spPr>
          <a:xfrm rot="469607">
            <a:off x="3849569" y="1996119"/>
            <a:ext cx="2314177" cy="2236887"/>
          </a:xfrm>
          <a:prstGeom prst="triangle">
            <a:avLst>
              <a:gd name="adj" fmla="val 23977"/>
            </a:avLst>
          </a:prstGeom>
          <a:solidFill>
            <a:schemeClr val="accent6">
              <a:lumMod val="40000"/>
              <a:lumOff val="60000"/>
              <a:alpha val="20000"/>
            </a:schemeClr>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riangle 5">
            <a:extLst>
              <a:ext uri="{FF2B5EF4-FFF2-40B4-BE49-F238E27FC236}">
                <a16:creationId xmlns:a16="http://schemas.microsoft.com/office/drawing/2014/main" id="{4A0E1BD1-372B-22E2-31BD-16F955D14006}"/>
              </a:ext>
            </a:extLst>
          </p:cNvPr>
          <p:cNvSpPr/>
          <p:nvPr/>
        </p:nvSpPr>
        <p:spPr>
          <a:xfrm rot="1035197">
            <a:off x="4156253" y="1883381"/>
            <a:ext cx="2556013" cy="2378090"/>
          </a:xfrm>
          <a:custGeom>
            <a:avLst/>
            <a:gdLst>
              <a:gd name="connsiteX0" fmla="*/ 0 w 2556013"/>
              <a:gd name="connsiteY0" fmla="*/ 2355811 h 2355811"/>
              <a:gd name="connsiteX1" fmla="*/ 0 w 2556013"/>
              <a:gd name="connsiteY1" fmla="*/ 0 h 2355811"/>
              <a:gd name="connsiteX2" fmla="*/ 2556013 w 2556013"/>
              <a:gd name="connsiteY2" fmla="*/ 2355811 h 2355811"/>
              <a:gd name="connsiteX3" fmla="*/ 0 w 2556013"/>
              <a:gd name="connsiteY3" fmla="*/ 2355811 h 2355811"/>
              <a:gd name="connsiteX0" fmla="*/ 172240 w 2556013"/>
              <a:gd name="connsiteY0" fmla="*/ 2378090 h 2378090"/>
              <a:gd name="connsiteX1" fmla="*/ 0 w 2556013"/>
              <a:gd name="connsiteY1" fmla="*/ 0 h 2378090"/>
              <a:gd name="connsiteX2" fmla="*/ 2556013 w 2556013"/>
              <a:gd name="connsiteY2" fmla="*/ 2355811 h 2378090"/>
              <a:gd name="connsiteX3" fmla="*/ 172240 w 2556013"/>
              <a:gd name="connsiteY3" fmla="*/ 2378090 h 2378090"/>
            </a:gdLst>
            <a:ahLst/>
            <a:cxnLst>
              <a:cxn ang="0">
                <a:pos x="connsiteX0" y="connsiteY0"/>
              </a:cxn>
              <a:cxn ang="0">
                <a:pos x="connsiteX1" y="connsiteY1"/>
              </a:cxn>
              <a:cxn ang="0">
                <a:pos x="connsiteX2" y="connsiteY2"/>
              </a:cxn>
              <a:cxn ang="0">
                <a:pos x="connsiteX3" y="connsiteY3"/>
              </a:cxn>
            </a:cxnLst>
            <a:rect l="l" t="t" r="r" b="b"/>
            <a:pathLst>
              <a:path w="2556013" h="2378090">
                <a:moveTo>
                  <a:pt x="172240" y="2378090"/>
                </a:moveTo>
                <a:lnTo>
                  <a:pt x="0" y="0"/>
                </a:lnTo>
                <a:lnTo>
                  <a:pt x="2556013" y="2355811"/>
                </a:lnTo>
                <a:lnTo>
                  <a:pt x="172240" y="2378090"/>
                </a:lnTo>
                <a:close/>
              </a:path>
            </a:pathLst>
          </a:custGeom>
          <a:solidFill>
            <a:schemeClr val="accent1">
              <a:lumMod val="60000"/>
              <a:lumOff val="40000"/>
              <a:alpha val="20000"/>
            </a:schemeClr>
          </a:solid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0FF83EAF-8058-A6F4-024E-805F24C0711B}"/>
              </a:ext>
            </a:extLst>
          </p:cNvPr>
          <p:cNvGrpSpPr/>
          <p:nvPr/>
        </p:nvGrpSpPr>
        <p:grpSpPr>
          <a:xfrm>
            <a:off x="3524878" y="608040"/>
            <a:ext cx="2083511" cy="2951206"/>
            <a:chOff x="3524878" y="897167"/>
            <a:chExt cx="2083511" cy="2951206"/>
          </a:xfrm>
        </p:grpSpPr>
        <p:cxnSp>
          <p:nvCxnSpPr>
            <p:cNvPr id="18" name="Straight Arrow Connector 17">
              <a:extLst>
                <a:ext uri="{FF2B5EF4-FFF2-40B4-BE49-F238E27FC236}">
                  <a16:creationId xmlns:a16="http://schemas.microsoft.com/office/drawing/2014/main" id="{D4034B06-116A-F619-C98B-01A8E0AB3D47}"/>
                </a:ext>
              </a:extLst>
            </p:cNvPr>
            <p:cNvCxnSpPr>
              <a:cxnSpLocks/>
            </p:cNvCxnSpPr>
            <p:nvPr/>
          </p:nvCxnSpPr>
          <p:spPr>
            <a:xfrm flipV="1">
              <a:off x="4572000" y="1414359"/>
              <a:ext cx="0" cy="2434014"/>
            </a:xfrm>
            <a:prstGeom prst="straightConnector1">
              <a:avLst/>
            </a:prstGeom>
            <a:ln w="19050">
              <a:solidFill>
                <a:schemeClr val="bg2">
                  <a:lumMod val="7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80CC0EE-F951-C3CD-4E58-597E11261A1A}"/>
                </a:ext>
              </a:extLst>
            </p:cNvPr>
            <p:cNvSpPr/>
            <p:nvPr/>
          </p:nvSpPr>
          <p:spPr>
            <a:xfrm>
              <a:off x="3524878" y="897167"/>
              <a:ext cx="2083511" cy="638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E7E6E6">
                      <a:lumMod val="50000"/>
                    </a:srgbClr>
                  </a:solidFill>
                  <a:effectLst/>
                  <a:uLnTx/>
                  <a:uFillTx/>
                  <a:latin typeface="Corbel" panose="020B0503020204020204" pitchFamily="34" charset="0"/>
                  <a:ea typeface="+mn-ea"/>
                  <a:cs typeface="+mn-cs"/>
                </a:rPr>
                <a:t>Performance</a:t>
              </a:r>
            </a:p>
          </p:txBody>
        </p:sp>
      </p:grpSp>
      <p:grpSp>
        <p:nvGrpSpPr>
          <p:cNvPr id="47" name="Group 46">
            <a:extLst>
              <a:ext uri="{FF2B5EF4-FFF2-40B4-BE49-F238E27FC236}">
                <a16:creationId xmlns:a16="http://schemas.microsoft.com/office/drawing/2014/main" id="{F6BC01F4-46AC-A613-5FCB-FB3E97F31838}"/>
              </a:ext>
            </a:extLst>
          </p:cNvPr>
          <p:cNvGrpSpPr/>
          <p:nvPr/>
        </p:nvGrpSpPr>
        <p:grpSpPr>
          <a:xfrm>
            <a:off x="1332187" y="3559246"/>
            <a:ext cx="3239977" cy="1889542"/>
            <a:chOff x="1332187" y="3848373"/>
            <a:chExt cx="3239977" cy="1889542"/>
          </a:xfrm>
        </p:grpSpPr>
        <p:cxnSp>
          <p:nvCxnSpPr>
            <p:cNvPr id="22" name="Straight Arrow Connector 21">
              <a:extLst>
                <a:ext uri="{FF2B5EF4-FFF2-40B4-BE49-F238E27FC236}">
                  <a16:creationId xmlns:a16="http://schemas.microsoft.com/office/drawing/2014/main" id="{37D92F0A-6C53-0880-C475-F9F6DA128A18}"/>
                </a:ext>
              </a:extLst>
            </p:cNvPr>
            <p:cNvCxnSpPr>
              <a:cxnSpLocks/>
            </p:cNvCxnSpPr>
            <p:nvPr/>
          </p:nvCxnSpPr>
          <p:spPr>
            <a:xfrm flipH="1">
              <a:off x="2264538" y="3848373"/>
              <a:ext cx="2307626" cy="1348576"/>
            </a:xfrm>
            <a:prstGeom prst="straightConnector1">
              <a:avLst/>
            </a:prstGeom>
            <a:ln w="19050">
              <a:solidFill>
                <a:schemeClr val="bg2">
                  <a:lumMod val="7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A27FAC1-39E0-27CD-AB74-1C62A28F688F}"/>
                </a:ext>
              </a:extLst>
            </p:cNvPr>
            <p:cNvSpPr/>
            <p:nvPr/>
          </p:nvSpPr>
          <p:spPr>
            <a:xfrm>
              <a:off x="1332187" y="5099809"/>
              <a:ext cx="2083511" cy="638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E7E6E6">
                      <a:lumMod val="50000"/>
                    </a:srgbClr>
                  </a:solidFill>
                  <a:effectLst/>
                  <a:uLnTx/>
                  <a:uFillTx/>
                  <a:latin typeface="Corbel" panose="020B0503020204020204" pitchFamily="34" charset="0"/>
                  <a:ea typeface="+mn-ea"/>
                  <a:cs typeface="+mn-cs"/>
                </a:rPr>
                <a:t>Area Efficiency</a:t>
              </a:r>
            </a:p>
          </p:txBody>
        </p:sp>
      </p:grpSp>
      <p:grpSp>
        <p:nvGrpSpPr>
          <p:cNvPr id="48" name="Group 47">
            <a:extLst>
              <a:ext uri="{FF2B5EF4-FFF2-40B4-BE49-F238E27FC236}">
                <a16:creationId xmlns:a16="http://schemas.microsoft.com/office/drawing/2014/main" id="{B7D694CC-E340-EC50-2A79-044BEA226E74}"/>
              </a:ext>
            </a:extLst>
          </p:cNvPr>
          <p:cNvGrpSpPr/>
          <p:nvPr/>
        </p:nvGrpSpPr>
        <p:grpSpPr>
          <a:xfrm>
            <a:off x="4572327" y="3559246"/>
            <a:ext cx="3580616" cy="1889542"/>
            <a:chOff x="4572327" y="3848373"/>
            <a:chExt cx="3580616" cy="1889542"/>
          </a:xfrm>
        </p:grpSpPr>
        <p:cxnSp>
          <p:nvCxnSpPr>
            <p:cNvPr id="19" name="Straight Arrow Connector 18">
              <a:extLst>
                <a:ext uri="{FF2B5EF4-FFF2-40B4-BE49-F238E27FC236}">
                  <a16:creationId xmlns:a16="http://schemas.microsoft.com/office/drawing/2014/main" id="{2DEF644D-40F7-0581-BF0A-CDA6ED6BFE60}"/>
                </a:ext>
              </a:extLst>
            </p:cNvPr>
            <p:cNvCxnSpPr>
              <a:cxnSpLocks/>
            </p:cNvCxnSpPr>
            <p:nvPr/>
          </p:nvCxnSpPr>
          <p:spPr>
            <a:xfrm>
              <a:off x="4572327" y="3848373"/>
              <a:ext cx="2330753" cy="1332732"/>
            </a:xfrm>
            <a:prstGeom prst="straightConnector1">
              <a:avLst/>
            </a:prstGeom>
            <a:ln w="19050">
              <a:solidFill>
                <a:schemeClr val="bg2">
                  <a:lumMod val="7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18A4164-B78A-292D-A75C-0CCF96E01C86}"/>
                </a:ext>
              </a:extLst>
            </p:cNvPr>
            <p:cNvSpPr/>
            <p:nvPr/>
          </p:nvSpPr>
          <p:spPr>
            <a:xfrm>
              <a:off x="6069432" y="5099809"/>
              <a:ext cx="2083511" cy="638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E7E6E6">
                      <a:lumMod val="50000"/>
                    </a:srgbClr>
                  </a:solidFill>
                  <a:effectLst/>
                  <a:uLnTx/>
                  <a:uFillTx/>
                  <a:latin typeface="Corbel" panose="020B0503020204020204" pitchFamily="34" charset="0"/>
                  <a:ea typeface="+mn-ea"/>
                  <a:cs typeface="+mn-cs"/>
                </a:rPr>
                <a:t>Energy Efficiency </a:t>
              </a:r>
            </a:p>
          </p:txBody>
        </p:sp>
      </p:grpSp>
      <p:sp>
        <p:nvSpPr>
          <p:cNvPr id="32" name="Freeform 31">
            <a:extLst>
              <a:ext uri="{FF2B5EF4-FFF2-40B4-BE49-F238E27FC236}">
                <a16:creationId xmlns:a16="http://schemas.microsoft.com/office/drawing/2014/main" id="{7F15176B-AAB9-A17B-D92D-0155BFBCBF61}"/>
              </a:ext>
            </a:extLst>
          </p:cNvPr>
          <p:cNvSpPr/>
          <p:nvPr/>
        </p:nvSpPr>
        <p:spPr>
          <a:xfrm>
            <a:off x="2925587" y="3077940"/>
            <a:ext cx="822302" cy="565744"/>
          </a:xfrm>
          <a:custGeom>
            <a:avLst/>
            <a:gdLst>
              <a:gd name="connsiteX0" fmla="*/ 822302 w 822302"/>
              <a:gd name="connsiteY0" fmla="*/ 565744 h 565744"/>
              <a:gd name="connsiteX1" fmla="*/ 394705 w 822302"/>
              <a:gd name="connsiteY1" fmla="*/ 151304 h 565744"/>
              <a:gd name="connsiteX2" fmla="*/ 0 w 822302"/>
              <a:gd name="connsiteY2" fmla="*/ 0 h 565744"/>
            </a:gdLst>
            <a:ahLst/>
            <a:cxnLst>
              <a:cxn ang="0">
                <a:pos x="connsiteX0" y="connsiteY0"/>
              </a:cxn>
              <a:cxn ang="0">
                <a:pos x="connsiteX1" y="connsiteY1"/>
              </a:cxn>
              <a:cxn ang="0">
                <a:pos x="connsiteX2" y="connsiteY2"/>
              </a:cxn>
            </a:cxnLst>
            <a:rect l="l" t="t" r="r" b="b"/>
            <a:pathLst>
              <a:path w="822302" h="565744">
                <a:moveTo>
                  <a:pt x="822302" y="565744"/>
                </a:moveTo>
                <a:cubicBezTo>
                  <a:pt x="677028" y="405669"/>
                  <a:pt x="531755" y="245595"/>
                  <a:pt x="394705" y="151304"/>
                </a:cubicBezTo>
                <a:cubicBezTo>
                  <a:pt x="257655" y="57013"/>
                  <a:pt x="93194" y="24121"/>
                  <a:pt x="0" y="0"/>
                </a:cubicBezTo>
              </a:path>
            </a:pathLst>
          </a:custGeom>
          <a:noFill/>
          <a:ln w="28575">
            <a:solidFill>
              <a:schemeClr val="accent4"/>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6BCE0757-7F8A-3BF8-8C16-6F19F32900D9}"/>
              </a:ext>
            </a:extLst>
          </p:cNvPr>
          <p:cNvSpPr/>
          <p:nvPr/>
        </p:nvSpPr>
        <p:spPr>
          <a:xfrm>
            <a:off x="835362" y="2879117"/>
            <a:ext cx="2083511" cy="638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a:ln>
                  <a:noFill/>
                </a:ln>
                <a:solidFill>
                  <a:srgbClr val="FFC000"/>
                </a:solidFill>
                <a:effectLst/>
                <a:uLnTx/>
                <a:uFillTx/>
                <a:latin typeface="Corbel" panose="020B0503020204020204" pitchFamily="34" charset="0"/>
                <a:ea typeface="+mn-ea"/>
                <a:cs typeface="+mn-cs"/>
              </a:rPr>
              <a:t>G</a:t>
            </a:r>
            <a:r>
              <a:rPr kumimoji="0" lang="en-US" sz="2000" b="1" i="0" u="none" strike="noStrike" kern="1200" cap="none" spc="0" normalizeH="0" baseline="0" noProof="0">
                <a:ln>
                  <a:noFill/>
                </a:ln>
                <a:solidFill>
                  <a:srgbClr val="FFC000"/>
                </a:solidFill>
                <a:effectLst/>
                <a:uLnTx/>
                <a:uFillTx/>
                <a:latin typeface="Corbel" panose="020B0503020204020204" pitchFamily="34" charset="0"/>
                <a:ea typeface="+mn-ea"/>
                <a:cs typeface="+mn-cs"/>
              </a:rPr>
              <a:t>ated </a:t>
            </a:r>
            <a:br>
              <a:rPr kumimoji="0" lang="en-US" sz="2000" b="1" i="0" u="none" strike="noStrike" kern="1200" cap="none" spc="0" normalizeH="0" baseline="0" noProof="0">
                <a:ln>
                  <a:noFill/>
                </a:ln>
                <a:solidFill>
                  <a:srgbClr val="FFC000"/>
                </a:solidFill>
                <a:effectLst/>
                <a:uLnTx/>
                <a:uFillTx/>
                <a:latin typeface="Corbel" panose="020B0503020204020204" pitchFamily="34" charset="0"/>
                <a:ea typeface="+mn-ea"/>
                <a:cs typeface="+mn-cs"/>
              </a:rPr>
            </a:br>
            <a:r>
              <a:rPr kumimoji="0" lang="en-US" sz="2000" b="1" i="0" u="sng" strike="noStrike" kern="1200" cap="none" spc="0" normalizeH="0" baseline="0" noProof="0">
                <a:ln>
                  <a:noFill/>
                </a:ln>
                <a:solidFill>
                  <a:srgbClr val="FFC000"/>
                </a:solidFill>
                <a:effectLst/>
                <a:uLnTx/>
                <a:uFillTx/>
                <a:latin typeface="Corbel" panose="020B0503020204020204" pitchFamily="34" charset="0"/>
                <a:ea typeface="+mn-ea"/>
                <a:cs typeface="+mn-cs"/>
              </a:rPr>
              <a:t>S</a:t>
            </a:r>
            <a:r>
              <a:rPr kumimoji="0" lang="en-US" sz="2000" b="1" i="0" u="none" strike="noStrike" kern="1200" cap="none" spc="0" normalizeH="0" baseline="0" noProof="0">
                <a:ln>
                  <a:noFill/>
                </a:ln>
                <a:solidFill>
                  <a:srgbClr val="FFC000"/>
                </a:solidFill>
                <a:effectLst/>
                <a:uLnTx/>
                <a:uFillTx/>
                <a:latin typeface="Corbel" panose="020B0503020204020204" pitchFamily="34" charset="0"/>
                <a:ea typeface="+mn-ea"/>
                <a:cs typeface="+mn-cs"/>
              </a:rPr>
              <a:t>ense </a:t>
            </a:r>
            <a:r>
              <a:rPr kumimoji="0" lang="en-US" sz="2000" b="1" i="0" u="sng" strike="noStrike" kern="1200" cap="none" spc="0" normalizeH="0" baseline="0" noProof="0">
                <a:ln>
                  <a:noFill/>
                </a:ln>
                <a:solidFill>
                  <a:srgbClr val="FFC000"/>
                </a:solidFill>
                <a:effectLst/>
                <a:uLnTx/>
                <a:uFillTx/>
                <a:latin typeface="Corbel" panose="020B0503020204020204" pitchFamily="34" charset="0"/>
                <a:ea typeface="+mn-ea"/>
                <a:cs typeface="+mn-cs"/>
              </a:rPr>
              <a:t>A</a:t>
            </a:r>
            <a:r>
              <a:rPr kumimoji="0" lang="en-US" sz="2000" b="1" i="0" u="none" strike="noStrike" kern="1200" cap="none" spc="0" normalizeH="0" baseline="0" noProof="0">
                <a:ln>
                  <a:noFill/>
                </a:ln>
                <a:solidFill>
                  <a:srgbClr val="FFC000"/>
                </a:solidFill>
                <a:effectLst/>
                <a:uLnTx/>
                <a:uFillTx/>
                <a:latin typeface="Corbel" panose="020B0503020204020204" pitchFamily="34" charset="0"/>
                <a:ea typeface="+mn-ea"/>
                <a:cs typeface="+mn-cs"/>
              </a:rPr>
              <a:t>mplifier</a:t>
            </a:r>
          </a:p>
        </p:txBody>
      </p:sp>
      <p:sp>
        <p:nvSpPr>
          <p:cNvPr id="34" name="Freeform 33">
            <a:extLst>
              <a:ext uri="{FF2B5EF4-FFF2-40B4-BE49-F238E27FC236}">
                <a16:creationId xmlns:a16="http://schemas.microsoft.com/office/drawing/2014/main" id="{96FA1637-16B3-F7AF-67BC-C85527142FE9}"/>
              </a:ext>
            </a:extLst>
          </p:cNvPr>
          <p:cNvSpPr/>
          <p:nvPr/>
        </p:nvSpPr>
        <p:spPr>
          <a:xfrm flipH="1">
            <a:off x="5675039" y="3220779"/>
            <a:ext cx="812670" cy="592889"/>
          </a:xfrm>
          <a:custGeom>
            <a:avLst/>
            <a:gdLst>
              <a:gd name="connsiteX0" fmla="*/ 822302 w 822302"/>
              <a:gd name="connsiteY0" fmla="*/ 565744 h 565744"/>
              <a:gd name="connsiteX1" fmla="*/ 394705 w 822302"/>
              <a:gd name="connsiteY1" fmla="*/ 151304 h 565744"/>
              <a:gd name="connsiteX2" fmla="*/ 0 w 822302"/>
              <a:gd name="connsiteY2" fmla="*/ 0 h 565744"/>
            </a:gdLst>
            <a:ahLst/>
            <a:cxnLst>
              <a:cxn ang="0">
                <a:pos x="connsiteX0" y="connsiteY0"/>
              </a:cxn>
              <a:cxn ang="0">
                <a:pos x="connsiteX1" y="connsiteY1"/>
              </a:cxn>
              <a:cxn ang="0">
                <a:pos x="connsiteX2" y="connsiteY2"/>
              </a:cxn>
            </a:cxnLst>
            <a:rect l="l" t="t" r="r" b="b"/>
            <a:pathLst>
              <a:path w="822302" h="565744">
                <a:moveTo>
                  <a:pt x="822302" y="565744"/>
                </a:moveTo>
                <a:cubicBezTo>
                  <a:pt x="677028" y="405669"/>
                  <a:pt x="531755" y="245595"/>
                  <a:pt x="394705" y="151304"/>
                </a:cubicBezTo>
                <a:cubicBezTo>
                  <a:pt x="257655" y="57013"/>
                  <a:pt x="93194" y="24121"/>
                  <a:pt x="0" y="0"/>
                </a:cubicBezTo>
              </a:path>
            </a:pathLst>
          </a:custGeom>
          <a:noFill/>
          <a:ln w="28575">
            <a:solidFill>
              <a:schemeClr val="accent6"/>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D615BCBA-6961-6691-E8F5-AEE3E49685DE}"/>
              </a:ext>
            </a:extLst>
          </p:cNvPr>
          <p:cNvSpPr/>
          <p:nvPr/>
        </p:nvSpPr>
        <p:spPr>
          <a:xfrm>
            <a:off x="6504292" y="3005578"/>
            <a:ext cx="2057400" cy="638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a:ln>
                  <a:noFill/>
                </a:ln>
                <a:solidFill>
                  <a:srgbClr val="70AD47"/>
                </a:solidFill>
                <a:effectLst/>
                <a:uLnTx/>
                <a:uFillTx/>
                <a:latin typeface="Corbel" panose="020B0503020204020204" pitchFamily="34" charset="0"/>
                <a:ea typeface="+mn-ea"/>
                <a:cs typeface="+mn-cs"/>
              </a:rPr>
              <a:t>B</a:t>
            </a:r>
            <a:r>
              <a:rPr kumimoji="0" lang="en-US" sz="2000" b="1" i="0" u="none" strike="noStrike" kern="1200" cap="none" spc="0" normalizeH="0" baseline="0" noProof="0">
                <a:ln>
                  <a:noFill/>
                </a:ln>
                <a:solidFill>
                  <a:srgbClr val="70AD47"/>
                </a:solidFill>
                <a:effectLst/>
                <a:uLnTx/>
                <a:uFillTx/>
                <a:latin typeface="Corbel" panose="020B0503020204020204" pitchFamily="34" charset="0"/>
                <a:ea typeface="+mn-ea"/>
                <a:cs typeface="+mn-cs"/>
              </a:rPr>
              <a:t>uffered </a:t>
            </a:r>
            <a:br>
              <a:rPr kumimoji="0" lang="en-US" sz="2000" b="1" i="0" u="none" strike="noStrike" kern="1200" cap="none" spc="0" normalizeH="0" baseline="0" noProof="0">
                <a:ln>
                  <a:noFill/>
                </a:ln>
                <a:solidFill>
                  <a:srgbClr val="70AD47"/>
                </a:solidFill>
                <a:effectLst/>
                <a:uLnTx/>
                <a:uFillTx/>
                <a:latin typeface="Corbel" panose="020B0503020204020204" pitchFamily="34" charset="0"/>
                <a:ea typeface="+mn-ea"/>
                <a:cs typeface="+mn-cs"/>
              </a:rPr>
            </a:br>
            <a:r>
              <a:rPr kumimoji="0" lang="en-US" sz="2000" b="1" i="0" u="sng" strike="noStrike" kern="1200" cap="none" spc="0" normalizeH="0" baseline="0" noProof="0">
                <a:ln>
                  <a:noFill/>
                </a:ln>
                <a:solidFill>
                  <a:srgbClr val="70AD47"/>
                </a:solidFill>
                <a:effectLst/>
                <a:uLnTx/>
                <a:uFillTx/>
                <a:latin typeface="Corbel" panose="020B0503020204020204" pitchFamily="34" charset="0"/>
                <a:ea typeface="+mn-ea"/>
                <a:cs typeface="+mn-cs"/>
              </a:rPr>
              <a:t>S</a:t>
            </a:r>
            <a:r>
              <a:rPr kumimoji="0" lang="en-US" sz="2000" b="1" i="0" u="none" strike="noStrike" kern="1200" cap="none" spc="0" normalizeH="0" baseline="0" noProof="0">
                <a:ln>
                  <a:noFill/>
                </a:ln>
                <a:solidFill>
                  <a:srgbClr val="70AD47"/>
                </a:solidFill>
                <a:effectLst/>
                <a:uLnTx/>
                <a:uFillTx/>
                <a:latin typeface="Corbel" panose="020B0503020204020204" pitchFamily="34" charset="0"/>
                <a:ea typeface="+mn-ea"/>
                <a:cs typeface="+mn-cs"/>
              </a:rPr>
              <a:t>ense </a:t>
            </a:r>
            <a:r>
              <a:rPr kumimoji="0" lang="en-US" sz="2000" b="1" i="0" u="sng" strike="noStrike" kern="1200" cap="none" spc="0" normalizeH="0" baseline="0" noProof="0">
                <a:ln>
                  <a:noFill/>
                </a:ln>
                <a:solidFill>
                  <a:srgbClr val="70AD47"/>
                </a:solidFill>
                <a:effectLst/>
                <a:uLnTx/>
                <a:uFillTx/>
                <a:latin typeface="Corbel" panose="020B0503020204020204" pitchFamily="34" charset="0"/>
                <a:ea typeface="+mn-ea"/>
                <a:cs typeface="+mn-cs"/>
              </a:rPr>
              <a:t>A</a:t>
            </a:r>
            <a:r>
              <a:rPr kumimoji="0" lang="en-US" sz="2000" b="1" i="0" u="none" strike="noStrike" kern="1200" cap="none" spc="0" normalizeH="0" baseline="0" noProof="0">
                <a:ln>
                  <a:noFill/>
                </a:ln>
                <a:solidFill>
                  <a:srgbClr val="70AD47"/>
                </a:solidFill>
                <a:effectLst/>
                <a:uLnTx/>
                <a:uFillTx/>
                <a:latin typeface="Corbel" panose="020B0503020204020204" pitchFamily="34" charset="0"/>
                <a:ea typeface="+mn-ea"/>
                <a:cs typeface="+mn-cs"/>
              </a:rPr>
              <a:t>mplifier</a:t>
            </a:r>
          </a:p>
        </p:txBody>
      </p:sp>
      <p:sp>
        <p:nvSpPr>
          <p:cNvPr id="36" name="Freeform 35">
            <a:extLst>
              <a:ext uri="{FF2B5EF4-FFF2-40B4-BE49-F238E27FC236}">
                <a16:creationId xmlns:a16="http://schemas.microsoft.com/office/drawing/2014/main" id="{1DC0D02A-A489-A829-E8A7-058AAE410BBB}"/>
              </a:ext>
            </a:extLst>
          </p:cNvPr>
          <p:cNvSpPr/>
          <p:nvPr/>
        </p:nvSpPr>
        <p:spPr>
          <a:xfrm flipH="1">
            <a:off x="5015889" y="1708103"/>
            <a:ext cx="812670" cy="592889"/>
          </a:xfrm>
          <a:custGeom>
            <a:avLst/>
            <a:gdLst>
              <a:gd name="connsiteX0" fmla="*/ 822302 w 822302"/>
              <a:gd name="connsiteY0" fmla="*/ 565744 h 565744"/>
              <a:gd name="connsiteX1" fmla="*/ 394705 w 822302"/>
              <a:gd name="connsiteY1" fmla="*/ 151304 h 565744"/>
              <a:gd name="connsiteX2" fmla="*/ 0 w 822302"/>
              <a:gd name="connsiteY2" fmla="*/ 0 h 565744"/>
            </a:gdLst>
            <a:ahLst/>
            <a:cxnLst>
              <a:cxn ang="0">
                <a:pos x="connsiteX0" y="connsiteY0"/>
              </a:cxn>
              <a:cxn ang="0">
                <a:pos x="connsiteX1" y="connsiteY1"/>
              </a:cxn>
              <a:cxn ang="0">
                <a:pos x="connsiteX2" y="connsiteY2"/>
              </a:cxn>
            </a:cxnLst>
            <a:rect l="l" t="t" r="r" b="b"/>
            <a:pathLst>
              <a:path w="822302" h="565744">
                <a:moveTo>
                  <a:pt x="822302" y="565744"/>
                </a:moveTo>
                <a:cubicBezTo>
                  <a:pt x="677028" y="405669"/>
                  <a:pt x="531755" y="245595"/>
                  <a:pt x="394705" y="151304"/>
                </a:cubicBezTo>
                <a:cubicBezTo>
                  <a:pt x="257655" y="57013"/>
                  <a:pt x="93194" y="24121"/>
                  <a:pt x="0" y="0"/>
                </a:cubicBezTo>
              </a:path>
            </a:pathLst>
          </a:custGeom>
          <a:noFill/>
          <a:ln w="28575">
            <a:solidFill>
              <a:schemeClr val="accent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1228D906-D5C3-8595-6640-B83ED1208BC0}"/>
              </a:ext>
            </a:extLst>
          </p:cNvPr>
          <p:cNvSpPr/>
          <p:nvPr/>
        </p:nvSpPr>
        <p:spPr>
          <a:xfrm>
            <a:off x="5845142" y="1492902"/>
            <a:ext cx="2057400" cy="638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a:ln>
                  <a:noFill/>
                </a:ln>
                <a:solidFill>
                  <a:srgbClr val="4472C4"/>
                </a:solidFill>
                <a:effectLst/>
                <a:uLnTx/>
                <a:uFillTx/>
                <a:latin typeface="Corbel" panose="020B0503020204020204" pitchFamily="34" charset="0"/>
                <a:ea typeface="+mn-ea"/>
                <a:cs typeface="+mn-cs"/>
              </a:rPr>
              <a:t>G</a:t>
            </a:r>
            <a:r>
              <a:rPr kumimoji="0" lang="en-US" sz="2000" b="1" i="0" u="none" strike="noStrike" kern="1200" cap="none" spc="0" normalizeH="0" baseline="0" noProof="0">
                <a:ln>
                  <a:noFill/>
                </a:ln>
                <a:solidFill>
                  <a:srgbClr val="4472C4"/>
                </a:solidFill>
                <a:effectLst/>
                <a:uLnTx/>
                <a:uFillTx/>
                <a:latin typeface="Corbel" panose="020B0503020204020204" pitchFamily="34" charset="0"/>
                <a:ea typeface="+mn-ea"/>
                <a:cs typeface="+mn-cs"/>
              </a:rPr>
              <a:t>ated</a:t>
            </a:r>
            <a:br>
              <a:rPr kumimoji="0" lang="en-US" sz="2000" b="1" i="0" u="none" strike="noStrike" kern="1200" cap="none" spc="0" normalizeH="0" baseline="0" noProof="0">
                <a:ln>
                  <a:noFill/>
                </a:ln>
                <a:solidFill>
                  <a:srgbClr val="4472C4"/>
                </a:solidFill>
                <a:effectLst/>
                <a:uLnTx/>
                <a:uFillTx/>
                <a:latin typeface="Corbel" panose="020B0503020204020204" pitchFamily="34" charset="0"/>
                <a:ea typeface="+mn-ea"/>
                <a:cs typeface="+mn-cs"/>
              </a:rPr>
            </a:br>
            <a:r>
              <a:rPr kumimoji="0" lang="en-US" sz="2000" b="1" i="0" u="sng" strike="noStrike" kern="1200" cap="none" spc="0" normalizeH="0" baseline="0" noProof="0">
                <a:ln>
                  <a:noFill/>
                </a:ln>
                <a:solidFill>
                  <a:srgbClr val="4472C4"/>
                </a:solidFill>
                <a:effectLst/>
                <a:uLnTx/>
                <a:uFillTx/>
                <a:latin typeface="Corbel" panose="020B0503020204020204" pitchFamily="34" charset="0"/>
                <a:ea typeface="+mn-ea"/>
                <a:cs typeface="+mn-cs"/>
              </a:rPr>
              <a:t>M</a:t>
            </a:r>
            <a:r>
              <a:rPr kumimoji="0" lang="en-US" sz="2000" b="1" i="0" u="none" strike="noStrike" kern="1200" cap="none" spc="0" normalizeH="0" baseline="0" noProof="0">
                <a:ln>
                  <a:noFill/>
                </a:ln>
                <a:solidFill>
                  <a:srgbClr val="4472C4"/>
                </a:solidFill>
                <a:effectLst/>
                <a:uLnTx/>
                <a:uFillTx/>
                <a:latin typeface="Corbel" panose="020B0503020204020204" pitchFamily="34" charset="0"/>
                <a:ea typeface="+mn-ea"/>
                <a:cs typeface="+mn-cs"/>
              </a:rPr>
              <a:t>emory </a:t>
            </a:r>
            <a:r>
              <a:rPr kumimoji="0" lang="en-US" sz="2000" b="1" i="0" u="sng" strike="noStrike" kern="1200" cap="none" spc="0" normalizeH="0" baseline="0" noProof="0">
                <a:ln>
                  <a:noFill/>
                </a:ln>
                <a:solidFill>
                  <a:srgbClr val="4472C4"/>
                </a:solidFill>
                <a:effectLst/>
                <a:uLnTx/>
                <a:uFillTx/>
                <a:latin typeface="Corbel" panose="020B0503020204020204" pitchFamily="34" charset="0"/>
                <a:ea typeface="+mn-ea"/>
                <a:cs typeface="+mn-cs"/>
              </a:rPr>
              <a:t>C</a:t>
            </a:r>
            <a:r>
              <a:rPr kumimoji="0" lang="en-US" sz="2000" b="1" i="0" u="none" strike="noStrike" kern="1200" cap="none" spc="0" normalizeH="0" baseline="0" noProof="0">
                <a:ln>
                  <a:noFill/>
                </a:ln>
                <a:solidFill>
                  <a:srgbClr val="4472C4"/>
                </a:solidFill>
                <a:effectLst/>
                <a:uLnTx/>
                <a:uFillTx/>
                <a:latin typeface="Corbel" panose="020B0503020204020204" pitchFamily="34" charset="0"/>
                <a:ea typeface="+mn-ea"/>
                <a:cs typeface="+mn-cs"/>
              </a:rPr>
              <a:t>ell</a:t>
            </a:r>
          </a:p>
        </p:txBody>
      </p:sp>
      <p:sp>
        <p:nvSpPr>
          <p:cNvPr id="38" name="Oval 37">
            <a:extLst>
              <a:ext uri="{FF2B5EF4-FFF2-40B4-BE49-F238E27FC236}">
                <a16:creationId xmlns:a16="http://schemas.microsoft.com/office/drawing/2014/main" id="{DF1992B9-ECBE-E5E1-1E8A-D785CF4AC03A}"/>
              </a:ext>
            </a:extLst>
          </p:cNvPr>
          <p:cNvSpPr/>
          <p:nvPr/>
        </p:nvSpPr>
        <p:spPr>
          <a:xfrm>
            <a:off x="2801070" y="4509288"/>
            <a:ext cx="112914" cy="112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90231C89-A60E-C542-28E7-FB8CF1953FD4}"/>
              </a:ext>
            </a:extLst>
          </p:cNvPr>
          <p:cNvSpPr/>
          <p:nvPr/>
        </p:nvSpPr>
        <p:spPr>
          <a:xfrm>
            <a:off x="4510176" y="2717179"/>
            <a:ext cx="112914" cy="112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6B32FA60-B769-1E15-75E6-CCDF7C8F6F57}"/>
              </a:ext>
            </a:extLst>
          </p:cNvPr>
          <p:cNvSpPr/>
          <p:nvPr/>
        </p:nvSpPr>
        <p:spPr>
          <a:xfrm>
            <a:off x="5194420" y="3908396"/>
            <a:ext cx="112914" cy="112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7D4590A6-81C6-2592-C61D-E714F0CD7A40}"/>
              </a:ext>
            </a:extLst>
          </p:cNvPr>
          <p:cNvSpPr/>
          <p:nvPr/>
        </p:nvSpPr>
        <p:spPr>
          <a:xfrm>
            <a:off x="3668893" y="4008244"/>
            <a:ext cx="112914" cy="1129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5262916F-E591-C77C-6174-77D3C7BF1AE9}"/>
              </a:ext>
            </a:extLst>
          </p:cNvPr>
          <p:cNvSpPr/>
          <p:nvPr/>
        </p:nvSpPr>
        <p:spPr>
          <a:xfrm>
            <a:off x="4519772" y="1872285"/>
            <a:ext cx="112914" cy="1129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F052611F-6BA5-017D-3F00-2B7D877E4C9D}"/>
              </a:ext>
            </a:extLst>
          </p:cNvPr>
          <p:cNvSpPr/>
          <p:nvPr/>
        </p:nvSpPr>
        <p:spPr>
          <a:xfrm>
            <a:off x="5923433" y="4318744"/>
            <a:ext cx="112914" cy="11291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706E7663-C430-32CF-76EB-10ED4CB92B43}"/>
              </a:ext>
            </a:extLst>
          </p:cNvPr>
          <p:cNvSpPr/>
          <p:nvPr/>
        </p:nvSpPr>
        <p:spPr>
          <a:xfrm>
            <a:off x="3983408" y="3813326"/>
            <a:ext cx="112914" cy="112914"/>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BC224A13-6489-BC5C-2901-45B90FB77555}"/>
              </a:ext>
            </a:extLst>
          </p:cNvPr>
          <p:cNvSpPr/>
          <p:nvPr/>
        </p:nvSpPr>
        <p:spPr>
          <a:xfrm>
            <a:off x="4510176" y="1476729"/>
            <a:ext cx="112914" cy="112914"/>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61D81B4C-DBC2-7526-7278-1752A6CEFDAF}"/>
              </a:ext>
            </a:extLst>
          </p:cNvPr>
          <p:cNvSpPr/>
          <p:nvPr/>
        </p:nvSpPr>
        <p:spPr>
          <a:xfrm>
            <a:off x="6248819" y="4497128"/>
            <a:ext cx="112914" cy="112914"/>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D4810A1C-CED7-BFDD-9A82-99F010CB31B4}"/>
              </a:ext>
            </a:extLst>
          </p:cNvPr>
          <p:cNvSpPr/>
          <p:nvPr/>
        </p:nvSpPr>
        <p:spPr>
          <a:xfrm>
            <a:off x="225239" y="5415540"/>
            <a:ext cx="8693523" cy="920520"/>
          </a:xfrm>
          <a:prstGeom prst="rect">
            <a:avLst/>
          </a:prstGeom>
          <a:solidFill>
            <a:schemeClr val="accent4">
              <a:lumMod val="20000"/>
              <a:lumOff val="80000"/>
            </a:schemeClr>
          </a:solidFill>
          <a:ln w="76200">
            <a:solidFill>
              <a:schemeClr val="accent1"/>
            </a:solidFill>
          </a:ln>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orbel" panose="020B0503020204020204" pitchFamily="34" charset="0"/>
                <a:ea typeface="+mn-ea"/>
                <a:cs typeface="+mn-cs"/>
              </a:rPr>
              <a:t>pLUTo designs cover a </a:t>
            </a:r>
            <a:r>
              <a:rPr kumimoji="0" lang="en-US" sz="2400" b="1" i="1" u="none" strike="noStrike" kern="1200" cap="none" spc="0" normalizeH="0" baseline="0" noProof="0">
                <a:ln>
                  <a:noFill/>
                </a:ln>
                <a:solidFill>
                  <a:srgbClr val="4472C4"/>
                </a:solidFill>
                <a:effectLst/>
                <a:uLnTx/>
                <a:uFillTx/>
                <a:latin typeface="Corbel" panose="020B0503020204020204" pitchFamily="34" charset="0"/>
                <a:ea typeface="+mn-ea"/>
                <a:cs typeface="+mn-cs"/>
              </a:rPr>
              <a:t>broad design space</a:t>
            </a:r>
            <a:r>
              <a:rPr kumimoji="0" lang="en-US" sz="2400" b="1" i="0" u="none" strike="noStrike" kern="1200" cap="none" spc="0" normalizeH="0" baseline="0" noProof="0">
                <a:ln>
                  <a:noFill/>
                </a:ln>
                <a:solidFill>
                  <a:prstClr val="black"/>
                </a:solidFill>
                <a:effectLst/>
                <a:uLnTx/>
                <a:uFillTx/>
                <a:latin typeface="Corbel" panose="020B0503020204020204" pitchFamily="34" charset="0"/>
                <a:ea typeface="+mn-ea"/>
                <a:cs typeface="+mn-cs"/>
              </a:rPr>
              <a:t> and provide</a:t>
            </a:r>
            <a:br>
              <a:rPr kumimoji="0" lang="en-US" sz="2400" b="1" i="0" u="none" strike="noStrike" kern="1200" cap="none" spc="0" normalizeH="0" baseline="0" noProof="0">
                <a:ln>
                  <a:noFill/>
                </a:ln>
                <a:solidFill>
                  <a:prstClr val="black"/>
                </a:solidFill>
                <a:effectLst/>
                <a:uLnTx/>
                <a:uFillTx/>
                <a:latin typeface="Corbel" panose="020B0503020204020204" pitchFamily="34" charset="0"/>
                <a:ea typeface="+mn-ea"/>
                <a:cs typeface="+mn-cs"/>
              </a:rPr>
            </a:br>
            <a:r>
              <a:rPr kumimoji="0" lang="en-US" sz="2400" b="1" i="1" u="none" strike="noStrike" kern="1200" cap="none" spc="0" normalizeH="0" baseline="0" noProof="0">
                <a:ln>
                  <a:noFill/>
                </a:ln>
                <a:solidFill>
                  <a:srgbClr val="4472C4"/>
                </a:solidFill>
                <a:effectLst/>
                <a:uLnTx/>
                <a:uFillTx/>
                <a:latin typeface="Corbel" panose="020B0503020204020204" pitchFamily="34" charset="0"/>
                <a:ea typeface="+mn-ea"/>
                <a:cs typeface="+mn-cs"/>
              </a:rPr>
              <a:t>different </a:t>
            </a:r>
            <a:r>
              <a:rPr kumimoji="0" lang="en-US" sz="2400" b="1" i="0" u="none" strike="noStrike" kern="1200" cap="none" spc="0" normalizeH="0" baseline="0" noProof="0">
                <a:ln>
                  <a:noFill/>
                </a:ln>
                <a:solidFill>
                  <a:prstClr val="black"/>
                </a:solidFill>
                <a:effectLst/>
                <a:uLnTx/>
                <a:uFillTx/>
                <a:latin typeface="Corbel" panose="020B0503020204020204" pitchFamily="34" charset="0"/>
                <a:ea typeface="+mn-ea"/>
                <a:cs typeface="+mn-cs"/>
              </a:rPr>
              <a:t>performance, energy, and area efficiency</a:t>
            </a:r>
            <a:endParaRPr kumimoji="0" lang="en-US" sz="2400" b="0" i="0" u="none" strike="noStrike" kern="1200" cap="none" spc="0" normalizeH="0" baseline="0" noProof="0">
              <a:ln>
                <a:noFill/>
              </a:ln>
              <a:solidFill>
                <a:srgbClr val="FF0000"/>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123330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500"/>
                                        <p:tgtEl>
                                          <p:spTgt spid="4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500"/>
                                        <p:tgtEl>
                                          <p:spTgt spid="4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4"/>
                                        </p:tgtEl>
                                        <p:attrNameLst>
                                          <p:attrName>style.visibility</p:attrName>
                                        </p:attrNameLst>
                                      </p:cBhvr>
                                      <p:to>
                                        <p:strVal val="visible"/>
                                      </p:to>
                                    </p:set>
                                    <p:animEffect transition="in" filter="fade">
                                      <p:cBhvr>
                                        <p:cTn id="93" dur="500"/>
                                        <p:tgtEl>
                                          <p:spTgt spid="44"/>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fade">
                                      <p:cBhvr>
                                        <p:cTn id="98" dur="500"/>
                                        <p:tgtEl>
                                          <p:spTgt spid="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2"/>
                                        </p:tgtEl>
                                        <p:attrNameLst>
                                          <p:attrName>style.visibility</p:attrName>
                                        </p:attrNameLst>
                                      </p:cBhvr>
                                      <p:to>
                                        <p:strVal val="visible"/>
                                      </p:to>
                                    </p:set>
                                    <p:animEffect transition="in" filter="fade">
                                      <p:cBhvr>
                                        <p:cTn id="10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2" grpId="0" animBg="1"/>
      <p:bldP spid="33" grpId="0"/>
      <p:bldP spid="34" grpId="0" animBg="1"/>
      <p:bldP spid="35" grpId="0"/>
      <p:bldP spid="36" grpId="0" animBg="1"/>
      <p:bldP spid="37" grpId="0"/>
      <p:bldP spid="38" grpId="0" animBg="1"/>
      <p:bldP spid="39" grpId="0" animBg="1"/>
      <p:bldP spid="40" grpId="0" animBg="1"/>
      <p:bldP spid="41" grpId="0" animBg="1"/>
      <p:bldP spid="42" grpId="0" animBg="1"/>
      <p:bldP spid="43" grpId="0" animBg="1"/>
      <p:bldP spid="44" grpId="0" animBg="1"/>
      <p:bldP spid="45" grpId="0" animBg="1"/>
      <p:bldP spid="46" grpId="0" animBg="1"/>
      <p:bldP spid="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descr=" 6">
            <a:extLst>
              <a:ext uri="{FF2B5EF4-FFF2-40B4-BE49-F238E27FC236}">
                <a16:creationId xmlns:a16="http://schemas.microsoft.com/office/drawing/2014/main" id="{225FE3A3-6745-502D-7F59-15867750339D}"/>
              </a:ext>
            </a:extLst>
          </p:cNvPr>
          <p:cNvSpPr txBox="1">
            <a:spLocks/>
          </p:cNvSpPr>
          <p:nvPr/>
        </p:nvSpPr>
        <p:spPr>
          <a:xfrm>
            <a:off x="318052" y="0"/>
            <a:ext cx="8507896" cy="704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orbel" panose="020B0503020204020204" pitchFamily="34" charset="0"/>
                <a:ea typeface="+mj-ea"/>
                <a:cs typeface="+mj-cs"/>
              </a:rPr>
              <a:t>Methodology: Experimental Setup </a:t>
            </a:r>
          </a:p>
        </p:txBody>
      </p:sp>
      <p:sp>
        <p:nvSpPr>
          <p:cNvPr id="4" name="Content Placeholder 2">
            <a:extLst>
              <a:ext uri="{FF2B5EF4-FFF2-40B4-BE49-F238E27FC236}">
                <a16:creationId xmlns:a16="http://schemas.microsoft.com/office/drawing/2014/main" id="{691D1911-DD48-53D7-5A69-ACEB579E8A57}"/>
              </a:ext>
            </a:extLst>
          </p:cNvPr>
          <p:cNvSpPr txBox="1">
            <a:spLocks/>
          </p:cNvSpPr>
          <p:nvPr/>
        </p:nvSpPr>
        <p:spPr>
          <a:xfrm>
            <a:off x="218173" y="822959"/>
            <a:ext cx="8468627" cy="5291593"/>
          </a:xfrm>
          <a:prstGeom prst="rect">
            <a:avLst/>
          </a:prstGeom>
        </p:spPr>
        <p:txBody>
          <a:bodyPr anchor="ctr" anchorCtr="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40000"/>
              </a:lnSpc>
              <a:spcBef>
                <a:spcPts val="60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srgbClr val="D5712F"/>
                </a:solidFill>
                <a:effectLst/>
                <a:uLnTx/>
                <a:uFillTx/>
                <a:latin typeface="Corbel" panose="020B0503020204020204" pitchFamily="34" charset="0"/>
                <a:ea typeface="+mn-ea"/>
                <a:cs typeface="+mn-cs"/>
              </a:rPr>
              <a:t>Baselines</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a:ln>
                  <a:noFill/>
                </a:ln>
                <a:solidFill>
                  <a:srgbClr val="D5712F"/>
                </a:solidFill>
                <a:effectLst/>
                <a:uLnTx/>
                <a:uFillTx/>
                <a:latin typeface="Corbel" panose="020B0503020204020204" pitchFamily="34" charset="0"/>
                <a:ea typeface="+mn-ea"/>
                <a:cs typeface="+mn-cs"/>
              </a:rPr>
              <a:t>CPU</a:t>
            </a:r>
            <a:r>
              <a:rPr kumimoji="0" lang="en-US" sz="2200" b="0" i="0" u="none" strike="noStrike" kern="1200" cap="none" spc="0" normalizeH="0" baseline="0" noProof="0">
                <a:ln>
                  <a:noFill/>
                </a:ln>
                <a:solidFill>
                  <a:srgbClr val="D5712F"/>
                </a:solidFill>
                <a:effectLst/>
                <a:uLnTx/>
                <a:uFillTx/>
                <a:latin typeface="Corbel" panose="020B0503020204020204" pitchFamily="34" charset="0"/>
                <a:ea typeface="+mn-ea"/>
                <a:cs typeface="+mn-cs"/>
              </a:rPr>
              <a:t> (Intel® Xeon Gold 5118)</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a:ln>
                  <a:noFill/>
                </a:ln>
                <a:solidFill>
                  <a:srgbClr val="D5712F"/>
                </a:solidFill>
                <a:effectLst/>
                <a:uLnTx/>
                <a:uFillTx/>
                <a:latin typeface="Corbel" panose="020B0503020204020204" pitchFamily="34" charset="0"/>
                <a:ea typeface="+mn-ea"/>
                <a:cs typeface="+mn-cs"/>
              </a:rPr>
              <a:t>GPU</a:t>
            </a:r>
            <a:r>
              <a:rPr kumimoji="0" lang="en-US" sz="2200" b="0" i="0" u="none" strike="noStrike" kern="1200" cap="none" spc="0" normalizeH="0" baseline="0" noProof="0">
                <a:ln>
                  <a:noFill/>
                </a:ln>
                <a:solidFill>
                  <a:srgbClr val="D5712F"/>
                </a:solidFill>
                <a:effectLst/>
                <a:uLnTx/>
                <a:uFillTx/>
                <a:latin typeface="Corbel" panose="020B0503020204020204" pitchFamily="34" charset="0"/>
                <a:ea typeface="+mn-ea"/>
                <a:cs typeface="+mn-cs"/>
              </a:rPr>
              <a:t> (NVIDIA® GeForce RTX 3080 </a:t>
            </a:r>
            <a:r>
              <a:rPr kumimoji="0" lang="en-US" sz="2200" b="0" i="0" u="none" strike="noStrike" kern="1200" cap="none" spc="0" normalizeH="0" baseline="0" noProof="0" err="1">
                <a:ln>
                  <a:noFill/>
                </a:ln>
                <a:solidFill>
                  <a:srgbClr val="D5712F"/>
                </a:solidFill>
                <a:effectLst/>
                <a:uLnTx/>
                <a:uFillTx/>
                <a:latin typeface="Corbel" panose="020B0503020204020204" pitchFamily="34" charset="0"/>
                <a:ea typeface="+mn-ea"/>
                <a:cs typeface="+mn-cs"/>
              </a:rPr>
              <a:t>Ti</a:t>
            </a:r>
            <a:r>
              <a:rPr kumimoji="0" lang="en-US" sz="2200" b="0" i="0" u="none" strike="noStrike" kern="1200" cap="none" spc="0" normalizeH="0" baseline="0" noProof="0">
                <a:ln>
                  <a:noFill/>
                </a:ln>
                <a:solidFill>
                  <a:srgbClr val="D5712F"/>
                </a:solidFill>
                <a:effectLst/>
                <a:uLnTx/>
                <a:uFillTx/>
                <a:latin typeface="Corbel" panose="020B0503020204020204" pitchFamily="34" charset="0"/>
                <a:ea typeface="+mn-ea"/>
                <a:cs typeface="+mn-cs"/>
              </a:rPr>
              <a:t>)</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a:ln>
                  <a:noFill/>
                </a:ln>
                <a:solidFill>
                  <a:srgbClr val="D5712F"/>
                </a:solidFill>
                <a:effectLst/>
                <a:uLnTx/>
                <a:uFillTx/>
                <a:latin typeface="Corbel" panose="020B0503020204020204" pitchFamily="34" charset="0"/>
                <a:ea typeface="+mn-ea"/>
                <a:cs typeface="+mn-cs"/>
              </a:rPr>
              <a:t>Processing-near-Memory (</a:t>
            </a:r>
            <a:r>
              <a:rPr kumimoji="0" lang="en-US" sz="2200" b="1" i="0" u="none" strike="noStrike" kern="1200" cap="none" spc="0" normalizeH="0" baseline="0" noProof="0" err="1">
                <a:ln>
                  <a:noFill/>
                </a:ln>
                <a:solidFill>
                  <a:srgbClr val="D5712F"/>
                </a:solidFill>
                <a:effectLst/>
                <a:uLnTx/>
                <a:uFillTx/>
                <a:latin typeface="Corbel" panose="020B0503020204020204" pitchFamily="34" charset="0"/>
                <a:ea typeface="+mn-ea"/>
                <a:cs typeface="+mn-cs"/>
              </a:rPr>
              <a:t>PnM</a:t>
            </a:r>
            <a:r>
              <a:rPr kumimoji="0" lang="en-US" sz="2200" b="1" i="0" u="none" strike="noStrike" kern="1200" cap="none" spc="0" normalizeH="0" baseline="0" noProof="0">
                <a:ln>
                  <a:noFill/>
                </a:ln>
                <a:solidFill>
                  <a:srgbClr val="D5712F"/>
                </a:solidFill>
                <a:effectLst/>
                <a:uLnTx/>
                <a:uFillTx/>
                <a:latin typeface="Corbel" panose="020B0503020204020204" pitchFamily="34" charset="0"/>
                <a:ea typeface="+mn-ea"/>
                <a:cs typeface="+mn-cs"/>
              </a:rPr>
              <a:t>)</a:t>
            </a:r>
            <a:endParaRPr kumimoji="0" lang="en-US" sz="2200" b="0" i="0" u="none" strike="noStrike" kern="1200" cap="none" spc="0" normalizeH="0" baseline="0" noProof="0">
              <a:ln>
                <a:noFill/>
              </a:ln>
              <a:solidFill>
                <a:srgbClr val="D5712F"/>
              </a:solidFill>
              <a:effectLst/>
              <a:uLnTx/>
              <a:uFillTx/>
              <a:latin typeface="Corbel" panose="020B0503020204020204" pitchFamily="34" charset="0"/>
              <a:ea typeface="+mn-ea"/>
              <a:cs typeface="+mn-cs"/>
            </a:endParaRPr>
          </a:p>
          <a:p>
            <a:pPr marL="228600" marR="0" lvl="0" indent="-228600" algn="l" defTabSz="914400" rtl="0" eaLnBrk="1" fontAlgn="auto" latinLnBrk="0" hangingPunct="1">
              <a:lnSpc>
                <a:spcPct val="140000"/>
              </a:lnSpc>
              <a:spcBef>
                <a:spcPts val="60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srgbClr val="4472C4"/>
                </a:solidFill>
                <a:effectLst/>
                <a:uLnTx/>
                <a:uFillTx/>
                <a:latin typeface="Corbel" panose="020B0503020204020204" pitchFamily="34" charset="0"/>
                <a:ea typeface="+mn-ea"/>
                <a:cs typeface="+mn-cs"/>
              </a:rPr>
              <a:t>pLUTo</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4472C4"/>
                </a:solidFill>
                <a:effectLst/>
                <a:uLnTx/>
                <a:uFillTx/>
                <a:latin typeface="Corbel" panose="020B0503020204020204" pitchFamily="34" charset="0"/>
                <a:ea typeface="+mn-ea"/>
                <a:cs typeface="+mn-cs"/>
              </a:rPr>
              <a:t>In-house simulator, open-sourced</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4472C4"/>
                </a:solidFill>
                <a:effectLst/>
                <a:uLnTx/>
                <a:uFillTx/>
                <a:latin typeface="Corbel" panose="020B0503020204020204" pitchFamily="34" charset="0"/>
                <a:ea typeface="+mn-ea"/>
                <a:cs typeface="+mn-cs"/>
                <a:hlinkClick r:id="rId3">
                  <a:extLst>
                    <a:ext uri="{A12FA001-AC4F-418D-AE19-62706E023703}">
                      <ahyp:hlinkClr xmlns:ahyp="http://schemas.microsoft.com/office/drawing/2018/hyperlinkcolor" val="tx"/>
                    </a:ext>
                  </a:extLst>
                </a:hlinkClick>
              </a:rPr>
              <a:t>https://github.com/CMU-SAFARI/pLUTo</a:t>
            </a:r>
            <a:endParaRPr kumimoji="0" lang="en-US" sz="2200" b="0" i="0" u="none" strike="noStrike" kern="1200" cap="none" spc="0" normalizeH="0" baseline="0" noProof="0">
              <a:ln>
                <a:noFill/>
              </a:ln>
              <a:solidFill>
                <a:srgbClr val="4472C4"/>
              </a:solidFill>
              <a:effectLst/>
              <a:uLnTx/>
              <a:uFillTx/>
              <a:latin typeface="Corbel" panose="020B0503020204020204" pitchFamily="34" charset="0"/>
              <a:ea typeface="+mn-ea"/>
              <a:cs typeface="+mn-cs"/>
            </a:endParaRPr>
          </a:p>
          <a:p>
            <a:pPr marL="228600" marR="0" lvl="0" indent="-228600" algn="l" defTabSz="914400" rtl="0" eaLnBrk="1" fontAlgn="auto" latinLnBrk="0" hangingPunct="1">
              <a:lnSpc>
                <a:spcPct val="140000"/>
              </a:lnSpc>
              <a:spcBef>
                <a:spcPts val="60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srgbClr val="004986"/>
                </a:solidFill>
                <a:effectLst/>
                <a:uLnTx/>
                <a:uFillTx/>
                <a:latin typeface="Corbel" panose="020B0503020204020204" pitchFamily="34" charset="0"/>
                <a:ea typeface="+mn-ea"/>
                <a:cs typeface="+mn-cs"/>
              </a:rPr>
              <a:t>We evaluate:</a:t>
            </a:r>
            <a:endParaRPr kumimoji="0" lang="en-US" sz="2800" b="0" i="0" u="none" strike="noStrike" kern="1200" cap="none" spc="0" normalizeH="0" baseline="0" noProof="0">
              <a:ln>
                <a:noFill/>
              </a:ln>
              <a:solidFill>
                <a:srgbClr val="004986"/>
              </a:solidFill>
              <a:effectLst/>
              <a:uLnTx/>
              <a:uFillTx/>
              <a:latin typeface="Corbel" panose="020B0503020204020204" pitchFamily="34" charset="0"/>
              <a:ea typeface="+mn-ea"/>
              <a:cs typeface="+mn-cs"/>
            </a:endParaRPr>
          </a:p>
          <a:p>
            <a:pPr marL="685800" marR="0" lvl="1"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004986"/>
                </a:solidFill>
                <a:effectLst/>
                <a:uLnTx/>
                <a:uFillTx/>
                <a:latin typeface="Corbel" panose="020B0503020204020204" pitchFamily="34" charset="0"/>
                <a:ea typeface="+mn-ea"/>
                <a:cs typeface="+mn-cs"/>
              </a:rPr>
              <a:t>Performance</a:t>
            </a:r>
          </a:p>
          <a:p>
            <a:pPr marL="685800" marR="0" lvl="1"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004986"/>
                </a:solidFill>
                <a:effectLst/>
                <a:uLnTx/>
                <a:uFillTx/>
                <a:latin typeface="Corbel" panose="020B0503020204020204" pitchFamily="34" charset="0"/>
                <a:ea typeface="+mn-ea"/>
                <a:cs typeface="+mn-cs"/>
              </a:rPr>
              <a:t>Energy consumption</a:t>
            </a:r>
          </a:p>
          <a:p>
            <a:pPr marL="685800" marR="0" lvl="1"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004986"/>
                </a:solidFill>
                <a:effectLst/>
                <a:uLnTx/>
                <a:uFillTx/>
                <a:latin typeface="Corbel" panose="020B0503020204020204" pitchFamily="34" charset="0"/>
                <a:ea typeface="+mn-ea"/>
                <a:cs typeface="+mn-cs"/>
              </a:rPr>
              <a:t>Area overhead</a:t>
            </a:r>
          </a:p>
          <a:p>
            <a:pPr marL="685800" marR="0" lvl="1"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004986"/>
                </a:solidFill>
                <a:effectLst/>
                <a:uLnTx/>
                <a:uFillTx/>
                <a:latin typeface="Corbel" panose="020B0503020204020204" pitchFamily="34" charset="0"/>
                <a:ea typeface="+mn-ea"/>
                <a:cs typeface="+mn-cs"/>
              </a:rPr>
              <a:t>Circuit-level reliability and correctness</a:t>
            </a:r>
          </a:p>
          <a:p>
            <a:pPr marL="685800" marR="0" lvl="1"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004986"/>
                </a:solidFill>
                <a:effectLst/>
                <a:uLnTx/>
                <a:uFillTx/>
                <a:latin typeface="Corbel" panose="020B0503020204020204" pitchFamily="34" charset="0"/>
                <a:ea typeface="+mn-ea"/>
                <a:cs typeface="+mn-cs"/>
              </a:rPr>
              <a:t>…</a:t>
            </a:r>
            <a:endParaRPr kumimoji="0" lang="en-US" sz="22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
        <p:nvSpPr>
          <p:cNvPr id="22" name="Slide Number Placeholder 21">
            <a:extLst>
              <a:ext uri="{FF2B5EF4-FFF2-40B4-BE49-F238E27FC236}">
                <a16:creationId xmlns:a16="http://schemas.microsoft.com/office/drawing/2014/main" id="{EA3CE2AC-1A7E-3046-4D36-4754B485324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EAB76D-489F-BC47-AE8A-9A4958F60173}" type="slidenum">
              <a:rPr kumimoji="0" lang="en-CH" sz="1400" b="0" i="0" u="none" strike="noStrike" kern="1200" cap="none" spc="0" normalizeH="0" baseline="0" noProof="0" smtClean="0">
                <a:ln>
                  <a:noFill/>
                </a:ln>
                <a:solidFill>
                  <a:prstClr val="white">
                    <a:lumMod val="65000"/>
                  </a:prstClr>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CH" sz="1400" b="0" i="0" u="none" strike="noStrike" kern="1200" cap="none" spc="0" normalizeH="0" baseline="0" noProof="0">
              <a:ln>
                <a:noFill/>
              </a:ln>
              <a:solidFill>
                <a:prstClr val="white">
                  <a:lumMod val="65000"/>
                </a:prstClr>
              </a:solidFill>
              <a:effectLst/>
              <a:uLnTx/>
              <a:uFillTx/>
              <a:latin typeface="Corbel" panose="020B0503020204020204" pitchFamily="34" charset="0"/>
              <a:ea typeface="+mn-ea"/>
              <a:cs typeface="+mn-cs"/>
            </a:endParaRPr>
          </a:p>
        </p:txBody>
      </p:sp>
      <p:pic>
        <p:nvPicPr>
          <p:cNvPr id="2" name="Content Placeholder 6">
            <a:hlinkClick r:id="rId4"/>
            <a:extLst>
              <a:ext uri="{FF2B5EF4-FFF2-40B4-BE49-F238E27FC236}">
                <a16:creationId xmlns:a16="http://schemas.microsoft.com/office/drawing/2014/main" id="{F898840D-286C-00FD-3469-CAC44B72D27F}"/>
              </a:ext>
            </a:extLst>
          </p:cNvPr>
          <p:cNvPicPr>
            <a:picLocks noChangeAspect="1"/>
          </p:cNvPicPr>
          <p:nvPr/>
        </p:nvPicPr>
        <p:blipFill>
          <a:blip r:embed="rId5"/>
          <a:srcRect/>
          <a:stretch/>
        </p:blipFill>
        <p:spPr>
          <a:xfrm>
            <a:off x="5842572" y="1852766"/>
            <a:ext cx="3301428" cy="3301428"/>
          </a:xfrm>
          <a:prstGeom prst="rect">
            <a:avLst/>
          </a:prstGeom>
        </p:spPr>
      </p:pic>
      <p:sp>
        <p:nvSpPr>
          <p:cNvPr id="5" name="Right Arrow 4">
            <a:extLst>
              <a:ext uri="{FF2B5EF4-FFF2-40B4-BE49-F238E27FC236}">
                <a16:creationId xmlns:a16="http://schemas.microsoft.com/office/drawing/2014/main" id="{B1EBFB55-366D-8E50-884B-4B959A2D4CA3}"/>
              </a:ext>
            </a:extLst>
          </p:cNvPr>
          <p:cNvSpPr/>
          <p:nvPr/>
        </p:nvSpPr>
        <p:spPr>
          <a:xfrm>
            <a:off x="5335929" y="3389180"/>
            <a:ext cx="671332" cy="228600"/>
          </a:xfrm>
          <a:prstGeom prst="rightArrow">
            <a:avLst/>
          </a:prstGeom>
          <a:solidFill>
            <a:srgbClr val="014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82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Effect transition="in" filter="fade">
                                      <p:cBhvr>
                                        <p:cTn id="43" dur="500"/>
                                        <p:tgtEl>
                                          <p:spTgt spid="4">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9" end="9"/>
                                            </p:txEl>
                                          </p:spTgt>
                                        </p:tgtEl>
                                        <p:attrNameLst>
                                          <p:attrName>style.visibility</p:attrName>
                                        </p:attrNameLst>
                                      </p:cBhvr>
                                      <p:to>
                                        <p:strVal val="visible"/>
                                      </p:to>
                                    </p:set>
                                    <p:animEffect transition="in" filter="fade">
                                      <p:cBhvr>
                                        <p:cTn id="46" dur="500"/>
                                        <p:tgtEl>
                                          <p:spTgt spid="4">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animEffect transition="in" filter="fade">
                                      <p:cBhvr>
                                        <p:cTn id="49" dur="500"/>
                                        <p:tgtEl>
                                          <p:spTgt spid="4">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txEl>
                                              <p:pRg st="11" end="11"/>
                                            </p:txEl>
                                          </p:spTgt>
                                        </p:tgtEl>
                                        <p:attrNameLst>
                                          <p:attrName>style.visibility</p:attrName>
                                        </p:attrNameLst>
                                      </p:cBhvr>
                                      <p:to>
                                        <p:strVal val="visible"/>
                                      </p:to>
                                    </p:set>
                                    <p:animEffect transition="in" filter="fade">
                                      <p:cBhvr>
                                        <p:cTn id="52" dur="500"/>
                                        <p:tgtEl>
                                          <p:spTgt spid="4">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animEffect transition="in" filter="fade">
                                      <p:cBhvr>
                                        <p:cTn id="55"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descr=" 6">
            <a:extLst>
              <a:ext uri="{FF2B5EF4-FFF2-40B4-BE49-F238E27FC236}">
                <a16:creationId xmlns:a16="http://schemas.microsoft.com/office/drawing/2014/main" id="{225FE3A3-6745-502D-7F59-15867750339D}"/>
              </a:ext>
            </a:extLst>
          </p:cNvPr>
          <p:cNvSpPr txBox="1">
            <a:spLocks/>
          </p:cNvSpPr>
          <p:nvPr/>
        </p:nvSpPr>
        <p:spPr>
          <a:xfrm>
            <a:off x="318052" y="0"/>
            <a:ext cx="8507896" cy="704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orbel" panose="020B0503020204020204" pitchFamily="34" charset="0"/>
                <a:ea typeface="+mj-ea"/>
                <a:cs typeface="+mj-cs"/>
              </a:rPr>
              <a:t>Methodology: Workloads </a:t>
            </a:r>
          </a:p>
        </p:txBody>
      </p:sp>
      <p:sp>
        <p:nvSpPr>
          <p:cNvPr id="12" name="Slide Number Placeholder 11">
            <a:extLst>
              <a:ext uri="{FF2B5EF4-FFF2-40B4-BE49-F238E27FC236}">
                <a16:creationId xmlns:a16="http://schemas.microsoft.com/office/drawing/2014/main" id="{780DC678-36F0-0248-AF72-1219A2EE2A2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EAB76D-489F-BC47-AE8A-9A4958F60173}" type="slidenum">
              <a:rPr kumimoji="0" lang="en-CH" sz="1400" b="0" i="0" u="none" strike="noStrike" kern="1200" cap="none" spc="0" normalizeH="0" baseline="0" noProof="0" smtClean="0">
                <a:ln>
                  <a:noFill/>
                </a:ln>
                <a:solidFill>
                  <a:prstClr val="white">
                    <a:lumMod val="65000"/>
                  </a:prstClr>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CH" sz="1400" b="0" i="0" u="none" strike="noStrike" kern="1200" cap="none" spc="0" normalizeH="0" baseline="0" noProof="0">
              <a:ln>
                <a:noFill/>
              </a:ln>
              <a:solidFill>
                <a:prstClr val="white">
                  <a:lumMod val="65000"/>
                </a:prstClr>
              </a:solidFill>
              <a:effectLst/>
              <a:uLnTx/>
              <a:uFillTx/>
              <a:latin typeface="Corbel" panose="020B0503020204020204" pitchFamily="34" charset="0"/>
              <a:ea typeface="+mn-ea"/>
              <a:cs typeface="+mn-cs"/>
            </a:endParaRPr>
          </a:p>
        </p:txBody>
      </p:sp>
      <p:sp>
        <p:nvSpPr>
          <p:cNvPr id="4" name="Content Placeholder 2">
            <a:extLst>
              <a:ext uri="{FF2B5EF4-FFF2-40B4-BE49-F238E27FC236}">
                <a16:creationId xmlns:a16="http://schemas.microsoft.com/office/drawing/2014/main" id="{B1F65430-83FC-3DC0-4F01-3CD7A5E698F8}"/>
              </a:ext>
            </a:extLst>
          </p:cNvPr>
          <p:cNvSpPr txBox="1">
            <a:spLocks/>
          </p:cNvSpPr>
          <p:nvPr/>
        </p:nvSpPr>
        <p:spPr>
          <a:xfrm>
            <a:off x="79025" y="822959"/>
            <a:ext cx="8746924" cy="5291593"/>
          </a:xfrm>
          <a:prstGeom prst="rect">
            <a:avLst/>
          </a:prstGeom>
        </p:spPr>
        <p:txBody>
          <a:bodyPr anchor="ctr" anchorCtr="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srgbClr val="D5712F"/>
                </a:solidFill>
                <a:effectLst/>
                <a:uLnTx/>
                <a:uFillTx/>
                <a:latin typeface="Corbel" panose="020B0503020204020204" pitchFamily="34" charset="0"/>
                <a:ea typeface="+mn-ea"/>
                <a:cs typeface="+mn-cs"/>
              </a:rPr>
              <a:t>7 real-world workloads (not well supported by prior work)</a:t>
            </a:r>
          </a:p>
          <a:p>
            <a:pPr marL="685800" marR="0" lvl="1"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D6712F"/>
                </a:solidFill>
                <a:effectLst/>
                <a:uLnTx/>
                <a:uFillTx/>
                <a:latin typeface="Corbel" panose="020B0503020204020204" pitchFamily="34" charset="0"/>
                <a:ea typeface="+mn-ea"/>
                <a:cs typeface="+mn-cs"/>
              </a:rPr>
              <a:t>CRC-8/16/32</a:t>
            </a:r>
          </a:p>
          <a:p>
            <a:pPr marL="685800" marR="0" lvl="1"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D6712F"/>
                </a:solidFill>
                <a:effectLst/>
                <a:uLnTx/>
                <a:uFillTx/>
                <a:latin typeface="Corbel" panose="020B0503020204020204" pitchFamily="34" charset="0"/>
                <a:ea typeface="+mn-ea"/>
                <a:cs typeface="+mn-cs"/>
              </a:rPr>
              <a:t>Salsa20 </a:t>
            </a:r>
          </a:p>
          <a:p>
            <a:pPr marL="685800" marR="0" lvl="1"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D6712F"/>
                </a:solidFill>
                <a:effectLst/>
                <a:uLnTx/>
                <a:uFillTx/>
                <a:latin typeface="Corbel" panose="020B0503020204020204" pitchFamily="34" charset="0"/>
                <a:ea typeface="+mn-ea"/>
                <a:cs typeface="+mn-cs"/>
              </a:rPr>
              <a:t>VMPC </a:t>
            </a:r>
          </a:p>
          <a:p>
            <a:pPr marL="685800" marR="0" lvl="1"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D6712F"/>
                </a:solidFill>
                <a:effectLst/>
                <a:uLnTx/>
                <a:uFillTx/>
                <a:latin typeface="Corbel" panose="020B0503020204020204" pitchFamily="34" charset="0"/>
                <a:ea typeface="+mn-ea"/>
                <a:cs typeface="+mn-cs"/>
              </a:rPr>
              <a:t>Image Binarization</a:t>
            </a:r>
          </a:p>
          <a:p>
            <a:pPr marL="685800" marR="0" lvl="1"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D6712F"/>
                </a:solidFill>
                <a:effectLst/>
                <a:uLnTx/>
                <a:uFillTx/>
                <a:latin typeface="Corbel" panose="020B0503020204020204" pitchFamily="34" charset="0"/>
                <a:ea typeface="+mn-ea"/>
                <a:cs typeface="+mn-cs"/>
              </a:rPr>
              <a:t>Color Grading</a:t>
            </a:r>
          </a:p>
          <a:p>
            <a:pPr marL="457200" marR="0" lvl="1"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US" sz="2400" b="1" i="0" u="none" strike="noStrike" kern="1200" cap="none" spc="0" normalizeH="0" baseline="0" noProof="0">
              <a:ln>
                <a:noFill/>
              </a:ln>
              <a:solidFill>
                <a:srgbClr val="D5712F"/>
              </a:solidFill>
              <a:effectLst/>
              <a:uLnTx/>
              <a:uFillTx/>
              <a:latin typeface="Corbel" panose="020B0503020204020204" pitchFamily="34" charset="0"/>
              <a:ea typeface="+mn-ea"/>
              <a:cs typeface="+mn-cs"/>
            </a:endParaRPr>
          </a:p>
          <a:p>
            <a:pPr marL="228600" marR="0" lvl="0" indent="-228600" algn="l" defTabSz="914400" rtl="0" eaLnBrk="1" fontAlgn="auto" latinLnBrk="0" hangingPunct="1">
              <a:lnSpc>
                <a:spcPct val="140000"/>
              </a:lnSpc>
              <a:spcBef>
                <a:spcPts val="60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srgbClr val="4472C4"/>
                </a:solidFill>
                <a:effectLst/>
                <a:uLnTx/>
                <a:uFillTx/>
                <a:latin typeface="Corbel" panose="020B0503020204020204" pitchFamily="34" charset="0"/>
                <a:ea typeface="+mn-ea"/>
                <a:cs typeface="+mn-cs"/>
              </a:rPr>
              <a:t>4 synthetic workloads (supported by prior work)</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4472C4"/>
                </a:solidFill>
                <a:effectLst/>
                <a:uLnTx/>
                <a:uFillTx/>
                <a:latin typeface="Corbel" panose="020B0503020204020204" pitchFamily="34" charset="0"/>
                <a:ea typeface="+mn-ea"/>
                <a:cs typeface="+mn-cs"/>
              </a:rPr>
              <a:t>Vector Addition</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4472C4"/>
                </a:solidFill>
                <a:effectLst/>
                <a:uLnTx/>
                <a:uFillTx/>
                <a:latin typeface="Corbel" panose="020B0503020204020204" pitchFamily="34" charset="0"/>
                <a:ea typeface="+mn-ea"/>
                <a:cs typeface="+mn-cs"/>
              </a:rPr>
              <a:t>Vector Point-Wise Multiplication</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4472C4"/>
                </a:solidFill>
                <a:effectLst/>
                <a:uLnTx/>
                <a:uFillTx/>
                <a:latin typeface="Corbel" panose="020B0503020204020204" pitchFamily="34" charset="0"/>
                <a:ea typeface="+mn-ea"/>
                <a:cs typeface="+mn-cs"/>
              </a:rPr>
              <a:t>Row-Level Bitwise Logic Operations</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4472C4"/>
                </a:solidFill>
                <a:effectLst/>
                <a:uLnTx/>
                <a:uFillTx/>
                <a:latin typeface="Corbel" panose="020B0503020204020204" pitchFamily="34" charset="0"/>
                <a:ea typeface="+mn-ea"/>
                <a:cs typeface="+mn-cs"/>
              </a:rPr>
              <a:t>Bit Counting</a:t>
            </a:r>
          </a:p>
        </p:txBody>
      </p:sp>
    </p:spTree>
    <p:extLst>
      <p:ext uri="{BB962C8B-B14F-4D97-AF65-F5344CB8AC3E}">
        <p14:creationId xmlns:p14="http://schemas.microsoft.com/office/powerpoint/2010/main" val="3282630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fade">
                                      <p:cBhvr>
                                        <p:cTn id="33" dur="500"/>
                                        <p:tgtEl>
                                          <p:spTgt spid="4">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animEffect transition="in" filter="fade">
                                      <p:cBhvr>
                                        <p:cTn id="36" dur="500"/>
                                        <p:tgtEl>
                                          <p:spTgt spid="4">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animEffect transition="in" filter="fade">
                                      <p:cBhvr>
                                        <p:cTn id="39"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1CE2513-C6AF-DFA6-088D-1553C3D48C59}"/>
              </a:ext>
            </a:extLst>
          </p:cNvPr>
          <p:cNvSpPr txBox="1">
            <a:spLocks/>
          </p:cNvSpPr>
          <p:nvPr/>
        </p:nvSpPr>
        <p:spPr>
          <a:xfrm>
            <a:off x="75991" y="682423"/>
            <a:ext cx="8987622" cy="5318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mn-cs"/>
              </a:rPr>
              <a:t>Average speedup across 7 real-world workloads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
        <p:nvSpPr>
          <p:cNvPr id="3" name="Title 1">
            <a:extLst>
              <a:ext uri="{FF2B5EF4-FFF2-40B4-BE49-F238E27FC236}">
                <a16:creationId xmlns:a16="http://schemas.microsoft.com/office/drawing/2014/main" id="{377A6340-72DA-3AD5-566B-1A5160C89E46}"/>
              </a:ext>
            </a:extLst>
          </p:cNvPr>
          <p:cNvSpPr txBox="1">
            <a:spLocks/>
          </p:cNvSpPr>
          <p:nvPr/>
        </p:nvSpPr>
        <p:spPr>
          <a:xfrm>
            <a:off x="75991" y="51284"/>
            <a:ext cx="8987622" cy="7401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orbel" panose="020B0503020204020204" pitchFamily="34" charset="0"/>
                <a:ea typeface="+mj-ea"/>
                <a:cs typeface="+mj-cs"/>
              </a:rPr>
              <a:t>Performance</a:t>
            </a:r>
          </a:p>
        </p:txBody>
      </p:sp>
      <p:sp>
        <p:nvSpPr>
          <p:cNvPr id="9" name="Slide Number Placeholder 8">
            <a:extLst>
              <a:ext uri="{FF2B5EF4-FFF2-40B4-BE49-F238E27FC236}">
                <a16:creationId xmlns:a16="http://schemas.microsoft.com/office/drawing/2014/main" id="{808AE19F-A365-BF04-181F-67BF234262B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EAB76D-489F-BC47-AE8A-9A4958F60173}" type="slidenum">
              <a:rPr kumimoji="0" lang="en-CH" sz="1400" b="0" i="0" u="none" strike="noStrike" kern="1200" cap="none" spc="0" normalizeH="0" baseline="0" noProof="0" smtClean="0">
                <a:ln>
                  <a:noFill/>
                </a:ln>
                <a:solidFill>
                  <a:prstClr val="white">
                    <a:lumMod val="65000"/>
                  </a:prstClr>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CH" sz="1400" b="0" i="0" u="none" strike="noStrike" kern="1200" cap="none" spc="0" normalizeH="0" baseline="0" noProof="0">
              <a:ln>
                <a:noFill/>
              </a:ln>
              <a:solidFill>
                <a:prstClr val="white">
                  <a:lumMod val="65000"/>
                </a:prstClr>
              </a:solidFill>
              <a:effectLst/>
              <a:uLnTx/>
              <a:uFillTx/>
              <a:latin typeface="Corbel" panose="020B0503020204020204" pitchFamily="34" charset="0"/>
              <a:ea typeface="+mn-ea"/>
              <a:cs typeface="+mn-cs"/>
            </a:endParaRPr>
          </a:p>
        </p:txBody>
      </p:sp>
      <p:graphicFrame>
        <p:nvGraphicFramePr>
          <p:cNvPr id="2" name="Content Placeholder 1">
            <a:extLst>
              <a:ext uri="{FF2B5EF4-FFF2-40B4-BE49-F238E27FC236}">
                <a16:creationId xmlns:a16="http://schemas.microsoft.com/office/drawing/2014/main" id="{4510F1CC-18FA-15C7-B7AB-578546C351A7}"/>
              </a:ext>
            </a:extLst>
          </p:cNvPr>
          <p:cNvGraphicFramePr>
            <a:graphicFrameLocks noGrp="1"/>
          </p:cNvGraphicFramePr>
          <p:nvPr>
            <p:ph idx="4294967295"/>
          </p:nvPr>
        </p:nvGraphicFramePr>
        <p:xfrm>
          <a:off x="402336" y="993618"/>
          <a:ext cx="8339328" cy="4354561"/>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3EE00FD4-8E98-3D44-F3FF-AEB4834C0147}"/>
              </a:ext>
            </a:extLst>
          </p:cNvPr>
          <p:cNvSpPr/>
          <p:nvPr/>
        </p:nvSpPr>
        <p:spPr>
          <a:xfrm>
            <a:off x="225239" y="5396422"/>
            <a:ext cx="8693523" cy="920520"/>
          </a:xfrm>
          <a:prstGeom prst="rect">
            <a:avLst/>
          </a:prstGeom>
          <a:solidFill>
            <a:schemeClr val="accent4">
              <a:lumMod val="20000"/>
              <a:lumOff val="80000"/>
            </a:schemeClr>
          </a:solidFill>
          <a:ln w="76200">
            <a:solidFill>
              <a:schemeClr val="accent1"/>
            </a:solidFill>
          </a:ln>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orbel" panose="020B0503020204020204" pitchFamily="34" charset="0"/>
                <a:ea typeface="+mn-ea"/>
                <a:cs typeface="+mn-cs"/>
              </a:rPr>
              <a:t>pLUTo </a:t>
            </a:r>
            <a:r>
              <a:rPr kumimoji="0" lang="en-US" sz="2400" b="1" i="1" u="none" strike="noStrike" kern="1200" cap="none" spc="0" normalizeH="0" baseline="0" noProof="0">
                <a:ln>
                  <a:noFill/>
                </a:ln>
                <a:solidFill>
                  <a:srgbClr val="4472C4"/>
                </a:solidFill>
                <a:effectLst/>
                <a:uLnTx/>
                <a:uFillTx/>
                <a:latin typeface="Corbel" panose="020B0503020204020204" pitchFamily="34" charset="0"/>
                <a:ea typeface="+mn-ea"/>
                <a:cs typeface="+mn-cs"/>
              </a:rPr>
              <a:t>significantly</a:t>
            </a:r>
            <a:r>
              <a:rPr kumimoji="0" lang="en-US" sz="2400" b="1" i="0" u="none" strike="noStrike" kern="1200" cap="none" spc="0" normalizeH="0" baseline="0" noProof="0">
                <a:ln>
                  <a:noFill/>
                </a:ln>
                <a:solidFill>
                  <a:srgbClr val="4472C4"/>
                </a:solidFill>
                <a:effectLst/>
                <a:uLnTx/>
                <a:uFillTx/>
                <a:latin typeface="Corbel" panose="020B0503020204020204" pitchFamily="34" charset="0"/>
                <a:ea typeface="+mn-ea"/>
                <a:cs typeface="+mn-cs"/>
              </a:rPr>
              <a:t> </a:t>
            </a:r>
            <a:r>
              <a:rPr kumimoji="0" lang="en-US" sz="2400" b="1" i="1" u="none" strike="noStrike" kern="1200" cap="none" spc="0" normalizeH="0" baseline="0" noProof="0">
                <a:ln>
                  <a:noFill/>
                </a:ln>
                <a:solidFill>
                  <a:srgbClr val="4472C4"/>
                </a:solidFill>
                <a:effectLst/>
                <a:uLnTx/>
                <a:uFillTx/>
                <a:latin typeface="Corbel" panose="020B0503020204020204" pitchFamily="34" charset="0"/>
                <a:ea typeface="+mn-ea"/>
                <a:cs typeface="+mn-cs"/>
              </a:rPr>
              <a:t>outperforms</a:t>
            </a:r>
            <a:r>
              <a:rPr kumimoji="0" lang="en-US" sz="2400" b="1" i="0" u="none" strike="noStrike" kern="1200" cap="none" spc="0" normalizeH="0" baseline="0" noProof="0">
                <a:ln>
                  <a:noFill/>
                </a:ln>
                <a:solidFill>
                  <a:srgbClr val="4472C4"/>
                </a:solidFill>
                <a:effectLst/>
                <a:uLnTx/>
                <a:uFillTx/>
                <a:latin typeface="Corbel" panose="020B0503020204020204" pitchFamily="34" charset="0"/>
                <a:ea typeface="+mn-ea"/>
                <a:cs typeface="+mn-cs"/>
              </a:rPr>
              <a:t> </a:t>
            </a:r>
            <a:r>
              <a:rPr kumimoji="0" lang="en-US" sz="2400" b="1" i="0" u="none" strike="noStrike" kern="1200" cap="none" spc="0" normalizeH="0" baseline="0" noProof="0">
                <a:ln>
                  <a:noFill/>
                </a:ln>
                <a:solidFill>
                  <a:prstClr val="black"/>
                </a:solidFill>
                <a:effectLst/>
                <a:uLnTx/>
                <a:uFillTx/>
                <a:latin typeface="Corbel" panose="020B0503020204020204" pitchFamily="34" charset="0"/>
                <a:ea typeface="+mn-ea"/>
                <a:cs typeface="+mn-cs"/>
              </a:rPr>
              <a:t>CPU, GPU and </a:t>
            </a:r>
            <a:r>
              <a:rPr kumimoji="0" lang="en-US" sz="2400" b="1" i="0" u="none" strike="noStrike" kern="1200" cap="none" spc="0" normalizeH="0" baseline="0" noProof="0" err="1">
                <a:ln>
                  <a:noFill/>
                </a:ln>
                <a:solidFill>
                  <a:prstClr val="black"/>
                </a:solidFill>
                <a:effectLst/>
                <a:uLnTx/>
                <a:uFillTx/>
                <a:latin typeface="Corbel" panose="020B0503020204020204" pitchFamily="34" charset="0"/>
                <a:ea typeface="+mn-ea"/>
                <a:cs typeface="+mn-cs"/>
              </a:rPr>
              <a:t>PnM</a:t>
            </a:r>
            <a:r>
              <a:rPr kumimoji="0" lang="en-US" sz="2400" b="1" i="0" u="none" strike="noStrike" kern="1200" cap="none" spc="0" normalizeH="0" baseline="0" noProof="0">
                <a:ln>
                  <a:noFill/>
                </a:ln>
                <a:solidFill>
                  <a:prstClr val="black"/>
                </a:solidFill>
                <a:effectLst/>
                <a:uLnTx/>
                <a:uFillTx/>
                <a:latin typeface="Corbel" panose="020B0503020204020204" pitchFamily="34" charset="0"/>
                <a:ea typeface="+mn-ea"/>
                <a:cs typeface="+mn-cs"/>
              </a:rPr>
              <a:t> baselines</a:t>
            </a:r>
            <a:endParaRPr kumimoji="0" lang="en-US" sz="2400" b="0" i="0" u="none" strike="noStrike" kern="1200" cap="none" spc="0" normalizeH="0" baseline="0" noProof="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10563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fade">
                                      <p:cBhvr>
                                        <p:cTn id="7" dur="500"/>
                                        <p:tgtEl>
                                          <p:spTgt spid="2">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chart seriesIdx="0" categoryIdx="0" bldStep="ptInSeries"/>
                                            </p:graphicEl>
                                          </p:spTgt>
                                        </p:tgtEl>
                                        <p:attrNameLst>
                                          <p:attrName>style.visibility</p:attrName>
                                        </p:attrNameLst>
                                      </p:cBhvr>
                                      <p:to>
                                        <p:strVal val="visible"/>
                                      </p:to>
                                    </p:set>
                                    <p:animEffect transition="in" filter="fade">
                                      <p:cBhvr>
                                        <p:cTn id="12" dur="500"/>
                                        <p:tgtEl>
                                          <p:spTgt spid="2">
                                            <p:graphicEl>
                                              <a:chart seriesIdx="0" categoryIdx="0" bldStep="ptInSeries"/>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chart seriesIdx="0" categoryIdx="1" bldStep="ptInSeries"/>
                                            </p:graphicEl>
                                          </p:spTgt>
                                        </p:tgtEl>
                                        <p:attrNameLst>
                                          <p:attrName>style.visibility</p:attrName>
                                        </p:attrNameLst>
                                      </p:cBhvr>
                                      <p:to>
                                        <p:strVal val="visible"/>
                                      </p:to>
                                    </p:set>
                                    <p:animEffect transition="in" filter="fade">
                                      <p:cBhvr>
                                        <p:cTn id="15" dur="500"/>
                                        <p:tgtEl>
                                          <p:spTgt spid="2">
                                            <p:graphicEl>
                                              <a:chart seriesIdx="0" categoryIdx="1" bldStep="ptInSeries"/>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chart seriesIdx="0" categoryIdx="2" bldStep="ptInSeries"/>
                                            </p:graphicEl>
                                          </p:spTgt>
                                        </p:tgtEl>
                                        <p:attrNameLst>
                                          <p:attrName>style.visibility</p:attrName>
                                        </p:attrNameLst>
                                      </p:cBhvr>
                                      <p:to>
                                        <p:strVal val="visible"/>
                                      </p:to>
                                    </p:set>
                                    <p:animEffect transition="in" filter="fade">
                                      <p:cBhvr>
                                        <p:cTn id="18" dur="500"/>
                                        <p:tgtEl>
                                          <p:spTgt spid="2">
                                            <p:graphicEl>
                                              <a:chart seriesIdx="0" categoryIdx="2" bldStep="ptInSeries"/>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graphicEl>
                                              <a:chart seriesIdx="1" categoryIdx="0" bldStep="ptInSeries"/>
                                            </p:graphicEl>
                                          </p:spTgt>
                                        </p:tgtEl>
                                        <p:attrNameLst>
                                          <p:attrName>style.visibility</p:attrName>
                                        </p:attrNameLst>
                                      </p:cBhvr>
                                      <p:to>
                                        <p:strVal val="visible"/>
                                      </p:to>
                                    </p:set>
                                    <p:animEffect transition="in" filter="fade">
                                      <p:cBhvr>
                                        <p:cTn id="23" dur="500"/>
                                        <p:tgtEl>
                                          <p:spTgt spid="2">
                                            <p:graphicEl>
                                              <a:chart seriesIdx="1" categoryIdx="0" bldStep="ptInSeries"/>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graphicEl>
                                              <a:chart seriesIdx="1" categoryIdx="1" bldStep="ptInSeries"/>
                                            </p:graphicEl>
                                          </p:spTgt>
                                        </p:tgtEl>
                                        <p:attrNameLst>
                                          <p:attrName>style.visibility</p:attrName>
                                        </p:attrNameLst>
                                      </p:cBhvr>
                                      <p:to>
                                        <p:strVal val="visible"/>
                                      </p:to>
                                    </p:set>
                                    <p:animEffect transition="in" filter="fade">
                                      <p:cBhvr>
                                        <p:cTn id="26" dur="500"/>
                                        <p:tgtEl>
                                          <p:spTgt spid="2">
                                            <p:graphicEl>
                                              <a:chart seriesIdx="1" categoryIdx="1" bldStep="ptInSeries"/>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graphicEl>
                                              <a:chart seriesIdx="1" categoryIdx="2" bldStep="ptInSeries"/>
                                            </p:graphicEl>
                                          </p:spTgt>
                                        </p:tgtEl>
                                        <p:attrNameLst>
                                          <p:attrName>style.visibility</p:attrName>
                                        </p:attrNameLst>
                                      </p:cBhvr>
                                      <p:to>
                                        <p:strVal val="visible"/>
                                      </p:to>
                                    </p:set>
                                    <p:animEffect transition="in" filter="fade">
                                      <p:cBhvr>
                                        <p:cTn id="29" dur="500"/>
                                        <p:tgtEl>
                                          <p:spTgt spid="2">
                                            <p:graphicEl>
                                              <a:chart seriesIdx="1" categoryIdx="2" bldStep="ptInSeries"/>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graphicEl>
                                              <a:chart seriesIdx="2" categoryIdx="0" bldStep="ptInSeries"/>
                                            </p:graphicEl>
                                          </p:spTgt>
                                        </p:tgtEl>
                                        <p:attrNameLst>
                                          <p:attrName>style.visibility</p:attrName>
                                        </p:attrNameLst>
                                      </p:cBhvr>
                                      <p:to>
                                        <p:strVal val="visible"/>
                                      </p:to>
                                    </p:set>
                                    <p:animEffect transition="in" filter="fade">
                                      <p:cBhvr>
                                        <p:cTn id="34" dur="500"/>
                                        <p:tgtEl>
                                          <p:spTgt spid="2">
                                            <p:graphicEl>
                                              <a:chart seriesIdx="2" categoryIdx="0" bldStep="ptInSeries"/>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graphicEl>
                                              <a:chart seriesIdx="2" categoryIdx="1" bldStep="ptInSeries"/>
                                            </p:graphicEl>
                                          </p:spTgt>
                                        </p:tgtEl>
                                        <p:attrNameLst>
                                          <p:attrName>style.visibility</p:attrName>
                                        </p:attrNameLst>
                                      </p:cBhvr>
                                      <p:to>
                                        <p:strVal val="visible"/>
                                      </p:to>
                                    </p:set>
                                    <p:animEffect transition="in" filter="fade">
                                      <p:cBhvr>
                                        <p:cTn id="37" dur="500"/>
                                        <p:tgtEl>
                                          <p:spTgt spid="2">
                                            <p:graphicEl>
                                              <a:chart seriesIdx="2" categoryIdx="1" bldStep="ptInSeries"/>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graphicEl>
                                              <a:chart seriesIdx="2" categoryIdx="2" bldStep="ptInSeries"/>
                                            </p:graphicEl>
                                          </p:spTgt>
                                        </p:tgtEl>
                                        <p:attrNameLst>
                                          <p:attrName>style.visibility</p:attrName>
                                        </p:attrNameLst>
                                      </p:cBhvr>
                                      <p:to>
                                        <p:strVal val="visible"/>
                                      </p:to>
                                    </p:set>
                                    <p:animEffect transition="in" filter="fade">
                                      <p:cBhvr>
                                        <p:cTn id="40" dur="500"/>
                                        <p:tgtEl>
                                          <p:spTgt spid="2">
                                            <p:graphicEl>
                                              <a:chart seriesIdx="2" categoryIdx="2" bldStep="ptInSeries"/>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Chart bld="seriesEl"/>
        </p:bldSub>
      </p:bldGraphic>
      <p:bldP spid="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ACC3A2B-FBAF-F33D-FE3E-D62A837A45D3}"/>
              </a:ext>
            </a:extLst>
          </p:cNvPr>
          <p:cNvSpPr txBox="1">
            <a:spLocks/>
          </p:cNvSpPr>
          <p:nvPr/>
        </p:nvSpPr>
        <p:spPr>
          <a:xfrm>
            <a:off x="75991" y="682423"/>
            <a:ext cx="8987622" cy="5318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rbel" panose="020B05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solidFill>
                <a:effectLst/>
                <a:uLnTx/>
                <a:uFillTx/>
                <a:latin typeface="Corbel" panose="020B0503020204020204" pitchFamily="34" charset="0"/>
                <a:ea typeface="+mn-ea"/>
                <a:cs typeface="+mn-cs"/>
              </a:rPr>
              <a:t>Average energy consumption across 7 real-world workloads</a:t>
            </a:r>
          </a:p>
        </p:txBody>
      </p:sp>
      <p:sp>
        <p:nvSpPr>
          <p:cNvPr id="8" name="Title 1">
            <a:extLst>
              <a:ext uri="{FF2B5EF4-FFF2-40B4-BE49-F238E27FC236}">
                <a16:creationId xmlns:a16="http://schemas.microsoft.com/office/drawing/2014/main" id="{DC666627-26A9-62DE-09FD-43A97662D062}"/>
              </a:ext>
            </a:extLst>
          </p:cNvPr>
          <p:cNvSpPr txBox="1">
            <a:spLocks/>
          </p:cNvSpPr>
          <p:nvPr/>
        </p:nvSpPr>
        <p:spPr>
          <a:xfrm>
            <a:off x="75991" y="51284"/>
            <a:ext cx="8987622" cy="7401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prstClr val="black"/>
                </a:solidFill>
                <a:effectLst/>
                <a:uLnTx/>
                <a:uFillTx/>
                <a:latin typeface="Corbel" panose="020B0503020204020204" pitchFamily="34" charset="0"/>
                <a:ea typeface="+mj-ea"/>
                <a:cs typeface="+mj-cs"/>
              </a:rPr>
              <a:t>Energy Consumption</a:t>
            </a:r>
          </a:p>
        </p:txBody>
      </p:sp>
      <p:sp>
        <p:nvSpPr>
          <p:cNvPr id="3" name="Slide Number Placeholder 2">
            <a:extLst>
              <a:ext uri="{FF2B5EF4-FFF2-40B4-BE49-F238E27FC236}">
                <a16:creationId xmlns:a16="http://schemas.microsoft.com/office/drawing/2014/main" id="{9205F64A-6D08-507F-6676-85C41DBE945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EAB76D-489F-BC47-AE8A-9A4958F60173}" type="slidenum">
              <a:rPr kumimoji="0" lang="en-CH" sz="1400" b="0" i="0" u="none" strike="noStrike" kern="1200" cap="none" spc="0" normalizeH="0" baseline="0" noProof="0" smtClean="0">
                <a:ln>
                  <a:noFill/>
                </a:ln>
                <a:solidFill>
                  <a:prstClr val="white">
                    <a:lumMod val="65000"/>
                  </a:prstClr>
                </a:solidFill>
                <a:effectLst/>
                <a:uLnTx/>
                <a:uFillTx/>
                <a:latin typeface="Corbel" panose="020B05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CH" sz="1400" b="0" i="0" u="none" strike="noStrike" kern="1200" cap="none" spc="0" normalizeH="0" baseline="0" noProof="0">
              <a:ln>
                <a:noFill/>
              </a:ln>
              <a:solidFill>
                <a:prstClr val="white">
                  <a:lumMod val="65000"/>
                </a:prstClr>
              </a:solidFill>
              <a:effectLst/>
              <a:uLnTx/>
              <a:uFillTx/>
              <a:latin typeface="Corbel" panose="020B0503020204020204" pitchFamily="34" charset="0"/>
              <a:ea typeface="+mn-ea"/>
              <a:cs typeface="+mn-cs"/>
            </a:endParaRPr>
          </a:p>
        </p:txBody>
      </p:sp>
      <p:graphicFrame>
        <p:nvGraphicFramePr>
          <p:cNvPr id="4" name="Content Placeholder 3">
            <a:extLst>
              <a:ext uri="{FF2B5EF4-FFF2-40B4-BE49-F238E27FC236}">
                <a16:creationId xmlns:a16="http://schemas.microsoft.com/office/drawing/2014/main" id="{792CB97D-E646-814C-8313-97F2A9D5DC32}"/>
              </a:ext>
            </a:extLst>
          </p:cNvPr>
          <p:cNvGraphicFramePr>
            <a:graphicFrameLocks noGrp="1"/>
          </p:cNvGraphicFramePr>
          <p:nvPr>
            <p:ph idx="4294967295"/>
          </p:nvPr>
        </p:nvGraphicFramePr>
        <p:xfrm>
          <a:off x="734034" y="1297630"/>
          <a:ext cx="7886700" cy="4034128"/>
        </p:xfrm>
        <a:graphic>
          <a:graphicData uri="http://schemas.openxmlformats.org/drawingml/2006/chart">
            <c:chart xmlns:c="http://schemas.openxmlformats.org/drawingml/2006/chart" xmlns:r="http://schemas.openxmlformats.org/officeDocument/2006/relationships" r:id="rId3"/>
          </a:graphicData>
        </a:graphic>
      </p:graphicFrame>
      <p:sp>
        <p:nvSpPr>
          <p:cNvPr id="19" name="Rectangle 18">
            <a:extLst>
              <a:ext uri="{FF2B5EF4-FFF2-40B4-BE49-F238E27FC236}">
                <a16:creationId xmlns:a16="http://schemas.microsoft.com/office/drawing/2014/main" id="{A1551302-D185-7ED5-2A3A-A8BF28F5E601}"/>
              </a:ext>
            </a:extLst>
          </p:cNvPr>
          <p:cNvSpPr/>
          <p:nvPr/>
        </p:nvSpPr>
        <p:spPr>
          <a:xfrm>
            <a:off x="225239" y="5396422"/>
            <a:ext cx="8693523" cy="920520"/>
          </a:xfrm>
          <a:prstGeom prst="rect">
            <a:avLst/>
          </a:prstGeom>
          <a:solidFill>
            <a:schemeClr val="accent4">
              <a:lumMod val="20000"/>
              <a:lumOff val="80000"/>
            </a:schemeClr>
          </a:solidFill>
          <a:ln w="76200">
            <a:solidFill>
              <a:schemeClr val="accent1"/>
            </a:solidFill>
          </a:ln>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orbel" panose="020B0503020204020204" pitchFamily="34" charset="0"/>
                <a:ea typeface="+mn-ea"/>
                <a:cs typeface="+mn-cs"/>
              </a:rPr>
              <a:t>pLUTo </a:t>
            </a:r>
            <a:r>
              <a:rPr kumimoji="0" lang="en-US" sz="2400" b="1" i="1" u="none" strike="noStrike" kern="1200" cap="none" spc="0" normalizeH="0" baseline="0" noProof="0">
                <a:ln>
                  <a:noFill/>
                </a:ln>
                <a:solidFill>
                  <a:srgbClr val="4472C4"/>
                </a:solidFill>
                <a:effectLst/>
                <a:uLnTx/>
                <a:uFillTx/>
                <a:latin typeface="Corbel" panose="020B0503020204020204" pitchFamily="34" charset="0"/>
                <a:ea typeface="+mn-ea"/>
                <a:cs typeface="+mn-cs"/>
              </a:rPr>
              <a:t>significantly reduces energy consumption</a:t>
            </a:r>
            <a:r>
              <a:rPr kumimoji="0" lang="en-US" sz="2400" b="1" i="0" u="none" strike="noStrike" kern="1200" cap="none" spc="0" normalizeH="0" baseline="0" noProof="0">
                <a:ln>
                  <a:noFill/>
                </a:ln>
                <a:solidFill>
                  <a:srgbClr val="4472C4"/>
                </a:solidFill>
                <a:effectLst/>
                <a:uLnTx/>
                <a:uFillTx/>
                <a:latin typeface="Corbel" panose="020B0503020204020204" pitchFamily="34" charset="0"/>
                <a:ea typeface="+mn-ea"/>
                <a:cs typeface="+mn-cs"/>
              </a:rPr>
              <a:t> </a:t>
            </a:r>
            <a:r>
              <a:rPr kumimoji="0" lang="en-US" sz="2400" b="1" i="0" u="none" strike="noStrike" kern="1200" cap="none" spc="0" normalizeH="0" baseline="0" noProof="0">
                <a:ln>
                  <a:noFill/>
                </a:ln>
                <a:solidFill>
                  <a:prstClr val="black"/>
                </a:solidFill>
                <a:effectLst/>
                <a:uLnTx/>
                <a:uFillTx/>
                <a:latin typeface="Corbel" panose="020B0503020204020204" pitchFamily="34" charset="0"/>
                <a:ea typeface="+mn-ea"/>
                <a:cs typeface="+mn-cs"/>
              </a:rPr>
              <a:t>compared to processor-centric architectures for various workloads</a:t>
            </a:r>
            <a:endParaRPr kumimoji="0" lang="en-US" sz="2400" b="1" i="0" u="none" strike="noStrike" kern="1200" cap="none" spc="0" normalizeH="0" baseline="0" noProof="0">
              <a:ln>
                <a:noFill/>
              </a:ln>
              <a:solidFill>
                <a:srgbClr val="FF0000"/>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243771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fade">
                                      <p:cBhvr>
                                        <p:cTn id="7" dur="500"/>
                                        <p:tgtEl>
                                          <p:spTgt spid="4">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chart seriesIdx="0" categoryIdx="0" bldStep="ptInSeries"/>
                                            </p:graphicEl>
                                          </p:spTgt>
                                        </p:tgtEl>
                                        <p:attrNameLst>
                                          <p:attrName>style.visibility</p:attrName>
                                        </p:attrNameLst>
                                      </p:cBhvr>
                                      <p:to>
                                        <p:strVal val="visible"/>
                                      </p:to>
                                    </p:set>
                                    <p:animEffect transition="in" filter="fade">
                                      <p:cBhvr>
                                        <p:cTn id="12" dur="500"/>
                                        <p:tgtEl>
                                          <p:spTgt spid="4">
                                            <p:graphicEl>
                                              <a:chart seriesIdx="0" categoryIdx="0" bldStep="ptInSeries"/>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chart seriesIdx="0" categoryIdx="1" bldStep="ptInSeries"/>
                                            </p:graphicEl>
                                          </p:spTgt>
                                        </p:tgtEl>
                                        <p:attrNameLst>
                                          <p:attrName>style.visibility</p:attrName>
                                        </p:attrNameLst>
                                      </p:cBhvr>
                                      <p:to>
                                        <p:strVal val="visible"/>
                                      </p:to>
                                    </p:set>
                                    <p:animEffect transition="in" filter="fade">
                                      <p:cBhvr>
                                        <p:cTn id="15" dur="500"/>
                                        <p:tgtEl>
                                          <p:spTgt spid="4">
                                            <p:graphicEl>
                                              <a:chart seriesIdx="0" categoryIdx="1" bldStep="ptInSeries"/>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chart seriesIdx="1" categoryIdx="0" bldStep="ptInSeries"/>
                                            </p:graphicEl>
                                          </p:spTgt>
                                        </p:tgtEl>
                                        <p:attrNameLst>
                                          <p:attrName>style.visibility</p:attrName>
                                        </p:attrNameLst>
                                      </p:cBhvr>
                                      <p:to>
                                        <p:strVal val="visible"/>
                                      </p:to>
                                    </p:set>
                                    <p:animEffect transition="in" filter="fade">
                                      <p:cBhvr>
                                        <p:cTn id="20" dur="500"/>
                                        <p:tgtEl>
                                          <p:spTgt spid="4">
                                            <p:graphicEl>
                                              <a:chart seriesIdx="1" categoryIdx="0" bldStep="ptInSeries"/>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chart seriesIdx="1" categoryIdx="1" bldStep="ptInSeries"/>
                                            </p:graphicEl>
                                          </p:spTgt>
                                        </p:tgtEl>
                                        <p:attrNameLst>
                                          <p:attrName>style.visibility</p:attrName>
                                        </p:attrNameLst>
                                      </p:cBhvr>
                                      <p:to>
                                        <p:strVal val="visible"/>
                                      </p:to>
                                    </p:set>
                                    <p:animEffect transition="in" filter="fade">
                                      <p:cBhvr>
                                        <p:cTn id="23" dur="500"/>
                                        <p:tgtEl>
                                          <p:spTgt spid="4">
                                            <p:graphicEl>
                                              <a:chart seriesIdx="1" categoryIdx="1" bldStep="ptInSeries"/>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chart seriesIdx="2" categoryIdx="0" bldStep="ptInSeries"/>
                                            </p:graphicEl>
                                          </p:spTgt>
                                        </p:tgtEl>
                                        <p:attrNameLst>
                                          <p:attrName>style.visibility</p:attrName>
                                        </p:attrNameLst>
                                      </p:cBhvr>
                                      <p:to>
                                        <p:strVal val="visible"/>
                                      </p:to>
                                    </p:set>
                                    <p:animEffect transition="in" filter="fade">
                                      <p:cBhvr>
                                        <p:cTn id="28" dur="500"/>
                                        <p:tgtEl>
                                          <p:spTgt spid="4">
                                            <p:graphicEl>
                                              <a:chart seriesIdx="2" categoryIdx="0" bldStep="ptInSeries"/>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chart seriesIdx="2" categoryIdx="1" bldStep="ptInSeries"/>
                                            </p:graphicEl>
                                          </p:spTgt>
                                        </p:tgtEl>
                                        <p:attrNameLst>
                                          <p:attrName>style.visibility</p:attrName>
                                        </p:attrNameLst>
                                      </p:cBhvr>
                                      <p:to>
                                        <p:strVal val="visible"/>
                                      </p:to>
                                    </p:set>
                                    <p:animEffect transition="in" filter="fade">
                                      <p:cBhvr>
                                        <p:cTn id="31" dur="500"/>
                                        <p:tgtEl>
                                          <p:spTgt spid="4">
                                            <p:graphicEl>
                                              <a:chart seriesIdx="2" categoryIdx="1" bldStep="ptInSeries"/>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El"/>
        </p:bldSub>
      </p:bldGraphic>
      <p:bldP spid="1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F09EDA1-42E4-0E90-BF1B-003A004BDC19}"/>
              </a:ext>
            </a:extLst>
          </p:cNvPr>
          <p:cNvGrpSpPr/>
          <p:nvPr/>
        </p:nvGrpSpPr>
        <p:grpSpPr>
          <a:xfrm>
            <a:off x="169011" y="2569675"/>
            <a:ext cx="9144000" cy="848609"/>
            <a:chOff x="406767" y="3421560"/>
            <a:chExt cx="8475011" cy="856896"/>
          </a:xfrm>
        </p:grpSpPr>
        <p:sp>
          <p:nvSpPr>
            <p:cNvPr id="12" name="TextBox 11">
              <a:extLst>
                <a:ext uri="{FF2B5EF4-FFF2-40B4-BE49-F238E27FC236}">
                  <a16:creationId xmlns:a16="http://schemas.microsoft.com/office/drawing/2014/main" id="{2DC841EA-8088-156B-DE0C-EA0A0D87F882}"/>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cs typeface="Gill Sans MT"/>
                </a:rPr>
                <a:t>2</a:t>
              </a:r>
            </a:p>
          </p:txBody>
        </p:sp>
        <p:sp>
          <p:nvSpPr>
            <p:cNvPr id="13" name="TextBox 12">
              <a:extLst>
                <a:ext uri="{FF2B5EF4-FFF2-40B4-BE49-F238E27FC236}">
                  <a16:creationId xmlns:a16="http://schemas.microsoft.com/office/drawing/2014/main" id="{524D72BB-FC6A-6E2F-0234-A5CCEDC39E68}"/>
                </a:ext>
              </a:extLst>
            </p:cNvPr>
            <p:cNvSpPr txBox="1"/>
            <p:nvPr/>
          </p:nvSpPr>
          <p:spPr>
            <a:xfrm>
              <a:off x="880776" y="3501501"/>
              <a:ext cx="8001002" cy="776955"/>
            </a:xfrm>
            <a:prstGeom prst="rect">
              <a:avLst/>
            </a:prstGeom>
            <a:noFill/>
          </p:spPr>
          <p:txBody>
            <a:bodyPr wrap="square" rtlCol="0">
              <a:spAutoFit/>
            </a:bodyPr>
            <a:lstStyle/>
            <a:p>
              <a:pPr lvl="0" defTabSz="914400">
                <a:defRPr/>
              </a:pPr>
              <a:r>
                <a:rPr lang="en-US" sz="2200" b="1" dirty="0">
                  <a:solidFill>
                    <a:schemeClr val="accent5"/>
                  </a:solidFill>
                  <a:latin typeface="Avenir Next" panose="020B0503020202020204" pitchFamily="34" charset="0"/>
                  <a:cs typeface="Gill Sans MT"/>
                </a:rPr>
                <a:t>Frameworks</a:t>
              </a:r>
              <a:r>
                <a:rPr lang="en-US" sz="2200" b="1" dirty="0">
                  <a:solidFill>
                    <a:schemeClr val="tx2"/>
                  </a:solidFill>
                  <a:latin typeface="Avenir Next" panose="020B0503020202020204" pitchFamily="34" charset="0"/>
                  <a:cs typeface="Gill Sans MT"/>
                </a:rPr>
                <a:t> that can facilitate the implementation of </a:t>
              </a:r>
              <a:br>
                <a:rPr lang="en-US" sz="2200" b="1" dirty="0">
                  <a:solidFill>
                    <a:schemeClr val="tx2"/>
                  </a:solidFill>
                  <a:latin typeface="Avenir Next" panose="020B0503020202020204" pitchFamily="34" charset="0"/>
                  <a:cs typeface="Gill Sans MT"/>
                </a:rPr>
              </a:br>
              <a:r>
                <a:rPr lang="en-US" sz="2200" b="1" dirty="0">
                  <a:solidFill>
                    <a:schemeClr val="accent5"/>
                  </a:solidFill>
                  <a:latin typeface="Avenir Next" panose="020B0503020202020204" pitchFamily="34" charset="0"/>
                  <a:cs typeface="Gill Sans MT"/>
                </a:rPr>
                <a:t>complex operations and algorithms </a:t>
              </a:r>
              <a:r>
                <a:rPr lang="en-US" sz="2200" b="1" dirty="0">
                  <a:solidFill>
                    <a:schemeClr val="tx2"/>
                  </a:solidFill>
                  <a:latin typeface="Avenir Next" panose="020B0503020202020204" pitchFamily="34" charset="0"/>
                  <a:cs typeface="Gill Sans MT"/>
                </a:rPr>
                <a:t>using PIM primitives</a:t>
              </a:r>
              <a:endParaRPr kumimoji="0" lang="en-US" sz="2200" b="1" i="0" u="none" strike="noStrike" kern="1200" cap="none" spc="0" normalizeH="0" baseline="0" noProof="0" dirty="0">
                <a:ln>
                  <a:noFill/>
                </a:ln>
                <a:solidFill>
                  <a:schemeClr val="tx2"/>
                </a:solidFill>
                <a:effectLst/>
                <a:uLnTx/>
                <a:uFillTx/>
                <a:latin typeface="Avenir Next" panose="020B0503020202020204" pitchFamily="34" charset="0"/>
                <a:cs typeface="Gill Sans MT"/>
              </a:endParaRPr>
            </a:p>
          </p:txBody>
        </p:sp>
      </p:grpSp>
      <p:sp>
        <p:nvSpPr>
          <p:cNvPr id="2" name="Title 1">
            <a:extLst>
              <a:ext uri="{FF2B5EF4-FFF2-40B4-BE49-F238E27FC236}">
                <a16:creationId xmlns:a16="http://schemas.microsoft.com/office/drawing/2014/main" id="{3FB42618-24F7-F63F-52F7-CFF1BEA03E15}"/>
              </a:ext>
            </a:extLst>
          </p:cNvPr>
          <p:cNvSpPr>
            <a:spLocks noGrp="1"/>
          </p:cNvSpPr>
          <p:nvPr>
            <p:ph type="title"/>
          </p:nvPr>
        </p:nvSpPr>
        <p:spPr>
          <a:xfrm>
            <a:off x="169011" y="132334"/>
            <a:ext cx="8894602" cy="917998"/>
          </a:xfrm>
        </p:spPr>
        <p:txBody>
          <a:bodyPr>
            <a:normAutofit fontScale="90000"/>
          </a:bodyPr>
          <a:lstStyle/>
          <a:p>
            <a:r>
              <a:rPr lang="en-US" dirty="0"/>
              <a:t>Processing-in-Memory: </a:t>
            </a:r>
            <a:br>
              <a:rPr lang="en-US" dirty="0"/>
            </a:br>
            <a:r>
              <a:rPr lang="en-US" sz="3600" dirty="0"/>
              <a:t>In This Talk</a:t>
            </a:r>
            <a:endParaRPr lang="en-US" dirty="0"/>
          </a:p>
        </p:txBody>
      </p:sp>
      <p:sp>
        <p:nvSpPr>
          <p:cNvPr id="7" name="Rectangle 6">
            <a:extLst>
              <a:ext uri="{FF2B5EF4-FFF2-40B4-BE49-F238E27FC236}">
                <a16:creationId xmlns:a16="http://schemas.microsoft.com/office/drawing/2014/main" id="{FE0D7D45-B8A4-E326-5469-496AF4D7A915}"/>
              </a:ext>
            </a:extLst>
          </p:cNvPr>
          <p:cNvSpPr/>
          <p:nvPr/>
        </p:nvSpPr>
        <p:spPr>
          <a:xfrm>
            <a:off x="16157" y="1228284"/>
            <a:ext cx="9144000" cy="523220"/>
          </a:xfrm>
          <a:prstGeom prst="rect">
            <a:avLst/>
          </a:prstGeom>
          <a:noFill/>
        </p:spPr>
        <p:txBody>
          <a:bodyPr wrap="square">
            <a:spAutoFit/>
          </a:bodyPr>
          <a:lstStyle/>
          <a:p>
            <a:pPr marL="0" marR="0" lvl="1"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cs typeface="Gill Sans MT"/>
              </a:rPr>
              <a:t>To fully support</a:t>
            </a:r>
            <a:r>
              <a:rPr lang="en-US" sz="2800" b="1" dirty="0">
                <a:solidFill>
                  <a:prstClr val="black"/>
                </a:solidFill>
                <a:latin typeface="Avenir Next" panose="020B0503020202020204" pitchFamily="34" charset="0"/>
                <a:cs typeface="Gill Sans MT"/>
              </a:rPr>
              <a:t> PIM systems, </a:t>
            </a:r>
            <a:r>
              <a:rPr kumimoji="0" lang="en-US" sz="2800" b="1" i="0" u="none" strike="noStrike" kern="1200" cap="none" spc="0" normalizeH="0" baseline="0" noProof="0" dirty="0">
                <a:ln>
                  <a:noFill/>
                </a:ln>
                <a:solidFill>
                  <a:prstClr val="black"/>
                </a:solidFill>
                <a:effectLst/>
                <a:uLnTx/>
                <a:uFillTx/>
                <a:latin typeface="Avenir Next" panose="020B0503020202020204" pitchFamily="34" charset="0"/>
                <a:cs typeface="Gill Sans MT"/>
              </a:rPr>
              <a:t>we need</a:t>
            </a:r>
            <a:r>
              <a:rPr kumimoji="0" lang="en-US" sz="2800" b="1" i="0" u="none" strike="noStrike" kern="1200" cap="none" spc="0" normalizeH="0" noProof="0" dirty="0">
                <a:ln>
                  <a:noFill/>
                </a:ln>
                <a:solidFill>
                  <a:prstClr val="black"/>
                </a:solidFill>
                <a:effectLst/>
                <a:uLnTx/>
                <a:uFillTx/>
                <a:latin typeface="Avenir Next" panose="020B0503020202020204" pitchFamily="34" charset="0"/>
                <a:cs typeface="Gill Sans MT"/>
              </a:rPr>
              <a:t> to develop:</a:t>
            </a:r>
            <a:endParaRPr kumimoji="0" lang="en-US" sz="2800" b="1" i="0" u="none" strike="noStrike" kern="1200" cap="none" spc="0" normalizeH="0" baseline="0" noProof="0" dirty="0">
              <a:ln>
                <a:noFill/>
              </a:ln>
              <a:solidFill>
                <a:prstClr val="black"/>
              </a:solidFill>
              <a:effectLst/>
              <a:uLnTx/>
              <a:uFillTx/>
              <a:latin typeface="Avenir Next" panose="020B0503020202020204" pitchFamily="34" charset="0"/>
              <a:cs typeface="Gill Sans MT"/>
            </a:endParaRPr>
          </a:p>
        </p:txBody>
      </p:sp>
      <p:grpSp>
        <p:nvGrpSpPr>
          <p:cNvPr id="8" name="Group 7">
            <a:extLst>
              <a:ext uri="{FF2B5EF4-FFF2-40B4-BE49-F238E27FC236}">
                <a16:creationId xmlns:a16="http://schemas.microsoft.com/office/drawing/2014/main" id="{43353EDB-98E6-1613-B532-1CF9803AF10A}"/>
              </a:ext>
            </a:extLst>
          </p:cNvPr>
          <p:cNvGrpSpPr/>
          <p:nvPr/>
        </p:nvGrpSpPr>
        <p:grpSpPr>
          <a:xfrm>
            <a:off x="169011" y="1723124"/>
            <a:ext cx="9448800" cy="874931"/>
            <a:chOff x="568179" y="3421559"/>
            <a:chExt cx="8407213" cy="883477"/>
          </a:xfrm>
        </p:grpSpPr>
        <p:sp>
          <p:nvSpPr>
            <p:cNvPr id="9" name="TextBox 8">
              <a:extLst>
                <a:ext uri="{FF2B5EF4-FFF2-40B4-BE49-F238E27FC236}">
                  <a16:creationId xmlns:a16="http://schemas.microsoft.com/office/drawing/2014/main" id="{BAEF96DB-E03B-9008-2828-1537A7AC14D1}"/>
                </a:ext>
              </a:extLst>
            </p:cNvPr>
            <p:cNvSpPr txBox="1"/>
            <p:nvPr/>
          </p:nvSpPr>
          <p:spPr>
            <a:xfrm>
              <a:off x="568179" y="3421559"/>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cs typeface="Gill Sans MT"/>
                </a:rPr>
                <a:t>1</a:t>
              </a:r>
            </a:p>
          </p:txBody>
        </p:sp>
        <p:sp>
          <p:nvSpPr>
            <p:cNvPr id="10" name="TextBox 9">
              <a:extLst>
                <a:ext uri="{FF2B5EF4-FFF2-40B4-BE49-F238E27FC236}">
                  <a16:creationId xmlns:a16="http://schemas.microsoft.com/office/drawing/2014/main" id="{CF02394F-A07E-ABAF-FEFC-42F0B0B3AB18}"/>
                </a:ext>
              </a:extLst>
            </p:cNvPr>
            <p:cNvSpPr txBox="1"/>
            <p:nvPr/>
          </p:nvSpPr>
          <p:spPr>
            <a:xfrm>
              <a:off x="974390" y="3528080"/>
              <a:ext cx="8001002" cy="776956"/>
            </a:xfrm>
            <a:prstGeom prst="rect">
              <a:avLst/>
            </a:prstGeom>
            <a:noFill/>
          </p:spPr>
          <p:txBody>
            <a:bodyPr wrap="square" rtlCol="0">
              <a:spAutoFit/>
            </a:bodyPr>
            <a:lstStyle/>
            <a:p>
              <a:pPr lvl="0" defTabSz="914400">
                <a:defRPr/>
              </a:pPr>
              <a:r>
                <a:rPr lang="en-US" sz="2200" b="1" dirty="0">
                  <a:solidFill>
                    <a:schemeClr val="accent5"/>
                  </a:solidFill>
                  <a:latin typeface="Avenir Next" panose="020B0503020202020204" pitchFamily="34" charset="0"/>
                  <a:cs typeface="Gill Sans MT"/>
                </a:rPr>
                <a:t>Workload characterization </a:t>
              </a:r>
              <a:r>
                <a:rPr lang="en-US" sz="2200" b="1" dirty="0">
                  <a:solidFill>
                    <a:schemeClr val="tx2"/>
                  </a:solidFill>
                  <a:latin typeface="Avenir Next" panose="020B0503020202020204" pitchFamily="34" charset="0"/>
                  <a:cs typeface="Gill Sans MT"/>
                </a:rPr>
                <a:t>methodologies and </a:t>
              </a:r>
              <a:br>
                <a:rPr lang="en-US" sz="2200" b="1" dirty="0">
                  <a:solidFill>
                    <a:schemeClr val="tx2"/>
                  </a:solidFill>
                  <a:latin typeface="Avenir Next" panose="020B0503020202020204" pitchFamily="34" charset="0"/>
                  <a:cs typeface="Gill Sans MT"/>
                </a:rPr>
              </a:br>
              <a:r>
                <a:rPr lang="en-US" sz="2200" b="1" dirty="0">
                  <a:solidFill>
                    <a:schemeClr val="accent5"/>
                  </a:solidFill>
                  <a:latin typeface="Avenir Next" panose="020B0503020202020204" pitchFamily="34" charset="0"/>
                  <a:cs typeface="Gill Sans MT"/>
                </a:rPr>
                <a:t>benchmark suites </a:t>
              </a:r>
              <a:r>
                <a:rPr lang="en-US" sz="2200" b="1" dirty="0">
                  <a:solidFill>
                    <a:schemeClr val="tx2"/>
                  </a:solidFill>
                  <a:latin typeface="Avenir Next" panose="020B0503020202020204" pitchFamily="34" charset="0"/>
                  <a:cs typeface="Gill Sans MT"/>
                </a:rPr>
                <a:t>targeting PIM architectures</a:t>
              </a:r>
              <a:endParaRPr kumimoji="0" lang="en-US" sz="2200" b="1" i="0" u="none" strike="noStrike" kern="1200" cap="none" spc="0" normalizeH="0" baseline="0" noProof="0" dirty="0">
                <a:ln>
                  <a:noFill/>
                </a:ln>
                <a:solidFill>
                  <a:schemeClr val="tx2"/>
                </a:solidFill>
                <a:effectLst/>
                <a:uLnTx/>
                <a:uFillTx/>
                <a:latin typeface="Avenir Next" panose="020B0503020202020204" pitchFamily="34" charset="0"/>
                <a:cs typeface="Gill Sans MT"/>
              </a:endParaRPr>
            </a:p>
          </p:txBody>
        </p:sp>
      </p:grpSp>
      <p:grpSp>
        <p:nvGrpSpPr>
          <p:cNvPr id="20" name="Group 19">
            <a:extLst>
              <a:ext uri="{FF2B5EF4-FFF2-40B4-BE49-F238E27FC236}">
                <a16:creationId xmlns:a16="http://schemas.microsoft.com/office/drawing/2014/main" id="{4D4707DE-1E96-F85E-4F42-323E61D501EB}"/>
              </a:ext>
            </a:extLst>
          </p:cNvPr>
          <p:cNvGrpSpPr/>
          <p:nvPr/>
        </p:nvGrpSpPr>
        <p:grpSpPr>
          <a:xfrm>
            <a:off x="169011" y="5030362"/>
            <a:ext cx="9144000" cy="707887"/>
            <a:chOff x="406767" y="3421560"/>
            <a:chExt cx="8475011" cy="714800"/>
          </a:xfrm>
        </p:grpSpPr>
        <p:sp>
          <p:nvSpPr>
            <p:cNvPr id="21" name="TextBox 20">
              <a:extLst>
                <a:ext uri="{FF2B5EF4-FFF2-40B4-BE49-F238E27FC236}">
                  <a16:creationId xmlns:a16="http://schemas.microsoft.com/office/drawing/2014/main" id="{E1844B5E-0D01-553F-B9F9-D9326665FF27}"/>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cs typeface="Gill Sans MT"/>
                </a:rPr>
                <a:t>5</a:t>
              </a:r>
            </a:p>
          </p:txBody>
        </p:sp>
        <p:sp>
          <p:nvSpPr>
            <p:cNvPr id="22" name="TextBox 21">
              <a:extLst>
                <a:ext uri="{FF2B5EF4-FFF2-40B4-BE49-F238E27FC236}">
                  <a16:creationId xmlns:a16="http://schemas.microsoft.com/office/drawing/2014/main" id="{AEAF9EE6-15E1-41DA-DBAD-6D5BFC2E26E7}"/>
                </a:ext>
              </a:extLst>
            </p:cNvPr>
            <p:cNvSpPr txBox="1"/>
            <p:nvPr/>
          </p:nvSpPr>
          <p:spPr>
            <a:xfrm>
              <a:off x="880776" y="3579826"/>
              <a:ext cx="8001002" cy="435095"/>
            </a:xfrm>
            <a:prstGeom prst="rect">
              <a:avLst/>
            </a:prstGeom>
            <a:noFill/>
          </p:spPr>
          <p:txBody>
            <a:bodyPr wrap="square" rtlCol="0">
              <a:spAutoFit/>
            </a:bodyPr>
            <a:lstStyle/>
            <a:p>
              <a:pPr lvl="0" defTabSz="914400">
                <a:defRPr/>
              </a:pPr>
              <a:r>
                <a:rPr lang="en-US" sz="2200" b="1" dirty="0">
                  <a:solidFill>
                    <a:schemeClr val="tx2"/>
                  </a:solidFill>
                  <a:latin typeface="Avenir Next" panose="020B0503020202020204" pitchFamily="34" charset="0"/>
                  <a:cs typeface="Gill Sans MT"/>
                </a:rPr>
                <a:t>Efficient </a:t>
              </a:r>
              <a:r>
                <a:rPr lang="en-US" sz="2200" b="1" dirty="0">
                  <a:solidFill>
                    <a:schemeClr val="accent5"/>
                  </a:solidFill>
                  <a:latin typeface="Avenir Next" panose="020B0503020202020204" pitchFamily="34" charset="0"/>
                  <a:cs typeface="Gill Sans MT"/>
                </a:rPr>
                <a:t>data coherence </a:t>
              </a:r>
              <a:r>
                <a:rPr lang="en-US" sz="2200" b="1" dirty="0">
                  <a:solidFill>
                    <a:schemeClr val="tx2"/>
                  </a:solidFill>
                  <a:latin typeface="Avenir Next" panose="020B0503020202020204" pitchFamily="34" charset="0"/>
                  <a:cs typeface="Gill Sans MT"/>
                </a:rPr>
                <a:t>and </a:t>
              </a:r>
              <a:r>
                <a:rPr lang="en-US" sz="2200" b="1" dirty="0">
                  <a:solidFill>
                    <a:schemeClr val="accent5"/>
                  </a:solidFill>
                  <a:latin typeface="Avenir Next" panose="020B0503020202020204" pitchFamily="34" charset="0"/>
                  <a:cs typeface="Gill Sans MT"/>
                </a:rPr>
                <a:t>consistency</a:t>
              </a:r>
              <a:r>
                <a:rPr lang="en-US" sz="2200" b="1" dirty="0">
                  <a:solidFill>
                    <a:schemeClr val="tx2"/>
                  </a:solidFill>
                  <a:latin typeface="Avenir Next" panose="020B0503020202020204" pitchFamily="34" charset="0"/>
                  <a:cs typeface="Gill Sans MT"/>
                </a:rPr>
                <a:t> mechanisms</a:t>
              </a:r>
              <a:endParaRPr kumimoji="0" lang="en-US" sz="2200" b="1" i="0" u="none" strike="noStrike" kern="1200" cap="none" spc="0" normalizeH="0" baseline="0" noProof="0" dirty="0">
                <a:ln>
                  <a:noFill/>
                </a:ln>
                <a:solidFill>
                  <a:schemeClr val="tx2"/>
                </a:solidFill>
                <a:effectLst/>
                <a:uLnTx/>
                <a:uFillTx/>
                <a:latin typeface="Avenir Next" panose="020B0503020202020204" pitchFamily="34" charset="0"/>
                <a:cs typeface="Gill Sans MT"/>
              </a:endParaRPr>
            </a:p>
          </p:txBody>
        </p:sp>
      </p:grpSp>
      <p:sp>
        <p:nvSpPr>
          <p:cNvPr id="5" name="Rectangle 4">
            <a:extLst>
              <a:ext uri="{FF2B5EF4-FFF2-40B4-BE49-F238E27FC236}">
                <a16:creationId xmlns:a16="http://schemas.microsoft.com/office/drawing/2014/main" id="{34761AF0-80FE-CCAF-C877-D8C0BBB8F267}"/>
              </a:ext>
            </a:extLst>
          </p:cNvPr>
          <p:cNvSpPr/>
          <p:nvPr/>
        </p:nvSpPr>
        <p:spPr>
          <a:xfrm>
            <a:off x="0" y="5709869"/>
            <a:ext cx="9144000" cy="769441"/>
          </a:xfrm>
          <a:prstGeom prst="rect">
            <a:avLst/>
          </a:prstGeom>
          <a:solidFill>
            <a:schemeClr val="bg1">
              <a:lumMod val="95000"/>
            </a:schemeClr>
          </a:solidFill>
        </p:spPr>
        <p:txBody>
          <a:bodyPr wrap="square">
            <a:spAutoFit/>
          </a:bodyPr>
          <a:lstStyle/>
          <a:p>
            <a:pPr marL="0" lvl="1" algn="ctr" defTabSz="914400">
              <a:defRPr/>
            </a:pPr>
            <a:r>
              <a:rPr lang="en-US" sz="2200" b="1" dirty="0">
                <a:solidFill>
                  <a:srgbClr val="C00000"/>
                </a:solidFill>
                <a:latin typeface="Avenir Next" panose="020B0503020202020204" pitchFamily="34" charset="0"/>
                <a:cs typeface="Gill Sans MT"/>
              </a:rPr>
              <a:t>The </a:t>
            </a:r>
            <a:r>
              <a:rPr lang="en-US" sz="2200" b="1" u="sng" dirty="0">
                <a:solidFill>
                  <a:srgbClr val="C00000"/>
                </a:solidFill>
                <a:latin typeface="Avenir Next" panose="020B0503020202020204" pitchFamily="34" charset="0"/>
                <a:cs typeface="Gill Sans MT"/>
              </a:rPr>
              <a:t>lack of tools</a:t>
            </a:r>
            <a:r>
              <a:rPr lang="en-US" sz="2200" b="1" dirty="0">
                <a:solidFill>
                  <a:srgbClr val="C00000"/>
                </a:solidFill>
                <a:latin typeface="Avenir Next" panose="020B0503020202020204" pitchFamily="34" charset="0"/>
                <a:cs typeface="Gill Sans MT"/>
              </a:rPr>
              <a:t> and </a:t>
            </a:r>
            <a:r>
              <a:rPr lang="en-US" sz="2200" b="1" u="sng" dirty="0">
                <a:solidFill>
                  <a:srgbClr val="C00000"/>
                </a:solidFill>
                <a:latin typeface="Avenir Next" panose="020B0503020202020204" pitchFamily="34" charset="0"/>
                <a:cs typeface="Gill Sans MT"/>
              </a:rPr>
              <a:t>system support</a:t>
            </a:r>
            <a:r>
              <a:rPr lang="en-US" sz="2200" b="1" dirty="0">
                <a:solidFill>
                  <a:srgbClr val="C00000"/>
                </a:solidFill>
                <a:latin typeface="Avenir Next" panose="020B0503020202020204" pitchFamily="34" charset="0"/>
                <a:cs typeface="Gill Sans MT"/>
              </a:rPr>
              <a:t> for </a:t>
            </a:r>
            <a:br>
              <a:rPr lang="en-US" sz="2200" b="1" dirty="0">
                <a:solidFill>
                  <a:srgbClr val="C00000"/>
                </a:solidFill>
                <a:latin typeface="Avenir Next" panose="020B0503020202020204" pitchFamily="34" charset="0"/>
                <a:cs typeface="Gill Sans MT"/>
              </a:rPr>
            </a:br>
            <a:r>
              <a:rPr lang="en-US" sz="2200" b="1" dirty="0">
                <a:solidFill>
                  <a:srgbClr val="C00000"/>
                </a:solidFill>
                <a:latin typeface="Avenir Next" panose="020B0503020202020204" pitchFamily="34" charset="0"/>
                <a:cs typeface="Gill Sans MT"/>
              </a:rPr>
              <a:t>PIM architectures limit the </a:t>
            </a:r>
            <a:r>
              <a:rPr lang="en-US" sz="2200" b="1" u="sng" dirty="0">
                <a:solidFill>
                  <a:srgbClr val="C00000"/>
                </a:solidFill>
                <a:latin typeface="Avenir Next" panose="020B0503020202020204" pitchFamily="34" charset="0"/>
                <a:cs typeface="Gill Sans MT"/>
              </a:rPr>
              <a:t>adoption</a:t>
            </a:r>
            <a:r>
              <a:rPr lang="en-US" sz="2200" b="1" dirty="0">
                <a:solidFill>
                  <a:srgbClr val="C00000"/>
                </a:solidFill>
                <a:latin typeface="Avenir Next" panose="020B0503020202020204" pitchFamily="34" charset="0"/>
                <a:cs typeface="Gill Sans MT"/>
              </a:rPr>
              <a:t> of PIM system</a:t>
            </a:r>
            <a:endParaRPr kumimoji="0" lang="en-US" sz="2200" b="1" i="0" u="none" strike="noStrike" kern="1200" cap="none" spc="0" normalizeH="0" baseline="0" noProof="0" dirty="0">
              <a:ln>
                <a:noFill/>
              </a:ln>
              <a:solidFill>
                <a:srgbClr val="C00000"/>
              </a:solidFill>
              <a:effectLst/>
              <a:uLnTx/>
              <a:uFillTx/>
              <a:latin typeface="Avenir Next" panose="020B0503020202020204" pitchFamily="34" charset="0"/>
              <a:cs typeface="Gill Sans MT"/>
            </a:endParaRPr>
          </a:p>
        </p:txBody>
      </p:sp>
      <p:sp>
        <p:nvSpPr>
          <p:cNvPr id="3" name="Rectangle 2">
            <a:extLst>
              <a:ext uri="{FF2B5EF4-FFF2-40B4-BE49-F238E27FC236}">
                <a16:creationId xmlns:a16="http://schemas.microsoft.com/office/drawing/2014/main" id="{A7719847-8ECF-388B-D442-8667EFB318F1}"/>
              </a:ext>
            </a:extLst>
          </p:cNvPr>
          <p:cNvSpPr/>
          <p:nvPr/>
        </p:nvSpPr>
        <p:spPr>
          <a:xfrm>
            <a:off x="0" y="1828615"/>
            <a:ext cx="9144000" cy="4650695"/>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3C466CB-296E-ABC7-C899-195B01686C5C}"/>
              </a:ext>
            </a:extLst>
          </p:cNvPr>
          <p:cNvGrpSpPr/>
          <p:nvPr/>
        </p:nvGrpSpPr>
        <p:grpSpPr>
          <a:xfrm>
            <a:off x="169011" y="3389904"/>
            <a:ext cx="9144000" cy="848609"/>
            <a:chOff x="406767" y="3421560"/>
            <a:chExt cx="8475011" cy="856896"/>
          </a:xfrm>
        </p:grpSpPr>
        <p:sp>
          <p:nvSpPr>
            <p:cNvPr id="15" name="TextBox 14">
              <a:extLst>
                <a:ext uri="{FF2B5EF4-FFF2-40B4-BE49-F238E27FC236}">
                  <a16:creationId xmlns:a16="http://schemas.microsoft.com/office/drawing/2014/main" id="{C2B9C1D5-4DAA-44A1-5B2D-8E01CA774D50}"/>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cs typeface="Gill Sans MT"/>
                </a:rPr>
                <a:t>3</a:t>
              </a:r>
            </a:p>
          </p:txBody>
        </p:sp>
        <p:sp>
          <p:nvSpPr>
            <p:cNvPr id="16" name="TextBox 15">
              <a:extLst>
                <a:ext uri="{FF2B5EF4-FFF2-40B4-BE49-F238E27FC236}">
                  <a16:creationId xmlns:a16="http://schemas.microsoft.com/office/drawing/2014/main" id="{CB0D159F-97BE-1388-7CD8-1740668FBB67}"/>
                </a:ext>
              </a:extLst>
            </p:cNvPr>
            <p:cNvSpPr txBox="1"/>
            <p:nvPr/>
          </p:nvSpPr>
          <p:spPr>
            <a:xfrm>
              <a:off x="880776" y="3501501"/>
              <a:ext cx="8001002" cy="776955"/>
            </a:xfrm>
            <a:prstGeom prst="rect">
              <a:avLst/>
            </a:prstGeom>
            <a:noFill/>
          </p:spPr>
          <p:txBody>
            <a:bodyPr wrap="square" rtlCol="0">
              <a:spAutoFit/>
            </a:bodyPr>
            <a:lstStyle/>
            <a:p>
              <a:pPr lvl="0" defTabSz="914400">
                <a:defRPr/>
              </a:pPr>
              <a:r>
                <a:rPr lang="en-US" sz="2200" b="1" dirty="0">
                  <a:solidFill>
                    <a:schemeClr val="accent5"/>
                  </a:solidFill>
                  <a:latin typeface="Avenir Next" panose="020B0503020202020204" pitchFamily="34" charset="0"/>
                  <a:cs typeface="Gill Sans MT"/>
                </a:rPr>
                <a:t>Compiler support </a:t>
              </a:r>
              <a:r>
                <a:rPr lang="en-US" sz="2200" b="1" dirty="0">
                  <a:solidFill>
                    <a:schemeClr val="tx2"/>
                  </a:solidFill>
                  <a:latin typeface="Avenir Next" panose="020B0503020202020204" pitchFamily="34" charset="0"/>
                  <a:cs typeface="Gill Sans MT"/>
                </a:rPr>
                <a:t>and </a:t>
              </a:r>
              <a:r>
                <a:rPr lang="en-US" sz="2200" b="1" dirty="0">
                  <a:solidFill>
                    <a:schemeClr val="accent5"/>
                  </a:solidFill>
                  <a:latin typeface="Avenir Next" panose="020B0503020202020204" pitchFamily="34" charset="0"/>
                  <a:cs typeface="Gill Sans MT"/>
                </a:rPr>
                <a:t>compiler optimizations </a:t>
              </a:r>
              <a:br>
                <a:rPr lang="en-US" sz="2200" b="1" dirty="0">
                  <a:solidFill>
                    <a:schemeClr val="accent5"/>
                  </a:solidFill>
                  <a:latin typeface="Avenir Next" panose="020B0503020202020204" pitchFamily="34" charset="0"/>
                  <a:cs typeface="Gill Sans MT"/>
                </a:rPr>
              </a:br>
              <a:r>
                <a:rPr lang="en-US" sz="2200" b="1" dirty="0">
                  <a:solidFill>
                    <a:schemeClr val="tx2"/>
                  </a:solidFill>
                  <a:latin typeface="Avenir Next" panose="020B0503020202020204" pitchFamily="34" charset="0"/>
                  <a:cs typeface="Gill Sans MT"/>
                </a:rPr>
                <a:t>targeting PIM architectures</a:t>
              </a:r>
              <a:endParaRPr kumimoji="0" lang="en-US" sz="2200" b="1" i="0" u="none" strike="noStrike" kern="1200" cap="none" spc="0" normalizeH="0" baseline="0" noProof="0" dirty="0">
                <a:ln>
                  <a:noFill/>
                </a:ln>
                <a:solidFill>
                  <a:schemeClr val="tx2"/>
                </a:solidFill>
                <a:effectLst/>
                <a:uLnTx/>
                <a:uFillTx/>
                <a:latin typeface="Avenir Next" panose="020B0503020202020204" pitchFamily="34" charset="0"/>
                <a:cs typeface="Gill Sans MT"/>
              </a:endParaRPr>
            </a:p>
          </p:txBody>
        </p:sp>
      </p:grpSp>
      <p:grpSp>
        <p:nvGrpSpPr>
          <p:cNvPr id="17" name="Group 16">
            <a:extLst>
              <a:ext uri="{FF2B5EF4-FFF2-40B4-BE49-F238E27FC236}">
                <a16:creationId xmlns:a16="http://schemas.microsoft.com/office/drawing/2014/main" id="{AE97B900-E22A-6F70-799B-1A4374E9B672}"/>
              </a:ext>
            </a:extLst>
          </p:cNvPr>
          <p:cNvGrpSpPr/>
          <p:nvPr/>
        </p:nvGrpSpPr>
        <p:grpSpPr>
          <a:xfrm>
            <a:off x="169011" y="4210133"/>
            <a:ext cx="9144000" cy="848609"/>
            <a:chOff x="406767" y="3421560"/>
            <a:chExt cx="8475011" cy="856896"/>
          </a:xfrm>
        </p:grpSpPr>
        <p:sp>
          <p:nvSpPr>
            <p:cNvPr id="18" name="TextBox 17">
              <a:extLst>
                <a:ext uri="{FF2B5EF4-FFF2-40B4-BE49-F238E27FC236}">
                  <a16:creationId xmlns:a16="http://schemas.microsoft.com/office/drawing/2014/main" id="{11E32860-7AD2-8A6A-217E-B90E90470E92}"/>
                </a:ext>
              </a:extLst>
            </p:cNvPr>
            <p:cNvSpPr txBox="1"/>
            <p:nvPr/>
          </p:nvSpPr>
          <p:spPr>
            <a:xfrm>
              <a:off x="406767" y="3421560"/>
              <a:ext cx="474011" cy="714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65000"/>
                      <a:lumOff val="35000"/>
                    </a:prstClr>
                  </a:solidFill>
                  <a:effectLst/>
                  <a:uLnTx/>
                  <a:uFillTx/>
                  <a:latin typeface="Avenir Next" panose="020B0503020202020204" pitchFamily="34" charset="0"/>
                  <a:cs typeface="Gill Sans MT"/>
                </a:rPr>
                <a:t>4</a:t>
              </a:r>
            </a:p>
          </p:txBody>
        </p:sp>
        <p:sp>
          <p:nvSpPr>
            <p:cNvPr id="19" name="TextBox 18">
              <a:extLst>
                <a:ext uri="{FF2B5EF4-FFF2-40B4-BE49-F238E27FC236}">
                  <a16:creationId xmlns:a16="http://schemas.microsoft.com/office/drawing/2014/main" id="{87C314A2-166E-35A4-2DFB-EF7D714E2D66}"/>
                </a:ext>
              </a:extLst>
            </p:cNvPr>
            <p:cNvSpPr txBox="1"/>
            <p:nvPr/>
          </p:nvSpPr>
          <p:spPr>
            <a:xfrm>
              <a:off x="880776" y="3501501"/>
              <a:ext cx="8001002" cy="776955"/>
            </a:xfrm>
            <a:prstGeom prst="rect">
              <a:avLst/>
            </a:prstGeom>
            <a:noFill/>
          </p:spPr>
          <p:txBody>
            <a:bodyPr wrap="square" rtlCol="0">
              <a:spAutoFit/>
            </a:bodyPr>
            <a:lstStyle/>
            <a:p>
              <a:pPr lvl="0" defTabSz="914400">
                <a:defRPr/>
              </a:pPr>
              <a:r>
                <a:rPr lang="en-US" sz="2200" b="1" dirty="0">
                  <a:solidFill>
                    <a:schemeClr val="accent5"/>
                  </a:solidFill>
                  <a:latin typeface="Avenir Next" panose="020B0503020202020204" pitchFamily="34" charset="0"/>
                  <a:cs typeface="Gill Sans MT"/>
                </a:rPr>
                <a:t>Operating system support </a:t>
              </a:r>
              <a:r>
                <a:rPr lang="en-US" sz="2200" b="1" dirty="0">
                  <a:solidFill>
                    <a:schemeClr val="tx2"/>
                  </a:solidFill>
                  <a:latin typeface="Avenir Next" panose="020B0503020202020204" pitchFamily="34" charset="0"/>
                  <a:cs typeface="Gill Sans MT"/>
                </a:rPr>
                <a:t>for PIM-aware virtual memory, memory management, data allocation and mapping</a:t>
              </a:r>
              <a:endParaRPr kumimoji="0" lang="en-US" sz="2200" b="1" i="0" u="none" strike="noStrike" kern="1200" cap="none" spc="0" normalizeH="0" baseline="0" noProof="0" dirty="0">
                <a:ln>
                  <a:noFill/>
                </a:ln>
                <a:solidFill>
                  <a:schemeClr val="tx2"/>
                </a:solidFill>
                <a:effectLst/>
                <a:uLnTx/>
                <a:uFillTx/>
                <a:latin typeface="Avenir Next" panose="020B0503020202020204" pitchFamily="34" charset="0"/>
                <a:cs typeface="Gill Sans MT"/>
              </a:endParaRPr>
            </a:p>
          </p:txBody>
        </p:sp>
      </p:grpSp>
    </p:spTree>
    <p:extLst>
      <p:ext uri="{BB962C8B-B14F-4D97-AF65-F5344CB8AC3E}">
        <p14:creationId xmlns:p14="http://schemas.microsoft.com/office/powerpoint/2010/main" val="10249751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F67DCC-EA54-178A-547F-3A9AD5578AD8}"/>
              </a:ext>
            </a:extLst>
          </p:cNvPr>
          <p:cNvSpPr>
            <a:spLocks noGrp="1"/>
          </p:cNvSpPr>
          <p:nvPr>
            <p:ph idx="1"/>
          </p:nvPr>
        </p:nvSpPr>
        <p:spPr>
          <a:xfrm>
            <a:off x="169011" y="1264024"/>
            <a:ext cx="8894602" cy="4965953"/>
          </a:xfrm>
        </p:spPr>
        <p:txBody>
          <a:bodyPr>
            <a:normAutofit/>
          </a:bodyPr>
          <a:lstStyle/>
          <a:p>
            <a:r>
              <a:rPr lang="en-US" sz="2200" b="1" i="0" u="sng" dirty="0">
                <a:solidFill>
                  <a:srgbClr val="000000"/>
                </a:solidFill>
                <a:effectLst/>
              </a:rPr>
              <a:t>Geraldo F. Oliveira</a:t>
            </a:r>
            <a:r>
              <a:rPr lang="en-US" sz="2200" b="0" i="0" dirty="0">
                <a:solidFill>
                  <a:srgbClr val="000000"/>
                </a:solidFill>
                <a:effectLst/>
              </a:rPr>
              <a:t>, </a:t>
            </a:r>
            <a:r>
              <a:rPr lang="en-US" sz="2200" b="0" i="0" dirty="0" err="1">
                <a:solidFill>
                  <a:srgbClr val="000000"/>
                </a:solidFill>
                <a:effectLst/>
              </a:rPr>
              <a:t>Ataberk</a:t>
            </a:r>
            <a:r>
              <a:rPr lang="en-US" sz="2200" b="0" i="0" dirty="0">
                <a:solidFill>
                  <a:srgbClr val="000000"/>
                </a:solidFill>
                <a:effectLst/>
              </a:rPr>
              <a:t> </a:t>
            </a:r>
            <a:r>
              <a:rPr lang="en-US" sz="2200" b="0" i="0" dirty="0" err="1">
                <a:solidFill>
                  <a:srgbClr val="000000"/>
                </a:solidFill>
                <a:effectLst/>
              </a:rPr>
              <a:t>Olgun</a:t>
            </a:r>
            <a:r>
              <a:rPr lang="en-US" sz="2200" b="0" i="0" dirty="0">
                <a:solidFill>
                  <a:srgbClr val="000000"/>
                </a:solidFill>
                <a:effectLst/>
              </a:rPr>
              <a:t>, Abdullah Giray </a:t>
            </a:r>
            <a:r>
              <a:rPr lang="en-US" sz="2200" b="0" i="0" dirty="0" err="1">
                <a:solidFill>
                  <a:srgbClr val="000000"/>
                </a:solidFill>
                <a:effectLst/>
              </a:rPr>
              <a:t>Yaglikci</a:t>
            </a:r>
            <a:r>
              <a:rPr lang="en-US" sz="2200" b="0" i="0" dirty="0">
                <a:solidFill>
                  <a:srgbClr val="000000"/>
                </a:solidFill>
                <a:effectLst/>
              </a:rPr>
              <a:t>, F. </a:t>
            </a:r>
            <a:r>
              <a:rPr lang="en-US" sz="2200" b="0" i="0" dirty="0" err="1">
                <a:solidFill>
                  <a:srgbClr val="000000"/>
                </a:solidFill>
                <a:effectLst/>
              </a:rPr>
              <a:t>Nisa</a:t>
            </a:r>
            <a:r>
              <a:rPr lang="en-US" sz="2200" b="0" i="0" dirty="0">
                <a:solidFill>
                  <a:srgbClr val="000000"/>
                </a:solidFill>
                <a:effectLst/>
              </a:rPr>
              <a:t> </a:t>
            </a:r>
            <a:r>
              <a:rPr lang="en-US" sz="2200" b="0" i="0" dirty="0" err="1">
                <a:solidFill>
                  <a:srgbClr val="000000"/>
                </a:solidFill>
                <a:effectLst/>
              </a:rPr>
              <a:t>Bostanci</a:t>
            </a:r>
            <a:r>
              <a:rPr lang="en-US" sz="2200" b="0" i="0" dirty="0">
                <a:solidFill>
                  <a:srgbClr val="000000"/>
                </a:solidFill>
                <a:effectLst/>
              </a:rPr>
              <a:t>, Juan Gomez-Luna, Saugata Ghose, and Onur Mutlu,</a:t>
            </a:r>
            <a:br>
              <a:rPr lang="en-US" sz="2200" dirty="0"/>
            </a:br>
            <a:r>
              <a:rPr lang="en-US" sz="2200" b="1" i="0" dirty="0">
                <a:solidFill>
                  <a:schemeClr val="accent4"/>
                </a:solidFill>
                <a:effectLst/>
                <a:hlinkClick r:id="rId3">
                  <a:extLst>
                    <a:ext uri="{A12FA001-AC4F-418D-AE19-62706E023703}">
                      <ahyp:hlinkClr xmlns:ahyp="http://schemas.microsoft.com/office/drawing/2018/hyperlinkcolor" val="tx"/>
                    </a:ext>
                  </a:extLst>
                </a:hlinkClick>
              </a:rPr>
              <a:t>"MIMDRAM: An End-to-End Processing-Using-DRAM System for High-Throughput, Energy-Efficient and Programmer-Transparent Multiple-Instruction Multiple-Data Processing"</a:t>
            </a:r>
            <a:br>
              <a:rPr lang="en-US" sz="2200" dirty="0"/>
            </a:br>
            <a:r>
              <a:rPr lang="en-US" sz="2200" b="0" i="1" dirty="0">
                <a:solidFill>
                  <a:srgbClr val="000000"/>
                </a:solidFill>
                <a:effectLst/>
              </a:rPr>
              <a:t>Proceedings of the </a:t>
            </a:r>
            <a:r>
              <a:rPr lang="en-US" sz="2200" b="0" i="1" dirty="0">
                <a:solidFill>
                  <a:schemeClr val="accent5"/>
                </a:solidFill>
                <a:effectLst/>
                <a:hlinkClick r:id="rId4">
                  <a:extLst>
                    <a:ext uri="{A12FA001-AC4F-418D-AE19-62706E023703}">
                      <ahyp:hlinkClr xmlns:ahyp="http://schemas.microsoft.com/office/drawing/2018/hyperlinkcolor" val="tx"/>
                    </a:ext>
                  </a:extLst>
                </a:hlinkClick>
              </a:rPr>
              <a:t>30th International Symposium on High-Performance Computer Architecture</a:t>
            </a:r>
            <a:r>
              <a:rPr lang="en-US" sz="2200" b="0" i="1" dirty="0">
                <a:solidFill>
                  <a:srgbClr val="000000"/>
                </a:solidFill>
                <a:effectLst/>
              </a:rPr>
              <a:t> (</a:t>
            </a:r>
            <a:r>
              <a:rPr lang="en-US" sz="2200" b="1" i="1" dirty="0">
                <a:solidFill>
                  <a:srgbClr val="000000"/>
                </a:solidFill>
                <a:effectLst/>
              </a:rPr>
              <a:t>HPCA</a:t>
            </a:r>
            <a:r>
              <a:rPr lang="en-US" sz="2200" b="0" i="1" dirty="0">
                <a:solidFill>
                  <a:srgbClr val="000000"/>
                </a:solidFill>
                <a:effectLst/>
              </a:rPr>
              <a:t>)</a:t>
            </a:r>
            <a:r>
              <a:rPr lang="en-US" sz="2200" b="0" i="0" dirty="0">
                <a:solidFill>
                  <a:srgbClr val="000000"/>
                </a:solidFill>
                <a:effectLst/>
              </a:rPr>
              <a:t>, April 2024.</a:t>
            </a:r>
            <a:br>
              <a:rPr lang="en-US" sz="1800" dirty="0"/>
            </a:br>
            <a:br>
              <a:rPr lang="en-US" sz="1800" b="0" i="0" dirty="0">
                <a:solidFill>
                  <a:srgbClr val="000000"/>
                </a:solidFill>
                <a:effectLst/>
              </a:rPr>
            </a:br>
            <a:endParaRPr lang="en-US" sz="1800" dirty="0"/>
          </a:p>
        </p:txBody>
      </p:sp>
      <p:sp>
        <p:nvSpPr>
          <p:cNvPr id="4" name="Title 1">
            <a:extLst>
              <a:ext uri="{FF2B5EF4-FFF2-40B4-BE49-F238E27FC236}">
                <a16:creationId xmlns:a16="http://schemas.microsoft.com/office/drawing/2014/main" id="{71C65E7F-4489-3DD6-BDB4-2AE15B535E10}"/>
              </a:ext>
            </a:extLst>
          </p:cNvPr>
          <p:cNvSpPr>
            <a:spLocks noGrp="1"/>
          </p:cNvSpPr>
          <p:nvPr>
            <p:ph type="title"/>
          </p:nvPr>
        </p:nvSpPr>
        <p:spPr>
          <a:xfrm>
            <a:off x="169011" y="132334"/>
            <a:ext cx="8894602" cy="917998"/>
          </a:xfrm>
        </p:spPr>
        <p:txBody>
          <a:bodyPr>
            <a:normAutofit fontScale="90000"/>
          </a:bodyPr>
          <a:lstStyle/>
          <a:p>
            <a:r>
              <a:rPr lang="en-US" dirty="0"/>
              <a:t>Compilers &amp; Systems for PUM: </a:t>
            </a:r>
            <a:br>
              <a:rPr lang="en-US" dirty="0"/>
            </a:br>
            <a:r>
              <a:rPr lang="en-US" sz="3600" dirty="0"/>
              <a:t>MIMDRAM</a:t>
            </a:r>
            <a:endParaRPr lang="en-US" dirty="0"/>
          </a:p>
        </p:txBody>
      </p:sp>
      <p:pic>
        <p:nvPicPr>
          <p:cNvPr id="6" name="Picture 5">
            <a:extLst>
              <a:ext uri="{FF2B5EF4-FFF2-40B4-BE49-F238E27FC236}">
                <a16:creationId xmlns:a16="http://schemas.microsoft.com/office/drawing/2014/main" id="{9E54905A-B0C6-BA45-3300-028EF7B62C03}"/>
              </a:ext>
            </a:extLst>
          </p:cNvPr>
          <p:cNvPicPr>
            <a:picLocks noChangeAspect="1"/>
          </p:cNvPicPr>
          <p:nvPr/>
        </p:nvPicPr>
        <p:blipFill>
          <a:blip r:embed="rId5"/>
          <a:stretch>
            <a:fillRect/>
          </a:stretch>
        </p:blipFill>
        <p:spPr>
          <a:xfrm>
            <a:off x="430852" y="3659959"/>
            <a:ext cx="8370920" cy="2570018"/>
          </a:xfrm>
          <a:prstGeom prst="rect">
            <a:avLst/>
          </a:prstGeom>
        </p:spPr>
      </p:pic>
    </p:spTree>
    <p:extLst>
      <p:ext uri="{BB962C8B-B14F-4D97-AF65-F5344CB8AC3E}">
        <p14:creationId xmlns:p14="http://schemas.microsoft.com/office/powerpoint/2010/main" val="16496525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heme/theme1.xml><?xml version="1.0" encoding="utf-8"?>
<a:theme xmlns:a="http://schemas.openxmlformats.org/drawingml/2006/main" name="Office Theme">
  <a:themeElements>
    <a:clrScheme name="Pallet 1">
      <a:dk1>
        <a:srgbClr val="000000"/>
      </a:dk1>
      <a:lt1>
        <a:srgbClr val="FFFFFF"/>
      </a:lt1>
      <a:dk2>
        <a:srgbClr val="44546A"/>
      </a:dk2>
      <a:lt2>
        <a:srgbClr val="E7E6E6"/>
      </a:lt2>
      <a:accent1>
        <a:srgbClr val="FF595E"/>
      </a:accent1>
      <a:accent2>
        <a:srgbClr val="FFCA3A"/>
      </a:accent2>
      <a:accent3>
        <a:srgbClr val="8AC926"/>
      </a:accent3>
      <a:accent4>
        <a:srgbClr val="1982C3"/>
      </a:accent4>
      <a:accent5>
        <a:srgbClr val="694C93"/>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M Brainstorming -- 30.08.21" id="{966920FC-F2B4-C940-BBF3-E90989E26CA9}" vid="{5F022765-BD2C-3444-8327-2183C6EE3EBB}"/>
    </a:ext>
  </a:extLst>
</a:theme>
</file>

<file path=ppt/theme/theme2.xml><?xml version="1.0" encoding="utf-8"?>
<a:theme xmlns:a="http://schemas.openxmlformats.org/drawingml/2006/main" name="1_Office Theme">
  <a:themeElements>
    <a:clrScheme name="Custom 3">
      <a:dk1>
        <a:srgbClr val="000000"/>
      </a:dk1>
      <a:lt1>
        <a:srgbClr val="FFFFFF"/>
      </a:lt1>
      <a:dk2>
        <a:srgbClr val="44546A"/>
      </a:dk2>
      <a:lt2>
        <a:srgbClr val="E7E6E6"/>
      </a:lt2>
      <a:accent1>
        <a:srgbClr val="E06161"/>
      </a:accent1>
      <a:accent2>
        <a:srgbClr val="F3BC61"/>
      </a:accent2>
      <a:accent3>
        <a:srgbClr val="38A881"/>
      </a:accent3>
      <a:accent4>
        <a:srgbClr val="5CA2DB"/>
      </a:accent4>
      <a:accent5>
        <a:srgbClr val="9C80C1"/>
      </a:accent5>
      <a:accent6>
        <a:srgbClr val="EB8F61"/>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cktothechip" id="{D2CD858D-3514-044E-BB40-B3A4C30B63CC}" vid="{C34570FE-74FD-B045-831A-09CD35599A16}"/>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Custom 3">
      <a:dk1>
        <a:srgbClr val="000000"/>
      </a:dk1>
      <a:lt1>
        <a:srgbClr val="FFFFFF"/>
      </a:lt1>
      <a:dk2>
        <a:srgbClr val="44546A"/>
      </a:dk2>
      <a:lt2>
        <a:srgbClr val="E7E6E6"/>
      </a:lt2>
      <a:accent1>
        <a:srgbClr val="E06161"/>
      </a:accent1>
      <a:accent2>
        <a:srgbClr val="F3BC61"/>
      </a:accent2>
      <a:accent3>
        <a:srgbClr val="38A881"/>
      </a:accent3>
      <a:accent4>
        <a:srgbClr val="5CA2DB"/>
      </a:accent4>
      <a:accent5>
        <a:srgbClr val="9C80C1"/>
      </a:accent5>
      <a:accent6>
        <a:srgbClr val="EB8F61"/>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cktothechip" id="{D2CD858D-3514-044E-BB40-B3A4C30B63CC}" vid="{C34570FE-74FD-B045-831A-09CD35599A1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114084</TotalTime>
  <Words>14383</Words>
  <Application>Microsoft Macintosh PowerPoint</Application>
  <PresentationFormat>On-screen Show (4:3)</PresentationFormat>
  <Paragraphs>3117</Paragraphs>
  <Slides>128</Slides>
  <Notes>114</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128</vt:i4>
      </vt:variant>
    </vt:vector>
  </HeadingPairs>
  <TitlesOfParts>
    <vt:vector size="148" baseType="lpstr">
      <vt:lpstr>Arial</vt:lpstr>
      <vt:lpstr>Avenir Next</vt:lpstr>
      <vt:lpstr>Calibri</vt:lpstr>
      <vt:lpstr>Calibri Light</vt:lpstr>
      <vt:lpstr>Cambria</vt:lpstr>
      <vt:lpstr>Cambria Math</vt:lpstr>
      <vt:lpstr>Candara</vt:lpstr>
      <vt:lpstr>Corbel</vt:lpstr>
      <vt:lpstr>Courier</vt:lpstr>
      <vt:lpstr>Courier New</vt:lpstr>
      <vt:lpstr>FUTURA MEDIUM</vt:lpstr>
      <vt:lpstr>Garamond</vt:lpstr>
      <vt:lpstr>Roboto Mono</vt:lpstr>
      <vt:lpstr>Segoe UI</vt:lpstr>
      <vt:lpstr>Tahoma</vt:lpstr>
      <vt:lpstr>Wingdings</vt:lpstr>
      <vt:lpstr>Office Theme</vt:lpstr>
      <vt:lpstr>1_Office Theme</vt:lpstr>
      <vt:lpstr>Custom Design</vt:lpstr>
      <vt:lpstr>2_Office Theme</vt:lpstr>
      <vt:lpstr>Enabling the Adoption of  Data-Centric Systems:  Hardware/Software Support for  Processing-Using-Memory Architectures</vt:lpstr>
      <vt:lpstr>Brief Self Introduction</vt:lpstr>
      <vt:lpstr>Data Movement Bottlenecks (1/2)</vt:lpstr>
      <vt:lpstr>Huge Demand for  Performance &amp; Efficiency</vt:lpstr>
      <vt:lpstr>PowerPoint Presentation</vt:lpstr>
      <vt:lpstr>PowerPoint Presentation</vt:lpstr>
      <vt:lpstr>Data Movement vs.  Computation Energy</vt:lpstr>
      <vt:lpstr>Data Movement Bottlenecks (2/2)</vt:lpstr>
      <vt:lpstr>Processing-in-Memory: Overview</vt:lpstr>
      <vt:lpstr>Processing-in-Memory: Overview</vt:lpstr>
      <vt:lpstr>Processing-in-Memory:  Landscape of Real Systems (I) </vt:lpstr>
      <vt:lpstr>Processing-in-Memory:  Landscape of Real Systems (II)  </vt:lpstr>
      <vt:lpstr>Processing-in-Memory:  Landscape of Real Systems (II) </vt:lpstr>
      <vt:lpstr>Processing-in-Memory:  The UPMEM Architecture</vt:lpstr>
      <vt:lpstr>The Programmability Barrier:  Overview</vt:lpstr>
      <vt:lpstr>The Programmability Barrier:  Summary </vt:lpstr>
      <vt:lpstr>Our Goal</vt:lpstr>
      <vt:lpstr>SimplePIM:  A Software Framework for Productive and Efficient Processing in Memory</vt:lpstr>
      <vt:lpstr>SimplePIM Programming Framework:  Overview </vt:lpstr>
      <vt:lpstr>Evaluation Results:  Evaluation Methodology</vt:lpstr>
      <vt:lpstr>Evaluation Results:  Productive Improvement (I)</vt:lpstr>
      <vt:lpstr>Evaluation Results:  Productive Improvement (II)</vt:lpstr>
      <vt:lpstr>Evaluation Results:  Productive Improvement (III)</vt:lpstr>
      <vt:lpstr>Evaluation Results:  Weak Scaling Analysis</vt:lpstr>
      <vt:lpstr>Evaluation Results:  Strong Scaling Analysis</vt:lpstr>
      <vt:lpstr>Source Code</vt:lpstr>
      <vt:lpstr>SimplePIM:  A Software Framework for Productive and Efficient Processing in Memory</vt:lpstr>
      <vt:lpstr>DaPPA:  A Data-Parallel Framework for Processing-in-Memory Architectures</vt:lpstr>
      <vt:lpstr>DaPPA:   Key Idea &amp; Overview</vt:lpstr>
      <vt:lpstr>DaPPA:   Putting All Together</vt:lpstr>
      <vt:lpstr>DaPPA:   Putting All Together</vt:lpstr>
      <vt:lpstr>DaPPA:   Putting All Together</vt:lpstr>
      <vt:lpstr>DaPPA:   Putting All Together</vt:lpstr>
      <vt:lpstr>Evaluation:   Methodology Overview</vt:lpstr>
      <vt:lpstr>Evaluation:   Performance Analysis</vt:lpstr>
      <vt:lpstr>Evaluation:   Performance Analysis</vt:lpstr>
      <vt:lpstr>Evaluation:   Programming Complexity Analysis</vt:lpstr>
      <vt:lpstr>Evaluation:   Comparison to State-of-the-Art</vt:lpstr>
      <vt:lpstr>DaPPA:  A Data-Parallel Framework for Processing-in-Memory Architectures</vt:lpstr>
      <vt:lpstr>Processing-in-Memory: Overview</vt:lpstr>
      <vt:lpstr>Background:  DRAM Hierarchical Organization</vt:lpstr>
      <vt:lpstr>Background:  DRAM Hierarchical Organization</vt:lpstr>
      <vt:lpstr>Background:  DRAM Operation – Row Access (ACTIVATE) </vt:lpstr>
      <vt:lpstr>Background:  DRAM Operation – Column Access (READ) </vt:lpstr>
      <vt:lpstr>Background:  In-DRAM Row Copy </vt:lpstr>
      <vt:lpstr>Background:  In-DRAM Row Copy </vt:lpstr>
      <vt:lpstr>Background:  In-DRAM Majority Operations</vt:lpstr>
      <vt:lpstr>Background:  In-DRAM Majority Operations</vt:lpstr>
      <vt:lpstr>Background:  PUD in Commodity Off-the-Shelf (COTS) DRAM</vt:lpstr>
      <vt:lpstr>PUD in COTS DRAM:  Summary of Results</vt:lpstr>
      <vt:lpstr>PUD in COTS DRAM:  Experimental Setup</vt:lpstr>
      <vt:lpstr>PUD in COTS DRAM:  Tested DRAM Chips</vt:lpstr>
      <vt:lpstr>PUD in COTS DRAM:  Testing Methodology</vt:lpstr>
      <vt:lpstr>PUD in COTS DRAM:  Conclusion</vt:lpstr>
      <vt:lpstr>More on:  RowClone</vt:lpstr>
      <vt:lpstr>More on:  In-DRAM Bulk AND/OR</vt:lpstr>
      <vt:lpstr>More on:  Ambit</vt:lpstr>
      <vt:lpstr>More on:  Functionally-Complete DRAM</vt:lpstr>
      <vt:lpstr>Processing-in-Memory:  Challenges</vt:lpstr>
      <vt:lpstr>Processing-in-Memory:  In This Talk</vt:lpstr>
      <vt:lpstr>Frameworks for PIM:  SIMDRAM</vt:lpstr>
      <vt:lpstr>Our Goal</vt:lpstr>
      <vt:lpstr>SIMDRAM Framework:  PUM Substrate &amp; Key Ideas</vt:lpstr>
      <vt:lpstr>SIMDRAM Framework:  Overview</vt:lpstr>
      <vt:lpstr>Background:  Bulk Bitwise Arithmetic Operations</vt:lpstr>
      <vt:lpstr>Background:  Bulk Bitwise Arithmetic Operations</vt:lpstr>
      <vt:lpstr>Background:  Bulk Bitwise Arithmetic Operations</vt:lpstr>
      <vt:lpstr>Background:  Bulk Bitwise Arithmetic Operations</vt:lpstr>
      <vt:lpstr>Background:  Bulk Bitwise Arithmetic Operations</vt:lpstr>
      <vt:lpstr>Background:  Bulk Bitwise Arithmetic Operations</vt:lpstr>
      <vt:lpstr>Evaluation:  Methodology Overview (I)</vt:lpstr>
      <vt:lpstr>Evaluation:  Methodology Overview (II)</vt:lpstr>
      <vt:lpstr>Evaluation:  Throughput Analysis</vt:lpstr>
      <vt:lpstr>Evaluation:  Energy Analysis</vt:lpstr>
      <vt:lpstr>Evaluation:  Real-World Applications</vt:lpstr>
      <vt:lpstr>SIMDRAM &amp; HBM-PIM:  TransPIM [Zhou+, HPCA'22]</vt:lpstr>
      <vt:lpstr>Frameworks for PIM:  pLUTo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Processing-in-Memory:  In This Talk</vt:lpstr>
      <vt:lpstr>Compilers &amp; Systems for PUM:  MIMDRAM</vt:lpstr>
      <vt:lpstr>Limitations of PUD Systems:  Overview</vt:lpstr>
      <vt:lpstr>MIMDRAM:  Key Idea (I)</vt:lpstr>
      <vt:lpstr>MIMDRAM:  Key Idea (II)</vt:lpstr>
      <vt:lpstr>MIMDRAM:  Key Idea (III)</vt:lpstr>
      <vt:lpstr>MIMDRAM:  Key Idea (III)</vt:lpstr>
      <vt:lpstr>MIMDRAM:  Key Idea (III)</vt:lpstr>
      <vt:lpstr>MIMDRAM:  Key Idea (III)</vt:lpstr>
      <vt:lpstr>MIMDRAM:  Overview</vt:lpstr>
      <vt:lpstr>MIMDRAM:  Overview</vt:lpstr>
      <vt:lpstr>MIMDRAM:  Modifications to DRAM Chip</vt:lpstr>
      <vt:lpstr>MIMDRAM:  Control Unit Design</vt:lpstr>
      <vt:lpstr>MIMDRAM:  More in the Paper</vt:lpstr>
      <vt:lpstr>MIMDRAM:  Overview</vt:lpstr>
      <vt:lpstr>MIMDRAM:  Compiler Support</vt:lpstr>
      <vt:lpstr>MIMDRAM:  System Support</vt:lpstr>
      <vt:lpstr>MIMDRAM:  Data Allocation &amp; Alignment </vt:lpstr>
      <vt:lpstr>Evaluation:  Methodology Overview</vt:lpstr>
      <vt:lpstr>Evaluation:  Single Application Analysis – Energy Efficiency</vt:lpstr>
      <vt:lpstr>Evaluation:  More in the Paper</vt:lpstr>
      <vt:lpstr>Evaluation:  More in the Paper</vt:lpstr>
      <vt:lpstr>Processing-in-Memory:  Challenges</vt:lpstr>
      <vt:lpstr>PowerPoint Presentation</vt:lpstr>
      <vt:lpstr>PowerPoint Presentation</vt:lpstr>
      <vt:lpstr>PowerPoint Presentation</vt:lpstr>
      <vt:lpstr>PowerPoint Presentation</vt:lpstr>
      <vt:lpstr>Referenced Papers, Talks, Artifacts</vt:lpstr>
      <vt:lpstr>Open Source Tools: SAFARI GitHub</vt:lpstr>
      <vt:lpstr>PIM Review and Open Problems</vt:lpstr>
      <vt:lpstr>Enabling the Adoption of  Data-Centric Systems:  Hardware/Software Support for  Processing-Using-Memory Architectures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De Oliveira Junior  Geraldo Francisco</cp:lastModifiedBy>
  <cp:revision>489</cp:revision>
  <cp:lastPrinted>2024-06-26T10:28:57Z</cp:lastPrinted>
  <dcterms:created xsi:type="dcterms:W3CDTF">2021-10-05T08:21:40Z</dcterms:created>
  <dcterms:modified xsi:type="dcterms:W3CDTF">2024-12-12T13:07:06Z</dcterms:modified>
</cp:coreProperties>
</file>